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2192000" cy="6858000"/>
  <p:notesSz cx="6858000" cy="9144000"/>
  <p:embeddedFontLst>
    <p:embeddedFont>
      <p:font typeface="Arial Black" panose="020B0A04020102020204" pitchFamily="34" charset="0"/>
      <p:regular r:id="rId24"/>
      <p:bold r:id="rId25"/>
    </p:embeddedFon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60">
          <p15:clr>
            <a:srgbClr val="A4A3A4"/>
          </p15:clr>
        </p15:guide>
        <p15:guide id="2" pos="312">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0" roundtripDataSignature="AMtx7mioi0wBuU9rmW0IjKVUruJgvHjCQ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ie Schwartz" initials="" lastIdx="3" clrIdx="0"/>
  <p:cmAuthor id="1" name="Neeraja Bhavaraju" initials="" lastIdx="2" clrIdx="1"/>
  <p:cmAuthor id="2" name="Katie Schwartz" initials="KS" lastIdx="2" clrIdx="2">
    <p:extLst>
      <p:ext uri="{19B8F6BF-5375-455C-9EA6-DF929625EA0E}">
        <p15:presenceInfo xmlns:p15="http://schemas.microsoft.com/office/powerpoint/2012/main" userId="S::KSchwartz@fhi360.org::b4babe39-de04-4206-95b2-c6026c8fda13" providerId="AD"/>
      </p:ext>
    </p:extLst>
  </p:cmAuthor>
  <p:cmAuthor id="3" name="Kristine Torjesen" initials="KT" lastIdx="4" clrIdx="3">
    <p:extLst>
      <p:ext uri="{19B8F6BF-5375-455C-9EA6-DF929625EA0E}">
        <p15:presenceInfo xmlns:p15="http://schemas.microsoft.com/office/powerpoint/2012/main" userId="S::KTorjesen@fhi360.org::b33f106b-7c9a-411c-8845-be0f3091624f" providerId="AD"/>
      </p:ext>
    </p:extLst>
  </p:cmAuthor>
  <p:cmAuthor id="4" name="Moses Bateganya" initials="MB" lastIdx="4" clrIdx="4">
    <p:extLst>
      <p:ext uri="{19B8F6BF-5375-455C-9EA6-DF929625EA0E}">
        <p15:presenceInfo xmlns:p15="http://schemas.microsoft.com/office/powerpoint/2012/main" userId="S::MBateganya@fhi360.org::d16572a3-a7eb-4b94-96f7-19afba2321d9" providerId="AD"/>
      </p:ext>
    </p:extLst>
  </p:cmAuthor>
  <p:cmAuthor id="5" name="Chris Akolo" initials="CA" lastIdx="9" clrIdx="5">
    <p:extLst>
      <p:ext uri="{19B8F6BF-5375-455C-9EA6-DF929625EA0E}">
        <p15:presenceInfo xmlns:p15="http://schemas.microsoft.com/office/powerpoint/2012/main" userId="S::cakolo@fhi360.org::ecca0f3f-1cc5-47b8-8bf1-b4625a94b68b" providerId="AD"/>
      </p:ext>
    </p:extLst>
  </p:cmAuthor>
  <p:cmAuthor id="6" name="Zainab Abdullahi" initials="ZA" lastIdx="1" clrIdx="6">
    <p:extLst>
      <p:ext uri="{19B8F6BF-5375-455C-9EA6-DF929625EA0E}">
        <p15:presenceInfo xmlns:p15="http://schemas.microsoft.com/office/powerpoint/2012/main" userId="10d5b9dd1a78ae0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B2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059A71A-7D66-42CB-9D15-A7209EE1C713}">
  <a:tblStyle styleId="{3059A71A-7D66-42CB-9D15-A7209EE1C713}"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83116DE-04D3-4C82-8453-7713F9BDAB9A}"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EEF1"/>
          </a:solidFill>
        </a:fill>
      </a:tcStyle>
    </a:wholeTbl>
    <a:band1H>
      <a:tcTxStyle b="off" i="off"/>
      <a:tcStyle>
        <a:tcBdr/>
        <a:fill>
          <a:solidFill>
            <a:srgbClr val="E1DBE2"/>
          </a:solidFill>
        </a:fill>
      </a:tcStyle>
    </a:band1H>
    <a:band2H>
      <a:tcTxStyle b="off" i="off"/>
      <a:tcStyle>
        <a:tcBdr/>
      </a:tcStyle>
    </a:band2H>
    <a:band1V>
      <a:tcTxStyle b="off" i="off"/>
      <a:tcStyle>
        <a:tcBdr/>
        <a:fill>
          <a:solidFill>
            <a:srgbClr val="E1DBE2"/>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60"/>
    <p:restoredTop sz="96208"/>
  </p:normalViewPr>
  <p:slideViewPr>
    <p:cSldViewPr snapToGrid="0">
      <p:cViewPr>
        <p:scale>
          <a:sx n="100" d="100"/>
          <a:sy n="100" d="100"/>
        </p:scale>
        <p:origin x="48" y="-624"/>
      </p:cViewPr>
      <p:guideLst>
        <p:guide orient="horz" pos="960"/>
        <p:guide pos="312"/>
      </p:guideLst>
    </p:cSldViewPr>
  </p:slid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customschemas.google.com/relationships/presentationmetadata" Target="metadata"/><Relationship Id="rId35"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Obermeyer" userId="f59cb17d-0206-436b-9fed-3d5a1bcd76d3" providerId="ADAL" clId="{8D75170E-0834-4859-B169-BB0F5808F8EA}"/>
    <pc:docChg chg="undo custSel addSld delSld modSld">
      <pc:chgData name="Chris Obermeyer" userId="f59cb17d-0206-436b-9fed-3d5a1bcd76d3" providerId="ADAL" clId="{8D75170E-0834-4859-B169-BB0F5808F8EA}" dt="2021-08-02T15:51:09.825" v="43" actId="2890"/>
      <pc:docMkLst>
        <pc:docMk/>
      </pc:docMkLst>
      <pc:sldChg chg="modSp mod">
        <pc:chgData name="Chris Obermeyer" userId="f59cb17d-0206-436b-9fed-3d5a1bcd76d3" providerId="ADAL" clId="{8D75170E-0834-4859-B169-BB0F5808F8EA}" dt="2021-08-02T15:51:05.386" v="34" actId="207"/>
        <pc:sldMkLst>
          <pc:docMk/>
          <pc:sldMk cId="0" sldId="261"/>
        </pc:sldMkLst>
        <pc:spChg chg="mod">
          <ac:chgData name="Chris Obermeyer" userId="f59cb17d-0206-436b-9fed-3d5a1bcd76d3" providerId="ADAL" clId="{8D75170E-0834-4859-B169-BB0F5808F8EA}" dt="2021-08-02T15:51:02.257" v="26" actId="207"/>
          <ac:spMkLst>
            <pc:docMk/>
            <pc:sldMk cId="0" sldId="261"/>
            <ac:spMk id="133" creationId="{00000000-0000-0000-0000-000000000000}"/>
          </ac:spMkLst>
        </pc:spChg>
        <pc:spChg chg="mod">
          <ac:chgData name="Chris Obermeyer" userId="f59cb17d-0206-436b-9fed-3d5a1bcd76d3" providerId="ADAL" clId="{8D75170E-0834-4859-B169-BB0F5808F8EA}" dt="2021-08-02T15:51:05.386" v="34" actId="207"/>
          <ac:spMkLst>
            <pc:docMk/>
            <pc:sldMk cId="0" sldId="261"/>
            <ac:spMk id="135" creationId="{00000000-0000-0000-0000-000000000000}"/>
          </ac:spMkLst>
        </pc:spChg>
        <pc:spChg chg="mod">
          <ac:chgData name="Chris Obermeyer" userId="f59cb17d-0206-436b-9fed-3d5a1bcd76d3" providerId="ADAL" clId="{8D75170E-0834-4859-B169-BB0F5808F8EA}" dt="2021-08-02T15:51:05.159" v="33" actId="207"/>
          <ac:spMkLst>
            <pc:docMk/>
            <pc:sldMk cId="0" sldId="261"/>
            <ac:spMk id="138" creationId="{00000000-0000-0000-0000-000000000000}"/>
          </ac:spMkLst>
        </pc:spChg>
        <pc:spChg chg="mod">
          <ac:chgData name="Chris Obermeyer" userId="f59cb17d-0206-436b-9fed-3d5a1bcd76d3" providerId="ADAL" clId="{8D75170E-0834-4859-B169-BB0F5808F8EA}" dt="2021-08-02T15:51:04.312" v="29" actId="207"/>
          <ac:spMkLst>
            <pc:docMk/>
            <pc:sldMk cId="0" sldId="261"/>
            <ac:spMk id="141" creationId="{00000000-0000-0000-0000-000000000000}"/>
          </ac:spMkLst>
        </pc:spChg>
        <pc:spChg chg="mod">
          <ac:chgData name="Chris Obermeyer" userId="f59cb17d-0206-436b-9fed-3d5a1bcd76d3" providerId="ADAL" clId="{8D75170E-0834-4859-B169-BB0F5808F8EA}" dt="2021-08-02T15:51:04.087" v="28" actId="207"/>
          <ac:spMkLst>
            <pc:docMk/>
            <pc:sldMk cId="0" sldId="261"/>
            <ac:spMk id="143" creationId="{00000000-0000-0000-0000-000000000000}"/>
          </ac:spMkLst>
        </pc:spChg>
        <pc:spChg chg="mod">
          <ac:chgData name="Chris Obermeyer" userId="f59cb17d-0206-436b-9fed-3d5a1bcd76d3" providerId="ADAL" clId="{8D75170E-0834-4859-B169-BB0F5808F8EA}" dt="2021-08-02T15:48:44.201" v="10" actId="1076"/>
          <ac:spMkLst>
            <pc:docMk/>
            <pc:sldMk cId="0" sldId="261"/>
            <ac:spMk id="145" creationId="{00000000-0000-0000-0000-000000000000}"/>
          </ac:spMkLst>
        </pc:spChg>
        <pc:spChg chg="mod">
          <ac:chgData name="Chris Obermeyer" userId="f59cb17d-0206-436b-9fed-3d5a1bcd76d3" providerId="ADAL" clId="{8D75170E-0834-4859-B169-BB0F5808F8EA}" dt="2021-08-02T15:51:04.978" v="32" actId="207"/>
          <ac:spMkLst>
            <pc:docMk/>
            <pc:sldMk cId="0" sldId="261"/>
            <ac:spMk id="165" creationId="{00000000-0000-0000-0000-000000000000}"/>
          </ac:spMkLst>
        </pc:spChg>
        <pc:spChg chg="mod">
          <ac:chgData name="Chris Obermeyer" userId="f59cb17d-0206-436b-9fed-3d5a1bcd76d3" providerId="ADAL" clId="{8D75170E-0834-4859-B169-BB0F5808F8EA}" dt="2021-08-02T15:51:02.603" v="27" actId="207"/>
          <ac:spMkLst>
            <pc:docMk/>
            <pc:sldMk cId="0" sldId="261"/>
            <ac:spMk id="167" creationId="{00000000-0000-0000-0000-000000000000}"/>
          </ac:spMkLst>
        </pc:spChg>
        <pc:spChg chg="mod">
          <ac:chgData name="Chris Obermeyer" userId="f59cb17d-0206-436b-9fed-3d5a1bcd76d3" providerId="ADAL" clId="{8D75170E-0834-4859-B169-BB0F5808F8EA}" dt="2021-08-02T15:51:04.535" v="30" actId="207"/>
          <ac:spMkLst>
            <pc:docMk/>
            <pc:sldMk cId="0" sldId="261"/>
            <ac:spMk id="169" creationId="{00000000-0000-0000-0000-000000000000}"/>
          </ac:spMkLst>
        </pc:spChg>
        <pc:spChg chg="mod">
          <ac:chgData name="Chris Obermeyer" userId="f59cb17d-0206-436b-9fed-3d5a1bcd76d3" providerId="ADAL" clId="{8D75170E-0834-4859-B169-BB0F5808F8EA}" dt="2021-08-02T15:51:04.755" v="31" actId="207"/>
          <ac:spMkLst>
            <pc:docMk/>
            <pc:sldMk cId="0" sldId="261"/>
            <ac:spMk id="170" creationId="{00000000-0000-0000-0000-000000000000}"/>
          </ac:spMkLst>
        </pc:spChg>
      </pc:sldChg>
      <pc:sldChg chg="modSp add del mod">
        <pc:chgData name="Chris Obermeyer" userId="f59cb17d-0206-436b-9fed-3d5a1bcd76d3" providerId="ADAL" clId="{8D75170E-0834-4859-B169-BB0F5808F8EA}" dt="2021-08-02T15:51:09.825" v="43" actId="2890"/>
        <pc:sldMkLst>
          <pc:docMk/>
          <pc:sldMk cId="2105869085" sldId="274"/>
        </pc:sldMkLst>
        <pc:spChg chg="mod">
          <ac:chgData name="Chris Obermeyer" userId="f59cb17d-0206-436b-9fed-3d5a1bcd76d3" providerId="ADAL" clId="{8D75170E-0834-4859-B169-BB0F5808F8EA}" dt="2021-08-02T15:51:09.078" v="42" actId="15"/>
          <ac:spMkLst>
            <pc:docMk/>
            <pc:sldMk cId="2105869085" sldId="274"/>
            <ac:spMk id="123" creationId="{00000000-0000-0000-0000-000000000000}"/>
          </ac:spMkLst>
        </pc:spChg>
      </pc:sldChg>
      <pc:sldChg chg="add del">
        <pc:chgData name="Chris Obermeyer" userId="f59cb17d-0206-436b-9fed-3d5a1bcd76d3" providerId="ADAL" clId="{8D75170E-0834-4859-B169-BB0F5808F8EA}" dt="2021-08-02T15:51:02.060" v="25" actId="2890"/>
        <pc:sldMkLst>
          <pc:docMk/>
          <pc:sldMk cId="2200089799"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6" name="Google Shape;29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1" name="Google Shape;34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6" name="Google Shape;35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0" name="Google Shape;38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800">
              <a:solidFill>
                <a:srgbClr val="FF0000"/>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390" name="Google Shape;39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0" name="Google Shape;40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0" name="Google Shape;41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0" name="Google Shape;42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851ab944bc_7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0" name="Google Shape;430;g851ab944bc_7_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 name="Google Shape;83;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Font typeface="Arial"/>
              <a:buNone/>
            </a:pPr>
            <a:endParaRPr/>
          </a:p>
          <a:p>
            <a:pPr marL="0" lvl="0" indent="0" algn="l" rtl="0">
              <a:lnSpc>
                <a:spcPct val="100000"/>
              </a:lnSpc>
              <a:spcBef>
                <a:spcPts val="0"/>
              </a:spcBef>
              <a:spcAft>
                <a:spcPts val="0"/>
              </a:spcAft>
              <a:buSzPts val="1100"/>
              <a:buNone/>
            </a:pPr>
            <a:endParaRPr/>
          </a:p>
        </p:txBody>
      </p:sp>
      <p:sp>
        <p:nvSpPr>
          <p:cNvPr id="89" name="Google Shape;8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Font typeface="Arial"/>
              <a:buNone/>
            </a:pPr>
            <a:endParaRPr sz="1400">
              <a:solidFill>
                <a:schemeClr val="accent2"/>
              </a:solidFill>
            </a:endParaRPr>
          </a:p>
          <a:p>
            <a:pPr marL="0" lvl="0" indent="0" algn="l" rtl="0">
              <a:lnSpc>
                <a:spcPct val="100000"/>
              </a:lnSpc>
              <a:spcBef>
                <a:spcPts val="0"/>
              </a:spcBef>
              <a:spcAft>
                <a:spcPts val="0"/>
              </a:spcAft>
              <a:buSzPts val="1100"/>
              <a:buNone/>
            </a:pPr>
            <a:endParaRPr sz="120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83e222aa5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83e222aa5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highlight>
                <a:srgbClr val="FFFFFF"/>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Font typeface="Arial"/>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260" name="Google Shape;26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6" name="Google Shape;266;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2" name="Google Shape;27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Slide">
  <p:cSld name="1_TitleSlide">
    <p:bg>
      <p:bgPr>
        <a:solidFill>
          <a:srgbClr val="FFFFFF"/>
        </a:solidFill>
        <a:effectLst/>
      </p:bgPr>
    </p:bg>
    <p:spTree>
      <p:nvGrpSpPr>
        <p:cNvPr id="1" name="Shape 11"/>
        <p:cNvGrpSpPr/>
        <p:nvPr/>
      </p:nvGrpSpPr>
      <p:grpSpPr>
        <a:xfrm>
          <a:off x="0" y="0"/>
          <a:ext cx="0" cy="0"/>
          <a:chOff x="0" y="0"/>
          <a:chExt cx="0" cy="0"/>
        </a:xfrm>
      </p:grpSpPr>
      <p:pic>
        <p:nvPicPr>
          <p:cNvPr id="12" name="Google Shape;12;p18" descr="A picture containing drawing&#10;&#10;Description automatically generated"/>
          <p:cNvPicPr preferRelativeResize="0"/>
          <p:nvPr/>
        </p:nvPicPr>
        <p:blipFill rotWithShape="1">
          <a:blip r:embed="rId2">
            <a:alphaModFix/>
          </a:blip>
          <a:srcRect/>
          <a:stretch/>
        </p:blipFill>
        <p:spPr>
          <a:xfrm>
            <a:off x="10023015" y="6071950"/>
            <a:ext cx="963467" cy="548640"/>
          </a:xfrm>
          <a:prstGeom prst="rect">
            <a:avLst/>
          </a:prstGeom>
          <a:noFill/>
          <a:ln>
            <a:noFill/>
          </a:ln>
        </p:spPr>
      </p:pic>
      <p:pic>
        <p:nvPicPr>
          <p:cNvPr id="13" name="Google Shape;13;p18" descr="A picture containing player, blue&#10;&#10;Description automatically generated"/>
          <p:cNvPicPr preferRelativeResize="0"/>
          <p:nvPr/>
        </p:nvPicPr>
        <p:blipFill rotWithShape="1">
          <a:blip r:embed="rId3">
            <a:alphaModFix/>
          </a:blip>
          <a:srcRect l="192" r="2528" b="17031"/>
          <a:stretch/>
        </p:blipFill>
        <p:spPr>
          <a:xfrm>
            <a:off x="0" y="-24064"/>
            <a:ext cx="12192000" cy="5741038"/>
          </a:xfrm>
          <a:prstGeom prst="rect">
            <a:avLst/>
          </a:prstGeom>
          <a:noFill/>
          <a:ln>
            <a:noFill/>
          </a:ln>
        </p:spPr>
      </p:pic>
      <p:sp>
        <p:nvSpPr>
          <p:cNvPr id="14" name="Google Shape;14;p18"/>
          <p:cNvSpPr txBox="1">
            <a:spLocks noGrp="1"/>
          </p:cNvSpPr>
          <p:nvPr>
            <p:ph type="subTitle" idx="1"/>
          </p:nvPr>
        </p:nvSpPr>
        <p:spPr>
          <a:xfrm>
            <a:off x="1077942" y="2794280"/>
            <a:ext cx="6481668" cy="672765"/>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000"/>
              <a:buNone/>
              <a:defRPr sz="2000" b="0" i="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 name="Google Shape;15;p18"/>
          <p:cNvSpPr/>
          <p:nvPr/>
        </p:nvSpPr>
        <p:spPr>
          <a:xfrm>
            <a:off x="1230341" y="3709481"/>
            <a:ext cx="4325073" cy="7535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 name="Google Shape;16;p18"/>
          <p:cNvSpPr txBox="1">
            <a:spLocks noGrp="1"/>
          </p:cNvSpPr>
          <p:nvPr>
            <p:ph type="body" idx="2"/>
          </p:nvPr>
        </p:nvSpPr>
        <p:spPr>
          <a:xfrm>
            <a:off x="1111251" y="3921575"/>
            <a:ext cx="5035549" cy="30397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600"/>
              </a:spcBef>
              <a:spcAft>
                <a:spcPts val="0"/>
              </a:spcAft>
              <a:buClr>
                <a:schemeClr val="lt2"/>
              </a:buClr>
              <a:buSzPts val="1600"/>
              <a:buNone/>
              <a:defRPr sz="1600" b="1" i="0">
                <a:solidFill>
                  <a:schemeClr val="lt2"/>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18"/>
          <p:cNvSpPr txBox="1">
            <a:spLocks noGrp="1"/>
          </p:cNvSpPr>
          <p:nvPr>
            <p:ph type="body" idx="3"/>
          </p:nvPr>
        </p:nvSpPr>
        <p:spPr>
          <a:xfrm>
            <a:off x="1111251" y="4248199"/>
            <a:ext cx="5035549" cy="30397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b="0" i="1">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8"/>
          <p:cNvSpPr txBox="1">
            <a:spLocks noGrp="1"/>
          </p:cNvSpPr>
          <p:nvPr>
            <p:ph type="ctrTitle"/>
          </p:nvPr>
        </p:nvSpPr>
        <p:spPr>
          <a:xfrm>
            <a:off x="1061009" y="1015000"/>
            <a:ext cx="6498601" cy="16557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2"/>
              </a:buClr>
              <a:buSzPts val="3600"/>
              <a:buFont typeface="Arial"/>
              <a:buNone/>
              <a:defRPr sz="3600" b="1" i="0">
                <a:solidFill>
                  <a:schemeClr val="l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8"/>
          <p:cNvSpPr/>
          <p:nvPr/>
        </p:nvSpPr>
        <p:spPr>
          <a:xfrm>
            <a:off x="0" y="5445199"/>
            <a:ext cx="12192000" cy="30968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18"/>
          <p:cNvSpPr txBox="1"/>
          <p:nvPr/>
        </p:nvSpPr>
        <p:spPr>
          <a:xfrm>
            <a:off x="1094643" y="5419805"/>
            <a:ext cx="7377853" cy="355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r>
              <a:rPr lang="en-US" sz="1350" b="1" i="0" u="none" strike="noStrike" cap="none">
                <a:solidFill>
                  <a:schemeClr val="lt1"/>
                </a:solidFill>
                <a:latin typeface="Arial Black"/>
                <a:ea typeface="Arial Black"/>
                <a:cs typeface="Arial Black"/>
                <a:sym typeface="Arial Black"/>
              </a:rPr>
              <a:t>CHOICE</a:t>
            </a:r>
            <a:r>
              <a:rPr lang="en-US" sz="1000" b="1" i="0" u="none" strike="noStrike" cap="none">
                <a:solidFill>
                  <a:schemeClr val="lt1"/>
                </a:solidFill>
                <a:latin typeface="Arial Black"/>
                <a:ea typeface="Arial Black"/>
                <a:cs typeface="Arial Black"/>
                <a:sym typeface="Arial Black"/>
              </a:rPr>
              <a:t>   </a:t>
            </a:r>
            <a:r>
              <a:rPr lang="en-US" sz="900" b="0" i="0" u="none" strike="noStrike" cap="none">
                <a:solidFill>
                  <a:schemeClr val="lt1"/>
                </a:solidFill>
                <a:latin typeface="Arial"/>
                <a:ea typeface="Arial"/>
                <a:cs typeface="Arial"/>
                <a:sym typeface="Arial"/>
              </a:rPr>
              <a:t>Collaboration for HIV Prevention Options to Control the Epidemic</a:t>
            </a:r>
            <a:endParaRPr sz="1350" b="0" i="0" u="none" strike="noStrike" cap="none">
              <a:solidFill>
                <a:schemeClr val="lt1"/>
              </a:solidFill>
              <a:latin typeface="Arial Black"/>
              <a:ea typeface="Arial Black"/>
              <a:cs typeface="Arial Black"/>
              <a:sym typeface="Arial Black"/>
            </a:endParaRPr>
          </a:p>
        </p:txBody>
      </p:sp>
      <p:pic>
        <p:nvPicPr>
          <p:cNvPr id="21" name="Google Shape;21;p18"/>
          <p:cNvPicPr preferRelativeResize="0"/>
          <p:nvPr/>
        </p:nvPicPr>
        <p:blipFill rotWithShape="1">
          <a:blip r:embed="rId4">
            <a:alphaModFix/>
          </a:blip>
          <a:srcRect/>
          <a:stretch/>
        </p:blipFill>
        <p:spPr>
          <a:xfrm>
            <a:off x="1230341" y="6030466"/>
            <a:ext cx="1827100" cy="562184"/>
          </a:xfrm>
          <a:prstGeom prst="rect">
            <a:avLst/>
          </a:prstGeom>
          <a:noFill/>
          <a:ln>
            <a:noFill/>
          </a:ln>
        </p:spPr>
      </p:pic>
      <p:pic>
        <p:nvPicPr>
          <p:cNvPr id="22" name="Google Shape;22;p18" descr="A close up of a sign&#10;&#10;Description generated with very high confidence"/>
          <p:cNvPicPr preferRelativeResize="0"/>
          <p:nvPr/>
        </p:nvPicPr>
        <p:blipFill rotWithShape="1">
          <a:blip r:embed="rId5">
            <a:alphaModFix/>
          </a:blip>
          <a:srcRect/>
          <a:stretch/>
        </p:blipFill>
        <p:spPr>
          <a:xfrm>
            <a:off x="4738420" y="5891810"/>
            <a:ext cx="1296425" cy="762603"/>
          </a:xfrm>
          <a:prstGeom prst="rect">
            <a:avLst/>
          </a:prstGeom>
          <a:noFill/>
          <a:ln>
            <a:noFill/>
          </a:ln>
        </p:spPr>
      </p:pic>
      <p:pic>
        <p:nvPicPr>
          <p:cNvPr id="23" name="Google Shape;23;p18" descr="A close up of a sign&#10;&#10;Description automatically generated"/>
          <p:cNvPicPr preferRelativeResize="0"/>
          <p:nvPr/>
        </p:nvPicPr>
        <p:blipFill rotWithShape="1">
          <a:blip r:embed="rId6">
            <a:alphaModFix/>
          </a:blip>
          <a:srcRect/>
          <a:stretch/>
        </p:blipFill>
        <p:spPr>
          <a:xfrm>
            <a:off x="7559610" y="5997174"/>
            <a:ext cx="1014792" cy="67821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48">
          <p15:clr>
            <a:srgbClr val="FBAE40"/>
          </p15:clr>
        </p15:guide>
        <p15:guide id="2" pos="7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0_SpecialContent">
  <p:cSld name="10_SpecialContent">
    <p:spTree>
      <p:nvGrpSpPr>
        <p:cNvPr id="1" name="Shape 66"/>
        <p:cNvGrpSpPr/>
        <p:nvPr/>
      </p:nvGrpSpPr>
      <p:grpSpPr>
        <a:xfrm>
          <a:off x="0" y="0"/>
          <a:ext cx="0" cy="0"/>
          <a:chOff x="0" y="0"/>
          <a:chExt cx="0" cy="0"/>
        </a:xfrm>
      </p:grpSpPr>
      <p:sp>
        <p:nvSpPr>
          <p:cNvPr id="67" name="Google Shape;67;p27"/>
          <p:cNvSpPr>
            <a:spLocks noGrp="1"/>
          </p:cNvSpPr>
          <p:nvPr>
            <p:ph type="pic" idx="2"/>
          </p:nvPr>
        </p:nvSpPr>
        <p:spPr>
          <a:xfrm>
            <a:off x="0" y="0"/>
            <a:ext cx="12192000" cy="6859979"/>
          </a:xfrm>
          <a:prstGeom prst="rect">
            <a:avLst/>
          </a:prstGeom>
          <a:solidFill>
            <a:schemeClr val="dk1"/>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577F9F"/>
              </a:buClr>
              <a:buSzPts val="1200"/>
              <a:buFont typeface="Arial"/>
              <a:buNone/>
              <a:defRPr sz="1200" b="1" i="0" u="none" strike="noStrike" cap="none">
                <a:solidFill>
                  <a:srgbClr val="577F9F"/>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8" name="Google Shape;68;p27"/>
          <p:cNvSpPr/>
          <p:nvPr/>
        </p:nvSpPr>
        <p:spPr>
          <a:xfrm>
            <a:off x="764769" y="1"/>
            <a:ext cx="5022572" cy="57063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9" name="Google Shape;69;p27"/>
          <p:cNvSpPr/>
          <p:nvPr/>
        </p:nvSpPr>
        <p:spPr>
          <a:xfrm>
            <a:off x="764770" y="0"/>
            <a:ext cx="5009804" cy="5740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 name="Google Shape;70;p27"/>
          <p:cNvSpPr txBox="1">
            <a:spLocks noGrp="1"/>
          </p:cNvSpPr>
          <p:nvPr>
            <p:ph type="title"/>
          </p:nvPr>
        </p:nvSpPr>
        <p:spPr>
          <a:xfrm>
            <a:off x="956840" y="365127"/>
            <a:ext cx="4614443" cy="8239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2800"/>
              <a:buFont typeface="Arial"/>
              <a:buNone/>
              <a:defRPr sz="2800" b="1" i="0">
                <a:solidFill>
                  <a:schemeClr val="accent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7"/>
          <p:cNvSpPr txBox="1">
            <a:spLocks noGrp="1"/>
          </p:cNvSpPr>
          <p:nvPr>
            <p:ph type="body" idx="1"/>
          </p:nvPr>
        </p:nvSpPr>
        <p:spPr>
          <a:xfrm>
            <a:off x="956840" y="1288899"/>
            <a:ext cx="4614443" cy="6556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03BA4"/>
              </a:buClr>
              <a:buSzPts val="2000"/>
              <a:buNone/>
              <a:defRPr sz="2000" b="1" i="0">
                <a:solidFill>
                  <a:srgbClr val="703BA4"/>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2" name="Google Shape;72;p27"/>
          <p:cNvSpPr txBox="1">
            <a:spLocks noGrp="1"/>
          </p:cNvSpPr>
          <p:nvPr>
            <p:ph type="body" idx="3"/>
          </p:nvPr>
        </p:nvSpPr>
        <p:spPr>
          <a:xfrm>
            <a:off x="956840" y="2044407"/>
            <a:ext cx="4614443" cy="3535127"/>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200"/>
              </a:spcBef>
              <a:spcAft>
                <a:spcPts val="0"/>
              </a:spcAft>
              <a:buClr>
                <a:srgbClr val="E73439"/>
              </a:buClr>
              <a:buSzPts val="2000"/>
              <a:buChar char="•"/>
              <a:defRPr sz="2000" b="0" i="0">
                <a:solidFill>
                  <a:srgbClr val="703BA4"/>
                </a:solidFill>
                <a:latin typeface="Arial"/>
                <a:ea typeface="Arial"/>
                <a:cs typeface="Arial"/>
                <a:sym typeface="Arial"/>
              </a:defRPr>
            </a:lvl1pPr>
            <a:lvl2pPr marL="914400" lvl="1" indent="-342900" algn="l">
              <a:lnSpc>
                <a:spcPct val="90000"/>
              </a:lnSpc>
              <a:spcBef>
                <a:spcPts val="500"/>
              </a:spcBef>
              <a:spcAft>
                <a:spcPts val="0"/>
              </a:spcAft>
              <a:buClr>
                <a:srgbClr val="E73439"/>
              </a:buClr>
              <a:buSzPts val="1800"/>
              <a:buFont typeface="Arial"/>
              <a:buChar char="–"/>
              <a:defRPr sz="1800" b="0" i="0">
                <a:solidFill>
                  <a:srgbClr val="703BA4"/>
                </a:solidFill>
                <a:latin typeface="Arial"/>
                <a:ea typeface="Arial"/>
                <a:cs typeface="Arial"/>
                <a:sym typeface="Arial"/>
              </a:defRPr>
            </a:lvl2pPr>
            <a:lvl3pPr marL="1371600" lvl="2" indent="-330200" algn="l">
              <a:lnSpc>
                <a:spcPct val="90000"/>
              </a:lnSpc>
              <a:spcBef>
                <a:spcPts val="500"/>
              </a:spcBef>
              <a:spcAft>
                <a:spcPts val="0"/>
              </a:spcAft>
              <a:buClr>
                <a:srgbClr val="E73439"/>
              </a:buClr>
              <a:buSzPts val="1600"/>
              <a:buFont typeface="Calibri"/>
              <a:buChar char="‐"/>
              <a:defRPr sz="1600" b="0" i="0">
                <a:solidFill>
                  <a:srgbClr val="703BA4"/>
                </a:solidFill>
                <a:latin typeface="Arial"/>
                <a:ea typeface="Arial"/>
                <a:cs typeface="Arial"/>
                <a:sym typeface="Arial"/>
              </a:defRPr>
            </a:lvl3pPr>
            <a:lvl4pPr marL="1828800" lvl="3" indent="-342900" algn="l">
              <a:lnSpc>
                <a:spcPct val="90000"/>
              </a:lnSpc>
              <a:spcBef>
                <a:spcPts val="500"/>
              </a:spcBef>
              <a:spcAft>
                <a:spcPts val="0"/>
              </a:spcAft>
              <a:buClr>
                <a:srgbClr val="E73439"/>
              </a:buClr>
              <a:buSzPts val="1800"/>
              <a:buFont typeface="Arial"/>
              <a:buChar char="–"/>
              <a:defRPr b="0" i="0">
                <a:solidFill>
                  <a:srgbClr val="703BA4"/>
                </a:solidFill>
                <a:latin typeface="Arial"/>
                <a:ea typeface="Arial"/>
                <a:cs typeface="Arial"/>
                <a:sym typeface="Arial"/>
              </a:defRPr>
            </a:lvl4pPr>
            <a:lvl5pPr marL="2286000" lvl="4" indent="-342900" algn="l">
              <a:lnSpc>
                <a:spcPct val="90000"/>
              </a:lnSpc>
              <a:spcBef>
                <a:spcPts val="500"/>
              </a:spcBef>
              <a:spcAft>
                <a:spcPts val="0"/>
              </a:spcAft>
              <a:buClr>
                <a:srgbClr val="E73439"/>
              </a:buClr>
              <a:buSzPts val="1800"/>
              <a:buFont typeface="Arial"/>
              <a:buChar char="–"/>
              <a:defRPr b="0" i="0">
                <a:solidFill>
                  <a:srgbClr val="703BA4"/>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7"/>
          <p:cNvSpPr/>
          <p:nvPr/>
        </p:nvSpPr>
        <p:spPr>
          <a:xfrm>
            <a:off x="0" y="6569477"/>
            <a:ext cx="12192000" cy="2905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Content_wGraphic">
  <p:cSld name="3_Title-Content_wGraphic">
    <p:spTree>
      <p:nvGrpSpPr>
        <p:cNvPr id="1" name="Shape 24"/>
        <p:cNvGrpSpPr/>
        <p:nvPr/>
      </p:nvGrpSpPr>
      <p:grpSpPr>
        <a:xfrm>
          <a:off x="0" y="0"/>
          <a:ext cx="0" cy="0"/>
          <a:chOff x="0" y="0"/>
          <a:chExt cx="0" cy="0"/>
        </a:xfrm>
      </p:grpSpPr>
      <p:sp>
        <p:nvSpPr>
          <p:cNvPr id="25" name="Google Shape;25;p1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6" name="Google Shape;26;p19" descr="A close up of a blue wall&#10;&#10;Description automatically generated"/>
          <p:cNvPicPr preferRelativeResize="0"/>
          <p:nvPr/>
        </p:nvPicPr>
        <p:blipFill rotWithShape="1">
          <a:blip r:embed="rId2">
            <a:alphaModFix/>
          </a:blip>
          <a:srcRect l="3016" t="-347" r="80720" b="482"/>
          <a:stretch/>
        </p:blipFill>
        <p:spPr>
          <a:xfrm>
            <a:off x="0" y="-45720"/>
            <a:ext cx="1502979" cy="6903720"/>
          </a:xfrm>
          <a:prstGeom prst="rect">
            <a:avLst/>
          </a:prstGeom>
          <a:noFill/>
          <a:ln>
            <a:noFill/>
          </a:ln>
        </p:spPr>
      </p:pic>
      <p:sp>
        <p:nvSpPr>
          <p:cNvPr id="27" name="Google Shape;27;p19"/>
          <p:cNvSpPr txBox="1">
            <a:spLocks noGrp="1"/>
          </p:cNvSpPr>
          <p:nvPr>
            <p:ph type="title"/>
          </p:nvPr>
        </p:nvSpPr>
        <p:spPr>
          <a:xfrm>
            <a:off x="2025733" y="588494"/>
            <a:ext cx="9548751" cy="80003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600"/>
              <a:buFont typeface="Arial"/>
              <a:buNone/>
              <a:defRPr sz="3600" b="1"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9"/>
          <p:cNvSpPr txBox="1">
            <a:spLocks noGrp="1"/>
          </p:cNvSpPr>
          <p:nvPr>
            <p:ph type="body" idx="1"/>
          </p:nvPr>
        </p:nvSpPr>
        <p:spPr>
          <a:xfrm>
            <a:off x="2025733" y="1636731"/>
            <a:ext cx="9548751" cy="4716569"/>
          </a:xfrm>
          <a:prstGeom prst="rect">
            <a:avLst/>
          </a:prstGeom>
          <a:noFill/>
          <a:ln>
            <a:noFill/>
          </a:ln>
        </p:spPr>
        <p:txBody>
          <a:bodyPr spcFirstLastPara="1" wrap="square" lIns="91425" tIns="45700" rIns="91425" bIns="45700" anchor="t" anchorCtr="0">
            <a:noAutofit/>
          </a:bodyPr>
          <a:lstStyle>
            <a:lvl1pPr marL="457200" lvl="0" indent="-406400" algn="l">
              <a:lnSpc>
                <a:spcPct val="95000"/>
              </a:lnSpc>
              <a:spcBef>
                <a:spcPts val="1800"/>
              </a:spcBef>
              <a:spcAft>
                <a:spcPts val="0"/>
              </a:spcAft>
              <a:buClr>
                <a:srgbClr val="E73439"/>
              </a:buClr>
              <a:buSzPts val="2800"/>
              <a:buChar char="•"/>
              <a:defRPr b="0" i="0">
                <a:solidFill>
                  <a:schemeClr val="dk1"/>
                </a:solidFill>
                <a:latin typeface="Arial"/>
                <a:ea typeface="Arial"/>
                <a:cs typeface="Arial"/>
                <a:sym typeface="Arial"/>
              </a:defRPr>
            </a:lvl1pPr>
            <a:lvl2pPr marL="914400" lvl="1" indent="-381000" algn="l">
              <a:lnSpc>
                <a:spcPct val="95000"/>
              </a:lnSpc>
              <a:spcBef>
                <a:spcPts val="500"/>
              </a:spcBef>
              <a:spcAft>
                <a:spcPts val="0"/>
              </a:spcAft>
              <a:buClr>
                <a:srgbClr val="E73439"/>
              </a:buClr>
              <a:buSzPts val="2400"/>
              <a:buFont typeface="Arial"/>
              <a:buChar char="–"/>
              <a:defRPr b="0" i="0">
                <a:solidFill>
                  <a:schemeClr val="dk1"/>
                </a:solidFill>
                <a:latin typeface="Arial"/>
                <a:ea typeface="Arial"/>
                <a:cs typeface="Arial"/>
                <a:sym typeface="Arial"/>
              </a:defRPr>
            </a:lvl2pPr>
            <a:lvl3pPr marL="1371600" lvl="2" indent="-355600" algn="l">
              <a:lnSpc>
                <a:spcPct val="95000"/>
              </a:lnSpc>
              <a:spcBef>
                <a:spcPts val="500"/>
              </a:spcBef>
              <a:spcAft>
                <a:spcPts val="0"/>
              </a:spcAft>
              <a:buClr>
                <a:srgbClr val="E73439"/>
              </a:buClr>
              <a:buSzPts val="2000"/>
              <a:buFont typeface="Calibri"/>
              <a:buChar char="‐"/>
              <a:defRPr b="0" i="0">
                <a:solidFill>
                  <a:schemeClr val="dk1"/>
                </a:solidFill>
                <a:latin typeface="Arial"/>
                <a:ea typeface="Arial"/>
                <a:cs typeface="Arial"/>
                <a:sym typeface="Arial"/>
              </a:defRPr>
            </a:lvl3pPr>
            <a:lvl4pPr marL="1828800" lvl="3" indent="-342900" algn="l">
              <a:lnSpc>
                <a:spcPct val="90000"/>
              </a:lnSpc>
              <a:spcBef>
                <a:spcPts val="500"/>
              </a:spcBef>
              <a:spcAft>
                <a:spcPts val="0"/>
              </a:spcAft>
              <a:buClr>
                <a:srgbClr val="E73439"/>
              </a:buClr>
              <a:buSzPts val="1800"/>
              <a:buFont typeface="Arial"/>
              <a:buChar char="–"/>
              <a:defRPr b="0" i="0">
                <a:solidFill>
                  <a:srgbClr val="703BA4"/>
                </a:solidFill>
                <a:latin typeface="Arial"/>
                <a:ea typeface="Arial"/>
                <a:cs typeface="Arial"/>
                <a:sym typeface="Arial"/>
              </a:defRPr>
            </a:lvl4pPr>
            <a:lvl5pPr marL="2286000" lvl="4" indent="-342900" algn="l">
              <a:lnSpc>
                <a:spcPct val="90000"/>
              </a:lnSpc>
              <a:spcBef>
                <a:spcPts val="500"/>
              </a:spcBef>
              <a:spcAft>
                <a:spcPts val="0"/>
              </a:spcAft>
              <a:buClr>
                <a:srgbClr val="E73439"/>
              </a:buClr>
              <a:buSzPts val="1800"/>
              <a:buFont typeface="Arial"/>
              <a:buChar char="–"/>
              <a:defRPr b="0" i="0">
                <a:solidFill>
                  <a:srgbClr val="703BA4"/>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888">
          <p15:clr>
            <a:srgbClr val="FBAE40"/>
          </p15:clr>
        </p15:guide>
        <p15:guide id="2" pos="127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_CustomLayout">
  <p:cSld name="6_CustomLayout">
    <p:bg>
      <p:bgPr>
        <a:solidFill>
          <a:srgbClr val="FFFFFF"/>
        </a:solidFill>
        <a:effectLst/>
      </p:bgPr>
    </p:bg>
    <p:spTree>
      <p:nvGrpSpPr>
        <p:cNvPr id="1" name="Shape 29"/>
        <p:cNvGrpSpPr/>
        <p:nvPr/>
      </p:nvGrpSpPr>
      <p:grpSpPr>
        <a:xfrm>
          <a:off x="0" y="0"/>
          <a:ext cx="0" cy="0"/>
          <a:chOff x="0" y="0"/>
          <a:chExt cx="0" cy="0"/>
        </a:xfrm>
      </p:grpSpPr>
      <p:sp>
        <p:nvSpPr>
          <p:cNvPr id="30" name="Google Shape;30;p20"/>
          <p:cNvSpPr txBox="1">
            <a:spLocks noGrp="1"/>
          </p:cNvSpPr>
          <p:nvPr>
            <p:ph type="title"/>
          </p:nvPr>
        </p:nvSpPr>
        <p:spPr>
          <a:xfrm>
            <a:off x="838200" y="588494"/>
            <a:ext cx="10515600" cy="80003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600"/>
              <a:buFont typeface="Arial"/>
              <a:buNone/>
              <a:defRPr sz="3600" b="1"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0"/>
          <p:cNvSpPr/>
          <p:nvPr/>
        </p:nvSpPr>
        <p:spPr>
          <a:xfrm>
            <a:off x="0" y="6569477"/>
            <a:ext cx="12192000" cy="2905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SectionDivider">
  <p:cSld name="2_SectionDivider">
    <p:spTree>
      <p:nvGrpSpPr>
        <p:cNvPr id="1" name="Shape 32"/>
        <p:cNvGrpSpPr/>
        <p:nvPr/>
      </p:nvGrpSpPr>
      <p:grpSpPr>
        <a:xfrm>
          <a:off x="0" y="0"/>
          <a:ext cx="0" cy="0"/>
          <a:chOff x="0" y="0"/>
          <a:chExt cx="0" cy="0"/>
        </a:xfrm>
      </p:grpSpPr>
      <p:pic>
        <p:nvPicPr>
          <p:cNvPr id="33" name="Google Shape;33;p21" descr="A close up of a blue wall&#10;&#10;Description automatically generated"/>
          <p:cNvPicPr preferRelativeResize="0"/>
          <p:nvPr/>
        </p:nvPicPr>
        <p:blipFill rotWithShape="1">
          <a:blip r:embed="rId2">
            <a:alphaModFix/>
          </a:blip>
          <a:srcRect l="115" t="-347" r="80718" b="482"/>
          <a:stretch/>
        </p:blipFill>
        <p:spPr>
          <a:xfrm>
            <a:off x="0" y="-45720"/>
            <a:ext cx="1770926" cy="6903720"/>
          </a:xfrm>
          <a:prstGeom prst="rect">
            <a:avLst/>
          </a:prstGeom>
          <a:noFill/>
          <a:ln>
            <a:noFill/>
          </a:ln>
        </p:spPr>
      </p:pic>
      <p:sp>
        <p:nvSpPr>
          <p:cNvPr id="34" name="Google Shape;34;p21"/>
          <p:cNvSpPr>
            <a:spLocks noGrp="1"/>
          </p:cNvSpPr>
          <p:nvPr>
            <p:ph type="pic" idx="2"/>
          </p:nvPr>
        </p:nvSpPr>
        <p:spPr>
          <a:xfrm>
            <a:off x="1770925" y="-2"/>
            <a:ext cx="10421075" cy="3979335"/>
          </a:xfrm>
          <a:prstGeom prst="rect">
            <a:avLst/>
          </a:prstGeom>
          <a:solidFill>
            <a:schemeClr val="lt2"/>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577F9F"/>
              </a:buClr>
              <a:buSzPts val="1200"/>
              <a:buFont typeface="Arial"/>
              <a:buNone/>
              <a:defRPr sz="1200" b="1" i="0" u="none" strike="noStrike" cap="none">
                <a:solidFill>
                  <a:srgbClr val="577F9F"/>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5" name="Google Shape;35;p21"/>
          <p:cNvSpPr/>
          <p:nvPr/>
        </p:nvSpPr>
        <p:spPr>
          <a:xfrm>
            <a:off x="-23225" y="3979334"/>
            <a:ext cx="12215225" cy="287866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 name="Google Shape;36;p21"/>
          <p:cNvSpPr txBox="1">
            <a:spLocks noGrp="1"/>
          </p:cNvSpPr>
          <p:nvPr>
            <p:ph type="subTitle" idx="1"/>
          </p:nvPr>
        </p:nvSpPr>
        <p:spPr>
          <a:xfrm>
            <a:off x="1669774" y="4650759"/>
            <a:ext cx="8852452" cy="1627947"/>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3200"/>
              <a:buNone/>
              <a:defRPr sz="3200" b="0" i="0">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7" name="Google Shape;37;p21"/>
          <p:cNvSpPr/>
          <p:nvPr/>
        </p:nvSpPr>
        <p:spPr>
          <a:xfrm>
            <a:off x="1770926" y="4443168"/>
            <a:ext cx="4325073" cy="7535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Title-Content_Plain">
  <p:cSld name="4_Title-Content_Plain">
    <p:spTree>
      <p:nvGrpSpPr>
        <p:cNvPr id="1" name="Shape 38"/>
        <p:cNvGrpSpPr/>
        <p:nvPr/>
      </p:nvGrpSpPr>
      <p:grpSpPr>
        <a:xfrm>
          <a:off x="0" y="0"/>
          <a:ext cx="0" cy="0"/>
          <a:chOff x="0" y="0"/>
          <a:chExt cx="0" cy="0"/>
        </a:xfrm>
      </p:grpSpPr>
      <p:sp>
        <p:nvSpPr>
          <p:cNvPr id="39" name="Google Shape;39;p2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 name="Google Shape;40;p22"/>
          <p:cNvSpPr txBox="1">
            <a:spLocks noGrp="1"/>
          </p:cNvSpPr>
          <p:nvPr>
            <p:ph type="title"/>
          </p:nvPr>
        </p:nvSpPr>
        <p:spPr>
          <a:xfrm>
            <a:off x="838200" y="588494"/>
            <a:ext cx="10515600" cy="80003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600"/>
              <a:buFont typeface="Arial"/>
              <a:buNone/>
              <a:defRPr sz="3600" b="1"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2"/>
          <p:cNvSpPr txBox="1">
            <a:spLocks noGrp="1"/>
          </p:cNvSpPr>
          <p:nvPr>
            <p:ph type="body" idx="1"/>
          </p:nvPr>
        </p:nvSpPr>
        <p:spPr>
          <a:xfrm>
            <a:off x="838200" y="1636730"/>
            <a:ext cx="10515600" cy="4932746"/>
          </a:xfrm>
          <a:prstGeom prst="rect">
            <a:avLst/>
          </a:prstGeom>
          <a:noFill/>
          <a:ln>
            <a:noFill/>
          </a:ln>
        </p:spPr>
        <p:txBody>
          <a:bodyPr spcFirstLastPara="1" wrap="square" lIns="91425" tIns="45700" rIns="91425" bIns="45700" anchor="t" anchorCtr="0">
            <a:noAutofit/>
          </a:bodyPr>
          <a:lstStyle>
            <a:lvl1pPr marL="457200" lvl="0" indent="-406400" algn="l">
              <a:lnSpc>
                <a:spcPct val="95000"/>
              </a:lnSpc>
              <a:spcBef>
                <a:spcPts val="1800"/>
              </a:spcBef>
              <a:spcAft>
                <a:spcPts val="0"/>
              </a:spcAft>
              <a:buClr>
                <a:srgbClr val="E73439"/>
              </a:buClr>
              <a:buSzPts val="2800"/>
              <a:buChar char="•"/>
              <a:defRPr b="0" i="0">
                <a:solidFill>
                  <a:srgbClr val="703BA4"/>
                </a:solidFill>
                <a:latin typeface="Arial"/>
                <a:ea typeface="Arial"/>
                <a:cs typeface="Arial"/>
                <a:sym typeface="Arial"/>
              </a:defRPr>
            </a:lvl1pPr>
            <a:lvl2pPr marL="914400" lvl="1" indent="-381000" algn="l">
              <a:lnSpc>
                <a:spcPct val="95000"/>
              </a:lnSpc>
              <a:spcBef>
                <a:spcPts val="500"/>
              </a:spcBef>
              <a:spcAft>
                <a:spcPts val="0"/>
              </a:spcAft>
              <a:buClr>
                <a:srgbClr val="E73439"/>
              </a:buClr>
              <a:buSzPts val="2400"/>
              <a:buFont typeface="Arial"/>
              <a:buChar char="–"/>
              <a:defRPr b="0" i="0">
                <a:solidFill>
                  <a:srgbClr val="703BA4"/>
                </a:solidFill>
                <a:latin typeface="Arial"/>
                <a:ea typeface="Arial"/>
                <a:cs typeface="Arial"/>
                <a:sym typeface="Arial"/>
              </a:defRPr>
            </a:lvl2pPr>
            <a:lvl3pPr marL="1371600" lvl="2" indent="-355600" algn="l">
              <a:lnSpc>
                <a:spcPct val="95000"/>
              </a:lnSpc>
              <a:spcBef>
                <a:spcPts val="500"/>
              </a:spcBef>
              <a:spcAft>
                <a:spcPts val="0"/>
              </a:spcAft>
              <a:buClr>
                <a:srgbClr val="E73439"/>
              </a:buClr>
              <a:buSzPts val="2000"/>
              <a:buFont typeface="Calibri"/>
              <a:buChar char="‐"/>
              <a:defRPr b="0" i="0">
                <a:solidFill>
                  <a:srgbClr val="703BA4"/>
                </a:solidFill>
                <a:latin typeface="Arial"/>
                <a:ea typeface="Arial"/>
                <a:cs typeface="Arial"/>
                <a:sym typeface="Arial"/>
              </a:defRPr>
            </a:lvl3pPr>
            <a:lvl4pPr marL="1828800" lvl="3" indent="-342900" algn="l">
              <a:lnSpc>
                <a:spcPct val="90000"/>
              </a:lnSpc>
              <a:spcBef>
                <a:spcPts val="500"/>
              </a:spcBef>
              <a:spcAft>
                <a:spcPts val="0"/>
              </a:spcAft>
              <a:buClr>
                <a:srgbClr val="E73439"/>
              </a:buClr>
              <a:buSzPts val="1800"/>
              <a:buFont typeface="Arial"/>
              <a:buChar char="–"/>
              <a:defRPr b="0" i="0">
                <a:solidFill>
                  <a:srgbClr val="703BA4"/>
                </a:solidFill>
                <a:latin typeface="Arial"/>
                <a:ea typeface="Arial"/>
                <a:cs typeface="Arial"/>
                <a:sym typeface="Arial"/>
              </a:defRPr>
            </a:lvl4pPr>
            <a:lvl5pPr marL="2286000" lvl="4" indent="-342900" algn="l">
              <a:lnSpc>
                <a:spcPct val="90000"/>
              </a:lnSpc>
              <a:spcBef>
                <a:spcPts val="500"/>
              </a:spcBef>
              <a:spcAft>
                <a:spcPts val="0"/>
              </a:spcAft>
              <a:buClr>
                <a:srgbClr val="E73439"/>
              </a:buClr>
              <a:buSzPts val="1800"/>
              <a:buFont typeface="Arial"/>
              <a:buChar char="–"/>
              <a:defRPr b="0" i="0">
                <a:solidFill>
                  <a:srgbClr val="703BA4"/>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2"/>
          <p:cNvSpPr/>
          <p:nvPr/>
        </p:nvSpPr>
        <p:spPr>
          <a:xfrm>
            <a:off x="0" y="6569477"/>
            <a:ext cx="12192000" cy="2905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HighlightContent ">
  <p:cSld name="5_HighlightContent ">
    <p:spTree>
      <p:nvGrpSpPr>
        <p:cNvPr id="1" name="Shape 43"/>
        <p:cNvGrpSpPr/>
        <p:nvPr/>
      </p:nvGrpSpPr>
      <p:grpSpPr>
        <a:xfrm>
          <a:off x="0" y="0"/>
          <a:ext cx="0" cy="0"/>
          <a:chOff x="0" y="0"/>
          <a:chExt cx="0" cy="0"/>
        </a:xfrm>
      </p:grpSpPr>
      <p:sp>
        <p:nvSpPr>
          <p:cNvPr id="44" name="Google Shape;44;p23"/>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5" name="Google Shape;45;p23" descr="A close up of a blue wall&#10;&#10;Description automatically generated"/>
          <p:cNvPicPr preferRelativeResize="0"/>
          <p:nvPr/>
        </p:nvPicPr>
        <p:blipFill rotWithShape="1">
          <a:blip r:embed="rId2">
            <a:alphaModFix/>
          </a:blip>
          <a:srcRect l="3016" t="-347" r="80720" b="482"/>
          <a:stretch/>
        </p:blipFill>
        <p:spPr>
          <a:xfrm>
            <a:off x="0" y="-45720"/>
            <a:ext cx="1502979" cy="6903720"/>
          </a:xfrm>
          <a:prstGeom prst="rect">
            <a:avLst/>
          </a:prstGeom>
          <a:noFill/>
          <a:ln>
            <a:noFill/>
          </a:ln>
        </p:spPr>
      </p:pic>
      <p:sp>
        <p:nvSpPr>
          <p:cNvPr id="46" name="Google Shape;46;p23"/>
          <p:cNvSpPr txBox="1">
            <a:spLocks noGrp="1"/>
          </p:cNvSpPr>
          <p:nvPr>
            <p:ph type="body" idx="1"/>
          </p:nvPr>
        </p:nvSpPr>
        <p:spPr>
          <a:xfrm>
            <a:off x="2251065" y="1599245"/>
            <a:ext cx="8992668" cy="3903133"/>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200"/>
              </a:spcBef>
              <a:spcAft>
                <a:spcPts val="0"/>
              </a:spcAft>
              <a:buClr>
                <a:srgbClr val="DEEBF7"/>
              </a:buClr>
              <a:buSzPts val="2000"/>
              <a:buFont typeface="Arial"/>
              <a:buChar char="•"/>
              <a:defRPr sz="2000" b="0" i="0">
                <a:solidFill>
                  <a:srgbClr val="DEEBF7"/>
                </a:solidFill>
                <a:latin typeface="Arial"/>
                <a:ea typeface="Arial"/>
                <a:cs typeface="Arial"/>
                <a:sym typeface="Arial"/>
              </a:defRPr>
            </a:lvl1pPr>
            <a:lvl2pPr marL="914400" lvl="1" indent="-228600" algn="l">
              <a:lnSpc>
                <a:spcPct val="90000"/>
              </a:lnSpc>
              <a:spcBef>
                <a:spcPts val="500"/>
              </a:spcBef>
              <a:spcAft>
                <a:spcPts val="0"/>
              </a:spcAft>
              <a:buClr>
                <a:srgbClr val="988CAB"/>
              </a:buClr>
              <a:buSzPts val="2000"/>
              <a:buNone/>
              <a:defRPr sz="2000">
                <a:solidFill>
                  <a:srgbClr val="988CAB"/>
                </a:solidFill>
              </a:defRPr>
            </a:lvl2pPr>
            <a:lvl3pPr marL="1371600" lvl="2" indent="-228600" algn="l">
              <a:lnSpc>
                <a:spcPct val="90000"/>
              </a:lnSpc>
              <a:spcBef>
                <a:spcPts val="500"/>
              </a:spcBef>
              <a:spcAft>
                <a:spcPts val="0"/>
              </a:spcAft>
              <a:buClr>
                <a:srgbClr val="988CAB"/>
              </a:buClr>
              <a:buSzPts val="1800"/>
              <a:buNone/>
              <a:defRPr sz="1800">
                <a:solidFill>
                  <a:srgbClr val="988CAB"/>
                </a:solidFill>
              </a:defRPr>
            </a:lvl3pPr>
            <a:lvl4pPr marL="1828800" lvl="3" indent="-228600" algn="l">
              <a:lnSpc>
                <a:spcPct val="90000"/>
              </a:lnSpc>
              <a:spcBef>
                <a:spcPts val="500"/>
              </a:spcBef>
              <a:spcAft>
                <a:spcPts val="0"/>
              </a:spcAft>
              <a:buClr>
                <a:srgbClr val="988CAB"/>
              </a:buClr>
              <a:buSzPts val="1600"/>
              <a:buNone/>
              <a:defRPr sz="1600">
                <a:solidFill>
                  <a:srgbClr val="988CAB"/>
                </a:solidFill>
              </a:defRPr>
            </a:lvl4pPr>
            <a:lvl5pPr marL="2286000" lvl="4" indent="-228600" algn="l">
              <a:lnSpc>
                <a:spcPct val="90000"/>
              </a:lnSpc>
              <a:spcBef>
                <a:spcPts val="500"/>
              </a:spcBef>
              <a:spcAft>
                <a:spcPts val="0"/>
              </a:spcAft>
              <a:buClr>
                <a:srgbClr val="988CAB"/>
              </a:buClr>
              <a:buSzPts val="1600"/>
              <a:buNone/>
              <a:defRPr sz="1600">
                <a:solidFill>
                  <a:srgbClr val="988CAB"/>
                </a:solidFill>
              </a:defRPr>
            </a:lvl5pPr>
            <a:lvl6pPr marL="2743200" lvl="5" indent="-228600" algn="l">
              <a:lnSpc>
                <a:spcPct val="90000"/>
              </a:lnSpc>
              <a:spcBef>
                <a:spcPts val="500"/>
              </a:spcBef>
              <a:spcAft>
                <a:spcPts val="0"/>
              </a:spcAft>
              <a:buClr>
                <a:srgbClr val="988CAB"/>
              </a:buClr>
              <a:buSzPts val="1600"/>
              <a:buNone/>
              <a:defRPr sz="1600">
                <a:solidFill>
                  <a:srgbClr val="988CAB"/>
                </a:solidFill>
              </a:defRPr>
            </a:lvl6pPr>
            <a:lvl7pPr marL="3200400" lvl="6" indent="-228600" algn="l">
              <a:lnSpc>
                <a:spcPct val="90000"/>
              </a:lnSpc>
              <a:spcBef>
                <a:spcPts val="500"/>
              </a:spcBef>
              <a:spcAft>
                <a:spcPts val="0"/>
              </a:spcAft>
              <a:buClr>
                <a:srgbClr val="988CAB"/>
              </a:buClr>
              <a:buSzPts val="1600"/>
              <a:buNone/>
              <a:defRPr sz="1600">
                <a:solidFill>
                  <a:srgbClr val="988CAB"/>
                </a:solidFill>
              </a:defRPr>
            </a:lvl7pPr>
            <a:lvl8pPr marL="3657600" lvl="7" indent="-228600" algn="l">
              <a:lnSpc>
                <a:spcPct val="90000"/>
              </a:lnSpc>
              <a:spcBef>
                <a:spcPts val="500"/>
              </a:spcBef>
              <a:spcAft>
                <a:spcPts val="0"/>
              </a:spcAft>
              <a:buClr>
                <a:srgbClr val="988CAB"/>
              </a:buClr>
              <a:buSzPts val="1600"/>
              <a:buNone/>
              <a:defRPr sz="1600">
                <a:solidFill>
                  <a:srgbClr val="988CAB"/>
                </a:solidFill>
              </a:defRPr>
            </a:lvl8pPr>
            <a:lvl9pPr marL="4114800" lvl="8" indent="-228600" algn="l">
              <a:lnSpc>
                <a:spcPct val="90000"/>
              </a:lnSpc>
              <a:spcBef>
                <a:spcPts val="500"/>
              </a:spcBef>
              <a:spcAft>
                <a:spcPts val="0"/>
              </a:spcAft>
              <a:buClr>
                <a:srgbClr val="988CAB"/>
              </a:buClr>
              <a:buSzPts val="1600"/>
              <a:buNone/>
              <a:defRPr sz="1600">
                <a:solidFill>
                  <a:srgbClr val="988CAB"/>
                </a:solidFill>
              </a:defRPr>
            </a:lvl9pPr>
          </a:lstStyle>
          <a:p>
            <a:endParaRPr/>
          </a:p>
        </p:txBody>
      </p:sp>
      <p:sp>
        <p:nvSpPr>
          <p:cNvPr id="47" name="Google Shape;47;p23"/>
          <p:cNvSpPr txBox="1">
            <a:spLocks noGrp="1"/>
          </p:cNvSpPr>
          <p:nvPr>
            <p:ph type="title"/>
          </p:nvPr>
        </p:nvSpPr>
        <p:spPr>
          <a:xfrm>
            <a:off x="2251066" y="774444"/>
            <a:ext cx="8992668" cy="78003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2800"/>
              <a:buFont typeface="Arial"/>
              <a:buNone/>
              <a:defRPr sz="2800" b="1"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3"/>
          <p:cNvSpPr/>
          <p:nvPr/>
        </p:nvSpPr>
        <p:spPr>
          <a:xfrm>
            <a:off x="0" y="6569477"/>
            <a:ext cx="12192000" cy="2905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SpecialContent">
  <p:cSld name="7_SpecialContent">
    <p:spTree>
      <p:nvGrpSpPr>
        <p:cNvPr id="1" name="Shape 49"/>
        <p:cNvGrpSpPr/>
        <p:nvPr/>
      </p:nvGrpSpPr>
      <p:grpSpPr>
        <a:xfrm>
          <a:off x="0" y="0"/>
          <a:ext cx="0" cy="0"/>
          <a:chOff x="0" y="0"/>
          <a:chExt cx="0" cy="0"/>
        </a:xfrm>
      </p:grpSpPr>
      <p:sp>
        <p:nvSpPr>
          <p:cNvPr id="50" name="Google Shape;50;p24"/>
          <p:cNvSpPr/>
          <p:nvPr/>
        </p:nvSpPr>
        <p:spPr>
          <a:xfrm>
            <a:off x="4058856" y="-1"/>
            <a:ext cx="8133144" cy="68599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 name="Google Shape;51;p24"/>
          <p:cNvSpPr txBox="1">
            <a:spLocks noGrp="1"/>
          </p:cNvSpPr>
          <p:nvPr>
            <p:ph type="title"/>
          </p:nvPr>
        </p:nvSpPr>
        <p:spPr>
          <a:xfrm>
            <a:off x="4844073" y="597274"/>
            <a:ext cx="6430703" cy="9747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Arial"/>
              <a:buNone/>
              <a:defRPr sz="3600" b="1"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4"/>
          <p:cNvSpPr>
            <a:spLocks noGrp="1"/>
          </p:cNvSpPr>
          <p:nvPr>
            <p:ph type="pic" idx="2"/>
          </p:nvPr>
        </p:nvSpPr>
        <p:spPr>
          <a:xfrm>
            <a:off x="0" y="-1"/>
            <a:ext cx="4059767" cy="6858001"/>
          </a:xfrm>
          <a:prstGeom prst="rect">
            <a:avLst/>
          </a:prstGeom>
          <a:solidFill>
            <a:schemeClr val="dk1"/>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577F9F"/>
              </a:buClr>
              <a:buSzPts val="1200"/>
              <a:buFont typeface="Arial"/>
              <a:buNone/>
              <a:defRPr sz="1200" b="1" i="0" u="none" strike="noStrike" cap="none">
                <a:solidFill>
                  <a:srgbClr val="577F9F"/>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3" name="Google Shape;53;p24"/>
          <p:cNvSpPr txBox="1">
            <a:spLocks noGrp="1"/>
          </p:cNvSpPr>
          <p:nvPr>
            <p:ph type="body" idx="1"/>
          </p:nvPr>
        </p:nvSpPr>
        <p:spPr>
          <a:xfrm>
            <a:off x="4844071" y="1871134"/>
            <a:ext cx="6430703" cy="462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200"/>
              </a:spcBef>
              <a:spcAft>
                <a:spcPts val="0"/>
              </a:spcAft>
              <a:buClr>
                <a:srgbClr val="E73439"/>
              </a:buClr>
              <a:buSzPts val="2800"/>
              <a:buChar char="•"/>
              <a:defRPr b="0" i="0">
                <a:solidFill>
                  <a:srgbClr val="703BA4"/>
                </a:solidFill>
                <a:latin typeface="Arial"/>
                <a:ea typeface="Arial"/>
                <a:cs typeface="Arial"/>
                <a:sym typeface="Arial"/>
              </a:defRPr>
            </a:lvl1pPr>
            <a:lvl2pPr marL="914400" lvl="1" indent="-381000" algn="l">
              <a:lnSpc>
                <a:spcPct val="90000"/>
              </a:lnSpc>
              <a:spcBef>
                <a:spcPts val="500"/>
              </a:spcBef>
              <a:spcAft>
                <a:spcPts val="0"/>
              </a:spcAft>
              <a:buClr>
                <a:srgbClr val="E73439"/>
              </a:buClr>
              <a:buSzPts val="2400"/>
              <a:buFont typeface="Arial"/>
              <a:buChar char="–"/>
              <a:defRPr b="0" i="0">
                <a:solidFill>
                  <a:srgbClr val="703BA4"/>
                </a:solidFill>
                <a:latin typeface="Arial"/>
                <a:ea typeface="Arial"/>
                <a:cs typeface="Arial"/>
                <a:sym typeface="Arial"/>
              </a:defRPr>
            </a:lvl2pPr>
            <a:lvl3pPr marL="1371600" lvl="2" indent="-355600" algn="l">
              <a:lnSpc>
                <a:spcPct val="90000"/>
              </a:lnSpc>
              <a:spcBef>
                <a:spcPts val="500"/>
              </a:spcBef>
              <a:spcAft>
                <a:spcPts val="0"/>
              </a:spcAft>
              <a:buClr>
                <a:srgbClr val="E73439"/>
              </a:buClr>
              <a:buSzPts val="2000"/>
              <a:buFont typeface="Calibri"/>
              <a:buChar char="‐"/>
              <a:defRPr b="0" i="0">
                <a:solidFill>
                  <a:srgbClr val="703BA4"/>
                </a:solidFill>
                <a:latin typeface="Arial"/>
                <a:ea typeface="Arial"/>
                <a:cs typeface="Arial"/>
                <a:sym typeface="Arial"/>
              </a:defRPr>
            </a:lvl3pPr>
            <a:lvl4pPr marL="1828800" lvl="3" indent="-342900" algn="l">
              <a:lnSpc>
                <a:spcPct val="90000"/>
              </a:lnSpc>
              <a:spcBef>
                <a:spcPts val="500"/>
              </a:spcBef>
              <a:spcAft>
                <a:spcPts val="0"/>
              </a:spcAft>
              <a:buClr>
                <a:srgbClr val="E73439"/>
              </a:buClr>
              <a:buSzPts val="1800"/>
              <a:buFont typeface="Arial"/>
              <a:buChar char="–"/>
              <a:defRPr b="0" i="0">
                <a:solidFill>
                  <a:srgbClr val="703BA4"/>
                </a:solidFill>
                <a:latin typeface="Arial"/>
                <a:ea typeface="Arial"/>
                <a:cs typeface="Arial"/>
                <a:sym typeface="Arial"/>
              </a:defRPr>
            </a:lvl4pPr>
            <a:lvl5pPr marL="2286000" lvl="4" indent="-342900" algn="l">
              <a:lnSpc>
                <a:spcPct val="90000"/>
              </a:lnSpc>
              <a:spcBef>
                <a:spcPts val="500"/>
              </a:spcBef>
              <a:spcAft>
                <a:spcPts val="0"/>
              </a:spcAft>
              <a:buClr>
                <a:srgbClr val="E73439"/>
              </a:buClr>
              <a:buSzPts val="1800"/>
              <a:buFont typeface="Arial"/>
              <a:buChar char="–"/>
              <a:defRPr b="0" i="0">
                <a:solidFill>
                  <a:srgbClr val="703BA4"/>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4"/>
          <p:cNvSpPr/>
          <p:nvPr/>
        </p:nvSpPr>
        <p:spPr>
          <a:xfrm>
            <a:off x="0" y="6569477"/>
            <a:ext cx="12192000" cy="2905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8_SpecialContent">
  <p:cSld name="8_SpecialContent">
    <p:spTree>
      <p:nvGrpSpPr>
        <p:cNvPr id="1" name="Shape 55"/>
        <p:cNvGrpSpPr/>
        <p:nvPr/>
      </p:nvGrpSpPr>
      <p:grpSpPr>
        <a:xfrm>
          <a:off x="0" y="0"/>
          <a:ext cx="0" cy="0"/>
          <a:chOff x="0" y="0"/>
          <a:chExt cx="0" cy="0"/>
        </a:xfrm>
      </p:grpSpPr>
      <p:sp>
        <p:nvSpPr>
          <p:cNvPr id="56" name="Google Shape;56;p25"/>
          <p:cNvSpPr/>
          <p:nvPr/>
        </p:nvSpPr>
        <p:spPr>
          <a:xfrm>
            <a:off x="6805" y="0"/>
            <a:ext cx="813314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 name="Google Shape;57;p25"/>
          <p:cNvSpPr txBox="1">
            <a:spLocks noGrp="1"/>
          </p:cNvSpPr>
          <p:nvPr>
            <p:ph type="title"/>
          </p:nvPr>
        </p:nvSpPr>
        <p:spPr>
          <a:xfrm>
            <a:off x="871047" y="597274"/>
            <a:ext cx="6430703" cy="97478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600"/>
              <a:buFont typeface="Arial"/>
              <a:buNone/>
              <a:defRPr sz="3600" b="1"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5"/>
          <p:cNvSpPr>
            <a:spLocks noGrp="1"/>
          </p:cNvSpPr>
          <p:nvPr>
            <p:ph type="pic" idx="2"/>
          </p:nvPr>
        </p:nvSpPr>
        <p:spPr>
          <a:xfrm>
            <a:off x="8148653" y="-1"/>
            <a:ext cx="4059767" cy="6857999"/>
          </a:xfrm>
          <a:prstGeom prst="rect">
            <a:avLst/>
          </a:prstGeom>
          <a:solidFill>
            <a:schemeClr val="dk1"/>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577F9F"/>
              </a:buClr>
              <a:buSzPts val="1200"/>
              <a:buFont typeface="Arial"/>
              <a:buNone/>
              <a:defRPr sz="1200" b="1" i="0" u="none" strike="noStrike" cap="none">
                <a:solidFill>
                  <a:srgbClr val="577F9F"/>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9" name="Google Shape;59;p25"/>
          <p:cNvSpPr txBox="1">
            <a:spLocks noGrp="1"/>
          </p:cNvSpPr>
          <p:nvPr>
            <p:ph type="body" idx="1"/>
          </p:nvPr>
        </p:nvSpPr>
        <p:spPr>
          <a:xfrm>
            <a:off x="871047" y="1786468"/>
            <a:ext cx="6430703" cy="470746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200"/>
              </a:spcBef>
              <a:spcAft>
                <a:spcPts val="0"/>
              </a:spcAft>
              <a:buClr>
                <a:srgbClr val="E73439"/>
              </a:buClr>
              <a:buSzPts val="2800"/>
              <a:buChar char="•"/>
              <a:defRPr b="0" i="0">
                <a:solidFill>
                  <a:srgbClr val="703BA4"/>
                </a:solidFill>
                <a:latin typeface="Arial"/>
                <a:ea typeface="Arial"/>
                <a:cs typeface="Arial"/>
                <a:sym typeface="Arial"/>
              </a:defRPr>
            </a:lvl1pPr>
            <a:lvl2pPr marL="914400" lvl="1" indent="-381000" algn="l">
              <a:lnSpc>
                <a:spcPct val="90000"/>
              </a:lnSpc>
              <a:spcBef>
                <a:spcPts val="500"/>
              </a:spcBef>
              <a:spcAft>
                <a:spcPts val="0"/>
              </a:spcAft>
              <a:buClr>
                <a:srgbClr val="E73439"/>
              </a:buClr>
              <a:buSzPts val="2400"/>
              <a:buFont typeface="Arial"/>
              <a:buChar char="–"/>
              <a:defRPr b="0" i="0">
                <a:solidFill>
                  <a:srgbClr val="703BA4"/>
                </a:solidFill>
                <a:latin typeface="Arial"/>
                <a:ea typeface="Arial"/>
                <a:cs typeface="Arial"/>
                <a:sym typeface="Arial"/>
              </a:defRPr>
            </a:lvl2pPr>
            <a:lvl3pPr marL="1371600" lvl="2" indent="-355600" algn="l">
              <a:lnSpc>
                <a:spcPct val="90000"/>
              </a:lnSpc>
              <a:spcBef>
                <a:spcPts val="500"/>
              </a:spcBef>
              <a:spcAft>
                <a:spcPts val="0"/>
              </a:spcAft>
              <a:buClr>
                <a:srgbClr val="E73439"/>
              </a:buClr>
              <a:buSzPts val="2000"/>
              <a:buFont typeface="Calibri"/>
              <a:buChar char="‐"/>
              <a:defRPr b="0" i="0">
                <a:solidFill>
                  <a:srgbClr val="703BA4"/>
                </a:solidFill>
                <a:latin typeface="Arial"/>
                <a:ea typeface="Arial"/>
                <a:cs typeface="Arial"/>
                <a:sym typeface="Arial"/>
              </a:defRPr>
            </a:lvl3pPr>
            <a:lvl4pPr marL="1828800" lvl="3" indent="-342900" algn="l">
              <a:lnSpc>
                <a:spcPct val="90000"/>
              </a:lnSpc>
              <a:spcBef>
                <a:spcPts val="500"/>
              </a:spcBef>
              <a:spcAft>
                <a:spcPts val="0"/>
              </a:spcAft>
              <a:buClr>
                <a:srgbClr val="E73439"/>
              </a:buClr>
              <a:buSzPts val="1800"/>
              <a:buFont typeface="Arial"/>
              <a:buChar char="–"/>
              <a:defRPr b="0" i="0">
                <a:solidFill>
                  <a:srgbClr val="703BA4"/>
                </a:solidFill>
                <a:latin typeface="Arial"/>
                <a:ea typeface="Arial"/>
                <a:cs typeface="Arial"/>
                <a:sym typeface="Arial"/>
              </a:defRPr>
            </a:lvl4pPr>
            <a:lvl5pPr marL="2286000" lvl="4" indent="-342900" algn="l">
              <a:lnSpc>
                <a:spcPct val="90000"/>
              </a:lnSpc>
              <a:spcBef>
                <a:spcPts val="500"/>
              </a:spcBef>
              <a:spcAft>
                <a:spcPts val="0"/>
              </a:spcAft>
              <a:buClr>
                <a:srgbClr val="E73439"/>
              </a:buClr>
              <a:buSzPts val="1800"/>
              <a:buFont typeface="Arial"/>
              <a:buChar char="–"/>
              <a:defRPr b="0" i="0">
                <a:solidFill>
                  <a:srgbClr val="703BA4"/>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5"/>
          <p:cNvSpPr/>
          <p:nvPr/>
        </p:nvSpPr>
        <p:spPr>
          <a:xfrm>
            <a:off x="0" y="6569477"/>
            <a:ext cx="12192000" cy="2905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9_SpecialContent">
  <p:cSld name="9_SpecialContent">
    <p:bg>
      <p:bgPr>
        <a:solidFill>
          <a:srgbClr val="FFFFFF"/>
        </a:solidFill>
        <a:effectLst/>
      </p:bgPr>
    </p:bg>
    <p:spTree>
      <p:nvGrpSpPr>
        <p:cNvPr id="1" name="Shape 61"/>
        <p:cNvGrpSpPr/>
        <p:nvPr/>
      </p:nvGrpSpPr>
      <p:grpSpPr>
        <a:xfrm>
          <a:off x="0" y="0"/>
          <a:ext cx="0" cy="0"/>
          <a:chOff x="0" y="0"/>
          <a:chExt cx="0" cy="0"/>
        </a:xfrm>
      </p:grpSpPr>
      <p:sp>
        <p:nvSpPr>
          <p:cNvPr id="62" name="Google Shape;62;p26"/>
          <p:cNvSpPr>
            <a:spLocks noGrp="1"/>
          </p:cNvSpPr>
          <p:nvPr>
            <p:ph type="pic" idx="2"/>
          </p:nvPr>
        </p:nvSpPr>
        <p:spPr>
          <a:xfrm>
            <a:off x="0" y="1"/>
            <a:ext cx="12192000" cy="4182533"/>
          </a:xfrm>
          <a:prstGeom prst="rect">
            <a:avLst/>
          </a:prstGeom>
          <a:solidFill>
            <a:schemeClr val="dk1"/>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577F9F"/>
              </a:buClr>
              <a:buSzPts val="1200"/>
              <a:buFont typeface="Arial"/>
              <a:buNone/>
              <a:defRPr sz="1200" b="0" i="0" u="none" strike="noStrike" cap="none">
                <a:solidFill>
                  <a:srgbClr val="577F9F"/>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3" name="Google Shape;63;p26"/>
          <p:cNvSpPr txBox="1">
            <a:spLocks noGrp="1"/>
          </p:cNvSpPr>
          <p:nvPr>
            <p:ph type="body" idx="1"/>
          </p:nvPr>
        </p:nvSpPr>
        <p:spPr>
          <a:xfrm>
            <a:off x="741487" y="4521200"/>
            <a:ext cx="4046644" cy="2006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6"/>
          <p:cNvSpPr txBox="1">
            <a:spLocks noGrp="1"/>
          </p:cNvSpPr>
          <p:nvPr>
            <p:ph type="body" idx="3"/>
          </p:nvPr>
        </p:nvSpPr>
        <p:spPr>
          <a:xfrm>
            <a:off x="5652656" y="4521200"/>
            <a:ext cx="5797859" cy="2006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E73439"/>
              </a:buClr>
              <a:buSzPts val="1800"/>
              <a:buChar char="•"/>
              <a:defRPr sz="1800">
                <a:solidFill>
                  <a:srgbClr val="703BA4"/>
                </a:solidFill>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sz="2400">
                <a:latin typeface="Arial"/>
                <a:ea typeface="Arial"/>
                <a:cs typeface="Arial"/>
                <a:sym typeface="Arial"/>
              </a:defRPr>
            </a:lvl2pPr>
            <a:lvl3pPr marL="1371600" lvl="2" indent="-381000" algn="l">
              <a:lnSpc>
                <a:spcPct val="90000"/>
              </a:lnSpc>
              <a:spcBef>
                <a:spcPts val="500"/>
              </a:spcBef>
              <a:spcAft>
                <a:spcPts val="0"/>
              </a:spcAft>
              <a:buClr>
                <a:schemeClr val="dk1"/>
              </a:buClr>
              <a:buSzPts val="2400"/>
              <a:buChar char="•"/>
              <a:defRPr sz="2400">
                <a:latin typeface="Arial"/>
                <a:ea typeface="Arial"/>
                <a:cs typeface="Arial"/>
                <a:sym typeface="Arial"/>
              </a:defRPr>
            </a:lvl3pPr>
            <a:lvl4pPr marL="1828800" lvl="3" indent="-381000" algn="l">
              <a:lnSpc>
                <a:spcPct val="90000"/>
              </a:lnSpc>
              <a:spcBef>
                <a:spcPts val="500"/>
              </a:spcBef>
              <a:spcAft>
                <a:spcPts val="0"/>
              </a:spcAft>
              <a:buClr>
                <a:schemeClr val="dk1"/>
              </a:buClr>
              <a:buSzPts val="2400"/>
              <a:buChar char="•"/>
              <a:defRPr sz="2400">
                <a:latin typeface="Arial"/>
                <a:ea typeface="Arial"/>
                <a:cs typeface="Arial"/>
                <a:sym typeface="Arial"/>
              </a:defRPr>
            </a:lvl4pPr>
            <a:lvl5pPr marL="2286000" lvl="4" indent="-381000" algn="l">
              <a:lnSpc>
                <a:spcPct val="90000"/>
              </a:lnSpc>
              <a:spcBef>
                <a:spcPts val="500"/>
              </a:spcBef>
              <a:spcAft>
                <a:spcPts val="0"/>
              </a:spcAft>
              <a:buClr>
                <a:schemeClr val="dk1"/>
              </a:buClr>
              <a:buSzPts val="2400"/>
              <a:buChar char="•"/>
              <a:defRPr sz="24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6"/>
          <p:cNvSpPr/>
          <p:nvPr/>
        </p:nvSpPr>
        <p:spPr>
          <a:xfrm>
            <a:off x="0" y="6569477"/>
            <a:ext cx="12192000" cy="2905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88CAB"/>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1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88CAB"/>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1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88CAB"/>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88CAB"/>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88CAB"/>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88CAB"/>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88CAB"/>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88CAB"/>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88CAB"/>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88CAB"/>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88CAB"/>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aidsfree.usaid.gov/sites/default/files/ng_national_guidelines_hiv.pdf" TargetMode="External"/><Relationship Id="rId5" Type="http://schemas.openxmlformats.org/officeDocument/2006/relationships/hyperlink" Target="https://www.childrenandaids.org/sites/default/files/2017-11/NATIONAL-HIV-AND-AIDS-STRATEGIC-FRAMEWORK.pdf" TargetMode="External"/><Relationship Id="rId4" Type="http://schemas.openxmlformats.org/officeDocument/2006/relationships/hyperlink" Target="https://naca.gov.ng/wp-content/uploads/2019/03/NATIONAL-HIV-AND-AIDS-STRATEGIC-FRAMEWORK-1.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www.health.gov.ng/index.php?option=com_k2&amp;view=item&amp;id=474:fg-launches-operational-guidelines-for-hiv-self-testing-kit" TargetMode="External"/><Relationship Id="rId4" Type="http://schemas.openxmlformats.org/officeDocument/2006/relationships/hyperlink" Target="https://www.avert.org/professionals/hiv-around-world/sub-saharan-africa/nigeria#footnote5_5ntti9k"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state.gov/wp-content/uploads/2020/01/Nigeria_COP-2020_Part-2-of-Planning-Letter.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
          <p:cNvSpPr txBox="1">
            <a:spLocks noGrp="1"/>
          </p:cNvSpPr>
          <p:nvPr>
            <p:ph type="subTitle" idx="1"/>
          </p:nvPr>
        </p:nvSpPr>
        <p:spPr>
          <a:xfrm>
            <a:off x="1077942" y="2794280"/>
            <a:ext cx="6481668" cy="67276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en-US" dirty="0"/>
              <a:t>June 2020</a:t>
            </a:r>
            <a:endParaRPr dirty="0"/>
          </a:p>
        </p:txBody>
      </p:sp>
      <p:sp>
        <p:nvSpPr>
          <p:cNvPr id="79" name="Google Shape;79;p1"/>
          <p:cNvSpPr txBox="1">
            <a:spLocks noGrp="1"/>
          </p:cNvSpPr>
          <p:nvPr>
            <p:ph type="ctrTitle"/>
          </p:nvPr>
        </p:nvSpPr>
        <p:spPr>
          <a:xfrm>
            <a:off x="1061009" y="1015000"/>
            <a:ext cx="6498601" cy="16557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2"/>
              </a:buClr>
              <a:buSzPts val="3600"/>
              <a:buFont typeface="Arial"/>
              <a:buNone/>
            </a:pPr>
            <a:r>
              <a:rPr lang="en-US"/>
              <a:t>  </a:t>
            </a:r>
            <a:endParaRPr/>
          </a:p>
        </p:txBody>
      </p:sp>
      <p:sp>
        <p:nvSpPr>
          <p:cNvPr id="80" name="Google Shape;80;p1"/>
          <p:cNvSpPr txBox="1"/>
          <p:nvPr/>
        </p:nvSpPr>
        <p:spPr>
          <a:xfrm>
            <a:off x="1061009" y="1044272"/>
            <a:ext cx="6137060" cy="16557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2"/>
              </a:buClr>
              <a:buSzPts val="3600"/>
              <a:buFont typeface="Arial"/>
              <a:buNone/>
            </a:pPr>
            <a:r>
              <a:rPr lang="en-US" sz="3600" b="1" i="0" u="none" strike="noStrike" cap="none">
                <a:solidFill>
                  <a:schemeClr val="lt2"/>
                </a:solidFill>
                <a:latin typeface="Arial"/>
                <a:ea typeface="Arial"/>
                <a:cs typeface="Arial"/>
                <a:sym typeface="Arial"/>
              </a:rPr>
              <a:t>Nigeria Oral PrEP</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lt2"/>
              </a:buClr>
              <a:buSzPts val="3600"/>
              <a:buFont typeface="Arial"/>
              <a:buNone/>
            </a:pPr>
            <a:r>
              <a:rPr lang="en-US" sz="3600" b="1" i="0" u="none" strike="noStrike" cap="none">
                <a:solidFill>
                  <a:schemeClr val="lt2"/>
                </a:solidFill>
                <a:latin typeface="Arial"/>
                <a:ea typeface="Arial"/>
                <a:cs typeface="Arial"/>
                <a:sym typeface="Arial"/>
              </a:rPr>
              <a:t>Situation Analysis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9"/>
          <p:cNvSpPr/>
          <p:nvPr/>
        </p:nvSpPr>
        <p:spPr>
          <a:xfrm>
            <a:off x="288832" y="2914666"/>
            <a:ext cx="11536200" cy="1554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99" name="Google Shape;299;p9"/>
          <p:cNvSpPr txBox="1"/>
          <p:nvPr/>
        </p:nvSpPr>
        <p:spPr>
          <a:xfrm>
            <a:off x="147014" y="1013630"/>
            <a:ext cx="2699700" cy="292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35352"/>
              </a:buClr>
              <a:buSzPts val="1300"/>
              <a:buFont typeface="Arial"/>
              <a:buNone/>
            </a:pPr>
            <a:r>
              <a:rPr lang="en-US" sz="1300" b="1" i="1" u="none" strike="noStrike" cap="none">
                <a:solidFill>
                  <a:srgbClr val="535352"/>
                </a:solidFill>
                <a:latin typeface="Arial"/>
                <a:ea typeface="Arial"/>
                <a:cs typeface="Arial"/>
                <a:sym typeface="Arial"/>
              </a:rPr>
              <a:t>Current progress</a:t>
            </a:r>
            <a:endParaRPr sz="1300" b="1" i="1" u="none" strike="noStrike" cap="none">
              <a:solidFill>
                <a:srgbClr val="535352"/>
              </a:solidFill>
              <a:latin typeface="Arial"/>
              <a:ea typeface="Arial"/>
              <a:cs typeface="Arial"/>
              <a:sym typeface="Arial"/>
            </a:endParaRPr>
          </a:p>
        </p:txBody>
      </p:sp>
      <p:sp>
        <p:nvSpPr>
          <p:cNvPr id="300" name="Google Shape;300;p9"/>
          <p:cNvSpPr txBox="1"/>
          <p:nvPr/>
        </p:nvSpPr>
        <p:spPr>
          <a:xfrm>
            <a:off x="147026" y="6200677"/>
            <a:ext cx="2517000" cy="292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35352"/>
              </a:buClr>
              <a:buSzPts val="1300"/>
              <a:buFont typeface="Arial"/>
              <a:buNone/>
            </a:pPr>
            <a:r>
              <a:rPr lang="en-US" sz="1300" b="1" i="1" u="none" strike="noStrike" cap="none">
                <a:solidFill>
                  <a:srgbClr val="535352"/>
                </a:solidFill>
                <a:latin typeface="Arial"/>
                <a:ea typeface="Arial"/>
                <a:cs typeface="Arial"/>
                <a:sym typeface="Arial"/>
              </a:rPr>
              <a:t>Current challenges</a:t>
            </a:r>
            <a:endParaRPr sz="1300" b="1" i="1" u="none" strike="noStrike" cap="none">
              <a:solidFill>
                <a:srgbClr val="535352"/>
              </a:solidFill>
              <a:latin typeface="Arial"/>
              <a:ea typeface="Arial"/>
              <a:cs typeface="Arial"/>
              <a:sym typeface="Arial"/>
            </a:endParaRPr>
          </a:p>
        </p:txBody>
      </p:sp>
      <p:sp>
        <p:nvSpPr>
          <p:cNvPr id="315" name="Google Shape;315;p9"/>
          <p:cNvSpPr txBox="1">
            <a:spLocks noGrp="1"/>
          </p:cNvSpPr>
          <p:nvPr>
            <p:ph type="title"/>
          </p:nvPr>
        </p:nvSpPr>
        <p:spPr>
          <a:xfrm>
            <a:off x="335279" y="213590"/>
            <a:ext cx="11387031" cy="80003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Arial"/>
              <a:buNone/>
            </a:pPr>
            <a:r>
              <a:rPr lang="en-US"/>
              <a:t>PrEP Introduction Framework – Nigeria Findings</a:t>
            </a:r>
            <a:endParaRPr/>
          </a:p>
        </p:txBody>
      </p:sp>
      <p:grpSp>
        <p:nvGrpSpPr>
          <p:cNvPr id="3" name="Group 2">
            <a:extLst>
              <a:ext uri="{FF2B5EF4-FFF2-40B4-BE49-F238E27FC236}">
                <a16:creationId xmlns:a16="http://schemas.microsoft.com/office/drawing/2014/main" id="{340803D3-CE9D-E44A-B5B9-447F4E89F69C}"/>
              </a:ext>
            </a:extLst>
          </p:cNvPr>
          <p:cNvGrpSpPr/>
          <p:nvPr/>
        </p:nvGrpSpPr>
        <p:grpSpPr>
          <a:xfrm>
            <a:off x="2730845" y="1264372"/>
            <a:ext cx="2011800" cy="4936302"/>
            <a:chOff x="2691517" y="1264372"/>
            <a:chExt cx="2011800" cy="4936302"/>
          </a:xfrm>
        </p:grpSpPr>
        <p:cxnSp>
          <p:nvCxnSpPr>
            <p:cNvPr id="303" name="Google Shape;303;p9"/>
            <p:cNvCxnSpPr>
              <a:cxnSpLocks/>
            </p:cNvCxnSpPr>
            <p:nvPr/>
          </p:nvCxnSpPr>
          <p:spPr>
            <a:xfrm>
              <a:off x="3697417" y="2510437"/>
              <a:ext cx="0" cy="397800"/>
            </a:xfrm>
            <a:prstGeom prst="straightConnector1">
              <a:avLst/>
            </a:prstGeom>
            <a:noFill/>
            <a:ln w="9525" cap="flat" cmpd="sng">
              <a:solidFill>
                <a:schemeClr val="accent3"/>
              </a:solidFill>
              <a:prstDash val="dot"/>
              <a:round/>
              <a:headEnd type="none" w="sm" len="sm"/>
              <a:tailEnd type="oval" w="med" len="med"/>
            </a:ln>
          </p:spPr>
        </p:cxnSp>
        <p:cxnSp>
          <p:nvCxnSpPr>
            <p:cNvPr id="305" name="Google Shape;305;p9"/>
            <p:cNvCxnSpPr>
              <a:cxnSpLocks/>
            </p:cNvCxnSpPr>
            <p:nvPr/>
          </p:nvCxnSpPr>
          <p:spPr>
            <a:xfrm>
              <a:off x="3697417" y="2510437"/>
              <a:ext cx="0" cy="397800"/>
            </a:xfrm>
            <a:prstGeom prst="straightConnector1">
              <a:avLst/>
            </a:prstGeom>
            <a:noFill/>
            <a:ln w="9525" cap="flat" cmpd="sng">
              <a:solidFill>
                <a:schemeClr val="accent3"/>
              </a:solidFill>
              <a:prstDash val="dot"/>
              <a:round/>
              <a:headEnd type="none" w="sm" len="sm"/>
              <a:tailEnd type="oval" w="med" len="med"/>
            </a:ln>
          </p:spPr>
        </p:cxnSp>
        <p:cxnSp>
          <p:nvCxnSpPr>
            <p:cNvPr id="306" name="Google Shape;306;p9"/>
            <p:cNvCxnSpPr>
              <a:cxnSpLocks/>
            </p:cNvCxnSpPr>
            <p:nvPr/>
          </p:nvCxnSpPr>
          <p:spPr>
            <a:xfrm rot="10800000">
              <a:off x="3697418" y="4462294"/>
              <a:ext cx="0" cy="408300"/>
            </a:xfrm>
            <a:prstGeom prst="straightConnector1">
              <a:avLst/>
            </a:prstGeom>
            <a:noFill/>
            <a:ln w="9525" cap="flat" cmpd="sng">
              <a:solidFill>
                <a:schemeClr val="accent2"/>
              </a:solidFill>
              <a:prstDash val="dot"/>
              <a:round/>
              <a:headEnd type="none" w="sm" len="sm"/>
              <a:tailEnd type="oval" w="med" len="med"/>
            </a:ln>
          </p:spPr>
        </p:cxnSp>
        <p:sp>
          <p:nvSpPr>
            <p:cNvPr id="312" name="Google Shape;312;p9"/>
            <p:cNvSpPr/>
            <p:nvPr/>
          </p:nvSpPr>
          <p:spPr>
            <a:xfrm>
              <a:off x="2691517" y="1264372"/>
              <a:ext cx="2011800" cy="1463100"/>
            </a:xfrm>
            <a:prstGeom prst="rect">
              <a:avLst/>
            </a:prstGeom>
            <a:solidFill>
              <a:srgbClr val="DDF2EF"/>
            </a:solidFill>
            <a:ln w="9525" cap="flat" cmpd="sng">
              <a:solidFill>
                <a:schemeClr val="accent3"/>
              </a:solidFill>
              <a:prstDash val="dot"/>
              <a:round/>
              <a:headEnd type="none" w="sm" len="sm"/>
              <a:tailEnd type="none" w="sm" len="sm"/>
            </a:ln>
          </p:spPr>
          <p:txBody>
            <a:bodyPr spcFirstLastPara="1" wrap="square" lIns="91425" tIns="45700" rIns="91425" bIns="45700" anchor="t" anchorCtr="0">
              <a:noAutofit/>
            </a:bodyPr>
            <a:lstStyle/>
            <a:p>
              <a:pPr marL="91440" marR="0" lvl="0" indent="-91440" algn="l" rtl="0">
                <a:lnSpc>
                  <a:spcPct val="100000"/>
                </a:lnSpc>
                <a:spcBef>
                  <a:spcPts val="0"/>
                </a:spcBef>
                <a:spcAft>
                  <a:spcPts val="0"/>
                </a:spcAft>
                <a:buClr>
                  <a:srgbClr val="535352"/>
                </a:buClr>
                <a:buSzPts val="1100"/>
                <a:buFont typeface="Arial"/>
                <a:buChar char="•"/>
              </a:pPr>
              <a:r>
                <a:rPr lang="en-US" sz="1100" b="0" i="0" u="none" strike="noStrike" cap="none" dirty="0">
                  <a:solidFill>
                    <a:srgbClr val="535352"/>
                  </a:solidFill>
                  <a:latin typeface="Calibri"/>
                  <a:ea typeface="Calibri"/>
                  <a:cs typeface="Calibri"/>
                  <a:sym typeface="Calibri"/>
                </a:rPr>
                <a:t>Truvada and generic forms of TDF/FTC are approved and available for use in Nigeria</a:t>
              </a:r>
              <a:endParaRPr sz="1100" b="0" i="0" u="none" strike="noStrike" cap="none" dirty="0">
                <a:solidFill>
                  <a:srgbClr val="535352"/>
                </a:solidFill>
                <a:latin typeface="Calibri"/>
                <a:ea typeface="Calibri"/>
                <a:cs typeface="Calibri"/>
                <a:sym typeface="Calibri"/>
              </a:endParaRPr>
            </a:p>
            <a:p>
              <a:pPr marL="91440" marR="0" lvl="0" indent="-91440" algn="l" rtl="0">
                <a:lnSpc>
                  <a:spcPct val="100000"/>
                </a:lnSpc>
                <a:spcBef>
                  <a:spcPts val="300"/>
                </a:spcBef>
                <a:spcAft>
                  <a:spcPts val="300"/>
                </a:spcAft>
                <a:buClr>
                  <a:srgbClr val="535352"/>
                </a:buClr>
                <a:buSzPts val="1100"/>
                <a:buFont typeface="Calibri"/>
                <a:buChar char="•"/>
              </a:pPr>
              <a:r>
                <a:rPr lang="en-US" sz="1100" b="0" i="0" u="none" strike="noStrike" cap="none" dirty="0">
                  <a:solidFill>
                    <a:srgbClr val="535352"/>
                  </a:solidFill>
                  <a:latin typeface="Calibri"/>
                  <a:ea typeface="Calibri"/>
                  <a:cs typeface="Calibri"/>
                  <a:sym typeface="Calibri"/>
                </a:rPr>
                <a:t>After initial challenges, implementation projects currently have sufficient PrEP stocks</a:t>
              </a:r>
              <a:endParaRPr sz="1100" b="0" i="0" u="none" strike="noStrike" cap="none" dirty="0">
                <a:solidFill>
                  <a:srgbClr val="535352"/>
                </a:solidFill>
                <a:latin typeface="Calibri"/>
                <a:ea typeface="Calibri"/>
                <a:cs typeface="Calibri"/>
                <a:sym typeface="Calibri"/>
              </a:endParaRPr>
            </a:p>
          </p:txBody>
        </p:sp>
        <p:sp>
          <p:nvSpPr>
            <p:cNvPr id="317" name="Google Shape;317;p9"/>
            <p:cNvSpPr/>
            <p:nvPr/>
          </p:nvSpPr>
          <p:spPr>
            <a:xfrm>
              <a:off x="2691577" y="3861287"/>
              <a:ext cx="2011680" cy="511800"/>
            </a:xfrm>
            <a:prstGeom prst="roundRect">
              <a:avLst/>
            </a:prstGeom>
            <a:solidFill>
              <a:srgbClr val="81648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SUPPLY CHAIN MANAGEMENT</a:t>
              </a:r>
              <a:endParaRPr sz="1400" b="0" i="0" u="none" strike="noStrike" cap="none">
                <a:solidFill>
                  <a:srgbClr val="000000"/>
                </a:solidFill>
                <a:latin typeface="Arial"/>
                <a:ea typeface="Arial"/>
                <a:cs typeface="Arial"/>
                <a:sym typeface="Arial"/>
              </a:endParaRPr>
            </a:p>
          </p:txBody>
        </p:sp>
        <p:sp>
          <p:nvSpPr>
            <p:cNvPr id="323" name="Google Shape;323;p9"/>
            <p:cNvSpPr/>
            <p:nvPr/>
          </p:nvSpPr>
          <p:spPr>
            <a:xfrm>
              <a:off x="3308767" y="2999890"/>
              <a:ext cx="777300" cy="777300"/>
            </a:xfrm>
            <a:prstGeom prst="ellipse">
              <a:avLst/>
            </a:prstGeom>
            <a:solidFill>
              <a:srgbClr val="C3B2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24" name="Google Shape;324;p9" descr="C:\Users\neeraja.bhavaraju\Downloads\noun_142824_cc.png"/>
            <p:cNvPicPr preferRelativeResize="0"/>
            <p:nvPr/>
          </p:nvPicPr>
          <p:blipFill rotWithShape="1">
            <a:blip r:embed="rId3">
              <a:alphaModFix/>
            </a:blip>
            <a:srcRect b="13330"/>
            <a:stretch/>
          </p:blipFill>
          <p:spPr>
            <a:xfrm>
              <a:off x="3389556" y="3120860"/>
              <a:ext cx="615722" cy="533647"/>
            </a:xfrm>
            <a:prstGeom prst="rect">
              <a:avLst/>
            </a:prstGeom>
            <a:noFill/>
            <a:ln>
              <a:noFill/>
            </a:ln>
          </p:spPr>
        </p:pic>
        <p:sp>
          <p:nvSpPr>
            <p:cNvPr id="331" name="Google Shape;331;p9"/>
            <p:cNvSpPr/>
            <p:nvPr/>
          </p:nvSpPr>
          <p:spPr>
            <a:xfrm>
              <a:off x="2691517" y="4646074"/>
              <a:ext cx="2011800" cy="1554600"/>
            </a:xfrm>
            <a:prstGeom prst="rect">
              <a:avLst/>
            </a:prstGeom>
            <a:solidFill>
              <a:srgbClr val="FBD8D4"/>
            </a:solidFill>
            <a:ln w="9525" cap="flat" cmpd="sng">
              <a:solidFill>
                <a:schemeClr val="accent2"/>
              </a:solidFill>
              <a:prstDash val="dot"/>
              <a:round/>
              <a:headEnd type="none" w="sm" len="sm"/>
              <a:tailEnd type="none" w="sm" len="sm"/>
            </a:ln>
          </p:spPr>
          <p:txBody>
            <a:bodyPr spcFirstLastPara="1" wrap="square" lIns="91425" tIns="45700" rIns="91425" bIns="45700" anchor="t" anchorCtr="0">
              <a:noAutofit/>
            </a:bodyPr>
            <a:lstStyle/>
            <a:p>
              <a:pPr marL="112713" marR="0" lvl="0" indent="-112713" algn="l" rtl="0">
                <a:lnSpc>
                  <a:spcPct val="100000"/>
                </a:lnSpc>
                <a:spcBef>
                  <a:spcPts val="0"/>
                </a:spcBef>
                <a:spcAft>
                  <a:spcPts val="300"/>
                </a:spcAft>
                <a:buClr>
                  <a:srgbClr val="535352"/>
                </a:buClr>
                <a:buSzPts val="1100"/>
                <a:buFont typeface="Arial"/>
                <a:buChar char="•"/>
              </a:pPr>
              <a:r>
                <a:rPr lang="en-US" sz="1100" b="0" i="0" u="none" strike="noStrike" cap="none" dirty="0">
                  <a:solidFill>
                    <a:srgbClr val="535352"/>
                  </a:solidFill>
                  <a:latin typeface="Calibri"/>
                  <a:ea typeface="Calibri"/>
                  <a:cs typeface="Calibri"/>
                  <a:sym typeface="Calibri"/>
                </a:rPr>
                <a:t>The drugs used for PrEP and treatment are different and maintaining sufficient stocks of PrEP may be an ongoing challenge</a:t>
              </a:r>
              <a:endParaRPr sz="1100" b="0" i="0" u="none" strike="noStrike" cap="none" dirty="0">
                <a:solidFill>
                  <a:srgbClr val="000000"/>
                </a:solidFill>
                <a:latin typeface="Arial"/>
                <a:ea typeface="Arial"/>
                <a:cs typeface="Arial"/>
                <a:sym typeface="Arial"/>
              </a:endParaRPr>
            </a:p>
          </p:txBody>
        </p:sp>
      </p:grpSp>
      <p:grpSp>
        <p:nvGrpSpPr>
          <p:cNvPr id="5" name="Group 4">
            <a:extLst>
              <a:ext uri="{FF2B5EF4-FFF2-40B4-BE49-F238E27FC236}">
                <a16:creationId xmlns:a16="http://schemas.microsoft.com/office/drawing/2014/main" id="{A3A92A55-EBC4-BA41-B487-06FA24A2F250}"/>
              </a:ext>
            </a:extLst>
          </p:cNvPr>
          <p:cNvGrpSpPr/>
          <p:nvPr/>
        </p:nvGrpSpPr>
        <p:grpSpPr>
          <a:xfrm>
            <a:off x="5026141" y="1264002"/>
            <a:ext cx="2011800" cy="4936672"/>
            <a:chOff x="4947486" y="1264002"/>
            <a:chExt cx="2011800" cy="4936672"/>
          </a:xfrm>
        </p:grpSpPr>
        <p:cxnSp>
          <p:nvCxnSpPr>
            <p:cNvPr id="308" name="Google Shape;308;p9"/>
            <p:cNvCxnSpPr>
              <a:cxnSpLocks/>
            </p:cNvCxnSpPr>
            <p:nvPr/>
          </p:nvCxnSpPr>
          <p:spPr>
            <a:xfrm rot="10800000">
              <a:off x="5953387" y="4462294"/>
              <a:ext cx="0" cy="408300"/>
            </a:xfrm>
            <a:prstGeom prst="straightConnector1">
              <a:avLst/>
            </a:prstGeom>
            <a:noFill/>
            <a:ln w="9525" cap="flat" cmpd="sng">
              <a:solidFill>
                <a:schemeClr val="accent2"/>
              </a:solidFill>
              <a:prstDash val="dot"/>
              <a:round/>
              <a:headEnd type="none" w="sm" len="sm"/>
              <a:tailEnd type="oval" w="med" len="med"/>
            </a:ln>
          </p:spPr>
        </p:cxnSp>
        <p:cxnSp>
          <p:nvCxnSpPr>
            <p:cNvPr id="309" name="Google Shape;309;p9"/>
            <p:cNvCxnSpPr>
              <a:cxnSpLocks/>
            </p:cNvCxnSpPr>
            <p:nvPr/>
          </p:nvCxnSpPr>
          <p:spPr>
            <a:xfrm>
              <a:off x="5953386" y="2510437"/>
              <a:ext cx="0" cy="397800"/>
            </a:xfrm>
            <a:prstGeom prst="straightConnector1">
              <a:avLst/>
            </a:prstGeom>
            <a:noFill/>
            <a:ln w="9525" cap="flat" cmpd="sng">
              <a:solidFill>
                <a:schemeClr val="accent3"/>
              </a:solidFill>
              <a:prstDash val="dot"/>
              <a:round/>
              <a:headEnd type="none" w="sm" len="sm"/>
              <a:tailEnd type="oval" w="med" len="med"/>
            </a:ln>
          </p:spPr>
        </p:cxnSp>
        <p:sp>
          <p:nvSpPr>
            <p:cNvPr id="313" name="Google Shape;313;p9"/>
            <p:cNvSpPr/>
            <p:nvPr/>
          </p:nvSpPr>
          <p:spPr>
            <a:xfrm>
              <a:off x="4947486" y="1264002"/>
              <a:ext cx="2011800" cy="1463100"/>
            </a:xfrm>
            <a:prstGeom prst="rect">
              <a:avLst/>
            </a:prstGeom>
            <a:solidFill>
              <a:srgbClr val="DDF2EF"/>
            </a:solidFill>
            <a:ln w="9525" cap="flat" cmpd="sng">
              <a:solidFill>
                <a:schemeClr val="accent3"/>
              </a:solidFill>
              <a:prstDash val="dot"/>
              <a:round/>
              <a:headEnd type="none" w="sm" len="sm"/>
              <a:tailEnd type="none" w="sm" len="sm"/>
            </a:ln>
          </p:spPr>
          <p:txBody>
            <a:bodyPr spcFirstLastPara="1" wrap="square" lIns="91425" tIns="45700" rIns="91425" bIns="45700" anchor="t" anchorCtr="0">
              <a:noAutofit/>
            </a:bodyPr>
            <a:lstStyle/>
            <a:p>
              <a:pPr marL="112712" marR="0" lvl="0" indent="-112712" algn="l" rtl="0">
                <a:lnSpc>
                  <a:spcPct val="100000"/>
                </a:lnSpc>
                <a:spcBef>
                  <a:spcPts val="0"/>
                </a:spcBef>
                <a:spcAft>
                  <a:spcPts val="0"/>
                </a:spcAft>
                <a:buClr>
                  <a:srgbClr val="595959"/>
                </a:buClr>
                <a:buSzPts val="1100"/>
                <a:buFont typeface="Arial"/>
                <a:buChar char="•"/>
              </a:pPr>
              <a:r>
                <a:rPr lang="en-US" sz="1100" b="0" i="0" u="none" strike="noStrike" cap="none" dirty="0">
                  <a:solidFill>
                    <a:srgbClr val="595959"/>
                  </a:solidFill>
                  <a:latin typeface="Calibri"/>
                  <a:ea typeface="Calibri"/>
                  <a:cs typeface="Calibri"/>
                  <a:sym typeface="Calibri"/>
                </a:rPr>
                <a:t>PrEP currently provided primarily to KPs and some SDC through one-stop-shops and community programs in select states</a:t>
              </a:r>
              <a:endParaRPr sz="1100" b="0" i="0" u="none" strike="noStrike" cap="none" dirty="0">
                <a:solidFill>
                  <a:srgbClr val="595959"/>
                </a:solidFill>
                <a:latin typeface="Calibri"/>
                <a:ea typeface="Calibri"/>
                <a:cs typeface="Calibri"/>
                <a:sym typeface="Calibri"/>
              </a:endParaRPr>
            </a:p>
            <a:p>
              <a:pPr marL="112713" marR="0" lvl="0" indent="-112713" algn="l" rtl="0">
                <a:lnSpc>
                  <a:spcPct val="100000"/>
                </a:lnSpc>
                <a:spcBef>
                  <a:spcPts val="300"/>
                </a:spcBef>
                <a:spcAft>
                  <a:spcPts val="300"/>
                </a:spcAft>
                <a:buClr>
                  <a:srgbClr val="595959"/>
                </a:buClr>
                <a:buSzPts val="1100"/>
                <a:buFont typeface="Calibri"/>
                <a:buChar char="•"/>
              </a:pPr>
              <a:r>
                <a:rPr lang="en-US" sz="1100" b="0" i="0" u="none" strike="noStrike" cap="none" dirty="0">
                  <a:solidFill>
                    <a:srgbClr val="595959"/>
                  </a:solidFill>
                  <a:latin typeface="Calibri"/>
                  <a:ea typeface="Calibri"/>
                  <a:cs typeface="Calibri"/>
                  <a:sym typeface="Calibri"/>
                </a:rPr>
                <a:t>Implementing partners have developed resources for PrEP implementation  </a:t>
              </a:r>
              <a:endParaRPr sz="1100" b="0" i="0" u="none" strike="noStrike" cap="none" dirty="0">
                <a:solidFill>
                  <a:srgbClr val="595959"/>
                </a:solidFill>
                <a:latin typeface="Calibri"/>
                <a:ea typeface="Calibri"/>
                <a:cs typeface="Calibri"/>
                <a:sym typeface="Calibri"/>
              </a:endParaRPr>
            </a:p>
          </p:txBody>
        </p:sp>
        <p:sp>
          <p:nvSpPr>
            <p:cNvPr id="318" name="Google Shape;318;p9"/>
            <p:cNvSpPr/>
            <p:nvPr/>
          </p:nvSpPr>
          <p:spPr>
            <a:xfrm>
              <a:off x="4947546" y="3861287"/>
              <a:ext cx="2011680" cy="511800"/>
            </a:xfrm>
            <a:prstGeom prst="roundRect">
              <a:avLst/>
            </a:prstGeom>
            <a:solidFill>
              <a:srgbClr val="81648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PREP DELIVERY PLATFORMS</a:t>
              </a:r>
              <a:endParaRPr sz="1400" b="0" i="0" u="none" strike="noStrike" cap="none">
                <a:solidFill>
                  <a:srgbClr val="000000"/>
                </a:solidFill>
                <a:latin typeface="Arial"/>
                <a:ea typeface="Arial"/>
                <a:cs typeface="Arial"/>
                <a:sym typeface="Arial"/>
              </a:endParaRPr>
            </a:p>
          </p:txBody>
        </p:sp>
        <p:sp>
          <p:nvSpPr>
            <p:cNvPr id="325" name="Google Shape;325;p9"/>
            <p:cNvSpPr/>
            <p:nvPr/>
          </p:nvSpPr>
          <p:spPr>
            <a:xfrm>
              <a:off x="5564736" y="2999890"/>
              <a:ext cx="777300" cy="777300"/>
            </a:xfrm>
            <a:prstGeom prst="ellipse">
              <a:avLst/>
            </a:prstGeom>
            <a:solidFill>
              <a:srgbClr val="C3B2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26" name="Google Shape;326;p9" descr="C:\Users\neeraja.bhavaraju\Downloads\noun_22779_cc.png"/>
            <p:cNvPicPr preferRelativeResize="0"/>
            <p:nvPr/>
          </p:nvPicPr>
          <p:blipFill rotWithShape="1">
            <a:blip r:embed="rId4">
              <a:alphaModFix/>
            </a:blip>
            <a:srcRect b="13330"/>
            <a:stretch/>
          </p:blipFill>
          <p:spPr>
            <a:xfrm>
              <a:off x="5691167" y="3160417"/>
              <a:ext cx="524438" cy="454533"/>
            </a:xfrm>
            <a:prstGeom prst="rect">
              <a:avLst/>
            </a:prstGeom>
            <a:noFill/>
            <a:ln>
              <a:noFill/>
            </a:ln>
          </p:spPr>
        </p:pic>
        <p:sp>
          <p:nvSpPr>
            <p:cNvPr id="332" name="Google Shape;332;p9"/>
            <p:cNvSpPr/>
            <p:nvPr/>
          </p:nvSpPr>
          <p:spPr>
            <a:xfrm>
              <a:off x="4947486" y="4646074"/>
              <a:ext cx="2011800" cy="1554600"/>
            </a:xfrm>
            <a:prstGeom prst="rect">
              <a:avLst/>
            </a:prstGeom>
            <a:solidFill>
              <a:srgbClr val="FBD8D4"/>
            </a:solidFill>
            <a:ln w="9525" cap="flat" cmpd="sng">
              <a:solidFill>
                <a:schemeClr val="accent2"/>
              </a:solidFill>
              <a:prstDash val="dot"/>
              <a:round/>
              <a:headEnd type="none" w="sm" len="sm"/>
              <a:tailEnd type="none" w="sm" len="sm"/>
            </a:ln>
          </p:spPr>
          <p:txBody>
            <a:bodyPr spcFirstLastPara="1" wrap="square" lIns="91425" tIns="45700" rIns="91425" bIns="45700" anchor="t" anchorCtr="0">
              <a:noAutofit/>
            </a:bodyPr>
            <a:lstStyle/>
            <a:p>
              <a:pPr marL="112712" marR="0" lvl="0" indent="-112712" algn="l" rtl="0">
                <a:lnSpc>
                  <a:spcPct val="100000"/>
                </a:lnSpc>
                <a:spcBef>
                  <a:spcPts val="0"/>
                </a:spcBef>
                <a:spcAft>
                  <a:spcPts val="0"/>
                </a:spcAft>
                <a:buClr>
                  <a:srgbClr val="535352"/>
                </a:buClr>
                <a:buSzPts val="1100"/>
                <a:buFont typeface="Arial"/>
                <a:buChar char="•"/>
              </a:pPr>
              <a:r>
                <a:rPr lang="en-US" sz="1100" b="0" i="0" u="none" strike="noStrike" cap="none" dirty="0">
                  <a:solidFill>
                    <a:srgbClr val="535352"/>
                  </a:solidFill>
                  <a:latin typeface="Calibri"/>
                  <a:ea typeface="Calibri"/>
                  <a:cs typeface="Calibri"/>
                  <a:sym typeface="Calibri"/>
                </a:rPr>
                <a:t>No consistent national resources for PrEP implementation (e.g., training, job aids)</a:t>
              </a:r>
              <a:endParaRPr sz="1100" b="0" i="0" u="none" strike="noStrike" cap="none" dirty="0">
                <a:solidFill>
                  <a:srgbClr val="535352"/>
                </a:solidFill>
                <a:latin typeface="Calibri"/>
                <a:ea typeface="Calibri"/>
                <a:cs typeface="Calibri"/>
                <a:sym typeface="Calibri"/>
              </a:endParaRPr>
            </a:p>
            <a:p>
              <a:pPr marL="112712" marR="0" lvl="0" indent="-112712" algn="l" rtl="0">
                <a:lnSpc>
                  <a:spcPct val="100000"/>
                </a:lnSpc>
                <a:spcBef>
                  <a:spcPts val="300"/>
                </a:spcBef>
                <a:spcAft>
                  <a:spcPts val="0"/>
                </a:spcAft>
                <a:buClr>
                  <a:srgbClr val="535352"/>
                </a:buClr>
                <a:buSzPts val="1100"/>
                <a:buFont typeface="Calibri"/>
                <a:buChar char="•"/>
              </a:pPr>
              <a:r>
                <a:rPr lang="en-US" sz="1100" b="0" i="0" u="none" strike="noStrike" cap="none" dirty="0">
                  <a:solidFill>
                    <a:srgbClr val="535352"/>
                  </a:solidFill>
                  <a:latin typeface="Calibri"/>
                  <a:ea typeface="Calibri"/>
                  <a:cs typeface="Calibri"/>
                  <a:sym typeface="Calibri"/>
                </a:rPr>
                <a:t>Testing requirements limit channels for PrEP delivery</a:t>
              </a:r>
              <a:endParaRPr sz="1100" b="0" i="0" u="none" strike="noStrike" cap="none" dirty="0">
                <a:solidFill>
                  <a:srgbClr val="535352"/>
                </a:solidFill>
                <a:latin typeface="Calibri"/>
                <a:ea typeface="Calibri"/>
                <a:cs typeface="Calibri"/>
                <a:sym typeface="Calibri"/>
              </a:endParaRPr>
            </a:p>
            <a:p>
              <a:pPr marL="112713" marR="0" lvl="0" indent="-112713" algn="l" rtl="0">
                <a:lnSpc>
                  <a:spcPct val="100000"/>
                </a:lnSpc>
                <a:spcBef>
                  <a:spcPts val="300"/>
                </a:spcBef>
                <a:spcAft>
                  <a:spcPts val="300"/>
                </a:spcAft>
                <a:buClr>
                  <a:srgbClr val="535352"/>
                </a:buClr>
                <a:buSzPts val="1100"/>
                <a:buFont typeface="Calibri"/>
                <a:buChar char="•"/>
              </a:pPr>
              <a:r>
                <a:rPr lang="en-US" sz="1100" b="0" i="0" u="none" strike="noStrike" cap="none" dirty="0">
                  <a:solidFill>
                    <a:srgbClr val="535352"/>
                  </a:solidFill>
                  <a:latin typeface="Calibri"/>
                  <a:ea typeface="Calibri"/>
                  <a:cs typeface="Calibri"/>
                  <a:sym typeface="Calibri"/>
                </a:rPr>
                <a:t>Few healthcare workers have been trained on PrEP </a:t>
              </a:r>
              <a:endParaRPr sz="1100" b="0" i="0" u="none" strike="noStrike" cap="none" dirty="0">
                <a:solidFill>
                  <a:srgbClr val="535352"/>
                </a:solidFill>
                <a:latin typeface="Calibri"/>
                <a:ea typeface="Calibri"/>
                <a:cs typeface="Calibri"/>
                <a:sym typeface="Calibri"/>
              </a:endParaRPr>
            </a:p>
          </p:txBody>
        </p:sp>
      </p:grpSp>
      <p:grpSp>
        <p:nvGrpSpPr>
          <p:cNvPr id="6" name="Group 5">
            <a:extLst>
              <a:ext uri="{FF2B5EF4-FFF2-40B4-BE49-F238E27FC236}">
                <a16:creationId xmlns:a16="http://schemas.microsoft.com/office/drawing/2014/main" id="{CD24D7B6-750C-4148-BD23-670FA1FAFD91}"/>
              </a:ext>
            </a:extLst>
          </p:cNvPr>
          <p:cNvGrpSpPr/>
          <p:nvPr/>
        </p:nvGrpSpPr>
        <p:grpSpPr>
          <a:xfrm>
            <a:off x="7321437" y="1264372"/>
            <a:ext cx="2011800" cy="4936302"/>
            <a:chOff x="7203454" y="1264372"/>
            <a:chExt cx="2011800" cy="4936302"/>
          </a:xfrm>
        </p:grpSpPr>
        <p:cxnSp>
          <p:nvCxnSpPr>
            <p:cNvPr id="307" name="Google Shape;307;p9"/>
            <p:cNvCxnSpPr>
              <a:cxnSpLocks/>
            </p:cNvCxnSpPr>
            <p:nvPr/>
          </p:nvCxnSpPr>
          <p:spPr>
            <a:xfrm>
              <a:off x="8209354" y="2510437"/>
              <a:ext cx="0" cy="397800"/>
            </a:xfrm>
            <a:prstGeom prst="straightConnector1">
              <a:avLst/>
            </a:prstGeom>
            <a:noFill/>
            <a:ln w="9525" cap="flat" cmpd="sng">
              <a:solidFill>
                <a:schemeClr val="accent3"/>
              </a:solidFill>
              <a:prstDash val="dot"/>
              <a:round/>
              <a:headEnd type="none" w="sm" len="sm"/>
              <a:tailEnd type="oval" w="med" len="med"/>
            </a:ln>
          </p:spPr>
        </p:cxnSp>
        <p:cxnSp>
          <p:nvCxnSpPr>
            <p:cNvPr id="310" name="Google Shape;310;p9"/>
            <p:cNvCxnSpPr>
              <a:cxnSpLocks/>
            </p:cNvCxnSpPr>
            <p:nvPr/>
          </p:nvCxnSpPr>
          <p:spPr>
            <a:xfrm rot="10800000">
              <a:off x="8209355" y="4462294"/>
              <a:ext cx="0" cy="408300"/>
            </a:xfrm>
            <a:prstGeom prst="straightConnector1">
              <a:avLst/>
            </a:prstGeom>
            <a:noFill/>
            <a:ln w="9525" cap="flat" cmpd="sng">
              <a:solidFill>
                <a:schemeClr val="accent2"/>
              </a:solidFill>
              <a:prstDash val="dot"/>
              <a:round/>
              <a:headEnd type="none" w="sm" len="sm"/>
              <a:tailEnd type="oval" w="med" len="med"/>
            </a:ln>
          </p:spPr>
        </p:cxnSp>
        <p:sp>
          <p:nvSpPr>
            <p:cNvPr id="314" name="Google Shape;314;p9"/>
            <p:cNvSpPr/>
            <p:nvPr/>
          </p:nvSpPr>
          <p:spPr>
            <a:xfrm>
              <a:off x="7203454" y="1264372"/>
              <a:ext cx="2011800" cy="1463100"/>
            </a:xfrm>
            <a:prstGeom prst="rect">
              <a:avLst/>
            </a:prstGeom>
            <a:solidFill>
              <a:srgbClr val="DDF2EF"/>
            </a:solidFill>
            <a:ln w="9525" cap="flat" cmpd="sng">
              <a:solidFill>
                <a:schemeClr val="accent3"/>
              </a:solidFill>
              <a:prstDash val="dot"/>
              <a:round/>
              <a:headEnd type="none" w="sm" len="sm"/>
              <a:tailEnd type="none" w="sm" len="sm"/>
            </a:ln>
          </p:spPr>
          <p:txBody>
            <a:bodyPr spcFirstLastPara="1" wrap="square" lIns="91425" tIns="45700" rIns="91425" bIns="45700" anchor="t" anchorCtr="0">
              <a:noAutofit/>
            </a:bodyPr>
            <a:lstStyle/>
            <a:p>
              <a:pPr marL="114300" marR="0" lvl="0" indent="-114300" algn="l" rtl="0">
                <a:lnSpc>
                  <a:spcPct val="100000"/>
                </a:lnSpc>
                <a:spcBef>
                  <a:spcPts val="0"/>
                </a:spcBef>
                <a:spcAft>
                  <a:spcPts val="300"/>
                </a:spcAft>
                <a:buClr>
                  <a:srgbClr val="564359"/>
                </a:buClr>
                <a:buSzPts val="1100"/>
                <a:buFont typeface="Arial"/>
                <a:buChar char="•"/>
              </a:pPr>
              <a:r>
                <a:rPr lang="en-US" sz="1100" b="0" i="0" u="none" strike="noStrike" cap="none" dirty="0">
                  <a:solidFill>
                    <a:srgbClr val="564359"/>
                  </a:solidFill>
                  <a:latin typeface="Calibri"/>
                  <a:ea typeface="Calibri"/>
                  <a:cs typeface="Calibri"/>
                  <a:sym typeface="Calibri"/>
                </a:rPr>
                <a:t>Implementing partners have developed approaches to demand creation for PrEP that have been tested and refined</a:t>
              </a:r>
              <a:endParaRPr sz="1100" b="0" i="0" u="none" strike="noStrike" cap="none" dirty="0">
                <a:solidFill>
                  <a:srgbClr val="564359"/>
                </a:solidFill>
                <a:latin typeface="Calibri"/>
                <a:ea typeface="Calibri"/>
                <a:cs typeface="Calibri"/>
                <a:sym typeface="Calibri"/>
              </a:endParaRPr>
            </a:p>
          </p:txBody>
        </p:sp>
        <p:sp>
          <p:nvSpPr>
            <p:cNvPr id="319" name="Google Shape;319;p9"/>
            <p:cNvSpPr/>
            <p:nvPr/>
          </p:nvSpPr>
          <p:spPr>
            <a:xfrm>
              <a:off x="7203514" y="3861287"/>
              <a:ext cx="2011680" cy="511800"/>
            </a:xfrm>
            <a:prstGeom prst="roundRect">
              <a:avLst/>
            </a:prstGeom>
            <a:solidFill>
              <a:srgbClr val="81648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UPTAKE &amp;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EFFECTIVE USE</a:t>
              </a:r>
              <a:endParaRPr sz="1200" b="1" i="0" u="none" strike="noStrike" cap="none">
                <a:solidFill>
                  <a:srgbClr val="FFFFFF"/>
                </a:solidFill>
                <a:latin typeface="Calibri"/>
                <a:ea typeface="Calibri"/>
                <a:cs typeface="Calibri"/>
                <a:sym typeface="Calibri"/>
              </a:endParaRPr>
            </a:p>
          </p:txBody>
        </p:sp>
        <p:sp>
          <p:nvSpPr>
            <p:cNvPr id="327" name="Google Shape;327;p9"/>
            <p:cNvSpPr/>
            <p:nvPr/>
          </p:nvSpPr>
          <p:spPr>
            <a:xfrm>
              <a:off x="7820704" y="2999890"/>
              <a:ext cx="777300" cy="777300"/>
            </a:xfrm>
            <a:prstGeom prst="ellipse">
              <a:avLst/>
            </a:prstGeom>
            <a:solidFill>
              <a:srgbClr val="C3B2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28" name="Google Shape;328;p9" descr="C:\Users\neeraja.bhavaraju\Downloads\noun_98760_cc.png"/>
            <p:cNvPicPr preferRelativeResize="0"/>
            <p:nvPr/>
          </p:nvPicPr>
          <p:blipFill rotWithShape="1">
            <a:blip r:embed="rId5">
              <a:alphaModFix/>
            </a:blip>
            <a:srcRect l="2453" b="16478"/>
            <a:stretch/>
          </p:blipFill>
          <p:spPr>
            <a:xfrm>
              <a:off x="7904168" y="3126377"/>
              <a:ext cx="610372" cy="522613"/>
            </a:xfrm>
            <a:prstGeom prst="rect">
              <a:avLst/>
            </a:prstGeom>
            <a:noFill/>
            <a:ln>
              <a:noFill/>
            </a:ln>
          </p:spPr>
        </p:pic>
        <p:sp>
          <p:nvSpPr>
            <p:cNvPr id="333" name="Google Shape;333;p9"/>
            <p:cNvSpPr/>
            <p:nvPr/>
          </p:nvSpPr>
          <p:spPr>
            <a:xfrm>
              <a:off x="7203454" y="4646074"/>
              <a:ext cx="2011800" cy="1554600"/>
            </a:xfrm>
            <a:prstGeom prst="rect">
              <a:avLst/>
            </a:prstGeom>
            <a:solidFill>
              <a:srgbClr val="FBD8D4"/>
            </a:solidFill>
            <a:ln w="9525" cap="flat" cmpd="sng">
              <a:solidFill>
                <a:schemeClr val="accent2"/>
              </a:solidFill>
              <a:prstDash val="dot"/>
              <a:round/>
              <a:headEnd type="none" w="sm" len="sm"/>
              <a:tailEnd type="none" w="sm" len="sm"/>
            </a:ln>
          </p:spPr>
          <p:txBody>
            <a:bodyPr spcFirstLastPara="1" wrap="square" lIns="91425" tIns="45700" rIns="91425" bIns="45700" anchor="t" anchorCtr="0">
              <a:noAutofit/>
            </a:bodyPr>
            <a:lstStyle/>
            <a:p>
              <a:pPr marL="114300" marR="0" lvl="0" indent="-114300" algn="l" rtl="0">
                <a:lnSpc>
                  <a:spcPct val="100000"/>
                </a:lnSpc>
                <a:spcBef>
                  <a:spcPts val="0"/>
                </a:spcBef>
                <a:spcAft>
                  <a:spcPts val="0"/>
                </a:spcAft>
                <a:buClr>
                  <a:srgbClr val="564359"/>
                </a:buClr>
                <a:buSzPts val="1100"/>
                <a:buFont typeface="Arial"/>
                <a:buChar char="•"/>
              </a:pPr>
              <a:r>
                <a:rPr lang="en-US" sz="1100" b="0" i="0" u="none" strike="noStrike" cap="none" dirty="0">
                  <a:solidFill>
                    <a:srgbClr val="564359"/>
                  </a:solidFill>
                  <a:latin typeface="Calibri"/>
                  <a:ea typeface="Calibri"/>
                  <a:cs typeface="Calibri"/>
                  <a:sym typeface="Calibri"/>
                </a:rPr>
                <a:t>Low awareness and acceptance of PrEP among the general population</a:t>
              </a:r>
              <a:endParaRPr sz="1100" b="0" i="0" u="none" strike="noStrike" cap="none" dirty="0">
                <a:solidFill>
                  <a:srgbClr val="564359"/>
                </a:solidFill>
                <a:latin typeface="Calibri"/>
                <a:ea typeface="Calibri"/>
                <a:cs typeface="Calibri"/>
                <a:sym typeface="Calibri"/>
              </a:endParaRPr>
            </a:p>
            <a:p>
              <a:pPr marL="114300" marR="0" lvl="0" indent="-114300" algn="l" rtl="0">
                <a:lnSpc>
                  <a:spcPct val="100000"/>
                </a:lnSpc>
                <a:spcBef>
                  <a:spcPts val="300"/>
                </a:spcBef>
                <a:spcAft>
                  <a:spcPts val="0"/>
                </a:spcAft>
                <a:buClr>
                  <a:srgbClr val="564359"/>
                </a:buClr>
                <a:buSzPts val="1100"/>
                <a:buFont typeface="Arial"/>
                <a:buChar char="•"/>
              </a:pPr>
              <a:r>
                <a:rPr lang="en-US" sz="1100" b="0" i="0" u="none" strike="noStrike" cap="none" dirty="0">
                  <a:solidFill>
                    <a:srgbClr val="564359"/>
                  </a:solidFill>
                  <a:latin typeface="Calibri"/>
                  <a:ea typeface="Calibri"/>
                  <a:cs typeface="Calibri"/>
                  <a:sym typeface="Calibri"/>
                </a:rPr>
                <a:t>Significant stigma towards HIV and PrEP use</a:t>
              </a:r>
              <a:endParaRPr sz="1100" b="0" i="0" u="none" strike="noStrike" cap="none" dirty="0">
                <a:solidFill>
                  <a:srgbClr val="564359"/>
                </a:solidFill>
                <a:latin typeface="Calibri"/>
                <a:ea typeface="Calibri"/>
                <a:cs typeface="Calibri"/>
                <a:sym typeface="Calibri"/>
              </a:endParaRPr>
            </a:p>
            <a:p>
              <a:pPr marL="114300" marR="0" lvl="0" indent="-114300" algn="l" rtl="0">
                <a:lnSpc>
                  <a:spcPct val="100000"/>
                </a:lnSpc>
                <a:spcBef>
                  <a:spcPts val="300"/>
                </a:spcBef>
                <a:spcAft>
                  <a:spcPts val="300"/>
                </a:spcAft>
                <a:buClr>
                  <a:srgbClr val="564359"/>
                </a:buClr>
                <a:buSzPts val="1100"/>
                <a:buFont typeface="Calibri"/>
                <a:buChar char="•"/>
              </a:pPr>
              <a:r>
                <a:rPr lang="en-US" sz="1100" b="0" i="0" u="none" strike="noStrike" cap="none" dirty="0">
                  <a:solidFill>
                    <a:srgbClr val="564359"/>
                  </a:solidFill>
                  <a:latin typeface="Calibri"/>
                  <a:ea typeface="Calibri"/>
                  <a:cs typeface="Calibri"/>
                  <a:sym typeface="Calibri"/>
                </a:rPr>
                <a:t>Low rates of uptake and continuation on PrEP, although uptake is increasing </a:t>
              </a:r>
              <a:endParaRPr sz="1100" b="0" i="0" u="none" strike="noStrike" cap="none" dirty="0">
                <a:solidFill>
                  <a:srgbClr val="564359"/>
                </a:solidFill>
                <a:latin typeface="Calibri"/>
                <a:ea typeface="Calibri"/>
                <a:cs typeface="Calibri"/>
                <a:sym typeface="Calibri"/>
              </a:endParaRPr>
            </a:p>
          </p:txBody>
        </p:sp>
      </p:grpSp>
      <p:grpSp>
        <p:nvGrpSpPr>
          <p:cNvPr id="2" name="Group 1">
            <a:extLst>
              <a:ext uri="{FF2B5EF4-FFF2-40B4-BE49-F238E27FC236}">
                <a16:creationId xmlns:a16="http://schemas.microsoft.com/office/drawing/2014/main" id="{2F7B5B8F-97BD-6B46-99B1-571D81914C62}"/>
              </a:ext>
            </a:extLst>
          </p:cNvPr>
          <p:cNvGrpSpPr/>
          <p:nvPr/>
        </p:nvGrpSpPr>
        <p:grpSpPr>
          <a:xfrm>
            <a:off x="435549" y="1282746"/>
            <a:ext cx="2011800" cy="4917928"/>
            <a:chOff x="435549" y="1282746"/>
            <a:chExt cx="2011800" cy="4917928"/>
          </a:xfrm>
        </p:grpSpPr>
        <p:cxnSp>
          <p:nvCxnSpPr>
            <p:cNvPr id="301" name="Google Shape;301;p9"/>
            <p:cNvCxnSpPr>
              <a:cxnSpLocks/>
            </p:cNvCxnSpPr>
            <p:nvPr/>
          </p:nvCxnSpPr>
          <p:spPr>
            <a:xfrm>
              <a:off x="1441449" y="2426889"/>
              <a:ext cx="0" cy="481500"/>
            </a:xfrm>
            <a:prstGeom prst="straightConnector1">
              <a:avLst/>
            </a:prstGeom>
            <a:noFill/>
            <a:ln w="9525" cap="flat" cmpd="sng">
              <a:solidFill>
                <a:schemeClr val="accent3"/>
              </a:solidFill>
              <a:prstDash val="dot"/>
              <a:round/>
              <a:headEnd type="none" w="sm" len="sm"/>
              <a:tailEnd type="oval" w="med" len="med"/>
            </a:ln>
          </p:spPr>
        </p:cxnSp>
        <p:cxnSp>
          <p:nvCxnSpPr>
            <p:cNvPr id="302" name="Google Shape;302;p9"/>
            <p:cNvCxnSpPr>
              <a:cxnSpLocks/>
            </p:cNvCxnSpPr>
            <p:nvPr/>
          </p:nvCxnSpPr>
          <p:spPr>
            <a:xfrm rot="10800000">
              <a:off x="1441450" y="4462409"/>
              <a:ext cx="0" cy="552900"/>
            </a:xfrm>
            <a:prstGeom prst="straightConnector1">
              <a:avLst/>
            </a:prstGeom>
            <a:noFill/>
            <a:ln w="9525" cap="flat" cmpd="sng">
              <a:solidFill>
                <a:schemeClr val="accent2"/>
              </a:solidFill>
              <a:prstDash val="dot"/>
              <a:round/>
              <a:headEnd type="none" w="sm" len="sm"/>
              <a:tailEnd type="oval" w="med" len="med"/>
            </a:ln>
          </p:spPr>
        </p:cxnSp>
        <p:cxnSp>
          <p:nvCxnSpPr>
            <p:cNvPr id="304" name="Google Shape;304;p9"/>
            <p:cNvCxnSpPr>
              <a:cxnSpLocks/>
            </p:cNvCxnSpPr>
            <p:nvPr/>
          </p:nvCxnSpPr>
          <p:spPr>
            <a:xfrm rot="10800000">
              <a:off x="1441450" y="4462409"/>
              <a:ext cx="0" cy="552900"/>
            </a:xfrm>
            <a:prstGeom prst="straightConnector1">
              <a:avLst/>
            </a:prstGeom>
            <a:noFill/>
            <a:ln w="9525" cap="flat" cmpd="sng">
              <a:solidFill>
                <a:schemeClr val="accent2"/>
              </a:solidFill>
              <a:prstDash val="dot"/>
              <a:round/>
              <a:headEnd type="none" w="sm" len="sm"/>
              <a:tailEnd type="oval" w="med" len="med"/>
            </a:ln>
          </p:spPr>
        </p:cxnSp>
        <p:sp>
          <p:nvSpPr>
            <p:cNvPr id="311" name="Google Shape;311;p9"/>
            <p:cNvSpPr/>
            <p:nvPr/>
          </p:nvSpPr>
          <p:spPr>
            <a:xfrm>
              <a:off x="435549" y="1282746"/>
              <a:ext cx="2011800" cy="1463100"/>
            </a:xfrm>
            <a:prstGeom prst="rect">
              <a:avLst/>
            </a:prstGeom>
            <a:solidFill>
              <a:srgbClr val="DDF2EF"/>
            </a:solidFill>
            <a:ln w="9525" cap="flat" cmpd="sng">
              <a:solidFill>
                <a:schemeClr val="accent3"/>
              </a:solidFill>
              <a:prstDash val="dot"/>
              <a:round/>
              <a:headEnd type="none" w="sm" len="sm"/>
              <a:tailEnd type="none" w="sm" len="sm"/>
            </a:ln>
          </p:spPr>
          <p:txBody>
            <a:bodyPr spcFirstLastPara="1" wrap="square" lIns="91425" tIns="45700" rIns="91425" bIns="45700" anchor="t" anchorCtr="0">
              <a:noAutofit/>
            </a:bodyPr>
            <a:lstStyle/>
            <a:p>
              <a:pPr marL="91440" marR="0" lvl="0" indent="-91440" algn="l" rtl="0">
                <a:lnSpc>
                  <a:spcPct val="100000"/>
                </a:lnSpc>
                <a:spcBef>
                  <a:spcPts val="0"/>
                </a:spcBef>
                <a:spcAft>
                  <a:spcPts val="0"/>
                </a:spcAft>
                <a:buClr>
                  <a:srgbClr val="535352"/>
                </a:buClr>
                <a:buSzPts val="1100"/>
                <a:buFont typeface="Arial"/>
                <a:buChar char="•"/>
              </a:pPr>
              <a:r>
                <a:rPr lang="en-US" sz="1100" b="0" i="0" u="none" strike="noStrike" cap="none">
                  <a:solidFill>
                    <a:srgbClr val="535352"/>
                  </a:solidFill>
                  <a:latin typeface="Calibri"/>
                  <a:ea typeface="Calibri"/>
                  <a:cs typeface="Calibri"/>
                  <a:sym typeface="Calibri"/>
                </a:rPr>
                <a:t>PrEP included in current HIV/AIDS guidelines and strategic plans as an HIV prevention tool</a:t>
              </a:r>
              <a:endParaRPr sz="1100" b="0" i="0" u="none" strike="noStrike" cap="none">
                <a:solidFill>
                  <a:srgbClr val="535352"/>
                </a:solidFill>
                <a:latin typeface="Calibri"/>
                <a:ea typeface="Calibri"/>
                <a:cs typeface="Calibri"/>
                <a:sym typeface="Calibri"/>
              </a:endParaRPr>
            </a:p>
            <a:p>
              <a:pPr marL="91440" marR="0" lvl="0" indent="-91440" algn="l" rtl="0">
                <a:lnSpc>
                  <a:spcPct val="100000"/>
                </a:lnSpc>
                <a:spcBef>
                  <a:spcPts val="300"/>
                </a:spcBef>
                <a:spcAft>
                  <a:spcPts val="0"/>
                </a:spcAft>
                <a:buClr>
                  <a:srgbClr val="535352"/>
                </a:buClr>
                <a:buSzPts val="1100"/>
                <a:buFont typeface="Calibri"/>
                <a:buChar char="•"/>
              </a:pPr>
              <a:r>
                <a:rPr lang="en-US" sz="1100" b="0" i="0" u="none" strike="noStrike" cap="none">
                  <a:solidFill>
                    <a:srgbClr val="535352"/>
                  </a:solidFill>
                  <a:latin typeface="Calibri"/>
                  <a:ea typeface="Calibri"/>
                  <a:cs typeface="Calibri"/>
                  <a:sym typeface="Calibri"/>
                </a:rPr>
                <a:t>NACA and NASCP are committed to PrEP scale-up in 2020</a:t>
              </a:r>
              <a:endParaRPr sz="1100" b="0" i="0" u="none" strike="noStrike" cap="none">
                <a:solidFill>
                  <a:srgbClr val="535352"/>
                </a:solidFill>
                <a:latin typeface="Calibri"/>
                <a:ea typeface="Calibri"/>
                <a:cs typeface="Calibri"/>
                <a:sym typeface="Calibri"/>
              </a:endParaRPr>
            </a:p>
            <a:p>
              <a:pPr marL="80010" marR="0" lvl="0" indent="0" algn="l" rtl="0">
                <a:lnSpc>
                  <a:spcPct val="100000"/>
                </a:lnSpc>
                <a:spcBef>
                  <a:spcPts val="300"/>
                </a:spcBef>
                <a:spcAft>
                  <a:spcPts val="300"/>
                </a:spcAft>
                <a:buClr>
                  <a:schemeClr val="dk1"/>
                </a:buClr>
                <a:buSzPts val="1000"/>
                <a:buFont typeface="Arial"/>
                <a:buNone/>
              </a:pPr>
              <a:endParaRPr sz="1100" b="0" i="0" u="none" strike="noStrike" cap="none">
                <a:solidFill>
                  <a:srgbClr val="535352"/>
                </a:solidFill>
                <a:latin typeface="Calibri"/>
                <a:ea typeface="Calibri"/>
                <a:cs typeface="Calibri"/>
                <a:sym typeface="Calibri"/>
              </a:endParaRPr>
            </a:p>
          </p:txBody>
        </p:sp>
        <p:sp>
          <p:nvSpPr>
            <p:cNvPr id="316" name="Google Shape;316;p9"/>
            <p:cNvSpPr/>
            <p:nvPr/>
          </p:nvSpPr>
          <p:spPr>
            <a:xfrm>
              <a:off x="435609" y="3861287"/>
              <a:ext cx="2011680" cy="511800"/>
            </a:xfrm>
            <a:prstGeom prst="roundRect">
              <a:avLst/>
            </a:prstGeom>
            <a:solidFill>
              <a:srgbClr val="81648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FFFFFF"/>
                  </a:solidFill>
                  <a:latin typeface="Calibri"/>
                  <a:ea typeface="Calibri"/>
                  <a:cs typeface="Calibri"/>
                  <a:sym typeface="Calibri"/>
                </a:rPr>
                <a:t>PLANNING &amp;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FFFFFF"/>
                  </a:solidFill>
                  <a:latin typeface="Calibri"/>
                  <a:ea typeface="Calibri"/>
                  <a:cs typeface="Calibri"/>
                  <a:sym typeface="Calibri"/>
                </a:rPr>
                <a:t>BUDGETING</a:t>
              </a:r>
              <a:endParaRPr sz="1200" b="1" i="0" u="none" strike="noStrike" cap="none" dirty="0">
                <a:solidFill>
                  <a:srgbClr val="FFFFFF"/>
                </a:solidFill>
                <a:latin typeface="Calibri"/>
                <a:ea typeface="Calibri"/>
                <a:cs typeface="Calibri"/>
                <a:sym typeface="Calibri"/>
              </a:endParaRPr>
            </a:p>
          </p:txBody>
        </p:sp>
        <p:sp>
          <p:nvSpPr>
            <p:cNvPr id="321" name="Google Shape;321;p9"/>
            <p:cNvSpPr/>
            <p:nvPr/>
          </p:nvSpPr>
          <p:spPr>
            <a:xfrm>
              <a:off x="1052799" y="2999890"/>
              <a:ext cx="777300" cy="777300"/>
            </a:xfrm>
            <a:prstGeom prst="ellipse">
              <a:avLst/>
            </a:prstGeom>
            <a:solidFill>
              <a:srgbClr val="CDBF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22" name="Google Shape;322;p9" descr="C:\Users\neeraja.bhavaraju\Downloads\noun_81215_cc.png"/>
            <p:cNvPicPr preferRelativeResize="0"/>
            <p:nvPr/>
          </p:nvPicPr>
          <p:blipFill rotWithShape="1">
            <a:blip r:embed="rId6">
              <a:alphaModFix/>
            </a:blip>
            <a:srcRect b="15346"/>
            <a:stretch/>
          </p:blipFill>
          <p:spPr>
            <a:xfrm>
              <a:off x="1130983" y="3124861"/>
              <a:ext cx="620932" cy="525644"/>
            </a:xfrm>
            <a:prstGeom prst="rect">
              <a:avLst/>
            </a:prstGeom>
            <a:noFill/>
            <a:ln>
              <a:noFill/>
            </a:ln>
          </p:spPr>
        </p:pic>
        <p:sp>
          <p:nvSpPr>
            <p:cNvPr id="334" name="Google Shape;334;p9"/>
            <p:cNvSpPr/>
            <p:nvPr/>
          </p:nvSpPr>
          <p:spPr>
            <a:xfrm>
              <a:off x="435549" y="4646074"/>
              <a:ext cx="2011800" cy="1554600"/>
            </a:xfrm>
            <a:prstGeom prst="rect">
              <a:avLst/>
            </a:prstGeom>
            <a:solidFill>
              <a:srgbClr val="FBD8D4"/>
            </a:solidFill>
            <a:ln w="9525" cap="flat" cmpd="sng">
              <a:solidFill>
                <a:schemeClr val="accent2"/>
              </a:solidFill>
              <a:prstDash val="dot"/>
              <a:round/>
              <a:headEnd type="none" w="sm" len="sm"/>
              <a:tailEnd type="none" w="sm" len="sm"/>
            </a:ln>
          </p:spPr>
          <p:txBody>
            <a:bodyPr spcFirstLastPara="1" wrap="square" lIns="91425" tIns="45700" rIns="91425" bIns="45700" anchor="t" anchorCtr="0">
              <a:noAutofit/>
            </a:bodyPr>
            <a:lstStyle/>
            <a:p>
              <a:pPr marL="112712" marR="0" lvl="0" indent="-112712" algn="l" rtl="0">
                <a:lnSpc>
                  <a:spcPct val="100000"/>
                </a:lnSpc>
                <a:spcBef>
                  <a:spcPts val="0"/>
                </a:spcBef>
                <a:spcAft>
                  <a:spcPts val="0"/>
                </a:spcAft>
                <a:buClr>
                  <a:srgbClr val="564359"/>
                </a:buClr>
                <a:buSzPts val="1100"/>
                <a:buFont typeface="Arial"/>
                <a:buChar char="•"/>
              </a:pPr>
              <a:r>
                <a:rPr lang="en-US" sz="1100" b="0" i="0" u="none" strike="noStrike" cap="none" dirty="0">
                  <a:solidFill>
                    <a:srgbClr val="564359"/>
                  </a:solidFill>
                  <a:latin typeface="Calibri"/>
                  <a:ea typeface="Calibri"/>
                  <a:cs typeface="Calibri"/>
                  <a:sym typeface="Calibri"/>
                </a:rPr>
                <a:t>No plan for PrEP scale-up </a:t>
              </a:r>
              <a:r>
                <a:rPr lang="en-US" sz="1100" dirty="0">
                  <a:solidFill>
                    <a:srgbClr val="564359"/>
                  </a:solidFill>
                  <a:latin typeface="Calibri"/>
                  <a:ea typeface="Calibri"/>
                  <a:cs typeface="Calibri"/>
                  <a:sym typeface="Calibri"/>
                </a:rPr>
                <a:t>in</a:t>
              </a:r>
              <a:r>
                <a:rPr lang="en-US" sz="1100" b="0" i="0" u="none" strike="noStrike" cap="none" dirty="0">
                  <a:solidFill>
                    <a:srgbClr val="564359"/>
                  </a:solidFill>
                  <a:latin typeface="Calibri"/>
                  <a:ea typeface="Calibri"/>
                  <a:cs typeface="Calibri"/>
                  <a:sym typeface="Calibri"/>
                </a:rPr>
                <a:t> the public health system</a:t>
              </a:r>
              <a:endParaRPr sz="1100" b="0" i="0" u="none" strike="noStrike" cap="none" dirty="0">
                <a:solidFill>
                  <a:srgbClr val="564359"/>
                </a:solidFill>
                <a:latin typeface="Calibri"/>
                <a:ea typeface="Calibri"/>
                <a:cs typeface="Calibri"/>
                <a:sym typeface="Calibri"/>
              </a:endParaRPr>
            </a:p>
            <a:p>
              <a:pPr marL="112712" marR="0" lvl="0" indent="-112712" algn="l" rtl="0">
                <a:lnSpc>
                  <a:spcPct val="100000"/>
                </a:lnSpc>
                <a:spcBef>
                  <a:spcPts val="300"/>
                </a:spcBef>
                <a:spcAft>
                  <a:spcPts val="0"/>
                </a:spcAft>
                <a:buClr>
                  <a:srgbClr val="564359"/>
                </a:buClr>
                <a:buSzPts val="1100"/>
                <a:buFont typeface="Calibri"/>
                <a:buChar char="•"/>
              </a:pPr>
              <a:r>
                <a:rPr lang="en-US" sz="1100" b="0" i="0" u="none" strike="noStrike" cap="none" dirty="0">
                  <a:solidFill>
                    <a:srgbClr val="564359"/>
                  </a:solidFill>
                  <a:latin typeface="Calibri"/>
                  <a:ea typeface="Calibri"/>
                  <a:cs typeface="Calibri"/>
                  <a:sym typeface="Calibri"/>
                </a:rPr>
                <a:t>Guidelines limit PrEP access to key populations (KP) and serodiscordant couples (SDC)</a:t>
              </a:r>
              <a:endParaRPr sz="1100" b="0" i="0" u="none" strike="noStrike" cap="none" dirty="0">
                <a:solidFill>
                  <a:srgbClr val="564359"/>
                </a:solidFill>
                <a:latin typeface="Calibri"/>
                <a:ea typeface="Calibri"/>
                <a:cs typeface="Calibri"/>
                <a:sym typeface="Calibri"/>
              </a:endParaRPr>
            </a:p>
            <a:p>
              <a:pPr marL="112712" marR="0" lvl="0" indent="-112712" algn="l" rtl="0">
                <a:lnSpc>
                  <a:spcPct val="100000"/>
                </a:lnSpc>
                <a:spcBef>
                  <a:spcPts val="300"/>
                </a:spcBef>
                <a:spcAft>
                  <a:spcPts val="0"/>
                </a:spcAft>
                <a:buClr>
                  <a:srgbClr val="564359"/>
                </a:buClr>
                <a:buSzPts val="1100"/>
                <a:buFont typeface="Calibri"/>
                <a:buChar char="•"/>
              </a:pPr>
              <a:r>
                <a:rPr lang="en-US" sz="1100" dirty="0">
                  <a:solidFill>
                    <a:srgbClr val="564359"/>
                  </a:solidFill>
                  <a:latin typeface="Calibri"/>
                  <a:ea typeface="Calibri"/>
                  <a:cs typeface="Calibri"/>
                  <a:sym typeface="Calibri"/>
                </a:rPr>
                <a:t>PrEP sub-committee of HIV Prevention TWG does not meet regularly</a:t>
              </a:r>
              <a:r>
                <a:rPr lang="en-US" sz="1100" b="0" i="0" u="none" strike="noStrike" cap="none" dirty="0">
                  <a:solidFill>
                    <a:srgbClr val="564359"/>
                  </a:solidFill>
                  <a:latin typeface="Calibri"/>
                  <a:ea typeface="Calibri"/>
                  <a:cs typeface="Calibri"/>
                  <a:sym typeface="Calibri"/>
                </a:rPr>
                <a:t> </a:t>
              </a:r>
              <a:endParaRPr sz="1100" b="0" i="0" u="none" strike="noStrike" cap="none" dirty="0">
                <a:solidFill>
                  <a:srgbClr val="564359"/>
                </a:solidFill>
                <a:latin typeface="Calibri"/>
                <a:ea typeface="Calibri"/>
                <a:cs typeface="Calibri"/>
                <a:sym typeface="Calibri"/>
              </a:endParaRPr>
            </a:p>
            <a:p>
              <a:pPr marL="0" marR="0" lvl="0" indent="0" algn="l" rtl="0">
                <a:lnSpc>
                  <a:spcPct val="100000"/>
                </a:lnSpc>
                <a:spcBef>
                  <a:spcPts val="300"/>
                </a:spcBef>
                <a:spcAft>
                  <a:spcPts val="300"/>
                </a:spcAft>
                <a:buClr>
                  <a:srgbClr val="000000"/>
                </a:buClr>
                <a:buSzPts val="1100"/>
                <a:buFont typeface="Arial"/>
                <a:buNone/>
              </a:pPr>
              <a:endParaRPr sz="1100" b="0" i="0" u="none" strike="noStrike" cap="none" dirty="0">
                <a:solidFill>
                  <a:srgbClr val="564359"/>
                </a:solidFill>
                <a:latin typeface="Calibri"/>
                <a:ea typeface="Calibri"/>
                <a:cs typeface="Calibri"/>
                <a:sym typeface="Calibri"/>
              </a:endParaRPr>
            </a:p>
          </p:txBody>
        </p:sp>
      </p:grpSp>
      <p:grpSp>
        <p:nvGrpSpPr>
          <p:cNvPr id="7" name="Group 6">
            <a:extLst>
              <a:ext uri="{FF2B5EF4-FFF2-40B4-BE49-F238E27FC236}">
                <a16:creationId xmlns:a16="http://schemas.microsoft.com/office/drawing/2014/main" id="{3B667D13-FFBD-FB41-8F5A-6097980056BE}"/>
              </a:ext>
            </a:extLst>
          </p:cNvPr>
          <p:cNvGrpSpPr/>
          <p:nvPr/>
        </p:nvGrpSpPr>
        <p:grpSpPr>
          <a:xfrm>
            <a:off x="9616731" y="1264002"/>
            <a:ext cx="2011800" cy="4936672"/>
            <a:chOff x="9495966" y="1264002"/>
            <a:chExt cx="2011800" cy="4936672"/>
          </a:xfrm>
        </p:grpSpPr>
        <p:sp>
          <p:nvSpPr>
            <p:cNvPr id="320" name="Google Shape;320;p9"/>
            <p:cNvSpPr/>
            <p:nvPr/>
          </p:nvSpPr>
          <p:spPr>
            <a:xfrm>
              <a:off x="9496026" y="3861287"/>
              <a:ext cx="2011680" cy="511800"/>
            </a:xfrm>
            <a:prstGeom prst="roundRect">
              <a:avLst/>
            </a:prstGeom>
            <a:solidFill>
              <a:srgbClr val="81648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MONITORING</a:t>
              </a:r>
              <a:endParaRPr sz="1200" b="1" i="0" u="none" strike="noStrike" cap="none">
                <a:solidFill>
                  <a:srgbClr val="FFFFFF"/>
                </a:solidFill>
                <a:latin typeface="Calibri"/>
                <a:ea typeface="Calibri"/>
                <a:cs typeface="Calibri"/>
                <a:sym typeface="Calibri"/>
              </a:endParaRPr>
            </a:p>
          </p:txBody>
        </p:sp>
        <p:sp>
          <p:nvSpPr>
            <p:cNvPr id="329" name="Google Shape;329;p9"/>
            <p:cNvSpPr/>
            <p:nvPr/>
          </p:nvSpPr>
          <p:spPr>
            <a:xfrm>
              <a:off x="10113216" y="2999890"/>
              <a:ext cx="777300" cy="777300"/>
            </a:xfrm>
            <a:prstGeom prst="ellipse">
              <a:avLst/>
            </a:prstGeom>
            <a:solidFill>
              <a:srgbClr val="C3B2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30" name="Google Shape;330;p9" descr="C:\Users\neeraja.bhavaraju\Downloads\noun_30986_cc.png"/>
            <p:cNvPicPr preferRelativeResize="0"/>
            <p:nvPr/>
          </p:nvPicPr>
          <p:blipFill rotWithShape="1">
            <a:blip r:embed="rId7">
              <a:alphaModFix/>
            </a:blip>
            <a:srcRect b="13330"/>
            <a:stretch/>
          </p:blipFill>
          <p:spPr>
            <a:xfrm>
              <a:off x="10219270" y="3142757"/>
              <a:ext cx="565192" cy="489853"/>
            </a:xfrm>
            <a:prstGeom prst="rect">
              <a:avLst/>
            </a:prstGeom>
            <a:noFill/>
            <a:ln>
              <a:noFill/>
            </a:ln>
          </p:spPr>
        </p:pic>
        <p:cxnSp>
          <p:nvCxnSpPr>
            <p:cNvPr id="335" name="Google Shape;335;p9"/>
            <p:cNvCxnSpPr>
              <a:cxnSpLocks/>
            </p:cNvCxnSpPr>
            <p:nvPr/>
          </p:nvCxnSpPr>
          <p:spPr>
            <a:xfrm rot="10800000">
              <a:off x="10501866" y="4462294"/>
              <a:ext cx="0" cy="408300"/>
            </a:xfrm>
            <a:prstGeom prst="straightConnector1">
              <a:avLst/>
            </a:prstGeom>
            <a:noFill/>
            <a:ln w="9525" cap="flat" cmpd="sng">
              <a:solidFill>
                <a:schemeClr val="accent2"/>
              </a:solidFill>
              <a:prstDash val="dot"/>
              <a:round/>
              <a:headEnd type="none" w="sm" len="sm"/>
              <a:tailEnd type="oval" w="med" len="med"/>
            </a:ln>
          </p:spPr>
        </p:cxnSp>
        <p:cxnSp>
          <p:nvCxnSpPr>
            <p:cNvPr id="336" name="Google Shape;336;p9"/>
            <p:cNvCxnSpPr>
              <a:cxnSpLocks/>
            </p:cNvCxnSpPr>
            <p:nvPr/>
          </p:nvCxnSpPr>
          <p:spPr>
            <a:xfrm>
              <a:off x="10501866" y="2510437"/>
              <a:ext cx="0" cy="397800"/>
            </a:xfrm>
            <a:prstGeom prst="straightConnector1">
              <a:avLst/>
            </a:prstGeom>
            <a:noFill/>
            <a:ln w="9525" cap="flat" cmpd="sng">
              <a:solidFill>
                <a:schemeClr val="accent3"/>
              </a:solidFill>
              <a:prstDash val="dot"/>
              <a:round/>
              <a:headEnd type="none" w="sm" len="sm"/>
              <a:tailEnd type="oval" w="med" len="med"/>
            </a:ln>
          </p:spPr>
        </p:cxnSp>
        <p:sp>
          <p:nvSpPr>
            <p:cNvPr id="337" name="Google Shape;337;p9"/>
            <p:cNvSpPr/>
            <p:nvPr/>
          </p:nvSpPr>
          <p:spPr>
            <a:xfrm>
              <a:off x="9495966" y="1264002"/>
              <a:ext cx="2011800" cy="1463100"/>
            </a:xfrm>
            <a:prstGeom prst="rect">
              <a:avLst/>
            </a:prstGeom>
            <a:solidFill>
              <a:srgbClr val="DDF2EF"/>
            </a:solidFill>
            <a:ln w="9525" cap="flat" cmpd="sng">
              <a:solidFill>
                <a:schemeClr val="accent3"/>
              </a:solidFill>
              <a:prstDash val="dot"/>
              <a:round/>
              <a:headEnd type="none" w="sm" len="sm"/>
              <a:tailEnd type="none" w="sm" len="sm"/>
            </a:ln>
          </p:spPr>
          <p:txBody>
            <a:bodyPr spcFirstLastPara="1" wrap="square" lIns="91425" tIns="45700" rIns="91425" bIns="45700" anchor="t" anchorCtr="0">
              <a:noAutofit/>
            </a:bodyPr>
            <a:lstStyle/>
            <a:p>
              <a:pPr marL="111125" marR="0" lvl="0" indent="-111125" algn="l" rtl="0">
                <a:lnSpc>
                  <a:spcPct val="100000"/>
                </a:lnSpc>
                <a:spcBef>
                  <a:spcPts val="0"/>
                </a:spcBef>
                <a:spcAft>
                  <a:spcPts val="300"/>
                </a:spcAft>
                <a:buClr>
                  <a:srgbClr val="595959"/>
                </a:buClr>
                <a:buSzPts val="1100"/>
                <a:buFont typeface="Calibri"/>
                <a:buChar char="•"/>
              </a:pPr>
              <a:r>
                <a:rPr lang="en-US" sz="1100" b="0" i="0" u="none" strike="noStrike" cap="none" dirty="0">
                  <a:solidFill>
                    <a:srgbClr val="595959"/>
                  </a:solidFill>
                  <a:latin typeface="Calibri"/>
                  <a:ea typeface="Calibri"/>
                  <a:cs typeface="Calibri"/>
                  <a:sym typeface="Calibri"/>
                </a:rPr>
                <a:t>Implementing partners have developed M&amp;E tools</a:t>
              </a:r>
              <a:endParaRPr sz="1100" b="0" i="0" u="none" strike="noStrike" cap="none" dirty="0">
                <a:solidFill>
                  <a:srgbClr val="595959"/>
                </a:solidFill>
                <a:latin typeface="Calibri"/>
                <a:ea typeface="Calibri"/>
                <a:cs typeface="Calibri"/>
                <a:sym typeface="Calibri"/>
              </a:endParaRPr>
            </a:p>
          </p:txBody>
        </p:sp>
        <p:sp>
          <p:nvSpPr>
            <p:cNvPr id="338" name="Google Shape;338;p9"/>
            <p:cNvSpPr/>
            <p:nvPr/>
          </p:nvSpPr>
          <p:spPr>
            <a:xfrm>
              <a:off x="9495966" y="4646074"/>
              <a:ext cx="2011800" cy="1554600"/>
            </a:xfrm>
            <a:prstGeom prst="rect">
              <a:avLst/>
            </a:prstGeom>
            <a:solidFill>
              <a:srgbClr val="FBD8D4"/>
            </a:solidFill>
            <a:ln w="9525" cap="flat" cmpd="sng">
              <a:solidFill>
                <a:schemeClr val="accent2"/>
              </a:solidFill>
              <a:prstDash val="dot"/>
              <a:round/>
              <a:headEnd type="none" w="sm" len="sm"/>
              <a:tailEnd type="none" w="sm" len="sm"/>
            </a:ln>
          </p:spPr>
          <p:txBody>
            <a:bodyPr spcFirstLastPara="1" wrap="square" lIns="91425" tIns="45700" rIns="91425" bIns="45700" anchor="t" anchorCtr="0">
              <a:noAutofit/>
            </a:bodyPr>
            <a:lstStyle/>
            <a:p>
              <a:pPr marL="114300" marR="0" lvl="0" indent="-114300" algn="l" rtl="0">
                <a:lnSpc>
                  <a:spcPct val="100000"/>
                </a:lnSpc>
                <a:spcBef>
                  <a:spcPts val="0"/>
                </a:spcBef>
                <a:spcAft>
                  <a:spcPts val="0"/>
                </a:spcAft>
                <a:buClr>
                  <a:srgbClr val="564359"/>
                </a:buClr>
                <a:buSzPts val="1100"/>
                <a:buFont typeface="Arial"/>
                <a:buChar char="•"/>
              </a:pPr>
              <a:r>
                <a:rPr lang="en-US" sz="1100" b="0" i="0" u="none" strike="noStrike" cap="none" dirty="0">
                  <a:solidFill>
                    <a:srgbClr val="564359"/>
                  </a:solidFill>
                  <a:latin typeface="Calibri"/>
                  <a:ea typeface="Calibri"/>
                  <a:cs typeface="Calibri"/>
                  <a:sym typeface="Calibri"/>
                </a:rPr>
                <a:t>Data on PrEP delivery is not currently collected on a national level </a:t>
              </a:r>
              <a:endParaRPr sz="1100" b="0" i="0" u="none" strike="noStrike" cap="none" dirty="0">
                <a:solidFill>
                  <a:srgbClr val="564359"/>
                </a:solidFill>
                <a:latin typeface="Calibri"/>
                <a:ea typeface="Calibri"/>
                <a:cs typeface="Calibri"/>
                <a:sym typeface="Calibri"/>
              </a:endParaRPr>
            </a:p>
            <a:p>
              <a:pPr marL="114300" indent="-114300">
                <a:buClr>
                  <a:srgbClr val="564359"/>
                </a:buClr>
                <a:buSzPts val="1100"/>
                <a:buFont typeface="Arial"/>
                <a:buChar char="•"/>
              </a:pPr>
              <a:r>
                <a:rPr lang="en-US" sz="1100" dirty="0">
                  <a:solidFill>
                    <a:srgbClr val="564359"/>
                  </a:solidFill>
                  <a:latin typeface="Calibri"/>
                  <a:cs typeface="Calibri"/>
                  <a:sym typeface="Calibri"/>
                </a:rPr>
                <a:t>Some national indicators for PrEP delivery have been defined but are not included in national M&amp;E system </a:t>
              </a:r>
              <a:endParaRPr sz="1100" dirty="0">
                <a:solidFill>
                  <a:srgbClr val="564359"/>
                </a:solidFill>
                <a:latin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0"/>
          <p:cNvSpPr txBox="1">
            <a:spLocks noGrp="1"/>
          </p:cNvSpPr>
          <p:nvPr>
            <p:ph type="title"/>
          </p:nvPr>
        </p:nvSpPr>
        <p:spPr>
          <a:xfrm>
            <a:off x="335280" y="213590"/>
            <a:ext cx="10515600" cy="80003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Arial"/>
              <a:buNone/>
            </a:pPr>
            <a:r>
              <a:rPr lang="en-US"/>
              <a:t>Detailed PrEP Introduction Framework</a:t>
            </a:r>
            <a:endParaRPr/>
          </a:p>
        </p:txBody>
      </p:sp>
      <p:graphicFrame>
        <p:nvGraphicFramePr>
          <p:cNvPr id="344" name="Google Shape;344;p10"/>
          <p:cNvGraphicFramePr/>
          <p:nvPr>
            <p:extLst>
              <p:ext uri="{D42A27DB-BD31-4B8C-83A1-F6EECF244321}">
                <p14:modId xmlns:p14="http://schemas.microsoft.com/office/powerpoint/2010/main" val="910999782"/>
              </p:ext>
            </p:extLst>
          </p:nvPr>
        </p:nvGraphicFramePr>
        <p:xfrm>
          <a:off x="496720" y="1953796"/>
          <a:ext cx="2011675" cy="4389150"/>
        </p:xfrm>
        <a:graphic>
          <a:graphicData uri="http://schemas.openxmlformats.org/drawingml/2006/table">
            <a:tbl>
              <a:tblPr>
                <a:noFill/>
                <a:tableStyleId>{983116DE-04D3-4C82-8453-7713F9BDAB9A}</a:tableStyleId>
              </a:tblPr>
              <a:tblGrid>
                <a:gridCol w="2011675">
                  <a:extLst>
                    <a:ext uri="{9D8B030D-6E8A-4147-A177-3AD203B41FA5}">
                      <a16:colId xmlns:a16="http://schemas.microsoft.com/office/drawing/2014/main" val="20000"/>
                    </a:ext>
                  </a:extLst>
                </a:gridCol>
              </a:tblGrid>
              <a:tr h="731525">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Establishment of a cross- sector </a:t>
                      </a:r>
                      <a:r>
                        <a:rPr lang="en-US" sz="1100" b="1" i="0" u="none" strike="noStrike" cap="none" dirty="0">
                          <a:solidFill>
                            <a:srgbClr val="353535"/>
                          </a:solidFill>
                          <a:latin typeface="Calibri"/>
                          <a:ea typeface="Calibri"/>
                          <a:cs typeface="Calibri"/>
                          <a:sym typeface="Calibri"/>
                        </a:rPr>
                        <a:t>technical working group </a:t>
                      </a:r>
                      <a:r>
                        <a:rPr lang="en-US" sz="1100" b="0" i="0" u="none" strike="noStrike" cap="none" dirty="0">
                          <a:solidFill>
                            <a:srgbClr val="353535"/>
                          </a:solidFill>
                          <a:latin typeface="Calibri"/>
                          <a:ea typeface="Calibri"/>
                          <a:cs typeface="Calibri"/>
                          <a:sym typeface="Calibri"/>
                        </a:rPr>
                        <a:t>(TWG) for oral PrEP</a:t>
                      </a:r>
                      <a:endParaRPr sz="1400" u="none" strike="noStrike" cap="none" dirty="0"/>
                    </a:p>
                  </a:txBody>
                  <a:tcPr marL="45725" marR="9525" marT="45725" marB="0"/>
                </a:tc>
                <a:extLst>
                  <a:ext uri="{0D108BD9-81ED-4DB2-BD59-A6C34878D82A}">
                    <a16:rowId xmlns:a16="http://schemas.microsoft.com/office/drawing/2014/main" val="10000"/>
                  </a:ext>
                </a:extLst>
              </a:tr>
              <a:tr h="731525">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dirty="0">
                          <a:solidFill>
                            <a:srgbClr val="353535"/>
                          </a:solidFill>
                          <a:latin typeface="Calibri"/>
                          <a:ea typeface="Calibri"/>
                          <a:cs typeface="Calibri"/>
                          <a:sym typeface="Calibri"/>
                        </a:rPr>
                        <a:t>Impact, cost and cost-effectiveness analyses</a:t>
                      </a:r>
                      <a:r>
                        <a:rPr lang="en-US" sz="1100" u="none" strike="noStrike" cap="none" dirty="0">
                          <a:solidFill>
                            <a:srgbClr val="353535"/>
                          </a:solidFill>
                          <a:latin typeface="Calibri"/>
                          <a:ea typeface="Calibri"/>
                          <a:cs typeface="Calibri"/>
                          <a:sym typeface="Calibri"/>
                        </a:rPr>
                        <a:t> for PrEP</a:t>
                      </a:r>
                      <a:endParaRPr sz="1100" b="0" i="0" u="none" strike="noStrike" cap="none" dirty="0">
                        <a:solidFill>
                          <a:srgbClr val="353535"/>
                        </a:solidFill>
                        <a:latin typeface="Calibri"/>
                        <a:ea typeface="Calibri"/>
                        <a:cs typeface="Calibri"/>
                        <a:sym typeface="Calibri"/>
                      </a:endParaRPr>
                    </a:p>
                  </a:txBody>
                  <a:tcPr marL="45725" marR="9525" marT="45725" marB="0"/>
                </a:tc>
                <a:extLst>
                  <a:ext uri="{0D108BD9-81ED-4DB2-BD59-A6C34878D82A}">
                    <a16:rowId xmlns:a16="http://schemas.microsoft.com/office/drawing/2014/main" val="10001"/>
                  </a:ext>
                </a:extLst>
              </a:tr>
              <a:tr h="731525">
                <a:tc>
                  <a:txBody>
                    <a:bodyPr/>
                    <a:lstStyle/>
                    <a:p>
                      <a:pPr marL="0" marR="0" lvl="0" indent="0" algn="l" rtl="0">
                        <a:lnSpc>
                          <a:spcPct val="100000"/>
                        </a:lnSpc>
                        <a:spcBef>
                          <a:spcPts val="0"/>
                        </a:spcBef>
                        <a:spcAft>
                          <a:spcPts val="0"/>
                        </a:spcAft>
                        <a:buClr>
                          <a:srgbClr val="000000"/>
                        </a:buClr>
                        <a:buSzPts val="1100"/>
                        <a:buFont typeface="Arial"/>
                        <a:buNone/>
                      </a:pPr>
                      <a:r>
                        <a:rPr lang="en-US" sz="1100" b="0" u="none" strike="noStrike" cap="none" dirty="0">
                          <a:solidFill>
                            <a:srgbClr val="353535"/>
                          </a:solidFill>
                          <a:latin typeface="Calibri"/>
                          <a:ea typeface="Calibri"/>
                          <a:cs typeface="Calibri"/>
                          <a:sym typeface="Calibri"/>
                        </a:rPr>
                        <a:t>Identification and quantification of  </a:t>
                      </a:r>
                      <a:r>
                        <a:rPr lang="en-US" sz="1100" b="1" u="none" strike="noStrike" cap="none" dirty="0">
                          <a:solidFill>
                            <a:srgbClr val="353535"/>
                          </a:solidFill>
                          <a:latin typeface="Calibri"/>
                          <a:ea typeface="Calibri"/>
                          <a:cs typeface="Calibri"/>
                          <a:sym typeface="Calibri"/>
                        </a:rPr>
                        <a:t>target populations </a:t>
                      </a:r>
                      <a:r>
                        <a:rPr lang="en-US" sz="1100" b="0" u="none" strike="noStrike" cap="none" dirty="0">
                          <a:solidFill>
                            <a:srgbClr val="353535"/>
                          </a:solidFill>
                          <a:latin typeface="Calibri"/>
                          <a:ea typeface="Calibri"/>
                          <a:cs typeface="Calibri"/>
                          <a:sym typeface="Calibri"/>
                        </a:rPr>
                        <a:t>for PrEP</a:t>
                      </a:r>
                      <a:endParaRPr sz="1100" b="0" i="0" u="none" strike="noStrike" cap="none" dirty="0">
                        <a:solidFill>
                          <a:srgbClr val="353535"/>
                        </a:solidFill>
                        <a:latin typeface="Calibri"/>
                        <a:ea typeface="Calibri"/>
                        <a:cs typeface="Calibri"/>
                        <a:sym typeface="Calibri"/>
                      </a:endParaRPr>
                    </a:p>
                  </a:txBody>
                  <a:tcPr marL="45725" marR="9525" marT="45725" marB="0"/>
                </a:tc>
                <a:extLst>
                  <a:ext uri="{0D108BD9-81ED-4DB2-BD59-A6C34878D82A}">
                    <a16:rowId xmlns:a16="http://schemas.microsoft.com/office/drawing/2014/main" val="10002"/>
                  </a:ext>
                </a:extLst>
              </a:tr>
              <a:tr h="731525">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dirty="0">
                          <a:solidFill>
                            <a:srgbClr val="353535"/>
                          </a:solidFill>
                          <a:latin typeface="Calibri"/>
                          <a:ea typeface="Calibri"/>
                          <a:cs typeface="Calibri"/>
                          <a:sym typeface="Calibri"/>
                        </a:rPr>
                        <a:t>Inclusion of PrEP in </a:t>
                      </a:r>
                      <a:r>
                        <a:rPr lang="en-US" sz="1100" b="1" u="none" strike="noStrike" cap="none" dirty="0">
                          <a:solidFill>
                            <a:srgbClr val="353535"/>
                          </a:solidFill>
                          <a:latin typeface="Calibri"/>
                          <a:ea typeface="Calibri"/>
                          <a:cs typeface="Calibri"/>
                          <a:sym typeface="Calibri"/>
                        </a:rPr>
                        <a:t>national HIV prevention plans and guidelines</a:t>
                      </a:r>
                      <a:endParaRPr sz="1100" b="1" i="0" u="none" strike="noStrike" cap="none" dirty="0">
                        <a:solidFill>
                          <a:srgbClr val="353535"/>
                        </a:solidFill>
                        <a:latin typeface="Calibri"/>
                        <a:ea typeface="Calibri"/>
                        <a:cs typeface="Calibri"/>
                        <a:sym typeface="Calibri"/>
                      </a:endParaRPr>
                    </a:p>
                  </a:txBody>
                  <a:tcPr marL="45725" marR="9525" marT="45725" marB="0"/>
                </a:tc>
                <a:extLst>
                  <a:ext uri="{0D108BD9-81ED-4DB2-BD59-A6C34878D82A}">
                    <a16:rowId xmlns:a16="http://schemas.microsoft.com/office/drawing/2014/main" val="10003"/>
                  </a:ext>
                </a:extLst>
              </a:tr>
              <a:tr h="731525">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dirty="0">
                          <a:solidFill>
                            <a:srgbClr val="353535"/>
                          </a:solidFill>
                          <a:latin typeface="Calibri"/>
                          <a:ea typeface="Calibri"/>
                          <a:cs typeface="Calibri"/>
                          <a:sym typeface="Calibri"/>
                        </a:rPr>
                        <a:t>Timeline and plan</a:t>
                      </a:r>
                      <a:r>
                        <a:rPr lang="en-US" sz="1100" u="none" strike="noStrike" cap="none" dirty="0">
                          <a:solidFill>
                            <a:srgbClr val="353535"/>
                          </a:solidFill>
                          <a:latin typeface="Calibri"/>
                          <a:ea typeface="Calibri"/>
                          <a:cs typeface="Calibri"/>
                          <a:sym typeface="Calibri"/>
                        </a:rPr>
                        <a:t> for PrEP introduction and scale-up</a:t>
                      </a:r>
                      <a:endParaRPr sz="1100" b="0" i="0" u="none" strike="noStrike" cap="none" dirty="0">
                        <a:solidFill>
                          <a:srgbClr val="353535"/>
                        </a:solidFill>
                        <a:latin typeface="Calibri"/>
                        <a:ea typeface="Calibri"/>
                        <a:cs typeface="Calibri"/>
                        <a:sym typeface="Calibri"/>
                      </a:endParaRPr>
                    </a:p>
                  </a:txBody>
                  <a:tcPr marL="45725" marR="9525" marT="45725" marB="0"/>
                </a:tc>
                <a:extLst>
                  <a:ext uri="{0D108BD9-81ED-4DB2-BD59-A6C34878D82A}">
                    <a16:rowId xmlns:a16="http://schemas.microsoft.com/office/drawing/2014/main" val="10004"/>
                  </a:ext>
                </a:extLst>
              </a:tr>
              <a:tr h="731525">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dirty="0">
                          <a:solidFill>
                            <a:srgbClr val="353535"/>
                          </a:solidFill>
                          <a:latin typeface="Calibri"/>
                          <a:ea typeface="Calibri"/>
                          <a:cs typeface="Calibri"/>
                          <a:sym typeface="Calibri"/>
                        </a:rPr>
                        <a:t>A </a:t>
                      </a:r>
                      <a:r>
                        <a:rPr lang="en-US" sz="1100" b="1" u="none" strike="noStrike" cap="none" dirty="0">
                          <a:solidFill>
                            <a:srgbClr val="353535"/>
                          </a:solidFill>
                          <a:latin typeface="Calibri"/>
                          <a:ea typeface="Calibri"/>
                          <a:cs typeface="Calibri"/>
                          <a:sym typeface="Calibri"/>
                        </a:rPr>
                        <a:t>budget and sufficient funding</a:t>
                      </a:r>
                      <a:r>
                        <a:rPr lang="en-US" sz="1100" u="none" strike="noStrike" cap="none" dirty="0">
                          <a:solidFill>
                            <a:srgbClr val="353535"/>
                          </a:solidFill>
                          <a:latin typeface="Calibri"/>
                          <a:ea typeface="Calibri"/>
                          <a:cs typeface="Calibri"/>
                          <a:sym typeface="Calibri"/>
                        </a:rPr>
                        <a:t> for PrEP rollout to target populations</a:t>
                      </a:r>
                      <a:endParaRPr sz="1100" b="0" i="0" u="none" strike="noStrike" cap="none" dirty="0">
                        <a:solidFill>
                          <a:srgbClr val="353535"/>
                        </a:solidFill>
                        <a:latin typeface="Calibri"/>
                        <a:ea typeface="Calibri"/>
                        <a:cs typeface="Calibri"/>
                        <a:sym typeface="Calibri"/>
                      </a:endParaRPr>
                    </a:p>
                  </a:txBody>
                  <a:tcPr marL="45725" marR="9525" marT="45725" marB="0"/>
                </a:tc>
                <a:extLst>
                  <a:ext uri="{0D108BD9-81ED-4DB2-BD59-A6C34878D82A}">
                    <a16:rowId xmlns:a16="http://schemas.microsoft.com/office/drawing/2014/main" val="10005"/>
                  </a:ext>
                </a:extLst>
              </a:tr>
            </a:tbl>
          </a:graphicData>
        </a:graphic>
      </p:graphicFrame>
      <p:sp>
        <p:nvSpPr>
          <p:cNvPr id="349" name="Google Shape;349;p10"/>
          <p:cNvSpPr/>
          <p:nvPr/>
        </p:nvSpPr>
        <p:spPr>
          <a:xfrm>
            <a:off x="496717" y="1316626"/>
            <a:ext cx="2011680" cy="511877"/>
          </a:xfrm>
          <a:prstGeom prst="roundRect">
            <a:avLst/>
          </a:prstGeom>
          <a:solidFill>
            <a:srgbClr val="81648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FFFFFF"/>
                </a:solidFill>
                <a:latin typeface="Calibri"/>
                <a:ea typeface="Calibri"/>
                <a:cs typeface="Calibri"/>
                <a:sym typeface="Calibri"/>
              </a:rPr>
              <a:t>PLANNING &amp;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FFFFFF"/>
                </a:solidFill>
                <a:latin typeface="Calibri"/>
                <a:ea typeface="Calibri"/>
                <a:cs typeface="Calibri"/>
                <a:sym typeface="Calibri"/>
              </a:rPr>
              <a:t>BUDGETING</a:t>
            </a:r>
            <a:endParaRPr sz="1200" b="1" i="0" u="none" strike="noStrike" cap="none" dirty="0">
              <a:solidFill>
                <a:srgbClr val="FFFFFF"/>
              </a:solidFill>
              <a:latin typeface="Calibri"/>
              <a:ea typeface="Calibri"/>
              <a:cs typeface="Calibri"/>
              <a:sym typeface="Calibri"/>
            </a:endParaRPr>
          </a:p>
        </p:txBody>
      </p:sp>
      <p:graphicFrame>
        <p:nvGraphicFramePr>
          <p:cNvPr id="348" name="Google Shape;348;p10"/>
          <p:cNvGraphicFramePr/>
          <p:nvPr>
            <p:extLst>
              <p:ext uri="{D42A27DB-BD31-4B8C-83A1-F6EECF244321}">
                <p14:modId xmlns:p14="http://schemas.microsoft.com/office/powerpoint/2010/main" val="3477607720"/>
              </p:ext>
            </p:extLst>
          </p:nvPr>
        </p:nvGraphicFramePr>
        <p:xfrm>
          <a:off x="2780529" y="1953796"/>
          <a:ext cx="2011675" cy="2926100"/>
        </p:xfrm>
        <a:graphic>
          <a:graphicData uri="http://schemas.openxmlformats.org/drawingml/2006/table">
            <a:tbl>
              <a:tblPr>
                <a:noFill/>
                <a:tableStyleId>{983116DE-04D3-4C82-8453-7713F9BDAB9A}</a:tableStyleId>
              </a:tblPr>
              <a:tblGrid>
                <a:gridCol w="2011675">
                  <a:extLst>
                    <a:ext uri="{9D8B030D-6E8A-4147-A177-3AD203B41FA5}">
                      <a16:colId xmlns:a16="http://schemas.microsoft.com/office/drawing/2014/main" val="20000"/>
                    </a:ext>
                  </a:extLst>
                </a:gridCol>
              </a:tblGrid>
              <a:tr h="731525">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solidFill>
                            <a:srgbClr val="353535"/>
                          </a:solidFill>
                          <a:latin typeface="Calibri"/>
                          <a:ea typeface="Calibri"/>
                          <a:cs typeface="Calibri"/>
                          <a:sym typeface="Calibri"/>
                        </a:rPr>
                        <a:t>Regulatory </a:t>
                      </a:r>
                      <a:r>
                        <a:rPr lang="en-US" sz="1100" b="1" u="none" strike="noStrike" cap="none">
                          <a:solidFill>
                            <a:srgbClr val="353535"/>
                          </a:solidFill>
                          <a:latin typeface="Calibri"/>
                          <a:ea typeface="Calibri"/>
                          <a:cs typeface="Calibri"/>
                          <a:sym typeface="Calibri"/>
                        </a:rPr>
                        <a:t>approval </a:t>
                      </a:r>
                      <a:r>
                        <a:rPr lang="en-US" sz="1100" u="none" strike="noStrike" cap="none">
                          <a:solidFill>
                            <a:srgbClr val="353535"/>
                          </a:solidFill>
                          <a:latin typeface="Calibri"/>
                          <a:ea typeface="Calibri"/>
                          <a:cs typeface="Calibri"/>
                          <a:sym typeface="Calibri"/>
                        </a:rPr>
                        <a:t>of form(s) of oral PrEP by authorities </a:t>
                      </a:r>
                      <a:endParaRPr sz="1100" b="0" i="0" u="none" strike="noStrike" cap="none">
                        <a:solidFill>
                          <a:srgbClr val="353535"/>
                        </a:solidFill>
                        <a:latin typeface="Calibri"/>
                        <a:ea typeface="Calibri"/>
                        <a:cs typeface="Calibri"/>
                        <a:sym typeface="Calibri"/>
                      </a:endParaRPr>
                    </a:p>
                  </a:txBody>
                  <a:tcPr marL="45725" marR="9525" marT="45725" marB="0"/>
                </a:tc>
                <a:extLst>
                  <a:ext uri="{0D108BD9-81ED-4DB2-BD59-A6C34878D82A}">
                    <a16:rowId xmlns:a16="http://schemas.microsoft.com/office/drawing/2014/main" val="10000"/>
                  </a:ext>
                </a:extLst>
              </a:tr>
              <a:tr h="731525">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solidFill>
                            <a:srgbClr val="353535"/>
                          </a:solidFill>
                          <a:latin typeface="Calibri"/>
                          <a:ea typeface="Calibri"/>
                          <a:cs typeface="Calibri"/>
                          <a:sym typeface="Calibri"/>
                        </a:rPr>
                        <a:t>Manufacturer identification and  </a:t>
                      </a:r>
                      <a:r>
                        <a:rPr lang="en-US" sz="1100" b="1" u="none" strike="noStrike" cap="none">
                          <a:solidFill>
                            <a:srgbClr val="353535"/>
                          </a:solidFill>
                          <a:latin typeface="Calibri"/>
                          <a:ea typeface="Calibri"/>
                          <a:cs typeface="Calibri"/>
                          <a:sym typeface="Calibri"/>
                        </a:rPr>
                        <a:t>contract </a:t>
                      </a:r>
                      <a:r>
                        <a:rPr lang="en-US" sz="1100" u="none" strike="noStrike" cap="none">
                          <a:solidFill>
                            <a:srgbClr val="353535"/>
                          </a:solidFill>
                          <a:latin typeface="Calibri"/>
                          <a:ea typeface="Calibri"/>
                          <a:cs typeface="Calibri"/>
                          <a:sym typeface="Calibri"/>
                        </a:rPr>
                        <a:t>negotiation to purchase PrEP</a:t>
                      </a:r>
                      <a:endParaRPr sz="1100" b="0" i="0" u="none" strike="noStrike" cap="none">
                        <a:solidFill>
                          <a:srgbClr val="353535"/>
                        </a:solidFill>
                        <a:latin typeface="Calibri"/>
                        <a:ea typeface="Calibri"/>
                        <a:cs typeface="Calibri"/>
                        <a:sym typeface="Calibri"/>
                      </a:endParaRPr>
                    </a:p>
                  </a:txBody>
                  <a:tcPr marL="45725" marR="9525" marT="45725" marB="0"/>
                </a:tc>
                <a:extLst>
                  <a:ext uri="{0D108BD9-81ED-4DB2-BD59-A6C34878D82A}">
                    <a16:rowId xmlns:a16="http://schemas.microsoft.com/office/drawing/2014/main" val="10001"/>
                  </a:ext>
                </a:extLst>
              </a:tr>
              <a:tr h="731525">
                <a:tc>
                  <a:txBody>
                    <a:bodyPr/>
                    <a:lstStyle/>
                    <a:p>
                      <a:pPr marL="0" marR="0" lvl="0" indent="0" algn="l" rtl="0">
                        <a:lnSpc>
                          <a:spcPct val="100000"/>
                        </a:lnSpc>
                        <a:spcBef>
                          <a:spcPts val="0"/>
                        </a:spcBef>
                        <a:spcAft>
                          <a:spcPts val="0"/>
                        </a:spcAft>
                        <a:buClr>
                          <a:srgbClr val="353535"/>
                        </a:buClr>
                        <a:buSzPts val="1100"/>
                        <a:buFont typeface="Calibri"/>
                        <a:buNone/>
                      </a:pPr>
                      <a:r>
                        <a:rPr lang="en-US" sz="1100" b="0" i="0" u="none" strike="noStrike" cap="none">
                          <a:solidFill>
                            <a:srgbClr val="353535"/>
                          </a:solidFill>
                          <a:latin typeface="Calibri"/>
                          <a:ea typeface="Calibri"/>
                          <a:cs typeface="Calibri"/>
                          <a:sym typeface="Calibri"/>
                        </a:rPr>
                        <a:t>Development of </a:t>
                      </a:r>
                      <a:r>
                        <a:rPr lang="en-US" sz="1100" b="1" i="0" u="none" strike="noStrike" cap="none">
                          <a:solidFill>
                            <a:srgbClr val="353535"/>
                          </a:solidFill>
                          <a:latin typeface="Calibri"/>
                          <a:ea typeface="Calibri"/>
                          <a:cs typeface="Calibri"/>
                          <a:sym typeface="Calibri"/>
                        </a:rPr>
                        <a:t>distribution plan and supply chain </a:t>
                      </a:r>
                      <a:r>
                        <a:rPr lang="en-US" sz="1100" b="0" i="0" u="none" strike="noStrike" cap="none">
                          <a:solidFill>
                            <a:srgbClr val="353535"/>
                          </a:solidFill>
                          <a:latin typeface="Calibri"/>
                          <a:ea typeface="Calibri"/>
                          <a:cs typeface="Calibri"/>
                          <a:sym typeface="Calibri"/>
                        </a:rPr>
                        <a:t>for PrEP to reach priority facilities</a:t>
                      </a:r>
                      <a:endParaRPr sz="1100" b="0" i="0" u="none" strike="noStrike" cap="none">
                        <a:solidFill>
                          <a:srgbClr val="353535"/>
                        </a:solidFill>
                        <a:latin typeface="Calibri"/>
                        <a:ea typeface="Calibri"/>
                        <a:cs typeface="Calibri"/>
                        <a:sym typeface="Calibri"/>
                      </a:endParaRPr>
                    </a:p>
                  </a:txBody>
                  <a:tcPr marL="45725" marR="9525" marT="45725" marB="0"/>
                </a:tc>
                <a:extLst>
                  <a:ext uri="{0D108BD9-81ED-4DB2-BD59-A6C34878D82A}">
                    <a16:rowId xmlns:a16="http://schemas.microsoft.com/office/drawing/2014/main" val="10002"/>
                  </a:ext>
                </a:extLst>
              </a:tr>
              <a:tr h="731525">
                <a:tc>
                  <a:txBody>
                    <a:bodyPr/>
                    <a:lstStyle/>
                    <a:p>
                      <a:pPr marL="0" marR="0" lvl="0" indent="0" algn="l" rtl="0">
                        <a:lnSpc>
                          <a:spcPct val="100000"/>
                        </a:lnSpc>
                        <a:spcBef>
                          <a:spcPts val="0"/>
                        </a:spcBef>
                        <a:spcAft>
                          <a:spcPts val="0"/>
                        </a:spcAft>
                        <a:buClr>
                          <a:srgbClr val="353535"/>
                        </a:buClr>
                        <a:buSzPts val="1100"/>
                        <a:buFont typeface="Calibri"/>
                        <a:buNone/>
                      </a:pPr>
                      <a:r>
                        <a:rPr lang="en-US" sz="1100" b="1" i="0" u="none" strike="noStrike" cap="none">
                          <a:solidFill>
                            <a:srgbClr val="353535"/>
                          </a:solidFill>
                          <a:latin typeface="Calibri"/>
                          <a:ea typeface="Calibri"/>
                          <a:cs typeface="Calibri"/>
                          <a:sym typeface="Calibri"/>
                        </a:rPr>
                        <a:t>Effective distribution mechanisms</a:t>
                      </a:r>
                      <a:r>
                        <a:rPr lang="en-US" sz="1100" b="0" i="0" u="none" strike="noStrike" cap="none">
                          <a:solidFill>
                            <a:srgbClr val="353535"/>
                          </a:solidFill>
                          <a:latin typeface="Calibri"/>
                          <a:ea typeface="Calibri"/>
                          <a:cs typeface="Calibri"/>
                          <a:sym typeface="Calibri"/>
                        </a:rPr>
                        <a:t> to avoid PrEP stock-outs in priority facilities</a:t>
                      </a:r>
                      <a:endParaRPr sz="1400" u="none" strike="noStrike" cap="none"/>
                    </a:p>
                  </a:txBody>
                  <a:tcPr marL="45725" marR="9525" marT="45725" marB="0"/>
                </a:tc>
                <a:extLst>
                  <a:ext uri="{0D108BD9-81ED-4DB2-BD59-A6C34878D82A}">
                    <a16:rowId xmlns:a16="http://schemas.microsoft.com/office/drawing/2014/main" val="10003"/>
                  </a:ext>
                </a:extLst>
              </a:tr>
            </a:tbl>
          </a:graphicData>
        </a:graphic>
      </p:graphicFrame>
      <p:sp>
        <p:nvSpPr>
          <p:cNvPr id="350" name="Google Shape;350;p10"/>
          <p:cNvSpPr/>
          <p:nvPr/>
        </p:nvSpPr>
        <p:spPr>
          <a:xfrm>
            <a:off x="2780526" y="1316626"/>
            <a:ext cx="2011680" cy="511877"/>
          </a:xfrm>
          <a:prstGeom prst="roundRect">
            <a:avLst/>
          </a:prstGeom>
          <a:solidFill>
            <a:srgbClr val="81648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SUPPLY CHAIN MANAGEMENT</a:t>
            </a:r>
            <a:endParaRPr sz="1400" b="0" i="0" u="none" strike="noStrike" cap="none">
              <a:solidFill>
                <a:srgbClr val="000000"/>
              </a:solidFill>
              <a:latin typeface="Arial"/>
              <a:ea typeface="Arial"/>
              <a:cs typeface="Arial"/>
              <a:sym typeface="Arial"/>
            </a:endParaRPr>
          </a:p>
        </p:txBody>
      </p:sp>
      <p:graphicFrame>
        <p:nvGraphicFramePr>
          <p:cNvPr id="345" name="Google Shape;345;p10"/>
          <p:cNvGraphicFramePr/>
          <p:nvPr>
            <p:extLst>
              <p:ext uri="{D42A27DB-BD31-4B8C-83A1-F6EECF244321}">
                <p14:modId xmlns:p14="http://schemas.microsoft.com/office/powerpoint/2010/main" val="1969366576"/>
              </p:ext>
            </p:extLst>
          </p:nvPr>
        </p:nvGraphicFramePr>
        <p:xfrm>
          <a:off x="5064339" y="1953797"/>
          <a:ext cx="2011675" cy="4389150"/>
        </p:xfrm>
        <a:graphic>
          <a:graphicData uri="http://schemas.openxmlformats.org/drawingml/2006/table">
            <a:tbl>
              <a:tblPr>
                <a:noFill/>
                <a:tableStyleId>{983116DE-04D3-4C82-8453-7713F9BDAB9A}</a:tableStyleId>
              </a:tblPr>
              <a:tblGrid>
                <a:gridCol w="2011675">
                  <a:extLst>
                    <a:ext uri="{9D8B030D-6E8A-4147-A177-3AD203B41FA5}">
                      <a16:colId xmlns:a16="http://schemas.microsoft.com/office/drawing/2014/main" val="20000"/>
                    </a:ext>
                  </a:extLst>
                </a:gridCol>
              </a:tblGrid>
              <a:tr h="731525">
                <a:tc>
                  <a:txBody>
                    <a:bodyPr/>
                    <a:lstStyle/>
                    <a:p>
                      <a:pPr marL="0" marR="0" lvl="0" indent="0" algn="l" rtl="0">
                        <a:lnSpc>
                          <a:spcPct val="100000"/>
                        </a:lnSpc>
                        <a:spcBef>
                          <a:spcPts val="0"/>
                        </a:spcBef>
                        <a:spcAft>
                          <a:spcPts val="0"/>
                        </a:spcAft>
                        <a:buClr>
                          <a:srgbClr val="353535"/>
                        </a:buClr>
                        <a:buSzPts val="1100"/>
                        <a:buFont typeface="Calibri"/>
                        <a:buNone/>
                      </a:pPr>
                      <a:r>
                        <a:rPr lang="en-US" sz="1100" b="0" i="0" u="none" strike="noStrike" cap="none">
                          <a:solidFill>
                            <a:srgbClr val="353535"/>
                          </a:solidFill>
                          <a:latin typeface="Calibri"/>
                          <a:ea typeface="Calibri"/>
                          <a:cs typeface="Calibri"/>
                          <a:sym typeface="Calibri"/>
                        </a:rPr>
                        <a:t>Issuance of </a:t>
                      </a:r>
                      <a:r>
                        <a:rPr lang="en-US" sz="1100" b="1" i="0" u="none" strike="noStrike" cap="none">
                          <a:solidFill>
                            <a:srgbClr val="353535"/>
                          </a:solidFill>
                          <a:latin typeface="Calibri"/>
                          <a:ea typeface="Calibri"/>
                          <a:cs typeface="Calibri"/>
                          <a:sym typeface="Calibri"/>
                        </a:rPr>
                        <a:t>clinical guidelines </a:t>
                      </a:r>
                      <a:r>
                        <a:rPr lang="en-US" sz="1100" b="0" i="0" u="none" strike="noStrike" cap="none">
                          <a:solidFill>
                            <a:srgbClr val="353535"/>
                          </a:solidFill>
                          <a:latin typeface="Calibri"/>
                          <a:ea typeface="Calibri"/>
                          <a:cs typeface="Calibri"/>
                          <a:sym typeface="Calibri"/>
                        </a:rPr>
                        <a:t>for PrEP and development of </a:t>
                      </a:r>
                      <a:r>
                        <a:rPr lang="en-US" sz="1100" b="1" i="0" u="none" strike="noStrike" cap="none">
                          <a:solidFill>
                            <a:srgbClr val="353535"/>
                          </a:solidFill>
                          <a:latin typeface="Calibri"/>
                          <a:ea typeface="Calibri"/>
                          <a:cs typeface="Calibri"/>
                          <a:sym typeface="Calibri"/>
                        </a:rPr>
                        <a:t>job aids </a:t>
                      </a:r>
                      <a:r>
                        <a:rPr lang="en-US" sz="1100" b="0" i="0" u="none" strike="noStrike" cap="none">
                          <a:solidFill>
                            <a:srgbClr val="353535"/>
                          </a:solidFill>
                          <a:latin typeface="Calibri"/>
                          <a:ea typeface="Calibri"/>
                          <a:cs typeface="Calibri"/>
                          <a:sym typeface="Calibri"/>
                        </a:rPr>
                        <a:t>for healthcare workers</a:t>
                      </a:r>
                      <a:endParaRPr sz="1400" u="none" strike="noStrike" cap="none"/>
                    </a:p>
                  </a:txBody>
                  <a:tcPr marL="45725" marR="9525" marT="45725" marB="0"/>
                </a:tc>
                <a:extLst>
                  <a:ext uri="{0D108BD9-81ED-4DB2-BD59-A6C34878D82A}">
                    <a16:rowId xmlns:a16="http://schemas.microsoft.com/office/drawing/2014/main" val="10000"/>
                  </a:ext>
                </a:extLst>
              </a:tr>
              <a:tr h="731525">
                <a:tc>
                  <a:txBody>
                    <a:bodyPr/>
                    <a:lstStyle/>
                    <a:p>
                      <a:pPr marL="0" marR="0" lvl="0" indent="0" algn="l" rtl="0">
                        <a:lnSpc>
                          <a:spcPct val="100000"/>
                        </a:lnSpc>
                        <a:spcBef>
                          <a:spcPts val="0"/>
                        </a:spcBef>
                        <a:spcAft>
                          <a:spcPts val="0"/>
                        </a:spcAft>
                        <a:buClr>
                          <a:srgbClr val="353535"/>
                        </a:buClr>
                        <a:buSzPts val="1100"/>
                        <a:buFont typeface="Calibri"/>
                        <a:buNone/>
                      </a:pPr>
                      <a:r>
                        <a:rPr lang="en-US" sz="1100" b="0" i="0" u="none" strike="noStrike" cap="none">
                          <a:solidFill>
                            <a:srgbClr val="353535"/>
                          </a:solidFill>
                          <a:latin typeface="Calibri"/>
                          <a:ea typeface="Calibri"/>
                          <a:cs typeface="Calibri"/>
                          <a:sym typeface="Calibri"/>
                        </a:rPr>
                        <a:t>Plan and curriculum to engage and train </a:t>
                      </a:r>
                      <a:r>
                        <a:rPr lang="en-US" sz="1100" b="1" i="0" u="none" strike="noStrike" cap="none">
                          <a:solidFill>
                            <a:srgbClr val="353535"/>
                          </a:solidFill>
                          <a:latin typeface="Calibri"/>
                          <a:ea typeface="Calibri"/>
                          <a:cs typeface="Calibri"/>
                          <a:sym typeface="Calibri"/>
                        </a:rPr>
                        <a:t>health care workers </a:t>
                      </a:r>
                      <a:r>
                        <a:rPr lang="en-US" sz="1100" b="0" i="0" u="none" strike="noStrike" cap="none">
                          <a:solidFill>
                            <a:srgbClr val="353535"/>
                          </a:solidFill>
                          <a:latin typeface="Calibri"/>
                          <a:ea typeface="Calibri"/>
                          <a:cs typeface="Calibri"/>
                          <a:sym typeface="Calibri"/>
                        </a:rPr>
                        <a:t>on PrEP and delivery to target populations</a:t>
                      </a:r>
                      <a:endParaRPr sz="1400" u="none" strike="noStrike" cap="none"/>
                    </a:p>
                  </a:txBody>
                  <a:tcPr marL="45725" marR="9525" marT="45725" marB="0"/>
                </a:tc>
                <a:extLst>
                  <a:ext uri="{0D108BD9-81ED-4DB2-BD59-A6C34878D82A}">
                    <a16:rowId xmlns:a16="http://schemas.microsoft.com/office/drawing/2014/main" val="10001"/>
                  </a:ext>
                </a:extLst>
              </a:tr>
              <a:tr h="731525">
                <a:tc>
                  <a:txBody>
                    <a:bodyPr/>
                    <a:lstStyle/>
                    <a:p>
                      <a:pPr marL="0" marR="0" lvl="0" indent="0" algn="l" rtl="0">
                        <a:lnSpc>
                          <a:spcPct val="100000"/>
                        </a:lnSpc>
                        <a:spcBef>
                          <a:spcPts val="0"/>
                        </a:spcBef>
                        <a:spcAft>
                          <a:spcPts val="0"/>
                        </a:spcAft>
                        <a:buClr>
                          <a:srgbClr val="353535"/>
                        </a:buClr>
                        <a:buSzPts val="1100"/>
                        <a:buFont typeface="Calibri"/>
                        <a:buNone/>
                      </a:pPr>
                      <a:r>
                        <a:rPr lang="en-US" sz="1100" b="0" i="0" u="none" strike="noStrike" cap="none">
                          <a:solidFill>
                            <a:srgbClr val="353535"/>
                          </a:solidFill>
                          <a:latin typeface="Calibri"/>
                          <a:ea typeface="Calibri"/>
                          <a:cs typeface="Calibri"/>
                          <a:sym typeface="Calibri"/>
                        </a:rPr>
                        <a:t>Tools to assess risk and understand </a:t>
                      </a:r>
                      <a:r>
                        <a:rPr lang="en-US" sz="1100" b="1" i="0" u="none" strike="noStrike" cap="none">
                          <a:solidFill>
                            <a:srgbClr val="353535"/>
                          </a:solidFill>
                          <a:latin typeface="Calibri"/>
                          <a:ea typeface="Calibri"/>
                          <a:cs typeface="Calibri"/>
                          <a:sym typeface="Calibri"/>
                        </a:rPr>
                        <a:t>who should use PrEP</a:t>
                      </a:r>
                      <a:endParaRPr sz="1100" b="0" i="0" u="none" strike="noStrike" cap="none">
                        <a:solidFill>
                          <a:srgbClr val="353535"/>
                        </a:solidFill>
                        <a:latin typeface="Calibri"/>
                        <a:ea typeface="Calibri"/>
                        <a:cs typeface="Calibri"/>
                        <a:sym typeface="Calibri"/>
                      </a:endParaRPr>
                    </a:p>
                  </a:txBody>
                  <a:tcPr marL="45725" marR="9525" marT="45725" marB="0"/>
                </a:tc>
                <a:extLst>
                  <a:ext uri="{0D108BD9-81ED-4DB2-BD59-A6C34878D82A}">
                    <a16:rowId xmlns:a16="http://schemas.microsoft.com/office/drawing/2014/main" val="10002"/>
                  </a:ext>
                </a:extLst>
              </a:tr>
              <a:tr h="731525">
                <a:tc>
                  <a:txBody>
                    <a:bodyPr/>
                    <a:lstStyle/>
                    <a:p>
                      <a:pPr marL="0" marR="0" lvl="0" indent="0" algn="l" rtl="0">
                        <a:lnSpc>
                          <a:spcPct val="100000"/>
                        </a:lnSpc>
                        <a:spcBef>
                          <a:spcPts val="0"/>
                        </a:spcBef>
                        <a:spcAft>
                          <a:spcPts val="0"/>
                        </a:spcAft>
                        <a:buClr>
                          <a:srgbClr val="353535"/>
                        </a:buClr>
                        <a:buSzPts val="1100"/>
                        <a:buFont typeface="Calibri"/>
                        <a:buNone/>
                      </a:pPr>
                      <a:r>
                        <a:rPr lang="en-US" sz="1100" b="0" i="0" u="none" strike="noStrike" cap="none">
                          <a:solidFill>
                            <a:srgbClr val="353535"/>
                          </a:solidFill>
                          <a:latin typeface="Calibri"/>
                          <a:ea typeface="Calibri"/>
                          <a:cs typeface="Calibri"/>
                          <a:sym typeface="Calibri"/>
                        </a:rPr>
                        <a:t>Sufficient </a:t>
                      </a:r>
                      <a:r>
                        <a:rPr lang="en-US" sz="1100" b="1" i="0" u="none" strike="noStrike" cap="none">
                          <a:solidFill>
                            <a:srgbClr val="353535"/>
                          </a:solidFill>
                          <a:latin typeface="Calibri"/>
                          <a:ea typeface="Calibri"/>
                          <a:cs typeface="Calibri"/>
                          <a:sym typeface="Calibri"/>
                        </a:rPr>
                        <a:t>infrastructure and human resources </a:t>
                      </a:r>
                      <a:r>
                        <a:rPr lang="en-US" sz="1100" b="0" i="0" u="none" strike="noStrike" cap="none">
                          <a:solidFill>
                            <a:srgbClr val="353535"/>
                          </a:solidFill>
                          <a:latin typeface="Calibri"/>
                          <a:ea typeface="Calibri"/>
                          <a:cs typeface="Calibri"/>
                          <a:sym typeface="Calibri"/>
                        </a:rPr>
                        <a:t>to conduct HIV tests and prescribe PrEP in priority channels</a:t>
                      </a:r>
                      <a:endParaRPr sz="1100" b="0" i="0" u="none" strike="noStrike" cap="none">
                        <a:solidFill>
                          <a:srgbClr val="353535"/>
                        </a:solidFill>
                        <a:latin typeface="Calibri"/>
                        <a:ea typeface="Calibri"/>
                        <a:cs typeface="Calibri"/>
                        <a:sym typeface="Calibri"/>
                      </a:endParaRPr>
                    </a:p>
                  </a:txBody>
                  <a:tcPr marL="45725" marR="9525" marT="45725" marB="0"/>
                </a:tc>
                <a:extLst>
                  <a:ext uri="{0D108BD9-81ED-4DB2-BD59-A6C34878D82A}">
                    <a16:rowId xmlns:a16="http://schemas.microsoft.com/office/drawing/2014/main" val="10003"/>
                  </a:ext>
                </a:extLst>
              </a:tr>
              <a:tr h="731525">
                <a:tc>
                  <a:txBody>
                    <a:bodyPr/>
                    <a:lstStyle/>
                    <a:p>
                      <a:pPr marL="0" marR="0" lvl="0" indent="0" algn="l" rtl="0">
                        <a:lnSpc>
                          <a:spcPct val="100000"/>
                        </a:lnSpc>
                        <a:spcBef>
                          <a:spcPts val="0"/>
                        </a:spcBef>
                        <a:spcAft>
                          <a:spcPts val="0"/>
                        </a:spcAft>
                        <a:buClr>
                          <a:srgbClr val="353535"/>
                        </a:buClr>
                        <a:buSzPts val="1100"/>
                        <a:buFont typeface="Calibri"/>
                        <a:buNone/>
                      </a:pPr>
                      <a:r>
                        <a:rPr lang="en-US" sz="1100" b="0" i="0" u="none" strike="noStrike" cap="none" dirty="0">
                          <a:solidFill>
                            <a:srgbClr val="353535"/>
                          </a:solidFill>
                          <a:latin typeface="Calibri"/>
                          <a:ea typeface="Calibri"/>
                          <a:cs typeface="Calibri"/>
                          <a:sym typeface="Calibri"/>
                        </a:rPr>
                        <a:t>Streamlined </a:t>
                      </a:r>
                      <a:r>
                        <a:rPr lang="en-US" sz="1100" b="1" i="0" u="none" strike="noStrike" cap="none" dirty="0">
                          <a:solidFill>
                            <a:srgbClr val="353535"/>
                          </a:solidFill>
                          <a:latin typeface="Calibri"/>
                          <a:ea typeface="Calibri"/>
                          <a:cs typeface="Calibri"/>
                          <a:sym typeface="Calibri"/>
                        </a:rPr>
                        <a:t>pathways </a:t>
                      </a:r>
                      <a:r>
                        <a:rPr lang="en-US" sz="1100" b="0" i="0" u="none" strike="noStrike" cap="none" dirty="0">
                          <a:solidFill>
                            <a:srgbClr val="353535"/>
                          </a:solidFill>
                          <a:latin typeface="Calibri"/>
                          <a:ea typeface="Calibri"/>
                          <a:cs typeface="Calibri"/>
                          <a:sym typeface="Calibri"/>
                        </a:rPr>
                        <a:t>between HIV testing and PrEP access</a:t>
                      </a:r>
                      <a:endParaRPr sz="1400" u="none" strike="noStrike" cap="none" dirty="0"/>
                    </a:p>
                  </a:txBody>
                  <a:tcPr marL="45725" marR="9525" marT="45725" marB="0"/>
                </a:tc>
                <a:extLst>
                  <a:ext uri="{0D108BD9-81ED-4DB2-BD59-A6C34878D82A}">
                    <a16:rowId xmlns:a16="http://schemas.microsoft.com/office/drawing/2014/main" val="10004"/>
                  </a:ext>
                </a:extLst>
              </a:tr>
              <a:tr h="731525">
                <a:tc>
                  <a:txBody>
                    <a:bodyPr/>
                    <a:lstStyle/>
                    <a:p>
                      <a:pPr marL="0" marR="0" lvl="0" indent="0" algn="l" rtl="0">
                        <a:lnSpc>
                          <a:spcPct val="100000"/>
                        </a:lnSpc>
                        <a:spcBef>
                          <a:spcPts val="0"/>
                        </a:spcBef>
                        <a:spcAft>
                          <a:spcPts val="0"/>
                        </a:spcAft>
                        <a:buClr>
                          <a:srgbClr val="353535"/>
                        </a:buClr>
                        <a:buSzPts val="1100"/>
                        <a:buFont typeface="Calibri"/>
                        <a:buNone/>
                      </a:pPr>
                      <a:r>
                        <a:rPr lang="en-US" sz="1100" b="1" i="0" u="none" strike="noStrike" cap="none" dirty="0">
                          <a:solidFill>
                            <a:srgbClr val="353535"/>
                          </a:solidFill>
                          <a:latin typeface="Calibri"/>
                          <a:ea typeface="Calibri"/>
                          <a:cs typeface="Calibri"/>
                          <a:sym typeface="Calibri"/>
                        </a:rPr>
                        <a:t>Integrated service delivery </a:t>
                      </a:r>
                      <a:r>
                        <a:rPr lang="en-US" sz="1100" b="0" i="0" u="none" strike="noStrike" cap="none" dirty="0">
                          <a:solidFill>
                            <a:srgbClr val="353535"/>
                          </a:solidFill>
                          <a:latin typeface="Calibri"/>
                          <a:ea typeface="Calibri"/>
                          <a:cs typeface="Calibri"/>
                          <a:sym typeface="Calibri"/>
                        </a:rPr>
                        <a:t>between HIV prevention, STI, family planning and GBV services for women and AGYW</a:t>
                      </a:r>
                      <a:endParaRPr sz="1100" b="0" i="0" u="none" strike="noStrike" cap="none" dirty="0">
                        <a:solidFill>
                          <a:srgbClr val="353535"/>
                        </a:solidFill>
                        <a:latin typeface="Calibri"/>
                        <a:ea typeface="Calibri"/>
                        <a:cs typeface="Calibri"/>
                        <a:sym typeface="Calibri"/>
                      </a:endParaRPr>
                    </a:p>
                  </a:txBody>
                  <a:tcPr marL="45725" marR="9525" marT="45725" marB="0"/>
                </a:tc>
                <a:extLst>
                  <a:ext uri="{0D108BD9-81ED-4DB2-BD59-A6C34878D82A}">
                    <a16:rowId xmlns:a16="http://schemas.microsoft.com/office/drawing/2014/main" val="10005"/>
                  </a:ext>
                </a:extLst>
              </a:tr>
            </a:tbl>
          </a:graphicData>
        </a:graphic>
      </p:graphicFrame>
      <p:sp>
        <p:nvSpPr>
          <p:cNvPr id="351" name="Google Shape;351;p10"/>
          <p:cNvSpPr/>
          <p:nvPr/>
        </p:nvSpPr>
        <p:spPr>
          <a:xfrm>
            <a:off x="5064336" y="1316626"/>
            <a:ext cx="2011680" cy="511877"/>
          </a:xfrm>
          <a:prstGeom prst="roundRect">
            <a:avLst/>
          </a:prstGeom>
          <a:solidFill>
            <a:srgbClr val="81648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PREP DELIVERY PLATFORMS</a:t>
            </a:r>
            <a:endParaRPr sz="1400" b="0" i="0" u="none" strike="noStrike" cap="none">
              <a:solidFill>
                <a:srgbClr val="000000"/>
              </a:solidFill>
              <a:latin typeface="Arial"/>
              <a:ea typeface="Arial"/>
              <a:cs typeface="Arial"/>
              <a:sym typeface="Arial"/>
            </a:endParaRPr>
          </a:p>
        </p:txBody>
      </p:sp>
      <p:graphicFrame>
        <p:nvGraphicFramePr>
          <p:cNvPr id="346" name="Google Shape;346;p10"/>
          <p:cNvGraphicFramePr/>
          <p:nvPr>
            <p:extLst>
              <p:ext uri="{D42A27DB-BD31-4B8C-83A1-F6EECF244321}">
                <p14:modId xmlns:p14="http://schemas.microsoft.com/office/powerpoint/2010/main" val="743838739"/>
              </p:ext>
            </p:extLst>
          </p:nvPr>
        </p:nvGraphicFramePr>
        <p:xfrm>
          <a:off x="7348149" y="1953796"/>
          <a:ext cx="2011675" cy="2926100"/>
        </p:xfrm>
        <a:graphic>
          <a:graphicData uri="http://schemas.openxmlformats.org/drawingml/2006/table">
            <a:tbl>
              <a:tblPr>
                <a:noFill/>
                <a:tableStyleId>{983116DE-04D3-4C82-8453-7713F9BDAB9A}</a:tableStyleId>
              </a:tblPr>
              <a:tblGrid>
                <a:gridCol w="2011675">
                  <a:extLst>
                    <a:ext uri="{9D8B030D-6E8A-4147-A177-3AD203B41FA5}">
                      <a16:colId xmlns:a16="http://schemas.microsoft.com/office/drawing/2014/main" val="20000"/>
                    </a:ext>
                  </a:extLst>
                </a:gridCol>
              </a:tblGrid>
              <a:tr h="731525">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53535"/>
                          </a:solidFill>
                          <a:latin typeface="Calibri"/>
                          <a:ea typeface="Calibri"/>
                          <a:cs typeface="Calibri"/>
                          <a:sym typeface="Calibri"/>
                        </a:rPr>
                        <a:t>Communications </a:t>
                      </a:r>
                      <a:r>
                        <a:rPr lang="en-US" sz="1100" b="0" i="0" u="none" strike="noStrike" cap="none">
                          <a:solidFill>
                            <a:srgbClr val="353535"/>
                          </a:solidFill>
                          <a:latin typeface="Calibri"/>
                          <a:ea typeface="Calibri"/>
                          <a:cs typeface="Calibri"/>
                          <a:sym typeface="Calibri"/>
                        </a:rPr>
                        <a:t>on PrEP for general public audiences </a:t>
                      </a:r>
                      <a:endParaRPr sz="1400" u="none" strike="noStrike" cap="none"/>
                    </a:p>
                  </a:txBody>
                  <a:tcPr marL="45725" marR="9525" marT="45725" marB="0"/>
                </a:tc>
                <a:extLst>
                  <a:ext uri="{0D108BD9-81ED-4DB2-BD59-A6C34878D82A}">
                    <a16:rowId xmlns:a16="http://schemas.microsoft.com/office/drawing/2014/main" val="10000"/>
                  </a:ext>
                </a:extLst>
              </a:tr>
              <a:tr h="731525">
                <a:tc>
                  <a:txBody>
                    <a:bodyPr/>
                    <a:lstStyle/>
                    <a:p>
                      <a:pPr marL="0" marR="0" lvl="0" indent="0" algn="l" rtl="0">
                        <a:lnSpc>
                          <a:spcPct val="100000"/>
                        </a:lnSpc>
                        <a:spcBef>
                          <a:spcPts val="0"/>
                        </a:spcBef>
                        <a:spcAft>
                          <a:spcPts val="0"/>
                        </a:spcAft>
                        <a:buClr>
                          <a:srgbClr val="353535"/>
                        </a:buClr>
                        <a:buSzPts val="1100"/>
                        <a:buFont typeface="Calibri"/>
                        <a:buNone/>
                      </a:pPr>
                      <a:r>
                        <a:rPr lang="en-US" sz="1100" b="1" i="0" u="none" strike="noStrike" cap="none">
                          <a:solidFill>
                            <a:srgbClr val="353535"/>
                          </a:solidFill>
                          <a:latin typeface="Calibri"/>
                          <a:ea typeface="Calibri"/>
                          <a:cs typeface="Calibri"/>
                          <a:sym typeface="Calibri"/>
                        </a:rPr>
                        <a:t>Demand generation strategies </a:t>
                      </a:r>
                      <a:r>
                        <a:rPr lang="en-US" sz="1100" b="0" i="0" u="none" strike="noStrike" cap="none">
                          <a:solidFill>
                            <a:srgbClr val="353535"/>
                          </a:solidFill>
                          <a:latin typeface="Calibri"/>
                          <a:ea typeface="Calibri"/>
                          <a:cs typeface="Calibri"/>
                          <a:sym typeface="Calibri"/>
                        </a:rPr>
                        <a:t>targeted to end  user populations</a:t>
                      </a:r>
                      <a:endParaRPr sz="1400" u="none" strike="noStrike" cap="none"/>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353535"/>
                        </a:solidFill>
                        <a:latin typeface="Calibri"/>
                        <a:ea typeface="Calibri"/>
                        <a:cs typeface="Calibri"/>
                        <a:sym typeface="Calibri"/>
                      </a:endParaRPr>
                    </a:p>
                  </a:txBody>
                  <a:tcPr marL="45725" marR="9525" marT="45725" marB="0"/>
                </a:tc>
                <a:extLst>
                  <a:ext uri="{0D108BD9-81ED-4DB2-BD59-A6C34878D82A}">
                    <a16:rowId xmlns:a16="http://schemas.microsoft.com/office/drawing/2014/main" val="10001"/>
                  </a:ext>
                </a:extLst>
              </a:tr>
              <a:tr h="731525">
                <a:tc>
                  <a:txBody>
                    <a:bodyPr/>
                    <a:lstStyle/>
                    <a:p>
                      <a:pPr marL="0" marR="0" lvl="0" indent="0" algn="l" rtl="0">
                        <a:lnSpc>
                          <a:spcPct val="100000"/>
                        </a:lnSpc>
                        <a:spcBef>
                          <a:spcPts val="0"/>
                        </a:spcBef>
                        <a:spcAft>
                          <a:spcPts val="0"/>
                        </a:spcAft>
                        <a:buClr>
                          <a:srgbClr val="353535"/>
                        </a:buClr>
                        <a:buSzPts val="1100"/>
                        <a:buFont typeface="Calibri"/>
                        <a:buNone/>
                      </a:pPr>
                      <a:r>
                        <a:rPr lang="en-US" sz="1100" b="1" i="0" u="none" strike="noStrike" cap="none">
                          <a:solidFill>
                            <a:srgbClr val="353535"/>
                          </a:solidFill>
                          <a:latin typeface="Calibri"/>
                          <a:ea typeface="Calibri"/>
                          <a:cs typeface="Calibri"/>
                          <a:sym typeface="Calibri"/>
                        </a:rPr>
                        <a:t>Information for clients </a:t>
                      </a:r>
                      <a:r>
                        <a:rPr lang="en-US" sz="1100" b="0" i="0" u="none" strike="noStrike" cap="none">
                          <a:solidFill>
                            <a:srgbClr val="353535"/>
                          </a:solidFill>
                          <a:latin typeface="Calibri"/>
                          <a:ea typeface="Calibri"/>
                          <a:cs typeface="Calibri"/>
                          <a:sym typeface="Calibri"/>
                        </a:rPr>
                        <a:t>on how to effectively use PrEP</a:t>
                      </a:r>
                      <a:endParaRPr sz="1400" u="none" strike="noStrike" cap="none"/>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353535"/>
                        </a:solidFill>
                        <a:latin typeface="Calibri"/>
                        <a:ea typeface="Calibri"/>
                        <a:cs typeface="Calibri"/>
                        <a:sym typeface="Calibri"/>
                      </a:endParaRPr>
                    </a:p>
                  </a:txBody>
                  <a:tcPr marL="45725" marR="9525" marT="45725" marB="0"/>
                </a:tc>
                <a:extLst>
                  <a:ext uri="{0D108BD9-81ED-4DB2-BD59-A6C34878D82A}">
                    <a16:rowId xmlns:a16="http://schemas.microsoft.com/office/drawing/2014/main" val="10002"/>
                  </a:ext>
                </a:extLst>
              </a:tr>
              <a:tr h="731525">
                <a:tc>
                  <a:txBody>
                    <a:bodyPr/>
                    <a:lstStyle/>
                    <a:p>
                      <a:pPr marL="0" marR="0" lvl="0" indent="0" algn="l" rtl="0">
                        <a:lnSpc>
                          <a:spcPct val="100000"/>
                        </a:lnSpc>
                        <a:spcBef>
                          <a:spcPts val="0"/>
                        </a:spcBef>
                        <a:spcAft>
                          <a:spcPts val="0"/>
                        </a:spcAft>
                        <a:buClr>
                          <a:srgbClr val="353535"/>
                        </a:buClr>
                        <a:buSzPts val="1100"/>
                        <a:buFont typeface="Calibri"/>
                        <a:buNone/>
                      </a:pPr>
                      <a:r>
                        <a:rPr lang="en-US" sz="1100" b="0" i="0" u="none" strike="noStrike" cap="none">
                          <a:solidFill>
                            <a:srgbClr val="353535"/>
                          </a:solidFill>
                          <a:latin typeface="Calibri"/>
                          <a:ea typeface="Calibri"/>
                          <a:cs typeface="Calibri"/>
                          <a:sym typeface="Calibri"/>
                        </a:rPr>
                        <a:t>Support for </a:t>
                      </a:r>
                      <a:r>
                        <a:rPr lang="en-US" sz="1100" b="1" i="0" u="none" strike="noStrike" cap="none">
                          <a:solidFill>
                            <a:srgbClr val="353535"/>
                          </a:solidFill>
                          <a:latin typeface="Calibri"/>
                          <a:ea typeface="Calibri"/>
                          <a:cs typeface="Calibri"/>
                          <a:sym typeface="Calibri"/>
                        </a:rPr>
                        <a:t>adherence and continuation </a:t>
                      </a:r>
                      <a:r>
                        <a:rPr lang="en-US" sz="1100" b="0" i="0" u="none" strike="noStrike" cap="none">
                          <a:solidFill>
                            <a:srgbClr val="353535"/>
                          </a:solidFill>
                          <a:latin typeface="Calibri"/>
                          <a:ea typeface="Calibri"/>
                          <a:cs typeface="Calibri"/>
                          <a:sym typeface="Calibri"/>
                        </a:rPr>
                        <a:t>on PrEP for end users</a:t>
                      </a:r>
                      <a:endParaRPr sz="1400" u="none" strike="noStrike" cap="none"/>
                    </a:p>
                  </a:txBody>
                  <a:tcPr marL="45725" marR="9525" marT="45725" marB="0"/>
                </a:tc>
                <a:extLst>
                  <a:ext uri="{0D108BD9-81ED-4DB2-BD59-A6C34878D82A}">
                    <a16:rowId xmlns:a16="http://schemas.microsoft.com/office/drawing/2014/main" val="10003"/>
                  </a:ext>
                </a:extLst>
              </a:tr>
            </a:tbl>
          </a:graphicData>
        </a:graphic>
      </p:graphicFrame>
      <p:sp>
        <p:nvSpPr>
          <p:cNvPr id="352" name="Google Shape;352;p10"/>
          <p:cNvSpPr/>
          <p:nvPr/>
        </p:nvSpPr>
        <p:spPr>
          <a:xfrm>
            <a:off x="7348146" y="1316626"/>
            <a:ext cx="2011680" cy="511877"/>
          </a:xfrm>
          <a:prstGeom prst="roundRect">
            <a:avLst/>
          </a:prstGeom>
          <a:solidFill>
            <a:srgbClr val="81648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UPTAKE &amp;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EFFECTIVE USE</a:t>
            </a:r>
            <a:endParaRPr sz="1200" b="1" i="0" u="none" strike="noStrike" cap="none">
              <a:solidFill>
                <a:srgbClr val="FFFFFF"/>
              </a:solidFill>
              <a:latin typeface="Calibri"/>
              <a:ea typeface="Calibri"/>
              <a:cs typeface="Calibri"/>
              <a:sym typeface="Calibri"/>
            </a:endParaRPr>
          </a:p>
        </p:txBody>
      </p:sp>
      <p:graphicFrame>
        <p:nvGraphicFramePr>
          <p:cNvPr id="347" name="Google Shape;347;p10"/>
          <p:cNvGraphicFramePr/>
          <p:nvPr>
            <p:extLst>
              <p:ext uri="{D42A27DB-BD31-4B8C-83A1-F6EECF244321}">
                <p14:modId xmlns:p14="http://schemas.microsoft.com/office/powerpoint/2010/main" val="4075194126"/>
              </p:ext>
            </p:extLst>
          </p:nvPr>
        </p:nvGraphicFramePr>
        <p:xfrm>
          <a:off x="9631958" y="1953796"/>
          <a:ext cx="2011675" cy="1463050"/>
        </p:xfrm>
        <a:graphic>
          <a:graphicData uri="http://schemas.openxmlformats.org/drawingml/2006/table">
            <a:tbl>
              <a:tblPr>
                <a:noFill/>
                <a:tableStyleId>{983116DE-04D3-4C82-8453-7713F9BDAB9A}</a:tableStyleId>
              </a:tblPr>
              <a:tblGrid>
                <a:gridCol w="2011675">
                  <a:extLst>
                    <a:ext uri="{9D8B030D-6E8A-4147-A177-3AD203B41FA5}">
                      <a16:colId xmlns:a16="http://schemas.microsoft.com/office/drawing/2014/main" val="20000"/>
                    </a:ext>
                  </a:extLst>
                </a:gridCol>
              </a:tblGrid>
              <a:tr h="731525">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53535"/>
                          </a:solidFill>
                          <a:latin typeface="Calibri"/>
                          <a:ea typeface="Calibri"/>
                          <a:cs typeface="Calibri"/>
                          <a:sym typeface="Calibri"/>
                        </a:rPr>
                        <a:t>Capacity </a:t>
                      </a:r>
                      <a:r>
                        <a:rPr lang="en-US" sz="1100" b="0" i="0" u="none" strike="noStrike" cap="none">
                          <a:solidFill>
                            <a:srgbClr val="353535"/>
                          </a:solidFill>
                          <a:latin typeface="Calibri"/>
                          <a:ea typeface="Calibri"/>
                          <a:cs typeface="Calibri"/>
                          <a:sym typeface="Calibri"/>
                        </a:rPr>
                        <a:t>to provide ongoing HIV and creatinine level   testing for PrEP users accessible to target populations</a:t>
                      </a:r>
                      <a:endParaRPr sz="1400" u="none" strike="noStrike" cap="none"/>
                    </a:p>
                  </a:txBody>
                  <a:tcPr marL="45725" marR="9525" marT="45725" marB="0"/>
                </a:tc>
                <a:extLst>
                  <a:ext uri="{0D108BD9-81ED-4DB2-BD59-A6C34878D82A}">
                    <a16:rowId xmlns:a16="http://schemas.microsoft.com/office/drawing/2014/main" val="10000"/>
                  </a:ext>
                </a:extLst>
              </a:tr>
              <a:tr h="731525">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353535"/>
                          </a:solidFill>
                          <a:latin typeface="Calibri"/>
                          <a:ea typeface="Calibri"/>
                          <a:cs typeface="Calibri"/>
                          <a:sym typeface="Calibri"/>
                        </a:rPr>
                        <a:t>Inclusion of PrEP in </a:t>
                      </a:r>
                      <a:r>
                        <a:rPr lang="en-US" sz="1100" b="1" i="0" u="none" strike="noStrike" cap="none">
                          <a:solidFill>
                            <a:srgbClr val="353535"/>
                          </a:solidFill>
                          <a:latin typeface="Calibri"/>
                          <a:ea typeface="Calibri"/>
                          <a:cs typeface="Calibri"/>
                          <a:sym typeface="Calibri"/>
                        </a:rPr>
                        <a:t>monitoring and reporting </a:t>
                      </a:r>
                      <a:r>
                        <a:rPr lang="en-US" sz="1100" b="0" i="0" u="none" strike="noStrike" cap="none">
                          <a:solidFill>
                            <a:srgbClr val="353535"/>
                          </a:solidFill>
                          <a:latin typeface="Calibri"/>
                          <a:ea typeface="Calibri"/>
                          <a:cs typeface="Calibri"/>
                          <a:sym typeface="Calibri"/>
                        </a:rPr>
                        <a:t>systems and forms </a:t>
                      </a:r>
                      <a:endParaRPr sz="1400" u="none" strike="noStrike" cap="none"/>
                    </a:p>
                  </a:txBody>
                  <a:tcPr marL="45725" marR="9525" marT="45725" marB="0"/>
                </a:tc>
                <a:extLst>
                  <a:ext uri="{0D108BD9-81ED-4DB2-BD59-A6C34878D82A}">
                    <a16:rowId xmlns:a16="http://schemas.microsoft.com/office/drawing/2014/main" val="10001"/>
                  </a:ext>
                </a:extLst>
              </a:tr>
            </a:tbl>
          </a:graphicData>
        </a:graphic>
      </p:graphicFrame>
      <p:sp>
        <p:nvSpPr>
          <p:cNvPr id="353" name="Google Shape;353;p10"/>
          <p:cNvSpPr/>
          <p:nvPr/>
        </p:nvSpPr>
        <p:spPr>
          <a:xfrm>
            <a:off x="9631955" y="1316626"/>
            <a:ext cx="2011680" cy="511877"/>
          </a:xfrm>
          <a:prstGeom prst="roundRect">
            <a:avLst/>
          </a:prstGeom>
          <a:solidFill>
            <a:srgbClr val="81648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MONITORING</a:t>
            </a:r>
            <a:endParaRPr sz="1200" b="1" i="0" u="none" strike="noStrike" cap="none">
              <a:solidFill>
                <a:srgbClr val="FFFF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1"/>
          <p:cNvSpPr txBox="1">
            <a:spLocks noGrp="1"/>
          </p:cNvSpPr>
          <p:nvPr>
            <p:ph type="title"/>
          </p:nvPr>
        </p:nvSpPr>
        <p:spPr>
          <a:xfrm>
            <a:off x="335279" y="213590"/>
            <a:ext cx="11395803" cy="80003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40"/>
              <a:buFont typeface="Arial"/>
              <a:buNone/>
            </a:pPr>
            <a:r>
              <a:rPr lang="en-US" sz="3240"/>
              <a:t>Detailed PrEP Introduction Framework – Nigeria Findings</a:t>
            </a:r>
            <a:endParaRPr/>
          </a:p>
        </p:txBody>
      </p:sp>
      <p:sp>
        <p:nvSpPr>
          <p:cNvPr id="369" name="Google Shape;369;p11"/>
          <p:cNvSpPr/>
          <p:nvPr/>
        </p:nvSpPr>
        <p:spPr>
          <a:xfrm>
            <a:off x="8848925" y="5363725"/>
            <a:ext cx="2795400" cy="1000500"/>
          </a:xfrm>
          <a:prstGeom prst="rect">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Calibri"/>
              <a:ea typeface="Calibri"/>
              <a:cs typeface="Calibri"/>
              <a:sym typeface="Calibri"/>
            </a:endParaRPr>
          </a:p>
        </p:txBody>
      </p:sp>
      <p:grpSp>
        <p:nvGrpSpPr>
          <p:cNvPr id="370" name="Google Shape;370;p11"/>
          <p:cNvGrpSpPr/>
          <p:nvPr/>
        </p:nvGrpSpPr>
        <p:grpSpPr>
          <a:xfrm>
            <a:off x="8997780" y="5618800"/>
            <a:ext cx="3006145" cy="731810"/>
            <a:chOff x="6588122" y="5248046"/>
            <a:chExt cx="3736559" cy="731810"/>
          </a:xfrm>
        </p:grpSpPr>
        <p:sp>
          <p:nvSpPr>
            <p:cNvPr id="371" name="Google Shape;371;p11"/>
            <p:cNvSpPr/>
            <p:nvPr/>
          </p:nvSpPr>
          <p:spPr>
            <a:xfrm>
              <a:off x="6588122" y="5305707"/>
              <a:ext cx="182880" cy="14630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Calibri"/>
                <a:ea typeface="Calibri"/>
                <a:cs typeface="Calibri"/>
                <a:sym typeface="Calibri"/>
              </a:endParaRPr>
            </a:p>
          </p:txBody>
        </p:sp>
        <p:sp>
          <p:nvSpPr>
            <p:cNvPr id="372" name="Google Shape;372;p11"/>
            <p:cNvSpPr/>
            <p:nvPr/>
          </p:nvSpPr>
          <p:spPr>
            <a:xfrm>
              <a:off x="6588122" y="5775899"/>
              <a:ext cx="182880" cy="14630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Calibri"/>
                <a:ea typeface="Calibri"/>
                <a:cs typeface="Calibri"/>
                <a:sym typeface="Calibri"/>
              </a:endParaRPr>
            </a:p>
          </p:txBody>
        </p:sp>
        <p:sp>
          <p:nvSpPr>
            <p:cNvPr id="373" name="Google Shape;373;p11"/>
            <p:cNvSpPr/>
            <p:nvPr/>
          </p:nvSpPr>
          <p:spPr>
            <a:xfrm>
              <a:off x="6588122" y="5536708"/>
              <a:ext cx="182880" cy="146304"/>
            </a:xfrm>
            <a:prstGeom prst="rect">
              <a:avLst/>
            </a:prstGeom>
            <a:solidFill>
              <a:srgbClr val="F48D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rgbClr val="FFFFFF"/>
                </a:solidFill>
                <a:latin typeface="Calibri"/>
                <a:ea typeface="Calibri"/>
                <a:cs typeface="Calibri"/>
                <a:sym typeface="Calibri"/>
              </a:endParaRPr>
            </a:p>
          </p:txBody>
        </p:sp>
        <p:sp>
          <p:nvSpPr>
            <p:cNvPr id="374" name="Google Shape;374;p11"/>
            <p:cNvSpPr/>
            <p:nvPr/>
          </p:nvSpPr>
          <p:spPr>
            <a:xfrm>
              <a:off x="6745381" y="5248046"/>
              <a:ext cx="35793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95959"/>
                </a:buClr>
                <a:buSzPts val="1100"/>
                <a:buFont typeface="Calibri"/>
                <a:buNone/>
              </a:pPr>
              <a:r>
                <a:rPr lang="en-US" sz="1100" b="0" i="0" u="none" strike="noStrike" cap="none">
                  <a:solidFill>
                    <a:srgbClr val="595959"/>
                  </a:solidFill>
                  <a:latin typeface="Calibri"/>
                  <a:ea typeface="Calibri"/>
                  <a:cs typeface="Calibri"/>
                  <a:sym typeface="Calibri"/>
                </a:rPr>
                <a:t>Significant progress and/or momentum </a:t>
              </a:r>
              <a:endParaRPr sz="1100" b="0" i="1" u="none" strike="noStrike" cap="none">
                <a:solidFill>
                  <a:srgbClr val="595959"/>
                </a:solidFill>
                <a:latin typeface="Calibri"/>
                <a:ea typeface="Calibri"/>
                <a:cs typeface="Calibri"/>
                <a:sym typeface="Calibri"/>
              </a:endParaRPr>
            </a:p>
          </p:txBody>
        </p:sp>
        <p:sp>
          <p:nvSpPr>
            <p:cNvPr id="375" name="Google Shape;375;p11"/>
            <p:cNvSpPr/>
            <p:nvPr/>
          </p:nvSpPr>
          <p:spPr>
            <a:xfrm>
              <a:off x="6745391" y="5479055"/>
              <a:ext cx="3240154"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95959"/>
                </a:buClr>
                <a:buSzPts val="1100"/>
                <a:buFont typeface="Calibri"/>
                <a:buNone/>
              </a:pPr>
              <a:r>
                <a:rPr lang="en-US" sz="1100" b="0" i="0" u="none" strike="noStrike" cap="none">
                  <a:solidFill>
                    <a:srgbClr val="595959"/>
                  </a:solidFill>
                  <a:latin typeface="Calibri"/>
                  <a:ea typeface="Calibri"/>
                  <a:cs typeface="Calibri"/>
                  <a:sym typeface="Calibri"/>
                </a:rPr>
                <a:t>Early progress</a:t>
              </a:r>
              <a:endParaRPr sz="1100" b="0" i="1" u="none" strike="noStrike" cap="none">
                <a:solidFill>
                  <a:srgbClr val="595959"/>
                </a:solidFill>
                <a:latin typeface="Calibri"/>
                <a:ea typeface="Calibri"/>
                <a:cs typeface="Calibri"/>
                <a:sym typeface="Calibri"/>
              </a:endParaRPr>
            </a:p>
          </p:txBody>
        </p:sp>
        <p:sp>
          <p:nvSpPr>
            <p:cNvPr id="376" name="Google Shape;376;p11"/>
            <p:cNvSpPr txBox="1"/>
            <p:nvPr/>
          </p:nvSpPr>
          <p:spPr>
            <a:xfrm>
              <a:off x="6745391" y="5718246"/>
              <a:ext cx="2576034"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95959"/>
                </a:buClr>
                <a:buSzPts val="1100"/>
                <a:buFont typeface="Calibri"/>
                <a:buNone/>
              </a:pPr>
              <a:r>
                <a:rPr lang="en-US" sz="1100" b="0" i="0" u="none" strike="noStrike" cap="none">
                  <a:solidFill>
                    <a:srgbClr val="595959"/>
                  </a:solidFill>
                  <a:latin typeface="Calibri"/>
                  <a:ea typeface="Calibri"/>
                  <a:cs typeface="Calibri"/>
                  <a:sym typeface="Calibri"/>
                </a:rPr>
                <a:t>Initial conversations ongoing</a:t>
              </a:r>
              <a:endParaRPr sz="1400" b="0" i="0" u="none" strike="noStrike" cap="none">
                <a:solidFill>
                  <a:srgbClr val="000000"/>
                </a:solidFill>
                <a:latin typeface="Arial"/>
                <a:ea typeface="Arial"/>
                <a:cs typeface="Arial"/>
                <a:sym typeface="Arial"/>
              </a:endParaRPr>
            </a:p>
          </p:txBody>
        </p:sp>
      </p:grpSp>
      <p:sp>
        <p:nvSpPr>
          <p:cNvPr id="377" name="Google Shape;377;p11"/>
          <p:cNvSpPr/>
          <p:nvPr/>
        </p:nvSpPr>
        <p:spPr>
          <a:xfrm>
            <a:off x="8829183" y="5371144"/>
            <a:ext cx="265176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95959"/>
              </a:buClr>
              <a:buSzPts val="1100"/>
              <a:buFont typeface="Calibri"/>
              <a:buNone/>
            </a:pPr>
            <a:r>
              <a:rPr lang="en-US" sz="1100" b="1" i="0" u="none" strike="noStrike" cap="none">
                <a:solidFill>
                  <a:srgbClr val="595959"/>
                </a:solidFill>
                <a:latin typeface="Calibri"/>
                <a:ea typeface="Calibri"/>
                <a:cs typeface="Calibri"/>
                <a:sym typeface="Calibri"/>
              </a:rPr>
              <a:t>COLOR KEY </a:t>
            </a:r>
            <a:endParaRPr sz="1100" b="1" i="1" u="none" strike="noStrike" cap="none">
              <a:solidFill>
                <a:srgbClr val="595959"/>
              </a:solidFill>
              <a:latin typeface="Calibri"/>
              <a:ea typeface="Calibri"/>
              <a:cs typeface="Calibri"/>
              <a:sym typeface="Calibri"/>
            </a:endParaRPr>
          </a:p>
        </p:txBody>
      </p:sp>
      <p:grpSp>
        <p:nvGrpSpPr>
          <p:cNvPr id="2" name="Group 1">
            <a:extLst>
              <a:ext uri="{FF2B5EF4-FFF2-40B4-BE49-F238E27FC236}">
                <a16:creationId xmlns:a16="http://schemas.microsoft.com/office/drawing/2014/main" id="{21FE08E4-EF39-7042-98ED-B4B4826979C0}"/>
              </a:ext>
            </a:extLst>
          </p:cNvPr>
          <p:cNvGrpSpPr/>
          <p:nvPr/>
        </p:nvGrpSpPr>
        <p:grpSpPr>
          <a:xfrm>
            <a:off x="510587" y="1316626"/>
            <a:ext cx="2011680" cy="5026320"/>
            <a:chOff x="609740" y="1316626"/>
            <a:chExt cx="2011680" cy="5026320"/>
          </a:xfrm>
        </p:grpSpPr>
        <p:graphicFrame>
          <p:nvGraphicFramePr>
            <p:cNvPr id="359" name="Google Shape;359;p11"/>
            <p:cNvGraphicFramePr/>
            <p:nvPr>
              <p:extLst>
                <p:ext uri="{D42A27DB-BD31-4B8C-83A1-F6EECF244321}">
                  <p14:modId xmlns:p14="http://schemas.microsoft.com/office/powerpoint/2010/main" val="3090234608"/>
                </p:ext>
              </p:extLst>
            </p:nvPr>
          </p:nvGraphicFramePr>
          <p:xfrm>
            <a:off x="609743" y="1953796"/>
            <a:ext cx="2011675" cy="4389150"/>
          </p:xfrm>
          <a:graphic>
            <a:graphicData uri="http://schemas.openxmlformats.org/drawingml/2006/table">
              <a:tbl>
                <a:tblPr>
                  <a:noFill/>
                  <a:tableStyleId>{983116DE-04D3-4C82-8453-7713F9BDAB9A}</a:tableStyleId>
                </a:tblPr>
                <a:tblGrid>
                  <a:gridCol w="1808550">
                    <a:extLst>
                      <a:ext uri="{9D8B030D-6E8A-4147-A177-3AD203B41FA5}">
                        <a16:colId xmlns:a16="http://schemas.microsoft.com/office/drawing/2014/main" val="20000"/>
                      </a:ext>
                    </a:extLst>
                  </a:gridCol>
                  <a:gridCol w="203125">
                    <a:extLst>
                      <a:ext uri="{9D8B030D-6E8A-4147-A177-3AD203B41FA5}">
                        <a16:colId xmlns:a16="http://schemas.microsoft.com/office/drawing/2014/main" val="20001"/>
                      </a:ext>
                    </a:extLst>
                  </a:gridCol>
                </a:tblGrid>
                <a:tr h="731525">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Establishment of a cross- sector </a:t>
                        </a:r>
                        <a:r>
                          <a:rPr lang="en-US" sz="1100" b="1" i="0" u="none" strike="noStrike" cap="none" dirty="0">
                            <a:solidFill>
                              <a:srgbClr val="353535"/>
                            </a:solidFill>
                            <a:latin typeface="Calibri"/>
                            <a:ea typeface="Calibri"/>
                            <a:cs typeface="Calibri"/>
                            <a:sym typeface="Calibri"/>
                          </a:rPr>
                          <a:t>technical working group </a:t>
                        </a:r>
                        <a:r>
                          <a:rPr lang="en-US" sz="1100" b="0" i="0" u="none" strike="noStrike" cap="none" dirty="0">
                            <a:solidFill>
                              <a:srgbClr val="353535"/>
                            </a:solidFill>
                            <a:latin typeface="Calibri"/>
                            <a:ea typeface="Calibri"/>
                            <a:cs typeface="Calibri"/>
                            <a:sym typeface="Calibri"/>
                          </a:rPr>
                          <a:t>(TWG) for oral PrEP</a:t>
                        </a:r>
                        <a:endParaRPr sz="1400" u="none" strike="noStrike" cap="none" dirty="0"/>
                      </a:p>
                    </a:txBody>
                    <a:tcPr marL="45725" marR="9525" marT="45725" marB="0"/>
                  </a:tc>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53535"/>
                          </a:solidFill>
                          <a:latin typeface="Calibri"/>
                          <a:ea typeface="Calibri"/>
                          <a:cs typeface="Calibri"/>
                          <a:sym typeface="Calibri"/>
                        </a:endParaRPr>
                      </a:p>
                    </a:txBody>
                    <a:tcPr marL="45725" marR="9525" marT="45725" marB="0">
                      <a:solidFill>
                        <a:srgbClr val="F48D81"/>
                      </a:solidFill>
                    </a:tcPr>
                  </a:tc>
                  <a:extLst>
                    <a:ext uri="{0D108BD9-81ED-4DB2-BD59-A6C34878D82A}">
                      <a16:rowId xmlns:a16="http://schemas.microsoft.com/office/drawing/2014/main" val="10000"/>
                    </a:ext>
                  </a:extLst>
                </a:tr>
                <a:tr h="731525">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solidFill>
                              <a:srgbClr val="353535"/>
                            </a:solidFill>
                            <a:latin typeface="Calibri"/>
                            <a:ea typeface="Calibri"/>
                            <a:cs typeface="Calibri"/>
                            <a:sym typeface="Calibri"/>
                          </a:rPr>
                          <a:t>Impact, cost and cost-effectiveness analyses</a:t>
                        </a:r>
                        <a:r>
                          <a:rPr lang="en-US" sz="1100" u="none" strike="noStrike" cap="none">
                            <a:solidFill>
                              <a:srgbClr val="353535"/>
                            </a:solidFill>
                            <a:latin typeface="Calibri"/>
                            <a:ea typeface="Calibri"/>
                            <a:cs typeface="Calibri"/>
                            <a:sym typeface="Calibri"/>
                          </a:rPr>
                          <a:t> for PrEP</a:t>
                        </a:r>
                        <a:endParaRPr sz="1100" b="0" i="0" u="none" strike="noStrike" cap="none">
                          <a:solidFill>
                            <a:srgbClr val="353535"/>
                          </a:solidFill>
                          <a:latin typeface="Calibri"/>
                          <a:ea typeface="Calibri"/>
                          <a:cs typeface="Calibri"/>
                          <a:sym typeface="Calibri"/>
                        </a:endParaRPr>
                      </a:p>
                    </a:txBody>
                    <a:tcPr marL="45725" marR="9525" marT="45725" marB="0"/>
                  </a:tc>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53535"/>
                          </a:solidFill>
                          <a:latin typeface="Calibri"/>
                          <a:ea typeface="Calibri"/>
                          <a:cs typeface="Calibri"/>
                          <a:sym typeface="Calibri"/>
                        </a:endParaRPr>
                      </a:p>
                    </a:txBody>
                    <a:tcPr marL="45725" marR="9525" marT="45725" marB="0">
                      <a:solidFill>
                        <a:schemeClr val="accent1"/>
                      </a:solidFill>
                    </a:tcPr>
                  </a:tc>
                  <a:extLst>
                    <a:ext uri="{0D108BD9-81ED-4DB2-BD59-A6C34878D82A}">
                      <a16:rowId xmlns:a16="http://schemas.microsoft.com/office/drawing/2014/main" val="10001"/>
                    </a:ext>
                  </a:extLst>
                </a:tr>
                <a:tr h="731525">
                  <a:tc>
                    <a:txBody>
                      <a:bodyPr/>
                      <a:lstStyle/>
                      <a:p>
                        <a:pPr marL="0" marR="0" lvl="0" indent="0" algn="l" rtl="0">
                          <a:lnSpc>
                            <a:spcPct val="100000"/>
                          </a:lnSpc>
                          <a:spcBef>
                            <a:spcPts val="0"/>
                          </a:spcBef>
                          <a:spcAft>
                            <a:spcPts val="0"/>
                          </a:spcAft>
                          <a:buClr>
                            <a:srgbClr val="000000"/>
                          </a:buClr>
                          <a:buSzPts val="1100"/>
                          <a:buFont typeface="Arial"/>
                          <a:buNone/>
                        </a:pPr>
                        <a:r>
                          <a:rPr lang="en-US" sz="1100" b="0" u="none" strike="noStrike" cap="none">
                            <a:solidFill>
                              <a:srgbClr val="353535"/>
                            </a:solidFill>
                            <a:latin typeface="Calibri"/>
                            <a:ea typeface="Calibri"/>
                            <a:cs typeface="Calibri"/>
                            <a:sym typeface="Calibri"/>
                          </a:rPr>
                          <a:t>Identification and quantification of  </a:t>
                        </a:r>
                        <a:r>
                          <a:rPr lang="en-US" sz="1100" b="1" u="none" strike="noStrike" cap="none">
                            <a:solidFill>
                              <a:srgbClr val="353535"/>
                            </a:solidFill>
                            <a:latin typeface="Calibri"/>
                            <a:ea typeface="Calibri"/>
                            <a:cs typeface="Calibri"/>
                            <a:sym typeface="Calibri"/>
                          </a:rPr>
                          <a:t>target populations </a:t>
                        </a:r>
                        <a:r>
                          <a:rPr lang="en-US" sz="1100" b="0" u="none" strike="noStrike" cap="none">
                            <a:solidFill>
                              <a:srgbClr val="353535"/>
                            </a:solidFill>
                            <a:latin typeface="Calibri"/>
                            <a:ea typeface="Calibri"/>
                            <a:cs typeface="Calibri"/>
                            <a:sym typeface="Calibri"/>
                          </a:rPr>
                          <a:t>for PrEP</a:t>
                        </a:r>
                        <a:endParaRPr sz="1100" b="0" i="0" u="none" strike="noStrike" cap="none">
                          <a:solidFill>
                            <a:srgbClr val="353535"/>
                          </a:solidFill>
                          <a:latin typeface="Calibri"/>
                          <a:ea typeface="Calibri"/>
                          <a:cs typeface="Calibri"/>
                          <a:sym typeface="Calibri"/>
                        </a:endParaRPr>
                      </a:p>
                    </a:txBody>
                    <a:tcPr marL="45725" marR="9525" marT="45725" marB="0"/>
                  </a:tc>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53535"/>
                          </a:solidFill>
                          <a:latin typeface="Calibri"/>
                          <a:ea typeface="Calibri"/>
                          <a:cs typeface="Calibri"/>
                          <a:sym typeface="Calibri"/>
                        </a:endParaRPr>
                      </a:p>
                    </a:txBody>
                    <a:tcPr marL="45725" marR="9525" marT="45725" marB="0">
                      <a:solidFill>
                        <a:schemeClr val="accent1"/>
                      </a:solidFill>
                    </a:tcPr>
                  </a:tc>
                  <a:extLst>
                    <a:ext uri="{0D108BD9-81ED-4DB2-BD59-A6C34878D82A}">
                      <a16:rowId xmlns:a16="http://schemas.microsoft.com/office/drawing/2014/main" val="10002"/>
                    </a:ext>
                  </a:extLst>
                </a:tr>
                <a:tr h="731525">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solidFill>
                              <a:srgbClr val="353535"/>
                            </a:solidFill>
                            <a:latin typeface="Calibri"/>
                            <a:ea typeface="Calibri"/>
                            <a:cs typeface="Calibri"/>
                            <a:sym typeface="Calibri"/>
                          </a:rPr>
                          <a:t>Inclusion of PrEP in </a:t>
                        </a:r>
                        <a:r>
                          <a:rPr lang="en-US" sz="1100" b="1" u="none" strike="noStrike" cap="none">
                            <a:solidFill>
                              <a:srgbClr val="353535"/>
                            </a:solidFill>
                            <a:latin typeface="Calibri"/>
                            <a:ea typeface="Calibri"/>
                            <a:cs typeface="Calibri"/>
                            <a:sym typeface="Calibri"/>
                          </a:rPr>
                          <a:t>national HIV prevention plans and guidelines</a:t>
                        </a:r>
                        <a:endParaRPr sz="1100" b="1" i="0" u="none" strike="noStrike" cap="none">
                          <a:solidFill>
                            <a:srgbClr val="353535"/>
                          </a:solidFill>
                          <a:latin typeface="Calibri"/>
                          <a:ea typeface="Calibri"/>
                          <a:cs typeface="Calibri"/>
                          <a:sym typeface="Calibri"/>
                        </a:endParaRPr>
                      </a:p>
                    </a:txBody>
                    <a:tcPr marL="45725" marR="9525" marT="45725" marB="0"/>
                  </a:tc>
                  <a:tc>
                    <a:txBody>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353535"/>
                          </a:solidFill>
                          <a:latin typeface="Calibri"/>
                          <a:ea typeface="Calibri"/>
                          <a:cs typeface="Calibri"/>
                          <a:sym typeface="Calibri"/>
                        </a:endParaRPr>
                      </a:p>
                    </a:txBody>
                    <a:tcPr marL="45725" marR="9525" marT="45725" marB="0">
                      <a:solidFill>
                        <a:srgbClr val="F48D81"/>
                      </a:solidFill>
                    </a:tcPr>
                  </a:tc>
                  <a:extLst>
                    <a:ext uri="{0D108BD9-81ED-4DB2-BD59-A6C34878D82A}">
                      <a16:rowId xmlns:a16="http://schemas.microsoft.com/office/drawing/2014/main" val="10003"/>
                    </a:ext>
                  </a:extLst>
                </a:tr>
                <a:tr h="731525">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solidFill>
                              <a:srgbClr val="353535"/>
                            </a:solidFill>
                            <a:latin typeface="Calibri"/>
                            <a:ea typeface="Calibri"/>
                            <a:cs typeface="Calibri"/>
                            <a:sym typeface="Calibri"/>
                          </a:rPr>
                          <a:t>Timeline and plan</a:t>
                        </a:r>
                        <a:r>
                          <a:rPr lang="en-US" sz="1100" u="none" strike="noStrike" cap="none">
                            <a:solidFill>
                              <a:srgbClr val="353535"/>
                            </a:solidFill>
                            <a:latin typeface="Calibri"/>
                            <a:ea typeface="Calibri"/>
                            <a:cs typeface="Calibri"/>
                            <a:sym typeface="Calibri"/>
                          </a:rPr>
                          <a:t> for PrEP introduction and scale-up</a:t>
                        </a:r>
                        <a:endParaRPr sz="1100" b="0" i="0" u="none" strike="noStrike" cap="none">
                          <a:solidFill>
                            <a:srgbClr val="353535"/>
                          </a:solidFill>
                          <a:latin typeface="Calibri"/>
                          <a:ea typeface="Calibri"/>
                          <a:cs typeface="Calibri"/>
                          <a:sym typeface="Calibri"/>
                        </a:endParaRPr>
                      </a:p>
                    </a:txBody>
                    <a:tcPr marL="45725" marR="9525" marT="45725" marB="0"/>
                  </a:tc>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53535"/>
                          </a:solidFill>
                          <a:latin typeface="Calibri"/>
                          <a:ea typeface="Calibri"/>
                          <a:cs typeface="Calibri"/>
                          <a:sym typeface="Calibri"/>
                        </a:endParaRPr>
                      </a:p>
                    </a:txBody>
                    <a:tcPr marL="45725" marR="9525" marT="45725" marB="0">
                      <a:solidFill>
                        <a:schemeClr val="accent1"/>
                      </a:solidFill>
                    </a:tcPr>
                  </a:tc>
                  <a:extLst>
                    <a:ext uri="{0D108BD9-81ED-4DB2-BD59-A6C34878D82A}">
                      <a16:rowId xmlns:a16="http://schemas.microsoft.com/office/drawing/2014/main" val="10004"/>
                    </a:ext>
                  </a:extLst>
                </a:tr>
                <a:tr h="731525">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solidFill>
                              <a:srgbClr val="353535"/>
                            </a:solidFill>
                            <a:latin typeface="Calibri"/>
                            <a:ea typeface="Calibri"/>
                            <a:cs typeface="Calibri"/>
                            <a:sym typeface="Calibri"/>
                          </a:rPr>
                          <a:t>A </a:t>
                        </a:r>
                        <a:r>
                          <a:rPr lang="en-US" sz="1100" b="1" u="none" strike="noStrike" cap="none">
                            <a:solidFill>
                              <a:srgbClr val="353535"/>
                            </a:solidFill>
                            <a:latin typeface="Calibri"/>
                            <a:ea typeface="Calibri"/>
                            <a:cs typeface="Calibri"/>
                            <a:sym typeface="Calibri"/>
                          </a:rPr>
                          <a:t>budget and sufficient funding</a:t>
                        </a:r>
                        <a:r>
                          <a:rPr lang="en-US" sz="1100" u="none" strike="noStrike" cap="none">
                            <a:solidFill>
                              <a:srgbClr val="353535"/>
                            </a:solidFill>
                            <a:latin typeface="Calibri"/>
                            <a:ea typeface="Calibri"/>
                            <a:cs typeface="Calibri"/>
                            <a:sym typeface="Calibri"/>
                          </a:rPr>
                          <a:t> for PrEP rollout to target populations</a:t>
                        </a:r>
                        <a:endParaRPr sz="1100" b="0" i="0" u="none" strike="noStrike" cap="none">
                          <a:solidFill>
                            <a:srgbClr val="353535"/>
                          </a:solidFill>
                          <a:latin typeface="Calibri"/>
                          <a:ea typeface="Calibri"/>
                          <a:cs typeface="Calibri"/>
                          <a:sym typeface="Calibri"/>
                        </a:endParaRPr>
                      </a:p>
                    </a:txBody>
                    <a:tcPr marL="45725" marR="9525" marT="45725" marB="0"/>
                  </a:tc>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45725" marR="9525" marT="45725" marB="0">
                      <a:solidFill>
                        <a:schemeClr val="accent1"/>
                      </a:solidFill>
                    </a:tcPr>
                  </a:tc>
                  <a:extLst>
                    <a:ext uri="{0D108BD9-81ED-4DB2-BD59-A6C34878D82A}">
                      <a16:rowId xmlns:a16="http://schemas.microsoft.com/office/drawing/2014/main" val="10005"/>
                    </a:ext>
                  </a:extLst>
                </a:tr>
              </a:tbl>
            </a:graphicData>
          </a:graphic>
        </p:graphicFrame>
        <p:sp>
          <p:nvSpPr>
            <p:cNvPr id="22" name="Google Shape;349;p10">
              <a:extLst>
                <a:ext uri="{FF2B5EF4-FFF2-40B4-BE49-F238E27FC236}">
                  <a16:creationId xmlns:a16="http://schemas.microsoft.com/office/drawing/2014/main" id="{A3AFAEAC-56F2-FC43-A11B-B89E65754F9D}"/>
                </a:ext>
              </a:extLst>
            </p:cNvPr>
            <p:cNvSpPr/>
            <p:nvPr/>
          </p:nvSpPr>
          <p:spPr>
            <a:xfrm>
              <a:off x="609740" y="1316626"/>
              <a:ext cx="2011680" cy="511877"/>
            </a:xfrm>
            <a:prstGeom prst="roundRect">
              <a:avLst/>
            </a:prstGeom>
            <a:solidFill>
              <a:srgbClr val="81648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FFFFFF"/>
                  </a:solidFill>
                  <a:latin typeface="Calibri"/>
                  <a:ea typeface="Calibri"/>
                  <a:cs typeface="Calibri"/>
                  <a:sym typeface="Calibri"/>
                </a:rPr>
                <a:t>PLANNING &amp;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FFFFFF"/>
                  </a:solidFill>
                  <a:latin typeface="Calibri"/>
                  <a:ea typeface="Calibri"/>
                  <a:cs typeface="Calibri"/>
                  <a:sym typeface="Calibri"/>
                </a:rPr>
                <a:t>BUDGETING</a:t>
              </a:r>
              <a:endParaRPr sz="1200" b="1" i="0" u="none" strike="noStrike" cap="none" dirty="0">
                <a:solidFill>
                  <a:srgbClr val="FFFFFF"/>
                </a:solidFill>
                <a:latin typeface="Calibri"/>
                <a:ea typeface="Calibri"/>
                <a:cs typeface="Calibri"/>
                <a:sym typeface="Calibri"/>
              </a:endParaRPr>
            </a:p>
          </p:txBody>
        </p:sp>
      </p:grpSp>
      <p:grpSp>
        <p:nvGrpSpPr>
          <p:cNvPr id="3" name="Group 2">
            <a:extLst>
              <a:ext uri="{FF2B5EF4-FFF2-40B4-BE49-F238E27FC236}">
                <a16:creationId xmlns:a16="http://schemas.microsoft.com/office/drawing/2014/main" id="{E3084119-5A14-DB4C-8BDF-0E43F3296009}"/>
              </a:ext>
            </a:extLst>
          </p:cNvPr>
          <p:cNvGrpSpPr/>
          <p:nvPr/>
        </p:nvGrpSpPr>
        <p:grpSpPr>
          <a:xfrm>
            <a:off x="2808060" y="1316626"/>
            <a:ext cx="2011680" cy="3563270"/>
            <a:chOff x="2832848" y="1316626"/>
            <a:chExt cx="2011680" cy="3563270"/>
          </a:xfrm>
        </p:grpSpPr>
        <p:graphicFrame>
          <p:nvGraphicFramePr>
            <p:cNvPr id="363" name="Google Shape;363;p11"/>
            <p:cNvGraphicFramePr/>
            <p:nvPr>
              <p:extLst>
                <p:ext uri="{D42A27DB-BD31-4B8C-83A1-F6EECF244321}">
                  <p14:modId xmlns:p14="http://schemas.microsoft.com/office/powerpoint/2010/main" val="3487898498"/>
                </p:ext>
              </p:extLst>
            </p:nvPr>
          </p:nvGraphicFramePr>
          <p:xfrm>
            <a:off x="2832851" y="1953796"/>
            <a:ext cx="2011675" cy="2926100"/>
          </p:xfrm>
          <a:graphic>
            <a:graphicData uri="http://schemas.openxmlformats.org/drawingml/2006/table">
              <a:tbl>
                <a:tblPr>
                  <a:noFill/>
                  <a:tableStyleId>{983116DE-04D3-4C82-8453-7713F9BDAB9A}</a:tableStyleId>
                </a:tblPr>
                <a:tblGrid>
                  <a:gridCol w="1810500">
                    <a:extLst>
                      <a:ext uri="{9D8B030D-6E8A-4147-A177-3AD203B41FA5}">
                        <a16:colId xmlns:a16="http://schemas.microsoft.com/office/drawing/2014/main" val="20000"/>
                      </a:ext>
                    </a:extLst>
                  </a:gridCol>
                  <a:gridCol w="201175">
                    <a:extLst>
                      <a:ext uri="{9D8B030D-6E8A-4147-A177-3AD203B41FA5}">
                        <a16:colId xmlns:a16="http://schemas.microsoft.com/office/drawing/2014/main" val="20001"/>
                      </a:ext>
                    </a:extLst>
                  </a:gridCol>
                </a:tblGrid>
                <a:tr h="731525">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solidFill>
                              <a:srgbClr val="353535"/>
                            </a:solidFill>
                            <a:latin typeface="Calibri"/>
                            <a:ea typeface="Calibri"/>
                            <a:cs typeface="Calibri"/>
                            <a:sym typeface="Calibri"/>
                          </a:rPr>
                          <a:t>Regulatory </a:t>
                        </a:r>
                        <a:r>
                          <a:rPr lang="en-US" sz="1100" b="1" u="none" strike="noStrike" cap="none">
                            <a:solidFill>
                              <a:srgbClr val="353535"/>
                            </a:solidFill>
                            <a:latin typeface="Calibri"/>
                            <a:ea typeface="Calibri"/>
                            <a:cs typeface="Calibri"/>
                            <a:sym typeface="Calibri"/>
                          </a:rPr>
                          <a:t>approval </a:t>
                        </a:r>
                        <a:r>
                          <a:rPr lang="en-US" sz="1100" u="none" strike="noStrike" cap="none">
                            <a:solidFill>
                              <a:srgbClr val="353535"/>
                            </a:solidFill>
                            <a:latin typeface="Calibri"/>
                            <a:ea typeface="Calibri"/>
                            <a:cs typeface="Calibri"/>
                            <a:sym typeface="Calibri"/>
                          </a:rPr>
                          <a:t>of  form(s) of oral PrEP by authorities </a:t>
                        </a:r>
                        <a:endParaRPr sz="1100" b="0" i="0" u="none" strike="noStrike" cap="none">
                          <a:solidFill>
                            <a:srgbClr val="353535"/>
                          </a:solidFill>
                          <a:latin typeface="Calibri"/>
                          <a:ea typeface="Calibri"/>
                          <a:cs typeface="Calibri"/>
                          <a:sym typeface="Calibri"/>
                        </a:endParaRPr>
                      </a:p>
                    </a:txBody>
                    <a:tcPr marL="45725" marR="9525" marT="45725" marB="0"/>
                  </a:tc>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53535"/>
                          </a:solidFill>
                          <a:latin typeface="Calibri"/>
                          <a:ea typeface="Calibri"/>
                          <a:cs typeface="Calibri"/>
                          <a:sym typeface="Calibri"/>
                        </a:endParaRPr>
                      </a:p>
                    </a:txBody>
                    <a:tcPr marL="45725" marR="9525" marT="45725" marB="0">
                      <a:solidFill>
                        <a:schemeClr val="accent3"/>
                      </a:solidFill>
                    </a:tcPr>
                  </a:tc>
                  <a:extLst>
                    <a:ext uri="{0D108BD9-81ED-4DB2-BD59-A6C34878D82A}">
                      <a16:rowId xmlns:a16="http://schemas.microsoft.com/office/drawing/2014/main" val="10000"/>
                    </a:ext>
                  </a:extLst>
                </a:tr>
                <a:tr h="731525">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solidFill>
                              <a:srgbClr val="353535"/>
                            </a:solidFill>
                            <a:latin typeface="Calibri"/>
                            <a:ea typeface="Calibri"/>
                            <a:cs typeface="Calibri"/>
                            <a:sym typeface="Calibri"/>
                          </a:rPr>
                          <a:t>Manufacturer identification and  </a:t>
                        </a:r>
                        <a:r>
                          <a:rPr lang="en-US" sz="1100" b="1" u="none" strike="noStrike" cap="none">
                            <a:solidFill>
                              <a:srgbClr val="353535"/>
                            </a:solidFill>
                            <a:latin typeface="Calibri"/>
                            <a:ea typeface="Calibri"/>
                            <a:cs typeface="Calibri"/>
                            <a:sym typeface="Calibri"/>
                          </a:rPr>
                          <a:t>contract </a:t>
                        </a:r>
                        <a:r>
                          <a:rPr lang="en-US" sz="1100" u="none" strike="noStrike" cap="none">
                            <a:solidFill>
                              <a:srgbClr val="353535"/>
                            </a:solidFill>
                            <a:latin typeface="Calibri"/>
                            <a:ea typeface="Calibri"/>
                            <a:cs typeface="Calibri"/>
                            <a:sym typeface="Calibri"/>
                          </a:rPr>
                          <a:t>negotiation to purchase PrEP</a:t>
                        </a:r>
                        <a:endParaRPr sz="1100" b="0" i="0" u="none" strike="noStrike" cap="none">
                          <a:solidFill>
                            <a:srgbClr val="353535"/>
                          </a:solidFill>
                          <a:latin typeface="Calibri"/>
                          <a:ea typeface="Calibri"/>
                          <a:cs typeface="Calibri"/>
                          <a:sym typeface="Calibri"/>
                        </a:endParaRPr>
                      </a:p>
                    </a:txBody>
                    <a:tcPr marL="45725" marR="9525" marT="45725" marB="0"/>
                  </a:tc>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53535"/>
                          </a:solidFill>
                          <a:latin typeface="Calibri"/>
                          <a:ea typeface="Calibri"/>
                          <a:cs typeface="Calibri"/>
                          <a:sym typeface="Calibri"/>
                        </a:endParaRPr>
                      </a:p>
                    </a:txBody>
                    <a:tcPr marL="45725" marR="9525" marT="45725" marB="0">
                      <a:solidFill>
                        <a:schemeClr val="accent1"/>
                      </a:solidFill>
                    </a:tcPr>
                  </a:tc>
                  <a:extLst>
                    <a:ext uri="{0D108BD9-81ED-4DB2-BD59-A6C34878D82A}">
                      <a16:rowId xmlns:a16="http://schemas.microsoft.com/office/drawing/2014/main" val="10001"/>
                    </a:ext>
                  </a:extLst>
                </a:tr>
                <a:tr h="731525">
                  <a:tc>
                    <a:txBody>
                      <a:bodyPr/>
                      <a:lstStyle/>
                      <a:p>
                        <a:pPr marL="0" marR="0" lvl="0" indent="0" algn="l" rtl="0">
                          <a:lnSpc>
                            <a:spcPct val="100000"/>
                          </a:lnSpc>
                          <a:spcBef>
                            <a:spcPts val="0"/>
                          </a:spcBef>
                          <a:spcAft>
                            <a:spcPts val="0"/>
                          </a:spcAft>
                          <a:buClr>
                            <a:srgbClr val="353535"/>
                          </a:buClr>
                          <a:buSzPts val="1100"/>
                          <a:buFont typeface="Calibri"/>
                          <a:buNone/>
                        </a:pPr>
                        <a:r>
                          <a:rPr lang="en-US" sz="1100" b="0" i="0" u="none" strike="noStrike" cap="none">
                            <a:solidFill>
                              <a:srgbClr val="353535"/>
                            </a:solidFill>
                            <a:latin typeface="Calibri"/>
                            <a:ea typeface="Calibri"/>
                            <a:cs typeface="Calibri"/>
                            <a:sym typeface="Calibri"/>
                          </a:rPr>
                          <a:t>Development of </a:t>
                        </a:r>
                        <a:r>
                          <a:rPr lang="en-US" sz="1100" b="1" i="0" u="none" strike="noStrike" cap="none">
                            <a:solidFill>
                              <a:srgbClr val="353535"/>
                            </a:solidFill>
                            <a:latin typeface="Calibri"/>
                            <a:ea typeface="Calibri"/>
                            <a:cs typeface="Calibri"/>
                            <a:sym typeface="Calibri"/>
                          </a:rPr>
                          <a:t>distribution plan and supply chain </a:t>
                        </a:r>
                        <a:r>
                          <a:rPr lang="en-US" sz="1100" b="0" i="0" u="none" strike="noStrike" cap="none">
                            <a:solidFill>
                              <a:srgbClr val="353535"/>
                            </a:solidFill>
                            <a:latin typeface="Calibri"/>
                            <a:ea typeface="Calibri"/>
                            <a:cs typeface="Calibri"/>
                            <a:sym typeface="Calibri"/>
                          </a:rPr>
                          <a:t>for PrEP to reach priority facilities</a:t>
                        </a:r>
                        <a:endParaRPr sz="1100" b="0" i="0" u="none" strike="noStrike" cap="none">
                          <a:solidFill>
                            <a:srgbClr val="353535"/>
                          </a:solidFill>
                          <a:latin typeface="Calibri"/>
                          <a:ea typeface="Calibri"/>
                          <a:cs typeface="Calibri"/>
                          <a:sym typeface="Calibri"/>
                        </a:endParaRPr>
                      </a:p>
                    </a:txBody>
                    <a:tcPr marL="45725" marR="9525" marT="45725" marB="0"/>
                  </a:tc>
                  <a:tc>
                    <a:txBody>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353535"/>
                          </a:solidFill>
                          <a:latin typeface="Calibri"/>
                          <a:ea typeface="Calibri"/>
                          <a:cs typeface="Calibri"/>
                          <a:sym typeface="Calibri"/>
                        </a:endParaRPr>
                      </a:p>
                    </a:txBody>
                    <a:tcPr marL="45725" marR="9525" marT="45725" marB="0">
                      <a:solidFill>
                        <a:schemeClr val="accent1"/>
                      </a:solidFill>
                    </a:tcPr>
                  </a:tc>
                  <a:extLst>
                    <a:ext uri="{0D108BD9-81ED-4DB2-BD59-A6C34878D82A}">
                      <a16:rowId xmlns:a16="http://schemas.microsoft.com/office/drawing/2014/main" val="10002"/>
                    </a:ext>
                  </a:extLst>
                </a:tr>
                <a:tr h="731525">
                  <a:tc>
                    <a:txBody>
                      <a:bodyPr/>
                      <a:lstStyle/>
                      <a:p>
                        <a:pPr marL="0" marR="0" lvl="0" indent="0" algn="l" rtl="0">
                          <a:lnSpc>
                            <a:spcPct val="100000"/>
                          </a:lnSpc>
                          <a:spcBef>
                            <a:spcPts val="0"/>
                          </a:spcBef>
                          <a:spcAft>
                            <a:spcPts val="0"/>
                          </a:spcAft>
                          <a:buClr>
                            <a:srgbClr val="353535"/>
                          </a:buClr>
                          <a:buSzPts val="1100"/>
                          <a:buFont typeface="Calibri"/>
                          <a:buNone/>
                        </a:pPr>
                        <a:r>
                          <a:rPr lang="en-US" sz="1100" b="1" i="0" u="none" strike="noStrike" cap="none">
                            <a:solidFill>
                              <a:srgbClr val="353535"/>
                            </a:solidFill>
                            <a:latin typeface="Calibri"/>
                            <a:ea typeface="Calibri"/>
                            <a:cs typeface="Calibri"/>
                            <a:sym typeface="Calibri"/>
                          </a:rPr>
                          <a:t>Effective distribution mechanisms</a:t>
                        </a:r>
                        <a:r>
                          <a:rPr lang="en-US" sz="1100" b="0" i="0" u="none" strike="noStrike" cap="none">
                            <a:solidFill>
                              <a:srgbClr val="353535"/>
                            </a:solidFill>
                            <a:latin typeface="Calibri"/>
                            <a:ea typeface="Calibri"/>
                            <a:cs typeface="Calibri"/>
                            <a:sym typeface="Calibri"/>
                          </a:rPr>
                          <a:t> to avoid PrEP stock-outs in priority facilities</a:t>
                        </a:r>
                        <a:endParaRPr sz="1400" u="none" strike="noStrike" cap="none"/>
                      </a:p>
                    </a:txBody>
                    <a:tcPr marL="45725" marR="9525" marT="45725" marB="0"/>
                  </a:tc>
                  <a:tc>
                    <a:txBody>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353535"/>
                          </a:solidFill>
                          <a:latin typeface="Calibri"/>
                          <a:ea typeface="Calibri"/>
                          <a:cs typeface="Calibri"/>
                          <a:sym typeface="Calibri"/>
                        </a:endParaRPr>
                      </a:p>
                    </a:txBody>
                    <a:tcPr marL="45725" marR="9525" marT="45725" marB="0">
                      <a:solidFill>
                        <a:schemeClr val="accent1"/>
                      </a:solidFill>
                    </a:tcPr>
                  </a:tc>
                  <a:extLst>
                    <a:ext uri="{0D108BD9-81ED-4DB2-BD59-A6C34878D82A}">
                      <a16:rowId xmlns:a16="http://schemas.microsoft.com/office/drawing/2014/main" val="10003"/>
                    </a:ext>
                  </a:extLst>
                </a:tr>
              </a:tbl>
            </a:graphicData>
          </a:graphic>
        </p:graphicFrame>
        <p:sp>
          <p:nvSpPr>
            <p:cNvPr id="23" name="Google Shape;350;p10">
              <a:extLst>
                <a:ext uri="{FF2B5EF4-FFF2-40B4-BE49-F238E27FC236}">
                  <a16:creationId xmlns:a16="http://schemas.microsoft.com/office/drawing/2014/main" id="{BE6F167E-184D-8143-9966-7E74C99EAFA2}"/>
                </a:ext>
              </a:extLst>
            </p:cNvPr>
            <p:cNvSpPr/>
            <p:nvPr/>
          </p:nvSpPr>
          <p:spPr>
            <a:xfrm>
              <a:off x="2832848" y="1316626"/>
              <a:ext cx="2011680" cy="511877"/>
            </a:xfrm>
            <a:prstGeom prst="roundRect">
              <a:avLst/>
            </a:prstGeom>
            <a:solidFill>
              <a:srgbClr val="81648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SUPPLY CHAIN MANAGEMENT</a:t>
              </a:r>
              <a:endParaRPr sz="1400" b="0" i="0" u="none" strike="noStrike" cap="none">
                <a:solidFill>
                  <a:srgbClr val="000000"/>
                </a:solidFill>
                <a:latin typeface="Arial"/>
                <a:ea typeface="Arial"/>
                <a:cs typeface="Arial"/>
                <a:sym typeface="Arial"/>
              </a:endParaRPr>
            </a:p>
          </p:txBody>
        </p:sp>
      </p:grpSp>
      <p:grpSp>
        <p:nvGrpSpPr>
          <p:cNvPr id="4" name="Group 3">
            <a:extLst>
              <a:ext uri="{FF2B5EF4-FFF2-40B4-BE49-F238E27FC236}">
                <a16:creationId xmlns:a16="http://schemas.microsoft.com/office/drawing/2014/main" id="{73E8B05A-D346-E44A-9A05-3593122B8A69}"/>
              </a:ext>
            </a:extLst>
          </p:cNvPr>
          <p:cNvGrpSpPr/>
          <p:nvPr/>
        </p:nvGrpSpPr>
        <p:grpSpPr>
          <a:xfrm>
            <a:off x="5105533" y="1316626"/>
            <a:ext cx="2011680" cy="5026321"/>
            <a:chOff x="5055958" y="1316626"/>
            <a:chExt cx="2011680" cy="5026321"/>
          </a:xfrm>
        </p:grpSpPr>
        <p:graphicFrame>
          <p:nvGraphicFramePr>
            <p:cNvPr id="360" name="Google Shape;360;p11"/>
            <p:cNvGraphicFramePr/>
            <p:nvPr>
              <p:extLst>
                <p:ext uri="{D42A27DB-BD31-4B8C-83A1-F6EECF244321}">
                  <p14:modId xmlns:p14="http://schemas.microsoft.com/office/powerpoint/2010/main" val="2249321321"/>
                </p:ext>
              </p:extLst>
            </p:nvPr>
          </p:nvGraphicFramePr>
          <p:xfrm>
            <a:off x="5055961" y="1953797"/>
            <a:ext cx="2011675" cy="4389150"/>
          </p:xfrm>
          <a:graphic>
            <a:graphicData uri="http://schemas.openxmlformats.org/drawingml/2006/table">
              <a:tbl>
                <a:tblPr>
                  <a:noFill/>
                  <a:tableStyleId>{983116DE-04D3-4C82-8453-7713F9BDAB9A}</a:tableStyleId>
                </a:tblPr>
                <a:tblGrid>
                  <a:gridCol w="1810500">
                    <a:extLst>
                      <a:ext uri="{9D8B030D-6E8A-4147-A177-3AD203B41FA5}">
                        <a16:colId xmlns:a16="http://schemas.microsoft.com/office/drawing/2014/main" val="20000"/>
                      </a:ext>
                    </a:extLst>
                  </a:gridCol>
                  <a:gridCol w="201175">
                    <a:extLst>
                      <a:ext uri="{9D8B030D-6E8A-4147-A177-3AD203B41FA5}">
                        <a16:colId xmlns:a16="http://schemas.microsoft.com/office/drawing/2014/main" val="20001"/>
                      </a:ext>
                    </a:extLst>
                  </a:gridCol>
                </a:tblGrid>
                <a:tr h="731525">
                  <a:tc>
                    <a:txBody>
                      <a:bodyPr/>
                      <a:lstStyle/>
                      <a:p>
                        <a:pPr marL="0" marR="0" lvl="0" indent="0" algn="l" rtl="0">
                          <a:lnSpc>
                            <a:spcPct val="100000"/>
                          </a:lnSpc>
                          <a:spcBef>
                            <a:spcPts val="0"/>
                          </a:spcBef>
                          <a:spcAft>
                            <a:spcPts val="0"/>
                          </a:spcAft>
                          <a:buClr>
                            <a:srgbClr val="353535"/>
                          </a:buClr>
                          <a:buSzPts val="1100"/>
                          <a:buFont typeface="Calibri"/>
                          <a:buNone/>
                        </a:pPr>
                        <a:r>
                          <a:rPr lang="en-US" sz="1100" b="0" i="0" u="none" strike="noStrike" cap="none">
                            <a:solidFill>
                              <a:srgbClr val="353535"/>
                            </a:solidFill>
                            <a:latin typeface="Calibri"/>
                            <a:ea typeface="Calibri"/>
                            <a:cs typeface="Calibri"/>
                            <a:sym typeface="Calibri"/>
                          </a:rPr>
                          <a:t>Issuance of </a:t>
                        </a:r>
                        <a:r>
                          <a:rPr lang="en-US" sz="1100" b="1" i="0" u="none" strike="noStrike" cap="none">
                            <a:solidFill>
                              <a:srgbClr val="353535"/>
                            </a:solidFill>
                            <a:latin typeface="Calibri"/>
                            <a:ea typeface="Calibri"/>
                            <a:cs typeface="Calibri"/>
                            <a:sym typeface="Calibri"/>
                          </a:rPr>
                          <a:t>clinical guidelines </a:t>
                        </a:r>
                        <a:r>
                          <a:rPr lang="en-US" sz="1100" b="0" i="0" u="none" strike="noStrike" cap="none">
                            <a:solidFill>
                              <a:srgbClr val="353535"/>
                            </a:solidFill>
                            <a:latin typeface="Calibri"/>
                            <a:ea typeface="Calibri"/>
                            <a:cs typeface="Calibri"/>
                            <a:sym typeface="Calibri"/>
                          </a:rPr>
                          <a:t>for PrEP and development of </a:t>
                        </a:r>
                        <a:r>
                          <a:rPr lang="en-US" sz="1100" b="1" i="0" u="none" strike="noStrike" cap="none">
                            <a:solidFill>
                              <a:srgbClr val="353535"/>
                            </a:solidFill>
                            <a:latin typeface="Calibri"/>
                            <a:ea typeface="Calibri"/>
                            <a:cs typeface="Calibri"/>
                            <a:sym typeface="Calibri"/>
                          </a:rPr>
                          <a:t>job aids </a:t>
                        </a:r>
                        <a:r>
                          <a:rPr lang="en-US" sz="1100" b="0" i="0" u="none" strike="noStrike" cap="none">
                            <a:solidFill>
                              <a:srgbClr val="353535"/>
                            </a:solidFill>
                            <a:latin typeface="Calibri"/>
                            <a:ea typeface="Calibri"/>
                            <a:cs typeface="Calibri"/>
                            <a:sym typeface="Calibri"/>
                          </a:rPr>
                          <a:t>for healthcare workers</a:t>
                        </a:r>
                        <a:endParaRPr sz="1400" u="none" strike="noStrike" cap="none"/>
                      </a:p>
                    </a:txBody>
                    <a:tcPr marL="45725" marR="9525" marT="45725" marB="0"/>
                  </a:tc>
                  <a:tc>
                    <a:txBody>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353535"/>
                          </a:solidFill>
                          <a:latin typeface="Calibri"/>
                          <a:ea typeface="Calibri"/>
                          <a:cs typeface="Calibri"/>
                          <a:sym typeface="Calibri"/>
                        </a:endParaRPr>
                      </a:p>
                    </a:txBody>
                    <a:tcPr marL="45725" marR="9525" marT="45725" marB="0">
                      <a:solidFill>
                        <a:srgbClr val="F48D81"/>
                      </a:solidFill>
                    </a:tcPr>
                  </a:tc>
                  <a:extLst>
                    <a:ext uri="{0D108BD9-81ED-4DB2-BD59-A6C34878D82A}">
                      <a16:rowId xmlns:a16="http://schemas.microsoft.com/office/drawing/2014/main" val="10000"/>
                    </a:ext>
                  </a:extLst>
                </a:tr>
                <a:tr h="731525">
                  <a:tc>
                    <a:txBody>
                      <a:bodyPr/>
                      <a:lstStyle/>
                      <a:p>
                        <a:pPr marL="0" marR="0" lvl="0" indent="0" algn="l" rtl="0">
                          <a:lnSpc>
                            <a:spcPct val="100000"/>
                          </a:lnSpc>
                          <a:spcBef>
                            <a:spcPts val="0"/>
                          </a:spcBef>
                          <a:spcAft>
                            <a:spcPts val="0"/>
                          </a:spcAft>
                          <a:buClr>
                            <a:srgbClr val="353535"/>
                          </a:buClr>
                          <a:buSzPts val="1100"/>
                          <a:buFont typeface="Calibri"/>
                          <a:buNone/>
                        </a:pPr>
                        <a:r>
                          <a:rPr lang="en-US" sz="1100" b="0" i="0" u="none" strike="noStrike" cap="none">
                            <a:solidFill>
                              <a:srgbClr val="353535"/>
                            </a:solidFill>
                            <a:latin typeface="Calibri"/>
                            <a:ea typeface="Calibri"/>
                            <a:cs typeface="Calibri"/>
                            <a:sym typeface="Calibri"/>
                          </a:rPr>
                          <a:t>Plan and curriculum to engage and train </a:t>
                        </a:r>
                        <a:r>
                          <a:rPr lang="en-US" sz="1100" b="1" i="0" u="none" strike="noStrike" cap="none">
                            <a:solidFill>
                              <a:srgbClr val="353535"/>
                            </a:solidFill>
                            <a:latin typeface="Calibri"/>
                            <a:ea typeface="Calibri"/>
                            <a:cs typeface="Calibri"/>
                            <a:sym typeface="Calibri"/>
                          </a:rPr>
                          <a:t>health care workers </a:t>
                        </a:r>
                        <a:r>
                          <a:rPr lang="en-US" sz="1100" b="0" i="0" u="none" strike="noStrike" cap="none">
                            <a:solidFill>
                              <a:srgbClr val="353535"/>
                            </a:solidFill>
                            <a:latin typeface="Calibri"/>
                            <a:ea typeface="Calibri"/>
                            <a:cs typeface="Calibri"/>
                            <a:sym typeface="Calibri"/>
                          </a:rPr>
                          <a:t>on PrEP and delivery to target populations</a:t>
                        </a:r>
                        <a:endParaRPr sz="1400" u="none" strike="noStrike" cap="none"/>
                      </a:p>
                    </a:txBody>
                    <a:tcPr marL="45725" marR="9525" marT="45725" marB="0"/>
                  </a:tc>
                  <a:tc>
                    <a:txBody>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353535"/>
                          </a:solidFill>
                          <a:latin typeface="Calibri"/>
                          <a:ea typeface="Calibri"/>
                          <a:cs typeface="Calibri"/>
                          <a:sym typeface="Calibri"/>
                        </a:endParaRPr>
                      </a:p>
                    </a:txBody>
                    <a:tcPr marL="45725" marR="9525" marT="45725" marB="0">
                      <a:solidFill>
                        <a:srgbClr val="F48D81"/>
                      </a:solidFill>
                    </a:tcPr>
                  </a:tc>
                  <a:extLst>
                    <a:ext uri="{0D108BD9-81ED-4DB2-BD59-A6C34878D82A}">
                      <a16:rowId xmlns:a16="http://schemas.microsoft.com/office/drawing/2014/main" val="10001"/>
                    </a:ext>
                  </a:extLst>
                </a:tr>
                <a:tr h="731525">
                  <a:tc>
                    <a:txBody>
                      <a:bodyPr/>
                      <a:lstStyle/>
                      <a:p>
                        <a:pPr marL="0" marR="0" lvl="0" indent="0" algn="l" rtl="0">
                          <a:lnSpc>
                            <a:spcPct val="100000"/>
                          </a:lnSpc>
                          <a:spcBef>
                            <a:spcPts val="0"/>
                          </a:spcBef>
                          <a:spcAft>
                            <a:spcPts val="0"/>
                          </a:spcAft>
                          <a:buClr>
                            <a:srgbClr val="353535"/>
                          </a:buClr>
                          <a:buSzPts val="1100"/>
                          <a:buFont typeface="Calibri"/>
                          <a:buNone/>
                        </a:pPr>
                        <a:r>
                          <a:rPr lang="en-US" sz="1100" b="0" i="0" u="none" strike="noStrike" cap="none">
                            <a:solidFill>
                              <a:srgbClr val="353535"/>
                            </a:solidFill>
                            <a:latin typeface="Calibri"/>
                            <a:ea typeface="Calibri"/>
                            <a:cs typeface="Calibri"/>
                            <a:sym typeface="Calibri"/>
                          </a:rPr>
                          <a:t>Tools to assess risk and understand </a:t>
                        </a:r>
                        <a:r>
                          <a:rPr lang="en-US" sz="1100" b="1" i="0" u="none" strike="noStrike" cap="none">
                            <a:solidFill>
                              <a:srgbClr val="353535"/>
                            </a:solidFill>
                            <a:latin typeface="Calibri"/>
                            <a:ea typeface="Calibri"/>
                            <a:cs typeface="Calibri"/>
                            <a:sym typeface="Calibri"/>
                          </a:rPr>
                          <a:t>who should use PrEP</a:t>
                        </a:r>
                        <a:endParaRPr sz="1100" b="0" i="0" u="none" strike="noStrike" cap="none">
                          <a:solidFill>
                            <a:srgbClr val="353535"/>
                          </a:solidFill>
                          <a:latin typeface="Calibri"/>
                          <a:ea typeface="Calibri"/>
                          <a:cs typeface="Calibri"/>
                          <a:sym typeface="Calibri"/>
                        </a:endParaRPr>
                      </a:p>
                    </a:txBody>
                    <a:tcPr marL="45725" marR="9525" marT="45725" marB="0"/>
                  </a:tc>
                  <a:tc>
                    <a:txBody>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353535"/>
                          </a:solidFill>
                          <a:latin typeface="Calibri"/>
                          <a:ea typeface="Calibri"/>
                          <a:cs typeface="Calibri"/>
                          <a:sym typeface="Calibri"/>
                        </a:endParaRPr>
                      </a:p>
                    </a:txBody>
                    <a:tcPr marL="45725" marR="9525" marT="45725" marB="0">
                      <a:solidFill>
                        <a:srgbClr val="F48D81"/>
                      </a:solidFill>
                    </a:tcPr>
                  </a:tc>
                  <a:extLst>
                    <a:ext uri="{0D108BD9-81ED-4DB2-BD59-A6C34878D82A}">
                      <a16:rowId xmlns:a16="http://schemas.microsoft.com/office/drawing/2014/main" val="10002"/>
                    </a:ext>
                  </a:extLst>
                </a:tr>
                <a:tr h="731525">
                  <a:tc>
                    <a:txBody>
                      <a:bodyPr/>
                      <a:lstStyle/>
                      <a:p>
                        <a:pPr marL="0" marR="0" lvl="0" indent="0" algn="l" rtl="0">
                          <a:lnSpc>
                            <a:spcPct val="100000"/>
                          </a:lnSpc>
                          <a:spcBef>
                            <a:spcPts val="0"/>
                          </a:spcBef>
                          <a:spcAft>
                            <a:spcPts val="0"/>
                          </a:spcAft>
                          <a:buClr>
                            <a:srgbClr val="353535"/>
                          </a:buClr>
                          <a:buSzPts val="1100"/>
                          <a:buFont typeface="Calibri"/>
                          <a:buNone/>
                        </a:pPr>
                        <a:r>
                          <a:rPr lang="en-US" sz="1100" b="0" i="0" u="none" strike="noStrike" cap="none">
                            <a:solidFill>
                              <a:srgbClr val="353535"/>
                            </a:solidFill>
                            <a:latin typeface="Calibri"/>
                            <a:ea typeface="Calibri"/>
                            <a:cs typeface="Calibri"/>
                            <a:sym typeface="Calibri"/>
                          </a:rPr>
                          <a:t>Sufficient </a:t>
                        </a:r>
                        <a:r>
                          <a:rPr lang="en-US" sz="1100" b="1" i="0" u="none" strike="noStrike" cap="none">
                            <a:solidFill>
                              <a:srgbClr val="353535"/>
                            </a:solidFill>
                            <a:latin typeface="Calibri"/>
                            <a:ea typeface="Calibri"/>
                            <a:cs typeface="Calibri"/>
                            <a:sym typeface="Calibri"/>
                          </a:rPr>
                          <a:t>infrastructure and human resources </a:t>
                        </a:r>
                        <a:r>
                          <a:rPr lang="en-US" sz="1100" b="0" i="0" u="none" strike="noStrike" cap="none">
                            <a:solidFill>
                              <a:srgbClr val="353535"/>
                            </a:solidFill>
                            <a:latin typeface="Calibri"/>
                            <a:ea typeface="Calibri"/>
                            <a:cs typeface="Calibri"/>
                            <a:sym typeface="Calibri"/>
                          </a:rPr>
                          <a:t>to conduct HIV tests and prescribe PrEP in priority channels</a:t>
                        </a:r>
                        <a:endParaRPr sz="1100" b="0" i="0" u="none" strike="noStrike" cap="none">
                          <a:solidFill>
                            <a:srgbClr val="353535"/>
                          </a:solidFill>
                          <a:latin typeface="Calibri"/>
                          <a:ea typeface="Calibri"/>
                          <a:cs typeface="Calibri"/>
                          <a:sym typeface="Calibri"/>
                        </a:endParaRPr>
                      </a:p>
                    </a:txBody>
                    <a:tcPr marL="45725" marR="9525" marT="45725" marB="0"/>
                  </a:tc>
                  <a:tc>
                    <a:txBody>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353535"/>
                          </a:solidFill>
                          <a:latin typeface="Calibri"/>
                          <a:ea typeface="Calibri"/>
                          <a:cs typeface="Calibri"/>
                          <a:sym typeface="Calibri"/>
                        </a:endParaRPr>
                      </a:p>
                    </a:txBody>
                    <a:tcPr marL="45725" marR="9525" marT="45725" marB="0">
                      <a:solidFill>
                        <a:schemeClr val="accent1"/>
                      </a:solidFill>
                    </a:tcPr>
                  </a:tc>
                  <a:extLst>
                    <a:ext uri="{0D108BD9-81ED-4DB2-BD59-A6C34878D82A}">
                      <a16:rowId xmlns:a16="http://schemas.microsoft.com/office/drawing/2014/main" val="10003"/>
                    </a:ext>
                  </a:extLst>
                </a:tr>
                <a:tr h="731525">
                  <a:tc>
                    <a:txBody>
                      <a:bodyPr/>
                      <a:lstStyle/>
                      <a:p>
                        <a:pPr marL="0" marR="0" lvl="0" indent="0" algn="l" rtl="0">
                          <a:lnSpc>
                            <a:spcPct val="100000"/>
                          </a:lnSpc>
                          <a:spcBef>
                            <a:spcPts val="0"/>
                          </a:spcBef>
                          <a:spcAft>
                            <a:spcPts val="0"/>
                          </a:spcAft>
                          <a:buClr>
                            <a:srgbClr val="353535"/>
                          </a:buClr>
                          <a:buSzPts val="1100"/>
                          <a:buFont typeface="Calibri"/>
                          <a:buNone/>
                        </a:pPr>
                        <a:r>
                          <a:rPr lang="en-US" sz="1100" b="0" i="0" u="none" strike="noStrike" cap="none" dirty="0">
                            <a:solidFill>
                              <a:srgbClr val="353535"/>
                            </a:solidFill>
                            <a:latin typeface="Calibri"/>
                            <a:ea typeface="Calibri"/>
                            <a:cs typeface="Calibri"/>
                            <a:sym typeface="Calibri"/>
                          </a:rPr>
                          <a:t>Streamlined</a:t>
                        </a:r>
                        <a:r>
                          <a:rPr lang="en-US" sz="1100" b="1" i="0" u="none" strike="noStrike" cap="none" dirty="0">
                            <a:solidFill>
                              <a:srgbClr val="353535"/>
                            </a:solidFill>
                            <a:latin typeface="Calibri"/>
                            <a:ea typeface="Calibri"/>
                            <a:cs typeface="Calibri"/>
                            <a:sym typeface="Calibri"/>
                          </a:rPr>
                          <a:t> pathways  </a:t>
                        </a:r>
                        <a:r>
                          <a:rPr lang="en-US" sz="1100" b="0" i="0" u="none" strike="noStrike" cap="none" dirty="0">
                            <a:solidFill>
                              <a:srgbClr val="353535"/>
                            </a:solidFill>
                            <a:latin typeface="Calibri"/>
                            <a:ea typeface="Calibri"/>
                            <a:cs typeface="Calibri"/>
                            <a:sym typeface="Calibri"/>
                          </a:rPr>
                          <a:t>between HIV testing and PrEP access</a:t>
                        </a:r>
                        <a:endParaRPr sz="1400" u="none" strike="noStrike" cap="none" dirty="0"/>
                      </a:p>
                    </a:txBody>
                    <a:tcPr marL="45725" marR="9525" marT="45725" marB="0"/>
                  </a:tc>
                  <a:tc>
                    <a:txBody>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353535"/>
                          </a:solidFill>
                          <a:latin typeface="Calibri"/>
                          <a:ea typeface="Calibri"/>
                          <a:cs typeface="Calibri"/>
                          <a:sym typeface="Calibri"/>
                        </a:endParaRPr>
                      </a:p>
                    </a:txBody>
                    <a:tcPr marL="45725" marR="9525" marT="45725" marB="0">
                      <a:solidFill>
                        <a:srgbClr val="F48D81"/>
                      </a:solidFill>
                    </a:tcPr>
                  </a:tc>
                  <a:extLst>
                    <a:ext uri="{0D108BD9-81ED-4DB2-BD59-A6C34878D82A}">
                      <a16:rowId xmlns:a16="http://schemas.microsoft.com/office/drawing/2014/main" val="10004"/>
                    </a:ext>
                  </a:extLst>
                </a:tr>
                <a:tr h="731525">
                  <a:tc>
                    <a:txBody>
                      <a:bodyPr/>
                      <a:lstStyle/>
                      <a:p>
                        <a:pPr marL="0" marR="0" lvl="0" indent="0" algn="l" rtl="0">
                          <a:lnSpc>
                            <a:spcPct val="100000"/>
                          </a:lnSpc>
                          <a:spcBef>
                            <a:spcPts val="0"/>
                          </a:spcBef>
                          <a:spcAft>
                            <a:spcPts val="0"/>
                          </a:spcAft>
                          <a:buClr>
                            <a:srgbClr val="353535"/>
                          </a:buClr>
                          <a:buSzPts val="1100"/>
                          <a:buFont typeface="Calibri"/>
                          <a:buNone/>
                        </a:pPr>
                        <a:r>
                          <a:rPr lang="en-US" sz="1100" b="1" i="0" u="none" strike="noStrike" cap="none">
                            <a:solidFill>
                              <a:srgbClr val="353535"/>
                            </a:solidFill>
                            <a:latin typeface="Calibri"/>
                            <a:ea typeface="Calibri"/>
                            <a:cs typeface="Calibri"/>
                            <a:sym typeface="Calibri"/>
                          </a:rPr>
                          <a:t>Integrated service delivery </a:t>
                        </a:r>
                        <a:r>
                          <a:rPr lang="en-US" sz="1100" b="0" i="0" u="none" strike="noStrike" cap="none">
                            <a:solidFill>
                              <a:srgbClr val="353535"/>
                            </a:solidFill>
                            <a:latin typeface="Calibri"/>
                            <a:ea typeface="Calibri"/>
                            <a:cs typeface="Calibri"/>
                            <a:sym typeface="Calibri"/>
                          </a:rPr>
                          <a:t>between HIV prevention, STI, family planning and GBV services for women and AGYW</a:t>
                        </a:r>
                        <a:endParaRPr sz="1100" b="0" i="0" u="none" strike="noStrike" cap="none">
                          <a:solidFill>
                            <a:srgbClr val="353535"/>
                          </a:solidFill>
                          <a:latin typeface="Calibri"/>
                          <a:ea typeface="Calibri"/>
                          <a:cs typeface="Calibri"/>
                          <a:sym typeface="Calibri"/>
                        </a:endParaRPr>
                      </a:p>
                    </a:txBody>
                    <a:tcPr marL="45725" marR="9525" marT="45725" marB="0"/>
                  </a:tc>
                  <a:tc>
                    <a:txBody>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rgbClr val="353535"/>
                          </a:solidFill>
                          <a:latin typeface="Calibri"/>
                          <a:ea typeface="Calibri"/>
                          <a:cs typeface="Calibri"/>
                          <a:sym typeface="Calibri"/>
                        </a:endParaRPr>
                      </a:p>
                    </a:txBody>
                    <a:tcPr marL="45725" marR="9525" marT="45725" marB="0">
                      <a:solidFill>
                        <a:schemeClr val="accent1"/>
                      </a:solidFill>
                    </a:tcPr>
                  </a:tc>
                  <a:extLst>
                    <a:ext uri="{0D108BD9-81ED-4DB2-BD59-A6C34878D82A}">
                      <a16:rowId xmlns:a16="http://schemas.microsoft.com/office/drawing/2014/main" val="10005"/>
                    </a:ext>
                  </a:extLst>
                </a:tr>
              </a:tbl>
            </a:graphicData>
          </a:graphic>
        </p:graphicFrame>
        <p:sp>
          <p:nvSpPr>
            <p:cNvPr id="24" name="Google Shape;351;p10">
              <a:extLst>
                <a:ext uri="{FF2B5EF4-FFF2-40B4-BE49-F238E27FC236}">
                  <a16:creationId xmlns:a16="http://schemas.microsoft.com/office/drawing/2014/main" id="{5F4402CF-3188-CA4C-95E5-BAD1FC3D2D14}"/>
                </a:ext>
              </a:extLst>
            </p:cNvPr>
            <p:cNvSpPr/>
            <p:nvPr/>
          </p:nvSpPr>
          <p:spPr>
            <a:xfrm>
              <a:off x="5055958" y="1316626"/>
              <a:ext cx="2011680" cy="511877"/>
            </a:xfrm>
            <a:prstGeom prst="roundRect">
              <a:avLst/>
            </a:prstGeom>
            <a:solidFill>
              <a:srgbClr val="81648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PREP DELIVERY PLATFORMS</a:t>
              </a:r>
              <a:endParaRPr sz="1400" b="0" i="0" u="none" strike="noStrike" cap="none">
                <a:solidFill>
                  <a:srgbClr val="000000"/>
                </a:solidFill>
                <a:latin typeface="Arial"/>
                <a:ea typeface="Arial"/>
                <a:cs typeface="Arial"/>
                <a:sym typeface="Arial"/>
              </a:endParaRPr>
            </a:p>
          </p:txBody>
        </p:sp>
      </p:grpSp>
      <p:grpSp>
        <p:nvGrpSpPr>
          <p:cNvPr id="5" name="Group 4">
            <a:extLst>
              <a:ext uri="{FF2B5EF4-FFF2-40B4-BE49-F238E27FC236}">
                <a16:creationId xmlns:a16="http://schemas.microsoft.com/office/drawing/2014/main" id="{F62D1431-6029-D04E-9886-C73DD8C8EEB5}"/>
              </a:ext>
            </a:extLst>
          </p:cNvPr>
          <p:cNvGrpSpPr/>
          <p:nvPr/>
        </p:nvGrpSpPr>
        <p:grpSpPr>
          <a:xfrm>
            <a:off x="7403006" y="1316626"/>
            <a:ext cx="2011680" cy="3563270"/>
            <a:chOff x="7279066" y="1316626"/>
            <a:chExt cx="2011680" cy="3563270"/>
          </a:xfrm>
        </p:grpSpPr>
        <p:graphicFrame>
          <p:nvGraphicFramePr>
            <p:cNvPr id="361" name="Google Shape;361;p11"/>
            <p:cNvGraphicFramePr/>
            <p:nvPr>
              <p:extLst>
                <p:ext uri="{D42A27DB-BD31-4B8C-83A1-F6EECF244321}">
                  <p14:modId xmlns:p14="http://schemas.microsoft.com/office/powerpoint/2010/main" val="2015641052"/>
                </p:ext>
              </p:extLst>
            </p:nvPr>
          </p:nvGraphicFramePr>
          <p:xfrm>
            <a:off x="7279069" y="1953796"/>
            <a:ext cx="2011675" cy="2926100"/>
          </p:xfrm>
          <a:graphic>
            <a:graphicData uri="http://schemas.openxmlformats.org/drawingml/2006/table">
              <a:tbl>
                <a:tblPr>
                  <a:noFill/>
                  <a:tableStyleId>{983116DE-04D3-4C82-8453-7713F9BDAB9A}</a:tableStyleId>
                </a:tblPr>
                <a:tblGrid>
                  <a:gridCol w="1810500">
                    <a:extLst>
                      <a:ext uri="{9D8B030D-6E8A-4147-A177-3AD203B41FA5}">
                        <a16:colId xmlns:a16="http://schemas.microsoft.com/office/drawing/2014/main" val="20000"/>
                      </a:ext>
                    </a:extLst>
                  </a:gridCol>
                  <a:gridCol w="201175">
                    <a:extLst>
                      <a:ext uri="{9D8B030D-6E8A-4147-A177-3AD203B41FA5}">
                        <a16:colId xmlns:a16="http://schemas.microsoft.com/office/drawing/2014/main" val="20001"/>
                      </a:ext>
                    </a:extLst>
                  </a:gridCol>
                </a:tblGrid>
                <a:tr h="731525">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53535"/>
                            </a:solidFill>
                            <a:latin typeface="Calibri"/>
                            <a:ea typeface="Calibri"/>
                            <a:cs typeface="Calibri"/>
                            <a:sym typeface="Calibri"/>
                          </a:rPr>
                          <a:t>Communications </a:t>
                        </a:r>
                        <a:r>
                          <a:rPr lang="en-US" sz="1100" b="0" i="0" u="none" strike="noStrike" cap="none">
                            <a:solidFill>
                              <a:srgbClr val="353535"/>
                            </a:solidFill>
                            <a:latin typeface="Calibri"/>
                            <a:ea typeface="Calibri"/>
                            <a:cs typeface="Calibri"/>
                            <a:sym typeface="Calibri"/>
                          </a:rPr>
                          <a:t>on PrEP for general public audiences </a:t>
                        </a:r>
                        <a:endParaRPr sz="1400" u="none" strike="noStrike" cap="none"/>
                      </a:p>
                    </a:txBody>
                    <a:tcPr marL="45725" marR="9525" marT="45725" marB="0"/>
                  </a:tc>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53535"/>
                          </a:solidFill>
                          <a:latin typeface="Calibri"/>
                          <a:ea typeface="Calibri"/>
                          <a:cs typeface="Calibri"/>
                          <a:sym typeface="Calibri"/>
                        </a:endParaRPr>
                      </a:p>
                    </a:txBody>
                    <a:tcPr marL="45725" marR="9525" marT="45725" marB="0">
                      <a:solidFill>
                        <a:schemeClr val="accent1"/>
                      </a:solidFill>
                    </a:tcPr>
                  </a:tc>
                  <a:extLst>
                    <a:ext uri="{0D108BD9-81ED-4DB2-BD59-A6C34878D82A}">
                      <a16:rowId xmlns:a16="http://schemas.microsoft.com/office/drawing/2014/main" val="10000"/>
                    </a:ext>
                  </a:extLst>
                </a:tr>
                <a:tr h="731525">
                  <a:tc>
                    <a:txBody>
                      <a:bodyPr/>
                      <a:lstStyle/>
                      <a:p>
                        <a:pPr marL="0" marR="0" lvl="0" indent="0" algn="l" rtl="0">
                          <a:lnSpc>
                            <a:spcPct val="100000"/>
                          </a:lnSpc>
                          <a:spcBef>
                            <a:spcPts val="0"/>
                          </a:spcBef>
                          <a:spcAft>
                            <a:spcPts val="0"/>
                          </a:spcAft>
                          <a:buClr>
                            <a:srgbClr val="353535"/>
                          </a:buClr>
                          <a:buSzPts val="1100"/>
                          <a:buFont typeface="Calibri"/>
                          <a:buNone/>
                        </a:pPr>
                        <a:r>
                          <a:rPr lang="en-US" sz="1100" b="1" i="0" u="none" strike="noStrike" cap="none">
                            <a:solidFill>
                              <a:srgbClr val="353535"/>
                            </a:solidFill>
                            <a:latin typeface="Calibri"/>
                            <a:ea typeface="Calibri"/>
                            <a:cs typeface="Calibri"/>
                            <a:sym typeface="Calibri"/>
                          </a:rPr>
                          <a:t>Demand generation strategies </a:t>
                        </a:r>
                        <a:r>
                          <a:rPr lang="en-US" sz="1100" b="0" i="0" u="none" strike="noStrike" cap="none">
                            <a:solidFill>
                              <a:srgbClr val="353535"/>
                            </a:solidFill>
                            <a:latin typeface="Calibri"/>
                            <a:ea typeface="Calibri"/>
                            <a:cs typeface="Calibri"/>
                            <a:sym typeface="Calibri"/>
                          </a:rPr>
                          <a:t>targeted to end  user populations</a:t>
                        </a:r>
                        <a:endParaRPr sz="1400" u="none" strike="noStrike" cap="none"/>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353535"/>
                          </a:solidFill>
                          <a:latin typeface="Calibri"/>
                          <a:ea typeface="Calibri"/>
                          <a:cs typeface="Calibri"/>
                          <a:sym typeface="Calibri"/>
                        </a:endParaRPr>
                      </a:p>
                    </a:txBody>
                    <a:tcPr marL="45725" marR="9525" marT="45725" marB="0"/>
                  </a:tc>
                  <a:tc>
                    <a:txBody>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353535"/>
                          </a:solidFill>
                          <a:latin typeface="Calibri"/>
                          <a:ea typeface="Calibri"/>
                          <a:cs typeface="Calibri"/>
                          <a:sym typeface="Calibri"/>
                        </a:endParaRPr>
                      </a:p>
                    </a:txBody>
                    <a:tcPr marL="45725" marR="9525" marT="45725" marB="0">
                      <a:solidFill>
                        <a:srgbClr val="F48D81"/>
                      </a:solidFill>
                    </a:tcPr>
                  </a:tc>
                  <a:extLst>
                    <a:ext uri="{0D108BD9-81ED-4DB2-BD59-A6C34878D82A}">
                      <a16:rowId xmlns:a16="http://schemas.microsoft.com/office/drawing/2014/main" val="10001"/>
                    </a:ext>
                  </a:extLst>
                </a:tr>
                <a:tr h="731525">
                  <a:tc>
                    <a:txBody>
                      <a:bodyPr/>
                      <a:lstStyle/>
                      <a:p>
                        <a:pPr marL="0" marR="0" lvl="0" indent="0" algn="l" rtl="0">
                          <a:lnSpc>
                            <a:spcPct val="100000"/>
                          </a:lnSpc>
                          <a:spcBef>
                            <a:spcPts val="0"/>
                          </a:spcBef>
                          <a:spcAft>
                            <a:spcPts val="0"/>
                          </a:spcAft>
                          <a:buClr>
                            <a:srgbClr val="353535"/>
                          </a:buClr>
                          <a:buSzPts val="1100"/>
                          <a:buFont typeface="Calibri"/>
                          <a:buNone/>
                        </a:pPr>
                        <a:r>
                          <a:rPr lang="en-US" sz="1100" b="1" i="0" u="none" strike="noStrike" cap="none">
                            <a:solidFill>
                              <a:srgbClr val="353535"/>
                            </a:solidFill>
                            <a:latin typeface="Calibri"/>
                            <a:ea typeface="Calibri"/>
                            <a:cs typeface="Calibri"/>
                            <a:sym typeface="Calibri"/>
                          </a:rPr>
                          <a:t>Information for clients </a:t>
                        </a:r>
                        <a:r>
                          <a:rPr lang="en-US" sz="1100" b="0" i="0" u="none" strike="noStrike" cap="none">
                            <a:solidFill>
                              <a:srgbClr val="353535"/>
                            </a:solidFill>
                            <a:latin typeface="Calibri"/>
                            <a:ea typeface="Calibri"/>
                            <a:cs typeface="Calibri"/>
                            <a:sym typeface="Calibri"/>
                          </a:rPr>
                          <a:t>on how to effectively use PrEP</a:t>
                        </a:r>
                        <a:endParaRPr sz="1400" u="none" strike="noStrike" cap="none"/>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353535"/>
                          </a:solidFill>
                          <a:latin typeface="Calibri"/>
                          <a:ea typeface="Calibri"/>
                          <a:cs typeface="Calibri"/>
                          <a:sym typeface="Calibri"/>
                        </a:endParaRPr>
                      </a:p>
                    </a:txBody>
                    <a:tcPr marL="45725" marR="9525" marT="45725" marB="0"/>
                  </a:tc>
                  <a:tc>
                    <a:txBody>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353535"/>
                          </a:solidFill>
                          <a:latin typeface="Calibri"/>
                          <a:ea typeface="Calibri"/>
                          <a:cs typeface="Calibri"/>
                          <a:sym typeface="Calibri"/>
                        </a:endParaRPr>
                      </a:p>
                    </a:txBody>
                    <a:tcPr marL="45725" marR="9525" marT="45725" marB="0">
                      <a:solidFill>
                        <a:schemeClr val="accent1"/>
                      </a:solidFill>
                    </a:tcPr>
                  </a:tc>
                  <a:extLst>
                    <a:ext uri="{0D108BD9-81ED-4DB2-BD59-A6C34878D82A}">
                      <a16:rowId xmlns:a16="http://schemas.microsoft.com/office/drawing/2014/main" val="10002"/>
                    </a:ext>
                  </a:extLst>
                </a:tr>
                <a:tr h="731525">
                  <a:tc>
                    <a:txBody>
                      <a:bodyPr/>
                      <a:lstStyle/>
                      <a:p>
                        <a:pPr marL="0" marR="0" lvl="0" indent="0" algn="l" rtl="0">
                          <a:lnSpc>
                            <a:spcPct val="100000"/>
                          </a:lnSpc>
                          <a:spcBef>
                            <a:spcPts val="0"/>
                          </a:spcBef>
                          <a:spcAft>
                            <a:spcPts val="0"/>
                          </a:spcAft>
                          <a:buClr>
                            <a:srgbClr val="353535"/>
                          </a:buClr>
                          <a:buSzPts val="1100"/>
                          <a:buFont typeface="Calibri"/>
                          <a:buNone/>
                        </a:pPr>
                        <a:r>
                          <a:rPr lang="en-US" sz="1100" b="0" i="0" u="none" strike="noStrike" cap="none">
                            <a:solidFill>
                              <a:srgbClr val="353535"/>
                            </a:solidFill>
                            <a:latin typeface="Calibri"/>
                            <a:ea typeface="Calibri"/>
                            <a:cs typeface="Calibri"/>
                            <a:sym typeface="Calibri"/>
                          </a:rPr>
                          <a:t>Support for </a:t>
                        </a:r>
                        <a:r>
                          <a:rPr lang="en-US" sz="1100" b="1" i="0" u="none" strike="noStrike" cap="none">
                            <a:solidFill>
                              <a:srgbClr val="353535"/>
                            </a:solidFill>
                            <a:latin typeface="Calibri"/>
                            <a:ea typeface="Calibri"/>
                            <a:cs typeface="Calibri"/>
                            <a:sym typeface="Calibri"/>
                          </a:rPr>
                          <a:t>adherence and continuation </a:t>
                        </a:r>
                        <a:r>
                          <a:rPr lang="en-US" sz="1100" b="0" i="0" u="none" strike="noStrike" cap="none">
                            <a:solidFill>
                              <a:srgbClr val="353535"/>
                            </a:solidFill>
                            <a:latin typeface="Calibri"/>
                            <a:ea typeface="Calibri"/>
                            <a:cs typeface="Calibri"/>
                            <a:sym typeface="Calibri"/>
                          </a:rPr>
                          <a:t>on PrEP for end users</a:t>
                        </a:r>
                        <a:endParaRPr sz="1400" u="none" strike="noStrike" cap="none"/>
                      </a:p>
                    </a:txBody>
                    <a:tcPr marL="45725" marR="9525" marT="45725" marB="0"/>
                  </a:tc>
                  <a:tc>
                    <a:txBody>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353535"/>
                          </a:solidFill>
                          <a:latin typeface="Calibri"/>
                          <a:ea typeface="Calibri"/>
                          <a:cs typeface="Calibri"/>
                          <a:sym typeface="Calibri"/>
                        </a:endParaRPr>
                      </a:p>
                    </a:txBody>
                    <a:tcPr marL="45725" marR="9525" marT="45725" marB="0">
                      <a:solidFill>
                        <a:schemeClr val="accent1"/>
                      </a:solidFill>
                    </a:tcPr>
                  </a:tc>
                  <a:extLst>
                    <a:ext uri="{0D108BD9-81ED-4DB2-BD59-A6C34878D82A}">
                      <a16:rowId xmlns:a16="http://schemas.microsoft.com/office/drawing/2014/main" val="10003"/>
                    </a:ext>
                  </a:extLst>
                </a:tr>
              </a:tbl>
            </a:graphicData>
          </a:graphic>
        </p:graphicFrame>
        <p:sp>
          <p:nvSpPr>
            <p:cNvPr id="25" name="Google Shape;352;p10">
              <a:extLst>
                <a:ext uri="{FF2B5EF4-FFF2-40B4-BE49-F238E27FC236}">
                  <a16:creationId xmlns:a16="http://schemas.microsoft.com/office/drawing/2014/main" id="{824166BB-5F39-3F4B-B1A6-E483B0B1769E}"/>
                </a:ext>
              </a:extLst>
            </p:cNvPr>
            <p:cNvSpPr/>
            <p:nvPr/>
          </p:nvSpPr>
          <p:spPr>
            <a:xfrm>
              <a:off x="7279066" y="1316626"/>
              <a:ext cx="2011680" cy="511877"/>
            </a:xfrm>
            <a:prstGeom prst="roundRect">
              <a:avLst/>
            </a:prstGeom>
            <a:solidFill>
              <a:srgbClr val="81648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UPTAKE &amp;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EFFECTIVE USE</a:t>
              </a:r>
              <a:endParaRPr sz="1200" b="1" i="0" u="none" strike="noStrike" cap="none">
                <a:solidFill>
                  <a:srgbClr val="FFFFFF"/>
                </a:solidFill>
                <a:latin typeface="Calibri"/>
                <a:ea typeface="Calibri"/>
                <a:cs typeface="Calibri"/>
                <a:sym typeface="Calibri"/>
              </a:endParaRPr>
            </a:p>
          </p:txBody>
        </p:sp>
      </p:grpSp>
      <p:grpSp>
        <p:nvGrpSpPr>
          <p:cNvPr id="6" name="Group 5">
            <a:extLst>
              <a:ext uri="{FF2B5EF4-FFF2-40B4-BE49-F238E27FC236}">
                <a16:creationId xmlns:a16="http://schemas.microsoft.com/office/drawing/2014/main" id="{51FBE220-F007-D64D-8E24-5429510538B8}"/>
              </a:ext>
            </a:extLst>
          </p:cNvPr>
          <p:cNvGrpSpPr/>
          <p:nvPr/>
        </p:nvGrpSpPr>
        <p:grpSpPr>
          <a:xfrm>
            <a:off x="9700480" y="1316626"/>
            <a:ext cx="2011680" cy="2252620"/>
            <a:chOff x="9502174" y="1316626"/>
            <a:chExt cx="2011680" cy="2252620"/>
          </a:xfrm>
        </p:grpSpPr>
        <p:graphicFrame>
          <p:nvGraphicFramePr>
            <p:cNvPr id="362" name="Google Shape;362;p11"/>
            <p:cNvGraphicFramePr/>
            <p:nvPr>
              <p:extLst>
                <p:ext uri="{D42A27DB-BD31-4B8C-83A1-F6EECF244321}">
                  <p14:modId xmlns:p14="http://schemas.microsoft.com/office/powerpoint/2010/main" val="454422263"/>
                </p:ext>
              </p:extLst>
            </p:nvPr>
          </p:nvGraphicFramePr>
          <p:xfrm>
            <a:off x="9502177" y="1953796"/>
            <a:ext cx="2011675" cy="1615450"/>
          </p:xfrm>
          <a:graphic>
            <a:graphicData uri="http://schemas.openxmlformats.org/drawingml/2006/table">
              <a:tbl>
                <a:tblPr>
                  <a:noFill/>
                  <a:tableStyleId>{983116DE-04D3-4C82-8453-7713F9BDAB9A}</a:tableStyleId>
                </a:tblPr>
                <a:tblGrid>
                  <a:gridCol w="1810500">
                    <a:extLst>
                      <a:ext uri="{9D8B030D-6E8A-4147-A177-3AD203B41FA5}">
                        <a16:colId xmlns:a16="http://schemas.microsoft.com/office/drawing/2014/main" val="20000"/>
                      </a:ext>
                    </a:extLst>
                  </a:gridCol>
                  <a:gridCol w="201175">
                    <a:extLst>
                      <a:ext uri="{9D8B030D-6E8A-4147-A177-3AD203B41FA5}">
                        <a16:colId xmlns:a16="http://schemas.microsoft.com/office/drawing/2014/main" val="20001"/>
                      </a:ext>
                    </a:extLst>
                  </a:gridCol>
                </a:tblGrid>
                <a:tr h="731525">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53535"/>
                            </a:solidFill>
                            <a:latin typeface="Calibri"/>
                            <a:ea typeface="Calibri"/>
                            <a:cs typeface="Calibri"/>
                            <a:sym typeface="Calibri"/>
                          </a:rPr>
                          <a:t>Capacity </a:t>
                        </a:r>
                        <a:r>
                          <a:rPr lang="en-US" sz="1100" b="0" i="0" u="none" strike="noStrike" cap="none">
                            <a:solidFill>
                              <a:srgbClr val="353535"/>
                            </a:solidFill>
                            <a:latin typeface="Calibri"/>
                            <a:ea typeface="Calibri"/>
                            <a:cs typeface="Calibri"/>
                            <a:sym typeface="Calibri"/>
                          </a:rPr>
                          <a:t>to provide ongoing HIV and creatinine level   testing for PrEP users accessible to target populations</a:t>
                        </a:r>
                        <a:endParaRPr sz="1400" u="none" strike="noStrike" cap="none"/>
                      </a:p>
                    </a:txBody>
                    <a:tcPr marL="45725" marR="9525" marT="45725" marB="0"/>
                  </a:tc>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53535"/>
                          </a:solidFill>
                          <a:latin typeface="Calibri"/>
                          <a:ea typeface="Calibri"/>
                          <a:cs typeface="Calibri"/>
                          <a:sym typeface="Calibri"/>
                        </a:endParaRPr>
                      </a:p>
                    </a:txBody>
                    <a:tcPr marL="45725" marR="9525" marT="45725" marB="0">
                      <a:solidFill>
                        <a:schemeClr val="accent1"/>
                      </a:solidFill>
                    </a:tcPr>
                  </a:tc>
                  <a:extLst>
                    <a:ext uri="{0D108BD9-81ED-4DB2-BD59-A6C34878D82A}">
                      <a16:rowId xmlns:a16="http://schemas.microsoft.com/office/drawing/2014/main" val="10000"/>
                    </a:ext>
                  </a:extLst>
                </a:tr>
                <a:tr h="731525">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353535"/>
                            </a:solidFill>
                            <a:latin typeface="Calibri"/>
                            <a:ea typeface="Calibri"/>
                            <a:cs typeface="Calibri"/>
                            <a:sym typeface="Calibri"/>
                          </a:rPr>
                          <a:t>Inclusion of PrEP in </a:t>
                        </a:r>
                        <a:r>
                          <a:rPr lang="en-US" sz="1100" b="1" i="0" u="none" strike="noStrike" cap="none">
                            <a:solidFill>
                              <a:srgbClr val="353535"/>
                            </a:solidFill>
                            <a:latin typeface="Calibri"/>
                            <a:ea typeface="Calibri"/>
                            <a:cs typeface="Calibri"/>
                            <a:sym typeface="Calibri"/>
                          </a:rPr>
                          <a:t>monitoring and reporting </a:t>
                        </a:r>
                        <a:r>
                          <a:rPr lang="en-US" sz="1100" b="0" i="0" u="none" strike="noStrike" cap="none">
                            <a:solidFill>
                              <a:srgbClr val="353535"/>
                            </a:solidFill>
                            <a:latin typeface="Calibri"/>
                            <a:ea typeface="Calibri"/>
                            <a:cs typeface="Calibri"/>
                            <a:sym typeface="Calibri"/>
                          </a:rPr>
                          <a:t>systems and forms </a:t>
                        </a:r>
                        <a:endParaRPr sz="1400" u="none" strike="noStrike" cap="none"/>
                      </a:p>
                    </a:txBody>
                    <a:tcPr marL="45725" marR="9525" marT="45725" marB="0"/>
                  </a:tc>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53535"/>
                          </a:solidFill>
                          <a:latin typeface="Calibri"/>
                          <a:ea typeface="Calibri"/>
                          <a:cs typeface="Calibri"/>
                          <a:sym typeface="Calibri"/>
                        </a:endParaRPr>
                      </a:p>
                    </a:txBody>
                    <a:tcPr marL="45725" marR="9525" marT="45725" marB="0">
                      <a:solidFill>
                        <a:schemeClr val="accent1"/>
                      </a:solidFill>
                    </a:tcPr>
                  </a:tc>
                  <a:extLst>
                    <a:ext uri="{0D108BD9-81ED-4DB2-BD59-A6C34878D82A}">
                      <a16:rowId xmlns:a16="http://schemas.microsoft.com/office/drawing/2014/main" val="10001"/>
                    </a:ext>
                  </a:extLst>
                </a:tr>
              </a:tbl>
            </a:graphicData>
          </a:graphic>
        </p:graphicFrame>
        <p:sp>
          <p:nvSpPr>
            <p:cNvPr id="26" name="Google Shape;353;p10">
              <a:extLst>
                <a:ext uri="{FF2B5EF4-FFF2-40B4-BE49-F238E27FC236}">
                  <a16:creationId xmlns:a16="http://schemas.microsoft.com/office/drawing/2014/main" id="{67CA30EA-51EB-8644-8E43-817AD7DF7000}"/>
                </a:ext>
              </a:extLst>
            </p:cNvPr>
            <p:cNvSpPr/>
            <p:nvPr/>
          </p:nvSpPr>
          <p:spPr>
            <a:xfrm>
              <a:off x="9502174" y="1316626"/>
              <a:ext cx="2011680" cy="511877"/>
            </a:xfrm>
            <a:prstGeom prst="roundRect">
              <a:avLst/>
            </a:prstGeom>
            <a:solidFill>
              <a:srgbClr val="81648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MONITORING</a:t>
              </a:r>
              <a:endParaRPr sz="1200" b="1" i="0" u="none" strike="noStrike" cap="none">
                <a:solidFill>
                  <a:srgbClr val="FFFFFF"/>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12"/>
          <p:cNvSpPr txBox="1">
            <a:spLocks noGrp="1"/>
          </p:cNvSpPr>
          <p:nvPr>
            <p:ph type="title"/>
          </p:nvPr>
        </p:nvSpPr>
        <p:spPr>
          <a:xfrm>
            <a:off x="335279" y="213590"/>
            <a:ext cx="11395803" cy="80003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40"/>
              <a:buFont typeface="Arial"/>
              <a:buNone/>
            </a:pPr>
            <a:r>
              <a:rPr lang="en-US" sz="3240"/>
              <a:t>Detailed PrEP Introduction Framework – Nigeria Findings</a:t>
            </a:r>
            <a:endParaRPr/>
          </a:p>
        </p:txBody>
      </p:sp>
      <p:graphicFrame>
        <p:nvGraphicFramePr>
          <p:cNvPr id="383" name="Google Shape;383;p12"/>
          <p:cNvGraphicFramePr/>
          <p:nvPr/>
        </p:nvGraphicFramePr>
        <p:xfrm>
          <a:off x="1090759" y="2152205"/>
          <a:ext cx="2011675" cy="3956400"/>
        </p:xfrm>
        <a:graphic>
          <a:graphicData uri="http://schemas.openxmlformats.org/drawingml/2006/table">
            <a:tbl>
              <a:tblPr>
                <a:noFill/>
                <a:tableStyleId>{983116DE-04D3-4C82-8453-7713F9BDAB9A}</a:tableStyleId>
              </a:tblPr>
              <a:tblGrid>
                <a:gridCol w="1808550">
                  <a:extLst>
                    <a:ext uri="{9D8B030D-6E8A-4147-A177-3AD203B41FA5}">
                      <a16:colId xmlns:a16="http://schemas.microsoft.com/office/drawing/2014/main" val="20000"/>
                    </a:ext>
                  </a:extLst>
                </a:gridCol>
                <a:gridCol w="203125">
                  <a:extLst>
                    <a:ext uri="{9D8B030D-6E8A-4147-A177-3AD203B41FA5}">
                      <a16:colId xmlns:a16="http://schemas.microsoft.com/office/drawing/2014/main" val="20001"/>
                    </a:ext>
                  </a:extLst>
                </a:gridCol>
              </a:tblGrid>
              <a:tr h="659400">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353535"/>
                          </a:solidFill>
                          <a:latin typeface="Calibri"/>
                          <a:ea typeface="Calibri"/>
                          <a:cs typeface="Calibri"/>
                          <a:sym typeface="Calibri"/>
                        </a:rPr>
                        <a:t>Establishment of a cross- sector </a:t>
                      </a:r>
                      <a:r>
                        <a:rPr lang="en-US" sz="1100" b="1" i="0" u="none" strike="noStrike" cap="none">
                          <a:solidFill>
                            <a:srgbClr val="353535"/>
                          </a:solidFill>
                          <a:latin typeface="Calibri"/>
                          <a:ea typeface="Calibri"/>
                          <a:cs typeface="Calibri"/>
                          <a:sym typeface="Calibri"/>
                        </a:rPr>
                        <a:t>technical working group </a:t>
                      </a:r>
                      <a:r>
                        <a:rPr lang="en-US" sz="1100" b="0" i="0" u="none" strike="noStrike" cap="none">
                          <a:solidFill>
                            <a:srgbClr val="353535"/>
                          </a:solidFill>
                          <a:latin typeface="Calibri"/>
                          <a:ea typeface="Calibri"/>
                          <a:cs typeface="Calibri"/>
                          <a:sym typeface="Calibri"/>
                        </a:rPr>
                        <a:t>(TWG) for oral PrEP</a:t>
                      </a:r>
                      <a:endParaRPr sz="1400" u="none" strike="noStrike" cap="none"/>
                    </a:p>
                  </a:txBody>
                  <a:tcPr marL="45725" marR="9525" marT="45725" marB="0"/>
                </a:tc>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53535"/>
                        </a:solidFill>
                        <a:latin typeface="Calibri"/>
                        <a:ea typeface="Calibri"/>
                        <a:cs typeface="Calibri"/>
                        <a:sym typeface="Calibri"/>
                      </a:endParaRPr>
                    </a:p>
                  </a:txBody>
                  <a:tcPr marL="45725" marR="9525" marT="45725" marB="0">
                    <a:solidFill>
                      <a:srgbClr val="F48D81"/>
                    </a:solidFill>
                  </a:tcPr>
                </a:tc>
                <a:extLst>
                  <a:ext uri="{0D108BD9-81ED-4DB2-BD59-A6C34878D82A}">
                    <a16:rowId xmlns:a16="http://schemas.microsoft.com/office/drawing/2014/main" val="10000"/>
                  </a:ext>
                </a:extLst>
              </a:tr>
              <a:tr h="659400">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solidFill>
                            <a:srgbClr val="353535"/>
                          </a:solidFill>
                          <a:latin typeface="Calibri"/>
                          <a:ea typeface="Calibri"/>
                          <a:cs typeface="Calibri"/>
                          <a:sym typeface="Calibri"/>
                        </a:rPr>
                        <a:t>Impact, cost and cost-effectiveness analyses</a:t>
                      </a:r>
                      <a:r>
                        <a:rPr lang="en-US" sz="1100" u="none" strike="noStrike" cap="none">
                          <a:solidFill>
                            <a:srgbClr val="353535"/>
                          </a:solidFill>
                          <a:latin typeface="Calibri"/>
                          <a:ea typeface="Calibri"/>
                          <a:cs typeface="Calibri"/>
                          <a:sym typeface="Calibri"/>
                        </a:rPr>
                        <a:t> for PrEP</a:t>
                      </a:r>
                      <a:endParaRPr sz="1100" b="0" i="0" u="none" strike="noStrike" cap="none">
                        <a:solidFill>
                          <a:srgbClr val="353535"/>
                        </a:solidFill>
                        <a:latin typeface="Calibri"/>
                        <a:ea typeface="Calibri"/>
                        <a:cs typeface="Calibri"/>
                        <a:sym typeface="Calibri"/>
                      </a:endParaRPr>
                    </a:p>
                  </a:txBody>
                  <a:tcPr marL="45725" marR="9525" marT="45725" marB="0"/>
                </a:tc>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53535"/>
                        </a:solidFill>
                        <a:latin typeface="Calibri"/>
                        <a:ea typeface="Calibri"/>
                        <a:cs typeface="Calibri"/>
                        <a:sym typeface="Calibri"/>
                      </a:endParaRPr>
                    </a:p>
                  </a:txBody>
                  <a:tcPr marL="45725" marR="9525" marT="45725" marB="0">
                    <a:solidFill>
                      <a:schemeClr val="accent1"/>
                    </a:solidFill>
                  </a:tcPr>
                </a:tc>
                <a:extLst>
                  <a:ext uri="{0D108BD9-81ED-4DB2-BD59-A6C34878D82A}">
                    <a16:rowId xmlns:a16="http://schemas.microsoft.com/office/drawing/2014/main" val="10001"/>
                  </a:ext>
                </a:extLst>
              </a:tr>
              <a:tr h="659400">
                <a:tc>
                  <a:txBody>
                    <a:bodyPr/>
                    <a:lstStyle/>
                    <a:p>
                      <a:pPr marL="0" marR="0" lvl="0" indent="0" algn="l" rtl="0">
                        <a:lnSpc>
                          <a:spcPct val="100000"/>
                        </a:lnSpc>
                        <a:spcBef>
                          <a:spcPts val="0"/>
                        </a:spcBef>
                        <a:spcAft>
                          <a:spcPts val="0"/>
                        </a:spcAft>
                        <a:buClr>
                          <a:srgbClr val="000000"/>
                        </a:buClr>
                        <a:buSzPts val="1100"/>
                        <a:buFont typeface="Arial"/>
                        <a:buNone/>
                      </a:pPr>
                      <a:r>
                        <a:rPr lang="en-US" sz="1100" b="0" u="none" strike="noStrike" cap="none">
                          <a:solidFill>
                            <a:srgbClr val="353535"/>
                          </a:solidFill>
                          <a:latin typeface="Calibri"/>
                          <a:ea typeface="Calibri"/>
                          <a:cs typeface="Calibri"/>
                          <a:sym typeface="Calibri"/>
                        </a:rPr>
                        <a:t>Identification and quantification of  </a:t>
                      </a:r>
                      <a:r>
                        <a:rPr lang="en-US" sz="1100" b="1" u="none" strike="noStrike" cap="none">
                          <a:solidFill>
                            <a:srgbClr val="353535"/>
                          </a:solidFill>
                          <a:latin typeface="Calibri"/>
                          <a:ea typeface="Calibri"/>
                          <a:cs typeface="Calibri"/>
                          <a:sym typeface="Calibri"/>
                        </a:rPr>
                        <a:t>target populations </a:t>
                      </a:r>
                      <a:r>
                        <a:rPr lang="en-US" sz="1100" b="0" u="none" strike="noStrike" cap="none">
                          <a:solidFill>
                            <a:srgbClr val="353535"/>
                          </a:solidFill>
                          <a:latin typeface="Calibri"/>
                          <a:ea typeface="Calibri"/>
                          <a:cs typeface="Calibri"/>
                          <a:sym typeface="Calibri"/>
                        </a:rPr>
                        <a:t>for PrEP</a:t>
                      </a:r>
                      <a:endParaRPr sz="1100" b="0" i="0" u="none" strike="noStrike" cap="none">
                        <a:solidFill>
                          <a:srgbClr val="353535"/>
                        </a:solidFill>
                        <a:latin typeface="Calibri"/>
                        <a:ea typeface="Calibri"/>
                        <a:cs typeface="Calibri"/>
                        <a:sym typeface="Calibri"/>
                      </a:endParaRPr>
                    </a:p>
                  </a:txBody>
                  <a:tcPr marL="45725" marR="9525" marT="45725" marB="0"/>
                </a:tc>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53535"/>
                        </a:solidFill>
                        <a:latin typeface="Calibri"/>
                        <a:ea typeface="Calibri"/>
                        <a:cs typeface="Calibri"/>
                        <a:sym typeface="Calibri"/>
                      </a:endParaRPr>
                    </a:p>
                  </a:txBody>
                  <a:tcPr marL="45725" marR="9525" marT="45725" marB="0">
                    <a:solidFill>
                      <a:schemeClr val="accent1"/>
                    </a:solidFill>
                  </a:tcPr>
                </a:tc>
                <a:extLst>
                  <a:ext uri="{0D108BD9-81ED-4DB2-BD59-A6C34878D82A}">
                    <a16:rowId xmlns:a16="http://schemas.microsoft.com/office/drawing/2014/main" val="10002"/>
                  </a:ext>
                </a:extLst>
              </a:tr>
              <a:tr h="6594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solidFill>
                            <a:srgbClr val="353535"/>
                          </a:solidFill>
                          <a:latin typeface="Calibri"/>
                          <a:ea typeface="Calibri"/>
                          <a:cs typeface="Calibri"/>
                          <a:sym typeface="Calibri"/>
                        </a:rPr>
                        <a:t>Inclusion of PrEP in </a:t>
                      </a:r>
                      <a:r>
                        <a:rPr lang="en-US" sz="1100" b="1" u="none" strike="noStrike" cap="none">
                          <a:solidFill>
                            <a:srgbClr val="353535"/>
                          </a:solidFill>
                          <a:latin typeface="Calibri"/>
                          <a:ea typeface="Calibri"/>
                          <a:cs typeface="Calibri"/>
                          <a:sym typeface="Calibri"/>
                        </a:rPr>
                        <a:t>national HIV prevention plans and guidelines</a:t>
                      </a:r>
                      <a:endParaRPr sz="1100" b="1" i="0" u="none" strike="noStrike" cap="none">
                        <a:solidFill>
                          <a:srgbClr val="353535"/>
                        </a:solidFill>
                        <a:latin typeface="Calibri"/>
                        <a:ea typeface="Calibri"/>
                        <a:cs typeface="Calibri"/>
                        <a:sym typeface="Calibri"/>
                      </a:endParaRPr>
                    </a:p>
                  </a:txBody>
                  <a:tcPr marL="45725" marR="9525" marT="45725" marB="0"/>
                </a:tc>
                <a:tc>
                  <a:txBody>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353535"/>
                        </a:solidFill>
                        <a:latin typeface="Calibri"/>
                        <a:ea typeface="Calibri"/>
                        <a:cs typeface="Calibri"/>
                        <a:sym typeface="Calibri"/>
                      </a:endParaRPr>
                    </a:p>
                  </a:txBody>
                  <a:tcPr marL="45725" marR="9525" marT="45725" marB="0">
                    <a:solidFill>
                      <a:srgbClr val="F48D81"/>
                    </a:solidFill>
                  </a:tcPr>
                </a:tc>
                <a:extLst>
                  <a:ext uri="{0D108BD9-81ED-4DB2-BD59-A6C34878D82A}">
                    <a16:rowId xmlns:a16="http://schemas.microsoft.com/office/drawing/2014/main" val="10003"/>
                  </a:ext>
                </a:extLst>
              </a:tr>
              <a:tr h="659400">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dirty="0">
                          <a:solidFill>
                            <a:srgbClr val="353535"/>
                          </a:solidFill>
                          <a:latin typeface="Calibri"/>
                          <a:ea typeface="Calibri"/>
                          <a:cs typeface="Calibri"/>
                          <a:sym typeface="Calibri"/>
                        </a:rPr>
                        <a:t>Timeline and plan</a:t>
                      </a:r>
                      <a:r>
                        <a:rPr lang="en-US" sz="1100" u="none" strike="noStrike" cap="none" dirty="0">
                          <a:solidFill>
                            <a:srgbClr val="353535"/>
                          </a:solidFill>
                          <a:latin typeface="Calibri"/>
                          <a:ea typeface="Calibri"/>
                          <a:cs typeface="Calibri"/>
                          <a:sym typeface="Calibri"/>
                        </a:rPr>
                        <a:t> for PrEP introduction and scale-up</a:t>
                      </a:r>
                      <a:endParaRPr sz="1100" b="0" i="0" u="none" strike="noStrike" cap="none" dirty="0">
                        <a:solidFill>
                          <a:srgbClr val="353535"/>
                        </a:solidFill>
                        <a:latin typeface="Calibri"/>
                        <a:ea typeface="Calibri"/>
                        <a:cs typeface="Calibri"/>
                        <a:sym typeface="Calibri"/>
                      </a:endParaRPr>
                    </a:p>
                  </a:txBody>
                  <a:tcPr marL="45725" marR="9525" marT="45725" marB="0"/>
                </a:tc>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53535"/>
                        </a:solidFill>
                        <a:latin typeface="Calibri"/>
                        <a:ea typeface="Calibri"/>
                        <a:cs typeface="Calibri"/>
                        <a:sym typeface="Calibri"/>
                      </a:endParaRPr>
                    </a:p>
                  </a:txBody>
                  <a:tcPr marL="45725" marR="9525" marT="45725" marB="0">
                    <a:solidFill>
                      <a:schemeClr val="accent1"/>
                    </a:solidFill>
                  </a:tcPr>
                </a:tc>
                <a:extLst>
                  <a:ext uri="{0D108BD9-81ED-4DB2-BD59-A6C34878D82A}">
                    <a16:rowId xmlns:a16="http://schemas.microsoft.com/office/drawing/2014/main" val="10004"/>
                  </a:ext>
                </a:extLst>
              </a:tr>
              <a:tr h="6594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solidFill>
                            <a:srgbClr val="353535"/>
                          </a:solidFill>
                          <a:latin typeface="Calibri"/>
                          <a:ea typeface="Calibri"/>
                          <a:cs typeface="Calibri"/>
                          <a:sym typeface="Calibri"/>
                        </a:rPr>
                        <a:t>A </a:t>
                      </a:r>
                      <a:r>
                        <a:rPr lang="en-US" sz="1100" b="1" u="none" strike="noStrike" cap="none">
                          <a:solidFill>
                            <a:srgbClr val="353535"/>
                          </a:solidFill>
                          <a:latin typeface="Calibri"/>
                          <a:ea typeface="Calibri"/>
                          <a:cs typeface="Calibri"/>
                          <a:sym typeface="Calibri"/>
                        </a:rPr>
                        <a:t>budget and sufficient funding</a:t>
                      </a:r>
                      <a:r>
                        <a:rPr lang="en-US" sz="1100" u="none" strike="noStrike" cap="none">
                          <a:solidFill>
                            <a:srgbClr val="353535"/>
                          </a:solidFill>
                          <a:latin typeface="Calibri"/>
                          <a:ea typeface="Calibri"/>
                          <a:cs typeface="Calibri"/>
                          <a:sym typeface="Calibri"/>
                        </a:rPr>
                        <a:t> for PrEP rollout to target populations</a:t>
                      </a:r>
                      <a:endParaRPr sz="1100" b="0" i="0" u="none" strike="noStrike" cap="none">
                        <a:solidFill>
                          <a:srgbClr val="353535"/>
                        </a:solidFill>
                        <a:latin typeface="Calibri"/>
                        <a:ea typeface="Calibri"/>
                        <a:cs typeface="Calibri"/>
                        <a:sym typeface="Calibri"/>
                      </a:endParaRPr>
                    </a:p>
                  </a:txBody>
                  <a:tcPr marL="45725" marR="9525" marT="45725" marB="0"/>
                </a:tc>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marL="45725" marR="9525" marT="45725" marB="0">
                    <a:solidFill>
                      <a:schemeClr val="accent1"/>
                    </a:solidFill>
                  </a:tcPr>
                </a:tc>
                <a:extLst>
                  <a:ext uri="{0D108BD9-81ED-4DB2-BD59-A6C34878D82A}">
                    <a16:rowId xmlns:a16="http://schemas.microsoft.com/office/drawing/2014/main" val="10005"/>
                  </a:ext>
                </a:extLst>
              </a:tr>
            </a:tbl>
          </a:graphicData>
        </a:graphic>
      </p:graphicFrame>
      <p:sp>
        <p:nvSpPr>
          <p:cNvPr id="384" name="Google Shape;384;p12"/>
          <p:cNvSpPr/>
          <p:nvPr/>
        </p:nvSpPr>
        <p:spPr>
          <a:xfrm>
            <a:off x="1057306" y="1515037"/>
            <a:ext cx="2045128" cy="511877"/>
          </a:xfrm>
          <a:prstGeom prst="roundRect">
            <a:avLst/>
          </a:prstGeom>
          <a:solidFill>
            <a:srgbClr val="81648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PLANNING &amp;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BUDGETING</a:t>
            </a:r>
            <a:endParaRPr sz="1200" b="1" i="0" u="none" strike="noStrike" cap="none">
              <a:solidFill>
                <a:srgbClr val="FFFFFF"/>
              </a:solidFill>
              <a:latin typeface="Calibri"/>
              <a:ea typeface="Calibri"/>
              <a:cs typeface="Calibri"/>
              <a:sym typeface="Calibri"/>
            </a:endParaRPr>
          </a:p>
        </p:txBody>
      </p:sp>
      <p:sp>
        <p:nvSpPr>
          <p:cNvPr id="385" name="Google Shape;385;p12"/>
          <p:cNvSpPr/>
          <p:nvPr/>
        </p:nvSpPr>
        <p:spPr>
          <a:xfrm>
            <a:off x="517753" y="1374965"/>
            <a:ext cx="777240" cy="777240"/>
          </a:xfrm>
          <a:prstGeom prst="ellipse">
            <a:avLst/>
          </a:prstGeom>
          <a:solidFill>
            <a:srgbClr val="CDBF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86" name="Google Shape;386;p12" descr="C:\Users\neeraja.bhavaraju\Downloads\noun_81215_cc.png"/>
          <p:cNvPicPr preferRelativeResize="0"/>
          <p:nvPr/>
        </p:nvPicPr>
        <p:blipFill rotWithShape="1">
          <a:blip r:embed="rId3">
            <a:alphaModFix/>
          </a:blip>
          <a:srcRect b="15346"/>
          <a:stretch/>
        </p:blipFill>
        <p:spPr>
          <a:xfrm>
            <a:off x="595908" y="1499936"/>
            <a:ext cx="620931" cy="525644"/>
          </a:xfrm>
          <a:prstGeom prst="rect">
            <a:avLst/>
          </a:prstGeom>
          <a:noFill/>
          <a:ln>
            <a:noFill/>
          </a:ln>
        </p:spPr>
      </p:pic>
      <p:sp>
        <p:nvSpPr>
          <p:cNvPr id="387" name="Google Shape;387;p12"/>
          <p:cNvSpPr/>
          <p:nvPr/>
        </p:nvSpPr>
        <p:spPr>
          <a:xfrm>
            <a:off x="3413750" y="1515025"/>
            <a:ext cx="7970400" cy="4593600"/>
          </a:xfrm>
          <a:prstGeom prst="rect">
            <a:avLst/>
          </a:prstGeom>
          <a:solidFill>
            <a:schemeClr val="lt1"/>
          </a:solidFill>
          <a:ln>
            <a:noFill/>
          </a:ln>
        </p:spPr>
        <p:txBody>
          <a:bodyPr spcFirstLastPara="1" wrap="square" lIns="91425" tIns="45700" rIns="91425" bIns="45700" anchor="t" anchorCtr="0">
            <a:noAutofit/>
          </a:bodyPr>
          <a:lstStyle/>
          <a:p>
            <a:pPr marL="457200" marR="0" lvl="0" indent="-317500" algn="l" rtl="0">
              <a:lnSpc>
                <a:spcPct val="100000"/>
              </a:lnSpc>
              <a:spcBef>
                <a:spcPts val="0"/>
              </a:spcBef>
              <a:spcAft>
                <a:spcPts val="0"/>
              </a:spcAft>
              <a:buClr>
                <a:srgbClr val="353535"/>
              </a:buClr>
              <a:buSzPts val="1400"/>
              <a:buFont typeface="Calibri"/>
              <a:buChar char="●"/>
            </a:pPr>
            <a:r>
              <a:rPr lang="en-US" sz="1400" b="0" i="0" u="none" strike="noStrike" cap="none">
                <a:solidFill>
                  <a:srgbClr val="353535"/>
                </a:solidFill>
                <a:latin typeface="Calibri"/>
                <a:ea typeface="Calibri"/>
                <a:cs typeface="Calibri"/>
                <a:sym typeface="Calibri"/>
              </a:rPr>
              <a:t>PrEP is included in current national plans and guidelines (</a:t>
            </a:r>
            <a:r>
              <a:rPr lang="en-US" sz="1400" b="0" i="0" u="sng" strike="noStrike" cap="none">
                <a:solidFill>
                  <a:schemeClr val="hlink"/>
                </a:solidFill>
                <a:latin typeface="Calibri"/>
                <a:ea typeface="Calibri"/>
                <a:cs typeface="Calibri"/>
                <a:sym typeface="Calibri"/>
                <a:hlinkClick r:id="rId4"/>
              </a:rPr>
              <a:t>National HIV and AIDS Strategic Framework 2019 - 2021</a:t>
            </a:r>
            <a:r>
              <a:rPr lang="en-US" sz="1400" b="0" i="0" u="none" strike="noStrike" cap="none">
                <a:solidFill>
                  <a:srgbClr val="353535"/>
                </a:solidFill>
                <a:latin typeface="Calibri"/>
                <a:ea typeface="Calibri"/>
                <a:cs typeface="Calibri"/>
                <a:sym typeface="Calibri"/>
              </a:rPr>
              <a:t>, </a:t>
            </a:r>
            <a:r>
              <a:rPr lang="en-US" sz="1400" b="0" i="0" u="sng" strike="noStrike" cap="none">
                <a:solidFill>
                  <a:schemeClr val="hlink"/>
                </a:solidFill>
                <a:latin typeface="Calibri"/>
                <a:ea typeface="Calibri"/>
                <a:cs typeface="Calibri"/>
                <a:sym typeface="Calibri"/>
                <a:hlinkClick r:id="rId5"/>
              </a:rPr>
              <a:t>National HIV/AIDS Strategic Framework 2017 - 2021</a:t>
            </a:r>
            <a:r>
              <a:rPr lang="en-US" sz="1400" b="0" i="0" u="none" strike="noStrike" cap="none">
                <a:solidFill>
                  <a:srgbClr val="353535"/>
                </a:solidFill>
                <a:latin typeface="Calibri"/>
                <a:ea typeface="Calibri"/>
                <a:cs typeface="Calibri"/>
                <a:sym typeface="Calibri"/>
              </a:rPr>
              <a:t>, and </a:t>
            </a:r>
            <a:r>
              <a:rPr lang="en-US" sz="1400" b="0" i="0" u="sng" strike="noStrike" cap="none">
                <a:solidFill>
                  <a:schemeClr val="hlink"/>
                </a:solidFill>
                <a:latin typeface="Calibri"/>
                <a:ea typeface="Calibri"/>
                <a:cs typeface="Calibri"/>
                <a:sym typeface="Calibri"/>
                <a:hlinkClick r:id="rId6"/>
              </a:rPr>
              <a:t>2016 National Guidelines for HIV Prevention and Treatment</a:t>
            </a:r>
            <a:r>
              <a:rPr lang="en-US" sz="1400" b="0" i="0" u="none" strike="noStrike" cap="none">
                <a:solidFill>
                  <a:srgbClr val="353535"/>
                </a:solidFill>
                <a:latin typeface="Calibri"/>
                <a:ea typeface="Calibri"/>
                <a:cs typeface="Calibri"/>
                <a:sym typeface="Calibri"/>
              </a:rPr>
              <a:t>); 2016 guidelines are currently being revised by the Federal Ministry of Health - National HIV/AIDS and STI Control Programme (NASCP)</a:t>
            </a:r>
            <a:endParaRPr sz="1400" b="0" i="0" u="none" strike="noStrike" cap="none">
              <a:solidFill>
                <a:srgbClr val="353535"/>
              </a:solidFill>
              <a:latin typeface="Calibri"/>
              <a:ea typeface="Calibri"/>
              <a:cs typeface="Calibri"/>
              <a:sym typeface="Calibri"/>
            </a:endParaRPr>
          </a:p>
          <a:p>
            <a:pPr marL="457200" marR="0" lvl="0" indent="-317500" algn="l" rtl="0">
              <a:lnSpc>
                <a:spcPct val="100000"/>
              </a:lnSpc>
              <a:spcBef>
                <a:spcPts val="1000"/>
              </a:spcBef>
              <a:spcAft>
                <a:spcPts val="0"/>
              </a:spcAft>
              <a:buClr>
                <a:srgbClr val="353535"/>
              </a:buClr>
              <a:buSzPts val="1400"/>
              <a:buFont typeface="Calibri"/>
              <a:buChar char="●"/>
            </a:pPr>
            <a:r>
              <a:rPr lang="en-US" sz="1400" b="0" i="0" u="none" strike="noStrike" cap="none">
                <a:solidFill>
                  <a:srgbClr val="353535"/>
                </a:solidFill>
                <a:latin typeface="Calibri"/>
                <a:ea typeface="Calibri"/>
                <a:cs typeface="Calibri"/>
                <a:sym typeface="Calibri"/>
              </a:rPr>
              <a:t>In plans and guidelines, PrEP is prioritized for key populations (FSW, MSM, and PWID) and serodiscordant couples with a particular focus on states with high HIV burden; there </a:t>
            </a:r>
            <a:r>
              <a:rPr lang="en-US">
                <a:solidFill>
                  <a:srgbClr val="353535"/>
                </a:solidFill>
                <a:latin typeface="Calibri"/>
                <a:ea typeface="Calibri"/>
                <a:cs typeface="Calibri"/>
                <a:sym typeface="Calibri"/>
              </a:rPr>
              <a:t>is a planned expansion of PrEP for Adolescent and Young People projects supported by PEPFAR and Global Fund for 2021 </a:t>
            </a:r>
            <a:endParaRPr sz="1400" b="0" i="0" u="none" strike="noStrike" cap="none">
              <a:solidFill>
                <a:srgbClr val="353535"/>
              </a:solidFill>
              <a:latin typeface="Calibri"/>
              <a:ea typeface="Calibri"/>
              <a:cs typeface="Calibri"/>
              <a:sym typeface="Calibri"/>
            </a:endParaRPr>
          </a:p>
          <a:p>
            <a:pPr marL="457200" marR="0" lvl="0" indent="-330200" algn="l" rtl="0">
              <a:lnSpc>
                <a:spcPct val="100000"/>
              </a:lnSpc>
              <a:spcBef>
                <a:spcPts val="1000"/>
              </a:spcBef>
              <a:spcAft>
                <a:spcPts val="0"/>
              </a:spcAft>
              <a:buClr>
                <a:srgbClr val="353535"/>
              </a:buClr>
              <a:buSzPts val="1600"/>
              <a:buFont typeface="Calibri"/>
              <a:buChar char="●"/>
            </a:pPr>
            <a:r>
              <a:rPr lang="en-US" sz="1400" b="0" i="0" u="none" strike="noStrike" cap="none">
                <a:solidFill>
                  <a:srgbClr val="353535"/>
                </a:solidFill>
                <a:latin typeface="Calibri"/>
                <a:ea typeface="Calibri"/>
                <a:cs typeface="Calibri"/>
                <a:sym typeface="Calibri"/>
              </a:rPr>
              <a:t>There are separate HIV Treatment and HIV Prevention technical working groups (TWGs) in Nigeria; the HIV Prevention TWG is convened by the National Agency for the Control of AIDS (NACA) and has a sub-committee focused on PrEP rollout, but the group has not met regularly due to capacity and resource constraints   </a:t>
            </a:r>
            <a:endParaRPr sz="1400" b="0" i="0" u="none" strike="noStrike" cap="none">
              <a:solidFill>
                <a:srgbClr val="353535"/>
              </a:solidFill>
              <a:latin typeface="Calibri"/>
              <a:ea typeface="Calibri"/>
              <a:cs typeface="Calibri"/>
              <a:sym typeface="Calibri"/>
            </a:endParaRPr>
          </a:p>
          <a:p>
            <a:pPr marL="457200" marR="0" lvl="0" indent="-330200" algn="l" rtl="0">
              <a:lnSpc>
                <a:spcPct val="100000"/>
              </a:lnSpc>
              <a:spcBef>
                <a:spcPts val="1000"/>
              </a:spcBef>
              <a:spcAft>
                <a:spcPts val="0"/>
              </a:spcAft>
              <a:buClr>
                <a:srgbClr val="353535"/>
              </a:buClr>
              <a:buSzPts val="1600"/>
              <a:buFont typeface="Calibri"/>
              <a:buChar char="●"/>
            </a:pPr>
            <a:r>
              <a:rPr lang="en-US" sz="1400" b="0" i="0" u="none" strike="noStrike" cap="none">
                <a:solidFill>
                  <a:srgbClr val="353535"/>
                </a:solidFill>
                <a:latin typeface="Calibri"/>
                <a:ea typeface="Calibri"/>
                <a:cs typeface="Calibri"/>
                <a:sym typeface="Calibri"/>
              </a:rPr>
              <a:t>There is no current plan, timeline or budget for national scale-up of PrEP although PrEP is a 2020 priority for both NASCP and NACA. Policymakers have expressed an interest in considering a range of delivery channels beyond KP-focused one stop shops, including traditional health facilities, SRH services, and decentralized services in the community </a:t>
            </a:r>
            <a:endParaRPr sz="1400" b="0" i="0" u="none" strike="noStrike" cap="none">
              <a:solidFill>
                <a:srgbClr val="353535"/>
              </a:solidFill>
              <a:latin typeface="Calibri"/>
              <a:ea typeface="Calibri"/>
              <a:cs typeface="Calibri"/>
              <a:sym typeface="Calibri"/>
            </a:endParaRPr>
          </a:p>
          <a:p>
            <a:pPr marL="457200" marR="0" lvl="0" indent="-330200" algn="l" rtl="0">
              <a:lnSpc>
                <a:spcPct val="100000"/>
              </a:lnSpc>
              <a:spcBef>
                <a:spcPts val="1000"/>
              </a:spcBef>
              <a:spcAft>
                <a:spcPts val="0"/>
              </a:spcAft>
              <a:buClr>
                <a:srgbClr val="353535"/>
              </a:buClr>
              <a:buSzPts val="1600"/>
              <a:buFont typeface="Calibri"/>
              <a:buChar char="●"/>
            </a:pPr>
            <a:r>
              <a:rPr lang="en-US" sz="1400" b="0" i="0" u="none" strike="noStrike" cap="none">
                <a:solidFill>
                  <a:srgbClr val="353535"/>
                </a:solidFill>
                <a:latin typeface="Calibri"/>
                <a:ea typeface="Calibri"/>
                <a:cs typeface="Calibri"/>
                <a:sym typeface="Calibri"/>
              </a:rPr>
              <a:t>There are limited analyses (e.g., cost-effectiveness analyses, quantification or forecasting efforts) to inform national implementation planning   </a:t>
            </a:r>
            <a:endParaRPr sz="1400" b="0" i="0" u="none" strike="noStrike" cap="none">
              <a:solidFill>
                <a:schemeClr val="accent2"/>
              </a:solidFill>
              <a:latin typeface="Calibri"/>
              <a:ea typeface="Calibri"/>
              <a:cs typeface="Calibri"/>
              <a:sym typeface="Calibri"/>
            </a:endParaRPr>
          </a:p>
          <a:p>
            <a:pPr marL="285750" marR="0" lvl="0" indent="-209550" algn="l" rtl="0">
              <a:lnSpc>
                <a:spcPct val="100000"/>
              </a:lnSpc>
              <a:spcBef>
                <a:spcPts val="1000"/>
              </a:spcBef>
              <a:spcAft>
                <a:spcPts val="0"/>
              </a:spcAft>
              <a:buClr>
                <a:schemeClr val="dk1"/>
              </a:buClr>
              <a:buSzPts val="1200"/>
              <a:buFont typeface="Arial"/>
              <a:buNone/>
            </a:pPr>
            <a:endParaRPr sz="1400" b="0" i="1" u="none" strike="noStrike" cap="none">
              <a:solidFill>
                <a:schemeClr val="accent2"/>
              </a:solidFill>
              <a:latin typeface="Calibri"/>
              <a:ea typeface="Calibri"/>
              <a:cs typeface="Calibri"/>
              <a:sym typeface="Calibri"/>
            </a:endParaRPr>
          </a:p>
          <a:p>
            <a:pPr marL="285750" marR="0" lvl="0" indent="-209550" algn="l" rtl="0">
              <a:lnSpc>
                <a:spcPct val="100000"/>
              </a:lnSpc>
              <a:spcBef>
                <a:spcPts val="0"/>
              </a:spcBef>
              <a:spcAft>
                <a:spcPts val="0"/>
              </a:spcAft>
              <a:buClr>
                <a:schemeClr val="dk1"/>
              </a:buClr>
              <a:buSzPts val="1200"/>
              <a:buFont typeface="Arial"/>
              <a:buNone/>
            </a:pPr>
            <a:endParaRPr sz="1400" b="0" i="0" u="none" strike="noStrike" cap="none">
              <a:solidFill>
                <a:srgbClr val="353535"/>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13"/>
          <p:cNvSpPr txBox="1">
            <a:spLocks noGrp="1"/>
          </p:cNvSpPr>
          <p:nvPr>
            <p:ph type="title"/>
          </p:nvPr>
        </p:nvSpPr>
        <p:spPr>
          <a:xfrm>
            <a:off x="335279" y="213590"/>
            <a:ext cx="11395803" cy="80003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40"/>
              <a:buFont typeface="Arial"/>
              <a:buNone/>
            </a:pPr>
            <a:r>
              <a:rPr lang="en-US" sz="3240"/>
              <a:t>Detailed PrEP Introduction Framework – Nigeria Findings</a:t>
            </a:r>
            <a:endParaRPr/>
          </a:p>
        </p:txBody>
      </p:sp>
      <p:graphicFrame>
        <p:nvGraphicFramePr>
          <p:cNvPr id="393" name="Google Shape;393;p13"/>
          <p:cNvGraphicFramePr/>
          <p:nvPr/>
        </p:nvGraphicFramePr>
        <p:xfrm>
          <a:off x="1090759" y="2152205"/>
          <a:ext cx="2011675" cy="2637600"/>
        </p:xfrm>
        <a:graphic>
          <a:graphicData uri="http://schemas.openxmlformats.org/drawingml/2006/table">
            <a:tbl>
              <a:tblPr>
                <a:noFill/>
                <a:tableStyleId>{983116DE-04D3-4C82-8453-7713F9BDAB9A}</a:tableStyleId>
              </a:tblPr>
              <a:tblGrid>
                <a:gridCol w="1808550">
                  <a:extLst>
                    <a:ext uri="{9D8B030D-6E8A-4147-A177-3AD203B41FA5}">
                      <a16:colId xmlns:a16="http://schemas.microsoft.com/office/drawing/2014/main" val="20000"/>
                    </a:ext>
                  </a:extLst>
                </a:gridCol>
                <a:gridCol w="203125">
                  <a:extLst>
                    <a:ext uri="{9D8B030D-6E8A-4147-A177-3AD203B41FA5}">
                      <a16:colId xmlns:a16="http://schemas.microsoft.com/office/drawing/2014/main" val="20001"/>
                    </a:ext>
                  </a:extLst>
                </a:gridCol>
              </a:tblGrid>
              <a:tr h="6594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solidFill>
                            <a:srgbClr val="353535"/>
                          </a:solidFill>
                          <a:latin typeface="Calibri"/>
                          <a:ea typeface="Calibri"/>
                          <a:cs typeface="Calibri"/>
                          <a:sym typeface="Calibri"/>
                        </a:rPr>
                        <a:t>Regulatory </a:t>
                      </a:r>
                      <a:r>
                        <a:rPr lang="en-US" sz="1100" b="1" u="none" strike="noStrike" cap="none">
                          <a:solidFill>
                            <a:srgbClr val="353535"/>
                          </a:solidFill>
                          <a:latin typeface="Calibri"/>
                          <a:ea typeface="Calibri"/>
                          <a:cs typeface="Calibri"/>
                          <a:sym typeface="Calibri"/>
                        </a:rPr>
                        <a:t>approval </a:t>
                      </a:r>
                      <a:r>
                        <a:rPr lang="en-US" sz="1100" u="none" strike="noStrike" cap="none">
                          <a:solidFill>
                            <a:srgbClr val="353535"/>
                          </a:solidFill>
                          <a:latin typeface="Calibri"/>
                          <a:ea typeface="Calibri"/>
                          <a:cs typeface="Calibri"/>
                          <a:sym typeface="Calibri"/>
                        </a:rPr>
                        <a:t>of  form(s) of oral PrEP by authorities </a:t>
                      </a:r>
                      <a:endParaRPr sz="1100" b="0" i="0" u="none" strike="noStrike" cap="none">
                        <a:solidFill>
                          <a:srgbClr val="353535"/>
                        </a:solidFill>
                        <a:latin typeface="Calibri"/>
                        <a:ea typeface="Calibri"/>
                        <a:cs typeface="Calibri"/>
                        <a:sym typeface="Calibri"/>
                      </a:endParaRPr>
                    </a:p>
                  </a:txBody>
                  <a:tcPr marL="45725" marR="9525" marT="45725" marB="0"/>
                </a:tc>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53535"/>
                        </a:solidFill>
                        <a:latin typeface="Calibri"/>
                        <a:ea typeface="Calibri"/>
                        <a:cs typeface="Calibri"/>
                        <a:sym typeface="Calibri"/>
                      </a:endParaRPr>
                    </a:p>
                  </a:txBody>
                  <a:tcPr marL="45725" marR="9525" marT="45725" marB="0">
                    <a:solidFill>
                      <a:schemeClr val="accent3"/>
                    </a:solidFill>
                  </a:tcPr>
                </a:tc>
                <a:extLst>
                  <a:ext uri="{0D108BD9-81ED-4DB2-BD59-A6C34878D82A}">
                    <a16:rowId xmlns:a16="http://schemas.microsoft.com/office/drawing/2014/main" val="10000"/>
                  </a:ext>
                </a:extLst>
              </a:tr>
              <a:tr h="6594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solidFill>
                            <a:srgbClr val="353535"/>
                          </a:solidFill>
                          <a:latin typeface="Calibri"/>
                          <a:ea typeface="Calibri"/>
                          <a:cs typeface="Calibri"/>
                          <a:sym typeface="Calibri"/>
                        </a:rPr>
                        <a:t>Manufacturer identification and </a:t>
                      </a:r>
                      <a:r>
                        <a:rPr lang="en-US" sz="1100" b="1" u="none" strike="noStrike" cap="none">
                          <a:solidFill>
                            <a:srgbClr val="353535"/>
                          </a:solidFill>
                          <a:latin typeface="Calibri"/>
                          <a:ea typeface="Calibri"/>
                          <a:cs typeface="Calibri"/>
                          <a:sym typeface="Calibri"/>
                        </a:rPr>
                        <a:t>contract </a:t>
                      </a:r>
                      <a:r>
                        <a:rPr lang="en-US" sz="1100" u="none" strike="noStrike" cap="none">
                          <a:solidFill>
                            <a:srgbClr val="353535"/>
                          </a:solidFill>
                          <a:latin typeface="Calibri"/>
                          <a:ea typeface="Calibri"/>
                          <a:cs typeface="Calibri"/>
                          <a:sym typeface="Calibri"/>
                        </a:rPr>
                        <a:t>negotiation to purchase PrEP</a:t>
                      </a:r>
                      <a:endParaRPr sz="1100" b="0" i="0" u="none" strike="noStrike" cap="none">
                        <a:solidFill>
                          <a:srgbClr val="353535"/>
                        </a:solidFill>
                        <a:latin typeface="Calibri"/>
                        <a:ea typeface="Calibri"/>
                        <a:cs typeface="Calibri"/>
                        <a:sym typeface="Calibri"/>
                      </a:endParaRPr>
                    </a:p>
                  </a:txBody>
                  <a:tcPr marL="45725" marR="9525" marT="45725" marB="0"/>
                </a:tc>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53535"/>
                        </a:solidFill>
                        <a:latin typeface="Calibri"/>
                        <a:ea typeface="Calibri"/>
                        <a:cs typeface="Calibri"/>
                        <a:sym typeface="Calibri"/>
                      </a:endParaRPr>
                    </a:p>
                  </a:txBody>
                  <a:tcPr marL="45725" marR="9525" marT="45725" marB="0">
                    <a:solidFill>
                      <a:schemeClr val="accent1"/>
                    </a:solidFill>
                  </a:tcPr>
                </a:tc>
                <a:extLst>
                  <a:ext uri="{0D108BD9-81ED-4DB2-BD59-A6C34878D82A}">
                    <a16:rowId xmlns:a16="http://schemas.microsoft.com/office/drawing/2014/main" val="10001"/>
                  </a:ext>
                </a:extLst>
              </a:tr>
              <a:tr h="659400">
                <a:tc>
                  <a:txBody>
                    <a:bodyPr/>
                    <a:lstStyle/>
                    <a:p>
                      <a:pPr marL="0" marR="0" lvl="0" indent="0" algn="l" rtl="0">
                        <a:lnSpc>
                          <a:spcPct val="100000"/>
                        </a:lnSpc>
                        <a:spcBef>
                          <a:spcPts val="0"/>
                        </a:spcBef>
                        <a:spcAft>
                          <a:spcPts val="0"/>
                        </a:spcAft>
                        <a:buClr>
                          <a:srgbClr val="353535"/>
                        </a:buClr>
                        <a:buSzPts val="1100"/>
                        <a:buFont typeface="Calibri"/>
                        <a:buNone/>
                      </a:pPr>
                      <a:r>
                        <a:rPr lang="en-US" sz="1100" b="0" i="0" u="none" strike="noStrike" cap="none">
                          <a:solidFill>
                            <a:srgbClr val="353535"/>
                          </a:solidFill>
                          <a:latin typeface="Calibri"/>
                          <a:ea typeface="Calibri"/>
                          <a:cs typeface="Calibri"/>
                          <a:sym typeface="Calibri"/>
                        </a:rPr>
                        <a:t>Development of </a:t>
                      </a:r>
                      <a:r>
                        <a:rPr lang="en-US" sz="1100" b="1" i="0" u="none" strike="noStrike" cap="none">
                          <a:solidFill>
                            <a:srgbClr val="353535"/>
                          </a:solidFill>
                          <a:latin typeface="Calibri"/>
                          <a:ea typeface="Calibri"/>
                          <a:cs typeface="Calibri"/>
                          <a:sym typeface="Calibri"/>
                        </a:rPr>
                        <a:t>distribution plan and supply chain </a:t>
                      </a:r>
                      <a:r>
                        <a:rPr lang="en-US" sz="1100" b="0" i="0" u="none" strike="noStrike" cap="none">
                          <a:solidFill>
                            <a:srgbClr val="353535"/>
                          </a:solidFill>
                          <a:latin typeface="Calibri"/>
                          <a:ea typeface="Calibri"/>
                          <a:cs typeface="Calibri"/>
                          <a:sym typeface="Calibri"/>
                        </a:rPr>
                        <a:t>for PrEP to reach priority facilities</a:t>
                      </a:r>
                      <a:endParaRPr sz="1100" b="0" i="0" u="none" strike="noStrike" cap="none">
                        <a:solidFill>
                          <a:srgbClr val="353535"/>
                        </a:solidFill>
                        <a:latin typeface="Calibri"/>
                        <a:ea typeface="Calibri"/>
                        <a:cs typeface="Calibri"/>
                        <a:sym typeface="Calibri"/>
                      </a:endParaRPr>
                    </a:p>
                  </a:txBody>
                  <a:tcPr marL="45725" marR="9525" marT="45725" marB="0"/>
                </a:tc>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53535"/>
                        </a:solidFill>
                        <a:latin typeface="Calibri"/>
                        <a:ea typeface="Calibri"/>
                        <a:cs typeface="Calibri"/>
                        <a:sym typeface="Calibri"/>
                      </a:endParaRPr>
                    </a:p>
                  </a:txBody>
                  <a:tcPr marL="45725" marR="9525" marT="45725" marB="0">
                    <a:solidFill>
                      <a:schemeClr val="accent1"/>
                    </a:solidFill>
                  </a:tcPr>
                </a:tc>
                <a:extLst>
                  <a:ext uri="{0D108BD9-81ED-4DB2-BD59-A6C34878D82A}">
                    <a16:rowId xmlns:a16="http://schemas.microsoft.com/office/drawing/2014/main" val="10002"/>
                  </a:ext>
                </a:extLst>
              </a:tr>
              <a:tr h="659400">
                <a:tc>
                  <a:txBody>
                    <a:bodyPr/>
                    <a:lstStyle/>
                    <a:p>
                      <a:pPr marL="0" marR="0" lvl="0" indent="0" algn="l" rtl="0">
                        <a:lnSpc>
                          <a:spcPct val="100000"/>
                        </a:lnSpc>
                        <a:spcBef>
                          <a:spcPts val="0"/>
                        </a:spcBef>
                        <a:spcAft>
                          <a:spcPts val="0"/>
                        </a:spcAft>
                        <a:buClr>
                          <a:srgbClr val="353535"/>
                        </a:buClr>
                        <a:buSzPts val="1100"/>
                        <a:buFont typeface="Calibri"/>
                        <a:buNone/>
                      </a:pPr>
                      <a:r>
                        <a:rPr lang="en-US" sz="1100" b="1" i="0" u="none" strike="noStrike" cap="none">
                          <a:solidFill>
                            <a:srgbClr val="353535"/>
                          </a:solidFill>
                          <a:latin typeface="Calibri"/>
                          <a:ea typeface="Calibri"/>
                          <a:cs typeface="Calibri"/>
                          <a:sym typeface="Calibri"/>
                        </a:rPr>
                        <a:t>Effective distribution mechanisms</a:t>
                      </a:r>
                      <a:r>
                        <a:rPr lang="en-US" sz="1100" b="0" i="0" u="none" strike="noStrike" cap="none">
                          <a:solidFill>
                            <a:srgbClr val="353535"/>
                          </a:solidFill>
                          <a:latin typeface="Calibri"/>
                          <a:ea typeface="Calibri"/>
                          <a:cs typeface="Calibri"/>
                          <a:sym typeface="Calibri"/>
                        </a:rPr>
                        <a:t> to avoid PrEP stock-outs in priority facilities</a:t>
                      </a:r>
                      <a:endParaRPr sz="1400" u="none" strike="noStrike" cap="none"/>
                    </a:p>
                  </a:txBody>
                  <a:tcPr marL="45725" marR="9525" marT="45725" marB="0"/>
                </a:tc>
                <a:tc>
                  <a:txBody>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353535"/>
                        </a:solidFill>
                        <a:latin typeface="Calibri"/>
                        <a:ea typeface="Calibri"/>
                        <a:cs typeface="Calibri"/>
                        <a:sym typeface="Calibri"/>
                      </a:endParaRPr>
                    </a:p>
                  </a:txBody>
                  <a:tcPr marL="45725" marR="9525" marT="45725" marB="0">
                    <a:solidFill>
                      <a:schemeClr val="accent1"/>
                    </a:solidFill>
                  </a:tcPr>
                </a:tc>
                <a:extLst>
                  <a:ext uri="{0D108BD9-81ED-4DB2-BD59-A6C34878D82A}">
                    <a16:rowId xmlns:a16="http://schemas.microsoft.com/office/drawing/2014/main" val="10003"/>
                  </a:ext>
                </a:extLst>
              </a:tr>
            </a:tbl>
          </a:graphicData>
        </a:graphic>
      </p:graphicFrame>
      <p:sp>
        <p:nvSpPr>
          <p:cNvPr id="394" name="Google Shape;394;p13"/>
          <p:cNvSpPr/>
          <p:nvPr/>
        </p:nvSpPr>
        <p:spPr>
          <a:xfrm>
            <a:off x="1057306" y="1515037"/>
            <a:ext cx="2045128" cy="511877"/>
          </a:xfrm>
          <a:prstGeom prst="roundRect">
            <a:avLst/>
          </a:prstGeom>
          <a:solidFill>
            <a:srgbClr val="81648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SUPPLY CHAIN MANAGEMENT</a:t>
            </a:r>
            <a:endParaRPr sz="1400" b="0" i="0" u="none" strike="noStrike" cap="none">
              <a:solidFill>
                <a:srgbClr val="000000"/>
              </a:solidFill>
              <a:latin typeface="Arial"/>
              <a:ea typeface="Arial"/>
              <a:cs typeface="Arial"/>
              <a:sym typeface="Arial"/>
            </a:endParaRPr>
          </a:p>
        </p:txBody>
      </p:sp>
      <p:sp>
        <p:nvSpPr>
          <p:cNvPr id="395" name="Google Shape;395;p13"/>
          <p:cNvSpPr/>
          <p:nvPr/>
        </p:nvSpPr>
        <p:spPr>
          <a:xfrm>
            <a:off x="3769117" y="1515037"/>
            <a:ext cx="7615106" cy="4593520"/>
          </a:xfrm>
          <a:prstGeom prst="rect">
            <a:avLst/>
          </a:prstGeom>
          <a:solidFill>
            <a:schemeClr val="lt1"/>
          </a:solidFill>
          <a:ln>
            <a:noFill/>
          </a:ln>
        </p:spPr>
        <p:txBody>
          <a:bodyPr spcFirstLastPara="1" wrap="square" lIns="91425" tIns="45700" rIns="91425" bIns="45700" anchor="t" anchorCtr="0">
            <a:noAutofit/>
          </a:bodyPr>
          <a:lstStyle/>
          <a:p>
            <a:pPr marL="457200" marR="0" lvl="0" indent="-330200" algn="l" rtl="0">
              <a:lnSpc>
                <a:spcPct val="100000"/>
              </a:lnSpc>
              <a:spcBef>
                <a:spcPts val="0"/>
              </a:spcBef>
              <a:spcAft>
                <a:spcPts val="0"/>
              </a:spcAft>
              <a:buClr>
                <a:srgbClr val="000000"/>
              </a:buClr>
              <a:buSzPts val="1600"/>
              <a:buFont typeface="Calibri"/>
              <a:buChar char="●"/>
            </a:pPr>
            <a:r>
              <a:rPr lang="en-US" sz="1400" b="0" i="0" u="none" strike="noStrike" cap="none" dirty="0">
                <a:solidFill>
                  <a:srgbClr val="353535"/>
                </a:solidFill>
                <a:latin typeface="Calibri"/>
                <a:ea typeface="Calibri"/>
                <a:cs typeface="Calibri"/>
                <a:sym typeface="Calibri"/>
              </a:rPr>
              <a:t>Both Truvada and generic forms of PrEP (TDF/FTC) have been approved for use in Nigeria</a:t>
            </a:r>
            <a:endParaRPr sz="1400" b="0" i="0" u="none" strike="noStrike" cap="none" dirty="0">
              <a:solidFill>
                <a:srgbClr val="353535"/>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353535"/>
              </a:solidFill>
              <a:latin typeface="Calibri"/>
              <a:ea typeface="Calibri"/>
              <a:cs typeface="Calibri"/>
              <a:sym typeface="Calibri"/>
            </a:endParaRPr>
          </a:p>
          <a:p>
            <a:pPr marL="457200" marR="0" lvl="0" indent="-330200" algn="l" rtl="0">
              <a:lnSpc>
                <a:spcPct val="100000"/>
              </a:lnSpc>
              <a:spcBef>
                <a:spcPts val="0"/>
              </a:spcBef>
              <a:spcAft>
                <a:spcPts val="0"/>
              </a:spcAft>
              <a:buClr>
                <a:srgbClr val="353535"/>
              </a:buClr>
              <a:buSzPts val="1600"/>
              <a:buFont typeface="Calibri"/>
              <a:buChar char="●"/>
            </a:pPr>
            <a:r>
              <a:rPr lang="en-US" sz="1400" b="0" i="0" u="none" strike="noStrike" cap="none" dirty="0">
                <a:solidFill>
                  <a:srgbClr val="353535"/>
                </a:solidFill>
                <a:latin typeface="Calibri"/>
                <a:ea typeface="Calibri"/>
                <a:cs typeface="Calibri"/>
                <a:sym typeface="Calibri"/>
              </a:rPr>
              <a:t>Nigeria does not use TDF/FTC as a treatment regimen. As a result, current PrEP implementation programs experienced early challenges to establish PrEP procurement processes. While these early challenges have been resolved, there is an ongoing concern with effectively forecasting and procuring sufficient PrEP supplies as PrEP stocks cannot be substituted with treatment stocks nor can excess PrEP stock be used for treatment</a:t>
            </a:r>
            <a:endParaRPr sz="1400" b="0" i="0" u="none" strike="noStrike" cap="none" dirty="0">
              <a:solidFill>
                <a:srgbClr val="353535"/>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353535"/>
              </a:solidFill>
              <a:latin typeface="Calibri"/>
              <a:ea typeface="Calibri"/>
              <a:cs typeface="Calibri"/>
              <a:sym typeface="Calibri"/>
            </a:endParaRPr>
          </a:p>
          <a:p>
            <a:pPr marL="457200" marR="0" lvl="0" indent="-330200" algn="l" rtl="0">
              <a:lnSpc>
                <a:spcPct val="100000"/>
              </a:lnSpc>
              <a:spcBef>
                <a:spcPts val="0"/>
              </a:spcBef>
              <a:spcAft>
                <a:spcPts val="0"/>
              </a:spcAft>
              <a:buClr>
                <a:srgbClr val="353535"/>
              </a:buClr>
              <a:buSzPts val="1600"/>
              <a:buFont typeface="Calibri"/>
              <a:buChar char="●"/>
            </a:pPr>
            <a:r>
              <a:rPr lang="en-US" sz="1400" b="0" i="0" u="none" strike="noStrike" cap="none" dirty="0">
                <a:solidFill>
                  <a:srgbClr val="353535"/>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
                  </a:ext>
                </a:extLst>
              </a:rPr>
              <a:t>PrEP procurement and distribution is managed centrally </a:t>
            </a:r>
            <a:r>
              <a:rPr lang="en-US" sz="1400" b="0" i="0" u="none" strike="noStrike" cap="none">
                <a:solidFill>
                  <a:srgbClr val="353535"/>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
                  </a:ext>
                </a:extLst>
              </a:rPr>
              <a:t>for PEPFAR, CDC and DOD </a:t>
            </a:r>
            <a:r>
              <a:rPr lang="en-US" sz="1400" b="0" i="0" u="none" strike="noStrike" cap="none" dirty="0">
                <a:solidFill>
                  <a:srgbClr val="353535"/>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
                  </a:ext>
                </a:extLst>
              </a:rPr>
              <a:t>projects by Chemonics and is largely provided through one stop shops and select health facilities</a:t>
            </a:r>
            <a:endParaRPr sz="1400" b="0" i="0" u="none" strike="noStrike" cap="none" dirty="0">
              <a:solidFill>
                <a:srgbClr val="353535"/>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434343"/>
              </a:solidFill>
              <a:latin typeface="Calibri"/>
              <a:ea typeface="Calibri"/>
              <a:cs typeface="Calibri"/>
              <a:sym typeface="Calibri"/>
            </a:endParaRPr>
          </a:p>
          <a:p>
            <a:pPr marL="457200" marR="0" lvl="0" indent="-330200" algn="l" rtl="0">
              <a:lnSpc>
                <a:spcPct val="100000"/>
              </a:lnSpc>
              <a:spcBef>
                <a:spcPts val="0"/>
              </a:spcBef>
              <a:spcAft>
                <a:spcPts val="0"/>
              </a:spcAft>
              <a:buClr>
                <a:srgbClr val="434343"/>
              </a:buClr>
              <a:buSzPts val="1600"/>
              <a:buFont typeface="Calibri"/>
              <a:buChar char="●"/>
            </a:pPr>
            <a:r>
              <a:rPr lang="en-US" sz="1400" b="0" i="0" u="none" strike="noStrike" cap="none" dirty="0">
                <a:solidFill>
                  <a:srgbClr val="434343"/>
                </a:solidFill>
                <a:latin typeface="Calibri"/>
                <a:ea typeface="Calibri"/>
                <a:cs typeface="Calibri"/>
                <a:sym typeface="Calibri"/>
              </a:rPr>
              <a:t>Stakeholders note a shortage in the supply of condoms, which can prevent provision of comprehensive combination prevention even when PrEP is available</a:t>
            </a:r>
            <a:endParaRPr sz="1400" b="0" i="0" u="none" strike="noStrike" cap="none" dirty="0">
              <a:solidFill>
                <a:srgbClr val="434343"/>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434343"/>
              </a:solidFill>
              <a:latin typeface="Calibri"/>
              <a:ea typeface="Calibri"/>
              <a:cs typeface="Calibri"/>
              <a:sym typeface="Calibri"/>
            </a:endParaRPr>
          </a:p>
          <a:p>
            <a:pPr marL="457200" marR="0" lvl="0" indent="-330200" algn="l" rtl="0">
              <a:lnSpc>
                <a:spcPct val="100000"/>
              </a:lnSpc>
              <a:spcBef>
                <a:spcPts val="0"/>
              </a:spcBef>
              <a:spcAft>
                <a:spcPts val="0"/>
              </a:spcAft>
              <a:buClr>
                <a:srgbClr val="434343"/>
              </a:buClr>
              <a:buSzPts val="1600"/>
              <a:buFont typeface="Calibri"/>
              <a:buChar char="●"/>
            </a:pPr>
            <a:r>
              <a:rPr lang="en-US" sz="1400" b="0" i="0" u="none" strike="noStrike" cap="none" dirty="0">
                <a:solidFill>
                  <a:srgbClr val="434343"/>
                </a:solidFill>
                <a:latin typeface="Calibri"/>
                <a:ea typeface="Calibri"/>
                <a:cs typeface="Calibri"/>
                <a:sym typeface="Calibri"/>
              </a:rPr>
              <a:t>While PrEP is available in the private sector, it is unclear the extent to which it is available. Heartland Alliance is considering a total market approach, including the private sector, in their program (e.g., exploring pharmacy delivery for PrEP refills) </a:t>
            </a:r>
            <a:endParaRPr sz="1400" b="0" i="0" u="none" strike="noStrike" cap="none" dirty="0">
              <a:solidFill>
                <a:srgbClr val="43434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396" name="Google Shape;396;p13"/>
          <p:cNvSpPr/>
          <p:nvPr/>
        </p:nvSpPr>
        <p:spPr>
          <a:xfrm>
            <a:off x="506602" y="1374965"/>
            <a:ext cx="777240" cy="777240"/>
          </a:xfrm>
          <a:prstGeom prst="ellipse">
            <a:avLst/>
          </a:prstGeom>
          <a:solidFill>
            <a:srgbClr val="C3B2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97" name="Google Shape;397;p13" descr="C:\Users\neeraja.bhavaraju\Downloads\noun_142824_cc.png"/>
          <p:cNvPicPr preferRelativeResize="0"/>
          <p:nvPr/>
        </p:nvPicPr>
        <p:blipFill rotWithShape="1">
          <a:blip r:embed="rId3">
            <a:alphaModFix/>
          </a:blip>
          <a:srcRect b="13330"/>
          <a:stretch/>
        </p:blipFill>
        <p:spPr>
          <a:xfrm>
            <a:off x="587361" y="1495935"/>
            <a:ext cx="615722" cy="53364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14"/>
          <p:cNvSpPr txBox="1">
            <a:spLocks noGrp="1"/>
          </p:cNvSpPr>
          <p:nvPr>
            <p:ph type="title"/>
          </p:nvPr>
        </p:nvSpPr>
        <p:spPr>
          <a:xfrm>
            <a:off x="335279" y="213590"/>
            <a:ext cx="11395803" cy="80003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40"/>
              <a:buFont typeface="Arial"/>
              <a:buNone/>
            </a:pPr>
            <a:r>
              <a:rPr lang="en-US" sz="3240"/>
              <a:t>Detailed PrEP Introduction Framework – Nigeria Findings</a:t>
            </a:r>
            <a:endParaRPr/>
          </a:p>
        </p:txBody>
      </p:sp>
      <p:sp>
        <p:nvSpPr>
          <p:cNvPr id="403" name="Google Shape;403;p14"/>
          <p:cNvSpPr/>
          <p:nvPr/>
        </p:nvSpPr>
        <p:spPr>
          <a:xfrm>
            <a:off x="1057306" y="1515970"/>
            <a:ext cx="2022826" cy="511877"/>
          </a:xfrm>
          <a:prstGeom prst="roundRect">
            <a:avLst/>
          </a:prstGeom>
          <a:solidFill>
            <a:srgbClr val="81648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FFFFFF"/>
                </a:solidFill>
                <a:latin typeface="Calibri"/>
                <a:ea typeface="Calibri"/>
                <a:cs typeface="Calibri"/>
                <a:sym typeface="Calibri"/>
              </a:rPr>
              <a:t>PREP DELIVERY   PLATFORMS</a:t>
            </a:r>
            <a:endParaRPr sz="1400" b="0" i="0" u="none" strike="noStrike" cap="none" dirty="0">
              <a:solidFill>
                <a:srgbClr val="000000"/>
              </a:solidFill>
              <a:latin typeface="Arial"/>
              <a:ea typeface="Arial"/>
              <a:cs typeface="Arial"/>
              <a:sym typeface="Arial"/>
            </a:endParaRPr>
          </a:p>
        </p:txBody>
      </p:sp>
      <p:sp>
        <p:nvSpPr>
          <p:cNvPr id="404" name="Google Shape;404;p14"/>
          <p:cNvSpPr/>
          <p:nvPr/>
        </p:nvSpPr>
        <p:spPr>
          <a:xfrm>
            <a:off x="3769125" y="1515024"/>
            <a:ext cx="7615200" cy="4842000"/>
          </a:xfrm>
          <a:prstGeom prst="rect">
            <a:avLst/>
          </a:prstGeom>
          <a:solidFill>
            <a:schemeClr val="lt1"/>
          </a:solidFill>
          <a:ln>
            <a:noFill/>
          </a:ln>
        </p:spPr>
        <p:txBody>
          <a:bodyPr spcFirstLastPara="1" wrap="square" lIns="91425" tIns="45700" rIns="91425" bIns="45700" anchor="ctr" anchorCtr="0">
            <a:noAutofit/>
          </a:bodyPr>
          <a:lstStyle/>
          <a:p>
            <a:pPr marL="457200" marR="0" lvl="0" indent="-330200" algn="l" rtl="0">
              <a:lnSpc>
                <a:spcPct val="100000"/>
              </a:lnSpc>
              <a:spcBef>
                <a:spcPts val="0"/>
              </a:spcBef>
              <a:spcAft>
                <a:spcPts val="0"/>
              </a:spcAft>
              <a:buClr>
                <a:srgbClr val="353535"/>
              </a:buClr>
              <a:buSzPts val="1600"/>
              <a:buFont typeface="Calibri"/>
              <a:buChar char="●"/>
            </a:pPr>
            <a:r>
              <a:rPr lang="en-US" sz="1400" b="0" i="0" u="none" strike="noStrike" cap="none" dirty="0">
                <a:solidFill>
                  <a:srgbClr val="353535"/>
                </a:solidFill>
                <a:latin typeface="Calibri"/>
                <a:ea typeface="Calibri"/>
                <a:cs typeface="Calibri"/>
                <a:sym typeface="Calibri"/>
              </a:rPr>
              <a:t>Implementing partners have developed tools to support PrEP delivery, including healthcare worker training curricula, standard operating procedures for PrEP delivery, job aids, risk assessments and screening tools, however these are not standardized across partners nor are there standard national tools to support provider training and PrEP delivery.</a:t>
            </a:r>
            <a:endParaRPr sz="1400" b="0" i="0" u="none" strike="noStrike" cap="none" dirty="0">
              <a:solidFill>
                <a:srgbClr val="353535"/>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600"/>
              <a:buFont typeface="Arial"/>
              <a:buNone/>
            </a:pPr>
            <a:r>
              <a:rPr lang="en-US" sz="600" b="0" i="0" u="none" strike="noStrike" cap="none" dirty="0">
                <a:solidFill>
                  <a:srgbClr val="353535"/>
                </a:solidFill>
                <a:latin typeface="Calibri"/>
                <a:ea typeface="Calibri"/>
                <a:cs typeface="Calibri"/>
                <a:sym typeface="Calibri"/>
              </a:rPr>
              <a:t> </a:t>
            </a:r>
            <a:endParaRPr sz="600" b="0" i="0" u="none" strike="noStrike" cap="none" dirty="0">
              <a:solidFill>
                <a:srgbClr val="353535"/>
              </a:solidFill>
              <a:latin typeface="Calibri"/>
              <a:ea typeface="Calibri"/>
              <a:cs typeface="Calibri"/>
              <a:sym typeface="Calibri"/>
            </a:endParaRPr>
          </a:p>
          <a:p>
            <a:pPr marL="457200" marR="0" lvl="0" indent="-330200" algn="l" rtl="0">
              <a:lnSpc>
                <a:spcPct val="100000"/>
              </a:lnSpc>
              <a:spcBef>
                <a:spcPts val="0"/>
              </a:spcBef>
              <a:spcAft>
                <a:spcPts val="0"/>
              </a:spcAft>
              <a:buClr>
                <a:srgbClr val="353535"/>
              </a:buClr>
              <a:buSzPts val="1600"/>
              <a:buFont typeface="Calibri"/>
              <a:buChar char="●"/>
            </a:pPr>
            <a:r>
              <a:rPr lang="en-US" sz="1400" b="0" i="0" u="none" strike="noStrike" cap="none" dirty="0">
                <a:solidFill>
                  <a:srgbClr val="353535"/>
                </a:solidFill>
                <a:latin typeface="Calibri"/>
                <a:ea typeface="Calibri"/>
                <a:cs typeface="Calibri"/>
                <a:sym typeface="Calibri"/>
              </a:rPr>
              <a:t>Across implementation programs, PrEP is primarily offered in one-stop-shops for key populations alongside other HIV, STI, and TB services </a:t>
            </a:r>
            <a:r>
              <a:rPr lang="en-US" sz="1400" b="0" i="0" u="none" strike="noStrike" cap="none" dirty="0">
                <a:solidFill>
                  <a:srgbClr val="353535"/>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
                  </a:ext>
                </a:extLst>
              </a:rPr>
              <a:t>(e.g., FHI 360 Global Fund, Heartland Alliance, APIN) </a:t>
            </a:r>
            <a:r>
              <a:rPr lang="en-US" sz="1400" b="0" i="0" u="none" strike="noStrike" cap="none" dirty="0">
                <a:solidFill>
                  <a:srgbClr val="353535"/>
                </a:solidFill>
                <a:latin typeface="Calibri"/>
                <a:ea typeface="Calibri"/>
                <a:cs typeface="Calibri"/>
                <a:sym typeface="Calibri"/>
              </a:rPr>
              <a:t> and is also being offered in select healthcare facilities for general populations</a:t>
            </a:r>
            <a:r>
              <a:rPr lang="en-US" dirty="0">
                <a:solidFill>
                  <a:srgbClr val="353535"/>
                </a:solidFill>
                <a:latin typeface="Calibri"/>
                <a:ea typeface="Calibri"/>
                <a:cs typeface="Calibri"/>
                <a:sym typeface="Calibri"/>
              </a:rPr>
              <a:t>, with referrals from index texting, PMTCT, and FP</a:t>
            </a:r>
            <a:r>
              <a:rPr lang="en-US" sz="1400" b="0" i="0" u="none" strike="noStrike" cap="none" dirty="0">
                <a:solidFill>
                  <a:srgbClr val="353535"/>
                </a:solidFill>
                <a:latin typeface="Calibri"/>
                <a:ea typeface="Calibri"/>
                <a:cs typeface="Calibri"/>
                <a:sym typeface="Calibri"/>
              </a:rPr>
              <a:t> (e.g., Chemonics SHARP). Some projects have implemented PrEP through mobile clinical teams (e.g., Heartland Alliance, FHI 360 Global Fund Pro</a:t>
            </a:r>
            <a:r>
              <a:rPr lang="en-US" dirty="0">
                <a:solidFill>
                  <a:srgbClr val="353535"/>
                </a:solidFill>
                <a:latin typeface="Calibri"/>
                <a:ea typeface="Calibri"/>
                <a:cs typeface="Calibri"/>
                <a:sym typeface="Calibri"/>
              </a:rPr>
              <a:t>ject</a:t>
            </a:r>
            <a:r>
              <a:rPr lang="en-US" sz="1400" b="0" i="0" u="none" strike="noStrike" cap="none" dirty="0">
                <a:solidFill>
                  <a:srgbClr val="353535"/>
                </a:solidFill>
                <a:latin typeface="Calibri"/>
                <a:ea typeface="Calibri"/>
                <a:cs typeface="Calibri"/>
                <a:sym typeface="Calibri"/>
              </a:rPr>
              <a:t>) that are able to reach KPs in the communit</a:t>
            </a:r>
            <a:r>
              <a:rPr lang="en-US" dirty="0">
                <a:solidFill>
                  <a:srgbClr val="353535"/>
                </a:solidFill>
                <a:latin typeface="Calibri"/>
                <a:ea typeface="Calibri"/>
                <a:cs typeface="Calibri"/>
                <a:sym typeface="Calibri"/>
              </a:rPr>
              <a:t>y.</a:t>
            </a:r>
            <a:r>
              <a:rPr lang="en-US" sz="1400" b="0" i="0" u="none" strike="noStrike" cap="none" dirty="0">
                <a:solidFill>
                  <a:srgbClr val="353535"/>
                </a:solidFill>
                <a:latin typeface="Calibri"/>
                <a:ea typeface="Calibri"/>
                <a:cs typeface="Calibri"/>
                <a:sym typeface="Calibri"/>
              </a:rPr>
              <a:t> </a:t>
            </a:r>
            <a:endParaRPr sz="1400" b="0" i="0" u="none" strike="noStrike" cap="none" dirty="0">
              <a:solidFill>
                <a:srgbClr val="353535"/>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600"/>
              <a:buFont typeface="Arial"/>
              <a:buNone/>
            </a:pPr>
            <a:endParaRPr sz="600" b="0" i="0" u="none" strike="noStrike" cap="none" dirty="0">
              <a:solidFill>
                <a:srgbClr val="353535"/>
              </a:solidFill>
              <a:latin typeface="Calibri"/>
              <a:ea typeface="Calibri"/>
              <a:cs typeface="Calibri"/>
              <a:sym typeface="Calibri"/>
            </a:endParaRPr>
          </a:p>
          <a:p>
            <a:pPr marL="457200" marR="0" lvl="0" indent="-330200" algn="l" rtl="0">
              <a:lnSpc>
                <a:spcPct val="100000"/>
              </a:lnSpc>
              <a:spcBef>
                <a:spcPts val="0"/>
              </a:spcBef>
              <a:spcAft>
                <a:spcPts val="0"/>
              </a:spcAft>
              <a:buClr>
                <a:srgbClr val="353535"/>
              </a:buClr>
              <a:buSzPts val="1600"/>
              <a:buFont typeface="Calibri"/>
              <a:buChar char="●"/>
            </a:pPr>
            <a:r>
              <a:rPr lang="en-US" sz="1400" b="0" i="0" u="none" strike="noStrike" cap="none" dirty="0">
                <a:solidFill>
                  <a:srgbClr val="353535"/>
                </a:solidFill>
                <a:latin typeface="Calibri"/>
                <a:ea typeface="Calibri"/>
                <a:cs typeface="Calibri"/>
                <a:sym typeface="Calibri"/>
              </a:rPr>
              <a:t>PrEP clinical guidelines require prescription for PrEP by a healthcare provider and require testing for HIV, Hepatitis B, creatinine levels and urinalysis at PrEP initiation. Testing for HIV </a:t>
            </a:r>
            <a:r>
              <a:rPr lang="en-US" dirty="0">
                <a:solidFill>
                  <a:srgbClr val="353535"/>
                </a:solidFill>
                <a:latin typeface="Calibri"/>
                <a:ea typeface="Calibri"/>
                <a:cs typeface="Calibri"/>
                <a:sym typeface="Calibri"/>
              </a:rPr>
              <a:t>and pregnancy is required every 3 months and</a:t>
            </a:r>
            <a:r>
              <a:rPr lang="en-US" sz="1400" b="0" i="0" u="none" strike="noStrike" cap="none" dirty="0">
                <a:solidFill>
                  <a:srgbClr val="353535"/>
                </a:solidFill>
                <a:latin typeface="Calibri"/>
                <a:ea typeface="Calibri"/>
                <a:cs typeface="Calibri"/>
                <a:sym typeface="Calibri"/>
              </a:rPr>
              <a:t> creatinine and urinalysis are required every 6 months for the first year of PrEP use and annually after the first year. Some programs are experimenting with conducting a urinalysis for all PrEP users and following-up with a creatinine test for those who need it to reduce testing burden. Implementing partners have noted that these stringent requirements for testing pose a challenge to PrEP delivery</a:t>
            </a:r>
            <a:r>
              <a:rPr lang="en-US" dirty="0">
                <a:solidFill>
                  <a:srgbClr val="353535"/>
                </a:solidFill>
                <a:latin typeface="Calibri"/>
                <a:ea typeface="Calibri"/>
                <a:cs typeface="Calibri"/>
                <a:sym typeface="Calibri"/>
              </a:rPr>
              <a:t>.</a:t>
            </a:r>
            <a:r>
              <a:rPr lang="en-US" sz="1400" b="0" i="0" u="none" strike="noStrike" cap="none" dirty="0">
                <a:solidFill>
                  <a:srgbClr val="353535"/>
                </a:solidFill>
                <a:latin typeface="Calibri"/>
                <a:ea typeface="Calibri"/>
                <a:cs typeface="Calibri"/>
                <a:sym typeface="Calibri"/>
              </a:rPr>
              <a:t>   </a:t>
            </a:r>
            <a:endParaRPr sz="1400" b="0" i="0" u="none" strike="noStrike" cap="none" dirty="0">
              <a:solidFill>
                <a:srgbClr val="353535"/>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600"/>
              <a:buFont typeface="Arial"/>
              <a:buNone/>
            </a:pPr>
            <a:endParaRPr sz="600" b="0" i="0" u="none" strike="noStrike" cap="none" dirty="0">
              <a:solidFill>
                <a:srgbClr val="353535"/>
              </a:solidFill>
              <a:latin typeface="Calibri"/>
              <a:ea typeface="Calibri"/>
              <a:cs typeface="Calibri"/>
              <a:sym typeface="Calibri"/>
            </a:endParaRPr>
          </a:p>
          <a:p>
            <a:pPr marL="457200" marR="0" lvl="0" indent="-330200" algn="l" rtl="0">
              <a:lnSpc>
                <a:spcPct val="100000"/>
              </a:lnSpc>
              <a:spcBef>
                <a:spcPts val="0"/>
              </a:spcBef>
              <a:spcAft>
                <a:spcPts val="0"/>
              </a:spcAft>
              <a:buClr>
                <a:srgbClr val="353535"/>
              </a:buClr>
              <a:buSzPts val="1600"/>
              <a:buFont typeface="Calibri"/>
              <a:buChar char="●"/>
            </a:pPr>
            <a:r>
              <a:rPr lang="en-US" sz="1400" b="0" i="0" u="none" strike="noStrike" cap="none" dirty="0">
                <a:solidFill>
                  <a:srgbClr val="353535"/>
                </a:solidFill>
                <a:latin typeface="Calibri"/>
                <a:ea typeface="Calibri"/>
                <a:cs typeface="Calibri"/>
                <a:sym typeface="Calibri"/>
              </a:rPr>
              <a:t>Provider training is currently being conducted primarily through implementation projects. Some provider training was conducted in 201</a:t>
            </a:r>
            <a:r>
              <a:rPr lang="en-US" dirty="0">
                <a:solidFill>
                  <a:srgbClr val="353535"/>
                </a:solidFill>
                <a:latin typeface="Calibri"/>
                <a:ea typeface="Calibri"/>
                <a:cs typeface="Calibri"/>
                <a:sym typeface="Calibri"/>
              </a:rPr>
              <a:t>8</a:t>
            </a:r>
            <a:r>
              <a:rPr lang="en-US" sz="1400" b="0" i="0" u="none" strike="noStrike" cap="none" dirty="0">
                <a:solidFill>
                  <a:srgbClr val="353535"/>
                </a:solidFill>
                <a:latin typeface="Calibri"/>
                <a:ea typeface="Calibri"/>
                <a:cs typeface="Calibri"/>
                <a:sym typeface="Calibri"/>
              </a:rPr>
              <a:t> by PEPFAR and ICAP, and a new project managed by JSI / </a:t>
            </a:r>
            <a:r>
              <a:rPr lang="en-US" sz="1400" b="0" i="0" u="none" strike="noStrike" cap="none" dirty="0" err="1">
                <a:solidFill>
                  <a:srgbClr val="353535"/>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
                  </a:ext>
                </a:extLst>
              </a:rPr>
              <a:t>AIDSFree</a:t>
            </a:r>
            <a:r>
              <a:rPr lang="en-US" sz="1400" b="0" i="0" u="none" strike="noStrike" cap="none" dirty="0">
                <a:solidFill>
                  <a:srgbClr val="353535"/>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
                  </a:ext>
                </a:extLst>
              </a:rPr>
              <a:t> is supporting additional training and mentorship for providers. </a:t>
            </a:r>
            <a:endParaRPr sz="1800" b="0" i="0" u="none" strike="noStrike" cap="none" dirty="0">
              <a:solidFill>
                <a:srgbClr val="000000"/>
              </a:solidFill>
              <a:latin typeface="Calibri"/>
              <a:ea typeface="Calibri"/>
              <a:cs typeface="Calibri"/>
              <a:sym typeface="Calibri"/>
            </a:endParaRPr>
          </a:p>
        </p:txBody>
      </p:sp>
      <p:sp>
        <p:nvSpPr>
          <p:cNvPr id="405" name="Google Shape;405;p14"/>
          <p:cNvSpPr/>
          <p:nvPr/>
        </p:nvSpPr>
        <p:spPr>
          <a:xfrm>
            <a:off x="517753" y="1375898"/>
            <a:ext cx="777240" cy="777240"/>
          </a:xfrm>
          <a:prstGeom prst="ellipse">
            <a:avLst/>
          </a:prstGeom>
          <a:solidFill>
            <a:srgbClr val="C3B2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406" name="Google Shape;406;p14" descr="C:\Users\neeraja.bhavaraju\Downloads\noun_22779_cc.png"/>
          <p:cNvPicPr preferRelativeResize="0"/>
          <p:nvPr/>
        </p:nvPicPr>
        <p:blipFill rotWithShape="1">
          <a:blip r:embed="rId3">
            <a:alphaModFix/>
          </a:blip>
          <a:srcRect b="13330"/>
          <a:stretch/>
        </p:blipFill>
        <p:spPr>
          <a:xfrm>
            <a:off x="644154" y="1536425"/>
            <a:ext cx="524438" cy="454532"/>
          </a:xfrm>
          <a:prstGeom prst="rect">
            <a:avLst/>
          </a:prstGeom>
          <a:noFill/>
          <a:ln>
            <a:noFill/>
          </a:ln>
        </p:spPr>
      </p:pic>
      <p:graphicFrame>
        <p:nvGraphicFramePr>
          <p:cNvPr id="407" name="Google Shape;407;p14"/>
          <p:cNvGraphicFramePr/>
          <p:nvPr/>
        </p:nvGraphicFramePr>
        <p:xfrm>
          <a:off x="1068457" y="2150725"/>
          <a:ext cx="2011675" cy="4206250"/>
        </p:xfrm>
        <a:graphic>
          <a:graphicData uri="http://schemas.openxmlformats.org/drawingml/2006/table">
            <a:tbl>
              <a:tblPr>
                <a:noFill/>
                <a:tableStyleId>{983116DE-04D3-4C82-8453-7713F9BDAB9A}</a:tableStyleId>
              </a:tblPr>
              <a:tblGrid>
                <a:gridCol w="1810500">
                  <a:extLst>
                    <a:ext uri="{9D8B030D-6E8A-4147-A177-3AD203B41FA5}">
                      <a16:colId xmlns:a16="http://schemas.microsoft.com/office/drawing/2014/main" val="20000"/>
                    </a:ext>
                  </a:extLst>
                </a:gridCol>
                <a:gridCol w="201175">
                  <a:extLst>
                    <a:ext uri="{9D8B030D-6E8A-4147-A177-3AD203B41FA5}">
                      <a16:colId xmlns:a16="http://schemas.microsoft.com/office/drawing/2014/main" val="20001"/>
                    </a:ext>
                  </a:extLst>
                </a:gridCol>
              </a:tblGrid>
              <a:tr h="731525">
                <a:tc>
                  <a:txBody>
                    <a:bodyPr/>
                    <a:lstStyle/>
                    <a:p>
                      <a:pPr marL="0" marR="0" lvl="0" indent="0" algn="l" rtl="0">
                        <a:lnSpc>
                          <a:spcPct val="100000"/>
                        </a:lnSpc>
                        <a:spcBef>
                          <a:spcPts val="0"/>
                        </a:spcBef>
                        <a:spcAft>
                          <a:spcPts val="0"/>
                        </a:spcAft>
                        <a:buClr>
                          <a:srgbClr val="353535"/>
                        </a:buClr>
                        <a:buSzPts val="1100"/>
                        <a:buFont typeface="Calibri"/>
                        <a:buNone/>
                      </a:pPr>
                      <a:r>
                        <a:rPr lang="en-US" sz="1100" b="0" i="0" u="none" strike="noStrike" cap="none">
                          <a:solidFill>
                            <a:srgbClr val="353535"/>
                          </a:solidFill>
                          <a:latin typeface="Calibri"/>
                          <a:ea typeface="Calibri"/>
                          <a:cs typeface="Calibri"/>
                          <a:sym typeface="Calibri"/>
                        </a:rPr>
                        <a:t>Issuance of </a:t>
                      </a:r>
                      <a:r>
                        <a:rPr lang="en-US" sz="1100" b="1" i="0" u="none" strike="noStrike" cap="none">
                          <a:solidFill>
                            <a:srgbClr val="353535"/>
                          </a:solidFill>
                          <a:latin typeface="Calibri"/>
                          <a:ea typeface="Calibri"/>
                          <a:cs typeface="Calibri"/>
                          <a:sym typeface="Calibri"/>
                        </a:rPr>
                        <a:t>clinical guidelines </a:t>
                      </a:r>
                      <a:r>
                        <a:rPr lang="en-US" sz="1100" b="0" i="0" u="none" strike="noStrike" cap="none">
                          <a:solidFill>
                            <a:srgbClr val="353535"/>
                          </a:solidFill>
                          <a:latin typeface="Calibri"/>
                          <a:ea typeface="Calibri"/>
                          <a:cs typeface="Calibri"/>
                          <a:sym typeface="Calibri"/>
                        </a:rPr>
                        <a:t>for PrEP and development of </a:t>
                      </a:r>
                      <a:r>
                        <a:rPr lang="en-US" sz="1100" b="1" i="0" u="none" strike="noStrike" cap="none">
                          <a:solidFill>
                            <a:srgbClr val="353535"/>
                          </a:solidFill>
                          <a:latin typeface="Calibri"/>
                          <a:ea typeface="Calibri"/>
                          <a:cs typeface="Calibri"/>
                          <a:sym typeface="Calibri"/>
                        </a:rPr>
                        <a:t>job aids </a:t>
                      </a:r>
                      <a:r>
                        <a:rPr lang="en-US" sz="1100" b="0" i="0" u="none" strike="noStrike" cap="none">
                          <a:solidFill>
                            <a:srgbClr val="353535"/>
                          </a:solidFill>
                          <a:latin typeface="Calibri"/>
                          <a:ea typeface="Calibri"/>
                          <a:cs typeface="Calibri"/>
                          <a:sym typeface="Calibri"/>
                        </a:rPr>
                        <a:t>for healthcare workers</a:t>
                      </a:r>
                      <a:endParaRPr sz="1400" u="none" strike="noStrike" cap="none"/>
                    </a:p>
                  </a:txBody>
                  <a:tcPr marL="45725" marR="9525" marT="45725" marB="0"/>
                </a:tc>
                <a:tc>
                  <a:txBody>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353535"/>
                        </a:solidFill>
                        <a:latin typeface="Calibri"/>
                        <a:ea typeface="Calibri"/>
                        <a:cs typeface="Calibri"/>
                        <a:sym typeface="Calibri"/>
                      </a:endParaRPr>
                    </a:p>
                  </a:txBody>
                  <a:tcPr marL="45725" marR="9525" marT="45725" marB="0">
                    <a:solidFill>
                      <a:srgbClr val="F48D81"/>
                    </a:solidFill>
                  </a:tcPr>
                </a:tc>
                <a:extLst>
                  <a:ext uri="{0D108BD9-81ED-4DB2-BD59-A6C34878D82A}">
                    <a16:rowId xmlns:a16="http://schemas.microsoft.com/office/drawing/2014/main" val="10000"/>
                  </a:ext>
                </a:extLst>
              </a:tr>
              <a:tr h="731525">
                <a:tc>
                  <a:txBody>
                    <a:bodyPr/>
                    <a:lstStyle/>
                    <a:p>
                      <a:pPr marL="0" marR="0" lvl="0" indent="0" algn="l" rtl="0">
                        <a:lnSpc>
                          <a:spcPct val="100000"/>
                        </a:lnSpc>
                        <a:spcBef>
                          <a:spcPts val="0"/>
                        </a:spcBef>
                        <a:spcAft>
                          <a:spcPts val="0"/>
                        </a:spcAft>
                        <a:buClr>
                          <a:srgbClr val="353535"/>
                        </a:buClr>
                        <a:buSzPts val="1100"/>
                        <a:buFont typeface="Calibri"/>
                        <a:buNone/>
                      </a:pPr>
                      <a:r>
                        <a:rPr lang="en-US" sz="1100" b="0" i="0" u="none" strike="noStrike" cap="none">
                          <a:solidFill>
                            <a:srgbClr val="353535"/>
                          </a:solidFill>
                          <a:latin typeface="Calibri"/>
                          <a:ea typeface="Calibri"/>
                          <a:cs typeface="Calibri"/>
                          <a:sym typeface="Calibri"/>
                        </a:rPr>
                        <a:t>Plan and curriculum to engage and train </a:t>
                      </a:r>
                      <a:r>
                        <a:rPr lang="en-US" sz="1100" b="1" i="0" u="none" strike="noStrike" cap="none">
                          <a:solidFill>
                            <a:srgbClr val="353535"/>
                          </a:solidFill>
                          <a:latin typeface="Calibri"/>
                          <a:ea typeface="Calibri"/>
                          <a:cs typeface="Calibri"/>
                          <a:sym typeface="Calibri"/>
                        </a:rPr>
                        <a:t>health care workers </a:t>
                      </a:r>
                      <a:r>
                        <a:rPr lang="en-US" sz="1100" b="0" i="0" u="none" strike="noStrike" cap="none">
                          <a:solidFill>
                            <a:srgbClr val="353535"/>
                          </a:solidFill>
                          <a:latin typeface="Calibri"/>
                          <a:ea typeface="Calibri"/>
                          <a:cs typeface="Calibri"/>
                          <a:sym typeface="Calibri"/>
                        </a:rPr>
                        <a:t>on PrEP and delivery to target populations</a:t>
                      </a:r>
                      <a:endParaRPr sz="1400" u="none" strike="noStrike" cap="none"/>
                    </a:p>
                  </a:txBody>
                  <a:tcPr marL="45725" marR="9525" marT="45725" marB="0"/>
                </a:tc>
                <a:tc>
                  <a:txBody>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353535"/>
                        </a:solidFill>
                        <a:latin typeface="Calibri"/>
                        <a:ea typeface="Calibri"/>
                        <a:cs typeface="Calibri"/>
                        <a:sym typeface="Calibri"/>
                      </a:endParaRPr>
                    </a:p>
                  </a:txBody>
                  <a:tcPr marL="45725" marR="9525" marT="45725" marB="0">
                    <a:solidFill>
                      <a:srgbClr val="F48D81"/>
                    </a:solidFill>
                  </a:tcPr>
                </a:tc>
                <a:extLst>
                  <a:ext uri="{0D108BD9-81ED-4DB2-BD59-A6C34878D82A}">
                    <a16:rowId xmlns:a16="http://schemas.microsoft.com/office/drawing/2014/main" val="10001"/>
                  </a:ext>
                </a:extLst>
              </a:tr>
              <a:tr h="640075">
                <a:tc>
                  <a:txBody>
                    <a:bodyPr/>
                    <a:lstStyle/>
                    <a:p>
                      <a:pPr marL="0" marR="0" lvl="0" indent="0" algn="l" rtl="0">
                        <a:lnSpc>
                          <a:spcPct val="100000"/>
                        </a:lnSpc>
                        <a:spcBef>
                          <a:spcPts val="0"/>
                        </a:spcBef>
                        <a:spcAft>
                          <a:spcPts val="0"/>
                        </a:spcAft>
                        <a:buClr>
                          <a:srgbClr val="353535"/>
                        </a:buClr>
                        <a:buSzPts val="1100"/>
                        <a:buFont typeface="Calibri"/>
                        <a:buNone/>
                      </a:pPr>
                      <a:r>
                        <a:rPr lang="en-US" sz="1100" b="0" i="0" u="none" strike="noStrike" cap="none">
                          <a:solidFill>
                            <a:srgbClr val="353535"/>
                          </a:solidFill>
                          <a:latin typeface="Calibri"/>
                          <a:ea typeface="Calibri"/>
                          <a:cs typeface="Calibri"/>
                          <a:sym typeface="Calibri"/>
                        </a:rPr>
                        <a:t>Tools to assess risk and understand </a:t>
                      </a:r>
                      <a:r>
                        <a:rPr lang="en-US" sz="1100" b="1" i="0" u="none" strike="noStrike" cap="none">
                          <a:solidFill>
                            <a:srgbClr val="353535"/>
                          </a:solidFill>
                          <a:latin typeface="Calibri"/>
                          <a:ea typeface="Calibri"/>
                          <a:cs typeface="Calibri"/>
                          <a:sym typeface="Calibri"/>
                        </a:rPr>
                        <a:t>who should use PrEP</a:t>
                      </a:r>
                      <a:endParaRPr sz="1100" b="0" i="0" u="none" strike="noStrike" cap="none">
                        <a:solidFill>
                          <a:srgbClr val="353535"/>
                        </a:solidFill>
                        <a:latin typeface="Calibri"/>
                        <a:ea typeface="Calibri"/>
                        <a:cs typeface="Calibri"/>
                        <a:sym typeface="Calibri"/>
                      </a:endParaRPr>
                    </a:p>
                  </a:txBody>
                  <a:tcPr marL="45725" marR="9525" marT="45725" marB="0"/>
                </a:tc>
                <a:tc>
                  <a:txBody>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353535"/>
                        </a:solidFill>
                        <a:latin typeface="Calibri"/>
                        <a:ea typeface="Calibri"/>
                        <a:cs typeface="Calibri"/>
                        <a:sym typeface="Calibri"/>
                      </a:endParaRPr>
                    </a:p>
                  </a:txBody>
                  <a:tcPr marL="45725" marR="9525" marT="45725" marB="0">
                    <a:lnB w="12700" cap="flat" cmpd="sng">
                      <a:solidFill>
                        <a:srgbClr val="FFFFFF"/>
                      </a:solidFill>
                      <a:prstDash val="solid"/>
                      <a:round/>
                      <a:headEnd type="none" w="sm" len="sm"/>
                      <a:tailEnd type="none" w="sm" len="sm"/>
                    </a:lnB>
                    <a:solidFill>
                      <a:srgbClr val="F48D81"/>
                    </a:solidFill>
                  </a:tcPr>
                </a:tc>
                <a:extLst>
                  <a:ext uri="{0D108BD9-81ED-4DB2-BD59-A6C34878D82A}">
                    <a16:rowId xmlns:a16="http://schemas.microsoft.com/office/drawing/2014/main" val="10002"/>
                  </a:ext>
                </a:extLst>
              </a:tr>
              <a:tr h="731525">
                <a:tc>
                  <a:txBody>
                    <a:bodyPr/>
                    <a:lstStyle/>
                    <a:p>
                      <a:pPr marL="0" marR="0" lvl="0" indent="0" algn="l" rtl="0">
                        <a:lnSpc>
                          <a:spcPct val="100000"/>
                        </a:lnSpc>
                        <a:spcBef>
                          <a:spcPts val="0"/>
                        </a:spcBef>
                        <a:spcAft>
                          <a:spcPts val="0"/>
                        </a:spcAft>
                        <a:buClr>
                          <a:srgbClr val="353535"/>
                        </a:buClr>
                        <a:buSzPts val="1100"/>
                        <a:buFont typeface="Calibri"/>
                        <a:buNone/>
                      </a:pPr>
                      <a:r>
                        <a:rPr lang="en-US" sz="1100" b="0" i="0" u="none" strike="noStrike" cap="none">
                          <a:solidFill>
                            <a:srgbClr val="353535"/>
                          </a:solidFill>
                          <a:latin typeface="Calibri"/>
                          <a:ea typeface="Calibri"/>
                          <a:cs typeface="Calibri"/>
                          <a:sym typeface="Calibri"/>
                        </a:rPr>
                        <a:t>Sufficient </a:t>
                      </a:r>
                      <a:r>
                        <a:rPr lang="en-US" sz="1100" b="1" i="0" u="none" strike="noStrike" cap="none">
                          <a:solidFill>
                            <a:srgbClr val="353535"/>
                          </a:solidFill>
                          <a:latin typeface="Calibri"/>
                          <a:ea typeface="Calibri"/>
                          <a:cs typeface="Calibri"/>
                          <a:sym typeface="Calibri"/>
                        </a:rPr>
                        <a:t>infrastructure and human resources </a:t>
                      </a:r>
                      <a:r>
                        <a:rPr lang="en-US" sz="1100" b="0" i="0" u="none" strike="noStrike" cap="none">
                          <a:solidFill>
                            <a:srgbClr val="353535"/>
                          </a:solidFill>
                          <a:latin typeface="Calibri"/>
                          <a:ea typeface="Calibri"/>
                          <a:cs typeface="Calibri"/>
                          <a:sym typeface="Calibri"/>
                        </a:rPr>
                        <a:t>to conduct HIV tests and prescribe PrEP  in priority channels</a:t>
                      </a:r>
                      <a:endParaRPr sz="1100" b="0" i="0" u="none" strike="noStrike" cap="none">
                        <a:solidFill>
                          <a:srgbClr val="353535"/>
                        </a:solidFill>
                        <a:latin typeface="Calibri"/>
                        <a:ea typeface="Calibri"/>
                        <a:cs typeface="Calibri"/>
                        <a:sym typeface="Calibri"/>
                      </a:endParaRPr>
                    </a:p>
                  </a:txBody>
                  <a:tcPr marL="45725" marR="9525" marT="45725" marB="0">
                    <a:lnR w="12700" cap="flat" cmpd="sng">
                      <a:solidFill>
                        <a:srgbClr val="FFFFF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353535"/>
                        </a:solidFill>
                        <a:latin typeface="Calibri"/>
                        <a:ea typeface="Calibri"/>
                        <a:cs typeface="Calibri"/>
                        <a:sym typeface="Calibri"/>
                      </a:endParaRPr>
                    </a:p>
                  </a:txBody>
                  <a:tcPr marL="45725" marR="9525" marT="457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1"/>
                    </a:solidFill>
                  </a:tcPr>
                </a:tc>
                <a:extLst>
                  <a:ext uri="{0D108BD9-81ED-4DB2-BD59-A6C34878D82A}">
                    <a16:rowId xmlns:a16="http://schemas.microsoft.com/office/drawing/2014/main" val="10003"/>
                  </a:ext>
                </a:extLst>
              </a:tr>
              <a:tr h="640075">
                <a:tc>
                  <a:txBody>
                    <a:bodyPr/>
                    <a:lstStyle/>
                    <a:p>
                      <a:pPr marL="0" marR="0" lvl="0" indent="0" algn="l" rtl="0">
                        <a:lnSpc>
                          <a:spcPct val="100000"/>
                        </a:lnSpc>
                        <a:spcBef>
                          <a:spcPts val="0"/>
                        </a:spcBef>
                        <a:spcAft>
                          <a:spcPts val="0"/>
                        </a:spcAft>
                        <a:buClr>
                          <a:srgbClr val="353535"/>
                        </a:buClr>
                        <a:buSzPts val="1100"/>
                        <a:buFont typeface="Calibri"/>
                        <a:buNone/>
                      </a:pPr>
                      <a:r>
                        <a:rPr lang="en-US" sz="1100" b="0" i="0" u="none" strike="noStrike" cap="none">
                          <a:solidFill>
                            <a:srgbClr val="353535"/>
                          </a:solidFill>
                          <a:latin typeface="Calibri"/>
                          <a:ea typeface="Calibri"/>
                          <a:cs typeface="Calibri"/>
                          <a:sym typeface="Calibri"/>
                        </a:rPr>
                        <a:t>Streamlined </a:t>
                      </a:r>
                      <a:r>
                        <a:rPr lang="en-US" sz="1100" b="1" i="0" u="none" strike="noStrike" cap="none">
                          <a:solidFill>
                            <a:srgbClr val="353535"/>
                          </a:solidFill>
                          <a:latin typeface="Calibri"/>
                          <a:ea typeface="Calibri"/>
                          <a:cs typeface="Calibri"/>
                          <a:sym typeface="Calibri"/>
                        </a:rPr>
                        <a:t>pathways</a:t>
                      </a:r>
                      <a:r>
                        <a:rPr lang="en-US" sz="1100" b="0" i="0" u="none" strike="noStrike" cap="none">
                          <a:solidFill>
                            <a:srgbClr val="353535"/>
                          </a:solidFill>
                          <a:latin typeface="Calibri"/>
                          <a:ea typeface="Calibri"/>
                          <a:cs typeface="Calibri"/>
                          <a:sym typeface="Calibri"/>
                        </a:rPr>
                        <a:t>  between HIV testing and PrEP access</a:t>
                      </a:r>
                      <a:endParaRPr sz="1400" u="none" strike="noStrike" cap="none"/>
                    </a:p>
                  </a:txBody>
                  <a:tcPr marL="45725" marR="9525" marT="45725" marB="0">
                    <a:lnR w="12700" cap="flat" cmpd="sng">
                      <a:solidFill>
                        <a:srgbClr val="FFFFF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353535"/>
                        </a:solidFill>
                        <a:latin typeface="Calibri"/>
                        <a:ea typeface="Calibri"/>
                        <a:cs typeface="Calibri"/>
                        <a:sym typeface="Calibri"/>
                      </a:endParaRPr>
                    </a:p>
                  </a:txBody>
                  <a:tcPr marL="45725" marR="9525" marT="457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48D81"/>
                    </a:solidFill>
                  </a:tcPr>
                </a:tc>
                <a:extLst>
                  <a:ext uri="{0D108BD9-81ED-4DB2-BD59-A6C34878D82A}">
                    <a16:rowId xmlns:a16="http://schemas.microsoft.com/office/drawing/2014/main" val="10004"/>
                  </a:ext>
                </a:extLst>
              </a:tr>
              <a:tr h="731525">
                <a:tc>
                  <a:txBody>
                    <a:bodyPr/>
                    <a:lstStyle/>
                    <a:p>
                      <a:pPr marL="0" marR="0" lvl="0" indent="0" algn="l" rtl="0">
                        <a:lnSpc>
                          <a:spcPct val="100000"/>
                        </a:lnSpc>
                        <a:spcBef>
                          <a:spcPts val="0"/>
                        </a:spcBef>
                        <a:spcAft>
                          <a:spcPts val="0"/>
                        </a:spcAft>
                        <a:buClr>
                          <a:srgbClr val="353535"/>
                        </a:buClr>
                        <a:buSzPts val="1100"/>
                        <a:buFont typeface="Calibri"/>
                        <a:buNone/>
                      </a:pPr>
                      <a:r>
                        <a:rPr lang="en-US" sz="1100" b="1" i="0" u="none" strike="noStrike" cap="none">
                          <a:solidFill>
                            <a:srgbClr val="353535"/>
                          </a:solidFill>
                          <a:latin typeface="Calibri"/>
                          <a:ea typeface="Calibri"/>
                          <a:cs typeface="Calibri"/>
                          <a:sym typeface="Calibri"/>
                        </a:rPr>
                        <a:t>Integrated service delivery </a:t>
                      </a:r>
                      <a:r>
                        <a:rPr lang="en-US" sz="1100" b="0" i="0" u="none" strike="noStrike" cap="none">
                          <a:solidFill>
                            <a:srgbClr val="353535"/>
                          </a:solidFill>
                          <a:latin typeface="Calibri"/>
                          <a:ea typeface="Calibri"/>
                          <a:cs typeface="Calibri"/>
                          <a:sym typeface="Calibri"/>
                        </a:rPr>
                        <a:t>between HIV prevention, STI, family planning and GBV services for women</a:t>
                      </a:r>
                      <a:r>
                        <a:rPr lang="en-US" sz="1100" u="none" strike="noStrike" cap="none">
                          <a:solidFill>
                            <a:srgbClr val="353535"/>
                          </a:solidFill>
                          <a:latin typeface="Calibri"/>
                          <a:ea typeface="Calibri"/>
                          <a:cs typeface="Calibri"/>
                          <a:sym typeface="Calibri"/>
                        </a:rPr>
                        <a:t>/</a:t>
                      </a:r>
                      <a:r>
                        <a:rPr lang="en-US" sz="1100" b="0" i="0" u="none" strike="noStrike" cap="none">
                          <a:solidFill>
                            <a:srgbClr val="353535"/>
                          </a:solidFill>
                          <a:latin typeface="Calibri"/>
                          <a:ea typeface="Calibri"/>
                          <a:cs typeface="Calibri"/>
                          <a:sym typeface="Calibri"/>
                        </a:rPr>
                        <a:t>AGYW</a:t>
                      </a:r>
                      <a:endParaRPr sz="1100" b="0" i="0" u="none" strike="noStrike" cap="none">
                        <a:solidFill>
                          <a:srgbClr val="353535"/>
                        </a:solidFill>
                        <a:latin typeface="Calibri"/>
                        <a:ea typeface="Calibri"/>
                        <a:cs typeface="Calibri"/>
                        <a:sym typeface="Calibri"/>
                      </a:endParaRPr>
                    </a:p>
                  </a:txBody>
                  <a:tcPr marL="45725" marR="9525" marT="45725" marB="0">
                    <a:lnR w="12700" cap="flat" cmpd="sng">
                      <a:solidFill>
                        <a:srgbClr val="FFFFF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353535"/>
                        </a:solidFill>
                        <a:latin typeface="Calibri"/>
                        <a:ea typeface="Calibri"/>
                        <a:cs typeface="Calibri"/>
                        <a:sym typeface="Calibri"/>
                      </a:endParaRPr>
                    </a:p>
                  </a:txBody>
                  <a:tcPr marL="45725" marR="9525" marT="457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5"/>
          <p:cNvSpPr txBox="1">
            <a:spLocks noGrp="1"/>
          </p:cNvSpPr>
          <p:nvPr>
            <p:ph type="title"/>
          </p:nvPr>
        </p:nvSpPr>
        <p:spPr>
          <a:xfrm>
            <a:off x="335279" y="213590"/>
            <a:ext cx="11395803" cy="80003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40"/>
              <a:buFont typeface="Arial"/>
              <a:buNone/>
            </a:pPr>
            <a:r>
              <a:rPr lang="en-US" sz="3240"/>
              <a:t>Detailed PrEP Introduction Framework – Nigeria Findings</a:t>
            </a:r>
            <a:endParaRPr/>
          </a:p>
        </p:txBody>
      </p:sp>
      <p:graphicFrame>
        <p:nvGraphicFramePr>
          <p:cNvPr id="413" name="Google Shape;413;p15"/>
          <p:cNvGraphicFramePr/>
          <p:nvPr/>
        </p:nvGraphicFramePr>
        <p:xfrm>
          <a:off x="1090759" y="2152205"/>
          <a:ext cx="2011675" cy="2637600"/>
        </p:xfrm>
        <a:graphic>
          <a:graphicData uri="http://schemas.openxmlformats.org/drawingml/2006/table">
            <a:tbl>
              <a:tblPr>
                <a:noFill/>
                <a:tableStyleId>{983116DE-04D3-4C82-8453-7713F9BDAB9A}</a:tableStyleId>
              </a:tblPr>
              <a:tblGrid>
                <a:gridCol w="1808550">
                  <a:extLst>
                    <a:ext uri="{9D8B030D-6E8A-4147-A177-3AD203B41FA5}">
                      <a16:colId xmlns:a16="http://schemas.microsoft.com/office/drawing/2014/main" val="20000"/>
                    </a:ext>
                  </a:extLst>
                </a:gridCol>
                <a:gridCol w="203125">
                  <a:extLst>
                    <a:ext uri="{9D8B030D-6E8A-4147-A177-3AD203B41FA5}">
                      <a16:colId xmlns:a16="http://schemas.microsoft.com/office/drawing/2014/main" val="20001"/>
                    </a:ext>
                  </a:extLst>
                </a:gridCol>
              </a:tblGrid>
              <a:tr h="659400">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53535"/>
                          </a:solidFill>
                          <a:latin typeface="Calibri"/>
                          <a:ea typeface="Calibri"/>
                          <a:cs typeface="Calibri"/>
                          <a:sym typeface="Calibri"/>
                        </a:rPr>
                        <a:t>Communications </a:t>
                      </a:r>
                      <a:r>
                        <a:rPr lang="en-US" sz="1100" b="0" i="0" u="none" strike="noStrike" cap="none">
                          <a:solidFill>
                            <a:srgbClr val="353535"/>
                          </a:solidFill>
                          <a:latin typeface="Calibri"/>
                          <a:ea typeface="Calibri"/>
                          <a:cs typeface="Calibri"/>
                          <a:sym typeface="Calibri"/>
                        </a:rPr>
                        <a:t>on PrEP for general public audiences </a:t>
                      </a:r>
                      <a:endParaRPr sz="1400" u="none" strike="noStrike" cap="none"/>
                    </a:p>
                  </a:txBody>
                  <a:tcPr marL="45725" marR="9525" marT="45725" marB="0"/>
                </a:tc>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53535"/>
                        </a:solidFill>
                        <a:latin typeface="Calibri"/>
                        <a:ea typeface="Calibri"/>
                        <a:cs typeface="Calibri"/>
                        <a:sym typeface="Calibri"/>
                      </a:endParaRPr>
                    </a:p>
                  </a:txBody>
                  <a:tcPr marL="45725" marR="9525" marT="45725" marB="0">
                    <a:solidFill>
                      <a:schemeClr val="accent1"/>
                    </a:solidFill>
                  </a:tcPr>
                </a:tc>
                <a:extLst>
                  <a:ext uri="{0D108BD9-81ED-4DB2-BD59-A6C34878D82A}">
                    <a16:rowId xmlns:a16="http://schemas.microsoft.com/office/drawing/2014/main" val="10000"/>
                  </a:ext>
                </a:extLst>
              </a:tr>
              <a:tr h="659400">
                <a:tc>
                  <a:txBody>
                    <a:bodyPr/>
                    <a:lstStyle/>
                    <a:p>
                      <a:pPr marL="0" marR="0" lvl="0" indent="0" algn="l" rtl="0">
                        <a:lnSpc>
                          <a:spcPct val="100000"/>
                        </a:lnSpc>
                        <a:spcBef>
                          <a:spcPts val="0"/>
                        </a:spcBef>
                        <a:spcAft>
                          <a:spcPts val="0"/>
                        </a:spcAft>
                        <a:buClr>
                          <a:srgbClr val="353535"/>
                        </a:buClr>
                        <a:buSzPts val="1100"/>
                        <a:buFont typeface="Calibri"/>
                        <a:buNone/>
                      </a:pPr>
                      <a:r>
                        <a:rPr lang="en-US" sz="1100" b="1" i="0" u="none" strike="noStrike" cap="none">
                          <a:solidFill>
                            <a:srgbClr val="353535"/>
                          </a:solidFill>
                          <a:latin typeface="Calibri"/>
                          <a:ea typeface="Calibri"/>
                          <a:cs typeface="Calibri"/>
                          <a:sym typeface="Calibri"/>
                        </a:rPr>
                        <a:t>Demand generation strategies </a:t>
                      </a:r>
                      <a:r>
                        <a:rPr lang="en-US" sz="1100" b="0" i="0" u="none" strike="noStrike" cap="none">
                          <a:solidFill>
                            <a:srgbClr val="353535"/>
                          </a:solidFill>
                          <a:latin typeface="Calibri"/>
                          <a:ea typeface="Calibri"/>
                          <a:cs typeface="Calibri"/>
                          <a:sym typeface="Calibri"/>
                        </a:rPr>
                        <a:t>targeted to end  user populations</a:t>
                      </a:r>
                      <a:endParaRPr sz="1400" u="none" strike="noStrike" cap="none"/>
                    </a:p>
                  </a:txBody>
                  <a:tcPr marL="45725" marR="9525" marT="45725" marB="0"/>
                </a:tc>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53535"/>
                        </a:solidFill>
                        <a:latin typeface="Calibri"/>
                        <a:ea typeface="Calibri"/>
                        <a:cs typeface="Calibri"/>
                        <a:sym typeface="Calibri"/>
                      </a:endParaRPr>
                    </a:p>
                  </a:txBody>
                  <a:tcPr marL="45725" marR="9525" marT="45725" marB="0">
                    <a:solidFill>
                      <a:srgbClr val="F48D81"/>
                    </a:solidFill>
                  </a:tcPr>
                </a:tc>
                <a:extLst>
                  <a:ext uri="{0D108BD9-81ED-4DB2-BD59-A6C34878D82A}">
                    <a16:rowId xmlns:a16="http://schemas.microsoft.com/office/drawing/2014/main" val="10001"/>
                  </a:ext>
                </a:extLst>
              </a:tr>
              <a:tr h="659400">
                <a:tc>
                  <a:txBody>
                    <a:bodyPr/>
                    <a:lstStyle/>
                    <a:p>
                      <a:pPr marL="0" marR="0" lvl="0" indent="0" algn="l" rtl="0">
                        <a:lnSpc>
                          <a:spcPct val="100000"/>
                        </a:lnSpc>
                        <a:spcBef>
                          <a:spcPts val="0"/>
                        </a:spcBef>
                        <a:spcAft>
                          <a:spcPts val="0"/>
                        </a:spcAft>
                        <a:buClr>
                          <a:srgbClr val="353535"/>
                        </a:buClr>
                        <a:buSzPts val="1100"/>
                        <a:buFont typeface="Calibri"/>
                        <a:buNone/>
                      </a:pPr>
                      <a:r>
                        <a:rPr lang="en-US" sz="1100" b="1" i="0" u="none" strike="noStrike" cap="none">
                          <a:solidFill>
                            <a:srgbClr val="353535"/>
                          </a:solidFill>
                          <a:latin typeface="Calibri"/>
                          <a:ea typeface="Calibri"/>
                          <a:cs typeface="Calibri"/>
                          <a:sym typeface="Calibri"/>
                        </a:rPr>
                        <a:t>Information for clients </a:t>
                      </a:r>
                      <a:r>
                        <a:rPr lang="en-US" sz="1100" b="0" i="0" u="none" strike="noStrike" cap="none">
                          <a:solidFill>
                            <a:srgbClr val="353535"/>
                          </a:solidFill>
                          <a:latin typeface="Calibri"/>
                          <a:ea typeface="Calibri"/>
                          <a:cs typeface="Calibri"/>
                          <a:sym typeface="Calibri"/>
                        </a:rPr>
                        <a:t>on how to effectively use PrEP</a:t>
                      </a:r>
                      <a:endParaRPr sz="1400" u="none" strike="noStrike" cap="none"/>
                    </a:p>
                  </a:txBody>
                  <a:tcPr marL="45725" marR="9525" marT="45725" marB="0"/>
                </a:tc>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53535"/>
                        </a:solidFill>
                        <a:latin typeface="Calibri"/>
                        <a:ea typeface="Calibri"/>
                        <a:cs typeface="Calibri"/>
                        <a:sym typeface="Calibri"/>
                      </a:endParaRPr>
                    </a:p>
                  </a:txBody>
                  <a:tcPr marL="45725" marR="9525" marT="45725" marB="0">
                    <a:solidFill>
                      <a:schemeClr val="accent1"/>
                    </a:solidFill>
                  </a:tcPr>
                </a:tc>
                <a:extLst>
                  <a:ext uri="{0D108BD9-81ED-4DB2-BD59-A6C34878D82A}">
                    <a16:rowId xmlns:a16="http://schemas.microsoft.com/office/drawing/2014/main" val="10002"/>
                  </a:ext>
                </a:extLst>
              </a:tr>
              <a:tr h="659400">
                <a:tc>
                  <a:txBody>
                    <a:bodyPr/>
                    <a:lstStyle/>
                    <a:p>
                      <a:pPr marL="0" marR="0" lvl="0" indent="0" algn="l" rtl="0">
                        <a:lnSpc>
                          <a:spcPct val="100000"/>
                        </a:lnSpc>
                        <a:spcBef>
                          <a:spcPts val="0"/>
                        </a:spcBef>
                        <a:spcAft>
                          <a:spcPts val="0"/>
                        </a:spcAft>
                        <a:buClr>
                          <a:srgbClr val="353535"/>
                        </a:buClr>
                        <a:buSzPts val="1100"/>
                        <a:buFont typeface="Calibri"/>
                        <a:buNone/>
                      </a:pPr>
                      <a:r>
                        <a:rPr lang="en-US" sz="1100" b="0" i="0" u="none" strike="noStrike" cap="none">
                          <a:solidFill>
                            <a:srgbClr val="353535"/>
                          </a:solidFill>
                          <a:latin typeface="Calibri"/>
                          <a:ea typeface="Calibri"/>
                          <a:cs typeface="Calibri"/>
                          <a:sym typeface="Calibri"/>
                        </a:rPr>
                        <a:t>Support for </a:t>
                      </a:r>
                      <a:r>
                        <a:rPr lang="en-US" sz="1100" b="1" i="0" u="none" strike="noStrike" cap="none">
                          <a:solidFill>
                            <a:srgbClr val="353535"/>
                          </a:solidFill>
                          <a:latin typeface="Calibri"/>
                          <a:ea typeface="Calibri"/>
                          <a:cs typeface="Calibri"/>
                          <a:sym typeface="Calibri"/>
                        </a:rPr>
                        <a:t>adherence and continuation </a:t>
                      </a:r>
                      <a:r>
                        <a:rPr lang="en-US" sz="1100" b="0" i="0" u="none" strike="noStrike" cap="none">
                          <a:solidFill>
                            <a:srgbClr val="353535"/>
                          </a:solidFill>
                          <a:latin typeface="Calibri"/>
                          <a:ea typeface="Calibri"/>
                          <a:cs typeface="Calibri"/>
                          <a:sym typeface="Calibri"/>
                        </a:rPr>
                        <a:t>on PrEP for end users</a:t>
                      </a:r>
                      <a:endParaRPr sz="1400" u="none" strike="noStrike" cap="none"/>
                    </a:p>
                  </a:txBody>
                  <a:tcPr marL="45725" marR="9525" marT="45725" marB="0"/>
                </a:tc>
                <a:tc>
                  <a:txBody>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353535"/>
                        </a:solidFill>
                        <a:latin typeface="Calibri"/>
                        <a:ea typeface="Calibri"/>
                        <a:cs typeface="Calibri"/>
                        <a:sym typeface="Calibri"/>
                      </a:endParaRPr>
                    </a:p>
                  </a:txBody>
                  <a:tcPr marL="45725" marR="9525" marT="45725" marB="0">
                    <a:solidFill>
                      <a:schemeClr val="accent1"/>
                    </a:solidFill>
                  </a:tcPr>
                </a:tc>
                <a:extLst>
                  <a:ext uri="{0D108BD9-81ED-4DB2-BD59-A6C34878D82A}">
                    <a16:rowId xmlns:a16="http://schemas.microsoft.com/office/drawing/2014/main" val="10003"/>
                  </a:ext>
                </a:extLst>
              </a:tr>
            </a:tbl>
          </a:graphicData>
        </a:graphic>
      </p:graphicFrame>
      <p:sp>
        <p:nvSpPr>
          <p:cNvPr id="414" name="Google Shape;414;p15"/>
          <p:cNvSpPr/>
          <p:nvPr/>
        </p:nvSpPr>
        <p:spPr>
          <a:xfrm>
            <a:off x="1057306" y="1515037"/>
            <a:ext cx="2045128" cy="511877"/>
          </a:xfrm>
          <a:prstGeom prst="roundRect">
            <a:avLst/>
          </a:prstGeom>
          <a:solidFill>
            <a:srgbClr val="81648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UPTAKE &amp;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EFFECTIVE USE</a:t>
            </a:r>
            <a:endParaRPr sz="1200" b="1" i="0" u="none" strike="noStrike" cap="none">
              <a:solidFill>
                <a:srgbClr val="FFFFFF"/>
              </a:solidFill>
              <a:latin typeface="Calibri"/>
              <a:ea typeface="Calibri"/>
              <a:cs typeface="Calibri"/>
              <a:sym typeface="Calibri"/>
            </a:endParaRPr>
          </a:p>
        </p:txBody>
      </p:sp>
      <p:sp>
        <p:nvSpPr>
          <p:cNvPr id="415" name="Google Shape;415;p15"/>
          <p:cNvSpPr/>
          <p:nvPr/>
        </p:nvSpPr>
        <p:spPr>
          <a:xfrm>
            <a:off x="3769117" y="1515037"/>
            <a:ext cx="7615106" cy="4593520"/>
          </a:xfrm>
          <a:prstGeom prst="rect">
            <a:avLst/>
          </a:prstGeom>
          <a:solidFill>
            <a:schemeClr val="lt1"/>
          </a:solidFill>
          <a:ln>
            <a:noFill/>
          </a:ln>
        </p:spPr>
        <p:txBody>
          <a:bodyPr spcFirstLastPara="1" wrap="square" lIns="91425" tIns="45700" rIns="91425" bIns="45700" anchor="t" anchorCtr="0">
            <a:noAutofit/>
          </a:bodyPr>
          <a:lstStyle/>
          <a:p>
            <a:pPr marL="457200" marR="0" lvl="0" indent="-342900" algn="l" rtl="0">
              <a:lnSpc>
                <a:spcPct val="100000"/>
              </a:lnSpc>
              <a:spcBef>
                <a:spcPts val="0"/>
              </a:spcBef>
              <a:spcAft>
                <a:spcPts val="0"/>
              </a:spcAft>
              <a:buClr>
                <a:srgbClr val="000000"/>
              </a:buClr>
              <a:buSzPts val="1800"/>
              <a:buFont typeface="Calibri"/>
              <a:buChar char="●"/>
            </a:pPr>
            <a:r>
              <a:rPr lang="en-US" sz="1400" b="0" i="0" u="none" strike="noStrike" cap="none">
                <a:solidFill>
                  <a:srgbClr val="353535"/>
                </a:solidFill>
                <a:latin typeface="Calibri"/>
                <a:ea typeface="Calibri"/>
                <a:cs typeface="Calibri"/>
                <a:sym typeface="Calibri"/>
              </a:rPr>
              <a:t>Currently, demand generation activities are limited to PrEP implementation programs and largely focused on key populations. In those programs they are largely delivered separately from service delivery (e.g., by local implementing partners or Society for Family Health) </a:t>
            </a:r>
            <a:endParaRPr sz="1400" b="0" i="0" u="none" strike="noStrike" cap="none">
              <a:solidFill>
                <a:srgbClr val="353535"/>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353535"/>
                </a:solidFill>
                <a:latin typeface="Calibri"/>
                <a:ea typeface="Calibri"/>
                <a:cs typeface="Calibri"/>
                <a:sym typeface="Calibri"/>
              </a:rPr>
              <a:t> </a:t>
            </a:r>
            <a:endParaRPr sz="600" b="0" i="0" u="none" strike="noStrike" cap="none">
              <a:solidFill>
                <a:srgbClr val="353535"/>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400" b="0" i="0" u="none" strike="noStrike" cap="none">
                <a:solidFill>
                  <a:srgbClr val="353535"/>
                </a:solidFill>
                <a:latin typeface="Calibri"/>
                <a:ea typeface="Calibri"/>
                <a:cs typeface="Calibri"/>
                <a:sym typeface="Calibri"/>
              </a:rPr>
              <a:t>Each implementation program has developed its own demand generation approaches. For some programs, service delivery and demand generation are managed by different implementing partners, which can create some lack of continuity </a:t>
            </a:r>
            <a:endParaRPr sz="1400" b="0" i="0" u="none" strike="noStrike" cap="none">
              <a:solidFill>
                <a:srgbClr val="353535"/>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353535"/>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400" b="0" i="0" u="none" strike="noStrike" cap="none">
                <a:solidFill>
                  <a:srgbClr val="353535"/>
                </a:solidFill>
                <a:latin typeface="Calibri"/>
                <a:ea typeface="Calibri"/>
                <a:cs typeface="Calibri"/>
                <a:sym typeface="Calibri"/>
              </a:rPr>
              <a:t>Identified gaps include broader community engagement and communications around PrEP to build awareness and acceptance, materials with PrEP information tailored to specific target population groups, and the engagement and support of peer PrEP champions to encourage PrEP uptake and effective use among key populations</a:t>
            </a:r>
            <a:endParaRPr sz="1400" b="0" i="0" u="none" strike="noStrike" cap="none">
              <a:solidFill>
                <a:srgbClr val="353535"/>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353535"/>
              </a:solidFill>
              <a:latin typeface="Calibri"/>
              <a:ea typeface="Calibri"/>
              <a:cs typeface="Calibri"/>
              <a:sym typeface="Calibri"/>
            </a:endParaRPr>
          </a:p>
          <a:p>
            <a:pPr marL="457200" marR="0" lvl="0" indent="-317500" algn="l" rtl="0">
              <a:lnSpc>
                <a:spcPct val="100000"/>
              </a:lnSpc>
              <a:spcBef>
                <a:spcPts val="0"/>
              </a:spcBef>
              <a:spcAft>
                <a:spcPts val="0"/>
              </a:spcAft>
              <a:buClr>
                <a:srgbClr val="353535"/>
              </a:buClr>
              <a:buSzPts val="1400"/>
              <a:buFont typeface="Calibri"/>
              <a:buChar char="●"/>
            </a:pPr>
            <a:r>
              <a:rPr lang="en-US" sz="1400" b="0" i="0" u="none" strike="noStrike" cap="none">
                <a:solidFill>
                  <a:srgbClr val="353535"/>
                </a:solidFill>
                <a:latin typeface="Calibri"/>
                <a:ea typeface="Calibri"/>
                <a:cs typeface="Calibri"/>
                <a:sym typeface="Calibri"/>
              </a:rPr>
              <a:t>Implementing partners have also noted significant drop-off between PrEP initiation and continued use, and recognize a need to support continuation and adherence in addition to uptake</a:t>
            </a:r>
            <a:endParaRPr sz="1400" b="0" i="0" u="none" strike="noStrike" cap="none">
              <a:solidFill>
                <a:srgbClr val="353535"/>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353535"/>
              </a:solidFill>
              <a:latin typeface="Calibri"/>
              <a:ea typeface="Calibri"/>
              <a:cs typeface="Calibri"/>
              <a:sym typeface="Calibri"/>
            </a:endParaRPr>
          </a:p>
          <a:p>
            <a:pPr marL="457200" marR="0" lvl="0" indent="-317500" algn="l" rtl="0">
              <a:lnSpc>
                <a:spcPct val="100000"/>
              </a:lnSpc>
              <a:spcBef>
                <a:spcPts val="0"/>
              </a:spcBef>
              <a:spcAft>
                <a:spcPts val="0"/>
              </a:spcAft>
              <a:buClr>
                <a:srgbClr val="353535"/>
              </a:buClr>
              <a:buSzPts val="1400"/>
              <a:buFont typeface="Calibri"/>
              <a:buChar char="●"/>
            </a:pPr>
            <a:r>
              <a:rPr lang="en-US" sz="1400" b="0" i="0" u="none" strike="noStrike" cap="none">
                <a:solidFill>
                  <a:srgbClr val="353535"/>
                </a:solidFill>
                <a:latin typeface="Calibri"/>
                <a:ea typeface="Calibri"/>
                <a:cs typeface="Calibri"/>
                <a:sym typeface="Calibri"/>
              </a:rPr>
              <a:t>For MSM, partners also note that guidance on how long PrEP users should use PrEP and on event-driven PrEP would be helpful. For FSW, partners note that guidance to help FSW disclose PrEP use to partners is needed</a:t>
            </a:r>
            <a:endParaRPr>
              <a:solidFill>
                <a:srgbClr val="353535"/>
              </a:solidFill>
              <a:latin typeface="Calibri"/>
              <a:ea typeface="Calibri"/>
              <a:cs typeface="Calibri"/>
              <a:sym typeface="Calibri"/>
            </a:endParaRPr>
          </a:p>
          <a:p>
            <a:pPr marL="457200" marR="0" lvl="0" indent="-317500" algn="l" rtl="0">
              <a:lnSpc>
                <a:spcPct val="100000"/>
              </a:lnSpc>
              <a:spcBef>
                <a:spcPts val="1000"/>
              </a:spcBef>
              <a:spcAft>
                <a:spcPts val="0"/>
              </a:spcAft>
              <a:buClr>
                <a:srgbClr val="353535"/>
              </a:buClr>
              <a:buSzPts val="1400"/>
              <a:buFont typeface="Calibri"/>
              <a:buChar char="●"/>
            </a:pPr>
            <a:r>
              <a:rPr lang="en-US" sz="1400" b="0" i="0" u="none" strike="noStrike" cap="none">
                <a:solidFill>
                  <a:srgbClr val="353535"/>
                </a:solidFill>
                <a:latin typeface="Calibri"/>
                <a:ea typeface="Calibri"/>
                <a:cs typeface="Calibri"/>
                <a:sym typeface="Calibri"/>
              </a:rPr>
              <a:t>Partners also note stigma</a:t>
            </a:r>
            <a:r>
              <a:rPr lang="en-US">
                <a:solidFill>
                  <a:srgbClr val="353535"/>
                </a:solidFill>
                <a:latin typeface="Calibri"/>
                <a:ea typeface="Calibri"/>
                <a:cs typeface="Calibri"/>
                <a:sym typeface="Calibri"/>
              </a:rPr>
              <a:t> around</a:t>
            </a:r>
            <a:r>
              <a:rPr lang="en-US" sz="1400" b="0" i="0" u="none" strike="noStrike" cap="none">
                <a:solidFill>
                  <a:srgbClr val="353535"/>
                </a:solidFill>
                <a:latin typeface="Calibri"/>
                <a:ea typeface="Calibri"/>
                <a:cs typeface="Calibri"/>
                <a:sym typeface="Calibri"/>
              </a:rPr>
              <a:t> PrEP use </a:t>
            </a:r>
            <a:r>
              <a:rPr lang="en-US">
                <a:solidFill>
                  <a:srgbClr val="353535"/>
                </a:solidFill>
                <a:latin typeface="Calibri"/>
                <a:ea typeface="Calibri"/>
                <a:cs typeface="Calibri"/>
                <a:sym typeface="Calibri"/>
              </a:rPr>
              <a:t>(e.g., the pill bottle rattling) </a:t>
            </a:r>
            <a:r>
              <a:rPr lang="en-US" sz="1400" b="0" i="0" u="none" strike="noStrike" cap="none">
                <a:solidFill>
                  <a:srgbClr val="353535"/>
                </a:solidFill>
                <a:latin typeface="Calibri"/>
                <a:ea typeface="Calibri"/>
                <a:cs typeface="Calibri"/>
                <a:sym typeface="Calibri"/>
              </a:rPr>
              <a:t>is a challenge to demand</a:t>
            </a:r>
            <a:endParaRPr sz="1400" b="0" i="0" u="none" strike="noStrike" cap="none">
              <a:solidFill>
                <a:srgbClr val="353535"/>
              </a:solidFill>
              <a:latin typeface="Calibri"/>
              <a:ea typeface="Calibri"/>
              <a:cs typeface="Calibri"/>
              <a:sym typeface="Calibri"/>
            </a:endParaRPr>
          </a:p>
        </p:txBody>
      </p:sp>
      <p:sp>
        <p:nvSpPr>
          <p:cNvPr id="416" name="Google Shape;416;p15"/>
          <p:cNvSpPr/>
          <p:nvPr/>
        </p:nvSpPr>
        <p:spPr>
          <a:xfrm>
            <a:off x="495300" y="1374965"/>
            <a:ext cx="777240" cy="777240"/>
          </a:xfrm>
          <a:prstGeom prst="ellipse">
            <a:avLst/>
          </a:prstGeom>
          <a:solidFill>
            <a:srgbClr val="C3B2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417" name="Google Shape;417;p15" descr="C:\Users\neeraja.bhavaraju\Downloads\noun_98760_cc.png"/>
          <p:cNvPicPr preferRelativeResize="0"/>
          <p:nvPr/>
        </p:nvPicPr>
        <p:blipFill rotWithShape="1">
          <a:blip r:embed="rId3">
            <a:alphaModFix/>
          </a:blip>
          <a:srcRect l="2453" b="16478"/>
          <a:stretch/>
        </p:blipFill>
        <p:spPr>
          <a:xfrm>
            <a:off x="578734" y="1501452"/>
            <a:ext cx="610372" cy="52261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16"/>
          <p:cNvSpPr txBox="1">
            <a:spLocks noGrp="1"/>
          </p:cNvSpPr>
          <p:nvPr>
            <p:ph type="title"/>
          </p:nvPr>
        </p:nvSpPr>
        <p:spPr>
          <a:xfrm>
            <a:off x="335279" y="213590"/>
            <a:ext cx="11395803" cy="80003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40"/>
              <a:buFont typeface="Arial"/>
              <a:buNone/>
            </a:pPr>
            <a:r>
              <a:rPr lang="en-US" sz="3240"/>
              <a:t>Detailed PrEP Introduction Framework – Nigeria Findings</a:t>
            </a:r>
            <a:endParaRPr/>
          </a:p>
        </p:txBody>
      </p:sp>
      <p:graphicFrame>
        <p:nvGraphicFramePr>
          <p:cNvPr id="423" name="Google Shape;423;p16"/>
          <p:cNvGraphicFramePr/>
          <p:nvPr/>
        </p:nvGraphicFramePr>
        <p:xfrm>
          <a:off x="1090759" y="2152205"/>
          <a:ext cx="2011675" cy="1737375"/>
        </p:xfrm>
        <a:graphic>
          <a:graphicData uri="http://schemas.openxmlformats.org/drawingml/2006/table">
            <a:tbl>
              <a:tblPr>
                <a:noFill/>
                <a:tableStyleId>{983116DE-04D3-4C82-8453-7713F9BDAB9A}</a:tableStyleId>
              </a:tblPr>
              <a:tblGrid>
                <a:gridCol w="1808550">
                  <a:extLst>
                    <a:ext uri="{9D8B030D-6E8A-4147-A177-3AD203B41FA5}">
                      <a16:colId xmlns:a16="http://schemas.microsoft.com/office/drawing/2014/main" val="20000"/>
                    </a:ext>
                  </a:extLst>
                </a:gridCol>
                <a:gridCol w="203125">
                  <a:extLst>
                    <a:ext uri="{9D8B030D-6E8A-4147-A177-3AD203B41FA5}">
                      <a16:colId xmlns:a16="http://schemas.microsoft.com/office/drawing/2014/main" val="20001"/>
                    </a:ext>
                  </a:extLst>
                </a:gridCol>
              </a:tblGrid>
              <a:tr h="1005850">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53535"/>
                          </a:solidFill>
                          <a:latin typeface="Calibri"/>
                          <a:ea typeface="Calibri"/>
                          <a:cs typeface="Calibri"/>
                          <a:sym typeface="Calibri"/>
                        </a:rPr>
                        <a:t>Capacity </a:t>
                      </a:r>
                      <a:r>
                        <a:rPr lang="en-US" sz="1100" b="0" i="0" u="none" strike="noStrike" cap="none">
                          <a:solidFill>
                            <a:srgbClr val="353535"/>
                          </a:solidFill>
                          <a:latin typeface="Calibri"/>
                          <a:ea typeface="Calibri"/>
                          <a:cs typeface="Calibri"/>
                          <a:sym typeface="Calibri"/>
                        </a:rPr>
                        <a:t>to provide ongoing HIV and creatinine level   testing for PrEP users accessible to target populations</a:t>
                      </a:r>
                      <a:endParaRPr sz="1400" u="none" strike="noStrike" cap="none"/>
                    </a:p>
                  </a:txBody>
                  <a:tcPr marL="45725" marR="9525" marT="45725" marB="0"/>
                </a:tc>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53535"/>
                        </a:solidFill>
                        <a:latin typeface="Calibri"/>
                        <a:ea typeface="Calibri"/>
                        <a:cs typeface="Calibri"/>
                        <a:sym typeface="Calibri"/>
                      </a:endParaRPr>
                    </a:p>
                  </a:txBody>
                  <a:tcPr marL="45725" marR="9525" marT="45725" marB="0">
                    <a:solidFill>
                      <a:schemeClr val="accent1"/>
                    </a:solidFill>
                  </a:tcPr>
                </a:tc>
                <a:extLst>
                  <a:ext uri="{0D108BD9-81ED-4DB2-BD59-A6C34878D82A}">
                    <a16:rowId xmlns:a16="http://schemas.microsoft.com/office/drawing/2014/main" val="10000"/>
                  </a:ext>
                </a:extLst>
              </a:tr>
              <a:tr h="731525">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353535"/>
                          </a:solidFill>
                          <a:latin typeface="Calibri"/>
                          <a:ea typeface="Calibri"/>
                          <a:cs typeface="Calibri"/>
                          <a:sym typeface="Calibri"/>
                        </a:rPr>
                        <a:t>Inclusion of PrEP in </a:t>
                      </a:r>
                      <a:r>
                        <a:rPr lang="en-US" sz="1100" b="1" i="0" u="none" strike="noStrike" cap="none">
                          <a:solidFill>
                            <a:srgbClr val="353535"/>
                          </a:solidFill>
                          <a:latin typeface="Calibri"/>
                          <a:ea typeface="Calibri"/>
                          <a:cs typeface="Calibri"/>
                          <a:sym typeface="Calibri"/>
                        </a:rPr>
                        <a:t>monitoring and reporting </a:t>
                      </a:r>
                      <a:r>
                        <a:rPr lang="en-US" sz="1100" b="0" i="0" u="none" strike="noStrike" cap="none">
                          <a:solidFill>
                            <a:srgbClr val="353535"/>
                          </a:solidFill>
                          <a:latin typeface="Calibri"/>
                          <a:ea typeface="Calibri"/>
                          <a:cs typeface="Calibri"/>
                          <a:sym typeface="Calibri"/>
                        </a:rPr>
                        <a:t>systems and forms </a:t>
                      </a:r>
                      <a:endParaRPr sz="1400" u="none" strike="noStrike" cap="none"/>
                    </a:p>
                  </a:txBody>
                  <a:tcPr marL="45725" marR="9525" marT="45725" marB="0"/>
                </a:tc>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53535"/>
                        </a:solidFill>
                        <a:latin typeface="Calibri"/>
                        <a:ea typeface="Calibri"/>
                        <a:cs typeface="Calibri"/>
                        <a:sym typeface="Calibri"/>
                      </a:endParaRPr>
                    </a:p>
                  </a:txBody>
                  <a:tcPr marL="45725" marR="9525" marT="45725" marB="0">
                    <a:solidFill>
                      <a:schemeClr val="accent1"/>
                    </a:solidFill>
                  </a:tcPr>
                </a:tc>
                <a:extLst>
                  <a:ext uri="{0D108BD9-81ED-4DB2-BD59-A6C34878D82A}">
                    <a16:rowId xmlns:a16="http://schemas.microsoft.com/office/drawing/2014/main" val="10001"/>
                  </a:ext>
                </a:extLst>
              </a:tr>
            </a:tbl>
          </a:graphicData>
        </a:graphic>
      </p:graphicFrame>
      <p:sp>
        <p:nvSpPr>
          <p:cNvPr id="424" name="Google Shape;424;p16"/>
          <p:cNvSpPr/>
          <p:nvPr/>
        </p:nvSpPr>
        <p:spPr>
          <a:xfrm>
            <a:off x="1057306" y="1515037"/>
            <a:ext cx="2045128" cy="511877"/>
          </a:xfrm>
          <a:prstGeom prst="roundRect">
            <a:avLst/>
          </a:prstGeom>
          <a:solidFill>
            <a:srgbClr val="81648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MONITORING</a:t>
            </a:r>
            <a:endParaRPr sz="1200" b="1" i="0" u="none" strike="noStrike" cap="none">
              <a:solidFill>
                <a:srgbClr val="FFFFFF"/>
              </a:solidFill>
              <a:latin typeface="Calibri"/>
              <a:ea typeface="Calibri"/>
              <a:cs typeface="Calibri"/>
              <a:sym typeface="Calibri"/>
            </a:endParaRPr>
          </a:p>
        </p:txBody>
      </p:sp>
      <p:sp>
        <p:nvSpPr>
          <p:cNvPr id="425" name="Google Shape;425;p16"/>
          <p:cNvSpPr/>
          <p:nvPr/>
        </p:nvSpPr>
        <p:spPr>
          <a:xfrm>
            <a:off x="3769117" y="1515037"/>
            <a:ext cx="7615106" cy="4593520"/>
          </a:xfrm>
          <a:prstGeom prst="rect">
            <a:avLst/>
          </a:prstGeom>
          <a:solidFill>
            <a:schemeClr val="lt1"/>
          </a:solidFill>
          <a:ln>
            <a:noFill/>
          </a:ln>
        </p:spPr>
        <p:txBody>
          <a:bodyPr spcFirstLastPara="1" wrap="square" lIns="91425" tIns="45700" rIns="91425" bIns="45700" anchor="t" anchorCtr="0">
            <a:noAutofit/>
          </a:bodyPr>
          <a:lstStyle/>
          <a:p>
            <a:pPr marL="457200" marR="0" lvl="0" indent="-342900" algn="l" rtl="0">
              <a:lnSpc>
                <a:spcPct val="100000"/>
              </a:lnSpc>
              <a:spcBef>
                <a:spcPts val="0"/>
              </a:spcBef>
              <a:spcAft>
                <a:spcPts val="0"/>
              </a:spcAft>
              <a:buClr>
                <a:srgbClr val="434343"/>
              </a:buClr>
              <a:buSzPts val="1800"/>
              <a:buFont typeface="Calibri"/>
              <a:buChar char="●"/>
            </a:pPr>
            <a:r>
              <a:rPr lang="en-US" sz="1400" b="0" i="0" u="none" strike="noStrike" cap="none">
                <a:solidFill>
                  <a:srgbClr val="434343"/>
                </a:solidFill>
                <a:latin typeface="Calibri"/>
                <a:ea typeface="Calibri"/>
                <a:cs typeface="Calibri"/>
                <a:sym typeface="Calibri"/>
              </a:rPr>
              <a:t>There is currently no national monitoring for PrEP implementation in Nigeria</a:t>
            </a:r>
            <a:endParaRPr sz="1400" b="0" i="0" u="none" strike="noStrike" cap="none">
              <a:solidFill>
                <a:srgbClr val="434343"/>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4343"/>
              </a:solidFill>
              <a:latin typeface="Calibri"/>
              <a:ea typeface="Calibri"/>
              <a:cs typeface="Calibri"/>
              <a:sym typeface="Calibri"/>
            </a:endParaRPr>
          </a:p>
          <a:p>
            <a:pPr marL="457200" marR="0" lvl="0" indent="-317500" algn="l" rtl="0">
              <a:lnSpc>
                <a:spcPct val="100000"/>
              </a:lnSpc>
              <a:spcBef>
                <a:spcPts val="0"/>
              </a:spcBef>
              <a:spcAft>
                <a:spcPts val="0"/>
              </a:spcAft>
              <a:buClr>
                <a:srgbClr val="434343"/>
              </a:buClr>
              <a:buSzPts val="1400"/>
              <a:buFont typeface="Calibri"/>
              <a:buChar char="●"/>
            </a:pPr>
            <a:r>
              <a:rPr lang="en-US" sz="1400" b="0" i="0" u="none" strike="noStrike" cap="none">
                <a:solidFill>
                  <a:srgbClr val="434343"/>
                </a:solidFill>
                <a:latin typeface="Calibri"/>
                <a:ea typeface="Calibri"/>
                <a:cs typeface="Calibri"/>
                <a:sym typeface="Calibri"/>
              </a:rPr>
              <a:t>The current National HIV and AIDS Strategic Framework recommends two indicators for PrEP - percent of key populations on PrEP and number of facilities providing PrEP - but they are not included in the national Measurement and Evaluation Framework</a:t>
            </a:r>
            <a:endParaRPr sz="1400" b="0" i="0" u="none" strike="noStrike" cap="none">
              <a:solidFill>
                <a:srgbClr val="434343"/>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4343"/>
              </a:solidFill>
              <a:latin typeface="Calibri"/>
              <a:ea typeface="Calibri"/>
              <a:cs typeface="Calibri"/>
              <a:sym typeface="Calibri"/>
            </a:endParaRPr>
          </a:p>
          <a:p>
            <a:pPr marL="457200" marR="0" lvl="0" indent="-317500" algn="l" rtl="0">
              <a:lnSpc>
                <a:spcPct val="100000"/>
              </a:lnSpc>
              <a:spcBef>
                <a:spcPts val="0"/>
              </a:spcBef>
              <a:spcAft>
                <a:spcPts val="0"/>
              </a:spcAft>
              <a:buClr>
                <a:srgbClr val="434343"/>
              </a:buClr>
              <a:buSzPts val="1400"/>
              <a:buFont typeface="Calibri"/>
              <a:buChar char="●"/>
            </a:pPr>
            <a:r>
              <a:rPr lang="en-US" sz="1400" b="0" i="0" u="none" strike="noStrike" cap="none">
                <a:solidFill>
                  <a:srgbClr val="434343"/>
                </a:solidFill>
                <a:latin typeface="Calibri"/>
                <a:ea typeface="Calibri"/>
                <a:cs typeface="Calibri"/>
                <a:sym typeface="Calibri"/>
              </a:rPr>
              <a:t>Individual implementation projects have developed their own M&amp;E systems and PEPFAR-funded programs report on PEPFAR indicators for PrEP, including new and current PrEP users</a:t>
            </a:r>
            <a:endParaRPr>
              <a:solidFill>
                <a:srgbClr val="434343"/>
              </a:solidFill>
              <a:latin typeface="Calibri"/>
              <a:ea typeface="Calibri"/>
              <a:cs typeface="Calibri"/>
              <a:sym typeface="Calibri"/>
            </a:endParaRPr>
          </a:p>
          <a:p>
            <a:pPr marL="457200" marR="0" lvl="0" indent="0" algn="l" rtl="0">
              <a:lnSpc>
                <a:spcPct val="100000"/>
              </a:lnSpc>
              <a:spcBef>
                <a:spcPts val="0"/>
              </a:spcBef>
              <a:spcAft>
                <a:spcPts val="0"/>
              </a:spcAft>
              <a:buNone/>
            </a:pPr>
            <a:endParaRPr>
              <a:solidFill>
                <a:srgbClr val="434343"/>
              </a:solidFill>
              <a:latin typeface="Calibri"/>
              <a:ea typeface="Calibri"/>
              <a:cs typeface="Calibri"/>
              <a:sym typeface="Calibri"/>
            </a:endParaRPr>
          </a:p>
          <a:p>
            <a:pPr marL="457200" marR="0" lvl="0" indent="-317500" algn="l" rtl="0">
              <a:lnSpc>
                <a:spcPct val="100000"/>
              </a:lnSpc>
              <a:spcBef>
                <a:spcPts val="0"/>
              </a:spcBef>
              <a:spcAft>
                <a:spcPts val="0"/>
              </a:spcAft>
              <a:buClr>
                <a:srgbClr val="434343"/>
              </a:buClr>
              <a:buSzPts val="1400"/>
              <a:buFont typeface="Calibri"/>
              <a:buChar char="●"/>
            </a:pPr>
            <a:r>
              <a:rPr lang="en-US" sz="1400" b="0" i="0" u="none" strike="noStrike" cap="none">
                <a:solidFill>
                  <a:srgbClr val="434343"/>
                </a:solidFill>
                <a:latin typeface="Calibri"/>
                <a:ea typeface="Calibri"/>
                <a:cs typeface="Calibri"/>
                <a:sym typeface="Calibri"/>
              </a:rPr>
              <a:t>National policymakers recognize an opportunity to review M&amp;E tools from implementing partners to inform a national approach</a:t>
            </a:r>
            <a:endParaRPr sz="1400" b="0" i="0" u="none" strike="noStrike" cap="none">
              <a:solidFill>
                <a:srgbClr val="434343"/>
              </a:solidFill>
              <a:latin typeface="Calibri"/>
              <a:ea typeface="Calibri"/>
              <a:cs typeface="Calibri"/>
              <a:sym typeface="Calibri"/>
            </a:endParaRPr>
          </a:p>
        </p:txBody>
      </p:sp>
      <p:sp>
        <p:nvSpPr>
          <p:cNvPr id="426" name="Google Shape;426;p16"/>
          <p:cNvSpPr/>
          <p:nvPr/>
        </p:nvSpPr>
        <p:spPr>
          <a:xfrm>
            <a:off x="495300" y="1374965"/>
            <a:ext cx="777240" cy="777240"/>
          </a:xfrm>
          <a:prstGeom prst="ellipse">
            <a:avLst/>
          </a:prstGeom>
          <a:solidFill>
            <a:srgbClr val="C3B2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427" name="Google Shape;427;p16" descr="C:\Users\neeraja.bhavaraju\Downloads\noun_30986_cc.png"/>
          <p:cNvPicPr preferRelativeResize="0"/>
          <p:nvPr/>
        </p:nvPicPr>
        <p:blipFill rotWithShape="1">
          <a:blip r:embed="rId3">
            <a:alphaModFix/>
          </a:blip>
          <a:srcRect b="13330"/>
          <a:stretch/>
        </p:blipFill>
        <p:spPr>
          <a:xfrm>
            <a:off x="601324" y="1517832"/>
            <a:ext cx="565192" cy="48985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g851ab944bc_7_107"/>
          <p:cNvSpPr txBox="1">
            <a:spLocks noGrp="1"/>
          </p:cNvSpPr>
          <p:nvPr>
            <p:ph type="title"/>
          </p:nvPr>
        </p:nvSpPr>
        <p:spPr>
          <a:xfrm>
            <a:off x="335279" y="213590"/>
            <a:ext cx="11395800" cy="800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40"/>
              <a:buFont typeface="Arial"/>
              <a:buNone/>
            </a:pPr>
            <a:r>
              <a:rPr lang="en-US" sz="3240"/>
              <a:t>Interview List</a:t>
            </a:r>
            <a:endParaRPr/>
          </a:p>
        </p:txBody>
      </p:sp>
      <p:graphicFrame>
        <p:nvGraphicFramePr>
          <p:cNvPr id="433" name="Google Shape;433;g851ab944bc_7_107"/>
          <p:cNvGraphicFramePr/>
          <p:nvPr>
            <p:extLst>
              <p:ext uri="{D42A27DB-BD31-4B8C-83A1-F6EECF244321}">
                <p14:modId xmlns:p14="http://schemas.microsoft.com/office/powerpoint/2010/main" val="64937640"/>
              </p:ext>
            </p:extLst>
          </p:nvPr>
        </p:nvGraphicFramePr>
        <p:xfrm>
          <a:off x="446977" y="1213947"/>
          <a:ext cx="11119075" cy="5152354"/>
        </p:xfrm>
        <a:graphic>
          <a:graphicData uri="http://schemas.openxmlformats.org/drawingml/2006/table">
            <a:tbl>
              <a:tblPr firstRow="1" bandRow="1">
                <a:noFill/>
                <a:tableStyleId>{983116DE-04D3-4C82-8453-7713F9BDAB9A}</a:tableStyleId>
              </a:tblPr>
              <a:tblGrid>
                <a:gridCol w="3407975">
                  <a:extLst>
                    <a:ext uri="{9D8B030D-6E8A-4147-A177-3AD203B41FA5}">
                      <a16:colId xmlns:a16="http://schemas.microsoft.com/office/drawing/2014/main" val="20000"/>
                    </a:ext>
                  </a:extLst>
                </a:gridCol>
                <a:gridCol w="7711100">
                  <a:extLst>
                    <a:ext uri="{9D8B030D-6E8A-4147-A177-3AD203B41FA5}">
                      <a16:colId xmlns:a16="http://schemas.microsoft.com/office/drawing/2014/main" val="20001"/>
                    </a:ext>
                  </a:extLst>
                </a:gridCol>
              </a:tblGrid>
              <a:tr h="354619">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solidFill>
                            <a:srgbClr val="353535"/>
                          </a:solidFill>
                          <a:latin typeface="Calibri"/>
                          <a:ea typeface="Calibri"/>
                          <a:cs typeface="Calibri"/>
                          <a:sym typeface="Calibri"/>
                        </a:rPr>
                        <a:t>Organization</a:t>
                      </a:r>
                      <a:endParaRPr sz="1400" u="none" strike="noStrike" cap="none"/>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353535"/>
                        </a:buClr>
                        <a:buSzPts val="1300"/>
                        <a:buFont typeface="Calibri"/>
                        <a:buNone/>
                      </a:pPr>
                      <a:r>
                        <a:rPr lang="en-US" sz="1300" u="none" strike="noStrike" cap="none">
                          <a:solidFill>
                            <a:srgbClr val="353535"/>
                          </a:solidFill>
                          <a:latin typeface="Calibri"/>
                          <a:ea typeface="Calibri"/>
                          <a:cs typeface="Calibri"/>
                          <a:sym typeface="Calibri"/>
                        </a:rPr>
                        <a:t>Interviewees</a:t>
                      </a:r>
                      <a:endParaRPr sz="1400" u="none" strike="noStrike" cap="none"/>
                    </a:p>
                  </a:txBody>
                  <a:tcPr marL="133275" marR="133275"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19849">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solidFill>
                            <a:srgbClr val="353535"/>
                          </a:solidFill>
                          <a:latin typeface="Calibri"/>
                          <a:ea typeface="Calibri"/>
                          <a:cs typeface="Calibri"/>
                          <a:sym typeface="Calibri"/>
                        </a:rPr>
                        <a:t>NASCP</a:t>
                      </a:r>
                      <a:endParaRPr sz="1400" u="none" strike="noStrike" cap="none"/>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rgbClr val="AE98B6"/>
                      </a:solidFill>
                      <a:prstDash val="dot"/>
                      <a:round/>
                      <a:headEnd type="none" w="sm" len="sm"/>
                      <a:tailEnd type="none" w="sm" len="sm"/>
                    </a:lnR>
                    <a:lnT w="12700" cap="flat" cmpd="sng">
                      <a:solidFill>
                        <a:schemeClr val="lt1"/>
                      </a:solidFill>
                      <a:prstDash val="solid"/>
                      <a:round/>
                      <a:headEnd type="none" w="sm" len="sm"/>
                      <a:tailEnd type="none" w="sm" len="sm"/>
                    </a:lnT>
                    <a:lnB w="12700" cap="flat" cmpd="sng">
                      <a:solidFill>
                        <a:srgbClr val="AE98B6"/>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solidFill>
                            <a:srgbClr val="353535"/>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1"/>
                            </a:ext>
                          </a:extLst>
                        </a:rPr>
                        <a:t>Nse Akpan, Zainab Abdullahi, Samson Omoighe</a:t>
                      </a:r>
                      <a:r>
                        <a:rPr lang="en-US" sz="1100" u="none" strike="noStrike" cap="none">
                          <a:solidFill>
                            <a:srgbClr val="353535"/>
                          </a:solidFill>
                          <a:latin typeface="Calibri"/>
                          <a:ea typeface="Calibri"/>
                          <a:cs typeface="Calibri"/>
                          <a:sym typeface="Calibri"/>
                        </a:rPr>
                        <a:t>, Deborah Odoh</a:t>
                      </a:r>
                      <a:endParaRPr sz="1100" u="none" strike="noStrike" cap="none">
                        <a:solidFill>
                          <a:srgbClr val="353535"/>
                        </a:solidFill>
                        <a:latin typeface="Calibri"/>
                        <a:ea typeface="Calibri"/>
                        <a:cs typeface="Calibri"/>
                        <a:sym typeface="Calibri"/>
                      </a:endParaRPr>
                    </a:p>
                  </a:txBody>
                  <a:tcPr marL="133275" marR="133275" marT="45725" marB="45725" anchor="ctr">
                    <a:lnL w="12700" cap="flat" cmpd="sng">
                      <a:solidFill>
                        <a:srgbClr val="AE98B6"/>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rgbClr val="AE98B6"/>
                      </a:solidFill>
                      <a:prstDash val="dot"/>
                      <a:round/>
                      <a:headEnd type="none" w="sm" len="sm"/>
                      <a:tailEnd type="none" w="sm" len="sm"/>
                    </a:lnB>
                  </a:tcPr>
                </a:tc>
                <a:extLst>
                  <a:ext uri="{0D108BD9-81ED-4DB2-BD59-A6C34878D82A}">
                    <a16:rowId xmlns:a16="http://schemas.microsoft.com/office/drawing/2014/main" val="10001"/>
                  </a:ext>
                </a:extLst>
              </a:tr>
              <a:tr h="319849">
                <a:tc>
                  <a:txBody>
                    <a:bodyPr/>
                    <a:lstStyle/>
                    <a:p>
                      <a:pPr marL="0" marR="0" lvl="0" indent="0" algn="l" rtl="0">
                        <a:lnSpc>
                          <a:spcPct val="100000"/>
                        </a:lnSpc>
                        <a:spcBef>
                          <a:spcPts val="0"/>
                        </a:spcBef>
                        <a:spcAft>
                          <a:spcPts val="0"/>
                        </a:spcAft>
                        <a:buClr>
                          <a:srgbClr val="353535"/>
                        </a:buClr>
                        <a:buSzPts val="1100"/>
                        <a:buFont typeface="Calibri"/>
                        <a:buNone/>
                      </a:pPr>
                      <a:r>
                        <a:rPr lang="en-US" sz="1100" u="none" strike="noStrike" cap="none" dirty="0">
                          <a:solidFill>
                            <a:srgbClr val="353535"/>
                          </a:solidFill>
                          <a:latin typeface="Calibri"/>
                          <a:ea typeface="Calibri"/>
                          <a:cs typeface="Calibri"/>
                          <a:sym typeface="Calibri"/>
                        </a:rPr>
                        <a:t>NACA</a:t>
                      </a:r>
                      <a:endParaRPr sz="1400" u="none" strike="noStrike" cap="none" dirty="0"/>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rgbClr val="AE98B6"/>
                      </a:solidFill>
                      <a:prstDash val="dot"/>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solidFill>
                            <a:srgbClr val="353535"/>
                          </a:solidFill>
                          <a:latin typeface="Calibri"/>
                          <a:ea typeface="Calibri"/>
                          <a:cs typeface="Calibri"/>
                          <a:sym typeface="Calibri"/>
                        </a:rPr>
                        <a:t>Ezinne Okey-Uchendu, Yewande Olaifa, Funke Oki</a:t>
                      </a:r>
                      <a:endParaRPr sz="1100" u="none" strike="noStrike" cap="none">
                        <a:solidFill>
                          <a:srgbClr val="353535"/>
                        </a:solidFill>
                        <a:latin typeface="Calibri"/>
                        <a:ea typeface="Calibri"/>
                        <a:cs typeface="Calibri"/>
                        <a:sym typeface="Calibri"/>
                      </a:endParaRPr>
                    </a:p>
                  </a:txBody>
                  <a:tcPr marL="133275" marR="133275" marT="45725" marB="45725" anchor="ctr">
                    <a:lnL w="12700" cap="flat" cmpd="sng">
                      <a:solidFill>
                        <a:srgbClr val="AE98B6"/>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extLst>
                  <a:ext uri="{0D108BD9-81ED-4DB2-BD59-A6C34878D82A}">
                    <a16:rowId xmlns:a16="http://schemas.microsoft.com/office/drawing/2014/main" val="10002"/>
                  </a:ext>
                </a:extLst>
              </a:tr>
              <a:tr h="319849">
                <a:tc>
                  <a:txBody>
                    <a:bodyPr/>
                    <a:lstStyle/>
                    <a:p>
                      <a:pPr marL="0" marR="0" lvl="0" indent="0" algn="l" rtl="0">
                        <a:lnSpc>
                          <a:spcPct val="100000"/>
                        </a:lnSpc>
                        <a:spcBef>
                          <a:spcPts val="0"/>
                        </a:spcBef>
                        <a:spcAft>
                          <a:spcPts val="0"/>
                        </a:spcAft>
                        <a:buClr>
                          <a:srgbClr val="353535"/>
                        </a:buClr>
                        <a:buSzPts val="1100"/>
                        <a:buFont typeface="Calibri"/>
                        <a:buNone/>
                      </a:pPr>
                      <a:r>
                        <a:rPr lang="en-US" sz="1100" b="0" i="0" u="none" strike="noStrike" cap="none" dirty="0">
                          <a:solidFill>
                            <a:srgbClr val="353535"/>
                          </a:solidFill>
                          <a:latin typeface="Calibri"/>
                          <a:cs typeface="Calibri"/>
                          <a:sym typeface="Arial"/>
                        </a:rPr>
                        <a:t>DOD</a:t>
                      </a:r>
                      <a:endParaRPr sz="1100" b="0" i="0" u="none" strike="noStrike" cap="none" dirty="0">
                        <a:solidFill>
                          <a:srgbClr val="353535"/>
                        </a:solidFill>
                        <a:latin typeface="Calibri"/>
                        <a:cs typeface="Calibri"/>
                        <a:sym typeface="Arial"/>
                      </a:endParaRPr>
                    </a:p>
                  </a:txBody>
                  <a:tcPr marL="133275" marR="133275" marT="45725" marB="45725" anchor="ctr">
                    <a:lnL w="9525" cap="flat" cmpd="sng">
                      <a:solidFill>
                        <a:srgbClr val="000000">
                          <a:alpha val="0"/>
                        </a:srgbClr>
                      </a:solidFill>
                      <a:prstDash val="solid"/>
                      <a:round/>
                      <a:headEnd type="none" w="sm" len="sm"/>
                      <a:tailEnd type="none" w="sm" len="sm"/>
                    </a:lnL>
                    <a:lnR w="12700" cap="flat" cmpd="sng" algn="ctr">
                      <a:solidFill>
                        <a:srgbClr val="AE98B6"/>
                      </a:solidFill>
                      <a:prstDash val="dot"/>
                      <a:round/>
                      <a:headEnd type="none" w="sm" len="sm"/>
                      <a:tailEnd type="none" w="sm" len="sm"/>
                    </a:lnR>
                    <a:lnT w="12700" cap="flat" cmpd="sng">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dirty="0">
                          <a:solidFill>
                            <a:srgbClr val="353535"/>
                          </a:solidFill>
                          <a:latin typeface="Calibri"/>
                          <a:ea typeface="Calibri"/>
                          <a:cs typeface="Calibri"/>
                          <a:sym typeface="Calibri"/>
                        </a:rPr>
                        <a:t>Yakubu </a:t>
                      </a:r>
                      <a:r>
                        <a:rPr lang="en-US" sz="1100" u="none" strike="noStrike" cap="none" dirty="0" err="1">
                          <a:solidFill>
                            <a:srgbClr val="353535"/>
                          </a:solidFill>
                          <a:latin typeface="Calibri"/>
                          <a:ea typeface="Calibri"/>
                          <a:cs typeface="Calibri"/>
                          <a:sym typeface="Calibri"/>
                        </a:rPr>
                        <a:t>Adamu</a:t>
                      </a:r>
                      <a:r>
                        <a:rPr lang="en-US" sz="1100" u="none" strike="noStrike" cap="none" dirty="0">
                          <a:solidFill>
                            <a:srgbClr val="353535"/>
                          </a:solidFill>
                          <a:latin typeface="Calibri"/>
                          <a:ea typeface="Calibri"/>
                          <a:cs typeface="Calibri"/>
                          <a:sym typeface="Calibri"/>
                        </a:rPr>
                        <a:t>, </a:t>
                      </a:r>
                      <a:r>
                        <a:rPr lang="en-US" sz="1100" u="none" strike="noStrike" cap="none" dirty="0" err="1">
                          <a:solidFill>
                            <a:srgbClr val="353535"/>
                          </a:solidFill>
                          <a:latin typeface="Calibri"/>
                          <a:ea typeface="Calibri"/>
                          <a:cs typeface="Calibri"/>
                          <a:sym typeface="Calibri"/>
                        </a:rPr>
                        <a:t>Dooshima</a:t>
                      </a:r>
                      <a:r>
                        <a:rPr lang="en-US" sz="1100" u="none" strike="noStrike" cap="none" dirty="0">
                          <a:solidFill>
                            <a:srgbClr val="353535"/>
                          </a:solidFill>
                          <a:latin typeface="Calibri"/>
                          <a:ea typeface="Calibri"/>
                          <a:cs typeface="Calibri"/>
                          <a:sym typeface="Calibri"/>
                        </a:rPr>
                        <a:t> </a:t>
                      </a:r>
                      <a:r>
                        <a:rPr lang="en-US" sz="1100" u="none" strike="noStrike" cap="none" dirty="0" err="1">
                          <a:solidFill>
                            <a:srgbClr val="353535"/>
                          </a:solidFill>
                          <a:latin typeface="Calibri"/>
                          <a:ea typeface="Calibri"/>
                          <a:cs typeface="Calibri"/>
                          <a:sym typeface="Calibri"/>
                        </a:rPr>
                        <a:t>Uganden</a:t>
                      </a:r>
                      <a:endParaRPr sz="1100" u="none" strike="noStrike" cap="none" dirty="0">
                        <a:solidFill>
                          <a:srgbClr val="353535"/>
                        </a:solidFill>
                        <a:latin typeface="Calibri"/>
                        <a:ea typeface="Calibri"/>
                        <a:cs typeface="Calibri"/>
                        <a:sym typeface="Calibri"/>
                      </a:endParaRPr>
                    </a:p>
                  </a:txBody>
                  <a:tcPr marL="133275" marR="133275" marT="45725" marB="45725" anchor="ctr">
                    <a:lnL w="12700" cap="flat" cmpd="sng" algn="ctr">
                      <a:solidFill>
                        <a:srgbClr val="AE98B6"/>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tcPr>
                </a:tc>
                <a:extLst>
                  <a:ext uri="{0D108BD9-81ED-4DB2-BD59-A6C34878D82A}">
                    <a16:rowId xmlns:a16="http://schemas.microsoft.com/office/drawing/2014/main" val="125228624"/>
                  </a:ext>
                </a:extLst>
              </a:tr>
              <a:tr h="319849">
                <a:tc>
                  <a:txBody>
                    <a:bodyPr/>
                    <a:lstStyle/>
                    <a:p>
                      <a:pPr marL="0" marR="0" lvl="0" indent="0" algn="l" rtl="0">
                        <a:lnSpc>
                          <a:spcPct val="100000"/>
                        </a:lnSpc>
                        <a:spcBef>
                          <a:spcPts val="0"/>
                        </a:spcBef>
                        <a:spcAft>
                          <a:spcPts val="0"/>
                        </a:spcAft>
                        <a:buClr>
                          <a:srgbClr val="353535"/>
                        </a:buClr>
                        <a:buSzPts val="1100"/>
                        <a:buFont typeface="Calibri"/>
                        <a:buNone/>
                      </a:pPr>
                      <a:r>
                        <a:rPr lang="en-US" sz="1100" u="none" strike="noStrike" cap="none" dirty="0">
                          <a:solidFill>
                            <a:srgbClr val="353535"/>
                          </a:solidFill>
                          <a:latin typeface="Calibri"/>
                          <a:ea typeface="Calibri"/>
                          <a:cs typeface="Calibri"/>
                          <a:sym typeface="Calibri"/>
                        </a:rPr>
                        <a:t>USAID/PEPFAR</a:t>
                      </a:r>
                      <a:endParaRPr sz="1400" u="none" strike="noStrike" cap="none" dirty="0"/>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rgbClr val="AE98B6"/>
                      </a:solidFill>
                      <a:prstDash val="dot"/>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solidFill>
                            <a:srgbClr val="353535"/>
                          </a:solidFill>
                          <a:latin typeface="Calibri"/>
                          <a:ea typeface="Calibri"/>
                          <a:cs typeface="Calibri"/>
                          <a:sym typeface="Calibri"/>
                        </a:rPr>
                        <a:t>Dolapo Ogundehin, Abiye Kalaiwo</a:t>
                      </a:r>
                      <a:endParaRPr sz="1100" u="none" strike="noStrike" cap="none">
                        <a:solidFill>
                          <a:srgbClr val="353535"/>
                        </a:solidFill>
                        <a:latin typeface="Calibri"/>
                        <a:ea typeface="Calibri"/>
                        <a:cs typeface="Calibri"/>
                        <a:sym typeface="Calibri"/>
                      </a:endParaRPr>
                    </a:p>
                  </a:txBody>
                  <a:tcPr marL="133275" marR="133275" marT="45725" marB="45725" anchor="ctr">
                    <a:lnL w="12700" cap="flat" cmpd="sng">
                      <a:solidFill>
                        <a:srgbClr val="AE98B6"/>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extLst>
                  <a:ext uri="{0D108BD9-81ED-4DB2-BD59-A6C34878D82A}">
                    <a16:rowId xmlns:a16="http://schemas.microsoft.com/office/drawing/2014/main" val="10003"/>
                  </a:ext>
                </a:extLst>
              </a:tr>
              <a:tr h="319849">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solidFill>
                            <a:srgbClr val="353535"/>
                          </a:solidFill>
                          <a:latin typeface="Calibri"/>
                          <a:ea typeface="Calibri"/>
                          <a:cs typeface="Calibri"/>
                          <a:sym typeface="Calibri"/>
                        </a:rPr>
                        <a:t>FHI 360</a:t>
                      </a:r>
                      <a:endParaRPr sz="1400" u="none" strike="noStrike" cap="none"/>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rgbClr val="AE98B6"/>
                      </a:solidFill>
                      <a:prstDash val="dot"/>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dirty="0" err="1">
                          <a:solidFill>
                            <a:srgbClr val="353535"/>
                          </a:solidFill>
                          <a:latin typeface="Calibri"/>
                          <a:ea typeface="Calibri"/>
                          <a:cs typeface="Calibri"/>
                          <a:sym typeface="Calibri"/>
                        </a:rPr>
                        <a:t>Abutu</a:t>
                      </a:r>
                      <a:r>
                        <a:rPr lang="en-US" sz="1100" u="none" strike="noStrike" cap="none" dirty="0">
                          <a:solidFill>
                            <a:srgbClr val="353535"/>
                          </a:solidFill>
                          <a:latin typeface="Calibri"/>
                          <a:ea typeface="Calibri"/>
                          <a:cs typeface="Calibri"/>
                          <a:sym typeface="Calibri"/>
                        </a:rPr>
                        <a:t> </a:t>
                      </a:r>
                      <a:r>
                        <a:rPr lang="en-US" sz="1100" u="none" strike="noStrike" cap="none" dirty="0" err="1">
                          <a:solidFill>
                            <a:srgbClr val="353535"/>
                          </a:solidFill>
                          <a:latin typeface="Calibri"/>
                          <a:ea typeface="Calibri"/>
                          <a:cs typeface="Calibri"/>
                          <a:sym typeface="Calibri"/>
                        </a:rPr>
                        <a:t>Inedu</a:t>
                      </a:r>
                      <a:r>
                        <a:rPr lang="en-US" sz="1100" u="none" strike="noStrike" cap="none" dirty="0">
                          <a:solidFill>
                            <a:srgbClr val="353535"/>
                          </a:solidFill>
                          <a:latin typeface="Calibri"/>
                          <a:ea typeface="Calibri"/>
                          <a:cs typeface="Calibri"/>
                          <a:sym typeface="Calibri"/>
                        </a:rPr>
                        <a:t>, Godswill Agada, </a:t>
                      </a:r>
                      <a:r>
                        <a:rPr lang="en-US" sz="1100" u="none" strike="noStrike" cap="none" dirty="0" err="1">
                          <a:solidFill>
                            <a:srgbClr val="353535"/>
                          </a:solidFill>
                          <a:latin typeface="Calibri"/>
                          <a:ea typeface="Calibri"/>
                          <a:cs typeface="Calibri"/>
                          <a:sym typeface="Calibri"/>
                        </a:rPr>
                        <a:t>Chidubem</a:t>
                      </a:r>
                      <a:r>
                        <a:rPr lang="en-US" sz="1100" u="none" strike="noStrike" cap="none" dirty="0">
                          <a:solidFill>
                            <a:srgbClr val="353535"/>
                          </a:solidFill>
                          <a:latin typeface="Calibri"/>
                          <a:ea typeface="Calibri"/>
                          <a:cs typeface="Calibri"/>
                          <a:sym typeface="Calibri"/>
                        </a:rPr>
                        <a:t> </a:t>
                      </a:r>
                      <a:r>
                        <a:rPr lang="en-US" sz="1100" u="none" strike="noStrike" cap="none" dirty="0" err="1">
                          <a:solidFill>
                            <a:srgbClr val="353535"/>
                          </a:solidFill>
                          <a:latin typeface="Calibri"/>
                          <a:ea typeface="Calibri"/>
                          <a:cs typeface="Calibri"/>
                          <a:sym typeface="Calibri"/>
                        </a:rPr>
                        <a:t>Oraelosi</a:t>
                      </a:r>
                      <a:r>
                        <a:rPr lang="en-US" sz="1100" u="none" strike="noStrike" cap="none" dirty="0">
                          <a:solidFill>
                            <a:srgbClr val="353535"/>
                          </a:solidFill>
                          <a:latin typeface="Calibri"/>
                          <a:ea typeface="Calibri"/>
                          <a:cs typeface="Calibri"/>
                          <a:sym typeface="Calibri"/>
                        </a:rPr>
                        <a:t>, O</a:t>
                      </a:r>
                      <a:r>
                        <a:rPr lang="en-US" sz="1100" dirty="0">
                          <a:solidFill>
                            <a:srgbClr val="353535"/>
                          </a:solidFill>
                          <a:latin typeface="Calibri"/>
                          <a:ea typeface="Calibri"/>
                          <a:cs typeface="Calibri"/>
                          <a:sym typeface="Calibri"/>
                        </a:rPr>
                        <a:t>lusola </a:t>
                      </a:r>
                      <a:r>
                        <a:rPr lang="en-US" sz="1100" dirty="0" err="1">
                          <a:solidFill>
                            <a:srgbClr val="353535"/>
                          </a:solidFill>
                          <a:latin typeface="Calibri"/>
                          <a:ea typeface="Calibri"/>
                          <a:cs typeface="Calibri"/>
                          <a:sym typeface="Calibri"/>
                        </a:rPr>
                        <a:t>Sanwo</a:t>
                      </a:r>
                      <a:r>
                        <a:rPr lang="en-US" sz="1100" dirty="0">
                          <a:solidFill>
                            <a:srgbClr val="353535"/>
                          </a:solidFill>
                          <a:latin typeface="Calibri"/>
                          <a:ea typeface="Calibri"/>
                          <a:cs typeface="Calibri"/>
                          <a:sym typeface="Calibri"/>
                        </a:rPr>
                        <a:t>, Helen </a:t>
                      </a:r>
                      <a:r>
                        <a:rPr lang="en-US" sz="1100" dirty="0" err="1">
                          <a:solidFill>
                            <a:srgbClr val="353535"/>
                          </a:solidFill>
                          <a:latin typeface="Calibri"/>
                          <a:ea typeface="Calibri"/>
                          <a:cs typeface="Calibri"/>
                          <a:sym typeface="Calibri"/>
                        </a:rPr>
                        <a:t>Anyasi</a:t>
                      </a:r>
                      <a:r>
                        <a:rPr lang="en-US" sz="1100" dirty="0">
                          <a:solidFill>
                            <a:srgbClr val="353535"/>
                          </a:solidFill>
                          <a:latin typeface="Calibri"/>
                          <a:ea typeface="Calibri"/>
                          <a:cs typeface="Calibri"/>
                          <a:sym typeface="Calibri"/>
                        </a:rPr>
                        <a:t>, Majeed </a:t>
                      </a:r>
                      <a:r>
                        <a:rPr lang="en-US" sz="1100" dirty="0" err="1">
                          <a:solidFill>
                            <a:srgbClr val="353535"/>
                          </a:solidFill>
                          <a:latin typeface="Calibri"/>
                          <a:ea typeface="Calibri"/>
                          <a:cs typeface="Calibri"/>
                          <a:sym typeface="Calibri"/>
                        </a:rPr>
                        <a:t>Adisa</a:t>
                      </a:r>
                      <a:endParaRPr sz="1100" u="none" strike="noStrike" cap="none" dirty="0">
                        <a:solidFill>
                          <a:srgbClr val="353535"/>
                        </a:solidFill>
                        <a:latin typeface="Calibri"/>
                        <a:ea typeface="Calibri"/>
                        <a:cs typeface="Calibri"/>
                        <a:sym typeface="Calibri"/>
                      </a:endParaRPr>
                    </a:p>
                  </a:txBody>
                  <a:tcPr marL="133275" marR="133275" marT="45725" marB="45725" anchor="ctr">
                    <a:lnL w="12700" cap="flat" cmpd="sng">
                      <a:solidFill>
                        <a:srgbClr val="AE98B6"/>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extLst>
                  <a:ext uri="{0D108BD9-81ED-4DB2-BD59-A6C34878D82A}">
                    <a16:rowId xmlns:a16="http://schemas.microsoft.com/office/drawing/2014/main" val="10004"/>
                  </a:ext>
                </a:extLst>
              </a:tr>
              <a:tr h="319849">
                <a:tc>
                  <a:txBody>
                    <a:bodyPr/>
                    <a:lstStyle/>
                    <a:p>
                      <a:pPr marL="0" marR="0" lvl="0" indent="0" algn="l" rtl="0">
                        <a:lnSpc>
                          <a:spcPct val="100000"/>
                        </a:lnSpc>
                        <a:spcBef>
                          <a:spcPts val="0"/>
                        </a:spcBef>
                        <a:spcAft>
                          <a:spcPts val="0"/>
                        </a:spcAft>
                        <a:buClr>
                          <a:srgbClr val="353535"/>
                        </a:buClr>
                        <a:buSzPts val="1100"/>
                        <a:buFont typeface="Calibri"/>
                        <a:buNone/>
                      </a:pPr>
                      <a:r>
                        <a:rPr lang="en-US" sz="1100" u="none" strike="noStrike" cap="none">
                          <a:solidFill>
                            <a:srgbClr val="353535"/>
                          </a:solidFill>
                          <a:latin typeface="Calibri"/>
                          <a:ea typeface="Calibri"/>
                          <a:cs typeface="Calibri"/>
                          <a:sym typeface="Calibri"/>
                        </a:rPr>
                        <a:t>Jhpiego</a:t>
                      </a:r>
                      <a:endParaRPr sz="1400" u="none" strike="noStrike" cap="none" dirty="0"/>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rgbClr val="AE98B6"/>
                      </a:solidFill>
                      <a:prstDash val="dot"/>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solidFill>
                            <a:srgbClr val="353535"/>
                          </a:solidFill>
                          <a:latin typeface="Calibri"/>
                          <a:ea typeface="Calibri"/>
                          <a:cs typeface="Calibri"/>
                          <a:sym typeface="Calibri"/>
                        </a:rPr>
                        <a:t>Emmanuel Atuma</a:t>
                      </a:r>
                      <a:endParaRPr sz="1100" u="none" strike="noStrike" cap="none">
                        <a:solidFill>
                          <a:srgbClr val="353535"/>
                        </a:solidFill>
                        <a:latin typeface="Calibri"/>
                        <a:ea typeface="Calibri"/>
                        <a:cs typeface="Calibri"/>
                        <a:sym typeface="Calibri"/>
                      </a:endParaRPr>
                    </a:p>
                  </a:txBody>
                  <a:tcPr marL="133275" marR="133275" marT="45725" marB="45725" anchor="ctr">
                    <a:lnL w="12700" cap="flat" cmpd="sng">
                      <a:solidFill>
                        <a:srgbClr val="AE98B6"/>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extLst>
                  <a:ext uri="{0D108BD9-81ED-4DB2-BD59-A6C34878D82A}">
                    <a16:rowId xmlns:a16="http://schemas.microsoft.com/office/drawing/2014/main" val="10005"/>
                  </a:ext>
                </a:extLst>
              </a:tr>
              <a:tr h="319849">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solidFill>
                            <a:srgbClr val="353535"/>
                          </a:solidFill>
                          <a:latin typeface="Calibri"/>
                          <a:ea typeface="Calibri"/>
                          <a:cs typeface="Calibri"/>
                          <a:sym typeface="Calibri"/>
                        </a:rPr>
                        <a:t>Heartland Alliance</a:t>
                      </a:r>
                      <a:endParaRPr sz="1100" u="none" strike="noStrike" cap="none">
                        <a:solidFill>
                          <a:srgbClr val="353535"/>
                        </a:solidFill>
                        <a:latin typeface="Calibri"/>
                        <a:ea typeface="Calibri"/>
                        <a:cs typeface="Calibri"/>
                        <a:sym typeface="Calibri"/>
                      </a:endParaRPr>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rgbClr val="AE98B6"/>
                      </a:solidFill>
                      <a:prstDash val="dot"/>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solidFill>
                            <a:srgbClr val="353535"/>
                          </a:solidFill>
                          <a:latin typeface="Calibri"/>
                          <a:ea typeface="Calibri"/>
                          <a:cs typeface="Calibri"/>
                          <a:sym typeface="Calibri"/>
                        </a:rPr>
                        <a:t>Agboola Oguntonade</a:t>
                      </a:r>
                      <a:endParaRPr sz="1100" u="none" strike="noStrike" cap="none">
                        <a:solidFill>
                          <a:srgbClr val="353535"/>
                        </a:solidFill>
                        <a:latin typeface="Calibri"/>
                        <a:ea typeface="Calibri"/>
                        <a:cs typeface="Calibri"/>
                        <a:sym typeface="Calibri"/>
                      </a:endParaRPr>
                    </a:p>
                  </a:txBody>
                  <a:tcPr marL="133275" marR="133275" marT="45725" marB="45725" anchor="ctr">
                    <a:lnL w="12700" cap="flat" cmpd="sng">
                      <a:solidFill>
                        <a:srgbClr val="AE98B6"/>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extLst>
                  <a:ext uri="{0D108BD9-81ED-4DB2-BD59-A6C34878D82A}">
                    <a16:rowId xmlns:a16="http://schemas.microsoft.com/office/drawing/2014/main" val="10006"/>
                  </a:ext>
                </a:extLst>
              </a:tr>
              <a:tr h="319849">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solidFill>
                            <a:srgbClr val="353535"/>
                          </a:solidFill>
                          <a:latin typeface="Calibri"/>
                          <a:ea typeface="Calibri"/>
                          <a:cs typeface="Calibri"/>
                          <a:sym typeface="Calibri"/>
                        </a:rPr>
                        <a:t>Chemonics</a:t>
                      </a:r>
                      <a:endParaRPr sz="1100" u="none" strike="noStrike" cap="none">
                        <a:solidFill>
                          <a:srgbClr val="353535"/>
                        </a:solidFill>
                        <a:latin typeface="Calibri"/>
                        <a:ea typeface="Calibri"/>
                        <a:cs typeface="Calibri"/>
                        <a:sym typeface="Calibri"/>
                      </a:endParaRPr>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rgbClr val="AE98B6"/>
                      </a:solidFill>
                      <a:prstDash val="dot"/>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solidFill>
                            <a:srgbClr val="353535"/>
                          </a:solidFill>
                          <a:latin typeface="Calibri"/>
                          <a:ea typeface="Calibri"/>
                          <a:cs typeface="Calibri"/>
                          <a:sym typeface="Calibri"/>
                        </a:rPr>
                        <a:t>Ngozi Ajaero</a:t>
                      </a:r>
                      <a:endParaRPr sz="1100" u="none" strike="noStrike" cap="none">
                        <a:solidFill>
                          <a:srgbClr val="353535"/>
                        </a:solidFill>
                        <a:latin typeface="Calibri"/>
                        <a:ea typeface="Calibri"/>
                        <a:cs typeface="Calibri"/>
                        <a:sym typeface="Calibri"/>
                      </a:endParaRPr>
                    </a:p>
                  </a:txBody>
                  <a:tcPr marL="133275" marR="133275" marT="45725" marB="45725" anchor="ctr">
                    <a:lnL w="12700" cap="flat" cmpd="sng">
                      <a:solidFill>
                        <a:srgbClr val="AE98B6"/>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extLst>
                  <a:ext uri="{0D108BD9-81ED-4DB2-BD59-A6C34878D82A}">
                    <a16:rowId xmlns:a16="http://schemas.microsoft.com/office/drawing/2014/main" val="10007"/>
                  </a:ext>
                </a:extLst>
              </a:tr>
              <a:tr h="319849">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solidFill>
                            <a:srgbClr val="353535"/>
                          </a:solidFill>
                          <a:latin typeface="Calibri"/>
                          <a:ea typeface="Calibri"/>
                          <a:cs typeface="Calibri"/>
                          <a:sym typeface="Calibri"/>
                        </a:rPr>
                        <a:t>Nigeria Sex Workers Association</a:t>
                      </a:r>
                      <a:r>
                        <a:rPr lang="en-US" sz="1050" u="none" strike="noStrike" cap="none">
                          <a:solidFill>
                            <a:srgbClr val="4D5156"/>
                          </a:solidFill>
                          <a:highlight>
                            <a:srgbClr val="FFFFFF"/>
                          </a:highlight>
                        </a:rPr>
                        <a:t> </a:t>
                      </a:r>
                      <a:endParaRPr sz="1400" u="none" strike="noStrike" cap="none"/>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rgbClr val="AE98B6"/>
                      </a:solidFill>
                      <a:prstDash val="dot"/>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solidFill>
                            <a:srgbClr val="353535"/>
                          </a:solidFill>
                          <a:latin typeface="Calibri"/>
                          <a:ea typeface="Calibri"/>
                          <a:cs typeface="Calibri"/>
                          <a:sym typeface="Calibri"/>
                        </a:rPr>
                        <a:t>Amaka Enemo</a:t>
                      </a:r>
                      <a:endParaRPr sz="1100" u="none" strike="noStrike" cap="none">
                        <a:solidFill>
                          <a:srgbClr val="353535"/>
                        </a:solidFill>
                        <a:latin typeface="Calibri"/>
                        <a:ea typeface="Calibri"/>
                        <a:cs typeface="Calibri"/>
                        <a:sym typeface="Calibri"/>
                      </a:endParaRPr>
                    </a:p>
                  </a:txBody>
                  <a:tcPr marL="133275" marR="133275" marT="45725" marB="45725" anchor="ctr">
                    <a:lnL w="12700" cap="flat" cmpd="sng">
                      <a:solidFill>
                        <a:srgbClr val="AE98B6"/>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extLst>
                  <a:ext uri="{0D108BD9-81ED-4DB2-BD59-A6C34878D82A}">
                    <a16:rowId xmlns:a16="http://schemas.microsoft.com/office/drawing/2014/main" val="10008"/>
                  </a:ext>
                </a:extLst>
              </a:tr>
              <a:tr h="319849">
                <a:tc>
                  <a:txBody>
                    <a:bodyPr/>
                    <a:lstStyle/>
                    <a:p>
                      <a:pPr marL="0" marR="0" lvl="0" indent="0" algn="l" rtl="0">
                        <a:lnSpc>
                          <a:spcPct val="100000"/>
                        </a:lnSpc>
                        <a:spcBef>
                          <a:spcPts val="0"/>
                        </a:spcBef>
                        <a:spcAft>
                          <a:spcPts val="0"/>
                        </a:spcAft>
                        <a:buClr>
                          <a:srgbClr val="000000"/>
                        </a:buClr>
                        <a:buSzPts val="1400"/>
                        <a:buFont typeface="Arial"/>
                        <a:buNone/>
                      </a:pPr>
                      <a:r>
                        <a:rPr lang="en-US" sz="1100">
                          <a:solidFill>
                            <a:srgbClr val="353535"/>
                          </a:solidFill>
                          <a:latin typeface="Calibri"/>
                          <a:ea typeface="Calibri"/>
                          <a:cs typeface="Calibri"/>
                          <a:sym typeface="Calibri"/>
                        </a:rPr>
                        <a:t>CDC</a:t>
                      </a:r>
                      <a:endParaRPr sz="1100">
                        <a:solidFill>
                          <a:srgbClr val="353535"/>
                        </a:solidFill>
                        <a:latin typeface="Calibri"/>
                        <a:ea typeface="Calibri"/>
                        <a:cs typeface="Calibri"/>
                        <a:sym typeface="Calibri"/>
                      </a:endParaRPr>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rgbClr val="AE98B6"/>
                      </a:solidFill>
                      <a:prstDash val="dot"/>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a:solidFill>
                            <a:srgbClr val="353535"/>
                          </a:solidFill>
                          <a:latin typeface="Calibri"/>
                          <a:ea typeface="Calibri"/>
                          <a:cs typeface="Calibri"/>
                          <a:sym typeface="Calibri"/>
                        </a:rPr>
                        <a:t>Jerry Gwamma and Victor Adamu</a:t>
                      </a:r>
                      <a:endParaRPr sz="1100" u="none" strike="noStrike" cap="none">
                        <a:solidFill>
                          <a:srgbClr val="353535"/>
                        </a:solidFill>
                        <a:latin typeface="Calibri"/>
                        <a:ea typeface="Calibri"/>
                        <a:cs typeface="Calibri"/>
                        <a:sym typeface="Calibri"/>
                      </a:endParaRPr>
                    </a:p>
                  </a:txBody>
                  <a:tcPr marL="133275" marR="133275" marT="45725" marB="45725" anchor="ctr">
                    <a:lnL w="12700" cap="flat" cmpd="sng">
                      <a:solidFill>
                        <a:srgbClr val="AE98B6"/>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extLst>
                  <a:ext uri="{0D108BD9-81ED-4DB2-BD59-A6C34878D82A}">
                    <a16:rowId xmlns:a16="http://schemas.microsoft.com/office/drawing/2014/main" val="10009"/>
                  </a:ext>
                </a:extLst>
              </a:tr>
              <a:tr h="319849">
                <a:tc>
                  <a:txBody>
                    <a:bodyPr/>
                    <a:lstStyle/>
                    <a:p>
                      <a:pPr marL="0" marR="0" lvl="0" indent="0" algn="l" rtl="0">
                        <a:lnSpc>
                          <a:spcPct val="100000"/>
                        </a:lnSpc>
                        <a:spcBef>
                          <a:spcPts val="0"/>
                        </a:spcBef>
                        <a:spcAft>
                          <a:spcPts val="0"/>
                        </a:spcAft>
                        <a:buClr>
                          <a:srgbClr val="000000"/>
                        </a:buClr>
                        <a:buSzPts val="1400"/>
                        <a:buFont typeface="Arial"/>
                        <a:buNone/>
                      </a:pPr>
                      <a:r>
                        <a:rPr lang="en-US" sz="1100">
                          <a:solidFill>
                            <a:srgbClr val="353535"/>
                          </a:solidFill>
                          <a:latin typeface="Calibri"/>
                          <a:ea typeface="Calibri"/>
                          <a:cs typeface="Calibri"/>
                          <a:sym typeface="Calibri"/>
                        </a:rPr>
                        <a:t>Center for Integrated Health Program (CIHP)</a:t>
                      </a:r>
                      <a:endParaRPr sz="1100">
                        <a:solidFill>
                          <a:srgbClr val="353535"/>
                        </a:solidFill>
                        <a:latin typeface="Calibri"/>
                        <a:ea typeface="Calibri"/>
                        <a:cs typeface="Calibri"/>
                        <a:sym typeface="Calibri"/>
                      </a:endParaRPr>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rgbClr val="AE98B6"/>
                      </a:solidFill>
                      <a:prstDash val="dot"/>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a:solidFill>
                            <a:srgbClr val="353535"/>
                          </a:solidFill>
                          <a:latin typeface="Calibri"/>
                          <a:ea typeface="Calibri"/>
                          <a:cs typeface="Calibri"/>
                          <a:sym typeface="Calibri"/>
                        </a:rPr>
                        <a:t>Ezine Akinola</a:t>
                      </a:r>
                      <a:endParaRPr sz="1100" u="none" strike="noStrike" cap="none">
                        <a:solidFill>
                          <a:srgbClr val="353535"/>
                        </a:solidFill>
                        <a:latin typeface="Calibri"/>
                        <a:ea typeface="Calibri"/>
                        <a:cs typeface="Calibri"/>
                        <a:sym typeface="Calibri"/>
                      </a:endParaRPr>
                    </a:p>
                  </a:txBody>
                  <a:tcPr marL="133275" marR="133275" marT="45725" marB="45725" anchor="ctr">
                    <a:lnL w="12700" cap="flat" cmpd="sng">
                      <a:solidFill>
                        <a:srgbClr val="AE98B6"/>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extLst>
                  <a:ext uri="{0D108BD9-81ED-4DB2-BD59-A6C34878D82A}">
                    <a16:rowId xmlns:a16="http://schemas.microsoft.com/office/drawing/2014/main" val="10010"/>
                  </a:ext>
                </a:extLst>
              </a:tr>
              <a:tr h="319849">
                <a:tc>
                  <a:txBody>
                    <a:bodyPr/>
                    <a:lstStyle/>
                    <a:p>
                      <a:pPr marL="0" marR="0" lvl="0" indent="0" algn="l" rtl="0">
                        <a:lnSpc>
                          <a:spcPct val="100000"/>
                        </a:lnSpc>
                        <a:spcBef>
                          <a:spcPts val="0"/>
                        </a:spcBef>
                        <a:spcAft>
                          <a:spcPts val="0"/>
                        </a:spcAft>
                        <a:buClr>
                          <a:srgbClr val="000000"/>
                        </a:buClr>
                        <a:buSzPts val="1400"/>
                        <a:buFont typeface="Arial"/>
                        <a:buNone/>
                      </a:pPr>
                      <a:r>
                        <a:rPr lang="en-US" sz="1100">
                          <a:solidFill>
                            <a:srgbClr val="353535"/>
                          </a:solidFill>
                          <a:latin typeface="Calibri"/>
                          <a:ea typeface="Calibri"/>
                          <a:cs typeface="Calibri"/>
                          <a:sym typeface="Calibri"/>
                        </a:rPr>
                        <a:t>APIN Public Health Initiatives</a:t>
                      </a:r>
                      <a:endParaRPr sz="1100">
                        <a:solidFill>
                          <a:srgbClr val="353535"/>
                        </a:solidFill>
                        <a:latin typeface="Calibri"/>
                        <a:ea typeface="Calibri"/>
                        <a:cs typeface="Calibri"/>
                        <a:sym typeface="Calibri"/>
                      </a:endParaRPr>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rgbClr val="AE98B6"/>
                      </a:solidFill>
                      <a:prstDash val="dot"/>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a:solidFill>
                            <a:srgbClr val="353535"/>
                          </a:solidFill>
                          <a:latin typeface="Calibri"/>
                          <a:ea typeface="Calibri"/>
                          <a:cs typeface="Calibri"/>
                          <a:sym typeface="Calibri"/>
                        </a:rPr>
                        <a:t>Olubunmi Amoo</a:t>
                      </a:r>
                      <a:endParaRPr sz="1100" u="none" strike="noStrike" cap="none">
                        <a:solidFill>
                          <a:srgbClr val="353535"/>
                        </a:solidFill>
                        <a:latin typeface="Calibri"/>
                        <a:ea typeface="Calibri"/>
                        <a:cs typeface="Calibri"/>
                        <a:sym typeface="Calibri"/>
                      </a:endParaRPr>
                    </a:p>
                  </a:txBody>
                  <a:tcPr marL="133275" marR="133275" marT="45725" marB="45725" anchor="ctr">
                    <a:lnL w="12700" cap="flat" cmpd="sng">
                      <a:solidFill>
                        <a:srgbClr val="AE98B6"/>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extLst>
                  <a:ext uri="{0D108BD9-81ED-4DB2-BD59-A6C34878D82A}">
                    <a16:rowId xmlns:a16="http://schemas.microsoft.com/office/drawing/2014/main" val="10011"/>
                  </a:ext>
                </a:extLst>
              </a:tr>
              <a:tr h="319849">
                <a:tc>
                  <a:txBody>
                    <a:bodyPr/>
                    <a:lstStyle/>
                    <a:p>
                      <a:pPr marL="0" marR="0" lvl="0" indent="0" algn="l" rtl="0">
                        <a:lnSpc>
                          <a:spcPct val="100000"/>
                        </a:lnSpc>
                        <a:spcBef>
                          <a:spcPts val="0"/>
                        </a:spcBef>
                        <a:spcAft>
                          <a:spcPts val="0"/>
                        </a:spcAft>
                        <a:buNone/>
                      </a:pPr>
                      <a:r>
                        <a:rPr lang="en-US" sz="1100">
                          <a:solidFill>
                            <a:srgbClr val="353535"/>
                          </a:solidFill>
                          <a:latin typeface="Calibri"/>
                          <a:ea typeface="Calibri"/>
                          <a:cs typeface="Calibri"/>
                          <a:sym typeface="Calibri"/>
                        </a:rPr>
                        <a:t>Institute of Human Virology (IHVN)</a:t>
                      </a:r>
                      <a:endParaRPr sz="1100">
                        <a:solidFill>
                          <a:srgbClr val="353535"/>
                        </a:solidFill>
                        <a:latin typeface="Calibri"/>
                        <a:ea typeface="Calibri"/>
                        <a:cs typeface="Calibri"/>
                        <a:sym typeface="Calibri"/>
                      </a:endParaRPr>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rgbClr val="AE98B6"/>
                      </a:solidFill>
                      <a:prstDash val="dot"/>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dirty="0">
                          <a:solidFill>
                            <a:srgbClr val="353535"/>
                          </a:solidFill>
                          <a:latin typeface="Calibri"/>
                          <a:ea typeface="Calibri"/>
                          <a:cs typeface="Calibri"/>
                          <a:sym typeface="Calibri"/>
                        </a:rPr>
                        <a:t>Silas </a:t>
                      </a:r>
                      <a:r>
                        <a:rPr lang="en-US" sz="1100">
                          <a:solidFill>
                            <a:srgbClr val="353535"/>
                          </a:solidFill>
                          <a:latin typeface="Calibri"/>
                          <a:ea typeface="Calibri"/>
                          <a:cs typeface="Calibri"/>
                          <a:sym typeface="Calibri"/>
                        </a:rPr>
                        <a:t>Gurumdi</a:t>
                      </a:r>
                      <a:endParaRPr sz="1100" u="none" strike="noStrike" cap="none" dirty="0">
                        <a:solidFill>
                          <a:srgbClr val="353535"/>
                        </a:solidFill>
                        <a:latin typeface="Calibri"/>
                        <a:ea typeface="Calibri"/>
                        <a:cs typeface="Calibri"/>
                        <a:sym typeface="Calibri"/>
                      </a:endParaRPr>
                    </a:p>
                  </a:txBody>
                  <a:tcPr marL="133275" marR="133275" marT="45725" marB="45725" anchor="ctr">
                    <a:lnL w="12700" cap="flat" cmpd="sng">
                      <a:solidFill>
                        <a:srgbClr val="AE98B6"/>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extLst>
                  <a:ext uri="{0D108BD9-81ED-4DB2-BD59-A6C34878D82A}">
                    <a16:rowId xmlns:a16="http://schemas.microsoft.com/office/drawing/2014/main" val="10012"/>
                  </a:ext>
                </a:extLst>
              </a:tr>
              <a:tr h="319849">
                <a:tc>
                  <a:txBody>
                    <a:bodyPr/>
                    <a:lstStyle/>
                    <a:p>
                      <a:pPr marL="0" marR="0" lvl="0" indent="0" algn="l" rtl="0">
                        <a:lnSpc>
                          <a:spcPct val="100000"/>
                        </a:lnSpc>
                        <a:spcBef>
                          <a:spcPts val="0"/>
                        </a:spcBef>
                        <a:spcAft>
                          <a:spcPts val="0"/>
                        </a:spcAft>
                        <a:buNone/>
                      </a:pPr>
                      <a:r>
                        <a:rPr lang="en-US" sz="1100">
                          <a:solidFill>
                            <a:srgbClr val="353535"/>
                          </a:solidFill>
                          <a:latin typeface="Calibri"/>
                          <a:ea typeface="Calibri"/>
                          <a:cs typeface="Calibri"/>
                          <a:sym typeface="Calibri"/>
                        </a:rPr>
                        <a:t>Caritas Nigeria</a:t>
                      </a:r>
                      <a:endParaRPr sz="1100">
                        <a:solidFill>
                          <a:srgbClr val="353535"/>
                        </a:solidFill>
                        <a:latin typeface="Calibri"/>
                        <a:ea typeface="Calibri"/>
                        <a:cs typeface="Calibri"/>
                        <a:sym typeface="Calibri"/>
                      </a:endParaRPr>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rgbClr val="AE98B6"/>
                      </a:solidFill>
                      <a:prstDash val="dot"/>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solidFill>
                            <a:srgbClr val="353535"/>
                          </a:solidFill>
                          <a:latin typeface="Calibri"/>
                          <a:ea typeface="Calibri"/>
                          <a:cs typeface="Calibri"/>
                          <a:sym typeface="Calibri"/>
                        </a:rPr>
                        <a:t>Courage Ekejiuba</a:t>
                      </a:r>
                      <a:endParaRPr sz="1100">
                        <a:solidFill>
                          <a:srgbClr val="353535"/>
                        </a:solidFill>
                        <a:latin typeface="Calibri"/>
                        <a:ea typeface="Calibri"/>
                        <a:cs typeface="Calibri"/>
                        <a:sym typeface="Calibri"/>
                      </a:endParaRPr>
                    </a:p>
                  </a:txBody>
                  <a:tcPr marL="133275" marR="133275" marT="45725" marB="45725" anchor="ctr">
                    <a:lnL w="12700" cap="flat" cmpd="sng">
                      <a:solidFill>
                        <a:srgbClr val="AE98B6"/>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extLst>
                  <a:ext uri="{0D108BD9-81ED-4DB2-BD59-A6C34878D82A}">
                    <a16:rowId xmlns:a16="http://schemas.microsoft.com/office/drawing/2014/main" val="10013"/>
                  </a:ext>
                </a:extLst>
              </a:tr>
              <a:tr h="319849">
                <a:tc>
                  <a:txBody>
                    <a:bodyPr/>
                    <a:lstStyle/>
                    <a:p>
                      <a:pPr marL="0" marR="0" lvl="0" indent="0" algn="l" rtl="0">
                        <a:lnSpc>
                          <a:spcPct val="100000"/>
                        </a:lnSpc>
                        <a:spcBef>
                          <a:spcPts val="0"/>
                        </a:spcBef>
                        <a:spcAft>
                          <a:spcPts val="0"/>
                        </a:spcAft>
                        <a:buNone/>
                      </a:pPr>
                      <a:r>
                        <a:rPr lang="en-US" sz="1100" dirty="0">
                          <a:solidFill>
                            <a:srgbClr val="353535"/>
                          </a:solidFill>
                          <a:latin typeface="Calibri"/>
                          <a:ea typeface="Calibri"/>
                          <a:cs typeface="Calibri"/>
                          <a:sym typeface="Calibri"/>
                        </a:rPr>
                        <a:t>JSI / </a:t>
                      </a:r>
                      <a:r>
                        <a:rPr lang="en-US" sz="1100" dirty="0" err="1">
                          <a:solidFill>
                            <a:srgbClr val="353535"/>
                          </a:solidFill>
                          <a:latin typeface="Calibri"/>
                          <a:ea typeface="Calibri"/>
                          <a:cs typeface="Calibri"/>
                          <a:sym typeface="Calibri"/>
                        </a:rPr>
                        <a:t>AIDSFree</a:t>
                      </a:r>
                      <a:endParaRPr sz="1100" dirty="0">
                        <a:solidFill>
                          <a:srgbClr val="353535"/>
                        </a:solidFill>
                        <a:latin typeface="Calibri"/>
                        <a:ea typeface="Calibri"/>
                        <a:cs typeface="Calibri"/>
                        <a:sym typeface="Calibri"/>
                      </a:endParaRPr>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rgbClr val="AE98B6"/>
                      </a:solidFill>
                      <a:prstDash val="dot"/>
                      <a:round/>
                      <a:headEnd type="none" w="sm" len="sm"/>
                      <a:tailEnd type="none" w="sm" len="sm"/>
                    </a:lnR>
                    <a:lnT w="12700" cap="flat" cmpd="sng">
                      <a:solidFill>
                        <a:srgbClr val="AE98B6"/>
                      </a:solidFill>
                      <a:prstDash val="dot"/>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dirty="0">
                          <a:solidFill>
                            <a:srgbClr val="353535"/>
                          </a:solidFill>
                          <a:latin typeface="Calibri"/>
                          <a:ea typeface="Calibri"/>
                          <a:cs typeface="Calibri"/>
                          <a:sym typeface="Calibri"/>
                        </a:rPr>
                        <a:t>Liz Gold, Olawale </a:t>
                      </a:r>
                      <a:r>
                        <a:rPr lang="en-US" sz="1100" dirty="0" err="1">
                          <a:solidFill>
                            <a:srgbClr val="353535"/>
                          </a:solidFill>
                          <a:latin typeface="Calibri"/>
                          <a:ea typeface="Calibri"/>
                          <a:cs typeface="Calibri"/>
                          <a:sym typeface="Calibri"/>
                        </a:rPr>
                        <a:t>Durosinmi-Etti</a:t>
                      </a:r>
                      <a:endParaRPr sz="1100" dirty="0">
                        <a:solidFill>
                          <a:srgbClr val="353535"/>
                        </a:solidFill>
                        <a:latin typeface="Calibri"/>
                        <a:ea typeface="Calibri"/>
                        <a:cs typeface="Calibri"/>
                        <a:sym typeface="Calibri"/>
                      </a:endParaRPr>
                    </a:p>
                  </a:txBody>
                  <a:tcPr marL="133275" marR="133275" marT="45725" marB="45725" anchor="ctr">
                    <a:lnL w="12700" cap="flat" cmpd="sng">
                      <a:solidFill>
                        <a:srgbClr val="AE98B6"/>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E98B6"/>
                      </a:solidFill>
                      <a:prstDash val="dot"/>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2"/>
          <p:cNvSpPr txBox="1">
            <a:spLocks noGrp="1"/>
          </p:cNvSpPr>
          <p:nvPr>
            <p:ph type="title"/>
          </p:nvPr>
        </p:nvSpPr>
        <p:spPr>
          <a:xfrm>
            <a:off x="2019300" y="2558917"/>
            <a:ext cx="8938510" cy="80003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2"/>
              </a:buClr>
              <a:buSzPts val="4000"/>
              <a:buFont typeface="Arial"/>
              <a:buNone/>
            </a:pPr>
            <a:r>
              <a:rPr lang="en-US" sz="4000">
                <a:solidFill>
                  <a:schemeClr val="accent2"/>
                </a:solidFill>
              </a:rPr>
              <a:t>Context for HIV Prevention &amp; PrEP</a:t>
            </a:r>
            <a:endParaRPr/>
          </a:p>
        </p:txBody>
      </p:sp>
      <p:sp>
        <p:nvSpPr>
          <p:cNvPr id="86" name="Google Shape;86;p2"/>
          <p:cNvSpPr/>
          <p:nvPr/>
        </p:nvSpPr>
        <p:spPr>
          <a:xfrm>
            <a:off x="2124220" y="3448899"/>
            <a:ext cx="8528400" cy="53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p:nvPr/>
        </p:nvSpPr>
        <p:spPr>
          <a:xfrm>
            <a:off x="6564925" y="2005200"/>
            <a:ext cx="5395500" cy="43839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600"/>
              <a:buFont typeface="Arial"/>
              <a:buNone/>
            </a:pPr>
            <a:endParaRPr sz="1600" b="1" i="0" u="none" strike="noStrike" cap="none">
              <a:solidFill>
                <a:srgbClr val="43434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600"/>
              <a:buFont typeface="Arial"/>
              <a:buNone/>
            </a:pPr>
            <a:endParaRPr sz="600" b="1" i="0" u="none" strike="noStrike" cap="none">
              <a:solidFill>
                <a:srgbClr val="434343"/>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1600"/>
              <a:buFont typeface="Arial"/>
              <a:buNone/>
            </a:pPr>
            <a:r>
              <a:rPr lang="en-US" sz="1600" b="0" i="0" u="none" strike="noStrike" cap="none">
                <a:solidFill>
                  <a:srgbClr val="434343"/>
                </a:solidFill>
                <a:latin typeface="Arial"/>
                <a:ea typeface="Arial"/>
                <a:cs typeface="Arial"/>
                <a:sym typeface="Arial"/>
              </a:rPr>
              <a:t>   </a:t>
            </a:r>
            <a:r>
              <a:rPr lang="en-US" sz="1600" b="1" i="0" u="none" strike="noStrike" cap="none">
                <a:solidFill>
                  <a:srgbClr val="434343"/>
                </a:solidFill>
                <a:latin typeface="Arial"/>
                <a:ea typeface="Arial"/>
                <a:cs typeface="Arial"/>
                <a:sym typeface="Arial"/>
              </a:rPr>
              <a:t> </a:t>
            </a:r>
            <a:endParaRPr sz="2200" b="1" i="0" u="none" strike="noStrike" cap="none">
              <a:solidFill>
                <a:srgbClr val="000000"/>
              </a:solidFill>
              <a:latin typeface="Arial"/>
              <a:ea typeface="Arial"/>
              <a:cs typeface="Arial"/>
              <a:sym typeface="Arial"/>
            </a:endParaRPr>
          </a:p>
        </p:txBody>
      </p:sp>
      <p:sp>
        <p:nvSpPr>
          <p:cNvPr id="92" name="Google Shape;92;p3"/>
          <p:cNvSpPr txBox="1">
            <a:spLocks noGrp="1"/>
          </p:cNvSpPr>
          <p:nvPr>
            <p:ph type="title"/>
          </p:nvPr>
        </p:nvSpPr>
        <p:spPr>
          <a:xfrm>
            <a:off x="335280" y="213590"/>
            <a:ext cx="10515600" cy="800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Arial"/>
              <a:buNone/>
            </a:pPr>
            <a:r>
              <a:rPr lang="en-US"/>
              <a:t>HIV in Nigeria </a:t>
            </a:r>
            <a:endParaRPr/>
          </a:p>
        </p:txBody>
      </p:sp>
      <p:sp>
        <p:nvSpPr>
          <p:cNvPr id="93" name="Google Shape;93;p3"/>
          <p:cNvSpPr txBox="1"/>
          <p:nvPr/>
        </p:nvSpPr>
        <p:spPr>
          <a:xfrm>
            <a:off x="412325" y="1093850"/>
            <a:ext cx="11547900" cy="759900"/>
          </a:xfrm>
          <a:prstGeom prst="rect">
            <a:avLst/>
          </a:prstGeom>
          <a:solidFill>
            <a:srgbClr val="E1DBE2"/>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dirty="0">
                <a:solidFill>
                  <a:srgbClr val="434343"/>
                </a:solidFill>
                <a:latin typeface="Arial"/>
                <a:ea typeface="Arial"/>
                <a:cs typeface="Arial"/>
                <a:sym typeface="Arial"/>
              </a:rPr>
              <a:t>The HIV epidemic in Nigeria is the 2nd largest in the world, although Nigeria has low prevalence and incidence rates relative to other countries in the region. </a:t>
            </a:r>
            <a:endParaRPr sz="1800" b="0" i="0" u="none" strike="noStrike" cap="none" dirty="0">
              <a:solidFill>
                <a:srgbClr val="43434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94" name="Google Shape;94;p3"/>
          <p:cNvSpPr txBox="1"/>
          <p:nvPr/>
        </p:nvSpPr>
        <p:spPr>
          <a:xfrm>
            <a:off x="412325" y="2005200"/>
            <a:ext cx="6373500" cy="43839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US" sz="1600" b="1" i="0" u="none" strike="noStrike" cap="none" dirty="0">
                <a:solidFill>
                  <a:srgbClr val="434343"/>
                </a:solidFill>
                <a:latin typeface="Arial"/>
                <a:ea typeface="Arial"/>
                <a:cs typeface="Arial"/>
                <a:sym typeface="Arial"/>
              </a:rPr>
              <a:t>KEY STATISTICS (2018) </a:t>
            </a:r>
            <a:endParaRPr sz="1600" b="1" i="0" u="none" strike="noStrike" cap="none" dirty="0">
              <a:solidFill>
                <a:srgbClr val="43434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dirty="0">
              <a:solidFill>
                <a:srgbClr val="434343"/>
              </a:solidFill>
              <a:latin typeface="Arial"/>
              <a:ea typeface="Arial"/>
              <a:cs typeface="Arial"/>
              <a:sym typeface="Arial"/>
            </a:endParaRPr>
          </a:p>
          <a:p>
            <a:pPr marL="114300" marR="0" lvl="0" indent="0" algn="l" rtl="0">
              <a:lnSpc>
                <a:spcPct val="115000"/>
              </a:lnSpc>
              <a:spcBef>
                <a:spcPts val="0"/>
              </a:spcBef>
              <a:spcAft>
                <a:spcPts val="0"/>
              </a:spcAft>
              <a:buClr>
                <a:srgbClr val="000000"/>
              </a:buClr>
              <a:buSzPts val="1600"/>
              <a:buFont typeface="Arial"/>
              <a:buNone/>
            </a:pPr>
            <a:r>
              <a:rPr lang="en-US" sz="1600" b="1" i="0" u="none" strike="noStrike" cap="none" dirty="0">
                <a:solidFill>
                  <a:srgbClr val="434343"/>
                </a:solidFill>
                <a:latin typeface="Arial"/>
                <a:ea typeface="Arial"/>
                <a:cs typeface="Arial"/>
                <a:sym typeface="Arial"/>
              </a:rPr>
              <a:t>Adult HIV prevalence</a:t>
            </a:r>
            <a:r>
              <a:rPr lang="en-US" sz="1600" b="0" i="0" u="none" strike="noStrike" cap="none" dirty="0">
                <a:solidFill>
                  <a:srgbClr val="434343"/>
                </a:solidFill>
                <a:latin typeface="Arial"/>
                <a:ea typeface="Arial"/>
                <a:cs typeface="Arial"/>
                <a:sym typeface="Arial"/>
              </a:rPr>
              <a:t> (age 15 - 49) has remained largely steady for the past several years at ~1.5%</a:t>
            </a:r>
            <a:r>
              <a:rPr lang="en-US" sz="1600" b="0" i="0" u="none" strike="noStrike" cap="none" baseline="30000" dirty="0">
                <a:solidFill>
                  <a:srgbClr val="434343"/>
                </a:solidFill>
                <a:latin typeface="Arial"/>
                <a:ea typeface="Arial"/>
                <a:cs typeface="Arial"/>
                <a:sym typeface="Arial"/>
              </a:rPr>
              <a:t>1,3</a:t>
            </a:r>
            <a:endParaRPr sz="1600" b="0" i="0" u="none" strike="noStrike" cap="none" baseline="30000" dirty="0">
              <a:solidFill>
                <a:srgbClr val="434343"/>
              </a:solidFill>
              <a:latin typeface="Arial"/>
              <a:ea typeface="Arial"/>
              <a:cs typeface="Arial"/>
              <a:sym typeface="Arial"/>
            </a:endParaRPr>
          </a:p>
          <a:p>
            <a:pPr marL="571500" marR="0" lvl="0" indent="-330200" algn="l" rtl="0">
              <a:lnSpc>
                <a:spcPct val="115000"/>
              </a:lnSpc>
              <a:spcBef>
                <a:spcPts val="0"/>
              </a:spcBef>
              <a:spcAft>
                <a:spcPts val="0"/>
              </a:spcAft>
              <a:buClr>
                <a:srgbClr val="434343"/>
              </a:buClr>
              <a:buSzPts val="1600"/>
              <a:buFont typeface="Arial"/>
              <a:buChar char="●"/>
            </a:pPr>
            <a:r>
              <a:rPr lang="en-US" sz="1600" b="0" i="0" u="none" strike="noStrike" cap="none" dirty="0">
                <a:solidFill>
                  <a:srgbClr val="434343"/>
                </a:solidFill>
                <a:latin typeface="Arial"/>
                <a:ea typeface="Arial"/>
                <a:cs typeface="Arial"/>
                <a:sym typeface="Arial"/>
              </a:rPr>
              <a:t>Prevalence for women is 1.9% and for young women is 1.3%</a:t>
            </a:r>
            <a:endParaRPr sz="1600" b="0" i="0" u="none" strike="noStrike" cap="none" dirty="0">
              <a:solidFill>
                <a:srgbClr val="434343"/>
              </a:solidFill>
              <a:latin typeface="Arial"/>
              <a:ea typeface="Arial"/>
              <a:cs typeface="Arial"/>
              <a:sym typeface="Arial"/>
            </a:endParaRPr>
          </a:p>
          <a:p>
            <a:pPr marL="571500" marR="0" lvl="0" indent="-330200" algn="l" rtl="0">
              <a:lnSpc>
                <a:spcPct val="115000"/>
              </a:lnSpc>
              <a:spcBef>
                <a:spcPts val="0"/>
              </a:spcBef>
              <a:spcAft>
                <a:spcPts val="0"/>
              </a:spcAft>
              <a:buClr>
                <a:srgbClr val="434343"/>
              </a:buClr>
              <a:buSzPts val="1600"/>
              <a:buFont typeface="Arial"/>
              <a:buChar char="●"/>
            </a:pPr>
            <a:r>
              <a:rPr lang="en-US" sz="1600" b="0" i="0" u="none" strike="noStrike" cap="none" dirty="0">
                <a:solidFill>
                  <a:srgbClr val="434343"/>
                </a:solidFill>
                <a:latin typeface="Arial"/>
                <a:ea typeface="Arial"/>
                <a:cs typeface="Arial"/>
                <a:sym typeface="Arial"/>
              </a:rPr>
              <a:t>Prevalence for men is 1.1% and for young men is 0.4%</a:t>
            </a:r>
            <a:endParaRPr sz="1600" b="0" i="0" u="none" strike="noStrike" cap="none" dirty="0">
              <a:solidFill>
                <a:srgbClr val="434343"/>
              </a:solidFill>
              <a:latin typeface="Arial"/>
              <a:ea typeface="Arial"/>
              <a:cs typeface="Arial"/>
              <a:sym typeface="Arial"/>
            </a:endParaRPr>
          </a:p>
          <a:p>
            <a:pPr marL="571500" lvl="0" indent="-330200">
              <a:lnSpc>
                <a:spcPct val="115000"/>
              </a:lnSpc>
              <a:buClr>
                <a:srgbClr val="434343"/>
              </a:buClr>
              <a:buSzPts val="1600"/>
              <a:buFont typeface="Arial"/>
              <a:buChar char="●"/>
            </a:pPr>
            <a:r>
              <a:rPr lang="en-US" sz="1600" b="0" i="0" u="none" strike="noStrike" cap="none" dirty="0">
                <a:solidFill>
                  <a:srgbClr val="434343"/>
                </a:solidFill>
                <a:latin typeface="Arial"/>
                <a:ea typeface="Arial"/>
                <a:cs typeface="Arial"/>
                <a:sym typeface="Arial"/>
              </a:rPr>
              <a:t>Prevalence among key populations (KPs) is significantly higher: 27.4% for brothel-based female sex workers (FSW), 21.7% for non-brothel based FSW, 17.2% for men who have sex with men (MSM), and 10.4% for people who inject drugs (PWID) </a:t>
            </a:r>
            <a:endParaRPr sz="1600" b="0" i="0" u="none" strike="noStrike" cap="none" dirty="0">
              <a:solidFill>
                <a:srgbClr val="434343"/>
              </a:solidFill>
              <a:latin typeface="Arial"/>
              <a:ea typeface="Arial"/>
              <a:cs typeface="Arial"/>
              <a:sym typeface="Arial"/>
            </a:endParaRPr>
          </a:p>
          <a:p>
            <a:pPr marL="114300" marR="0" lvl="0" indent="0" algn="l" rtl="0">
              <a:lnSpc>
                <a:spcPct val="115000"/>
              </a:lnSpc>
              <a:spcBef>
                <a:spcPts val="0"/>
              </a:spcBef>
              <a:spcAft>
                <a:spcPts val="0"/>
              </a:spcAft>
              <a:buClr>
                <a:srgbClr val="000000"/>
              </a:buClr>
              <a:buSzPts val="1600"/>
              <a:buFont typeface="Arial"/>
              <a:buNone/>
            </a:pPr>
            <a:endParaRPr sz="1600" b="0" i="0" u="none" strike="noStrike" cap="none" dirty="0">
              <a:solidFill>
                <a:srgbClr val="434343"/>
              </a:solidFill>
              <a:latin typeface="Arial"/>
              <a:ea typeface="Arial"/>
              <a:cs typeface="Arial"/>
              <a:sym typeface="Arial"/>
            </a:endParaRPr>
          </a:p>
          <a:p>
            <a:pPr marL="114300" marR="0" lvl="0" indent="0" algn="l" rtl="0">
              <a:lnSpc>
                <a:spcPct val="115000"/>
              </a:lnSpc>
              <a:spcBef>
                <a:spcPts val="0"/>
              </a:spcBef>
              <a:spcAft>
                <a:spcPts val="0"/>
              </a:spcAft>
              <a:buClr>
                <a:srgbClr val="000000"/>
              </a:buClr>
              <a:buSzPts val="1600"/>
              <a:buFont typeface="Arial"/>
              <a:buNone/>
            </a:pPr>
            <a:r>
              <a:rPr lang="en-US" sz="1600" b="1" i="0" u="none" strike="noStrike" cap="none" dirty="0">
                <a:solidFill>
                  <a:srgbClr val="434343"/>
                </a:solidFill>
                <a:latin typeface="Arial"/>
                <a:ea typeface="Arial"/>
                <a:cs typeface="Arial"/>
                <a:sym typeface="Arial"/>
              </a:rPr>
              <a:t>Adult HIV incidence</a:t>
            </a:r>
            <a:r>
              <a:rPr lang="en-US" sz="1600" b="0" i="0" u="none" strike="noStrike" cap="none" dirty="0">
                <a:solidFill>
                  <a:srgbClr val="434343"/>
                </a:solidFill>
                <a:latin typeface="Arial"/>
                <a:ea typeface="Arial"/>
                <a:cs typeface="Arial"/>
                <a:sym typeface="Arial"/>
              </a:rPr>
              <a:t> (age 15 - 49) has remained steady for the past several years and is now 1%, with new infections rising slightly from 94K in 2010 to 100K in 2018</a:t>
            </a:r>
            <a:r>
              <a:rPr lang="en-US" sz="1600" b="0" i="0" u="none" strike="noStrike" cap="none" baseline="30000" dirty="0">
                <a:solidFill>
                  <a:srgbClr val="434343"/>
                </a:solidFill>
                <a:latin typeface="Arial"/>
                <a:ea typeface="Arial"/>
                <a:cs typeface="Arial"/>
                <a:sym typeface="Arial"/>
              </a:rPr>
              <a:t>2</a:t>
            </a:r>
            <a:r>
              <a:rPr lang="en-US" sz="1600" b="0" i="0" u="none" strike="noStrike" cap="none" dirty="0">
                <a:solidFill>
                  <a:srgbClr val="434343"/>
                </a:solidFill>
                <a:latin typeface="Arial"/>
                <a:ea typeface="Arial"/>
                <a:cs typeface="Arial"/>
                <a:sym typeface="Arial"/>
              </a:rPr>
              <a:t>    </a:t>
            </a:r>
            <a:r>
              <a:rPr lang="en-US" sz="1600" b="1" i="0" u="none" strike="noStrike" cap="none" dirty="0">
                <a:solidFill>
                  <a:srgbClr val="434343"/>
                </a:solidFill>
                <a:latin typeface="Arial"/>
                <a:ea typeface="Arial"/>
                <a:cs typeface="Arial"/>
                <a:sym typeface="Arial"/>
              </a:rPr>
              <a:t> </a:t>
            </a:r>
            <a:endParaRPr sz="2200" b="1" i="0" u="none" strike="noStrike" cap="none" dirty="0">
              <a:solidFill>
                <a:srgbClr val="000000"/>
              </a:solidFill>
              <a:latin typeface="Arial"/>
              <a:ea typeface="Arial"/>
              <a:cs typeface="Arial"/>
              <a:sym typeface="Arial"/>
            </a:endParaRPr>
          </a:p>
        </p:txBody>
      </p:sp>
      <p:pic>
        <p:nvPicPr>
          <p:cNvPr id="95" name="Google Shape;95;p3" title="Points scored"/>
          <p:cNvPicPr preferRelativeResize="0"/>
          <p:nvPr/>
        </p:nvPicPr>
        <p:blipFill rotWithShape="1">
          <a:blip r:embed="rId3">
            <a:alphaModFix/>
          </a:blip>
          <a:srcRect/>
          <a:stretch/>
        </p:blipFill>
        <p:spPr>
          <a:xfrm>
            <a:off x="6983600" y="2713025"/>
            <a:ext cx="4789725" cy="3073201"/>
          </a:xfrm>
          <a:prstGeom prst="rect">
            <a:avLst/>
          </a:prstGeom>
          <a:noFill/>
          <a:ln>
            <a:noFill/>
          </a:ln>
        </p:spPr>
      </p:pic>
      <p:sp>
        <p:nvSpPr>
          <p:cNvPr id="96" name="Google Shape;96;p3"/>
          <p:cNvSpPr txBox="1"/>
          <p:nvPr/>
        </p:nvSpPr>
        <p:spPr>
          <a:xfrm>
            <a:off x="8058250" y="2742269"/>
            <a:ext cx="578700" cy="288600"/>
          </a:xfrm>
          <a:prstGeom prst="rect">
            <a:avLst/>
          </a:prstGeom>
          <a:noFill/>
          <a:ln>
            <a:noFill/>
          </a:ln>
        </p:spPr>
        <p:txBody>
          <a:bodyPr spcFirstLastPara="1" wrap="square" lIns="91425" tIns="91425" rIns="91425" bIns="91425" anchor="t" anchorCtr="0">
            <a:noAutofit/>
          </a:bodyPr>
          <a:lstStyle/>
          <a:p>
            <a:pPr marL="114300" marR="0" lvl="0" indent="0" algn="ctr" rtl="0">
              <a:lnSpc>
                <a:spcPct val="115000"/>
              </a:lnSpc>
              <a:spcBef>
                <a:spcPts val="0"/>
              </a:spcBef>
              <a:spcAft>
                <a:spcPts val="0"/>
              </a:spcAft>
              <a:buClr>
                <a:srgbClr val="000000"/>
              </a:buClr>
              <a:buSzPts val="1600"/>
              <a:buFont typeface="Arial"/>
              <a:buNone/>
            </a:pPr>
            <a:r>
              <a:rPr lang="en-US" sz="1300" b="0" i="0" u="none" strike="noStrike" cap="none" baseline="30000" dirty="0">
                <a:solidFill>
                  <a:srgbClr val="434343"/>
                </a:solidFill>
                <a:latin typeface="Arial"/>
                <a:ea typeface="Arial"/>
                <a:cs typeface="Arial"/>
                <a:sym typeface="Arial"/>
              </a:rPr>
              <a:t>2</a:t>
            </a:r>
            <a:endParaRPr sz="1300" b="0" i="0" u="none" strike="noStrike" cap="none" dirty="0">
              <a:solidFill>
                <a:srgbClr val="000000"/>
              </a:solidFill>
              <a:latin typeface="Arial"/>
              <a:ea typeface="Arial"/>
              <a:cs typeface="Arial"/>
              <a:sym typeface="Arial"/>
            </a:endParaRPr>
          </a:p>
        </p:txBody>
      </p:sp>
      <p:sp>
        <p:nvSpPr>
          <p:cNvPr id="97" name="Google Shape;97;p3"/>
          <p:cNvSpPr txBox="1"/>
          <p:nvPr/>
        </p:nvSpPr>
        <p:spPr>
          <a:xfrm>
            <a:off x="0" y="6540550"/>
            <a:ext cx="10771200" cy="674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rgbClr val="EFEFEF"/>
                </a:solidFill>
                <a:latin typeface="Arial"/>
                <a:ea typeface="Arial"/>
                <a:cs typeface="Arial"/>
                <a:sym typeface="Arial"/>
              </a:rPr>
              <a:t>Sources: (1) </a:t>
            </a:r>
            <a:r>
              <a:rPr lang="en-US" sz="1000" dirty="0">
                <a:solidFill>
                  <a:srgbClr val="EFEFEF"/>
                </a:solidFill>
              </a:rPr>
              <a:t>NAIIS 2018 Preliminary Findings  (March 2019)</a:t>
            </a:r>
            <a:r>
              <a:rPr lang="en-US" sz="1000" b="0" i="0" u="none" strike="noStrike" cap="none" dirty="0">
                <a:solidFill>
                  <a:srgbClr val="EFEFEF"/>
                </a:solidFill>
                <a:latin typeface="Arial"/>
                <a:ea typeface="Arial"/>
                <a:cs typeface="Arial"/>
                <a:sym typeface="Arial"/>
              </a:rPr>
              <a:t>, (2) UNAIDS Estimates, (3) Nigeria Revised National HIV and AIDS Strategic Framework 2019 - 2021</a:t>
            </a:r>
            <a:r>
              <a:rPr lang="en-US" sz="1100" b="0" i="0" u="none" strike="noStrike" cap="none" dirty="0">
                <a:solidFill>
                  <a:srgbClr val="000000"/>
                </a:solidFill>
                <a:highlight>
                  <a:srgbClr val="FFFFFF"/>
                </a:highlight>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p:nvPr/>
        </p:nvSpPr>
        <p:spPr>
          <a:xfrm>
            <a:off x="434550" y="1237050"/>
            <a:ext cx="11573100" cy="51270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US" sz="1600" b="1" i="0" u="none" strike="noStrike" cap="none" dirty="0">
                <a:solidFill>
                  <a:srgbClr val="434343"/>
                </a:solidFill>
                <a:latin typeface="Arial"/>
                <a:ea typeface="Arial"/>
                <a:cs typeface="Arial"/>
                <a:sym typeface="Arial"/>
              </a:rPr>
              <a:t>HIV BY GEOGRAPHY (2019)</a:t>
            </a:r>
            <a:r>
              <a:rPr lang="en-US" sz="1600" b="0" i="0" u="none" strike="noStrike" cap="none" baseline="30000" dirty="0">
                <a:solidFill>
                  <a:srgbClr val="434343"/>
                </a:solidFill>
                <a:latin typeface="Arial"/>
                <a:ea typeface="Arial"/>
                <a:cs typeface="Arial"/>
                <a:sym typeface="Arial"/>
              </a:rPr>
              <a:t>1</a:t>
            </a:r>
            <a:r>
              <a:rPr lang="en-US" sz="1600" b="1" i="0" u="none" strike="noStrike" cap="none" dirty="0">
                <a:solidFill>
                  <a:srgbClr val="434343"/>
                </a:solidFill>
                <a:latin typeface="Arial"/>
                <a:ea typeface="Arial"/>
                <a:cs typeface="Arial"/>
                <a:sym typeface="Arial"/>
              </a:rPr>
              <a:t> </a:t>
            </a:r>
            <a:endParaRPr sz="1600" b="1" i="0" u="none" strike="noStrike" cap="none" dirty="0">
              <a:solidFill>
                <a:srgbClr val="43434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r>
              <a:rPr lang="en-US" sz="1600" b="0" i="0" u="none" strike="noStrike" cap="none" dirty="0">
                <a:solidFill>
                  <a:srgbClr val="434343"/>
                </a:solidFill>
                <a:latin typeface="Arial"/>
                <a:ea typeface="Arial"/>
                <a:cs typeface="Arial"/>
                <a:sym typeface="Arial"/>
              </a:rPr>
              <a:t> </a:t>
            </a:r>
            <a:r>
              <a:rPr lang="en-US" sz="1600" b="1" i="0" u="none" strike="noStrike" cap="none" dirty="0">
                <a:solidFill>
                  <a:srgbClr val="434343"/>
                </a:solidFill>
                <a:latin typeface="Arial"/>
                <a:ea typeface="Arial"/>
                <a:cs typeface="Arial"/>
                <a:sym typeface="Arial"/>
              </a:rPr>
              <a:t> </a:t>
            </a:r>
            <a:endParaRPr sz="2200" b="1" i="0" u="none" strike="noStrike" cap="none" dirty="0">
              <a:solidFill>
                <a:srgbClr val="000000"/>
              </a:solidFill>
              <a:latin typeface="Arial"/>
              <a:ea typeface="Arial"/>
              <a:cs typeface="Arial"/>
              <a:sym typeface="Arial"/>
            </a:endParaRPr>
          </a:p>
        </p:txBody>
      </p:sp>
      <p:sp>
        <p:nvSpPr>
          <p:cNvPr id="103" name="Google Shape;103;p4"/>
          <p:cNvSpPr txBox="1">
            <a:spLocks noGrp="1"/>
          </p:cNvSpPr>
          <p:nvPr>
            <p:ph type="title"/>
          </p:nvPr>
        </p:nvSpPr>
        <p:spPr>
          <a:xfrm>
            <a:off x="335280" y="213590"/>
            <a:ext cx="10515600" cy="80003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Arial"/>
              <a:buNone/>
            </a:pPr>
            <a:r>
              <a:rPr lang="en-US"/>
              <a:t>HIV in Nigeria</a:t>
            </a:r>
            <a:endParaRPr/>
          </a:p>
        </p:txBody>
      </p:sp>
      <p:graphicFrame>
        <p:nvGraphicFramePr>
          <p:cNvPr id="105" name="Google Shape;105;p4"/>
          <p:cNvGraphicFramePr/>
          <p:nvPr>
            <p:extLst>
              <p:ext uri="{D42A27DB-BD31-4B8C-83A1-F6EECF244321}">
                <p14:modId xmlns:p14="http://schemas.microsoft.com/office/powerpoint/2010/main" val="3458535132"/>
              </p:ext>
            </p:extLst>
          </p:nvPr>
        </p:nvGraphicFramePr>
        <p:xfrm>
          <a:off x="6640575" y="1997000"/>
          <a:ext cx="5120640" cy="1584840"/>
        </p:xfrm>
        <a:graphic>
          <a:graphicData uri="http://schemas.openxmlformats.org/drawingml/2006/table">
            <a:tbl>
              <a:tblPr>
                <a:noFill/>
                <a:tableStyleId>{3059A71A-7D66-42CB-9D15-A7209EE1C713}</a:tableStyleId>
              </a:tblPr>
              <a:tblGrid>
                <a:gridCol w="2194560">
                  <a:extLst>
                    <a:ext uri="{9D8B030D-6E8A-4147-A177-3AD203B41FA5}">
                      <a16:colId xmlns:a16="http://schemas.microsoft.com/office/drawing/2014/main" val="20000"/>
                    </a:ext>
                  </a:extLst>
                </a:gridCol>
                <a:gridCol w="109728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rgbClr val="434343"/>
                          </a:solidFill>
                        </a:rPr>
                        <a:t>Cluster</a:t>
                      </a:r>
                      <a:endParaRPr sz="1400" b="1" u="none" strike="noStrike" cap="none" dirty="0">
                        <a:solidFill>
                          <a:srgbClr val="434343"/>
                        </a:solidFill>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988CAB"/>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solidFill>
                            <a:srgbClr val="434343"/>
                          </a:solidFill>
                        </a:rPr>
                        <a:t>States</a:t>
                      </a:r>
                      <a:endParaRPr sz="1400" b="1" u="none" strike="noStrike" cap="none" dirty="0">
                        <a:solidFill>
                          <a:srgbClr val="434343"/>
                        </a:solidFill>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988CAB"/>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solidFill>
                            <a:srgbClr val="434343"/>
                          </a:solidFill>
                        </a:rPr>
                        <a:t>Prevalence</a:t>
                      </a:r>
                      <a:endParaRPr sz="1400" b="1" u="none" strike="noStrike" cap="none" dirty="0">
                        <a:solidFill>
                          <a:srgbClr val="434343"/>
                        </a:solidFill>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988CAB"/>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434343"/>
                          </a:solidFill>
                        </a:rPr>
                        <a:t>High Prevalence</a:t>
                      </a:r>
                      <a:endParaRPr sz="1400" u="none" strike="noStrike" cap="none">
                        <a:solidFill>
                          <a:srgbClr val="434343"/>
                        </a:solidFill>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CE7E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solidFill>
                            <a:srgbClr val="434343"/>
                          </a:solidFill>
                        </a:rPr>
                        <a:t>6</a:t>
                      </a:r>
                      <a:endParaRPr sz="1400" u="none" strike="noStrike" cap="none" dirty="0">
                        <a:solidFill>
                          <a:srgbClr val="434343"/>
                        </a:solidFill>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CE7E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solidFill>
                            <a:srgbClr val="434343"/>
                          </a:solidFill>
                        </a:rPr>
                        <a:t>2.1% - 5.5%</a:t>
                      </a:r>
                      <a:endParaRPr sz="1400" u="none" strike="noStrike" cap="none" dirty="0">
                        <a:solidFill>
                          <a:srgbClr val="434343"/>
                        </a:solidFill>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CE7ED"/>
                    </a:solidFill>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rgbClr val="434343"/>
                          </a:solidFill>
                        </a:rPr>
                        <a:t>Medium Prevalence</a:t>
                      </a:r>
                      <a:endParaRPr sz="1400" u="none" strike="noStrike" cap="none" dirty="0">
                        <a:solidFill>
                          <a:srgbClr val="434343"/>
                        </a:solidFill>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CE7E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solidFill>
                            <a:srgbClr val="434343"/>
                          </a:solidFill>
                        </a:rPr>
                        <a:t>16</a:t>
                      </a:r>
                      <a:endParaRPr sz="1400" u="none" strike="noStrike" cap="none" dirty="0">
                        <a:solidFill>
                          <a:srgbClr val="434343"/>
                        </a:solidFill>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CE7E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solidFill>
                            <a:srgbClr val="434343"/>
                          </a:solidFill>
                        </a:rPr>
                        <a:t>1.1% - 2.0%</a:t>
                      </a:r>
                      <a:endParaRPr sz="1400" u="none" strike="noStrike" cap="none" dirty="0">
                        <a:solidFill>
                          <a:srgbClr val="434343"/>
                        </a:solidFill>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CE7ED"/>
                    </a:solidFill>
                  </a:tcPr>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434343"/>
                          </a:solidFill>
                        </a:rPr>
                        <a:t>Low Prevalence</a:t>
                      </a:r>
                      <a:endParaRPr sz="1400" u="none" strike="noStrike" cap="none">
                        <a:solidFill>
                          <a:srgbClr val="434343"/>
                        </a:solidFill>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CE7E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solidFill>
                            <a:srgbClr val="434343"/>
                          </a:solidFill>
                        </a:rPr>
                        <a:t>15</a:t>
                      </a:r>
                      <a:endParaRPr sz="1400" u="none" strike="noStrike" cap="none" dirty="0">
                        <a:solidFill>
                          <a:srgbClr val="434343"/>
                        </a:solidFill>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CE7E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solidFill>
                            <a:srgbClr val="434343"/>
                          </a:solidFill>
                        </a:rPr>
                        <a:t>0.3% - 1.0%</a:t>
                      </a:r>
                      <a:endParaRPr sz="1400" u="none" strike="noStrike" cap="none" dirty="0">
                        <a:solidFill>
                          <a:srgbClr val="434343"/>
                        </a:solidFill>
                      </a:endParaRPr>
                    </a:p>
                  </a:txBody>
                  <a:tcPr marL="91425" marR="91425" marT="91425" marB="914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CE7ED"/>
                    </a:solidFill>
                  </a:tcPr>
                </a:tc>
                <a:extLst>
                  <a:ext uri="{0D108BD9-81ED-4DB2-BD59-A6C34878D82A}">
                    <a16:rowId xmlns:a16="http://schemas.microsoft.com/office/drawing/2014/main" val="10003"/>
                  </a:ext>
                </a:extLst>
              </a:tr>
            </a:tbl>
          </a:graphicData>
        </a:graphic>
      </p:graphicFrame>
      <p:sp>
        <p:nvSpPr>
          <p:cNvPr id="106" name="Google Shape;106;p4"/>
          <p:cNvSpPr txBox="1"/>
          <p:nvPr/>
        </p:nvSpPr>
        <p:spPr>
          <a:xfrm>
            <a:off x="6638693" y="3838148"/>
            <a:ext cx="5120640" cy="1627800"/>
          </a:xfrm>
          <a:prstGeom prst="rect">
            <a:avLst/>
          </a:prstGeom>
          <a:solidFill>
            <a:srgbClr val="ECE7ED"/>
          </a:solidFill>
          <a:ln w="38100"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434343"/>
                </a:solidFill>
                <a:latin typeface="Arial"/>
                <a:ea typeface="Arial"/>
                <a:cs typeface="Arial"/>
                <a:sym typeface="Arial"/>
              </a:rPr>
              <a:t>Prevalence in CHOICE Focus States</a:t>
            </a:r>
            <a:endParaRPr sz="1400" b="1" i="0" u="none" strike="noStrike" cap="none" dirty="0">
              <a:solidFill>
                <a:srgbClr val="434343"/>
              </a:solidFill>
              <a:latin typeface="Arial"/>
              <a:ea typeface="Arial"/>
              <a:cs typeface="Arial"/>
              <a:sym typeface="Arial"/>
            </a:endParaRPr>
          </a:p>
          <a:p>
            <a:pPr marL="457200" marR="0" lvl="0" indent="-317500" algn="l" rtl="0">
              <a:lnSpc>
                <a:spcPct val="100000"/>
              </a:lnSpc>
              <a:spcBef>
                <a:spcPts val="0"/>
              </a:spcBef>
              <a:spcAft>
                <a:spcPts val="0"/>
              </a:spcAft>
              <a:buClr>
                <a:srgbClr val="434343"/>
              </a:buClr>
              <a:buSzPts val="1400"/>
              <a:buFont typeface="Arial"/>
              <a:buChar char="●"/>
            </a:pPr>
            <a:r>
              <a:rPr lang="en-US" sz="1400" b="0" i="0" u="none" strike="noStrike" cap="none" dirty="0" err="1">
                <a:solidFill>
                  <a:srgbClr val="434343"/>
                </a:solidFill>
                <a:latin typeface="Arial"/>
                <a:ea typeface="Arial"/>
                <a:cs typeface="Arial"/>
                <a:sym typeface="Arial"/>
              </a:rPr>
              <a:t>Akwa</a:t>
            </a:r>
            <a:r>
              <a:rPr lang="en-US" sz="1400" b="0" i="0" u="none" strike="noStrike" cap="none" dirty="0">
                <a:solidFill>
                  <a:srgbClr val="434343"/>
                </a:solidFill>
                <a:latin typeface="Arial"/>
                <a:ea typeface="Arial"/>
                <a:cs typeface="Arial"/>
                <a:sym typeface="Arial"/>
              </a:rPr>
              <a:t> Ibom: 5.5%</a:t>
            </a:r>
            <a:endParaRPr sz="1400" b="0" i="0" u="none" strike="noStrike" cap="none" dirty="0">
              <a:solidFill>
                <a:srgbClr val="434343"/>
              </a:solidFill>
              <a:latin typeface="Arial"/>
              <a:ea typeface="Arial"/>
              <a:cs typeface="Arial"/>
              <a:sym typeface="Arial"/>
            </a:endParaRPr>
          </a:p>
          <a:p>
            <a:pPr marL="457200" marR="0" lvl="0" indent="-317500" algn="l" rtl="0">
              <a:lnSpc>
                <a:spcPct val="100000"/>
              </a:lnSpc>
              <a:spcBef>
                <a:spcPts val="0"/>
              </a:spcBef>
              <a:spcAft>
                <a:spcPts val="0"/>
              </a:spcAft>
              <a:buClr>
                <a:srgbClr val="434343"/>
              </a:buClr>
              <a:buSzPts val="1400"/>
              <a:buFont typeface="Arial"/>
              <a:buChar char="●"/>
            </a:pPr>
            <a:r>
              <a:rPr lang="en-US" sz="1400" b="0" i="0" u="none" strike="noStrike" cap="none" dirty="0">
                <a:solidFill>
                  <a:srgbClr val="434343"/>
                </a:solidFill>
                <a:latin typeface="Arial"/>
                <a:ea typeface="Arial"/>
                <a:cs typeface="Arial"/>
                <a:sym typeface="Arial"/>
              </a:rPr>
              <a:t>Bayelsa: 1.9% </a:t>
            </a:r>
            <a:endParaRPr sz="1400" b="0" i="0" u="none" strike="noStrike" cap="none" dirty="0">
              <a:solidFill>
                <a:srgbClr val="434343"/>
              </a:solidFill>
              <a:latin typeface="Arial"/>
              <a:ea typeface="Arial"/>
              <a:cs typeface="Arial"/>
              <a:sym typeface="Arial"/>
            </a:endParaRPr>
          </a:p>
          <a:p>
            <a:pPr marL="457200" marR="0" lvl="0" indent="-317500" algn="l" rtl="0">
              <a:lnSpc>
                <a:spcPct val="100000"/>
              </a:lnSpc>
              <a:spcBef>
                <a:spcPts val="0"/>
              </a:spcBef>
              <a:spcAft>
                <a:spcPts val="0"/>
              </a:spcAft>
              <a:buClr>
                <a:srgbClr val="434343"/>
              </a:buClr>
              <a:buSzPts val="1400"/>
              <a:buFont typeface="Arial"/>
              <a:buChar char="●"/>
            </a:pPr>
            <a:r>
              <a:rPr lang="en-US" sz="1400" b="0" i="0" u="none" strike="noStrike" cap="none" dirty="0">
                <a:solidFill>
                  <a:srgbClr val="434343"/>
                </a:solidFill>
                <a:latin typeface="Arial"/>
                <a:ea typeface="Arial"/>
                <a:cs typeface="Arial"/>
                <a:sym typeface="Arial"/>
              </a:rPr>
              <a:t>Cross River: 2.0% </a:t>
            </a:r>
            <a:endParaRPr sz="1400" b="0" i="0" u="none" strike="noStrike" cap="none" dirty="0">
              <a:solidFill>
                <a:srgbClr val="434343"/>
              </a:solidFill>
              <a:latin typeface="Arial"/>
              <a:ea typeface="Arial"/>
              <a:cs typeface="Arial"/>
              <a:sym typeface="Arial"/>
            </a:endParaRPr>
          </a:p>
          <a:p>
            <a:pPr marL="457200" marR="0" lvl="0" indent="-317500" algn="l" rtl="0">
              <a:lnSpc>
                <a:spcPct val="100000"/>
              </a:lnSpc>
              <a:spcBef>
                <a:spcPts val="0"/>
              </a:spcBef>
              <a:spcAft>
                <a:spcPts val="0"/>
              </a:spcAft>
              <a:buClr>
                <a:srgbClr val="434343"/>
              </a:buClr>
              <a:buSzPts val="1400"/>
              <a:buFont typeface="Arial"/>
              <a:buChar char="●"/>
            </a:pPr>
            <a:r>
              <a:rPr lang="en-US" sz="1400" b="0" i="0" u="none" strike="noStrike" cap="none" dirty="0">
                <a:solidFill>
                  <a:srgbClr val="434343"/>
                </a:solidFill>
                <a:latin typeface="Arial"/>
                <a:ea typeface="Arial"/>
                <a:cs typeface="Arial"/>
                <a:sym typeface="Arial"/>
              </a:rPr>
              <a:t>Lagos: 1.4%</a:t>
            </a:r>
            <a:endParaRPr sz="1400" b="0" i="0" u="none" strike="noStrike" cap="none" dirty="0">
              <a:solidFill>
                <a:srgbClr val="434343"/>
              </a:solidFill>
              <a:latin typeface="Arial"/>
              <a:ea typeface="Arial"/>
              <a:cs typeface="Arial"/>
              <a:sym typeface="Arial"/>
            </a:endParaRPr>
          </a:p>
          <a:p>
            <a:pPr marL="457200" marR="0" lvl="0" indent="-317500" algn="l" rtl="0">
              <a:lnSpc>
                <a:spcPct val="100000"/>
              </a:lnSpc>
              <a:spcBef>
                <a:spcPts val="0"/>
              </a:spcBef>
              <a:spcAft>
                <a:spcPts val="0"/>
              </a:spcAft>
              <a:buClr>
                <a:srgbClr val="434343"/>
              </a:buClr>
              <a:buSzPts val="1400"/>
              <a:buFont typeface="Arial"/>
              <a:buChar char="●"/>
            </a:pPr>
            <a:r>
              <a:rPr lang="en-US" sz="1400" b="0" i="0" u="none" strike="noStrike" cap="none" dirty="0">
                <a:solidFill>
                  <a:srgbClr val="434343"/>
                </a:solidFill>
                <a:latin typeface="Arial"/>
                <a:ea typeface="Arial"/>
                <a:cs typeface="Arial"/>
                <a:sym typeface="Arial"/>
              </a:rPr>
              <a:t>Niger: 0.7% </a:t>
            </a:r>
            <a:endParaRPr sz="1400" b="0" i="0" u="none" strike="noStrike" cap="none" dirty="0">
              <a:solidFill>
                <a:srgbClr val="434343"/>
              </a:solidFill>
              <a:latin typeface="Arial"/>
              <a:ea typeface="Arial"/>
              <a:cs typeface="Arial"/>
              <a:sym typeface="Arial"/>
            </a:endParaRPr>
          </a:p>
          <a:p>
            <a:pPr marL="457200" marR="0" lvl="0" indent="-317500" algn="l" rtl="0">
              <a:lnSpc>
                <a:spcPct val="100000"/>
              </a:lnSpc>
              <a:spcBef>
                <a:spcPts val="0"/>
              </a:spcBef>
              <a:spcAft>
                <a:spcPts val="0"/>
              </a:spcAft>
              <a:buClr>
                <a:srgbClr val="434343"/>
              </a:buClr>
              <a:buSzPts val="1400"/>
              <a:buFont typeface="Arial"/>
              <a:buChar char="●"/>
            </a:pPr>
            <a:r>
              <a:rPr lang="en-US" sz="1400" b="0" i="0" u="none" strike="noStrike" cap="none" dirty="0">
                <a:solidFill>
                  <a:srgbClr val="434343"/>
                </a:solidFill>
                <a:latin typeface="Arial"/>
                <a:ea typeface="Arial"/>
                <a:cs typeface="Arial"/>
                <a:sym typeface="Arial"/>
              </a:rPr>
              <a:t>Rivers: 3.8% </a:t>
            </a:r>
            <a:endParaRPr sz="1400" b="0" i="0" u="none" strike="noStrike" cap="none" dirty="0">
              <a:solidFill>
                <a:srgbClr val="43434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07" name="Google Shape;107;p4"/>
          <p:cNvSpPr txBox="1"/>
          <p:nvPr/>
        </p:nvSpPr>
        <p:spPr>
          <a:xfrm>
            <a:off x="0" y="6435075"/>
            <a:ext cx="7441200" cy="462600"/>
          </a:xfrm>
          <a:prstGeom prst="rect">
            <a:avLst/>
          </a:prstGeom>
          <a:noFill/>
          <a:ln>
            <a:noFill/>
          </a:ln>
        </p:spPr>
        <p:txBody>
          <a:bodyPr spcFirstLastPara="1" wrap="square" lIns="91425" tIns="91425" rIns="91425" bIns="91425" anchor="b" anchorCtr="0">
            <a:noAutofit/>
          </a:bodyPr>
          <a:lstStyle/>
          <a:p>
            <a:pPr lvl="0">
              <a:buSzPts val="1000"/>
            </a:pPr>
            <a:r>
              <a:rPr lang="en-US" sz="1000" b="0" i="0" u="none" strike="noStrike" cap="none" dirty="0">
                <a:solidFill>
                  <a:srgbClr val="EFEFEF"/>
                </a:solidFill>
                <a:latin typeface="Arial"/>
                <a:ea typeface="Arial"/>
                <a:cs typeface="Arial"/>
                <a:sym typeface="Arial"/>
              </a:rPr>
              <a:t>Sources: (1) </a:t>
            </a:r>
            <a:r>
              <a:rPr lang="en-US" sz="1000" dirty="0">
                <a:solidFill>
                  <a:srgbClr val="EFEFEF"/>
                </a:solidFill>
              </a:rPr>
              <a:t>NAIIS 2018 Preliminary Findings  (March 2019)</a:t>
            </a:r>
            <a:endParaRPr sz="1300" b="0" i="0" u="none" strike="noStrike" cap="none" dirty="0">
              <a:solidFill>
                <a:srgbClr val="EFEFEF"/>
              </a:solidFill>
              <a:latin typeface="Arial"/>
              <a:ea typeface="Arial"/>
              <a:cs typeface="Arial"/>
              <a:sym typeface="Arial"/>
            </a:endParaRPr>
          </a:p>
        </p:txBody>
      </p:sp>
      <p:pic>
        <p:nvPicPr>
          <p:cNvPr id="3" name="Picture 2" descr="A picture containing text, map&#10;&#10;Description automatically generated">
            <a:extLst>
              <a:ext uri="{FF2B5EF4-FFF2-40B4-BE49-F238E27FC236}">
                <a16:creationId xmlns:a16="http://schemas.microsoft.com/office/drawing/2014/main" id="{5CB1E0ED-BE0C-DB42-B6EC-31FA43F3879E}"/>
              </a:ext>
            </a:extLst>
          </p:cNvPr>
          <p:cNvPicPr>
            <a:picLocks noChangeAspect="1"/>
          </p:cNvPicPr>
          <p:nvPr/>
        </p:nvPicPr>
        <p:blipFill>
          <a:blip r:embed="rId3"/>
          <a:stretch>
            <a:fillRect/>
          </a:stretch>
        </p:blipFill>
        <p:spPr>
          <a:xfrm>
            <a:off x="904171" y="1758920"/>
            <a:ext cx="4972522" cy="437391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83e222aa55_0_0"/>
          <p:cNvSpPr txBox="1">
            <a:spLocks noGrp="1"/>
          </p:cNvSpPr>
          <p:nvPr>
            <p:ph type="title"/>
          </p:nvPr>
        </p:nvSpPr>
        <p:spPr>
          <a:xfrm>
            <a:off x="335280" y="213590"/>
            <a:ext cx="10515600" cy="800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600"/>
              <a:buFont typeface="Arial"/>
              <a:buNone/>
            </a:pPr>
            <a:r>
              <a:rPr lang="en-US"/>
              <a:t>HIV Prevention in Nigeria</a:t>
            </a:r>
            <a:endParaRPr/>
          </a:p>
        </p:txBody>
      </p:sp>
      <p:sp>
        <p:nvSpPr>
          <p:cNvPr id="113" name="Google Shape;113;g83e222aa55_0_0"/>
          <p:cNvSpPr txBox="1"/>
          <p:nvPr/>
        </p:nvSpPr>
        <p:spPr>
          <a:xfrm>
            <a:off x="412325" y="1246250"/>
            <a:ext cx="11547900" cy="759900"/>
          </a:xfrm>
          <a:prstGeom prst="rect">
            <a:avLst/>
          </a:prstGeom>
          <a:solidFill>
            <a:srgbClr val="E1DBE2"/>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dirty="0">
                <a:solidFill>
                  <a:srgbClr val="434343"/>
                </a:solidFill>
                <a:latin typeface="Arial"/>
                <a:ea typeface="Arial"/>
                <a:cs typeface="Arial"/>
                <a:sym typeface="Arial"/>
              </a:rPr>
              <a:t>Nigeria’s HIV policy framework prioritizes progress in HIV testing and treatment</a:t>
            </a:r>
            <a:r>
              <a:rPr lang="en-US" sz="1800" dirty="0">
                <a:solidFill>
                  <a:srgbClr val="434343"/>
                </a:solidFill>
              </a:rPr>
              <a:t> and </a:t>
            </a:r>
            <a:r>
              <a:rPr lang="en-US" sz="1800" b="0" i="0" u="none" strike="noStrike" cap="none" dirty="0">
                <a:solidFill>
                  <a:srgbClr val="434343"/>
                </a:solidFill>
                <a:latin typeface="Arial"/>
                <a:ea typeface="Arial"/>
                <a:cs typeface="Arial"/>
                <a:sym typeface="Arial"/>
              </a:rPr>
              <a:t>includes PrEP with a focus on key populations (KPs</a:t>
            </a:r>
            <a:r>
              <a:rPr lang="en-US" sz="1800" dirty="0">
                <a:solidFill>
                  <a:srgbClr val="434343"/>
                </a:solidFill>
              </a:rPr>
              <a:t>) and serodiscordant couples</a:t>
            </a:r>
            <a:r>
              <a:rPr lang="en-US" sz="1800" b="0" i="0" u="none" strike="noStrike" cap="none" dirty="0">
                <a:solidFill>
                  <a:srgbClr val="434343"/>
                </a:solidFill>
                <a:latin typeface="Arial"/>
                <a:ea typeface="Arial"/>
                <a:cs typeface="Arial"/>
                <a:sym typeface="Arial"/>
              </a:rPr>
              <a:t>.  </a:t>
            </a:r>
            <a:endParaRPr sz="1800" b="0" i="0" u="none" strike="noStrike" cap="none" dirty="0">
              <a:solidFill>
                <a:srgbClr val="43434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14" name="Google Shape;114;g83e222aa55_0_0"/>
          <p:cNvSpPr txBox="1"/>
          <p:nvPr/>
        </p:nvSpPr>
        <p:spPr>
          <a:xfrm>
            <a:off x="412324" y="2157600"/>
            <a:ext cx="4377389" cy="4210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US" sz="1600" b="1" i="0" u="none" strike="noStrike" cap="none" dirty="0">
                <a:solidFill>
                  <a:srgbClr val="434343"/>
                </a:solidFill>
                <a:latin typeface="Arial"/>
                <a:ea typeface="Arial"/>
                <a:cs typeface="Arial"/>
                <a:sym typeface="Arial"/>
              </a:rPr>
              <a:t>KEY STATISTICS (2018) </a:t>
            </a:r>
            <a:endParaRPr sz="1600" b="0" i="0" u="none" strike="noStrike" cap="none" dirty="0">
              <a:solidFill>
                <a:srgbClr val="43434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600"/>
              <a:buFont typeface="Arial"/>
              <a:buNone/>
            </a:pPr>
            <a:endParaRPr sz="600" b="0" i="0" u="none" strike="noStrike" cap="none" dirty="0">
              <a:solidFill>
                <a:srgbClr val="43434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r>
              <a:rPr lang="en-US" sz="1600" b="0" i="0" u="none" strike="noStrike" cap="none" dirty="0">
                <a:solidFill>
                  <a:srgbClr val="434343"/>
                </a:solidFill>
                <a:latin typeface="Arial"/>
                <a:ea typeface="Arial"/>
                <a:cs typeface="Arial"/>
                <a:sym typeface="Arial"/>
              </a:rPr>
              <a:t>Nigeria is committed to achieving the 90-90-90 goals, however progress remains somewhat slower compared to other countries in the region, particularly for the first two goals.</a:t>
            </a:r>
            <a:r>
              <a:rPr lang="en-US" sz="1600" b="0" i="0" u="none" strike="noStrike" cap="none" baseline="30000" dirty="0">
                <a:solidFill>
                  <a:srgbClr val="434343"/>
                </a:solidFill>
                <a:latin typeface="Arial"/>
                <a:ea typeface="Arial"/>
                <a:cs typeface="Arial"/>
                <a:sym typeface="Arial"/>
              </a:rPr>
              <a:t>1</a:t>
            </a:r>
            <a:endParaRPr sz="1600" b="0" i="0" u="none" strike="noStrike" cap="none" baseline="30000" dirty="0">
              <a:solidFill>
                <a:srgbClr val="43434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r>
              <a:rPr lang="en-US" sz="1600" b="0" i="0" u="none" strike="noStrike" cap="none" dirty="0">
                <a:solidFill>
                  <a:srgbClr val="434343"/>
                </a:solidFill>
                <a:latin typeface="Arial"/>
                <a:ea typeface="Arial"/>
                <a:cs typeface="Arial"/>
                <a:sym typeface="Arial"/>
              </a:rPr>
              <a:t>  </a:t>
            </a:r>
            <a:r>
              <a:rPr lang="en-US" sz="1600" b="1" i="0" u="none" strike="noStrike" cap="none" dirty="0">
                <a:solidFill>
                  <a:srgbClr val="434343"/>
                </a:solidFill>
                <a:latin typeface="Arial"/>
                <a:ea typeface="Arial"/>
                <a:cs typeface="Arial"/>
                <a:sym typeface="Arial"/>
              </a:rPr>
              <a:t> </a:t>
            </a:r>
            <a:endParaRPr sz="2200" b="1" i="0" u="none" strike="noStrike" cap="none" dirty="0">
              <a:solidFill>
                <a:srgbClr val="000000"/>
              </a:solidFill>
              <a:latin typeface="Arial"/>
              <a:ea typeface="Arial"/>
              <a:cs typeface="Arial"/>
              <a:sym typeface="Arial"/>
            </a:endParaRPr>
          </a:p>
        </p:txBody>
      </p:sp>
      <p:pic>
        <p:nvPicPr>
          <p:cNvPr id="115" name="Google Shape;115;g83e222aa55_0_0"/>
          <p:cNvPicPr preferRelativeResize="0"/>
          <p:nvPr/>
        </p:nvPicPr>
        <p:blipFill rotWithShape="1">
          <a:blip r:embed="rId3">
            <a:alphaModFix/>
          </a:blip>
          <a:srcRect/>
          <a:stretch/>
        </p:blipFill>
        <p:spPr>
          <a:xfrm>
            <a:off x="509825" y="3937275"/>
            <a:ext cx="3921900" cy="2155050"/>
          </a:xfrm>
          <a:prstGeom prst="rect">
            <a:avLst/>
          </a:prstGeom>
          <a:noFill/>
          <a:ln>
            <a:noFill/>
          </a:ln>
        </p:spPr>
      </p:pic>
      <p:sp>
        <p:nvSpPr>
          <p:cNvPr id="116" name="Google Shape;116;g83e222aa55_0_0"/>
          <p:cNvSpPr txBox="1"/>
          <p:nvPr/>
        </p:nvSpPr>
        <p:spPr>
          <a:xfrm>
            <a:off x="4963886" y="2157600"/>
            <a:ext cx="6996264" cy="4210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US" sz="1600" b="1" i="0" u="none" strike="noStrike" cap="none" dirty="0">
                <a:solidFill>
                  <a:srgbClr val="434343"/>
                </a:solidFill>
                <a:latin typeface="Arial"/>
                <a:ea typeface="Arial"/>
                <a:cs typeface="Arial"/>
                <a:sym typeface="Arial"/>
              </a:rPr>
              <a:t>National plans highlight several key challenges</a:t>
            </a:r>
            <a:endParaRPr sz="1600" b="1" i="0" u="none" strike="noStrike" cap="none" dirty="0">
              <a:solidFill>
                <a:srgbClr val="43434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600"/>
              <a:buFont typeface="Arial"/>
              <a:buNone/>
            </a:pPr>
            <a:r>
              <a:rPr lang="en-US" sz="600" b="1" i="0" u="none" strike="noStrike" cap="none" dirty="0">
                <a:solidFill>
                  <a:srgbClr val="434343"/>
                </a:solidFill>
                <a:latin typeface="Arial"/>
                <a:ea typeface="Arial"/>
                <a:cs typeface="Arial"/>
                <a:sym typeface="Arial"/>
              </a:rPr>
              <a:t> </a:t>
            </a:r>
            <a:endParaRPr sz="600" b="1" i="0" u="none" strike="noStrike" cap="none" dirty="0">
              <a:solidFill>
                <a:srgbClr val="434343"/>
              </a:solidFill>
              <a:latin typeface="Arial"/>
              <a:ea typeface="Arial"/>
              <a:cs typeface="Arial"/>
              <a:sym typeface="Arial"/>
            </a:endParaRPr>
          </a:p>
          <a:p>
            <a:pPr marL="457200" marR="0" lvl="0" indent="-330200" algn="l" rtl="0">
              <a:lnSpc>
                <a:spcPct val="100000"/>
              </a:lnSpc>
              <a:spcBef>
                <a:spcPts val="0"/>
              </a:spcBef>
              <a:spcAft>
                <a:spcPts val="0"/>
              </a:spcAft>
              <a:buClr>
                <a:srgbClr val="434343"/>
              </a:buClr>
              <a:buSzPts val="1600"/>
              <a:buFont typeface="Arial"/>
              <a:buChar char="●"/>
            </a:pPr>
            <a:r>
              <a:rPr lang="en-US" sz="1600" b="0" i="0" u="none" strike="noStrike" cap="none" dirty="0">
                <a:solidFill>
                  <a:srgbClr val="434343"/>
                </a:solidFill>
                <a:latin typeface="Arial"/>
                <a:ea typeface="Arial"/>
                <a:cs typeface="Arial"/>
                <a:sym typeface="Arial"/>
              </a:rPr>
              <a:t>While significant progress on HIV testing has been made, the current state is short of targets; HIV testing sites increased from 1K in 2010 to 8K in 2014 towards a target of 23K testing sites.</a:t>
            </a:r>
            <a:r>
              <a:rPr lang="en-US" sz="1600" b="0" i="0" u="none" strike="noStrike" cap="none" baseline="30000" dirty="0">
                <a:solidFill>
                  <a:srgbClr val="434343"/>
                </a:solidFill>
                <a:latin typeface="Arial"/>
                <a:ea typeface="Arial"/>
                <a:cs typeface="Arial"/>
                <a:sym typeface="Arial"/>
              </a:rPr>
              <a:t>1</a:t>
            </a:r>
            <a:r>
              <a:rPr lang="en-US" sz="1600" b="0" i="0" u="none" strike="noStrike" cap="none" dirty="0">
                <a:solidFill>
                  <a:srgbClr val="434343"/>
                </a:solidFill>
                <a:latin typeface="Arial"/>
                <a:ea typeface="Arial"/>
                <a:cs typeface="Arial"/>
                <a:sym typeface="Arial"/>
              </a:rPr>
              <a:t> In 2019, the Ministry of Health launched guidelines for HIV self-testing.</a:t>
            </a:r>
            <a:r>
              <a:rPr lang="en-US" sz="1600" b="0" i="0" u="none" strike="noStrike" cap="none" baseline="30000" dirty="0">
                <a:solidFill>
                  <a:srgbClr val="434343"/>
                </a:solidFill>
                <a:latin typeface="Arial"/>
                <a:ea typeface="Arial"/>
                <a:cs typeface="Arial"/>
                <a:sym typeface="Arial"/>
              </a:rPr>
              <a:t>2</a:t>
            </a:r>
            <a:endParaRPr sz="1600" b="0" i="0" u="none" strike="noStrike" cap="none" dirty="0">
              <a:solidFill>
                <a:srgbClr val="434343"/>
              </a:solidFill>
              <a:latin typeface="Arial"/>
              <a:ea typeface="Arial"/>
              <a:cs typeface="Arial"/>
              <a:sym typeface="Arial"/>
            </a:endParaRPr>
          </a:p>
          <a:p>
            <a:pPr marL="457200" marR="0" lvl="0" indent="-330200" algn="l" rtl="0">
              <a:lnSpc>
                <a:spcPct val="100000"/>
              </a:lnSpc>
              <a:spcBef>
                <a:spcPts val="800"/>
              </a:spcBef>
              <a:spcAft>
                <a:spcPts val="0"/>
              </a:spcAft>
              <a:buClr>
                <a:srgbClr val="434343"/>
              </a:buClr>
              <a:buSzPts val="1600"/>
              <a:buFont typeface="Arial"/>
              <a:buChar char="●"/>
            </a:pPr>
            <a:r>
              <a:rPr lang="en-US" sz="1600" b="0" i="0" u="none" strike="noStrike" cap="none" dirty="0">
                <a:solidFill>
                  <a:srgbClr val="434343"/>
                </a:solidFill>
                <a:latin typeface="Arial"/>
                <a:ea typeface="Arial"/>
                <a:cs typeface="Arial"/>
                <a:sym typeface="Arial"/>
              </a:rPr>
              <a:t>Knowledge of HIV and condom use remains low relative to other countries; condom shortages have been reported.</a:t>
            </a:r>
            <a:r>
              <a:rPr lang="en-US" sz="1600" b="0" i="0" u="none" strike="noStrike" cap="none" baseline="30000" dirty="0">
                <a:solidFill>
                  <a:srgbClr val="434343"/>
                </a:solidFill>
                <a:latin typeface="Arial"/>
                <a:ea typeface="Arial"/>
                <a:cs typeface="Arial"/>
                <a:sym typeface="Arial"/>
              </a:rPr>
              <a:t>3</a:t>
            </a:r>
            <a:r>
              <a:rPr lang="en-US" sz="1600" b="0" i="0" u="none" strike="noStrike" cap="none" dirty="0">
                <a:solidFill>
                  <a:srgbClr val="434343"/>
                </a:solidFill>
                <a:latin typeface="Arial"/>
                <a:ea typeface="Arial"/>
                <a:cs typeface="Arial"/>
                <a:sym typeface="Arial"/>
              </a:rPr>
              <a:t> </a:t>
            </a:r>
            <a:endParaRPr sz="1600" b="0" i="0" u="none" strike="noStrike" cap="none" dirty="0">
              <a:solidFill>
                <a:srgbClr val="434343"/>
              </a:solidFill>
              <a:latin typeface="Arial"/>
              <a:ea typeface="Arial"/>
              <a:cs typeface="Arial"/>
              <a:sym typeface="Arial"/>
            </a:endParaRPr>
          </a:p>
          <a:p>
            <a:pPr marL="457200" marR="0" lvl="0" indent="-330200" algn="l" rtl="0">
              <a:lnSpc>
                <a:spcPct val="100000"/>
              </a:lnSpc>
              <a:spcBef>
                <a:spcPts val="800"/>
              </a:spcBef>
              <a:spcAft>
                <a:spcPts val="0"/>
              </a:spcAft>
              <a:buClr>
                <a:srgbClr val="434343"/>
              </a:buClr>
              <a:buSzPts val="1600"/>
              <a:buFont typeface="Arial"/>
              <a:buChar char="●"/>
            </a:pPr>
            <a:r>
              <a:rPr lang="en-US" sz="1600" b="0" i="0" u="none" strike="noStrike" cap="none" dirty="0">
                <a:solidFill>
                  <a:srgbClr val="434343"/>
                </a:solidFill>
                <a:latin typeface="Arial"/>
                <a:ea typeface="Arial"/>
                <a:cs typeface="Arial"/>
                <a:sym typeface="Arial"/>
              </a:rPr>
              <a:t>Conflict in some regions in recent years has disrupted the HIV prevention and treatment response.</a:t>
            </a:r>
            <a:r>
              <a:rPr lang="en-US" sz="1600" b="0" i="0" u="none" strike="noStrike" cap="none" baseline="30000" dirty="0">
                <a:solidFill>
                  <a:srgbClr val="434343"/>
                </a:solidFill>
                <a:latin typeface="Arial"/>
                <a:ea typeface="Arial"/>
                <a:cs typeface="Arial"/>
                <a:sym typeface="Arial"/>
              </a:rPr>
              <a:t>3</a:t>
            </a:r>
            <a:endParaRPr sz="1600" b="0" i="0" u="none" strike="noStrike" cap="none" dirty="0">
              <a:solidFill>
                <a:srgbClr val="434343"/>
              </a:solidFill>
              <a:latin typeface="Arial"/>
              <a:ea typeface="Arial"/>
              <a:cs typeface="Arial"/>
              <a:sym typeface="Arial"/>
            </a:endParaRPr>
          </a:p>
          <a:p>
            <a:pPr marL="457200" marR="0" lvl="0" indent="-330200" algn="l" rtl="0">
              <a:lnSpc>
                <a:spcPct val="100000"/>
              </a:lnSpc>
              <a:spcBef>
                <a:spcPts val="800"/>
              </a:spcBef>
              <a:spcAft>
                <a:spcPts val="0"/>
              </a:spcAft>
              <a:buClr>
                <a:srgbClr val="434343"/>
              </a:buClr>
              <a:buSzPts val="1600"/>
              <a:buFont typeface="Arial"/>
              <a:buChar char="●"/>
            </a:pPr>
            <a:r>
              <a:rPr lang="en-US" sz="1600" b="0" i="0" u="none" strike="noStrike" cap="none" dirty="0">
                <a:solidFill>
                  <a:srgbClr val="434343"/>
                </a:solidFill>
                <a:latin typeface="Arial"/>
                <a:ea typeface="Arial"/>
                <a:cs typeface="Arial"/>
                <a:sym typeface="Arial"/>
              </a:rPr>
              <a:t>Social and cultural factors, including weak legal protections for LGBTQ populations, gender inequality, intimate partner violence, and HIV stigma are challenges for an effective HIV response.</a:t>
            </a:r>
            <a:r>
              <a:rPr lang="en-US" sz="1600" b="0" i="0" u="none" strike="noStrike" cap="none" baseline="30000" dirty="0">
                <a:solidFill>
                  <a:srgbClr val="434343"/>
                </a:solidFill>
                <a:latin typeface="Arial"/>
                <a:ea typeface="Arial"/>
                <a:cs typeface="Arial"/>
                <a:sym typeface="Arial"/>
              </a:rPr>
              <a:t>3</a:t>
            </a:r>
            <a:endParaRPr sz="1600" b="0" i="0" u="none" strike="noStrike" cap="none" baseline="30000" dirty="0">
              <a:solidFill>
                <a:srgbClr val="434343"/>
              </a:solidFill>
              <a:latin typeface="Arial"/>
              <a:ea typeface="Arial"/>
              <a:cs typeface="Arial"/>
              <a:sym typeface="Arial"/>
            </a:endParaRPr>
          </a:p>
          <a:p>
            <a:pPr marL="457200" marR="0" lvl="0" indent="-330200" algn="l" rtl="0">
              <a:lnSpc>
                <a:spcPct val="100000"/>
              </a:lnSpc>
              <a:spcBef>
                <a:spcPts val="800"/>
              </a:spcBef>
              <a:spcAft>
                <a:spcPts val="0"/>
              </a:spcAft>
              <a:buClr>
                <a:srgbClr val="434343"/>
              </a:buClr>
              <a:buSzPts val="1600"/>
              <a:buFont typeface="Arial"/>
              <a:buChar char="●"/>
            </a:pPr>
            <a:r>
              <a:rPr lang="en-US" sz="1600" b="0" i="0" u="none" strike="noStrike" cap="none" dirty="0">
                <a:solidFill>
                  <a:srgbClr val="434343"/>
                </a:solidFill>
                <a:latin typeface="Arial"/>
                <a:ea typeface="Arial"/>
                <a:cs typeface="Arial"/>
                <a:sym typeface="Arial"/>
              </a:rPr>
              <a:t>Policymakers note that accelerating expansion of HIV testing and treatment has been a higher priority than PrEP rollout in recent years.</a:t>
            </a:r>
            <a:r>
              <a:rPr lang="en-US" sz="1600" b="0" i="0" u="none" strike="noStrike" cap="none" baseline="30000" dirty="0">
                <a:solidFill>
                  <a:srgbClr val="434343"/>
                </a:solidFill>
                <a:latin typeface="Arial"/>
                <a:ea typeface="Arial"/>
                <a:cs typeface="Arial"/>
                <a:sym typeface="Arial"/>
              </a:rPr>
              <a:t>4</a:t>
            </a:r>
            <a:r>
              <a:rPr lang="en-US" sz="1600" b="0" i="0" u="none" strike="noStrike" cap="none" dirty="0">
                <a:solidFill>
                  <a:srgbClr val="434343"/>
                </a:solidFill>
                <a:latin typeface="Arial"/>
                <a:ea typeface="Arial"/>
                <a:cs typeface="Arial"/>
                <a:sym typeface="Arial"/>
              </a:rPr>
              <a:t>     </a:t>
            </a:r>
            <a:endParaRPr sz="1600" b="0" i="0" u="none" strike="noStrike" cap="none" dirty="0">
              <a:solidFill>
                <a:srgbClr val="434343"/>
              </a:solidFill>
              <a:latin typeface="Arial"/>
              <a:ea typeface="Arial"/>
              <a:cs typeface="Arial"/>
              <a:sym typeface="Arial"/>
            </a:endParaRPr>
          </a:p>
          <a:p>
            <a:pPr marL="457200" marR="0" lvl="0" indent="0" algn="l" rtl="0">
              <a:lnSpc>
                <a:spcPct val="115000"/>
              </a:lnSpc>
              <a:spcBef>
                <a:spcPts val="800"/>
              </a:spcBef>
              <a:spcAft>
                <a:spcPts val="0"/>
              </a:spcAft>
              <a:buClr>
                <a:srgbClr val="000000"/>
              </a:buClr>
              <a:buSzPts val="1600"/>
              <a:buFont typeface="Arial"/>
              <a:buNone/>
            </a:pPr>
            <a:r>
              <a:rPr lang="en-US" sz="1600" b="0" i="0" u="none" strike="noStrike" cap="none" dirty="0">
                <a:solidFill>
                  <a:srgbClr val="434343"/>
                </a:solidFill>
                <a:latin typeface="Arial"/>
                <a:ea typeface="Arial"/>
                <a:cs typeface="Arial"/>
                <a:sym typeface="Arial"/>
              </a:rPr>
              <a:t> </a:t>
            </a:r>
            <a:endParaRPr sz="1600" b="0" i="0" u="none" strike="noStrike" cap="none" dirty="0">
              <a:solidFill>
                <a:srgbClr val="43434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600"/>
              <a:buFont typeface="Arial"/>
              <a:buNone/>
            </a:pPr>
            <a:endParaRPr sz="600" b="0" i="0" u="none" strike="noStrike" cap="none" dirty="0">
              <a:solidFill>
                <a:srgbClr val="43434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dirty="0">
              <a:solidFill>
                <a:srgbClr val="43434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r>
              <a:rPr lang="en-US" sz="1600" b="0" i="0" u="none" strike="noStrike" cap="none" dirty="0">
                <a:solidFill>
                  <a:srgbClr val="434343"/>
                </a:solidFill>
                <a:latin typeface="Arial"/>
                <a:ea typeface="Arial"/>
                <a:cs typeface="Arial"/>
                <a:sym typeface="Arial"/>
              </a:rPr>
              <a:t>  </a:t>
            </a:r>
            <a:r>
              <a:rPr lang="en-US" sz="1600" b="1" i="0" u="none" strike="noStrike" cap="none" dirty="0">
                <a:solidFill>
                  <a:srgbClr val="434343"/>
                </a:solidFill>
                <a:latin typeface="Arial"/>
                <a:ea typeface="Arial"/>
                <a:cs typeface="Arial"/>
                <a:sym typeface="Arial"/>
              </a:rPr>
              <a:t> </a:t>
            </a:r>
            <a:endParaRPr sz="2200" b="1" i="0" u="none" strike="noStrike" cap="none" dirty="0">
              <a:solidFill>
                <a:srgbClr val="000000"/>
              </a:solidFill>
              <a:latin typeface="Arial"/>
              <a:ea typeface="Arial"/>
              <a:cs typeface="Arial"/>
              <a:sym typeface="Arial"/>
            </a:endParaRPr>
          </a:p>
        </p:txBody>
      </p:sp>
      <p:sp>
        <p:nvSpPr>
          <p:cNvPr id="117" name="Google Shape;117;g83e222aa55_0_0"/>
          <p:cNvSpPr txBox="1"/>
          <p:nvPr/>
        </p:nvSpPr>
        <p:spPr>
          <a:xfrm>
            <a:off x="0" y="6538200"/>
            <a:ext cx="11409000" cy="31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chemeClr val="bg1"/>
                </a:solidFill>
                <a:latin typeface="Arial"/>
                <a:ea typeface="Arial"/>
                <a:cs typeface="Arial"/>
                <a:sym typeface="Arial"/>
              </a:rPr>
              <a:t>Sources: (1) AVERT </a:t>
            </a:r>
            <a:r>
              <a:rPr lang="en-US" sz="1000" b="0" i="0" u="sng" strike="noStrike" cap="none" dirty="0">
                <a:solidFill>
                  <a:schemeClr val="bg1"/>
                </a:solidFill>
                <a:latin typeface="Arial"/>
                <a:ea typeface="Arial"/>
                <a:cs typeface="Arial"/>
                <a:sym typeface="Arial"/>
                <a:hlinkClick r:id="rId4">
                  <a:extLst>
                    <a:ext uri="{A12FA001-AC4F-418D-AE19-62706E023703}">
                      <ahyp:hlinkClr xmlns:ahyp="http://schemas.microsoft.com/office/drawing/2018/hyperlinkcolor" val="tx"/>
                    </a:ext>
                  </a:extLst>
                </a:hlinkClick>
              </a:rPr>
              <a:t>Nigeria profile</a:t>
            </a:r>
            <a:r>
              <a:rPr lang="en-US" sz="1000" b="0" i="0" u="none" strike="noStrike" cap="none" dirty="0">
                <a:solidFill>
                  <a:schemeClr val="bg1"/>
                </a:solidFill>
                <a:latin typeface="Arial"/>
                <a:ea typeface="Arial"/>
                <a:cs typeface="Arial"/>
                <a:sym typeface="Arial"/>
              </a:rPr>
              <a:t>, (2) Nigeria Ministry of Health </a:t>
            </a:r>
            <a:r>
              <a:rPr lang="en-US" sz="1000" b="0" i="0" u="sng" strike="noStrike" cap="none" dirty="0">
                <a:solidFill>
                  <a:schemeClr val="bg1"/>
                </a:solidFill>
                <a:latin typeface="Arial"/>
                <a:ea typeface="Arial"/>
                <a:cs typeface="Arial"/>
                <a:sym typeface="Arial"/>
                <a:hlinkClick r:id="rId5">
                  <a:extLst>
                    <a:ext uri="{A12FA001-AC4F-418D-AE19-62706E023703}">
                      <ahyp:hlinkClr xmlns:ahyp="http://schemas.microsoft.com/office/drawing/2018/hyperlinkcolor" val="tx"/>
                    </a:ext>
                  </a:extLst>
                </a:hlinkClick>
              </a:rPr>
              <a:t>announcement on self testing</a:t>
            </a:r>
            <a:r>
              <a:rPr lang="en-US" sz="1000" b="0" i="0" u="none" strike="noStrike" cap="none" dirty="0">
                <a:solidFill>
                  <a:schemeClr val="bg1"/>
                </a:solidFill>
                <a:latin typeface="Arial"/>
                <a:ea typeface="Arial"/>
                <a:cs typeface="Arial"/>
                <a:sym typeface="Arial"/>
              </a:rPr>
              <a:t>, (3) Nigeria Revised National HIV and AIDS Strategic Framework 2019 - 2021, (4) CHOICE interviews </a:t>
            </a:r>
            <a:endParaRPr sz="1000" b="0" i="0" u="none" strike="noStrike" cap="none" dirty="0">
              <a:solidFill>
                <a:schemeClr val="bg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5"/>
          <p:cNvSpPr txBox="1">
            <a:spLocks noGrp="1"/>
          </p:cNvSpPr>
          <p:nvPr>
            <p:ph type="title"/>
          </p:nvPr>
        </p:nvSpPr>
        <p:spPr>
          <a:xfrm>
            <a:off x="335280" y="213590"/>
            <a:ext cx="10515600" cy="80003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Arial"/>
              <a:buNone/>
            </a:pPr>
            <a:r>
              <a:rPr lang="en-US"/>
              <a:t>Current State of Oral PrEP Rollout</a:t>
            </a:r>
            <a:endParaRPr/>
          </a:p>
        </p:txBody>
      </p:sp>
      <p:sp>
        <p:nvSpPr>
          <p:cNvPr id="123" name="Google Shape;123;p5"/>
          <p:cNvSpPr/>
          <p:nvPr/>
        </p:nvSpPr>
        <p:spPr>
          <a:xfrm>
            <a:off x="7810177" y="1187725"/>
            <a:ext cx="3987838" cy="5205600"/>
          </a:xfrm>
          <a:prstGeom prst="rect">
            <a:avLst/>
          </a:prstGeom>
          <a:solidFill>
            <a:srgbClr val="ECE7ED"/>
          </a:solidFill>
          <a:ln>
            <a:noFill/>
          </a:ln>
        </p:spPr>
        <p:txBody>
          <a:bodyPr spcFirstLastPara="1" wrap="square" lIns="91425" tIns="45700" rIns="91425" bIns="45700" anchor="ctr" anchorCtr="0">
            <a:noAutofit/>
          </a:bodyPr>
          <a:lstStyle/>
          <a:p>
            <a:pPr marL="290513" marR="0" lvl="0" indent="-171450" algn="l" rtl="0">
              <a:lnSpc>
                <a:spcPct val="100000"/>
              </a:lnSpc>
              <a:spcBef>
                <a:spcPts val="0"/>
              </a:spcBef>
              <a:spcAft>
                <a:spcPts val="0"/>
              </a:spcAft>
              <a:buClr>
                <a:srgbClr val="434343"/>
              </a:buClr>
              <a:buSzPts val="1300"/>
              <a:buFont typeface="Arial"/>
              <a:buChar char="●"/>
            </a:pPr>
            <a:r>
              <a:rPr lang="en-US" sz="1200" b="0" i="0" u="none" strike="noStrike" cap="none" dirty="0">
                <a:solidFill>
                  <a:srgbClr val="434343"/>
                </a:solidFill>
                <a:latin typeface="Arial"/>
                <a:ea typeface="Arial"/>
                <a:cs typeface="Arial"/>
                <a:sym typeface="Arial"/>
              </a:rPr>
              <a:t>A 2015 - 2016 demonstration project tested different models to deliver PrEP to serodiscordant couples</a:t>
            </a:r>
            <a:endParaRPr sz="1200" b="0" i="0" u="none" strike="noStrike" cap="none" dirty="0">
              <a:solidFill>
                <a:srgbClr val="434343"/>
              </a:solidFill>
              <a:latin typeface="Arial"/>
              <a:ea typeface="Arial"/>
              <a:cs typeface="Arial"/>
              <a:sym typeface="Arial"/>
            </a:endParaRPr>
          </a:p>
          <a:p>
            <a:pPr marL="290513" marR="0" lvl="0" indent="-171450" algn="l" rtl="0">
              <a:lnSpc>
                <a:spcPct val="100000"/>
              </a:lnSpc>
              <a:spcBef>
                <a:spcPts val="800"/>
              </a:spcBef>
              <a:spcAft>
                <a:spcPts val="0"/>
              </a:spcAft>
              <a:buClr>
                <a:srgbClr val="434343"/>
              </a:buClr>
              <a:buSzPts val="1300"/>
              <a:buFont typeface="Arial"/>
              <a:buChar char="●"/>
            </a:pPr>
            <a:r>
              <a:rPr lang="en-US" sz="1200" b="0" i="0" u="none" strike="noStrike" cap="none" dirty="0">
                <a:solidFill>
                  <a:srgbClr val="434343"/>
                </a:solidFill>
                <a:latin typeface="Arial"/>
                <a:ea typeface="Arial"/>
                <a:cs typeface="Arial"/>
                <a:sym typeface="Arial"/>
              </a:rPr>
              <a:t>In FY19, there were 623 PrEP users; the FY20 target included in COP19 is 14.4K new PrEP users and 17.4K current PrEP users</a:t>
            </a:r>
            <a:r>
              <a:rPr lang="en-US" sz="1200" b="0" i="0" u="none" strike="noStrike" cap="none" baseline="30000" dirty="0">
                <a:solidFill>
                  <a:srgbClr val="434343"/>
                </a:solidFill>
                <a:latin typeface="Arial"/>
                <a:ea typeface="Arial"/>
                <a:cs typeface="Arial"/>
                <a:sym typeface="Arial"/>
              </a:rPr>
              <a:t>2</a:t>
            </a:r>
            <a:endParaRPr sz="1200" b="0" i="0" u="none" strike="noStrike" cap="none" dirty="0">
              <a:solidFill>
                <a:srgbClr val="434343"/>
              </a:solidFill>
              <a:latin typeface="Arial"/>
              <a:ea typeface="Arial"/>
              <a:cs typeface="Arial"/>
              <a:sym typeface="Arial"/>
            </a:endParaRPr>
          </a:p>
          <a:p>
            <a:pPr marL="290513" marR="0" lvl="0" indent="-171450" algn="l" rtl="0">
              <a:lnSpc>
                <a:spcPct val="100000"/>
              </a:lnSpc>
              <a:spcBef>
                <a:spcPts val="800"/>
              </a:spcBef>
              <a:spcAft>
                <a:spcPts val="0"/>
              </a:spcAft>
              <a:buClr>
                <a:srgbClr val="434343"/>
              </a:buClr>
              <a:buSzPts val="1300"/>
              <a:buFont typeface="Arial"/>
              <a:buChar char="●"/>
            </a:pPr>
            <a:r>
              <a:rPr lang="en-US" sz="1200" b="0" i="0" u="none" strike="noStrike" cap="none" dirty="0">
                <a:solidFill>
                  <a:srgbClr val="434343"/>
                </a:solidFill>
                <a:latin typeface="Arial"/>
                <a:ea typeface="Arial"/>
                <a:cs typeface="Arial"/>
                <a:sym typeface="Arial"/>
              </a:rPr>
              <a:t>PrEP is primarily available for through donor-funded implementation projects across 2</a:t>
            </a:r>
            <a:r>
              <a:rPr lang="en-US" sz="1200" dirty="0">
                <a:solidFill>
                  <a:srgbClr val="434343"/>
                </a:solidFill>
              </a:rPr>
              <a:t>6</a:t>
            </a:r>
            <a:r>
              <a:rPr lang="en-US" sz="1200" b="0" i="0" u="none" strike="noStrike" cap="none" dirty="0">
                <a:solidFill>
                  <a:srgbClr val="434343"/>
                </a:solidFill>
                <a:latin typeface="Arial"/>
                <a:ea typeface="Arial"/>
                <a:cs typeface="Arial"/>
                <a:sym typeface="Arial"/>
              </a:rPr>
              <a:t> states, including:  </a:t>
            </a:r>
            <a:endParaRPr sz="1200" b="0" i="0" u="none" strike="noStrike" cap="none" dirty="0">
              <a:solidFill>
                <a:srgbClr val="434343"/>
              </a:solidFill>
              <a:latin typeface="Arial"/>
              <a:ea typeface="Arial"/>
              <a:cs typeface="Arial"/>
              <a:sym typeface="Arial"/>
            </a:endParaRPr>
          </a:p>
          <a:p>
            <a:pPr marL="290513" marR="0" lvl="1" indent="-171450" algn="l" rtl="0">
              <a:lnSpc>
                <a:spcPct val="100000"/>
              </a:lnSpc>
              <a:spcBef>
                <a:spcPts val="800"/>
              </a:spcBef>
              <a:spcAft>
                <a:spcPts val="0"/>
              </a:spcAft>
              <a:buClr>
                <a:srgbClr val="434343"/>
              </a:buClr>
              <a:buSzPts val="1300"/>
              <a:buFont typeface="Arial"/>
              <a:buChar char="○"/>
            </a:pPr>
            <a:r>
              <a:rPr lang="en-US" sz="1200" b="0" i="0" u="none" strike="noStrike" cap="none" dirty="0">
                <a:solidFill>
                  <a:srgbClr val="434343"/>
                </a:solidFill>
                <a:latin typeface="Arial"/>
                <a:ea typeface="Arial"/>
                <a:cs typeface="Arial"/>
                <a:sym typeface="Arial"/>
              </a:rPr>
              <a:t>PEPFAR/USAID - FHI 360 </a:t>
            </a:r>
            <a:r>
              <a:rPr lang="en-US" sz="1200" b="0" i="0" u="none" strike="noStrike" cap="none" dirty="0" err="1">
                <a:solidFill>
                  <a:srgbClr val="434343"/>
                </a:solidFill>
                <a:latin typeface="Arial"/>
                <a:ea typeface="Arial"/>
                <a:cs typeface="Arial"/>
                <a:sym typeface="Arial"/>
              </a:rPr>
              <a:t>EpiC</a:t>
            </a:r>
            <a:r>
              <a:rPr lang="en-US" sz="1200" b="0" i="0" u="none" strike="noStrike" cap="none" dirty="0">
                <a:solidFill>
                  <a:srgbClr val="434343"/>
                </a:solidFill>
                <a:latin typeface="Arial"/>
                <a:ea typeface="Arial"/>
                <a:cs typeface="Arial"/>
                <a:sym typeface="Arial"/>
              </a:rPr>
              <a:t>, FHI 360 SIDHAS, </a:t>
            </a:r>
            <a:r>
              <a:rPr lang="en-US" sz="1200" b="0" i="0" u="none" strike="noStrike" cap="none" dirty="0" err="1">
                <a:solidFill>
                  <a:srgbClr val="434343"/>
                </a:solidFill>
                <a:latin typeface="Arial"/>
                <a:ea typeface="Arial"/>
                <a:cs typeface="Arial"/>
                <a:sym typeface="Arial"/>
              </a:rPr>
              <a:t>Jhpiego</a:t>
            </a:r>
            <a:r>
              <a:rPr lang="en-US" sz="1200" b="0" i="0" u="none" strike="noStrike" cap="none" dirty="0">
                <a:solidFill>
                  <a:srgbClr val="434343"/>
                </a:solidFill>
                <a:latin typeface="Arial"/>
                <a:ea typeface="Arial"/>
                <a:cs typeface="Arial"/>
                <a:sym typeface="Arial"/>
              </a:rPr>
              <a:t> RISE, Heartland Alliance, Chemonics SHARP </a:t>
            </a:r>
            <a:endParaRPr sz="1200" b="0" i="0" u="none" strike="noStrike" cap="none" dirty="0">
              <a:solidFill>
                <a:srgbClr val="434343"/>
              </a:solidFill>
              <a:latin typeface="Arial"/>
              <a:ea typeface="Arial"/>
              <a:cs typeface="Arial"/>
              <a:sym typeface="Arial"/>
            </a:endParaRPr>
          </a:p>
          <a:p>
            <a:pPr marL="290513" marR="0" lvl="1" indent="-171450" algn="l" rtl="0">
              <a:lnSpc>
                <a:spcPct val="100000"/>
              </a:lnSpc>
              <a:spcBef>
                <a:spcPts val="800"/>
              </a:spcBef>
              <a:spcAft>
                <a:spcPts val="0"/>
              </a:spcAft>
              <a:buClr>
                <a:srgbClr val="434343"/>
              </a:buClr>
              <a:buSzPts val="1300"/>
              <a:buFont typeface="Arial"/>
              <a:buChar char="○"/>
            </a:pPr>
            <a:r>
              <a:rPr lang="en-US" sz="1200" dirty="0">
                <a:solidFill>
                  <a:srgbClr val="434343"/>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0"/>
                  </a:ext>
                </a:extLst>
              </a:rPr>
              <a:t>PEPFAR/CDC - IHVN, APIN, CIHP, and CCFN</a:t>
            </a:r>
          </a:p>
          <a:p>
            <a:pPr marL="290513" marR="0" lvl="1" indent="-171450" algn="l" rtl="0">
              <a:lnSpc>
                <a:spcPct val="100000"/>
              </a:lnSpc>
              <a:spcBef>
                <a:spcPts val="800"/>
              </a:spcBef>
              <a:spcAft>
                <a:spcPts val="0"/>
              </a:spcAft>
              <a:buClr>
                <a:srgbClr val="434343"/>
              </a:buClr>
              <a:buSzPts val="1300"/>
              <a:buFont typeface="Arial"/>
              <a:buChar char="○"/>
            </a:pPr>
            <a:r>
              <a:rPr lang="en-US" sz="1200" dirty="0">
                <a:solidFill>
                  <a:srgbClr val="434343"/>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0"/>
                  </a:ext>
                </a:extLst>
              </a:rPr>
              <a:t>DOD – Henry Jackson Foundation (military bases) and Population Council </a:t>
            </a:r>
          </a:p>
          <a:p>
            <a:pPr marL="290513" marR="0" lvl="1" indent="-171450" algn="l" rtl="0">
              <a:lnSpc>
                <a:spcPct val="100000"/>
              </a:lnSpc>
              <a:spcBef>
                <a:spcPts val="800"/>
              </a:spcBef>
              <a:spcAft>
                <a:spcPts val="0"/>
              </a:spcAft>
              <a:buClr>
                <a:srgbClr val="434343"/>
              </a:buClr>
              <a:buSzPts val="1300"/>
              <a:buFont typeface="Arial"/>
              <a:buChar char="○"/>
            </a:pPr>
            <a:r>
              <a:rPr lang="en-US" sz="1200" dirty="0">
                <a:solidFill>
                  <a:srgbClr val="434343"/>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
                  </a:ext>
                </a:extLst>
              </a:rPr>
              <a:t>Global Fund - FHI 360 Impact Project</a:t>
            </a:r>
            <a:endParaRPr sz="1200" b="0" i="0" u="none" strike="noStrike" cap="none" dirty="0">
              <a:solidFill>
                <a:srgbClr val="434343"/>
              </a:solidFill>
              <a:latin typeface="Arial"/>
              <a:ea typeface="Arial"/>
              <a:cs typeface="Arial"/>
              <a:sym typeface="Arial"/>
            </a:endParaRPr>
          </a:p>
          <a:p>
            <a:pPr marL="290513" marR="0" lvl="0" indent="-171450" algn="l" rtl="0">
              <a:lnSpc>
                <a:spcPct val="100000"/>
              </a:lnSpc>
              <a:spcBef>
                <a:spcPts val="800"/>
              </a:spcBef>
              <a:spcAft>
                <a:spcPts val="0"/>
              </a:spcAft>
              <a:buClr>
                <a:srgbClr val="434343"/>
              </a:buClr>
              <a:buSzPts val="1300"/>
              <a:buFont typeface="Arial"/>
              <a:buChar char="●"/>
            </a:pPr>
            <a:r>
              <a:rPr lang="en-US" sz="1200" b="0" i="0" u="none" strike="noStrike" cap="none" dirty="0">
                <a:solidFill>
                  <a:srgbClr val="434343"/>
                </a:solidFill>
                <a:latin typeface="Arial"/>
                <a:ea typeface="Arial"/>
                <a:cs typeface="Arial"/>
                <a:sym typeface="Arial"/>
              </a:rPr>
              <a:t>Projects include a mix of service delivery models including one-stop-shops,</a:t>
            </a:r>
            <a:r>
              <a:rPr lang="en-US" sz="1200" dirty="0">
                <a:solidFill>
                  <a:srgbClr val="434343"/>
                </a:solidFill>
              </a:rPr>
              <a:t> facility-based</a:t>
            </a:r>
            <a:r>
              <a:rPr lang="en-US" sz="1200" b="0" i="0" u="none" strike="noStrike" cap="none" dirty="0">
                <a:solidFill>
                  <a:srgbClr val="434343"/>
                </a:solidFill>
                <a:latin typeface="Arial"/>
                <a:ea typeface="Arial"/>
                <a:cs typeface="Arial"/>
                <a:sym typeface="Arial"/>
              </a:rPr>
              <a:t>, and community-based programming (focused on KPs) </a:t>
            </a:r>
            <a:endParaRPr sz="1200" b="0" i="0" u="none" strike="noStrike" cap="none" dirty="0">
              <a:solidFill>
                <a:srgbClr val="434343"/>
              </a:solidFill>
              <a:latin typeface="Arial"/>
              <a:ea typeface="Arial"/>
              <a:cs typeface="Arial"/>
              <a:sym typeface="Arial"/>
            </a:endParaRPr>
          </a:p>
          <a:p>
            <a:pPr marL="290513" marR="0" lvl="0" indent="-171450" algn="l" rtl="0">
              <a:lnSpc>
                <a:spcPct val="100000"/>
              </a:lnSpc>
              <a:spcBef>
                <a:spcPts val="800"/>
              </a:spcBef>
              <a:spcAft>
                <a:spcPts val="0"/>
              </a:spcAft>
              <a:buClr>
                <a:srgbClr val="434343"/>
              </a:buClr>
              <a:buSzPts val="1300"/>
              <a:buFont typeface="Arial"/>
              <a:buChar char="●"/>
            </a:pPr>
            <a:r>
              <a:rPr lang="en-US" sz="1200" dirty="0">
                <a:solidFill>
                  <a:srgbClr val="434343"/>
                </a:solidFill>
              </a:rPr>
              <a:t>Some projects include PrEP referrals from other services (e.g., index testing, PMTCT, family planning)</a:t>
            </a:r>
            <a:endParaRPr sz="1200" dirty="0">
              <a:solidFill>
                <a:srgbClr val="434343"/>
              </a:solidFill>
            </a:endParaRPr>
          </a:p>
          <a:p>
            <a:pPr marL="290513" marR="0" lvl="0" indent="-171450" algn="l" rtl="0">
              <a:lnSpc>
                <a:spcPct val="100000"/>
              </a:lnSpc>
              <a:spcBef>
                <a:spcPts val="800"/>
              </a:spcBef>
              <a:spcAft>
                <a:spcPts val="0"/>
              </a:spcAft>
              <a:buClr>
                <a:srgbClr val="434343"/>
              </a:buClr>
              <a:buSzPts val="1300"/>
              <a:buFont typeface="Arial"/>
              <a:buChar char="●"/>
            </a:pPr>
            <a:r>
              <a:rPr lang="en-US" sz="1200" b="0" i="0" u="none" strike="noStrike" cap="none" dirty="0">
                <a:solidFill>
                  <a:srgbClr val="434343"/>
                </a:solidFill>
                <a:latin typeface="Arial"/>
                <a:ea typeface="Arial"/>
                <a:cs typeface="Arial"/>
                <a:sym typeface="Arial"/>
              </a:rPr>
              <a:t>PrEP is available in the private sector, but is not tracked </a:t>
            </a:r>
            <a:endParaRPr sz="1200" b="0" i="0" u="none" strike="noStrike" cap="none" dirty="0">
              <a:solidFill>
                <a:srgbClr val="434343"/>
              </a:solidFill>
              <a:latin typeface="Arial"/>
              <a:ea typeface="Arial"/>
              <a:cs typeface="Arial"/>
              <a:sym typeface="Arial"/>
            </a:endParaRPr>
          </a:p>
        </p:txBody>
      </p:sp>
      <p:sp>
        <p:nvSpPr>
          <p:cNvPr id="124" name="Google Shape;124;p5"/>
          <p:cNvSpPr/>
          <p:nvPr/>
        </p:nvSpPr>
        <p:spPr>
          <a:xfrm>
            <a:off x="1146712" y="1608159"/>
            <a:ext cx="999206" cy="882978"/>
          </a:xfrm>
          <a:custGeom>
            <a:avLst/>
            <a:gdLst/>
            <a:ahLst/>
            <a:cxnLst/>
            <a:rect l="l" t="t" r="r" b="b"/>
            <a:pathLst>
              <a:path w="3804" h="2931" extrusionOk="0">
                <a:moveTo>
                  <a:pt x="2597" y="1829"/>
                </a:moveTo>
                <a:lnTo>
                  <a:pt x="2762" y="1710"/>
                </a:lnTo>
                <a:lnTo>
                  <a:pt x="2963" y="1628"/>
                </a:lnTo>
                <a:lnTo>
                  <a:pt x="3137" y="1505"/>
                </a:lnTo>
                <a:lnTo>
                  <a:pt x="3191" y="1363"/>
                </a:lnTo>
                <a:lnTo>
                  <a:pt x="3118" y="1216"/>
                </a:lnTo>
                <a:lnTo>
                  <a:pt x="3109" y="1052"/>
                </a:lnTo>
                <a:lnTo>
                  <a:pt x="3191" y="951"/>
                </a:lnTo>
                <a:lnTo>
                  <a:pt x="3308" y="992"/>
                </a:lnTo>
                <a:lnTo>
                  <a:pt x="3479" y="992"/>
                </a:lnTo>
                <a:lnTo>
                  <a:pt x="3676" y="1052"/>
                </a:lnTo>
                <a:lnTo>
                  <a:pt x="3767" y="960"/>
                </a:lnTo>
                <a:lnTo>
                  <a:pt x="3804" y="841"/>
                </a:lnTo>
                <a:lnTo>
                  <a:pt x="3804" y="677"/>
                </a:lnTo>
                <a:lnTo>
                  <a:pt x="3667" y="549"/>
                </a:lnTo>
                <a:lnTo>
                  <a:pt x="3479" y="478"/>
                </a:lnTo>
                <a:lnTo>
                  <a:pt x="3308" y="421"/>
                </a:lnTo>
                <a:lnTo>
                  <a:pt x="3137" y="364"/>
                </a:lnTo>
                <a:lnTo>
                  <a:pt x="2966" y="307"/>
                </a:lnTo>
                <a:lnTo>
                  <a:pt x="2794" y="250"/>
                </a:lnTo>
                <a:lnTo>
                  <a:pt x="2623" y="193"/>
                </a:lnTo>
                <a:lnTo>
                  <a:pt x="2509" y="136"/>
                </a:lnTo>
                <a:lnTo>
                  <a:pt x="2395" y="22"/>
                </a:lnTo>
                <a:lnTo>
                  <a:pt x="2250" y="0"/>
                </a:lnTo>
                <a:lnTo>
                  <a:pt x="2103" y="19"/>
                </a:lnTo>
                <a:lnTo>
                  <a:pt x="1939" y="22"/>
                </a:lnTo>
                <a:lnTo>
                  <a:pt x="1792" y="64"/>
                </a:lnTo>
                <a:lnTo>
                  <a:pt x="1646" y="73"/>
                </a:lnTo>
                <a:lnTo>
                  <a:pt x="1540" y="136"/>
                </a:lnTo>
                <a:lnTo>
                  <a:pt x="1369" y="136"/>
                </a:lnTo>
                <a:lnTo>
                  <a:pt x="1255" y="136"/>
                </a:lnTo>
                <a:lnTo>
                  <a:pt x="1141" y="136"/>
                </a:lnTo>
                <a:lnTo>
                  <a:pt x="970" y="136"/>
                </a:lnTo>
                <a:lnTo>
                  <a:pt x="855" y="193"/>
                </a:lnTo>
                <a:lnTo>
                  <a:pt x="627" y="307"/>
                </a:lnTo>
                <a:lnTo>
                  <a:pt x="513" y="364"/>
                </a:lnTo>
                <a:lnTo>
                  <a:pt x="342" y="421"/>
                </a:lnTo>
                <a:lnTo>
                  <a:pt x="202" y="521"/>
                </a:lnTo>
                <a:lnTo>
                  <a:pt x="114" y="592"/>
                </a:lnTo>
                <a:lnTo>
                  <a:pt x="57" y="649"/>
                </a:lnTo>
                <a:lnTo>
                  <a:pt x="57" y="707"/>
                </a:lnTo>
                <a:lnTo>
                  <a:pt x="0" y="764"/>
                </a:lnTo>
                <a:lnTo>
                  <a:pt x="57" y="821"/>
                </a:lnTo>
                <a:lnTo>
                  <a:pt x="0" y="878"/>
                </a:lnTo>
                <a:lnTo>
                  <a:pt x="147" y="878"/>
                </a:lnTo>
                <a:lnTo>
                  <a:pt x="285" y="878"/>
                </a:lnTo>
                <a:lnTo>
                  <a:pt x="399" y="935"/>
                </a:lnTo>
                <a:lnTo>
                  <a:pt x="456" y="992"/>
                </a:lnTo>
                <a:lnTo>
                  <a:pt x="494" y="1088"/>
                </a:lnTo>
                <a:lnTo>
                  <a:pt x="586" y="1198"/>
                </a:lnTo>
                <a:lnTo>
                  <a:pt x="714" y="1207"/>
                </a:lnTo>
                <a:lnTo>
                  <a:pt x="805" y="1216"/>
                </a:lnTo>
                <a:lnTo>
                  <a:pt x="878" y="1253"/>
                </a:lnTo>
                <a:lnTo>
                  <a:pt x="896" y="1353"/>
                </a:lnTo>
                <a:lnTo>
                  <a:pt x="878" y="1463"/>
                </a:lnTo>
                <a:lnTo>
                  <a:pt x="970" y="1505"/>
                </a:lnTo>
                <a:lnTo>
                  <a:pt x="1015" y="1609"/>
                </a:lnTo>
                <a:lnTo>
                  <a:pt x="1027" y="1676"/>
                </a:lnTo>
                <a:lnTo>
                  <a:pt x="1027" y="1733"/>
                </a:lnTo>
                <a:lnTo>
                  <a:pt x="1027" y="1790"/>
                </a:lnTo>
                <a:lnTo>
                  <a:pt x="1027" y="1904"/>
                </a:lnTo>
                <a:lnTo>
                  <a:pt x="912" y="1961"/>
                </a:lnTo>
                <a:lnTo>
                  <a:pt x="912" y="2075"/>
                </a:lnTo>
                <a:lnTo>
                  <a:pt x="855" y="2132"/>
                </a:lnTo>
                <a:lnTo>
                  <a:pt x="798" y="2247"/>
                </a:lnTo>
                <a:lnTo>
                  <a:pt x="798" y="2304"/>
                </a:lnTo>
                <a:lnTo>
                  <a:pt x="684" y="2418"/>
                </a:lnTo>
                <a:lnTo>
                  <a:pt x="627" y="2475"/>
                </a:lnTo>
                <a:lnTo>
                  <a:pt x="627" y="2589"/>
                </a:lnTo>
                <a:lnTo>
                  <a:pt x="627" y="2703"/>
                </a:lnTo>
                <a:lnTo>
                  <a:pt x="650" y="2816"/>
                </a:lnTo>
                <a:lnTo>
                  <a:pt x="627" y="2931"/>
                </a:lnTo>
                <a:lnTo>
                  <a:pt x="684" y="2931"/>
                </a:lnTo>
                <a:lnTo>
                  <a:pt x="798" y="2874"/>
                </a:lnTo>
                <a:lnTo>
                  <a:pt x="912" y="2760"/>
                </a:lnTo>
                <a:lnTo>
                  <a:pt x="970" y="2760"/>
                </a:lnTo>
                <a:lnTo>
                  <a:pt x="1084" y="2760"/>
                </a:lnTo>
                <a:lnTo>
                  <a:pt x="1152" y="2707"/>
                </a:lnTo>
                <a:lnTo>
                  <a:pt x="1244" y="2679"/>
                </a:lnTo>
                <a:lnTo>
                  <a:pt x="1326" y="2643"/>
                </a:lnTo>
                <a:lnTo>
                  <a:pt x="1426" y="2532"/>
                </a:lnTo>
                <a:lnTo>
                  <a:pt x="1540" y="2589"/>
                </a:lnTo>
                <a:lnTo>
                  <a:pt x="1619" y="2515"/>
                </a:lnTo>
                <a:lnTo>
                  <a:pt x="1774" y="2515"/>
                </a:lnTo>
                <a:lnTo>
                  <a:pt x="1920" y="2487"/>
                </a:lnTo>
                <a:lnTo>
                  <a:pt x="2039" y="2478"/>
                </a:lnTo>
                <a:lnTo>
                  <a:pt x="2186" y="2414"/>
                </a:lnTo>
                <a:lnTo>
                  <a:pt x="2176" y="2286"/>
                </a:lnTo>
                <a:lnTo>
                  <a:pt x="2176" y="2185"/>
                </a:lnTo>
                <a:lnTo>
                  <a:pt x="2186" y="2076"/>
                </a:lnTo>
                <a:lnTo>
                  <a:pt x="2277" y="1993"/>
                </a:lnTo>
                <a:lnTo>
                  <a:pt x="2359" y="1929"/>
                </a:lnTo>
                <a:lnTo>
                  <a:pt x="2452" y="1847"/>
                </a:lnTo>
                <a:lnTo>
                  <a:pt x="2597" y="1829"/>
                </a:lnTo>
                <a:close/>
              </a:path>
            </a:pathLst>
          </a:custGeom>
          <a:solidFill>
            <a:srgbClr val="E1DBE2"/>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25" name="Google Shape;125;p5"/>
          <p:cNvSpPr/>
          <p:nvPr/>
        </p:nvSpPr>
        <p:spPr>
          <a:xfrm>
            <a:off x="872624" y="1873572"/>
            <a:ext cx="1047777" cy="1458918"/>
          </a:xfrm>
          <a:custGeom>
            <a:avLst/>
            <a:gdLst/>
            <a:ahLst/>
            <a:cxnLst/>
            <a:rect l="l" t="t" r="r" b="b"/>
            <a:pathLst>
              <a:path w="3289" h="4638" extrusionOk="0">
                <a:moveTo>
                  <a:pt x="1521" y="1367"/>
                </a:moveTo>
                <a:lnTo>
                  <a:pt x="1522" y="1309"/>
                </a:lnTo>
                <a:lnTo>
                  <a:pt x="1569" y="1198"/>
                </a:lnTo>
                <a:lnTo>
                  <a:pt x="1616" y="1145"/>
                </a:lnTo>
                <a:lnTo>
                  <a:pt x="1616" y="1034"/>
                </a:lnTo>
                <a:lnTo>
                  <a:pt x="1712" y="982"/>
                </a:lnTo>
                <a:lnTo>
                  <a:pt x="1712" y="761"/>
                </a:lnTo>
                <a:lnTo>
                  <a:pt x="1702" y="700"/>
                </a:lnTo>
                <a:lnTo>
                  <a:pt x="1666" y="601"/>
                </a:lnTo>
                <a:lnTo>
                  <a:pt x="1586" y="560"/>
                </a:lnTo>
                <a:lnTo>
                  <a:pt x="1604" y="459"/>
                </a:lnTo>
                <a:lnTo>
                  <a:pt x="1588" y="359"/>
                </a:lnTo>
                <a:lnTo>
                  <a:pt x="1529" y="322"/>
                </a:lnTo>
                <a:lnTo>
                  <a:pt x="1347" y="307"/>
                </a:lnTo>
                <a:lnTo>
                  <a:pt x="1272" y="202"/>
                </a:lnTo>
                <a:lnTo>
                  <a:pt x="1242" y="112"/>
                </a:lnTo>
                <a:lnTo>
                  <a:pt x="1195" y="55"/>
                </a:lnTo>
                <a:lnTo>
                  <a:pt x="1100" y="0"/>
                </a:lnTo>
                <a:lnTo>
                  <a:pt x="867" y="1"/>
                </a:lnTo>
                <a:lnTo>
                  <a:pt x="935" y="61"/>
                </a:lnTo>
                <a:lnTo>
                  <a:pt x="893" y="118"/>
                </a:lnTo>
                <a:lnTo>
                  <a:pt x="893" y="172"/>
                </a:lnTo>
                <a:lnTo>
                  <a:pt x="893" y="227"/>
                </a:lnTo>
                <a:lnTo>
                  <a:pt x="893" y="336"/>
                </a:lnTo>
                <a:lnTo>
                  <a:pt x="940" y="390"/>
                </a:lnTo>
                <a:lnTo>
                  <a:pt x="893" y="445"/>
                </a:lnTo>
                <a:lnTo>
                  <a:pt x="846" y="554"/>
                </a:lnTo>
                <a:lnTo>
                  <a:pt x="752" y="663"/>
                </a:lnTo>
                <a:lnTo>
                  <a:pt x="705" y="773"/>
                </a:lnTo>
                <a:lnTo>
                  <a:pt x="611" y="828"/>
                </a:lnTo>
                <a:lnTo>
                  <a:pt x="516" y="882"/>
                </a:lnTo>
                <a:lnTo>
                  <a:pt x="423" y="937"/>
                </a:lnTo>
                <a:lnTo>
                  <a:pt x="376" y="1046"/>
                </a:lnTo>
                <a:lnTo>
                  <a:pt x="339" y="1094"/>
                </a:lnTo>
                <a:lnTo>
                  <a:pt x="336" y="1157"/>
                </a:lnTo>
                <a:lnTo>
                  <a:pt x="234" y="1277"/>
                </a:lnTo>
                <a:lnTo>
                  <a:pt x="209" y="1376"/>
                </a:lnTo>
                <a:lnTo>
                  <a:pt x="194" y="1484"/>
                </a:lnTo>
                <a:lnTo>
                  <a:pt x="150" y="1590"/>
                </a:lnTo>
                <a:lnTo>
                  <a:pt x="116" y="1703"/>
                </a:lnTo>
                <a:lnTo>
                  <a:pt x="102" y="1814"/>
                </a:lnTo>
                <a:lnTo>
                  <a:pt x="75" y="1929"/>
                </a:lnTo>
                <a:lnTo>
                  <a:pt x="110" y="2037"/>
                </a:lnTo>
                <a:lnTo>
                  <a:pt x="99" y="2189"/>
                </a:lnTo>
                <a:lnTo>
                  <a:pt x="144" y="2246"/>
                </a:lnTo>
                <a:lnTo>
                  <a:pt x="107" y="2303"/>
                </a:lnTo>
                <a:lnTo>
                  <a:pt x="138" y="2414"/>
                </a:lnTo>
                <a:lnTo>
                  <a:pt x="94" y="2464"/>
                </a:lnTo>
                <a:lnTo>
                  <a:pt x="94" y="2519"/>
                </a:lnTo>
                <a:lnTo>
                  <a:pt x="47" y="2628"/>
                </a:lnTo>
                <a:lnTo>
                  <a:pt x="0" y="2683"/>
                </a:lnTo>
                <a:lnTo>
                  <a:pt x="0" y="2792"/>
                </a:lnTo>
                <a:lnTo>
                  <a:pt x="47" y="2846"/>
                </a:lnTo>
                <a:lnTo>
                  <a:pt x="0" y="2955"/>
                </a:lnTo>
                <a:lnTo>
                  <a:pt x="0" y="3064"/>
                </a:lnTo>
                <a:lnTo>
                  <a:pt x="94" y="3173"/>
                </a:lnTo>
                <a:lnTo>
                  <a:pt x="188" y="3282"/>
                </a:lnTo>
                <a:lnTo>
                  <a:pt x="235" y="3391"/>
                </a:lnTo>
                <a:lnTo>
                  <a:pt x="329" y="3536"/>
                </a:lnTo>
                <a:lnTo>
                  <a:pt x="470" y="3555"/>
                </a:lnTo>
                <a:lnTo>
                  <a:pt x="513" y="3505"/>
                </a:lnTo>
                <a:lnTo>
                  <a:pt x="611" y="3501"/>
                </a:lnTo>
                <a:lnTo>
                  <a:pt x="705" y="3555"/>
                </a:lnTo>
                <a:lnTo>
                  <a:pt x="816" y="3505"/>
                </a:lnTo>
                <a:lnTo>
                  <a:pt x="909" y="3490"/>
                </a:lnTo>
                <a:lnTo>
                  <a:pt x="1001" y="3505"/>
                </a:lnTo>
                <a:lnTo>
                  <a:pt x="1060" y="3658"/>
                </a:lnTo>
                <a:lnTo>
                  <a:pt x="1185" y="3773"/>
                </a:lnTo>
                <a:lnTo>
                  <a:pt x="1390" y="3750"/>
                </a:lnTo>
                <a:lnTo>
                  <a:pt x="1495" y="3766"/>
                </a:lnTo>
                <a:lnTo>
                  <a:pt x="1508" y="3942"/>
                </a:lnTo>
                <a:lnTo>
                  <a:pt x="1503" y="4047"/>
                </a:lnTo>
                <a:lnTo>
                  <a:pt x="1456" y="4101"/>
                </a:lnTo>
                <a:lnTo>
                  <a:pt x="1409" y="4210"/>
                </a:lnTo>
                <a:lnTo>
                  <a:pt x="1409" y="4317"/>
                </a:lnTo>
                <a:lnTo>
                  <a:pt x="1409" y="4428"/>
                </a:lnTo>
                <a:lnTo>
                  <a:pt x="1456" y="4538"/>
                </a:lnTo>
                <a:lnTo>
                  <a:pt x="1554" y="4615"/>
                </a:lnTo>
                <a:lnTo>
                  <a:pt x="1660" y="4630"/>
                </a:lnTo>
                <a:lnTo>
                  <a:pt x="1765" y="4638"/>
                </a:lnTo>
                <a:lnTo>
                  <a:pt x="1880" y="4538"/>
                </a:lnTo>
                <a:lnTo>
                  <a:pt x="1890" y="4470"/>
                </a:lnTo>
                <a:lnTo>
                  <a:pt x="1792" y="4309"/>
                </a:lnTo>
                <a:lnTo>
                  <a:pt x="1792" y="4163"/>
                </a:lnTo>
                <a:lnTo>
                  <a:pt x="1833" y="3992"/>
                </a:lnTo>
                <a:lnTo>
                  <a:pt x="1930" y="3896"/>
                </a:lnTo>
                <a:lnTo>
                  <a:pt x="2067" y="3883"/>
                </a:lnTo>
                <a:lnTo>
                  <a:pt x="2121" y="3804"/>
                </a:lnTo>
                <a:lnTo>
                  <a:pt x="2029" y="3720"/>
                </a:lnTo>
                <a:lnTo>
                  <a:pt x="2002" y="3620"/>
                </a:lnTo>
                <a:lnTo>
                  <a:pt x="2062" y="3498"/>
                </a:lnTo>
                <a:lnTo>
                  <a:pt x="2022" y="3398"/>
                </a:lnTo>
                <a:lnTo>
                  <a:pt x="1917" y="3329"/>
                </a:lnTo>
                <a:lnTo>
                  <a:pt x="1811" y="3291"/>
                </a:lnTo>
                <a:lnTo>
                  <a:pt x="1833" y="3173"/>
                </a:lnTo>
                <a:lnTo>
                  <a:pt x="1877" y="3123"/>
                </a:lnTo>
                <a:lnTo>
                  <a:pt x="1976" y="3123"/>
                </a:lnTo>
                <a:lnTo>
                  <a:pt x="2075" y="3115"/>
                </a:lnTo>
                <a:lnTo>
                  <a:pt x="2174" y="3123"/>
                </a:lnTo>
                <a:lnTo>
                  <a:pt x="2255" y="3119"/>
                </a:lnTo>
                <a:lnTo>
                  <a:pt x="2292" y="3130"/>
                </a:lnTo>
                <a:lnTo>
                  <a:pt x="2349" y="3173"/>
                </a:lnTo>
                <a:lnTo>
                  <a:pt x="2396" y="3228"/>
                </a:lnTo>
                <a:lnTo>
                  <a:pt x="2443" y="3282"/>
                </a:lnTo>
                <a:lnTo>
                  <a:pt x="2490" y="3337"/>
                </a:lnTo>
                <a:lnTo>
                  <a:pt x="2523" y="3459"/>
                </a:lnTo>
                <a:lnTo>
                  <a:pt x="2582" y="3505"/>
                </a:lnTo>
                <a:lnTo>
                  <a:pt x="2675" y="3620"/>
                </a:lnTo>
                <a:lnTo>
                  <a:pt x="2725" y="3610"/>
                </a:lnTo>
                <a:lnTo>
                  <a:pt x="2866" y="3555"/>
                </a:lnTo>
                <a:lnTo>
                  <a:pt x="2866" y="3555"/>
                </a:lnTo>
                <a:lnTo>
                  <a:pt x="2960" y="3555"/>
                </a:lnTo>
                <a:lnTo>
                  <a:pt x="3037" y="3513"/>
                </a:lnTo>
                <a:lnTo>
                  <a:pt x="3116" y="3513"/>
                </a:lnTo>
                <a:lnTo>
                  <a:pt x="3182" y="3528"/>
                </a:lnTo>
                <a:lnTo>
                  <a:pt x="3268" y="3536"/>
                </a:lnTo>
                <a:lnTo>
                  <a:pt x="3289" y="3446"/>
                </a:lnTo>
                <a:lnTo>
                  <a:pt x="3254" y="3352"/>
                </a:lnTo>
                <a:lnTo>
                  <a:pt x="3242" y="3228"/>
                </a:lnTo>
                <a:lnTo>
                  <a:pt x="3195" y="3119"/>
                </a:lnTo>
                <a:lnTo>
                  <a:pt x="3054" y="3064"/>
                </a:lnTo>
                <a:lnTo>
                  <a:pt x="3054" y="3064"/>
                </a:lnTo>
                <a:lnTo>
                  <a:pt x="3050" y="2985"/>
                </a:lnTo>
                <a:lnTo>
                  <a:pt x="3054" y="2901"/>
                </a:lnTo>
                <a:lnTo>
                  <a:pt x="3054" y="2901"/>
                </a:lnTo>
                <a:lnTo>
                  <a:pt x="3054" y="2737"/>
                </a:lnTo>
                <a:lnTo>
                  <a:pt x="3007" y="2628"/>
                </a:lnTo>
                <a:lnTo>
                  <a:pt x="3007" y="2628"/>
                </a:lnTo>
                <a:lnTo>
                  <a:pt x="2885" y="2633"/>
                </a:lnTo>
                <a:lnTo>
                  <a:pt x="2754" y="2579"/>
                </a:lnTo>
                <a:lnTo>
                  <a:pt x="2678" y="2519"/>
                </a:lnTo>
                <a:lnTo>
                  <a:pt x="2631" y="2573"/>
                </a:lnTo>
                <a:lnTo>
                  <a:pt x="2543" y="2556"/>
                </a:lnTo>
                <a:lnTo>
                  <a:pt x="2464" y="2541"/>
                </a:lnTo>
                <a:lnTo>
                  <a:pt x="2418" y="2510"/>
                </a:lnTo>
                <a:lnTo>
                  <a:pt x="2385" y="2411"/>
                </a:lnTo>
                <a:lnTo>
                  <a:pt x="2259" y="2411"/>
                </a:lnTo>
                <a:lnTo>
                  <a:pt x="2161" y="2410"/>
                </a:lnTo>
                <a:lnTo>
                  <a:pt x="2009" y="2434"/>
                </a:lnTo>
                <a:lnTo>
                  <a:pt x="1880" y="2410"/>
                </a:lnTo>
                <a:lnTo>
                  <a:pt x="1745" y="2464"/>
                </a:lnTo>
                <a:lnTo>
                  <a:pt x="1660" y="2526"/>
                </a:lnTo>
                <a:lnTo>
                  <a:pt x="1692" y="2573"/>
                </a:lnTo>
                <a:lnTo>
                  <a:pt x="1594" y="2625"/>
                </a:lnTo>
                <a:lnTo>
                  <a:pt x="1475" y="2679"/>
                </a:lnTo>
                <a:lnTo>
                  <a:pt x="1376" y="2686"/>
                </a:lnTo>
                <a:lnTo>
                  <a:pt x="1337" y="2602"/>
                </a:lnTo>
                <a:lnTo>
                  <a:pt x="1330" y="2426"/>
                </a:lnTo>
                <a:lnTo>
                  <a:pt x="1383" y="2281"/>
                </a:lnTo>
                <a:lnTo>
                  <a:pt x="1436" y="2151"/>
                </a:lnTo>
                <a:lnTo>
                  <a:pt x="1421" y="1964"/>
                </a:lnTo>
                <a:lnTo>
                  <a:pt x="1381" y="1964"/>
                </a:lnTo>
                <a:lnTo>
                  <a:pt x="1400" y="1854"/>
                </a:lnTo>
                <a:lnTo>
                  <a:pt x="1381" y="1740"/>
                </a:lnTo>
                <a:lnTo>
                  <a:pt x="1381" y="1527"/>
                </a:lnTo>
                <a:lnTo>
                  <a:pt x="1521" y="1367"/>
                </a:lnTo>
                <a:close/>
              </a:path>
            </a:pathLst>
          </a:custGeom>
          <a:solidFill>
            <a:srgbClr val="E1DBE2"/>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26" name="Google Shape;126;p5"/>
          <p:cNvSpPr/>
          <p:nvPr/>
        </p:nvSpPr>
        <p:spPr>
          <a:xfrm>
            <a:off x="1294164" y="1896124"/>
            <a:ext cx="1087680" cy="1141459"/>
          </a:xfrm>
          <a:custGeom>
            <a:avLst/>
            <a:gdLst/>
            <a:ahLst/>
            <a:cxnLst/>
            <a:rect l="l" t="t" r="r" b="b"/>
            <a:pathLst>
              <a:path w="3408" h="3631" extrusionOk="0">
                <a:moveTo>
                  <a:pt x="1975" y="649"/>
                </a:moveTo>
                <a:lnTo>
                  <a:pt x="2120" y="531"/>
                </a:lnTo>
                <a:lnTo>
                  <a:pt x="2165" y="397"/>
                </a:lnTo>
                <a:lnTo>
                  <a:pt x="2104" y="256"/>
                </a:lnTo>
                <a:lnTo>
                  <a:pt x="2095" y="99"/>
                </a:lnTo>
                <a:lnTo>
                  <a:pt x="2163" y="0"/>
                </a:lnTo>
                <a:lnTo>
                  <a:pt x="2262" y="40"/>
                </a:lnTo>
                <a:lnTo>
                  <a:pt x="2403" y="40"/>
                </a:lnTo>
                <a:lnTo>
                  <a:pt x="2565" y="99"/>
                </a:lnTo>
                <a:lnTo>
                  <a:pt x="2639" y="11"/>
                </a:lnTo>
                <a:lnTo>
                  <a:pt x="2768" y="89"/>
                </a:lnTo>
                <a:lnTo>
                  <a:pt x="2919" y="132"/>
                </a:lnTo>
                <a:lnTo>
                  <a:pt x="3001" y="202"/>
                </a:lnTo>
                <a:lnTo>
                  <a:pt x="3101" y="412"/>
                </a:lnTo>
                <a:lnTo>
                  <a:pt x="3148" y="521"/>
                </a:lnTo>
                <a:lnTo>
                  <a:pt x="3195" y="630"/>
                </a:lnTo>
                <a:lnTo>
                  <a:pt x="3197" y="762"/>
                </a:lnTo>
                <a:lnTo>
                  <a:pt x="3197" y="849"/>
                </a:lnTo>
                <a:lnTo>
                  <a:pt x="3212" y="919"/>
                </a:lnTo>
                <a:lnTo>
                  <a:pt x="3250" y="998"/>
                </a:lnTo>
                <a:lnTo>
                  <a:pt x="3242" y="1122"/>
                </a:lnTo>
                <a:lnTo>
                  <a:pt x="3242" y="1177"/>
                </a:lnTo>
                <a:lnTo>
                  <a:pt x="3289" y="1231"/>
                </a:lnTo>
                <a:lnTo>
                  <a:pt x="3265" y="1304"/>
                </a:lnTo>
                <a:lnTo>
                  <a:pt x="3289" y="1395"/>
                </a:lnTo>
                <a:lnTo>
                  <a:pt x="3242" y="1449"/>
                </a:lnTo>
                <a:lnTo>
                  <a:pt x="3289" y="1504"/>
                </a:lnTo>
                <a:lnTo>
                  <a:pt x="3289" y="1558"/>
                </a:lnTo>
                <a:lnTo>
                  <a:pt x="3242" y="1613"/>
                </a:lnTo>
                <a:lnTo>
                  <a:pt x="3265" y="1698"/>
                </a:lnTo>
                <a:lnTo>
                  <a:pt x="3288" y="1829"/>
                </a:lnTo>
                <a:lnTo>
                  <a:pt x="3310" y="1934"/>
                </a:lnTo>
                <a:lnTo>
                  <a:pt x="3408" y="1995"/>
                </a:lnTo>
                <a:lnTo>
                  <a:pt x="3378" y="2074"/>
                </a:lnTo>
                <a:lnTo>
                  <a:pt x="3335" y="2158"/>
                </a:lnTo>
                <a:lnTo>
                  <a:pt x="3219" y="2213"/>
                </a:lnTo>
                <a:lnTo>
                  <a:pt x="3101" y="2322"/>
                </a:lnTo>
                <a:lnTo>
                  <a:pt x="3054" y="2431"/>
                </a:lnTo>
                <a:lnTo>
                  <a:pt x="3007" y="2485"/>
                </a:lnTo>
                <a:lnTo>
                  <a:pt x="3007" y="2594"/>
                </a:lnTo>
                <a:lnTo>
                  <a:pt x="3016" y="2695"/>
                </a:lnTo>
                <a:lnTo>
                  <a:pt x="3008" y="2817"/>
                </a:lnTo>
                <a:lnTo>
                  <a:pt x="3007" y="2922"/>
                </a:lnTo>
                <a:lnTo>
                  <a:pt x="3054" y="2977"/>
                </a:lnTo>
                <a:lnTo>
                  <a:pt x="2979" y="3097"/>
                </a:lnTo>
                <a:lnTo>
                  <a:pt x="2873" y="3150"/>
                </a:lnTo>
                <a:lnTo>
                  <a:pt x="2771" y="3249"/>
                </a:lnTo>
                <a:lnTo>
                  <a:pt x="2724" y="3304"/>
                </a:lnTo>
                <a:lnTo>
                  <a:pt x="2677" y="3358"/>
                </a:lnTo>
                <a:lnTo>
                  <a:pt x="2579" y="3446"/>
                </a:lnTo>
                <a:lnTo>
                  <a:pt x="2534" y="3526"/>
                </a:lnTo>
                <a:lnTo>
                  <a:pt x="2451" y="3578"/>
                </a:lnTo>
                <a:lnTo>
                  <a:pt x="2323" y="3587"/>
                </a:lnTo>
                <a:lnTo>
                  <a:pt x="2207" y="3631"/>
                </a:lnTo>
                <a:lnTo>
                  <a:pt x="2067" y="3578"/>
                </a:lnTo>
                <a:lnTo>
                  <a:pt x="2014" y="3499"/>
                </a:lnTo>
                <a:lnTo>
                  <a:pt x="1940" y="3465"/>
                </a:lnTo>
                <a:lnTo>
                  <a:pt x="1959" y="3375"/>
                </a:lnTo>
                <a:lnTo>
                  <a:pt x="1926" y="3281"/>
                </a:lnTo>
                <a:lnTo>
                  <a:pt x="1912" y="3158"/>
                </a:lnTo>
                <a:lnTo>
                  <a:pt x="1866" y="3048"/>
                </a:lnTo>
                <a:lnTo>
                  <a:pt x="1725" y="2996"/>
                </a:lnTo>
                <a:lnTo>
                  <a:pt x="1722" y="2913"/>
                </a:lnTo>
                <a:lnTo>
                  <a:pt x="1725" y="2813"/>
                </a:lnTo>
                <a:lnTo>
                  <a:pt x="1725" y="2669"/>
                </a:lnTo>
                <a:lnTo>
                  <a:pt x="1676" y="2558"/>
                </a:lnTo>
                <a:lnTo>
                  <a:pt x="1557" y="2563"/>
                </a:lnTo>
                <a:lnTo>
                  <a:pt x="1423" y="2508"/>
                </a:lnTo>
                <a:lnTo>
                  <a:pt x="1350" y="2448"/>
                </a:lnTo>
                <a:lnTo>
                  <a:pt x="1302" y="2503"/>
                </a:lnTo>
                <a:lnTo>
                  <a:pt x="1135" y="2474"/>
                </a:lnTo>
                <a:lnTo>
                  <a:pt x="1087" y="2440"/>
                </a:lnTo>
                <a:lnTo>
                  <a:pt x="1056" y="2342"/>
                </a:lnTo>
                <a:lnTo>
                  <a:pt x="833" y="2342"/>
                </a:lnTo>
                <a:lnTo>
                  <a:pt x="679" y="2365"/>
                </a:lnTo>
                <a:lnTo>
                  <a:pt x="551" y="2342"/>
                </a:lnTo>
                <a:lnTo>
                  <a:pt x="414" y="2394"/>
                </a:lnTo>
                <a:lnTo>
                  <a:pt x="331" y="2456"/>
                </a:lnTo>
                <a:lnTo>
                  <a:pt x="363" y="2505"/>
                </a:lnTo>
                <a:lnTo>
                  <a:pt x="259" y="2561"/>
                </a:lnTo>
                <a:lnTo>
                  <a:pt x="143" y="2609"/>
                </a:lnTo>
                <a:lnTo>
                  <a:pt x="49" y="2617"/>
                </a:lnTo>
                <a:lnTo>
                  <a:pt x="7" y="2534"/>
                </a:lnTo>
                <a:lnTo>
                  <a:pt x="0" y="2357"/>
                </a:lnTo>
                <a:lnTo>
                  <a:pt x="60" y="2211"/>
                </a:lnTo>
                <a:lnTo>
                  <a:pt x="108" y="2089"/>
                </a:lnTo>
                <a:lnTo>
                  <a:pt x="93" y="1898"/>
                </a:lnTo>
                <a:lnTo>
                  <a:pt x="193" y="1840"/>
                </a:lnTo>
                <a:lnTo>
                  <a:pt x="286" y="1731"/>
                </a:lnTo>
                <a:lnTo>
                  <a:pt x="428" y="1730"/>
                </a:lnTo>
                <a:lnTo>
                  <a:pt x="485" y="1680"/>
                </a:lnTo>
                <a:lnTo>
                  <a:pt x="554" y="1656"/>
                </a:lnTo>
                <a:lnTo>
                  <a:pt x="625" y="1622"/>
                </a:lnTo>
                <a:lnTo>
                  <a:pt x="711" y="1512"/>
                </a:lnTo>
                <a:lnTo>
                  <a:pt x="805" y="1568"/>
                </a:lnTo>
                <a:lnTo>
                  <a:pt x="867" y="1498"/>
                </a:lnTo>
                <a:lnTo>
                  <a:pt x="1000" y="1496"/>
                </a:lnTo>
                <a:lnTo>
                  <a:pt x="1117" y="1470"/>
                </a:lnTo>
                <a:lnTo>
                  <a:pt x="1216" y="1462"/>
                </a:lnTo>
                <a:lnTo>
                  <a:pt x="1337" y="1400"/>
                </a:lnTo>
                <a:lnTo>
                  <a:pt x="1327" y="1277"/>
                </a:lnTo>
                <a:lnTo>
                  <a:pt x="1327" y="1177"/>
                </a:lnTo>
                <a:lnTo>
                  <a:pt x="1337" y="1077"/>
                </a:lnTo>
                <a:lnTo>
                  <a:pt x="1414" y="993"/>
                </a:lnTo>
                <a:lnTo>
                  <a:pt x="1471" y="944"/>
                </a:lnTo>
                <a:lnTo>
                  <a:pt x="1557" y="856"/>
                </a:lnTo>
                <a:lnTo>
                  <a:pt x="1674" y="841"/>
                </a:lnTo>
                <a:lnTo>
                  <a:pt x="1811" y="726"/>
                </a:lnTo>
                <a:lnTo>
                  <a:pt x="1975" y="649"/>
                </a:lnTo>
                <a:close/>
              </a:path>
            </a:pathLst>
          </a:custGeom>
          <a:solidFill>
            <a:srgbClr val="E1DBE2"/>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27" name="Google Shape;127;p5"/>
          <p:cNvSpPr/>
          <p:nvPr/>
        </p:nvSpPr>
        <p:spPr>
          <a:xfrm>
            <a:off x="912523" y="2853699"/>
            <a:ext cx="1514424" cy="1491877"/>
          </a:xfrm>
          <a:custGeom>
            <a:avLst/>
            <a:gdLst/>
            <a:ahLst/>
            <a:cxnLst/>
            <a:rect l="l" t="t" r="r" b="b"/>
            <a:pathLst>
              <a:path w="4366" h="4301" extrusionOk="0">
                <a:moveTo>
                  <a:pt x="190" y="382"/>
                </a:moveTo>
                <a:lnTo>
                  <a:pt x="320" y="397"/>
                </a:lnTo>
                <a:lnTo>
                  <a:pt x="356" y="353"/>
                </a:lnTo>
                <a:lnTo>
                  <a:pt x="445" y="349"/>
                </a:lnTo>
                <a:lnTo>
                  <a:pt x="536" y="398"/>
                </a:lnTo>
                <a:lnTo>
                  <a:pt x="628" y="354"/>
                </a:lnTo>
                <a:lnTo>
                  <a:pt x="717" y="340"/>
                </a:lnTo>
                <a:lnTo>
                  <a:pt x="806" y="352"/>
                </a:lnTo>
                <a:lnTo>
                  <a:pt x="862" y="493"/>
                </a:lnTo>
                <a:lnTo>
                  <a:pt x="974" y="596"/>
                </a:lnTo>
                <a:lnTo>
                  <a:pt x="1158" y="575"/>
                </a:lnTo>
                <a:lnTo>
                  <a:pt x="1258" y="589"/>
                </a:lnTo>
                <a:lnTo>
                  <a:pt x="1271" y="745"/>
                </a:lnTo>
                <a:lnTo>
                  <a:pt x="1267" y="847"/>
                </a:lnTo>
                <a:lnTo>
                  <a:pt x="1222" y="896"/>
                </a:lnTo>
                <a:lnTo>
                  <a:pt x="1177" y="991"/>
                </a:lnTo>
                <a:lnTo>
                  <a:pt x="1178" y="1189"/>
                </a:lnTo>
                <a:lnTo>
                  <a:pt x="1219" y="1285"/>
                </a:lnTo>
                <a:lnTo>
                  <a:pt x="1312" y="1361"/>
                </a:lnTo>
                <a:lnTo>
                  <a:pt x="1499" y="1382"/>
                </a:lnTo>
                <a:lnTo>
                  <a:pt x="1613" y="1288"/>
                </a:lnTo>
                <a:lnTo>
                  <a:pt x="1622" y="1226"/>
                </a:lnTo>
                <a:lnTo>
                  <a:pt x="1532" y="1084"/>
                </a:lnTo>
                <a:lnTo>
                  <a:pt x="1534" y="940"/>
                </a:lnTo>
                <a:lnTo>
                  <a:pt x="1567" y="803"/>
                </a:lnTo>
                <a:lnTo>
                  <a:pt x="1652" y="708"/>
                </a:lnTo>
                <a:lnTo>
                  <a:pt x="1784" y="697"/>
                </a:lnTo>
                <a:lnTo>
                  <a:pt x="1832" y="623"/>
                </a:lnTo>
                <a:lnTo>
                  <a:pt x="1750" y="550"/>
                </a:lnTo>
                <a:lnTo>
                  <a:pt x="1726" y="454"/>
                </a:lnTo>
                <a:lnTo>
                  <a:pt x="1781" y="350"/>
                </a:lnTo>
                <a:lnTo>
                  <a:pt x="1745" y="257"/>
                </a:lnTo>
                <a:lnTo>
                  <a:pt x="1651" y="197"/>
                </a:lnTo>
                <a:lnTo>
                  <a:pt x="1549" y="158"/>
                </a:lnTo>
                <a:lnTo>
                  <a:pt x="1568" y="53"/>
                </a:lnTo>
                <a:lnTo>
                  <a:pt x="1604" y="7"/>
                </a:lnTo>
                <a:lnTo>
                  <a:pt x="1705" y="8"/>
                </a:lnTo>
                <a:lnTo>
                  <a:pt x="1791" y="0"/>
                </a:lnTo>
                <a:lnTo>
                  <a:pt x="1877" y="7"/>
                </a:lnTo>
                <a:lnTo>
                  <a:pt x="1952" y="4"/>
                </a:lnTo>
                <a:lnTo>
                  <a:pt x="1988" y="15"/>
                </a:lnTo>
                <a:lnTo>
                  <a:pt x="2045" y="52"/>
                </a:lnTo>
                <a:lnTo>
                  <a:pt x="2173" y="202"/>
                </a:lnTo>
                <a:lnTo>
                  <a:pt x="2203" y="314"/>
                </a:lnTo>
                <a:lnTo>
                  <a:pt x="2264" y="356"/>
                </a:lnTo>
                <a:lnTo>
                  <a:pt x="2342" y="457"/>
                </a:lnTo>
                <a:lnTo>
                  <a:pt x="2386" y="450"/>
                </a:lnTo>
                <a:lnTo>
                  <a:pt x="2513" y="400"/>
                </a:lnTo>
                <a:lnTo>
                  <a:pt x="2598" y="400"/>
                </a:lnTo>
                <a:lnTo>
                  <a:pt x="2673" y="359"/>
                </a:lnTo>
                <a:lnTo>
                  <a:pt x="2748" y="361"/>
                </a:lnTo>
                <a:lnTo>
                  <a:pt x="2805" y="375"/>
                </a:lnTo>
                <a:lnTo>
                  <a:pt x="2886" y="382"/>
                </a:lnTo>
                <a:lnTo>
                  <a:pt x="2952" y="410"/>
                </a:lnTo>
                <a:lnTo>
                  <a:pt x="3002" y="483"/>
                </a:lnTo>
                <a:lnTo>
                  <a:pt x="3130" y="531"/>
                </a:lnTo>
                <a:lnTo>
                  <a:pt x="3069" y="589"/>
                </a:lnTo>
                <a:lnTo>
                  <a:pt x="3069" y="639"/>
                </a:lnTo>
                <a:lnTo>
                  <a:pt x="3026" y="688"/>
                </a:lnTo>
                <a:lnTo>
                  <a:pt x="3026" y="738"/>
                </a:lnTo>
                <a:lnTo>
                  <a:pt x="3026" y="837"/>
                </a:lnTo>
                <a:lnTo>
                  <a:pt x="2983" y="936"/>
                </a:lnTo>
                <a:lnTo>
                  <a:pt x="2939" y="1035"/>
                </a:lnTo>
                <a:lnTo>
                  <a:pt x="2939" y="1134"/>
                </a:lnTo>
                <a:lnTo>
                  <a:pt x="3005" y="1201"/>
                </a:lnTo>
                <a:lnTo>
                  <a:pt x="3112" y="1233"/>
                </a:lnTo>
                <a:lnTo>
                  <a:pt x="3199" y="1184"/>
                </a:lnTo>
                <a:lnTo>
                  <a:pt x="3247" y="1139"/>
                </a:lnTo>
                <a:lnTo>
                  <a:pt x="3290" y="1048"/>
                </a:lnTo>
                <a:lnTo>
                  <a:pt x="3350" y="972"/>
                </a:lnTo>
                <a:lnTo>
                  <a:pt x="3415" y="985"/>
                </a:lnTo>
                <a:lnTo>
                  <a:pt x="3458" y="1035"/>
                </a:lnTo>
                <a:lnTo>
                  <a:pt x="3544" y="1085"/>
                </a:lnTo>
                <a:lnTo>
                  <a:pt x="3593" y="1041"/>
                </a:lnTo>
                <a:lnTo>
                  <a:pt x="3653" y="951"/>
                </a:lnTo>
                <a:lnTo>
                  <a:pt x="3702" y="903"/>
                </a:lnTo>
                <a:lnTo>
                  <a:pt x="3781" y="937"/>
                </a:lnTo>
                <a:lnTo>
                  <a:pt x="3829" y="979"/>
                </a:lnTo>
                <a:lnTo>
                  <a:pt x="3878" y="1090"/>
                </a:lnTo>
                <a:lnTo>
                  <a:pt x="3891" y="1184"/>
                </a:lnTo>
                <a:lnTo>
                  <a:pt x="3934" y="1233"/>
                </a:lnTo>
                <a:lnTo>
                  <a:pt x="3977" y="1283"/>
                </a:lnTo>
                <a:lnTo>
                  <a:pt x="3934" y="1332"/>
                </a:lnTo>
                <a:lnTo>
                  <a:pt x="3977" y="1382"/>
                </a:lnTo>
                <a:lnTo>
                  <a:pt x="4017" y="1472"/>
                </a:lnTo>
                <a:lnTo>
                  <a:pt x="3969" y="1534"/>
                </a:lnTo>
                <a:lnTo>
                  <a:pt x="3926" y="1590"/>
                </a:lnTo>
                <a:lnTo>
                  <a:pt x="3908" y="1694"/>
                </a:lnTo>
                <a:lnTo>
                  <a:pt x="3981" y="1763"/>
                </a:lnTo>
                <a:lnTo>
                  <a:pt x="4048" y="1812"/>
                </a:lnTo>
                <a:lnTo>
                  <a:pt x="4145" y="1798"/>
                </a:lnTo>
                <a:lnTo>
                  <a:pt x="4223" y="1833"/>
                </a:lnTo>
                <a:lnTo>
                  <a:pt x="4290" y="1875"/>
                </a:lnTo>
                <a:lnTo>
                  <a:pt x="4302" y="1972"/>
                </a:lnTo>
                <a:lnTo>
                  <a:pt x="4280" y="2025"/>
                </a:lnTo>
                <a:lnTo>
                  <a:pt x="4302" y="2062"/>
                </a:lnTo>
                <a:lnTo>
                  <a:pt x="4302" y="2159"/>
                </a:lnTo>
                <a:lnTo>
                  <a:pt x="4302" y="2270"/>
                </a:lnTo>
                <a:lnTo>
                  <a:pt x="4280" y="2321"/>
                </a:lnTo>
                <a:lnTo>
                  <a:pt x="4323" y="2371"/>
                </a:lnTo>
                <a:lnTo>
                  <a:pt x="4321" y="2479"/>
                </a:lnTo>
                <a:lnTo>
                  <a:pt x="4236" y="2569"/>
                </a:lnTo>
                <a:lnTo>
                  <a:pt x="4236" y="2618"/>
                </a:lnTo>
                <a:lnTo>
                  <a:pt x="4236" y="2668"/>
                </a:lnTo>
                <a:lnTo>
                  <a:pt x="4280" y="2717"/>
                </a:lnTo>
                <a:lnTo>
                  <a:pt x="4333" y="2763"/>
                </a:lnTo>
                <a:lnTo>
                  <a:pt x="4366" y="2816"/>
                </a:lnTo>
                <a:lnTo>
                  <a:pt x="4333" y="2902"/>
                </a:lnTo>
                <a:lnTo>
                  <a:pt x="4280" y="2965"/>
                </a:lnTo>
                <a:lnTo>
                  <a:pt x="4236" y="3055"/>
                </a:lnTo>
                <a:lnTo>
                  <a:pt x="4151" y="3020"/>
                </a:lnTo>
                <a:lnTo>
                  <a:pt x="4107" y="2965"/>
                </a:lnTo>
                <a:lnTo>
                  <a:pt x="4020" y="2965"/>
                </a:lnTo>
                <a:lnTo>
                  <a:pt x="3934" y="2965"/>
                </a:lnTo>
                <a:lnTo>
                  <a:pt x="3848" y="2965"/>
                </a:lnTo>
                <a:lnTo>
                  <a:pt x="3804" y="2965"/>
                </a:lnTo>
                <a:lnTo>
                  <a:pt x="3761" y="3014"/>
                </a:lnTo>
                <a:lnTo>
                  <a:pt x="3720" y="3048"/>
                </a:lnTo>
                <a:lnTo>
                  <a:pt x="3718" y="3113"/>
                </a:lnTo>
                <a:lnTo>
                  <a:pt x="3718" y="3162"/>
                </a:lnTo>
                <a:lnTo>
                  <a:pt x="3718" y="3262"/>
                </a:lnTo>
                <a:lnTo>
                  <a:pt x="3718" y="3361"/>
                </a:lnTo>
                <a:lnTo>
                  <a:pt x="3718" y="3460"/>
                </a:lnTo>
                <a:lnTo>
                  <a:pt x="3738" y="3520"/>
                </a:lnTo>
                <a:lnTo>
                  <a:pt x="3718" y="3559"/>
                </a:lnTo>
                <a:lnTo>
                  <a:pt x="3718" y="3608"/>
                </a:lnTo>
                <a:lnTo>
                  <a:pt x="3718" y="3658"/>
                </a:lnTo>
                <a:lnTo>
                  <a:pt x="3718" y="3707"/>
                </a:lnTo>
                <a:lnTo>
                  <a:pt x="3761" y="3757"/>
                </a:lnTo>
                <a:lnTo>
                  <a:pt x="3718" y="3806"/>
                </a:lnTo>
                <a:lnTo>
                  <a:pt x="3718" y="3856"/>
                </a:lnTo>
                <a:lnTo>
                  <a:pt x="3718" y="3856"/>
                </a:lnTo>
                <a:lnTo>
                  <a:pt x="3718" y="3905"/>
                </a:lnTo>
                <a:lnTo>
                  <a:pt x="3718" y="3955"/>
                </a:lnTo>
                <a:lnTo>
                  <a:pt x="3718" y="4004"/>
                </a:lnTo>
                <a:lnTo>
                  <a:pt x="3718" y="4054"/>
                </a:lnTo>
                <a:lnTo>
                  <a:pt x="3718" y="4103"/>
                </a:lnTo>
                <a:lnTo>
                  <a:pt x="3761" y="4153"/>
                </a:lnTo>
                <a:lnTo>
                  <a:pt x="3761" y="4252"/>
                </a:lnTo>
                <a:lnTo>
                  <a:pt x="3718" y="4301"/>
                </a:lnTo>
                <a:lnTo>
                  <a:pt x="3675" y="4301"/>
                </a:lnTo>
                <a:lnTo>
                  <a:pt x="3588" y="4301"/>
                </a:lnTo>
                <a:lnTo>
                  <a:pt x="3544" y="4202"/>
                </a:lnTo>
                <a:lnTo>
                  <a:pt x="3501" y="4153"/>
                </a:lnTo>
                <a:lnTo>
                  <a:pt x="3458" y="4054"/>
                </a:lnTo>
                <a:lnTo>
                  <a:pt x="3415" y="4054"/>
                </a:lnTo>
                <a:lnTo>
                  <a:pt x="3372" y="3955"/>
                </a:lnTo>
                <a:lnTo>
                  <a:pt x="3328" y="3856"/>
                </a:lnTo>
                <a:lnTo>
                  <a:pt x="3242" y="3757"/>
                </a:lnTo>
                <a:lnTo>
                  <a:pt x="3168" y="3680"/>
                </a:lnTo>
                <a:lnTo>
                  <a:pt x="3069" y="3608"/>
                </a:lnTo>
                <a:lnTo>
                  <a:pt x="2945" y="3563"/>
                </a:lnTo>
                <a:lnTo>
                  <a:pt x="2845" y="3551"/>
                </a:lnTo>
                <a:lnTo>
                  <a:pt x="2768" y="3556"/>
                </a:lnTo>
                <a:lnTo>
                  <a:pt x="2681" y="3449"/>
                </a:lnTo>
                <a:lnTo>
                  <a:pt x="2611" y="3360"/>
                </a:lnTo>
                <a:lnTo>
                  <a:pt x="2543" y="3299"/>
                </a:lnTo>
                <a:lnTo>
                  <a:pt x="2465" y="3308"/>
                </a:lnTo>
                <a:lnTo>
                  <a:pt x="2375" y="3307"/>
                </a:lnTo>
                <a:lnTo>
                  <a:pt x="2336" y="3257"/>
                </a:lnTo>
                <a:lnTo>
                  <a:pt x="2249" y="3259"/>
                </a:lnTo>
                <a:lnTo>
                  <a:pt x="2161" y="3162"/>
                </a:lnTo>
                <a:lnTo>
                  <a:pt x="2089" y="3110"/>
                </a:lnTo>
                <a:lnTo>
                  <a:pt x="2016" y="3089"/>
                </a:lnTo>
                <a:lnTo>
                  <a:pt x="1948" y="3079"/>
                </a:lnTo>
                <a:lnTo>
                  <a:pt x="1879" y="3082"/>
                </a:lnTo>
                <a:lnTo>
                  <a:pt x="1817" y="3061"/>
                </a:lnTo>
                <a:lnTo>
                  <a:pt x="1775" y="3011"/>
                </a:lnTo>
                <a:lnTo>
                  <a:pt x="1729" y="2915"/>
                </a:lnTo>
                <a:lnTo>
                  <a:pt x="1681" y="2857"/>
                </a:lnTo>
                <a:lnTo>
                  <a:pt x="1594" y="2864"/>
                </a:lnTo>
                <a:lnTo>
                  <a:pt x="1474" y="2863"/>
                </a:lnTo>
                <a:lnTo>
                  <a:pt x="1385" y="2861"/>
                </a:lnTo>
                <a:lnTo>
                  <a:pt x="1383" y="2816"/>
                </a:lnTo>
                <a:lnTo>
                  <a:pt x="1342" y="2812"/>
                </a:lnTo>
                <a:lnTo>
                  <a:pt x="1301" y="2767"/>
                </a:lnTo>
                <a:lnTo>
                  <a:pt x="1261" y="2720"/>
                </a:lnTo>
                <a:lnTo>
                  <a:pt x="1216" y="2669"/>
                </a:lnTo>
                <a:lnTo>
                  <a:pt x="1171" y="2597"/>
                </a:lnTo>
                <a:lnTo>
                  <a:pt x="1130" y="2516"/>
                </a:lnTo>
                <a:lnTo>
                  <a:pt x="1040" y="2371"/>
                </a:lnTo>
                <a:lnTo>
                  <a:pt x="998" y="2269"/>
                </a:lnTo>
                <a:lnTo>
                  <a:pt x="961" y="2180"/>
                </a:lnTo>
                <a:lnTo>
                  <a:pt x="905" y="2111"/>
                </a:lnTo>
                <a:lnTo>
                  <a:pt x="874" y="2032"/>
                </a:lnTo>
                <a:lnTo>
                  <a:pt x="808" y="1922"/>
                </a:lnTo>
                <a:lnTo>
                  <a:pt x="745" y="1873"/>
                </a:lnTo>
                <a:lnTo>
                  <a:pt x="695" y="1874"/>
                </a:lnTo>
                <a:lnTo>
                  <a:pt x="598" y="1813"/>
                </a:lnTo>
                <a:lnTo>
                  <a:pt x="481" y="1714"/>
                </a:lnTo>
                <a:lnTo>
                  <a:pt x="373" y="1694"/>
                </a:lnTo>
                <a:lnTo>
                  <a:pt x="302" y="1678"/>
                </a:lnTo>
                <a:lnTo>
                  <a:pt x="223" y="1643"/>
                </a:lnTo>
                <a:lnTo>
                  <a:pt x="152" y="1628"/>
                </a:lnTo>
                <a:lnTo>
                  <a:pt x="73" y="1622"/>
                </a:lnTo>
                <a:lnTo>
                  <a:pt x="52" y="1579"/>
                </a:lnTo>
                <a:lnTo>
                  <a:pt x="86" y="1530"/>
                </a:lnTo>
                <a:lnTo>
                  <a:pt x="0" y="1481"/>
                </a:lnTo>
                <a:lnTo>
                  <a:pt x="0" y="1332"/>
                </a:lnTo>
                <a:lnTo>
                  <a:pt x="0" y="1283"/>
                </a:lnTo>
                <a:lnTo>
                  <a:pt x="86" y="1233"/>
                </a:lnTo>
                <a:lnTo>
                  <a:pt x="149" y="1159"/>
                </a:lnTo>
                <a:lnTo>
                  <a:pt x="176" y="1036"/>
                </a:lnTo>
                <a:lnTo>
                  <a:pt x="173" y="937"/>
                </a:lnTo>
                <a:lnTo>
                  <a:pt x="167" y="826"/>
                </a:lnTo>
                <a:lnTo>
                  <a:pt x="161" y="701"/>
                </a:lnTo>
                <a:lnTo>
                  <a:pt x="173" y="589"/>
                </a:lnTo>
                <a:lnTo>
                  <a:pt x="173" y="472"/>
                </a:lnTo>
                <a:lnTo>
                  <a:pt x="190" y="382"/>
                </a:lnTo>
                <a:close/>
              </a:path>
            </a:pathLst>
          </a:custGeom>
          <a:solidFill>
            <a:srgbClr val="C3B2C9"/>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28" name="Google Shape;128;p5"/>
          <p:cNvSpPr/>
          <p:nvPr/>
        </p:nvSpPr>
        <p:spPr>
          <a:xfrm>
            <a:off x="1930814" y="2794717"/>
            <a:ext cx="1118905" cy="1160535"/>
          </a:xfrm>
          <a:custGeom>
            <a:avLst/>
            <a:gdLst/>
            <a:ahLst/>
            <a:cxnLst/>
            <a:rect l="l" t="t" r="r" b="b"/>
            <a:pathLst>
              <a:path w="3224" h="3346" extrusionOk="0">
                <a:moveTo>
                  <a:pt x="955" y="1351"/>
                </a:moveTo>
                <a:lnTo>
                  <a:pt x="938" y="1258"/>
                </a:lnTo>
                <a:lnTo>
                  <a:pt x="891" y="1147"/>
                </a:lnTo>
                <a:lnTo>
                  <a:pt x="841" y="1104"/>
                </a:lnTo>
                <a:lnTo>
                  <a:pt x="764" y="1071"/>
                </a:lnTo>
                <a:lnTo>
                  <a:pt x="716" y="1123"/>
                </a:lnTo>
                <a:lnTo>
                  <a:pt x="659" y="1210"/>
                </a:lnTo>
                <a:lnTo>
                  <a:pt x="605" y="1253"/>
                </a:lnTo>
                <a:lnTo>
                  <a:pt x="517" y="1204"/>
                </a:lnTo>
                <a:lnTo>
                  <a:pt x="475" y="1154"/>
                </a:lnTo>
                <a:lnTo>
                  <a:pt x="411" y="1141"/>
                </a:lnTo>
                <a:lnTo>
                  <a:pt x="353" y="1219"/>
                </a:lnTo>
                <a:lnTo>
                  <a:pt x="313" y="1309"/>
                </a:lnTo>
                <a:lnTo>
                  <a:pt x="259" y="1352"/>
                </a:lnTo>
                <a:lnTo>
                  <a:pt x="179" y="1402"/>
                </a:lnTo>
                <a:lnTo>
                  <a:pt x="63" y="1367"/>
                </a:lnTo>
                <a:lnTo>
                  <a:pt x="0" y="1302"/>
                </a:lnTo>
                <a:lnTo>
                  <a:pt x="2" y="1203"/>
                </a:lnTo>
                <a:lnTo>
                  <a:pt x="89" y="1011"/>
                </a:lnTo>
                <a:lnTo>
                  <a:pt x="89" y="861"/>
                </a:lnTo>
                <a:lnTo>
                  <a:pt x="133" y="810"/>
                </a:lnTo>
                <a:lnTo>
                  <a:pt x="133" y="760"/>
                </a:lnTo>
                <a:lnTo>
                  <a:pt x="190" y="700"/>
                </a:lnTo>
                <a:lnTo>
                  <a:pt x="307" y="658"/>
                </a:lnTo>
                <a:lnTo>
                  <a:pt x="416" y="651"/>
                </a:lnTo>
                <a:lnTo>
                  <a:pt x="496" y="606"/>
                </a:lnTo>
                <a:lnTo>
                  <a:pt x="538" y="534"/>
                </a:lnTo>
                <a:lnTo>
                  <a:pt x="626" y="454"/>
                </a:lnTo>
                <a:lnTo>
                  <a:pt x="715" y="351"/>
                </a:lnTo>
                <a:lnTo>
                  <a:pt x="811" y="264"/>
                </a:lnTo>
                <a:lnTo>
                  <a:pt x="904" y="217"/>
                </a:lnTo>
                <a:lnTo>
                  <a:pt x="952" y="235"/>
                </a:lnTo>
                <a:lnTo>
                  <a:pt x="1081" y="334"/>
                </a:lnTo>
                <a:lnTo>
                  <a:pt x="1159" y="261"/>
                </a:lnTo>
                <a:lnTo>
                  <a:pt x="1250" y="208"/>
                </a:lnTo>
                <a:lnTo>
                  <a:pt x="1341" y="136"/>
                </a:lnTo>
                <a:lnTo>
                  <a:pt x="1441" y="156"/>
                </a:lnTo>
                <a:lnTo>
                  <a:pt x="1569" y="73"/>
                </a:lnTo>
                <a:lnTo>
                  <a:pt x="1643" y="186"/>
                </a:lnTo>
                <a:lnTo>
                  <a:pt x="1705" y="292"/>
                </a:lnTo>
                <a:lnTo>
                  <a:pt x="1817" y="285"/>
                </a:lnTo>
                <a:lnTo>
                  <a:pt x="1903" y="186"/>
                </a:lnTo>
                <a:lnTo>
                  <a:pt x="1989" y="136"/>
                </a:lnTo>
                <a:lnTo>
                  <a:pt x="2033" y="37"/>
                </a:lnTo>
                <a:lnTo>
                  <a:pt x="2162" y="87"/>
                </a:lnTo>
                <a:lnTo>
                  <a:pt x="2251" y="42"/>
                </a:lnTo>
                <a:lnTo>
                  <a:pt x="2342" y="0"/>
                </a:lnTo>
                <a:lnTo>
                  <a:pt x="2465" y="37"/>
                </a:lnTo>
                <a:lnTo>
                  <a:pt x="2551" y="87"/>
                </a:lnTo>
                <a:lnTo>
                  <a:pt x="2594" y="186"/>
                </a:lnTo>
                <a:lnTo>
                  <a:pt x="2637" y="285"/>
                </a:lnTo>
                <a:lnTo>
                  <a:pt x="2768" y="334"/>
                </a:lnTo>
                <a:lnTo>
                  <a:pt x="2811" y="384"/>
                </a:lnTo>
                <a:lnTo>
                  <a:pt x="2854" y="433"/>
                </a:lnTo>
                <a:lnTo>
                  <a:pt x="2933" y="542"/>
                </a:lnTo>
                <a:lnTo>
                  <a:pt x="2951" y="636"/>
                </a:lnTo>
                <a:lnTo>
                  <a:pt x="2941" y="780"/>
                </a:lnTo>
                <a:lnTo>
                  <a:pt x="2941" y="830"/>
                </a:lnTo>
                <a:lnTo>
                  <a:pt x="2941" y="929"/>
                </a:lnTo>
                <a:lnTo>
                  <a:pt x="2941" y="1078"/>
                </a:lnTo>
                <a:lnTo>
                  <a:pt x="2941" y="1127"/>
                </a:lnTo>
                <a:lnTo>
                  <a:pt x="2984" y="1227"/>
                </a:lnTo>
                <a:lnTo>
                  <a:pt x="3027" y="1276"/>
                </a:lnTo>
                <a:lnTo>
                  <a:pt x="3124" y="1293"/>
                </a:lnTo>
                <a:lnTo>
                  <a:pt x="3200" y="1375"/>
                </a:lnTo>
                <a:lnTo>
                  <a:pt x="3224" y="1480"/>
                </a:lnTo>
                <a:lnTo>
                  <a:pt x="3197" y="1584"/>
                </a:lnTo>
                <a:lnTo>
                  <a:pt x="3115" y="1678"/>
                </a:lnTo>
                <a:lnTo>
                  <a:pt x="3142" y="1793"/>
                </a:lnTo>
                <a:lnTo>
                  <a:pt x="3157" y="1969"/>
                </a:lnTo>
                <a:lnTo>
                  <a:pt x="3088" y="2168"/>
                </a:lnTo>
                <a:lnTo>
                  <a:pt x="3069" y="2262"/>
                </a:lnTo>
                <a:lnTo>
                  <a:pt x="3015" y="2418"/>
                </a:lnTo>
                <a:lnTo>
                  <a:pt x="3033" y="2585"/>
                </a:lnTo>
                <a:lnTo>
                  <a:pt x="3024" y="2710"/>
                </a:lnTo>
                <a:lnTo>
                  <a:pt x="3069" y="2835"/>
                </a:lnTo>
                <a:lnTo>
                  <a:pt x="3115" y="2950"/>
                </a:lnTo>
                <a:lnTo>
                  <a:pt x="3133" y="3096"/>
                </a:lnTo>
                <a:lnTo>
                  <a:pt x="3113" y="3208"/>
                </a:lnTo>
                <a:lnTo>
                  <a:pt x="3027" y="3257"/>
                </a:lnTo>
                <a:lnTo>
                  <a:pt x="2941" y="3307"/>
                </a:lnTo>
                <a:lnTo>
                  <a:pt x="2842" y="3346"/>
                </a:lnTo>
                <a:lnTo>
                  <a:pt x="2733" y="3346"/>
                </a:lnTo>
                <a:lnTo>
                  <a:pt x="2687" y="3231"/>
                </a:lnTo>
                <a:lnTo>
                  <a:pt x="2637" y="3109"/>
                </a:lnTo>
                <a:lnTo>
                  <a:pt x="2596" y="3169"/>
                </a:lnTo>
                <a:lnTo>
                  <a:pt x="2524" y="3210"/>
                </a:lnTo>
                <a:lnTo>
                  <a:pt x="2433" y="3263"/>
                </a:lnTo>
                <a:lnTo>
                  <a:pt x="2324" y="3242"/>
                </a:lnTo>
                <a:lnTo>
                  <a:pt x="2251" y="3169"/>
                </a:lnTo>
                <a:lnTo>
                  <a:pt x="2296" y="3033"/>
                </a:lnTo>
                <a:lnTo>
                  <a:pt x="2205" y="2960"/>
                </a:lnTo>
                <a:lnTo>
                  <a:pt x="2133" y="3012"/>
                </a:lnTo>
                <a:lnTo>
                  <a:pt x="1989" y="3059"/>
                </a:lnTo>
                <a:lnTo>
                  <a:pt x="1903" y="3059"/>
                </a:lnTo>
                <a:lnTo>
                  <a:pt x="1860" y="3059"/>
                </a:lnTo>
                <a:lnTo>
                  <a:pt x="1730" y="3010"/>
                </a:lnTo>
                <a:lnTo>
                  <a:pt x="1557" y="3010"/>
                </a:lnTo>
                <a:lnTo>
                  <a:pt x="1470" y="3059"/>
                </a:lnTo>
                <a:lnTo>
                  <a:pt x="1395" y="3067"/>
                </a:lnTo>
                <a:lnTo>
                  <a:pt x="1425" y="2986"/>
                </a:lnTo>
                <a:lnTo>
                  <a:pt x="1396" y="2936"/>
                </a:lnTo>
                <a:lnTo>
                  <a:pt x="1345" y="2892"/>
                </a:lnTo>
                <a:lnTo>
                  <a:pt x="1296" y="2834"/>
                </a:lnTo>
                <a:lnTo>
                  <a:pt x="1297" y="2736"/>
                </a:lnTo>
                <a:lnTo>
                  <a:pt x="1381" y="2647"/>
                </a:lnTo>
                <a:lnTo>
                  <a:pt x="1382" y="2540"/>
                </a:lnTo>
                <a:lnTo>
                  <a:pt x="1339" y="2489"/>
                </a:lnTo>
                <a:lnTo>
                  <a:pt x="1363" y="2439"/>
                </a:lnTo>
                <a:lnTo>
                  <a:pt x="1362" y="2230"/>
                </a:lnTo>
                <a:lnTo>
                  <a:pt x="1339" y="2193"/>
                </a:lnTo>
                <a:lnTo>
                  <a:pt x="1362" y="2139"/>
                </a:lnTo>
                <a:lnTo>
                  <a:pt x="1350" y="2042"/>
                </a:lnTo>
                <a:lnTo>
                  <a:pt x="1286" y="2001"/>
                </a:lnTo>
                <a:lnTo>
                  <a:pt x="1206" y="1967"/>
                </a:lnTo>
                <a:lnTo>
                  <a:pt x="1106" y="1980"/>
                </a:lnTo>
                <a:lnTo>
                  <a:pt x="1036" y="1928"/>
                </a:lnTo>
                <a:lnTo>
                  <a:pt x="968" y="1862"/>
                </a:lnTo>
                <a:lnTo>
                  <a:pt x="987" y="1758"/>
                </a:lnTo>
                <a:lnTo>
                  <a:pt x="1077" y="1639"/>
                </a:lnTo>
                <a:lnTo>
                  <a:pt x="1037" y="1550"/>
                </a:lnTo>
                <a:lnTo>
                  <a:pt x="996" y="1500"/>
                </a:lnTo>
                <a:lnTo>
                  <a:pt x="1038" y="1449"/>
                </a:lnTo>
                <a:lnTo>
                  <a:pt x="955" y="1351"/>
                </a:lnTo>
                <a:close/>
              </a:path>
            </a:pathLst>
          </a:custGeom>
          <a:solidFill>
            <a:srgbClr val="E1DBE2"/>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a:buSzPts val="1600"/>
            </a:pPr>
            <a:endParaRPr sz="1600">
              <a:latin typeface="Calibri"/>
              <a:cs typeface="Calibri"/>
            </a:endParaRPr>
          </a:p>
        </p:txBody>
      </p:sp>
      <p:sp>
        <p:nvSpPr>
          <p:cNvPr id="129" name="Google Shape;129;p5"/>
          <p:cNvSpPr/>
          <p:nvPr/>
        </p:nvSpPr>
        <p:spPr>
          <a:xfrm>
            <a:off x="2244800" y="1897859"/>
            <a:ext cx="902064" cy="1013083"/>
          </a:xfrm>
          <a:custGeom>
            <a:avLst/>
            <a:gdLst/>
            <a:ahLst/>
            <a:cxnLst/>
            <a:rect l="l" t="t" r="r" b="b"/>
            <a:pathLst>
              <a:path w="2600" h="2919" extrusionOk="0">
                <a:moveTo>
                  <a:pt x="177" y="2919"/>
                </a:moveTo>
                <a:lnTo>
                  <a:pt x="54" y="2826"/>
                </a:lnTo>
                <a:lnTo>
                  <a:pt x="0" y="2803"/>
                </a:lnTo>
                <a:lnTo>
                  <a:pt x="70" y="2694"/>
                </a:lnTo>
                <a:lnTo>
                  <a:pt x="27" y="2645"/>
                </a:lnTo>
                <a:lnTo>
                  <a:pt x="28" y="2546"/>
                </a:lnTo>
                <a:lnTo>
                  <a:pt x="35" y="2444"/>
                </a:lnTo>
                <a:lnTo>
                  <a:pt x="27" y="2343"/>
                </a:lnTo>
                <a:lnTo>
                  <a:pt x="27" y="2246"/>
                </a:lnTo>
                <a:lnTo>
                  <a:pt x="71" y="2195"/>
                </a:lnTo>
                <a:lnTo>
                  <a:pt x="115" y="2098"/>
                </a:lnTo>
                <a:lnTo>
                  <a:pt x="224" y="2001"/>
                </a:lnTo>
                <a:lnTo>
                  <a:pt x="331" y="1951"/>
                </a:lnTo>
                <a:lnTo>
                  <a:pt x="372" y="1862"/>
                </a:lnTo>
                <a:lnTo>
                  <a:pt x="393" y="1803"/>
                </a:lnTo>
                <a:lnTo>
                  <a:pt x="305" y="1749"/>
                </a:lnTo>
                <a:lnTo>
                  <a:pt x="284" y="1638"/>
                </a:lnTo>
                <a:lnTo>
                  <a:pt x="265" y="1535"/>
                </a:lnTo>
                <a:lnTo>
                  <a:pt x="242" y="1456"/>
                </a:lnTo>
                <a:lnTo>
                  <a:pt x="286" y="1405"/>
                </a:lnTo>
                <a:lnTo>
                  <a:pt x="286" y="1358"/>
                </a:lnTo>
                <a:lnTo>
                  <a:pt x="243" y="1306"/>
                </a:lnTo>
                <a:lnTo>
                  <a:pt x="286" y="1256"/>
                </a:lnTo>
                <a:lnTo>
                  <a:pt x="263" y="1176"/>
                </a:lnTo>
                <a:lnTo>
                  <a:pt x="286" y="1110"/>
                </a:lnTo>
                <a:lnTo>
                  <a:pt x="240" y="1060"/>
                </a:lnTo>
                <a:lnTo>
                  <a:pt x="249" y="898"/>
                </a:lnTo>
                <a:lnTo>
                  <a:pt x="215" y="827"/>
                </a:lnTo>
                <a:lnTo>
                  <a:pt x="201" y="757"/>
                </a:lnTo>
                <a:lnTo>
                  <a:pt x="200" y="561"/>
                </a:lnTo>
                <a:lnTo>
                  <a:pt x="259" y="495"/>
                </a:lnTo>
                <a:lnTo>
                  <a:pt x="345" y="446"/>
                </a:lnTo>
                <a:lnTo>
                  <a:pt x="432" y="347"/>
                </a:lnTo>
                <a:lnTo>
                  <a:pt x="561" y="297"/>
                </a:lnTo>
                <a:lnTo>
                  <a:pt x="690" y="297"/>
                </a:lnTo>
                <a:lnTo>
                  <a:pt x="769" y="230"/>
                </a:lnTo>
                <a:lnTo>
                  <a:pt x="906" y="99"/>
                </a:lnTo>
                <a:lnTo>
                  <a:pt x="1035" y="99"/>
                </a:lnTo>
                <a:lnTo>
                  <a:pt x="1164" y="50"/>
                </a:lnTo>
                <a:lnTo>
                  <a:pt x="1294" y="0"/>
                </a:lnTo>
                <a:lnTo>
                  <a:pt x="1424" y="0"/>
                </a:lnTo>
                <a:lnTo>
                  <a:pt x="1596" y="50"/>
                </a:lnTo>
                <a:lnTo>
                  <a:pt x="1639" y="149"/>
                </a:lnTo>
                <a:lnTo>
                  <a:pt x="1702" y="215"/>
                </a:lnTo>
                <a:lnTo>
                  <a:pt x="1768" y="248"/>
                </a:lnTo>
                <a:lnTo>
                  <a:pt x="1874" y="247"/>
                </a:lnTo>
                <a:lnTo>
                  <a:pt x="2041" y="381"/>
                </a:lnTo>
                <a:lnTo>
                  <a:pt x="2200" y="495"/>
                </a:lnTo>
                <a:lnTo>
                  <a:pt x="2329" y="594"/>
                </a:lnTo>
                <a:lnTo>
                  <a:pt x="2459" y="644"/>
                </a:lnTo>
                <a:lnTo>
                  <a:pt x="2545" y="693"/>
                </a:lnTo>
                <a:lnTo>
                  <a:pt x="2600" y="730"/>
                </a:lnTo>
                <a:lnTo>
                  <a:pt x="2580" y="810"/>
                </a:lnTo>
                <a:lnTo>
                  <a:pt x="2524" y="874"/>
                </a:lnTo>
                <a:lnTo>
                  <a:pt x="2462" y="953"/>
                </a:lnTo>
                <a:lnTo>
                  <a:pt x="2329" y="990"/>
                </a:lnTo>
                <a:lnTo>
                  <a:pt x="2200" y="842"/>
                </a:lnTo>
                <a:lnTo>
                  <a:pt x="2070" y="743"/>
                </a:lnTo>
                <a:lnTo>
                  <a:pt x="2006" y="730"/>
                </a:lnTo>
                <a:lnTo>
                  <a:pt x="1898" y="743"/>
                </a:lnTo>
                <a:lnTo>
                  <a:pt x="1855" y="693"/>
                </a:lnTo>
                <a:lnTo>
                  <a:pt x="1768" y="644"/>
                </a:lnTo>
                <a:lnTo>
                  <a:pt x="1667" y="667"/>
                </a:lnTo>
                <a:lnTo>
                  <a:pt x="1632" y="739"/>
                </a:lnTo>
                <a:lnTo>
                  <a:pt x="1625" y="818"/>
                </a:lnTo>
                <a:lnTo>
                  <a:pt x="1639" y="891"/>
                </a:lnTo>
                <a:lnTo>
                  <a:pt x="1639" y="990"/>
                </a:lnTo>
                <a:lnTo>
                  <a:pt x="1625" y="1088"/>
                </a:lnTo>
                <a:lnTo>
                  <a:pt x="1596" y="1188"/>
                </a:lnTo>
                <a:lnTo>
                  <a:pt x="1507" y="1233"/>
                </a:lnTo>
                <a:lnTo>
                  <a:pt x="1381" y="1281"/>
                </a:lnTo>
                <a:lnTo>
                  <a:pt x="1246" y="1385"/>
                </a:lnTo>
                <a:lnTo>
                  <a:pt x="1148" y="1406"/>
                </a:lnTo>
                <a:lnTo>
                  <a:pt x="1071" y="1437"/>
                </a:lnTo>
                <a:lnTo>
                  <a:pt x="1029" y="1587"/>
                </a:lnTo>
                <a:lnTo>
                  <a:pt x="1052" y="1692"/>
                </a:lnTo>
                <a:lnTo>
                  <a:pt x="1073" y="1771"/>
                </a:lnTo>
                <a:lnTo>
                  <a:pt x="1073" y="1898"/>
                </a:lnTo>
                <a:lnTo>
                  <a:pt x="1093" y="1953"/>
                </a:lnTo>
                <a:lnTo>
                  <a:pt x="1156" y="2017"/>
                </a:lnTo>
                <a:lnTo>
                  <a:pt x="1207" y="2080"/>
                </a:lnTo>
                <a:lnTo>
                  <a:pt x="1218" y="2176"/>
                </a:lnTo>
                <a:lnTo>
                  <a:pt x="1219" y="2268"/>
                </a:lnTo>
                <a:lnTo>
                  <a:pt x="1167" y="2331"/>
                </a:lnTo>
                <a:lnTo>
                  <a:pt x="1128" y="2398"/>
                </a:lnTo>
                <a:lnTo>
                  <a:pt x="1071" y="2427"/>
                </a:lnTo>
                <a:lnTo>
                  <a:pt x="1030" y="2478"/>
                </a:lnTo>
                <a:lnTo>
                  <a:pt x="1045" y="2581"/>
                </a:lnTo>
                <a:lnTo>
                  <a:pt x="1126" y="2624"/>
                </a:lnTo>
                <a:lnTo>
                  <a:pt x="1084" y="2721"/>
                </a:lnTo>
                <a:lnTo>
                  <a:pt x="996" y="2774"/>
                </a:lnTo>
                <a:lnTo>
                  <a:pt x="913" y="2868"/>
                </a:lnTo>
                <a:lnTo>
                  <a:pt x="801" y="2879"/>
                </a:lnTo>
                <a:lnTo>
                  <a:pt x="745" y="2777"/>
                </a:lnTo>
                <a:lnTo>
                  <a:pt x="666" y="2660"/>
                </a:lnTo>
                <a:lnTo>
                  <a:pt x="540" y="2742"/>
                </a:lnTo>
                <a:lnTo>
                  <a:pt x="438" y="2720"/>
                </a:lnTo>
                <a:lnTo>
                  <a:pt x="349" y="2792"/>
                </a:lnTo>
                <a:lnTo>
                  <a:pt x="256" y="2843"/>
                </a:lnTo>
                <a:lnTo>
                  <a:pt x="177" y="2919"/>
                </a:lnTo>
                <a:close/>
              </a:path>
            </a:pathLst>
          </a:custGeom>
          <a:solidFill>
            <a:srgbClr val="BFBFBF"/>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30" name="Google Shape;130;p5"/>
          <p:cNvSpPr/>
          <p:nvPr/>
        </p:nvSpPr>
        <p:spPr>
          <a:xfrm>
            <a:off x="3745347" y="2857168"/>
            <a:ext cx="612363" cy="895123"/>
          </a:xfrm>
          <a:custGeom>
            <a:avLst/>
            <a:gdLst/>
            <a:ahLst/>
            <a:cxnLst/>
            <a:rect l="l" t="t" r="r" b="b"/>
            <a:pathLst>
              <a:path w="1767" h="2581" extrusionOk="0">
                <a:moveTo>
                  <a:pt x="917" y="194"/>
                </a:moveTo>
                <a:lnTo>
                  <a:pt x="877" y="144"/>
                </a:lnTo>
                <a:lnTo>
                  <a:pt x="843" y="97"/>
                </a:lnTo>
                <a:lnTo>
                  <a:pt x="764" y="69"/>
                </a:lnTo>
                <a:lnTo>
                  <a:pt x="653" y="0"/>
                </a:lnTo>
                <a:lnTo>
                  <a:pt x="540" y="132"/>
                </a:lnTo>
                <a:lnTo>
                  <a:pt x="514" y="210"/>
                </a:lnTo>
                <a:lnTo>
                  <a:pt x="519" y="256"/>
                </a:lnTo>
                <a:lnTo>
                  <a:pt x="432" y="304"/>
                </a:lnTo>
                <a:lnTo>
                  <a:pt x="300" y="307"/>
                </a:lnTo>
                <a:lnTo>
                  <a:pt x="225" y="378"/>
                </a:lnTo>
                <a:lnTo>
                  <a:pt x="153" y="387"/>
                </a:lnTo>
                <a:lnTo>
                  <a:pt x="130" y="453"/>
                </a:lnTo>
                <a:lnTo>
                  <a:pt x="127" y="552"/>
                </a:lnTo>
                <a:lnTo>
                  <a:pt x="85" y="555"/>
                </a:lnTo>
                <a:lnTo>
                  <a:pt x="129" y="603"/>
                </a:lnTo>
                <a:lnTo>
                  <a:pt x="84" y="655"/>
                </a:lnTo>
                <a:lnTo>
                  <a:pt x="85" y="753"/>
                </a:lnTo>
                <a:lnTo>
                  <a:pt x="42" y="799"/>
                </a:lnTo>
                <a:lnTo>
                  <a:pt x="87" y="852"/>
                </a:lnTo>
                <a:lnTo>
                  <a:pt x="0" y="852"/>
                </a:lnTo>
                <a:lnTo>
                  <a:pt x="1" y="1098"/>
                </a:lnTo>
                <a:lnTo>
                  <a:pt x="82" y="1197"/>
                </a:lnTo>
                <a:lnTo>
                  <a:pt x="214" y="1197"/>
                </a:lnTo>
                <a:lnTo>
                  <a:pt x="303" y="1299"/>
                </a:lnTo>
                <a:lnTo>
                  <a:pt x="345" y="1395"/>
                </a:lnTo>
                <a:lnTo>
                  <a:pt x="345" y="1443"/>
                </a:lnTo>
                <a:lnTo>
                  <a:pt x="387" y="1449"/>
                </a:lnTo>
                <a:lnTo>
                  <a:pt x="387" y="1599"/>
                </a:lnTo>
                <a:lnTo>
                  <a:pt x="342" y="1645"/>
                </a:lnTo>
                <a:lnTo>
                  <a:pt x="346" y="1693"/>
                </a:lnTo>
                <a:lnTo>
                  <a:pt x="300" y="1696"/>
                </a:lnTo>
                <a:lnTo>
                  <a:pt x="247" y="1746"/>
                </a:lnTo>
                <a:lnTo>
                  <a:pt x="216" y="1792"/>
                </a:lnTo>
                <a:lnTo>
                  <a:pt x="216" y="1843"/>
                </a:lnTo>
                <a:lnTo>
                  <a:pt x="301" y="1945"/>
                </a:lnTo>
                <a:lnTo>
                  <a:pt x="388" y="1989"/>
                </a:lnTo>
                <a:lnTo>
                  <a:pt x="474" y="2088"/>
                </a:lnTo>
                <a:lnTo>
                  <a:pt x="475" y="2140"/>
                </a:lnTo>
                <a:lnTo>
                  <a:pt x="516" y="2191"/>
                </a:lnTo>
                <a:lnTo>
                  <a:pt x="514" y="2238"/>
                </a:lnTo>
                <a:lnTo>
                  <a:pt x="559" y="2337"/>
                </a:lnTo>
                <a:lnTo>
                  <a:pt x="562" y="2391"/>
                </a:lnTo>
                <a:lnTo>
                  <a:pt x="588" y="2432"/>
                </a:lnTo>
                <a:lnTo>
                  <a:pt x="675" y="2482"/>
                </a:lnTo>
                <a:lnTo>
                  <a:pt x="718" y="2531"/>
                </a:lnTo>
                <a:lnTo>
                  <a:pt x="796" y="2550"/>
                </a:lnTo>
                <a:lnTo>
                  <a:pt x="900" y="2565"/>
                </a:lnTo>
                <a:lnTo>
                  <a:pt x="997" y="2573"/>
                </a:lnTo>
                <a:lnTo>
                  <a:pt x="1107" y="2531"/>
                </a:lnTo>
                <a:lnTo>
                  <a:pt x="1177" y="2573"/>
                </a:lnTo>
                <a:lnTo>
                  <a:pt x="1237" y="2581"/>
                </a:lnTo>
                <a:lnTo>
                  <a:pt x="1323" y="2526"/>
                </a:lnTo>
                <a:lnTo>
                  <a:pt x="1453" y="2482"/>
                </a:lnTo>
                <a:lnTo>
                  <a:pt x="1538" y="2431"/>
                </a:lnTo>
                <a:lnTo>
                  <a:pt x="1614" y="2264"/>
                </a:lnTo>
                <a:lnTo>
                  <a:pt x="1662" y="2042"/>
                </a:lnTo>
                <a:lnTo>
                  <a:pt x="1767" y="1870"/>
                </a:lnTo>
                <a:lnTo>
                  <a:pt x="1684" y="1867"/>
                </a:lnTo>
                <a:lnTo>
                  <a:pt x="1563" y="1810"/>
                </a:lnTo>
                <a:lnTo>
                  <a:pt x="1467" y="1770"/>
                </a:lnTo>
                <a:lnTo>
                  <a:pt x="1422" y="1713"/>
                </a:lnTo>
                <a:lnTo>
                  <a:pt x="1326" y="1650"/>
                </a:lnTo>
                <a:lnTo>
                  <a:pt x="1287" y="1557"/>
                </a:lnTo>
                <a:lnTo>
                  <a:pt x="1302" y="1480"/>
                </a:lnTo>
                <a:lnTo>
                  <a:pt x="1335" y="1432"/>
                </a:lnTo>
                <a:lnTo>
                  <a:pt x="1345" y="1320"/>
                </a:lnTo>
                <a:lnTo>
                  <a:pt x="1362" y="1221"/>
                </a:lnTo>
                <a:lnTo>
                  <a:pt x="1279" y="1189"/>
                </a:lnTo>
                <a:lnTo>
                  <a:pt x="1198" y="1104"/>
                </a:lnTo>
                <a:lnTo>
                  <a:pt x="1209" y="975"/>
                </a:lnTo>
                <a:lnTo>
                  <a:pt x="1180" y="844"/>
                </a:lnTo>
                <a:lnTo>
                  <a:pt x="1129" y="715"/>
                </a:lnTo>
                <a:lnTo>
                  <a:pt x="1098" y="631"/>
                </a:lnTo>
                <a:lnTo>
                  <a:pt x="1086" y="535"/>
                </a:lnTo>
                <a:lnTo>
                  <a:pt x="1061" y="405"/>
                </a:lnTo>
                <a:lnTo>
                  <a:pt x="1009" y="240"/>
                </a:lnTo>
                <a:lnTo>
                  <a:pt x="917" y="194"/>
                </a:lnTo>
                <a:close/>
              </a:path>
            </a:pathLst>
          </a:custGeom>
          <a:solidFill>
            <a:srgbClr val="E1DBE2"/>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a:buSzPts val="1600"/>
            </a:pPr>
            <a:endParaRPr sz="1600">
              <a:latin typeface="Calibri"/>
              <a:cs typeface="Calibri"/>
              <a:sym typeface="Calibri"/>
            </a:endParaRPr>
          </a:p>
        </p:txBody>
      </p:sp>
      <p:sp>
        <p:nvSpPr>
          <p:cNvPr id="131" name="Google Shape;131;p5"/>
          <p:cNvSpPr/>
          <p:nvPr/>
        </p:nvSpPr>
        <p:spPr>
          <a:xfrm>
            <a:off x="536085" y="3415752"/>
            <a:ext cx="1398194" cy="1056452"/>
          </a:xfrm>
          <a:custGeom>
            <a:avLst/>
            <a:gdLst/>
            <a:ahLst/>
            <a:cxnLst/>
            <a:rect l="l" t="t" r="r" b="b"/>
            <a:pathLst>
              <a:path w="4029" h="3046" extrusionOk="0">
                <a:moveTo>
                  <a:pt x="2447" y="2868"/>
                </a:moveTo>
                <a:lnTo>
                  <a:pt x="2592" y="2947"/>
                </a:lnTo>
                <a:lnTo>
                  <a:pt x="2678" y="3046"/>
                </a:lnTo>
                <a:lnTo>
                  <a:pt x="2764" y="3046"/>
                </a:lnTo>
                <a:lnTo>
                  <a:pt x="2842" y="3043"/>
                </a:lnTo>
                <a:lnTo>
                  <a:pt x="2959" y="3010"/>
                </a:lnTo>
                <a:lnTo>
                  <a:pt x="3066" y="2997"/>
                </a:lnTo>
                <a:lnTo>
                  <a:pt x="3153" y="2947"/>
                </a:lnTo>
                <a:lnTo>
                  <a:pt x="3236" y="2891"/>
                </a:lnTo>
                <a:lnTo>
                  <a:pt x="3289" y="2768"/>
                </a:lnTo>
                <a:lnTo>
                  <a:pt x="3201" y="2685"/>
                </a:lnTo>
                <a:lnTo>
                  <a:pt x="3159" y="2600"/>
                </a:lnTo>
                <a:lnTo>
                  <a:pt x="3154" y="2504"/>
                </a:lnTo>
                <a:lnTo>
                  <a:pt x="3255" y="2429"/>
                </a:lnTo>
                <a:lnTo>
                  <a:pt x="3382" y="2330"/>
                </a:lnTo>
                <a:lnTo>
                  <a:pt x="3472" y="2354"/>
                </a:lnTo>
                <a:lnTo>
                  <a:pt x="3547" y="2407"/>
                </a:lnTo>
                <a:lnTo>
                  <a:pt x="3628" y="2452"/>
                </a:lnTo>
                <a:lnTo>
                  <a:pt x="3726" y="2492"/>
                </a:lnTo>
                <a:lnTo>
                  <a:pt x="3802" y="2458"/>
                </a:lnTo>
                <a:lnTo>
                  <a:pt x="3906" y="2428"/>
                </a:lnTo>
                <a:lnTo>
                  <a:pt x="3963" y="2311"/>
                </a:lnTo>
                <a:lnTo>
                  <a:pt x="3978" y="2206"/>
                </a:lnTo>
                <a:lnTo>
                  <a:pt x="4003" y="2065"/>
                </a:lnTo>
                <a:lnTo>
                  <a:pt x="4029" y="1943"/>
                </a:lnTo>
                <a:lnTo>
                  <a:pt x="3930" y="1931"/>
                </a:lnTo>
                <a:lnTo>
                  <a:pt x="3856" y="1936"/>
                </a:lnTo>
                <a:lnTo>
                  <a:pt x="3769" y="1834"/>
                </a:lnTo>
                <a:lnTo>
                  <a:pt x="3696" y="1736"/>
                </a:lnTo>
                <a:lnTo>
                  <a:pt x="3626" y="1681"/>
                </a:lnTo>
                <a:lnTo>
                  <a:pt x="3559" y="1689"/>
                </a:lnTo>
                <a:lnTo>
                  <a:pt x="3463" y="1688"/>
                </a:lnTo>
                <a:lnTo>
                  <a:pt x="3421" y="1638"/>
                </a:lnTo>
                <a:lnTo>
                  <a:pt x="3335" y="1639"/>
                </a:lnTo>
                <a:lnTo>
                  <a:pt x="3251" y="1543"/>
                </a:lnTo>
                <a:lnTo>
                  <a:pt x="3176" y="1487"/>
                </a:lnTo>
                <a:lnTo>
                  <a:pt x="3112" y="1469"/>
                </a:lnTo>
                <a:lnTo>
                  <a:pt x="3044" y="1459"/>
                </a:lnTo>
                <a:lnTo>
                  <a:pt x="2962" y="1460"/>
                </a:lnTo>
                <a:lnTo>
                  <a:pt x="2904" y="1441"/>
                </a:lnTo>
                <a:lnTo>
                  <a:pt x="2860" y="1391"/>
                </a:lnTo>
                <a:lnTo>
                  <a:pt x="2817" y="1296"/>
                </a:lnTo>
                <a:lnTo>
                  <a:pt x="2767" y="1237"/>
                </a:lnTo>
                <a:lnTo>
                  <a:pt x="2701" y="1243"/>
                </a:lnTo>
                <a:lnTo>
                  <a:pt x="2472" y="1243"/>
                </a:lnTo>
                <a:lnTo>
                  <a:pt x="2470" y="1194"/>
                </a:lnTo>
                <a:lnTo>
                  <a:pt x="2427" y="1191"/>
                </a:lnTo>
                <a:lnTo>
                  <a:pt x="2303" y="1050"/>
                </a:lnTo>
                <a:lnTo>
                  <a:pt x="2258" y="982"/>
                </a:lnTo>
                <a:lnTo>
                  <a:pt x="2208" y="888"/>
                </a:lnTo>
                <a:lnTo>
                  <a:pt x="2126" y="750"/>
                </a:lnTo>
                <a:lnTo>
                  <a:pt x="2042" y="553"/>
                </a:lnTo>
                <a:lnTo>
                  <a:pt x="1993" y="495"/>
                </a:lnTo>
                <a:lnTo>
                  <a:pt x="1956" y="405"/>
                </a:lnTo>
                <a:lnTo>
                  <a:pt x="1892" y="302"/>
                </a:lnTo>
                <a:lnTo>
                  <a:pt x="1827" y="253"/>
                </a:lnTo>
                <a:lnTo>
                  <a:pt x="1781" y="254"/>
                </a:lnTo>
                <a:lnTo>
                  <a:pt x="1694" y="203"/>
                </a:lnTo>
                <a:lnTo>
                  <a:pt x="1567" y="96"/>
                </a:lnTo>
                <a:lnTo>
                  <a:pt x="1390" y="56"/>
                </a:lnTo>
                <a:lnTo>
                  <a:pt x="1311" y="23"/>
                </a:lnTo>
                <a:lnTo>
                  <a:pt x="1244" y="8"/>
                </a:lnTo>
                <a:lnTo>
                  <a:pt x="1159" y="0"/>
                </a:lnTo>
                <a:lnTo>
                  <a:pt x="1123" y="26"/>
                </a:lnTo>
                <a:lnTo>
                  <a:pt x="1080" y="125"/>
                </a:lnTo>
                <a:lnTo>
                  <a:pt x="1080" y="224"/>
                </a:lnTo>
                <a:lnTo>
                  <a:pt x="1037" y="274"/>
                </a:lnTo>
                <a:lnTo>
                  <a:pt x="978" y="327"/>
                </a:lnTo>
                <a:lnTo>
                  <a:pt x="907" y="373"/>
                </a:lnTo>
                <a:lnTo>
                  <a:pt x="821" y="471"/>
                </a:lnTo>
                <a:lnTo>
                  <a:pt x="735" y="620"/>
                </a:lnTo>
                <a:lnTo>
                  <a:pt x="691" y="719"/>
                </a:lnTo>
                <a:lnTo>
                  <a:pt x="632" y="756"/>
                </a:lnTo>
                <a:lnTo>
                  <a:pt x="604" y="867"/>
                </a:lnTo>
                <a:lnTo>
                  <a:pt x="561" y="966"/>
                </a:lnTo>
                <a:lnTo>
                  <a:pt x="561" y="1065"/>
                </a:lnTo>
                <a:lnTo>
                  <a:pt x="561" y="1164"/>
                </a:lnTo>
                <a:lnTo>
                  <a:pt x="518" y="1263"/>
                </a:lnTo>
                <a:lnTo>
                  <a:pt x="432" y="1362"/>
                </a:lnTo>
                <a:lnTo>
                  <a:pt x="389" y="1412"/>
                </a:lnTo>
                <a:lnTo>
                  <a:pt x="345" y="1461"/>
                </a:lnTo>
                <a:lnTo>
                  <a:pt x="259" y="1561"/>
                </a:lnTo>
                <a:lnTo>
                  <a:pt x="154" y="1566"/>
                </a:lnTo>
                <a:lnTo>
                  <a:pt x="92" y="1590"/>
                </a:lnTo>
                <a:lnTo>
                  <a:pt x="43" y="1660"/>
                </a:lnTo>
                <a:lnTo>
                  <a:pt x="0" y="1809"/>
                </a:lnTo>
                <a:lnTo>
                  <a:pt x="0" y="1957"/>
                </a:lnTo>
                <a:lnTo>
                  <a:pt x="43" y="2007"/>
                </a:lnTo>
                <a:lnTo>
                  <a:pt x="86" y="2007"/>
                </a:lnTo>
                <a:lnTo>
                  <a:pt x="216" y="1908"/>
                </a:lnTo>
                <a:lnTo>
                  <a:pt x="293" y="1828"/>
                </a:lnTo>
                <a:lnTo>
                  <a:pt x="390" y="1836"/>
                </a:lnTo>
                <a:lnTo>
                  <a:pt x="475" y="1908"/>
                </a:lnTo>
                <a:lnTo>
                  <a:pt x="584" y="1780"/>
                </a:lnTo>
                <a:lnTo>
                  <a:pt x="716" y="1772"/>
                </a:lnTo>
                <a:lnTo>
                  <a:pt x="821" y="1611"/>
                </a:lnTo>
                <a:lnTo>
                  <a:pt x="861" y="1573"/>
                </a:lnTo>
                <a:lnTo>
                  <a:pt x="1020" y="1590"/>
                </a:lnTo>
                <a:lnTo>
                  <a:pt x="1037" y="1412"/>
                </a:lnTo>
                <a:lnTo>
                  <a:pt x="1062" y="1335"/>
                </a:lnTo>
                <a:lnTo>
                  <a:pt x="1166" y="1343"/>
                </a:lnTo>
                <a:lnTo>
                  <a:pt x="1228" y="1383"/>
                </a:lnTo>
                <a:lnTo>
                  <a:pt x="1382" y="1461"/>
                </a:lnTo>
                <a:lnTo>
                  <a:pt x="1512" y="1561"/>
                </a:lnTo>
                <a:lnTo>
                  <a:pt x="1555" y="1611"/>
                </a:lnTo>
                <a:lnTo>
                  <a:pt x="1678" y="1638"/>
                </a:lnTo>
                <a:lnTo>
                  <a:pt x="1761" y="1605"/>
                </a:lnTo>
                <a:lnTo>
                  <a:pt x="1858" y="1709"/>
                </a:lnTo>
                <a:lnTo>
                  <a:pt x="1782" y="1836"/>
                </a:lnTo>
                <a:lnTo>
                  <a:pt x="1740" y="1962"/>
                </a:lnTo>
                <a:lnTo>
                  <a:pt x="1771" y="2106"/>
                </a:lnTo>
                <a:lnTo>
                  <a:pt x="1857" y="2155"/>
                </a:lnTo>
                <a:lnTo>
                  <a:pt x="1814" y="2254"/>
                </a:lnTo>
                <a:lnTo>
                  <a:pt x="1824" y="2320"/>
                </a:lnTo>
                <a:lnTo>
                  <a:pt x="1824" y="2407"/>
                </a:lnTo>
                <a:lnTo>
                  <a:pt x="1814" y="2502"/>
                </a:lnTo>
                <a:lnTo>
                  <a:pt x="1857" y="2551"/>
                </a:lnTo>
                <a:lnTo>
                  <a:pt x="1955" y="2614"/>
                </a:lnTo>
                <a:lnTo>
                  <a:pt x="2030" y="2700"/>
                </a:lnTo>
                <a:lnTo>
                  <a:pt x="2074" y="2700"/>
                </a:lnTo>
                <a:lnTo>
                  <a:pt x="2160" y="2799"/>
                </a:lnTo>
                <a:lnTo>
                  <a:pt x="2203" y="2898"/>
                </a:lnTo>
                <a:lnTo>
                  <a:pt x="2333" y="2898"/>
                </a:lnTo>
                <a:lnTo>
                  <a:pt x="2447" y="2868"/>
                </a:lnTo>
                <a:close/>
              </a:path>
            </a:pathLst>
          </a:custGeom>
          <a:solidFill>
            <a:srgbClr val="E1DBE2"/>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32" name="Google Shape;132;p5"/>
          <p:cNvSpPr/>
          <p:nvPr/>
        </p:nvSpPr>
        <p:spPr>
          <a:xfrm>
            <a:off x="2203165" y="3837292"/>
            <a:ext cx="343479" cy="508279"/>
          </a:xfrm>
          <a:custGeom>
            <a:avLst/>
            <a:gdLst/>
            <a:ahLst/>
            <a:cxnLst/>
            <a:rect l="l" t="t" r="r" b="b"/>
            <a:pathLst>
              <a:path w="1311" h="1683" extrusionOk="0">
                <a:moveTo>
                  <a:pt x="1032" y="0"/>
                </a:moveTo>
                <a:lnTo>
                  <a:pt x="911" y="57"/>
                </a:lnTo>
                <a:lnTo>
                  <a:pt x="816" y="65"/>
                </a:lnTo>
                <a:lnTo>
                  <a:pt x="740" y="144"/>
                </a:lnTo>
                <a:lnTo>
                  <a:pt x="684" y="246"/>
                </a:lnTo>
                <a:lnTo>
                  <a:pt x="572" y="207"/>
                </a:lnTo>
                <a:lnTo>
                  <a:pt x="515" y="143"/>
                </a:lnTo>
                <a:lnTo>
                  <a:pt x="116" y="141"/>
                </a:lnTo>
                <a:lnTo>
                  <a:pt x="59" y="197"/>
                </a:lnTo>
                <a:lnTo>
                  <a:pt x="2" y="240"/>
                </a:lnTo>
                <a:lnTo>
                  <a:pt x="2" y="716"/>
                </a:lnTo>
                <a:lnTo>
                  <a:pt x="26" y="783"/>
                </a:lnTo>
                <a:lnTo>
                  <a:pt x="2" y="830"/>
                </a:lnTo>
                <a:lnTo>
                  <a:pt x="2" y="999"/>
                </a:lnTo>
                <a:lnTo>
                  <a:pt x="56" y="1055"/>
                </a:lnTo>
                <a:lnTo>
                  <a:pt x="2" y="1115"/>
                </a:lnTo>
                <a:lnTo>
                  <a:pt x="0" y="1452"/>
                </a:lnTo>
                <a:lnTo>
                  <a:pt x="57" y="1511"/>
                </a:lnTo>
                <a:lnTo>
                  <a:pt x="57" y="1625"/>
                </a:lnTo>
                <a:lnTo>
                  <a:pt x="3" y="1683"/>
                </a:lnTo>
                <a:lnTo>
                  <a:pt x="162" y="1590"/>
                </a:lnTo>
                <a:lnTo>
                  <a:pt x="299" y="1553"/>
                </a:lnTo>
                <a:lnTo>
                  <a:pt x="455" y="1519"/>
                </a:lnTo>
                <a:lnTo>
                  <a:pt x="626" y="1519"/>
                </a:lnTo>
                <a:lnTo>
                  <a:pt x="738" y="1471"/>
                </a:lnTo>
                <a:lnTo>
                  <a:pt x="855" y="1405"/>
                </a:lnTo>
                <a:lnTo>
                  <a:pt x="939" y="1370"/>
                </a:lnTo>
                <a:lnTo>
                  <a:pt x="1030" y="1325"/>
                </a:lnTo>
                <a:lnTo>
                  <a:pt x="1140" y="1234"/>
                </a:lnTo>
                <a:lnTo>
                  <a:pt x="1254" y="1177"/>
                </a:lnTo>
                <a:lnTo>
                  <a:pt x="1311" y="1062"/>
                </a:lnTo>
                <a:lnTo>
                  <a:pt x="1311" y="891"/>
                </a:lnTo>
                <a:lnTo>
                  <a:pt x="1311" y="720"/>
                </a:lnTo>
                <a:lnTo>
                  <a:pt x="1286" y="621"/>
                </a:lnTo>
                <a:lnTo>
                  <a:pt x="1277" y="474"/>
                </a:lnTo>
                <a:lnTo>
                  <a:pt x="1222" y="319"/>
                </a:lnTo>
                <a:lnTo>
                  <a:pt x="1231" y="154"/>
                </a:lnTo>
                <a:lnTo>
                  <a:pt x="1251" y="0"/>
                </a:lnTo>
                <a:lnTo>
                  <a:pt x="1032" y="0"/>
                </a:lnTo>
                <a:close/>
              </a:path>
            </a:pathLst>
          </a:custGeom>
          <a:solidFill>
            <a:srgbClr val="E1DBE2"/>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a:latin typeface="Calibri"/>
              <a:ea typeface="Calibri"/>
              <a:cs typeface="Calibri"/>
              <a:sym typeface="Calibri"/>
            </a:endParaRPr>
          </a:p>
        </p:txBody>
      </p:sp>
      <p:sp>
        <p:nvSpPr>
          <p:cNvPr id="133" name="Google Shape;133;p5"/>
          <p:cNvSpPr/>
          <p:nvPr/>
        </p:nvSpPr>
        <p:spPr>
          <a:xfrm>
            <a:off x="2355823" y="3821680"/>
            <a:ext cx="1044308" cy="718180"/>
          </a:xfrm>
          <a:custGeom>
            <a:avLst/>
            <a:gdLst/>
            <a:ahLst/>
            <a:cxnLst/>
            <a:rect l="l" t="t" r="r" b="b"/>
            <a:pathLst>
              <a:path w="3972" h="2384" extrusionOk="0">
                <a:moveTo>
                  <a:pt x="2495" y="285"/>
                </a:moveTo>
                <a:lnTo>
                  <a:pt x="2267" y="398"/>
                </a:lnTo>
                <a:lnTo>
                  <a:pt x="2136" y="443"/>
                </a:lnTo>
                <a:lnTo>
                  <a:pt x="1994" y="444"/>
                </a:lnTo>
                <a:lnTo>
                  <a:pt x="1865" y="171"/>
                </a:lnTo>
                <a:lnTo>
                  <a:pt x="1814" y="240"/>
                </a:lnTo>
                <a:lnTo>
                  <a:pt x="1593" y="348"/>
                </a:lnTo>
                <a:lnTo>
                  <a:pt x="1451" y="324"/>
                </a:lnTo>
                <a:lnTo>
                  <a:pt x="1356" y="240"/>
                </a:lnTo>
                <a:lnTo>
                  <a:pt x="1415" y="83"/>
                </a:lnTo>
                <a:lnTo>
                  <a:pt x="1296" y="0"/>
                </a:lnTo>
                <a:lnTo>
                  <a:pt x="1202" y="59"/>
                </a:lnTo>
                <a:lnTo>
                  <a:pt x="1010" y="114"/>
                </a:lnTo>
                <a:lnTo>
                  <a:pt x="837" y="114"/>
                </a:lnTo>
                <a:lnTo>
                  <a:pt x="663" y="56"/>
                </a:lnTo>
                <a:lnTo>
                  <a:pt x="644" y="213"/>
                </a:lnTo>
                <a:lnTo>
                  <a:pt x="635" y="377"/>
                </a:lnTo>
                <a:lnTo>
                  <a:pt x="689" y="531"/>
                </a:lnTo>
                <a:lnTo>
                  <a:pt x="696" y="671"/>
                </a:lnTo>
                <a:lnTo>
                  <a:pt x="723" y="779"/>
                </a:lnTo>
                <a:lnTo>
                  <a:pt x="723" y="1116"/>
                </a:lnTo>
                <a:lnTo>
                  <a:pt x="669" y="1232"/>
                </a:lnTo>
                <a:lnTo>
                  <a:pt x="647" y="1243"/>
                </a:lnTo>
                <a:lnTo>
                  <a:pt x="551" y="1292"/>
                </a:lnTo>
                <a:lnTo>
                  <a:pt x="444" y="1379"/>
                </a:lnTo>
                <a:lnTo>
                  <a:pt x="353" y="1425"/>
                </a:lnTo>
                <a:lnTo>
                  <a:pt x="272" y="1458"/>
                </a:lnTo>
                <a:lnTo>
                  <a:pt x="152" y="1529"/>
                </a:lnTo>
                <a:lnTo>
                  <a:pt x="38" y="1575"/>
                </a:lnTo>
                <a:lnTo>
                  <a:pt x="42" y="1674"/>
                </a:lnTo>
                <a:lnTo>
                  <a:pt x="24" y="1752"/>
                </a:lnTo>
                <a:lnTo>
                  <a:pt x="18" y="1842"/>
                </a:lnTo>
                <a:lnTo>
                  <a:pt x="20" y="1928"/>
                </a:lnTo>
                <a:lnTo>
                  <a:pt x="0" y="2040"/>
                </a:lnTo>
                <a:lnTo>
                  <a:pt x="108" y="2094"/>
                </a:lnTo>
                <a:lnTo>
                  <a:pt x="191" y="2042"/>
                </a:lnTo>
                <a:lnTo>
                  <a:pt x="318" y="2004"/>
                </a:lnTo>
                <a:lnTo>
                  <a:pt x="419" y="1985"/>
                </a:lnTo>
                <a:lnTo>
                  <a:pt x="510" y="2028"/>
                </a:lnTo>
                <a:lnTo>
                  <a:pt x="590" y="2042"/>
                </a:lnTo>
                <a:lnTo>
                  <a:pt x="672" y="2124"/>
                </a:lnTo>
                <a:lnTo>
                  <a:pt x="726" y="2202"/>
                </a:lnTo>
                <a:lnTo>
                  <a:pt x="875" y="2156"/>
                </a:lnTo>
                <a:lnTo>
                  <a:pt x="989" y="2099"/>
                </a:lnTo>
                <a:lnTo>
                  <a:pt x="1164" y="2148"/>
                </a:lnTo>
                <a:lnTo>
                  <a:pt x="1389" y="2213"/>
                </a:lnTo>
                <a:lnTo>
                  <a:pt x="1503" y="2213"/>
                </a:lnTo>
                <a:lnTo>
                  <a:pt x="1674" y="2270"/>
                </a:lnTo>
                <a:lnTo>
                  <a:pt x="1788" y="2327"/>
                </a:lnTo>
                <a:lnTo>
                  <a:pt x="1902" y="2384"/>
                </a:lnTo>
                <a:lnTo>
                  <a:pt x="2016" y="2334"/>
                </a:lnTo>
                <a:lnTo>
                  <a:pt x="2016" y="2213"/>
                </a:lnTo>
                <a:lnTo>
                  <a:pt x="2034" y="2106"/>
                </a:lnTo>
                <a:lnTo>
                  <a:pt x="2076" y="1980"/>
                </a:lnTo>
                <a:lnTo>
                  <a:pt x="2136" y="1932"/>
                </a:lnTo>
                <a:lnTo>
                  <a:pt x="2262" y="2034"/>
                </a:lnTo>
                <a:lnTo>
                  <a:pt x="2376" y="2118"/>
                </a:lnTo>
                <a:lnTo>
                  <a:pt x="2478" y="2154"/>
                </a:lnTo>
                <a:lnTo>
                  <a:pt x="2628" y="2136"/>
                </a:lnTo>
                <a:lnTo>
                  <a:pt x="2814" y="2156"/>
                </a:lnTo>
                <a:lnTo>
                  <a:pt x="2904" y="2154"/>
                </a:lnTo>
                <a:lnTo>
                  <a:pt x="3072" y="2232"/>
                </a:lnTo>
                <a:lnTo>
                  <a:pt x="3214" y="2270"/>
                </a:lnTo>
                <a:lnTo>
                  <a:pt x="3282" y="2328"/>
                </a:lnTo>
                <a:lnTo>
                  <a:pt x="3360" y="2364"/>
                </a:lnTo>
                <a:lnTo>
                  <a:pt x="3426" y="2250"/>
                </a:lnTo>
                <a:lnTo>
                  <a:pt x="3498" y="2142"/>
                </a:lnTo>
                <a:lnTo>
                  <a:pt x="3636" y="2100"/>
                </a:lnTo>
                <a:lnTo>
                  <a:pt x="3660" y="2004"/>
                </a:lnTo>
                <a:lnTo>
                  <a:pt x="3654" y="1884"/>
                </a:lnTo>
                <a:lnTo>
                  <a:pt x="3798" y="1830"/>
                </a:lnTo>
                <a:lnTo>
                  <a:pt x="3918" y="1800"/>
                </a:lnTo>
                <a:lnTo>
                  <a:pt x="3972" y="1656"/>
                </a:lnTo>
                <a:lnTo>
                  <a:pt x="3876" y="1584"/>
                </a:lnTo>
                <a:lnTo>
                  <a:pt x="3727" y="1585"/>
                </a:lnTo>
                <a:lnTo>
                  <a:pt x="3570" y="1530"/>
                </a:lnTo>
                <a:lnTo>
                  <a:pt x="3450" y="1518"/>
                </a:lnTo>
                <a:lnTo>
                  <a:pt x="3328" y="1528"/>
                </a:lnTo>
                <a:lnTo>
                  <a:pt x="3204" y="1494"/>
                </a:lnTo>
                <a:lnTo>
                  <a:pt x="3043" y="1471"/>
                </a:lnTo>
                <a:lnTo>
                  <a:pt x="2985" y="1414"/>
                </a:lnTo>
                <a:lnTo>
                  <a:pt x="2862" y="1296"/>
                </a:lnTo>
                <a:lnTo>
                  <a:pt x="2790" y="1176"/>
                </a:lnTo>
                <a:lnTo>
                  <a:pt x="2832" y="1068"/>
                </a:lnTo>
                <a:lnTo>
                  <a:pt x="2868" y="942"/>
                </a:lnTo>
                <a:lnTo>
                  <a:pt x="2985" y="787"/>
                </a:lnTo>
                <a:lnTo>
                  <a:pt x="3018" y="654"/>
                </a:lnTo>
                <a:lnTo>
                  <a:pt x="2898" y="552"/>
                </a:lnTo>
                <a:lnTo>
                  <a:pt x="2772" y="570"/>
                </a:lnTo>
                <a:lnTo>
                  <a:pt x="2634" y="450"/>
                </a:lnTo>
                <a:lnTo>
                  <a:pt x="2550" y="390"/>
                </a:lnTo>
                <a:lnTo>
                  <a:pt x="2495" y="285"/>
                </a:lnTo>
                <a:close/>
              </a:path>
            </a:pathLst>
          </a:custGeom>
          <a:solidFill>
            <a:srgbClr val="E1DBE2"/>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a:latin typeface="Calibri"/>
              <a:ea typeface="Calibri"/>
              <a:cs typeface="Calibri"/>
              <a:sym typeface="Calibri"/>
            </a:endParaRPr>
          </a:p>
        </p:txBody>
      </p:sp>
      <p:sp>
        <p:nvSpPr>
          <p:cNvPr id="134" name="Google Shape;134;p5"/>
          <p:cNvSpPr/>
          <p:nvPr/>
        </p:nvSpPr>
        <p:spPr>
          <a:xfrm>
            <a:off x="2976857" y="3323811"/>
            <a:ext cx="850019" cy="995742"/>
          </a:xfrm>
          <a:custGeom>
            <a:avLst/>
            <a:gdLst/>
            <a:ahLst/>
            <a:cxnLst/>
            <a:rect l="l" t="t" r="r" b="b"/>
            <a:pathLst>
              <a:path w="2451" h="2871" extrusionOk="0">
                <a:moveTo>
                  <a:pt x="1525" y="894"/>
                </a:moveTo>
                <a:lnTo>
                  <a:pt x="1481" y="977"/>
                </a:lnTo>
                <a:lnTo>
                  <a:pt x="1480" y="1100"/>
                </a:lnTo>
                <a:lnTo>
                  <a:pt x="1396" y="1194"/>
                </a:lnTo>
                <a:lnTo>
                  <a:pt x="1306" y="1194"/>
                </a:lnTo>
                <a:lnTo>
                  <a:pt x="1225" y="1290"/>
                </a:lnTo>
                <a:lnTo>
                  <a:pt x="1175" y="1293"/>
                </a:lnTo>
                <a:lnTo>
                  <a:pt x="1091" y="1341"/>
                </a:lnTo>
                <a:lnTo>
                  <a:pt x="1048" y="1237"/>
                </a:lnTo>
                <a:lnTo>
                  <a:pt x="969" y="1147"/>
                </a:lnTo>
                <a:lnTo>
                  <a:pt x="874" y="1053"/>
                </a:lnTo>
                <a:lnTo>
                  <a:pt x="790" y="999"/>
                </a:lnTo>
                <a:lnTo>
                  <a:pt x="746" y="888"/>
                </a:lnTo>
                <a:lnTo>
                  <a:pt x="748" y="696"/>
                </a:lnTo>
                <a:lnTo>
                  <a:pt x="698" y="656"/>
                </a:lnTo>
                <a:lnTo>
                  <a:pt x="615" y="645"/>
                </a:lnTo>
                <a:lnTo>
                  <a:pt x="615" y="595"/>
                </a:lnTo>
                <a:lnTo>
                  <a:pt x="536" y="541"/>
                </a:lnTo>
                <a:lnTo>
                  <a:pt x="529" y="447"/>
                </a:lnTo>
                <a:lnTo>
                  <a:pt x="486" y="395"/>
                </a:lnTo>
                <a:lnTo>
                  <a:pt x="463" y="311"/>
                </a:lnTo>
                <a:lnTo>
                  <a:pt x="442" y="195"/>
                </a:lnTo>
                <a:lnTo>
                  <a:pt x="357" y="49"/>
                </a:lnTo>
                <a:lnTo>
                  <a:pt x="315" y="49"/>
                </a:lnTo>
                <a:lnTo>
                  <a:pt x="271" y="0"/>
                </a:lnTo>
                <a:lnTo>
                  <a:pt x="229" y="47"/>
                </a:lnTo>
                <a:lnTo>
                  <a:pt x="184" y="59"/>
                </a:lnTo>
                <a:lnTo>
                  <a:pt x="101" y="156"/>
                </a:lnTo>
                <a:lnTo>
                  <a:pt x="128" y="272"/>
                </a:lnTo>
                <a:lnTo>
                  <a:pt x="143" y="447"/>
                </a:lnTo>
                <a:lnTo>
                  <a:pt x="73" y="644"/>
                </a:lnTo>
                <a:lnTo>
                  <a:pt x="57" y="734"/>
                </a:lnTo>
                <a:lnTo>
                  <a:pt x="0" y="897"/>
                </a:lnTo>
                <a:lnTo>
                  <a:pt x="18" y="1059"/>
                </a:lnTo>
                <a:lnTo>
                  <a:pt x="10" y="1185"/>
                </a:lnTo>
                <a:lnTo>
                  <a:pt x="57" y="1315"/>
                </a:lnTo>
                <a:lnTo>
                  <a:pt x="100" y="1423"/>
                </a:lnTo>
                <a:lnTo>
                  <a:pt x="119" y="1569"/>
                </a:lnTo>
                <a:lnTo>
                  <a:pt x="100" y="1682"/>
                </a:lnTo>
                <a:lnTo>
                  <a:pt x="140" y="1774"/>
                </a:lnTo>
                <a:lnTo>
                  <a:pt x="208" y="1830"/>
                </a:lnTo>
                <a:lnTo>
                  <a:pt x="311" y="1932"/>
                </a:lnTo>
                <a:lnTo>
                  <a:pt x="401" y="1915"/>
                </a:lnTo>
                <a:lnTo>
                  <a:pt x="495" y="2003"/>
                </a:lnTo>
                <a:lnTo>
                  <a:pt x="469" y="2119"/>
                </a:lnTo>
                <a:lnTo>
                  <a:pt x="382" y="2249"/>
                </a:lnTo>
                <a:lnTo>
                  <a:pt x="353" y="2365"/>
                </a:lnTo>
                <a:lnTo>
                  <a:pt x="324" y="2454"/>
                </a:lnTo>
                <a:lnTo>
                  <a:pt x="376" y="2560"/>
                </a:lnTo>
                <a:lnTo>
                  <a:pt x="513" y="2711"/>
                </a:lnTo>
                <a:lnTo>
                  <a:pt x="641" y="2731"/>
                </a:lnTo>
                <a:lnTo>
                  <a:pt x="729" y="2763"/>
                </a:lnTo>
                <a:lnTo>
                  <a:pt x="815" y="2752"/>
                </a:lnTo>
                <a:lnTo>
                  <a:pt x="909" y="2763"/>
                </a:lnTo>
                <a:lnTo>
                  <a:pt x="1029" y="2809"/>
                </a:lnTo>
                <a:lnTo>
                  <a:pt x="1145" y="2809"/>
                </a:lnTo>
                <a:lnTo>
                  <a:pt x="1214" y="2871"/>
                </a:lnTo>
                <a:lnTo>
                  <a:pt x="1333" y="2848"/>
                </a:lnTo>
                <a:lnTo>
                  <a:pt x="1459" y="2829"/>
                </a:lnTo>
                <a:lnTo>
                  <a:pt x="1546" y="2780"/>
                </a:lnTo>
                <a:lnTo>
                  <a:pt x="1610" y="2737"/>
                </a:lnTo>
                <a:lnTo>
                  <a:pt x="1665" y="2658"/>
                </a:lnTo>
                <a:lnTo>
                  <a:pt x="1718" y="2533"/>
                </a:lnTo>
                <a:lnTo>
                  <a:pt x="1761" y="2483"/>
                </a:lnTo>
                <a:lnTo>
                  <a:pt x="1900" y="2404"/>
                </a:lnTo>
                <a:lnTo>
                  <a:pt x="1989" y="2325"/>
                </a:lnTo>
                <a:lnTo>
                  <a:pt x="2063" y="2236"/>
                </a:lnTo>
                <a:lnTo>
                  <a:pt x="2149" y="2187"/>
                </a:lnTo>
                <a:lnTo>
                  <a:pt x="2252" y="2111"/>
                </a:lnTo>
                <a:lnTo>
                  <a:pt x="2384" y="2055"/>
                </a:lnTo>
                <a:lnTo>
                  <a:pt x="2451" y="1989"/>
                </a:lnTo>
                <a:lnTo>
                  <a:pt x="2439" y="1905"/>
                </a:lnTo>
                <a:lnTo>
                  <a:pt x="2425" y="1841"/>
                </a:lnTo>
                <a:lnTo>
                  <a:pt x="2322" y="1742"/>
                </a:lnTo>
                <a:lnTo>
                  <a:pt x="2279" y="1594"/>
                </a:lnTo>
                <a:lnTo>
                  <a:pt x="2259" y="1484"/>
                </a:lnTo>
                <a:lnTo>
                  <a:pt x="2273" y="1381"/>
                </a:lnTo>
                <a:lnTo>
                  <a:pt x="2309" y="1238"/>
                </a:lnTo>
                <a:lnTo>
                  <a:pt x="2227" y="1232"/>
                </a:lnTo>
                <a:lnTo>
                  <a:pt x="2161" y="1188"/>
                </a:lnTo>
                <a:lnTo>
                  <a:pt x="2069" y="1146"/>
                </a:lnTo>
                <a:lnTo>
                  <a:pt x="2050" y="1060"/>
                </a:lnTo>
                <a:lnTo>
                  <a:pt x="1998" y="990"/>
                </a:lnTo>
                <a:lnTo>
                  <a:pt x="1909" y="893"/>
                </a:lnTo>
                <a:lnTo>
                  <a:pt x="1825" y="894"/>
                </a:lnTo>
                <a:lnTo>
                  <a:pt x="1784" y="944"/>
                </a:lnTo>
                <a:lnTo>
                  <a:pt x="1693" y="945"/>
                </a:lnTo>
                <a:lnTo>
                  <a:pt x="1613" y="894"/>
                </a:lnTo>
                <a:lnTo>
                  <a:pt x="1525" y="894"/>
                </a:lnTo>
                <a:close/>
              </a:path>
            </a:pathLst>
          </a:custGeom>
          <a:solidFill>
            <a:srgbClr val="E1DBE2"/>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a:latin typeface="Calibri"/>
              <a:ea typeface="Calibri"/>
              <a:cs typeface="Calibri"/>
              <a:sym typeface="Calibri"/>
            </a:endParaRPr>
          </a:p>
        </p:txBody>
      </p:sp>
      <p:sp>
        <p:nvSpPr>
          <p:cNvPr id="135" name="Google Shape;135;p5"/>
          <p:cNvSpPr/>
          <p:nvPr/>
        </p:nvSpPr>
        <p:spPr>
          <a:xfrm>
            <a:off x="3238803" y="3686371"/>
            <a:ext cx="1049515" cy="1556058"/>
          </a:xfrm>
          <a:custGeom>
            <a:avLst/>
            <a:gdLst/>
            <a:ahLst/>
            <a:cxnLst/>
            <a:rect l="l" t="t" r="r" b="b"/>
            <a:pathLst>
              <a:path w="3026" h="4487" extrusionOk="0">
                <a:moveTo>
                  <a:pt x="468" y="4151"/>
                </a:moveTo>
                <a:lnTo>
                  <a:pt x="386" y="3993"/>
                </a:lnTo>
                <a:lnTo>
                  <a:pt x="401" y="3901"/>
                </a:lnTo>
                <a:lnTo>
                  <a:pt x="500" y="3788"/>
                </a:lnTo>
                <a:lnTo>
                  <a:pt x="589" y="3682"/>
                </a:lnTo>
                <a:lnTo>
                  <a:pt x="694" y="3587"/>
                </a:lnTo>
                <a:lnTo>
                  <a:pt x="674" y="3471"/>
                </a:lnTo>
                <a:lnTo>
                  <a:pt x="632" y="3388"/>
                </a:lnTo>
                <a:lnTo>
                  <a:pt x="705" y="3304"/>
                </a:lnTo>
                <a:lnTo>
                  <a:pt x="754" y="3228"/>
                </a:lnTo>
                <a:lnTo>
                  <a:pt x="733" y="3151"/>
                </a:lnTo>
                <a:lnTo>
                  <a:pt x="656" y="3055"/>
                </a:lnTo>
                <a:lnTo>
                  <a:pt x="571" y="2951"/>
                </a:lnTo>
                <a:lnTo>
                  <a:pt x="473" y="2854"/>
                </a:lnTo>
                <a:lnTo>
                  <a:pt x="386" y="2756"/>
                </a:lnTo>
                <a:lnTo>
                  <a:pt x="343" y="2707"/>
                </a:lnTo>
                <a:lnTo>
                  <a:pt x="213" y="2707"/>
                </a:lnTo>
                <a:lnTo>
                  <a:pt x="134" y="2673"/>
                </a:lnTo>
                <a:lnTo>
                  <a:pt x="43" y="2555"/>
                </a:lnTo>
                <a:lnTo>
                  <a:pt x="0" y="2440"/>
                </a:lnTo>
                <a:lnTo>
                  <a:pt x="45" y="2363"/>
                </a:lnTo>
                <a:lnTo>
                  <a:pt x="105" y="2253"/>
                </a:lnTo>
                <a:lnTo>
                  <a:pt x="210" y="2217"/>
                </a:lnTo>
                <a:lnTo>
                  <a:pt x="228" y="2128"/>
                </a:lnTo>
                <a:lnTo>
                  <a:pt x="224" y="2025"/>
                </a:lnTo>
                <a:lnTo>
                  <a:pt x="327" y="1983"/>
                </a:lnTo>
                <a:lnTo>
                  <a:pt x="426" y="1951"/>
                </a:lnTo>
                <a:lnTo>
                  <a:pt x="465" y="1826"/>
                </a:lnTo>
                <a:lnTo>
                  <a:pt x="594" y="1802"/>
                </a:lnTo>
                <a:lnTo>
                  <a:pt x="707" y="1787"/>
                </a:lnTo>
                <a:lnTo>
                  <a:pt x="790" y="1740"/>
                </a:lnTo>
                <a:lnTo>
                  <a:pt x="859" y="1693"/>
                </a:lnTo>
                <a:lnTo>
                  <a:pt x="915" y="1610"/>
                </a:lnTo>
                <a:lnTo>
                  <a:pt x="965" y="1493"/>
                </a:lnTo>
                <a:lnTo>
                  <a:pt x="1005" y="1440"/>
                </a:lnTo>
                <a:lnTo>
                  <a:pt x="1150" y="1360"/>
                </a:lnTo>
                <a:lnTo>
                  <a:pt x="1235" y="1285"/>
                </a:lnTo>
                <a:lnTo>
                  <a:pt x="1303" y="1196"/>
                </a:lnTo>
                <a:lnTo>
                  <a:pt x="1407" y="1138"/>
                </a:lnTo>
                <a:lnTo>
                  <a:pt x="1507" y="1064"/>
                </a:lnTo>
                <a:lnTo>
                  <a:pt x="1624" y="1013"/>
                </a:lnTo>
                <a:lnTo>
                  <a:pt x="1696" y="947"/>
                </a:lnTo>
                <a:lnTo>
                  <a:pt x="1684" y="869"/>
                </a:lnTo>
                <a:lnTo>
                  <a:pt x="1671" y="798"/>
                </a:lnTo>
                <a:lnTo>
                  <a:pt x="1567" y="699"/>
                </a:lnTo>
                <a:lnTo>
                  <a:pt x="1525" y="554"/>
                </a:lnTo>
                <a:lnTo>
                  <a:pt x="1504" y="441"/>
                </a:lnTo>
                <a:lnTo>
                  <a:pt x="1521" y="338"/>
                </a:lnTo>
                <a:lnTo>
                  <a:pt x="1552" y="195"/>
                </a:lnTo>
                <a:lnTo>
                  <a:pt x="1630" y="198"/>
                </a:lnTo>
                <a:lnTo>
                  <a:pt x="1752" y="158"/>
                </a:lnTo>
                <a:lnTo>
                  <a:pt x="1849" y="96"/>
                </a:lnTo>
                <a:lnTo>
                  <a:pt x="1888" y="51"/>
                </a:lnTo>
                <a:lnTo>
                  <a:pt x="1939" y="50"/>
                </a:lnTo>
                <a:lnTo>
                  <a:pt x="2023" y="0"/>
                </a:lnTo>
                <a:lnTo>
                  <a:pt x="2047" y="42"/>
                </a:lnTo>
                <a:lnTo>
                  <a:pt x="2134" y="95"/>
                </a:lnTo>
                <a:lnTo>
                  <a:pt x="2175" y="142"/>
                </a:lnTo>
                <a:lnTo>
                  <a:pt x="2263" y="161"/>
                </a:lnTo>
                <a:lnTo>
                  <a:pt x="2344" y="174"/>
                </a:lnTo>
                <a:lnTo>
                  <a:pt x="2455" y="184"/>
                </a:lnTo>
                <a:lnTo>
                  <a:pt x="2564" y="143"/>
                </a:lnTo>
                <a:lnTo>
                  <a:pt x="2631" y="180"/>
                </a:lnTo>
                <a:lnTo>
                  <a:pt x="2694" y="192"/>
                </a:lnTo>
                <a:lnTo>
                  <a:pt x="2653" y="320"/>
                </a:lnTo>
                <a:lnTo>
                  <a:pt x="2641" y="453"/>
                </a:lnTo>
                <a:lnTo>
                  <a:pt x="2738" y="536"/>
                </a:lnTo>
                <a:lnTo>
                  <a:pt x="2853" y="579"/>
                </a:lnTo>
                <a:lnTo>
                  <a:pt x="2908" y="654"/>
                </a:lnTo>
                <a:lnTo>
                  <a:pt x="2983" y="727"/>
                </a:lnTo>
                <a:lnTo>
                  <a:pt x="2983" y="826"/>
                </a:lnTo>
                <a:lnTo>
                  <a:pt x="3026" y="925"/>
                </a:lnTo>
                <a:lnTo>
                  <a:pt x="3026" y="1074"/>
                </a:lnTo>
                <a:lnTo>
                  <a:pt x="3026" y="1123"/>
                </a:lnTo>
                <a:lnTo>
                  <a:pt x="3026" y="1272"/>
                </a:lnTo>
                <a:lnTo>
                  <a:pt x="3026" y="1272"/>
                </a:lnTo>
                <a:lnTo>
                  <a:pt x="3026" y="1420"/>
                </a:lnTo>
                <a:lnTo>
                  <a:pt x="3026" y="1518"/>
                </a:lnTo>
                <a:lnTo>
                  <a:pt x="2983" y="1568"/>
                </a:lnTo>
                <a:lnTo>
                  <a:pt x="2951" y="1633"/>
                </a:lnTo>
                <a:lnTo>
                  <a:pt x="2896" y="1716"/>
                </a:lnTo>
                <a:lnTo>
                  <a:pt x="2836" y="1799"/>
                </a:lnTo>
                <a:lnTo>
                  <a:pt x="2787" y="1854"/>
                </a:lnTo>
                <a:lnTo>
                  <a:pt x="2751" y="1958"/>
                </a:lnTo>
                <a:lnTo>
                  <a:pt x="2672" y="2042"/>
                </a:lnTo>
                <a:lnTo>
                  <a:pt x="2605" y="2097"/>
                </a:lnTo>
                <a:lnTo>
                  <a:pt x="2569" y="2201"/>
                </a:lnTo>
                <a:lnTo>
                  <a:pt x="2550" y="2310"/>
                </a:lnTo>
                <a:lnTo>
                  <a:pt x="2538" y="2409"/>
                </a:lnTo>
                <a:lnTo>
                  <a:pt x="2574" y="2500"/>
                </a:lnTo>
                <a:lnTo>
                  <a:pt x="2665" y="2486"/>
                </a:lnTo>
                <a:lnTo>
                  <a:pt x="2733" y="2472"/>
                </a:lnTo>
                <a:lnTo>
                  <a:pt x="2824" y="2542"/>
                </a:lnTo>
                <a:lnTo>
                  <a:pt x="2884" y="2646"/>
                </a:lnTo>
                <a:lnTo>
                  <a:pt x="2920" y="2756"/>
                </a:lnTo>
                <a:lnTo>
                  <a:pt x="2981" y="2888"/>
                </a:lnTo>
                <a:lnTo>
                  <a:pt x="3026" y="3003"/>
                </a:lnTo>
                <a:lnTo>
                  <a:pt x="3026" y="3151"/>
                </a:lnTo>
                <a:lnTo>
                  <a:pt x="3011" y="3270"/>
                </a:lnTo>
                <a:lnTo>
                  <a:pt x="2983" y="3399"/>
                </a:lnTo>
                <a:lnTo>
                  <a:pt x="3026" y="3546"/>
                </a:lnTo>
                <a:lnTo>
                  <a:pt x="3026" y="3596"/>
                </a:lnTo>
                <a:lnTo>
                  <a:pt x="2983" y="3695"/>
                </a:lnTo>
                <a:lnTo>
                  <a:pt x="2940" y="3795"/>
                </a:lnTo>
                <a:lnTo>
                  <a:pt x="2853" y="3894"/>
                </a:lnTo>
                <a:lnTo>
                  <a:pt x="2767" y="3993"/>
                </a:lnTo>
                <a:lnTo>
                  <a:pt x="2723" y="4092"/>
                </a:lnTo>
                <a:lnTo>
                  <a:pt x="2723" y="4141"/>
                </a:lnTo>
                <a:lnTo>
                  <a:pt x="2680" y="4190"/>
                </a:lnTo>
                <a:lnTo>
                  <a:pt x="2637" y="4239"/>
                </a:lnTo>
                <a:lnTo>
                  <a:pt x="2594" y="4338"/>
                </a:lnTo>
                <a:lnTo>
                  <a:pt x="2490" y="4443"/>
                </a:lnTo>
                <a:lnTo>
                  <a:pt x="2377" y="4487"/>
                </a:lnTo>
                <a:lnTo>
                  <a:pt x="2301" y="4463"/>
                </a:lnTo>
                <a:lnTo>
                  <a:pt x="2240" y="4429"/>
                </a:lnTo>
                <a:lnTo>
                  <a:pt x="2204" y="4311"/>
                </a:lnTo>
                <a:lnTo>
                  <a:pt x="2160" y="4190"/>
                </a:lnTo>
                <a:lnTo>
                  <a:pt x="2053" y="4061"/>
                </a:lnTo>
                <a:lnTo>
                  <a:pt x="1950" y="3922"/>
                </a:lnTo>
                <a:lnTo>
                  <a:pt x="1858" y="3795"/>
                </a:lnTo>
                <a:lnTo>
                  <a:pt x="1728" y="3695"/>
                </a:lnTo>
                <a:lnTo>
                  <a:pt x="1640" y="3631"/>
                </a:lnTo>
                <a:lnTo>
                  <a:pt x="1543" y="3638"/>
                </a:lnTo>
                <a:lnTo>
                  <a:pt x="1468" y="3695"/>
                </a:lnTo>
                <a:lnTo>
                  <a:pt x="1397" y="3756"/>
                </a:lnTo>
                <a:lnTo>
                  <a:pt x="1342" y="3846"/>
                </a:lnTo>
                <a:lnTo>
                  <a:pt x="1252" y="3894"/>
                </a:lnTo>
                <a:lnTo>
                  <a:pt x="1081" y="3880"/>
                </a:lnTo>
                <a:lnTo>
                  <a:pt x="1020" y="3846"/>
                </a:lnTo>
                <a:lnTo>
                  <a:pt x="936" y="3846"/>
                </a:lnTo>
                <a:lnTo>
                  <a:pt x="838" y="3901"/>
                </a:lnTo>
                <a:lnTo>
                  <a:pt x="777" y="3978"/>
                </a:lnTo>
                <a:lnTo>
                  <a:pt x="690" y="4042"/>
                </a:lnTo>
                <a:lnTo>
                  <a:pt x="608" y="4144"/>
                </a:lnTo>
                <a:lnTo>
                  <a:pt x="468" y="4151"/>
                </a:lnTo>
                <a:close/>
              </a:path>
            </a:pathLst>
          </a:custGeom>
          <a:solidFill>
            <a:srgbClr val="E1DBE2"/>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a:buSzPts val="1600"/>
            </a:pPr>
            <a:endParaRPr sz="1600">
              <a:latin typeface="Calibri"/>
              <a:cs typeface="Calibri"/>
              <a:sym typeface="Calibri"/>
            </a:endParaRPr>
          </a:p>
        </p:txBody>
      </p:sp>
      <p:sp>
        <p:nvSpPr>
          <p:cNvPr id="136" name="Google Shape;136;p5"/>
          <p:cNvSpPr/>
          <p:nvPr/>
        </p:nvSpPr>
        <p:spPr>
          <a:xfrm>
            <a:off x="517003" y="3880661"/>
            <a:ext cx="784103" cy="1018293"/>
          </a:xfrm>
          <a:custGeom>
            <a:avLst/>
            <a:gdLst/>
            <a:ahLst/>
            <a:cxnLst/>
            <a:rect l="l" t="t" r="r" b="b"/>
            <a:pathLst>
              <a:path w="2456" h="3239" extrusionOk="0">
                <a:moveTo>
                  <a:pt x="2456" y="1723"/>
                </a:moveTo>
                <a:lnTo>
                  <a:pt x="2413" y="1612"/>
                </a:lnTo>
                <a:lnTo>
                  <a:pt x="2311" y="1500"/>
                </a:lnTo>
                <a:lnTo>
                  <a:pt x="2264" y="1500"/>
                </a:lnTo>
                <a:lnTo>
                  <a:pt x="2180" y="1404"/>
                </a:lnTo>
                <a:lnTo>
                  <a:pt x="2080" y="1336"/>
                </a:lnTo>
                <a:lnTo>
                  <a:pt x="2033" y="1279"/>
                </a:lnTo>
                <a:lnTo>
                  <a:pt x="2040" y="1177"/>
                </a:lnTo>
                <a:lnTo>
                  <a:pt x="2040" y="1079"/>
                </a:lnTo>
                <a:lnTo>
                  <a:pt x="2033" y="1013"/>
                </a:lnTo>
                <a:lnTo>
                  <a:pt x="2075" y="899"/>
                </a:lnTo>
                <a:lnTo>
                  <a:pt x="1984" y="847"/>
                </a:lnTo>
                <a:lnTo>
                  <a:pt x="1951" y="689"/>
                </a:lnTo>
                <a:lnTo>
                  <a:pt x="1997" y="548"/>
                </a:lnTo>
                <a:lnTo>
                  <a:pt x="2080" y="409"/>
                </a:lnTo>
                <a:lnTo>
                  <a:pt x="1971" y="295"/>
                </a:lnTo>
                <a:lnTo>
                  <a:pt x="1884" y="331"/>
                </a:lnTo>
                <a:lnTo>
                  <a:pt x="1751" y="304"/>
                </a:lnTo>
                <a:lnTo>
                  <a:pt x="1697" y="244"/>
                </a:lnTo>
                <a:lnTo>
                  <a:pt x="1561" y="138"/>
                </a:lnTo>
                <a:lnTo>
                  <a:pt x="1393" y="50"/>
                </a:lnTo>
                <a:lnTo>
                  <a:pt x="1324" y="6"/>
                </a:lnTo>
                <a:lnTo>
                  <a:pt x="1210" y="0"/>
                </a:lnTo>
                <a:lnTo>
                  <a:pt x="1186" y="77"/>
                </a:lnTo>
                <a:lnTo>
                  <a:pt x="1166" y="279"/>
                </a:lnTo>
                <a:lnTo>
                  <a:pt x="993" y="261"/>
                </a:lnTo>
                <a:lnTo>
                  <a:pt x="951" y="299"/>
                </a:lnTo>
                <a:lnTo>
                  <a:pt x="835" y="479"/>
                </a:lnTo>
                <a:lnTo>
                  <a:pt x="694" y="487"/>
                </a:lnTo>
                <a:lnTo>
                  <a:pt x="574" y="628"/>
                </a:lnTo>
                <a:lnTo>
                  <a:pt x="480" y="549"/>
                </a:lnTo>
                <a:lnTo>
                  <a:pt x="380" y="538"/>
                </a:lnTo>
                <a:lnTo>
                  <a:pt x="296" y="626"/>
                </a:lnTo>
                <a:lnTo>
                  <a:pt x="153" y="738"/>
                </a:lnTo>
                <a:lnTo>
                  <a:pt x="107" y="737"/>
                </a:lnTo>
                <a:lnTo>
                  <a:pt x="67" y="894"/>
                </a:lnTo>
                <a:lnTo>
                  <a:pt x="22" y="952"/>
                </a:lnTo>
                <a:lnTo>
                  <a:pt x="21" y="1058"/>
                </a:lnTo>
                <a:lnTo>
                  <a:pt x="21" y="1112"/>
                </a:lnTo>
                <a:lnTo>
                  <a:pt x="21" y="1167"/>
                </a:lnTo>
                <a:lnTo>
                  <a:pt x="0" y="1276"/>
                </a:lnTo>
                <a:lnTo>
                  <a:pt x="21" y="1385"/>
                </a:lnTo>
                <a:lnTo>
                  <a:pt x="21" y="1439"/>
                </a:lnTo>
                <a:lnTo>
                  <a:pt x="30" y="1538"/>
                </a:lnTo>
                <a:lnTo>
                  <a:pt x="21" y="1604"/>
                </a:lnTo>
                <a:lnTo>
                  <a:pt x="15" y="1721"/>
                </a:lnTo>
                <a:lnTo>
                  <a:pt x="30" y="1809"/>
                </a:lnTo>
                <a:lnTo>
                  <a:pt x="21" y="1931"/>
                </a:lnTo>
                <a:lnTo>
                  <a:pt x="67" y="1985"/>
                </a:lnTo>
                <a:lnTo>
                  <a:pt x="161" y="2040"/>
                </a:lnTo>
                <a:lnTo>
                  <a:pt x="161" y="2040"/>
                </a:lnTo>
                <a:lnTo>
                  <a:pt x="209" y="2096"/>
                </a:lnTo>
                <a:lnTo>
                  <a:pt x="208" y="2203"/>
                </a:lnTo>
                <a:lnTo>
                  <a:pt x="218" y="2281"/>
                </a:lnTo>
                <a:lnTo>
                  <a:pt x="208" y="2367"/>
                </a:lnTo>
                <a:lnTo>
                  <a:pt x="208" y="2476"/>
                </a:lnTo>
                <a:lnTo>
                  <a:pt x="255" y="2530"/>
                </a:lnTo>
                <a:lnTo>
                  <a:pt x="302" y="2639"/>
                </a:lnTo>
                <a:lnTo>
                  <a:pt x="349" y="2694"/>
                </a:lnTo>
                <a:lnTo>
                  <a:pt x="396" y="2748"/>
                </a:lnTo>
                <a:lnTo>
                  <a:pt x="490" y="2748"/>
                </a:lnTo>
                <a:lnTo>
                  <a:pt x="584" y="2803"/>
                </a:lnTo>
                <a:lnTo>
                  <a:pt x="677" y="2789"/>
                </a:lnTo>
                <a:lnTo>
                  <a:pt x="783" y="2770"/>
                </a:lnTo>
                <a:lnTo>
                  <a:pt x="903" y="2745"/>
                </a:lnTo>
                <a:lnTo>
                  <a:pt x="1007" y="2748"/>
                </a:lnTo>
                <a:lnTo>
                  <a:pt x="1061" y="2806"/>
                </a:lnTo>
                <a:lnTo>
                  <a:pt x="1100" y="2857"/>
                </a:lnTo>
                <a:lnTo>
                  <a:pt x="1159" y="2884"/>
                </a:lnTo>
                <a:lnTo>
                  <a:pt x="1194" y="2966"/>
                </a:lnTo>
                <a:lnTo>
                  <a:pt x="1194" y="3021"/>
                </a:lnTo>
                <a:lnTo>
                  <a:pt x="1241" y="3075"/>
                </a:lnTo>
                <a:lnTo>
                  <a:pt x="1249" y="3190"/>
                </a:lnTo>
                <a:lnTo>
                  <a:pt x="1288" y="3239"/>
                </a:lnTo>
                <a:lnTo>
                  <a:pt x="1429" y="3239"/>
                </a:lnTo>
                <a:lnTo>
                  <a:pt x="1570" y="3184"/>
                </a:lnTo>
                <a:lnTo>
                  <a:pt x="1746" y="3147"/>
                </a:lnTo>
                <a:lnTo>
                  <a:pt x="1805" y="3021"/>
                </a:lnTo>
                <a:lnTo>
                  <a:pt x="1758" y="2912"/>
                </a:lnTo>
                <a:lnTo>
                  <a:pt x="1776" y="2753"/>
                </a:lnTo>
                <a:lnTo>
                  <a:pt x="1822" y="2639"/>
                </a:lnTo>
                <a:lnTo>
                  <a:pt x="1836" y="2464"/>
                </a:lnTo>
                <a:lnTo>
                  <a:pt x="1710" y="2367"/>
                </a:lnTo>
                <a:lnTo>
                  <a:pt x="1671" y="2299"/>
                </a:lnTo>
                <a:lnTo>
                  <a:pt x="1663" y="2203"/>
                </a:lnTo>
                <a:lnTo>
                  <a:pt x="1852" y="2149"/>
                </a:lnTo>
                <a:lnTo>
                  <a:pt x="1946" y="2094"/>
                </a:lnTo>
                <a:lnTo>
                  <a:pt x="2047" y="2054"/>
                </a:lnTo>
                <a:lnTo>
                  <a:pt x="2138" y="2054"/>
                </a:lnTo>
                <a:lnTo>
                  <a:pt x="2250" y="1993"/>
                </a:lnTo>
                <a:lnTo>
                  <a:pt x="2321" y="1822"/>
                </a:lnTo>
                <a:lnTo>
                  <a:pt x="2456" y="1723"/>
                </a:lnTo>
                <a:close/>
              </a:path>
            </a:pathLst>
          </a:custGeom>
          <a:solidFill>
            <a:srgbClr val="E1DBE2"/>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a:latin typeface="Calibri"/>
              <a:ea typeface="Calibri"/>
              <a:cs typeface="Calibri"/>
              <a:sym typeface="Calibri"/>
            </a:endParaRPr>
          </a:p>
        </p:txBody>
      </p:sp>
      <p:sp>
        <p:nvSpPr>
          <p:cNvPr id="137" name="Google Shape;137;p5"/>
          <p:cNvSpPr/>
          <p:nvPr/>
        </p:nvSpPr>
        <p:spPr>
          <a:xfrm>
            <a:off x="1630703" y="4088829"/>
            <a:ext cx="983596" cy="1141456"/>
          </a:xfrm>
          <a:custGeom>
            <a:avLst/>
            <a:gdLst/>
            <a:ahLst/>
            <a:cxnLst/>
            <a:rect l="l" t="t" r="r" b="b"/>
            <a:pathLst>
              <a:path w="2835" h="3289" extrusionOk="0">
                <a:moveTo>
                  <a:pt x="2126" y="598"/>
                </a:moveTo>
                <a:lnTo>
                  <a:pt x="1999" y="598"/>
                </a:lnTo>
                <a:lnTo>
                  <a:pt x="1882" y="627"/>
                </a:lnTo>
                <a:lnTo>
                  <a:pt x="1776" y="658"/>
                </a:lnTo>
                <a:lnTo>
                  <a:pt x="1656" y="741"/>
                </a:lnTo>
                <a:lnTo>
                  <a:pt x="1522" y="741"/>
                </a:lnTo>
                <a:lnTo>
                  <a:pt x="1479" y="643"/>
                </a:lnTo>
                <a:lnTo>
                  <a:pt x="1432" y="588"/>
                </a:lnTo>
                <a:lnTo>
                  <a:pt x="1394" y="494"/>
                </a:lnTo>
                <a:lnTo>
                  <a:pt x="1351" y="494"/>
                </a:lnTo>
                <a:lnTo>
                  <a:pt x="1263" y="296"/>
                </a:lnTo>
                <a:lnTo>
                  <a:pt x="1177" y="197"/>
                </a:lnTo>
                <a:lnTo>
                  <a:pt x="1103" y="121"/>
                </a:lnTo>
                <a:lnTo>
                  <a:pt x="1003" y="49"/>
                </a:lnTo>
                <a:lnTo>
                  <a:pt x="874" y="0"/>
                </a:lnTo>
                <a:lnTo>
                  <a:pt x="840" y="156"/>
                </a:lnTo>
                <a:lnTo>
                  <a:pt x="806" y="374"/>
                </a:lnTo>
                <a:lnTo>
                  <a:pt x="750" y="486"/>
                </a:lnTo>
                <a:lnTo>
                  <a:pt x="651" y="514"/>
                </a:lnTo>
                <a:lnTo>
                  <a:pt x="572" y="551"/>
                </a:lnTo>
                <a:lnTo>
                  <a:pt x="475" y="513"/>
                </a:lnTo>
                <a:lnTo>
                  <a:pt x="399" y="473"/>
                </a:lnTo>
                <a:lnTo>
                  <a:pt x="318" y="414"/>
                </a:lnTo>
                <a:lnTo>
                  <a:pt x="225" y="390"/>
                </a:lnTo>
                <a:lnTo>
                  <a:pt x="0" y="564"/>
                </a:lnTo>
                <a:lnTo>
                  <a:pt x="2" y="658"/>
                </a:lnTo>
                <a:lnTo>
                  <a:pt x="50" y="748"/>
                </a:lnTo>
                <a:lnTo>
                  <a:pt x="133" y="827"/>
                </a:lnTo>
                <a:lnTo>
                  <a:pt x="82" y="950"/>
                </a:lnTo>
                <a:lnTo>
                  <a:pt x="318" y="1049"/>
                </a:lnTo>
                <a:lnTo>
                  <a:pt x="369" y="1127"/>
                </a:lnTo>
                <a:lnTo>
                  <a:pt x="366" y="1204"/>
                </a:lnTo>
                <a:lnTo>
                  <a:pt x="379" y="1288"/>
                </a:lnTo>
                <a:lnTo>
                  <a:pt x="436" y="1352"/>
                </a:lnTo>
                <a:lnTo>
                  <a:pt x="451" y="1406"/>
                </a:lnTo>
                <a:lnTo>
                  <a:pt x="517" y="1444"/>
                </a:lnTo>
                <a:lnTo>
                  <a:pt x="589" y="1486"/>
                </a:lnTo>
                <a:lnTo>
                  <a:pt x="632" y="1535"/>
                </a:lnTo>
                <a:lnTo>
                  <a:pt x="611" y="1636"/>
                </a:lnTo>
                <a:lnTo>
                  <a:pt x="632" y="1733"/>
                </a:lnTo>
                <a:lnTo>
                  <a:pt x="719" y="1782"/>
                </a:lnTo>
                <a:lnTo>
                  <a:pt x="762" y="1832"/>
                </a:lnTo>
                <a:lnTo>
                  <a:pt x="853" y="1922"/>
                </a:lnTo>
                <a:lnTo>
                  <a:pt x="922" y="1882"/>
                </a:lnTo>
                <a:lnTo>
                  <a:pt x="1081" y="1985"/>
                </a:lnTo>
                <a:lnTo>
                  <a:pt x="1151" y="2079"/>
                </a:lnTo>
                <a:lnTo>
                  <a:pt x="1237" y="2128"/>
                </a:lnTo>
                <a:lnTo>
                  <a:pt x="1280" y="2178"/>
                </a:lnTo>
                <a:lnTo>
                  <a:pt x="1323" y="2178"/>
                </a:lnTo>
                <a:lnTo>
                  <a:pt x="1379" y="2238"/>
                </a:lnTo>
                <a:lnTo>
                  <a:pt x="1443" y="2279"/>
                </a:lnTo>
                <a:lnTo>
                  <a:pt x="1444" y="2330"/>
                </a:lnTo>
                <a:lnTo>
                  <a:pt x="1489" y="2380"/>
                </a:lnTo>
                <a:lnTo>
                  <a:pt x="1443" y="2429"/>
                </a:lnTo>
                <a:lnTo>
                  <a:pt x="1443" y="2476"/>
                </a:lnTo>
                <a:lnTo>
                  <a:pt x="1444" y="2531"/>
                </a:lnTo>
                <a:lnTo>
                  <a:pt x="1410" y="2630"/>
                </a:lnTo>
                <a:lnTo>
                  <a:pt x="1405" y="2683"/>
                </a:lnTo>
                <a:lnTo>
                  <a:pt x="1414" y="2761"/>
                </a:lnTo>
                <a:lnTo>
                  <a:pt x="1399" y="2839"/>
                </a:lnTo>
                <a:lnTo>
                  <a:pt x="1401" y="2920"/>
                </a:lnTo>
                <a:lnTo>
                  <a:pt x="1398" y="3055"/>
                </a:lnTo>
                <a:lnTo>
                  <a:pt x="1405" y="3121"/>
                </a:lnTo>
                <a:lnTo>
                  <a:pt x="1401" y="3220"/>
                </a:lnTo>
                <a:lnTo>
                  <a:pt x="1428" y="3289"/>
                </a:lnTo>
                <a:lnTo>
                  <a:pt x="1490" y="3245"/>
                </a:lnTo>
                <a:lnTo>
                  <a:pt x="1539" y="3167"/>
                </a:lnTo>
                <a:lnTo>
                  <a:pt x="1626" y="3068"/>
                </a:lnTo>
                <a:lnTo>
                  <a:pt x="1726" y="2944"/>
                </a:lnTo>
                <a:lnTo>
                  <a:pt x="1837" y="2827"/>
                </a:lnTo>
                <a:lnTo>
                  <a:pt x="1881" y="2875"/>
                </a:lnTo>
                <a:lnTo>
                  <a:pt x="1951" y="2906"/>
                </a:lnTo>
                <a:lnTo>
                  <a:pt x="2050" y="2825"/>
                </a:lnTo>
                <a:lnTo>
                  <a:pt x="2140" y="2720"/>
                </a:lnTo>
                <a:lnTo>
                  <a:pt x="2226" y="2621"/>
                </a:lnTo>
                <a:lnTo>
                  <a:pt x="2343" y="2539"/>
                </a:lnTo>
                <a:lnTo>
                  <a:pt x="2452" y="2501"/>
                </a:lnTo>
                <a:lnTo>
                  <a:pt x="2576" y="2425"/>
                </a:lnTo>
                <a:lnTo>
                  <a:pt x="2705" y="2326"/>
                </a:lnTo>
                <a:lnTo>
                  <a:pt x="2785" y="2228"/>
                </a:lnTo>
                <a:lnTo>
                  <a:pt x="2829" y="2144"/>
                </a:lnTo>
                <a:lnTo>
                  <a:pt x="2832" y="2027"/>
                </a:lnTo>
                <a:lnTo>
                  <a:pt x="2745" y="1880"/>
                </a:lnTo>
                <a:lnTo>
                  <a:pt x="2764" y="1742"/>
                </a:lnTo>
                <a:lnTo>
                  <a:pt x="2835" y="1658"/>
                </a:lnTo>
                <a:lnTo>
                  <a:pt x="2806" y="1573"/>
                </a:lnTo>
                <a:lnTo>
                  <a:pt x="2796" y="1478"/>
                </a:lnTo>
                <a:lnTo>
                  <a:pt x="2736" y="1414"/>
                </a:lnTo>
                <a:lnTo>
                  <a:pt x="2660" y="1311"/>
                </a:lnTo>
                <a:lnTo>
                  <a:pt x="2586" y="1214"/>
                </a:lnTo>
                <a:lnTo>
                  <a:pt x="2640" y="1142"/>
                </a:lnTo>
                <a:lnTo>
                  <a:pt x="2602" y="1078"/>
                </a:lnTo>
                <a:lnTo>
                  <a:pt x="2539" y="1006"/>
                </a:lnTo>
                <a:lnTo>
                  <a:pt x="2482" y="990"/>
                </a:lnTo>
                <a:lnTo>
                  <a:pt x="2414" y="954"/>
                </a:lnTo>
                <a:lnTo>
                  <a:pt x="2335" y="972"/>
                </a:lnTo>
                <a:lnTo>
                  <a:pt x="2237" y="1006"/>
                </a:lnTo>
                <a:lnTo>
                  <a:pt x="2181" y="1048"/>
                </a:lnTo>
                <a:lnTo>
                  <a:pt x="2096" y="1003"/>
                </a:lnTo>
                <a:lnTo>
                  <a:pt x="2112" y="902"/>
                </a:lnTo>
                <a:lnTo>
                  <a:pt x="2110" y="826"/>
                </a:lnTo>
                <a:lnTo>
                  <a:pt x="2116" y="749"/>
                </a:lnTo>
                <a:lnTo>
                  <a:pt x="2128" y="681"/>
                </a:lnTo>
                <a:lnTo>
                  <a:pt x="2126" y="598"/>
                </a:lnTo>
                <a:close/>
              </a:path>
            </a:pathLst>
          </a:custGeom>
          <a:solidFill>
            <a:srgbClr val="E1DBE2"/>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a:buSzPts val="1600"/>
            </a:pPr>
            <a:endParaRPr sz="1600">
              <a:latin typeface="Calibri"/>
              <a:cs typeface="Calibri"/>
              <a:sym typeface="Calibri"/>
            </a:endParaRPr>
          </a:p>
        </p:txBody>
      </p:sp>
      <p:sp>
        <p:nvSpPr>
          <p:cNvPr id="138" name="Google Shape;138;p5"/>
          <p:cNvSpPr/>
          <p:nvPr/>
        </p:nvSpPr>
        <p:spPr>
          <a:xfrm>
            <a:off x="2482459" y="4404552"/>
            <a:ext cx="1018291" cy="870835"/>
          </a:xfrm>
          <a:custGeom>
            <a:avLst/>
            <a:gdLst/>
            <a:ahLst/>
            <a:cxnLst/>
            <a:rect l="l" t="t" r="r" b="b"/>
            <a:pathLst>
              <a:path w="2935" h="2512" extrusionOk="0">
                <a:moveTo>
                  <a:pt x="2183" y="374"/>
                </a:moveTo>
                <a:lnTo>
                  <a:pt x="2118" y="342"/>
                </a:lnTo>
                <a:lnTo>
                  <a:pt x="2073" y="294"/>
                </a:lnTo>
                <a:lnTo>
                  <a:pt x="1968" y="264"/>
                </a:lnTo>
                <a:lnTo>
                  <a:pt x="1839" y="192"/>
                </a:lnTo>
                <a:lnTo>
                  <a:pt x="1761" y="194"/>
                </a:lnTo>
                <a:lnTo>
                  <a:pt x="1628" y="177"/>
                </a:lnTo>
                <a:lnTo>
                  <a:pt x="1515" y="194"/>
                </a:lnTo>
                <a:lnTo>
                  <a:pt x="1436" y="162"/>
                </a:lnTo>
                <a:lnTo>
                  <a:pt x="1344" y="83"/>
                </a:lnTo>
                <a:lnTo>
                  <a:pt x="1256" y="0"/>
                </a:lnTo>
                <a:lnTo>
                  <a:pt x="1208" y="40"/>
                </a:lnTo>
                <a:lnTo>
                  <a:pt x="1178" y="151"/>
                </a:lnTo>
                <a:lnTo>
                  <a:pt x="1165" y="241"/>
                </a:lnTo>
                <a:lnTo>
                  <a:pt x="1164" y="345"/>
                </a:lnTo>
                <a:lnTo>
                  <a:pt x="1077" y="390"/>
                </a:lnTo>
                <a:lnTo>
                  <a:pt x="915" y="297"/>
                </a:lnTo>
                <a:lnTo>
                  <a:pt x="778" y="242"/>
                </a:lnTo>
                <a:lnTo>
                  <a:pt x="684" y="242"/>
                </a:lnTo>
                <a:lnTo>
                  <a:pt x="386" y="142"/>
                </a:lnTo>
                <a:lnTo>
                  <a:pt x="300" y="192"/>
                </a:lnTo>
                <a:lnTo>
                  <a:pt x="189" y="231"/>
                </a:lnTo>
                <a:lnTo>
                  <a:pt x="132" y="304"/>
                </a:lnTo>
                <a:lnTo>
                  <a:pt x="267" y="492"/>
                </a:lnTo>
                <a:lnTo>
                  <a:pt x="304" y="532"/>
                </a:lnTo>
                <a:lnTo>
                  <a:pt x="339" y="569"/>
                </a:lnTo>
                <a:lnTo>
                  <a:pt x="352" y="668"/>
                </a:lnTo>
                <a:lnTo>
                  <a:pt x="380" y="750"/>
                </a:lnTo>
                <a:lnTo>
                  <a:pt x="311" y="830"/>
                </a:lnTo>
                <a:lnTo>
                  <a:pt x="289" y="971"/>
                </a:lnTo>
                <a:lnTo>
                  <a:pt x="376" y="1121"/>
                </a:lnTo>
                <a:lnTo>
                  <a:pt x="374" y="1234"/>
                </a:lnTo>
                <a:lnTo>
                  <a:pt x="332" y="1317"/>
                </a:lnTo>
                <a:lnTo>
                  <a:pt x="248" y="1416"/>
                </a:lnTo>
                <a:lnTo>
                  <a:pt x="124" y="1512"/>
                </a:lnTo>
                <a:lnTo>
                  <a:pt x="76" y="1541"/>
                </a:lnTo>
                <a:lnTo>
                  <a:pt x="0" y="1593"/>
                </a:lnTo>
                <a:lnTo>
                  <a:pt x="53" y="1724"/>
                </a:lnTo>
                <a:lnTo>
                  <a:pt x="71" y="1826"/>
                </a:lnTo>
                <a:lnTo>
                  <a:pt x="152" y="1821"/>
                </a:lnTo>
                <a:lnTo>
                  <a:pt x="246" y="1784"/>
                </a:lnTo>
                <a:lnTo>
                  <a:pt x="333" y="1829"/>
                </a:lnTo>
                <a:lnTo>
                  <a:pt x="384" y="1922"/>
                </a:lnTo>
                <a:lnTo>
                  <a:pt x="384" y="2072"/>
                </a:lnTo>
                <a:lnTo>
                  <a:pt x="341" y="2172"/>
                </a:lnTo>
                <a:lnTo>
                  <a:pt x="341" y="2243"/>
                </a:lnTo>
                <a:lnTo>
                  <a:pt x="356" y="2331"/>
                </a:lnTo>
                <a:lnTo>
                  <a:pt x="505" y="2369"/>
                </a:lnTo>
                <a:lnTo>
                  <a:pt x="547" y="2321"/>
                </a:lnTo>
                <a:lnTo>
                  <a:pt x="596" y="2202"/>
                </a:lnTo>
                <a:lnTo>
                  <a:pt x="644" y="2154"/>
                </a:lnTo>
                <a:lnTo>
                  <a:pt x="693" y="2116"/>
                </a:lnTo>
                <a:lnTo>
                  <a:pt x="780" y="2067"/>
                </a:lnTo>
                <a:lnTo>
                  <a:pt x="823" y="2017"/>
                </a:lnTo>
                <a:lnTo>
                  <a:pt x="909" y="2017"/>
                </a:lnTo>
                <a:lnTo>
                  <a:pt x="953" y="2067"/>
                </a:lnTo>
                <a:lnTo>
                  <a:pt x="1039" y="2166"/>
                </a:lnTo>
                <a:lnTo>
                  <a:pt x="1178" y="2123"/>
                </a:lnTo>
                <a:lnTo>
                  <a:pt x="1296" y="2091"/>
                </a:lnTo>
                <a:lnTo>
                  <a:pt x="1323" y="2012"/>
                </a:lnTo>
                <a:lnTo>
                  <a:pt x="1341" y="1918"/>
                </a:lnTo>
                <a:lnTo>
                  <a:pt x="1351" y="1837"/>
                </a:lnTo>
                <a:lnTo>
                  <a:pt x="1428" y="1770"/>
                </a:lnTo>
                <a:lnTo>
                  <a:pt x="1482" y="1845"/>
                </a:lnTo>
                <a:lnTo>
                  <a:pt x="1557" y="1869"/>
                </a:lnTo>
                <a:lnTo>
                  <a:pt x="1644" y="1869"/>
                </a:lnTo>
                <a:lnTo>
                  <a:pt x="1730" y="1918"/>
                </a:lnTo>
                <a:lnTo>
                  <a:pt x="1788" y="1956"/>
                </a:lnTo>
                <a:lnTo>
                  <a:pt x="1794" y="2059"/>
                </a:lnTo>
                <a:lnTo>
                  <a:pt x="1860" y="2116"/>
                </a:lnTo>
                <a:lnTo>
                  <a:pt x="1946" y="2166"/>
                </a:lnTo>
                <a:lnTo>
                  <a:pt x="1995" y="2147"/>
                </a:lnTo>
                <a:lnTo>
                  <a:pt x="2072" y="2123"/>
                </a:lnTo>
                <a:lnTo>
                  <a:pt x="2162" y="2116"/>
                </a:lnTo>
                <a:lnTo>
                  <a:pt x="2224" y="2179"/>
                </a:lnTo>
                <a:lnTo>
                  <a:pt x="2249" y="2215"/>
                </a:lnTo>
                <a:lnTo>
                  <a:pt x="2279" y="2313"/>
                </a:lnTo>
                <a:lnTo>
                  <a:pt x="2336" y="2413"/>
                </a:lnTo>
                <a:lnTo>
                  <a:pt x="2336" y="2512"/>
                </a:lnTo>
                <a:lnTo>
                  <a:pt x="2404" y="2512"/>
                </a:lnTo>
                <a:lnTo>
                  <a:pt x="2465" y="2413"/>
                </a:lnTo>
                <a:lnTo>
                  <a:pt x="2552" y="2265"/>
                </a:lnTo>
                <a:lnTo>
                  <a:pt x="2649" y="2082"/>
                </a:lnTo>
                <a:lnTo>
                  <a:pt x="2567" y="1924"/>
                </a:lnTo>
                <a:lnTo>
                  <a:pt x="2583" y="1833"/>
                </a:lnTo>
                <a:lnTo>
                  <a:pt x="2771" y="1611"/>
                </a:lnTo>
                <a:lnTo>
                  <a:pt x="2874" y="1515"/>
                </a:lnTo>
                <a:lnTo>
                  <a:pt x="2856" y="1403"/>
                </a:lnTo>
                <a:lnTo>
                  <a:pt x="2815" y="1319"/>
                </a:lnTo>
                <a:lnTo>
                  <a:pt x="2886" y="1237"/>
                </a:lnTo>
                <a:lnTo>
                  <a:pt x="2935" y="1160"/>
                </a:lnTo>
                <a:lnTo>
                  <a:pt x="2915" y="1083"/>
                </a:lnTo>
                <a:lnTo>
                  <a:pt x="2758" y="889"/>
                </a:lnTo>
                <a:lnTo>
                  <a:pt x="2647" y="777"/>
                </a:lnTo>
                <a:lnTo>
                  <a:pt x="2524" y="638"/>
                </a:lnTo>
                <a:lnTo>
                  <a:pt x="2397" y="638"/>
                </a:lnTo>
                <a:lnTo>
                  <a:pt x="2317" y="606"/>
                </a:lnTo>
                <a:lnTo>
                  <a:pt x="2224" y="484"/>
                </a:lnTo>
                <a:lnTo>
                  <a:pt x="2183" y="374"/>
                </a:lnTo>
                <a:close/>
              </a:path>
            </a:pathLst>
          </a:custGeom>
          <a:solidFill>
            <a:srgbClr val="E1DBE2"/>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a:latin typeface="Calibri"/>
              <a:ea typeface="Calibri"/>
              <a:cs typeface="Calibri"/>
              <a:sym typeface="Calibri"/>
            </a:endParaRPr>
          </a:p>
        </p:txBody>
      </p:sp>
      <p:sp>
        <p:nvSpPr>
          <p:cNvPr id="139" name="Google Shape;139;p5"/>
          <p:cNvSpPr/>
          <p:nvPr/>
        </p:nvSpPr>
        <p:spPr>
          <a:xfrm>
            <a:off x="2647259" y="5018648"/>
            <a:ext cx="645319" cy="1226462"/>
          </a:xfrm>
          <a:custGeom>
            <a:avLst/>
            <a:gdLst/>
            <a:ahLst/>
            <a:cxnLst/>
            <a:rect l="l" t="t" r="r" b="b"/>
            <a:pathLst>
              <a:path w="1859" h="3536" extrusionOk="0">
                <a:moveTo>
                  <a:pt x="1748" y="781"/>
                </a:moveTo>
                <a:lnTo>
                  <a:pt x="1859" y="743"/>
                </a:lnTo>
                <a:lnTo>
                  <a:pt x="1859" y="646"/>
                </a:lnTo>
                <a:lnTo>
                  <a:pt x="1801" y="542"/>
                </a:lnTo>
                <a:lnTo>
                  <a:pt x="1774" y="449"/>
                </a:lnTo>
                <a:lnTo>
                  <a:pt x="1747" y="406"/>
                </a:lnTo>
                <a:lnTo>
                  <a:pt x="1687" y="345"/>
                </a:lnTo>
                <a:lnTo>
                  <a:pt x="1584" y="354"/>
                </a:lnTo>
                <a:lnTo>
                  <a:pt x="1470" y="394"/>
                </a:lnTo>
                <a:lnTo>
                  <a:pt x="1384" y="346"/>
                </a:lnTo>
                <a:lnTo>
                  <a:pt x="1318" y="289"/>
                </a:lnTo>
                <a:lnTo>
                  <a:pt x="1313" y="186"/>
                </a:lnTo>
                <a:lnTo>
                  <a:pt x="1249" y="146"/>
                </a:lnTo>
                <a:lnTo>
                  <a:pt x="1170" y="99"/>
                </a:lnTo>
                <a:lnTo>
                  <a:pt x="1080" y="99"/>
                </a:lnTo>
                <a:lnTo>
                  <a:pt x="1006" y="76"/>
                </a:lnTo>
                <a:lnTo>
                  <a:pt x="950" y="0"/>
                </a:lnTo>
                <a:lnTo>
                  <a:pt x="874" y="69"/>
                </a:lnTo>
                <a:lnTo>
                  <a:pt x="866" y="148"/>
                </a:lnTo>
                <a:lnTo>
                  <a:pt x="848" y="240"/>
                </a:lnTo>
                <a:lnTo>
                  <a:pt x="820" y="321"/>
                </a:lnTo>
                <a:lnTo>
                  <a:pt x="702" y="352"/>
                </a:lnTo>
                <a:lnTo>
                  <a:pt x="563" y="396"/>
                </a:lnTo>
                <a:lnTo>
                  <a:pt x="549" y="502"/>
                </a:lnTo>
                <a:lnTo>
                  <a:pt x="528" y="573"/>
                </a:lnTo>
                <a:lnTo>
                  <a:pt x="619" y="622"/>
                </a:lnTo>
                <a:lnTo>
                  <a:pt x="709" y="712"/>
                </a:lnTo>
                <a:lnTo>
                  <a:pt x="743" y="824"/>
                </a:lnTo>
                <a:lnTo>
                  <a:pt x="743" y="918"/>
                </a:lnTo>
                <a:lnTo>
                  <a:pt x="688" y="987"/>
                </a:lnTo>
                <a:lnTo>
                  <a:pt x="600" y="1023"/>
                </a:lnTo>
                <a:lnTo>
                  <a:pt x="526" y="1069"/>
                </a:lnTo>
                <a:lnTo>
                  <a:pt x="483" y="1134"/>
                </a:lnTo>
                <a:lnTo>
                  <a:pt x="458" y="1196"/>
                </a:lnTo>
                <a:lnTo>
                  <a:pt x="440" y="1318"/>
                </a:lnTo>
                <a:lnTo>
                  <a:pt x="386" y="1404"/>
                </a:lnTo>
                <a:lnTo>
                  <a:pt x="295" y="1425"/>
                </a:lnTo>
                <a:lnTo>
                  <a:pt x="224" y="1467"/>
                </a:lnTo>
                <a:lnTo>
                  <a:pt x="138" y="1467"/>
                </a:lnTo>
                <a:lnTo>
                  <a:pt x="101" y="1515"/>
                </a:lnTo>
                <a:lnTo>
                  <a:pt x="52" y="1566"/>
                </a:lnTo>
                <a:lnTo>
                  <a:pt x="52" y="1665"/>
                </a:lnTo>
                <a:lnTo>
                  <a:pt x="77" y="1745"/>
                </a:lnTo>
                <a:lnTo>
                  <a:pt x="83" y="1814"/>
                </a:lnTo>
                <a:lnTo>
                  <a:pt x="95" y="1913"/>
                </a:lnTo>
                <a:lnTo>
                  <a:pt x="95" y="2012"/>
                </a:lnTo>
                <a:lnTo>
                  <a:pt x="100" y="2116"/>
                </a:lnTo>
                <a:lnTo>
                  <a:pt x="48" y="2209"/>
                </a:lnTo>
                <a:lnTo>
                  <a:pt x="0" y="2289"/>
                </a:lnTo>
                <a:lnTo>
                  <a:pt x="9" y="2358"/>
                </a:lnTo>
                <a:lnTo>
                  <a:pt x="59" y="2460"/>
                </a:lnTo>
                <a:lnTo>
                  <a:pt x="89" y="2515"/>
                </a:lnTo>
                <a:lnTo>
                  <a:pt x="107" y="2557"/>
                </a:lnTo>
                <a:lnTo>
                  <a:pt x="155" y="2654"/>
                </a:lnTo>
                <a:lnTo>
                  <a:pt x="228" y="2751"/>
                </a:lnTo>
                <a:lnTo>
                  <a:pt x="343" y="2800"/>
                </a:lnTo>
                <a:lnTo>
                  <a:pt x="397" y="2902"/>
                </a:lnTo>
                <a:lnTo>
                  <a:pt x="452" y="2946"/>
                </a:lnTo>
                <a:lnTo>
                  <a:pt x="484" y="3002"/>
                </a:lnTo>
                <a:lnTo>
                  <a:pt x="537" y="3050"/>
                </a:lnTo>
                <a:lnTo>
                  <a:pt x="586" y="3133"/>
                </a:lnTo>
                <a:lnTo>
                  <a:pt x="622" y="3210"/>
                </a:lnTo>
                <a:lnTo>
                  <a:pt x="652" y="3314"/>
                </a:lnTo>
                <a:lnTo>
                  <a:pt x="700" y="3398"/>
                </a:lnTo>
                <a:lnTo>
                  <a:pt x="780" y="3536"/>
                </a:lnTo>
                <a:lnTo>
                  <a:pt x="873" y="3497"/>
                </a:lnTo>
                <a:lnTo>
                  <a:pt x="875" y="3392"/>
                </a:lnTo>
                <a:lnTo>
                  <a:pt x="827" y="3257"/>
                </a:lnTo>
                <a:lnTo>
                  <a:pt x="785" y="3162"/>
                </a:lnTo>
                <a:lnTo>
                  <a:pt x="830" y="3052"/>
                </a:lnTo>
                <a:lnTo>
                  <a:pt x="877" y="2960"/>
                </a:lnTo>
                <a:lnTo>
                  <a:pt x="873" y="2853"/>
                </a:lnTo>
                <a:lnTo>
                  <a:pt x="1002" y="2754"/>
                </a:lnTo>
                <a:lnTo>
                  <a:pt x="1062" y="2646"/>
                </a:lnTo>
                <a:lnTo>
                  <a:pt x="1124" y="2495"/>
                </a:lnTo>
                <a:lnTo>
                  <a:pt x="1131" y="2384"/>
                </a:lnTo>
                <a:lnTo>
                  <a:pt x="1076" y="2250"/>
                </a:lnTo>
                <a:lnTo>
                  <a:pt x="1089" y="2160"/>
                </a:lnTo>
                <a:lnTo>
                  <a:pt x="1167" y="2078"/>
                </a:lnTo>
                <a:lnTo>
                  <a:pt x="1216" y="2015"/>
                </a:lnTo>
                <a:lnTo>
                  <a:pt x="1175" y="1962"/>
                </a:lnTo>
                <a:lnTo>
                  <a:pt x="1102" y="1875"/>
                </a:lnTo>
                <a:lnTo>
                  <a:pt x="1048" y="1815"/>
                </a:lnTo>
                <a:lnTo>
                  <a:pt x="1076" y="1733"/>
                </a:lnTo>
                <a:lnTo>
                  <a:pt x="1132" y="1665"/>
                </a:lnTo>
                <a:lnTo>
                  <a:pt x="1155" y="1564"/>
                </a:lnTo>
                <a:lnTo>
                  <a:pt x="1175" y="1467"/>
                </a:lnTo>
                <a:lnTo>
                  <a:pt x="1180" y="1392"/>
                </a:lnTo>
                <a:lnTo>
                  <a:pt x="1261" y="1368"/>
                </a:lnTo>
                <a:lnTo>
                  <a:pt x="1367" y="1377"/>
                </a:lnTo>
                <a:lnTo>
                  <a:pt x="1450" y="1298"/>
                </a:lnTo>
                <a:lnTo>
                  <a:pt x="1505" y="1233"/>
                </a:lnTo>
                <a:lnTo>
                  <a:pt x="1608" y="1121"/>
                </a:lnTo>
                <a:lnTo>
                  <a:pt x="1651" y="1071"/>
                </a:lnTo>
                <a:lnTo>
                  <a:pt x="1671" y="892"/>
                </a:lnTo>
                <a:lnTo>
                  <a:pt x="1748" y="781"/>
                </a:lnTo>
                <a:close/>
              </a:path>
            </a:pathLst>
          </a:custGeom>
          <a:solidFill>
            <a:srgbClr val="C3B2C9"/>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40" name="Google Shape;140;p5"/>
          <p:cNvSpPr/>
          <p:nvPr/>
        </p:nvSpPr>
        <p:spPr>
          <a:xfrm>
            <a:off x="477105" y="4489553"/>
            <a:ext cx="827472" cy="815322"/>
          </a:xfrm>
          <a:custGeom>
            <a:avLst/>
            <a:gdLst/>
            <a:ahLst/>
            <a:cxnLst/>
            <a:rect l="l" t="t" r="r" b="b"/>
            <a:pathLst>
              <a:path w="3156" h="2712" extrusionOk="0">
                <a:moveTo>
                  <a:pt x="3053" y="1673"/>
                </a:moveTo>
                <a:lnTo>
                  <a:pt x="2934" y="1614"/>
                </a:lnTo>
                <a:lnTo>
                  <a:pt x="2753" y="1665"/>
                </a:lnTo>
                <a:lnTo>
                  <a:pt x="2660" y="1685"/>
                </a:lnTo>
                <a:lnTo>
                  <a:pt x="2561" y="1559"/>
                </a:lnTo>
                <a:lnTo>
                  <a:pt x="2450" y="1389"/>
                </a:lnTo>
                <a:lnTo>
                  <a:pt x="2276" y="1272"/>
                </a:lnTo>
                <a:lnTo>
                  <a:pt x="2072" y="1310"/>
                </a:lnTo>
                <a:lnTo>
                  <a:pt x="1895" y="1367"/>
                </a:lnTo>
                <a:lnTo>
                  <a:pt x="1722" y="1367"/>
                </a:lnTo>
                <a:lnTo>
                  <a:pt x="1677" y="1317"/>
                </a:lnTo>
                <a:lnTo>
                  <a:pt x="1667" y="1199"/>
                </a:lnTo>
                <a:lnTo>
                  <a:pt x="1611" y="1140"/>
                </a:lnTo>
                <a:lnTo>
                  <a:pt x="1608" y="1083"/>
                </a:lnTo>
                <a:lnTo>
                  <a:pt x="1566" y="996"/>
                </a:lnTo>
                <a:lnTo>
                  <a:pt x="1500" y="972"/>
                </a:lnTo>
                <a:lnTo>
                  <a:pt x="1448" y="914"/>
                </a:lnTo>
                <a:lnTo>
                  <a:pt x="1382" y="854"/>
                </a:lnTo>
                <a:lnTo>
                  <a:pt x="1257" y="849"/>
                </a:lnTo>
                <a:lnTo>
                  <a:pt x="1142" y="872"/>
                </a:lnTo>
                <a:lnTo>
                  <a:pt x="974" y="897"/>
                </a:lnTo>
                <a:lnTo>
                  <a:pt x="867" y="911"/>
                </a:lnTo>
                <a:lnTo>
                  <a:pt x="755" y="854"/>
                </a:lnTo>
                <a:lnTo>
                  <a:pt x="639" y="854"/>
                </a:lnTo>
                <a:lnTo>
                  <a:pt x="527" y="743"/>
                </a:lnTo>
                <a:lnTo>
                  <a:pt x="468" y="626"/>
                </a:lnTo>
                <a:lnTo>
                  <a:pt x="411" y="569"/>
                </a:lnTo>
                <a:lnTo>
                  <a:pt x="411" y="456"/>
                </a:lnTo>
                <a:lnTo>
                  <a:pt x="423" y="368"/>
                </a:lnTo>
                <a:lnTo>
                  <a:pt x="411" y="285"/>
                </a:lnTo>
                <a:lnTo>
                  <a:pt x="411" y="173"/>
                </a:lnTo>
                <a:lnTo>
                  <a:pt x="357" y="116"/>
                </a:lnTo>
                <a:lnTo>
                  <a:pt x="240" y="56"/>
                </a:lnTo>
                <a:lnTo>
                  <a:pt x="185" y="0"/>
                </a:lnTo>
                <a:lnTo>
                  <a:pt x="156" y="60"/>
                </a:lnTo>
                <a:lnTo>
                  <a:pt x="138" y="132"/>
                </a:lnTo>
                <a:lnTo>
                  <a:pt x="138" y="216"/>
                </a:lnTo>
                <a:lnTo>
                  <a:pt x="126" y="288"/>
                </a:lnTo>
                <a:lnTo>
                  <a:pt x="114" y="348"/>
                </a:lnTo>
                <a:lnTo>
                  <a:pt x="113" y="395"/>
                </a:lnTo>
                <a:lnTo>
                  <a:pt x="78" y="510"/>
                </a:lnTo>
                <a:lnTo>
                  <a:pt x="54" y="624"/>
                </a:lnTo>
                <a:lnTo>
                  <a:pt x="66" y="738"/>
                </a:lnTo>
                <a:lnTo>
                  <a:pt x="54" y="792"/>
                </a:lnTo>
                <a:lnTo>
                  <a:pt x="48" y="858"/>
                </a:lnTo>
                <a:lnTo>
                  <a:pt x="60" y="918"/>
                </a:lnTo>
                <a:lnTo>
                  <a:pt x="78" y="978"/>
                </a:lnTo>
                <a:lnTo>
                  <a:pt x="60" y="1056"/>
                </a:lnTo>
                <a:lnTo>
                  <a:pt x="84" y="1140"/>
                </a:lnTo>
                <a:lnTo>
                  <a:pt x="78" y="1242"/>
                </a:lnTo>
                <a:lnTo>
                  <a:pt x="48" y="1356"/>
                </a:lnTo>
                <a:lnTo>
                  <a:pt x="42" y="1482"/>
                </a:lnTo>
                <a:lnTo>
                  <a:pt x="66" y="1596"/>
                </a:lnTo>
                <a:lnTo>
                  <a:pt x="84" y="1650"/>
                </a:lnTo>
                <a:lnTo>
                  <a:pt x="56" y="1707"/>
                </a:lnTo>
                <a:lnTo>
                  <a:pt x="78" y="1776"/>
                </a:lnTo>
                <a:lnTo>
                  <a:pt x="42" y="1818"/>
                </a:lnTo>
                <a:lnTo>
                  <a:pt x="56" y="1878"/>
                </a:lnTo>
                <a:lnTo>
                  <a:pt x="56" y="1935"/>
                </a:lnTo>
                <a:lnTo>
                  <a:pt x="56" y="2049"/>
                </a:lnTo>
                <a:lnTo>
                  <a:pt x="56" y="2163"/>
                </a:lnTo>
                <a:lnTo>
                  <a:pt x="36" y="2286"/>
                </a:lnTo>
                <a:lnTo>
                  <a:pt x="0" y="2382"/>
                </a:lnTo>
                <a:lnTo>
                  <a:pt x="66" y="2460"/>
                </a:lnTo>
                <a:lnTo>
                  <a:pt x="186" y="2322"/>
                </a:lnTo>
                <a:lnTo>
                  <a:pt x="284" y="2277"/>
                </a:lnTo>
                <a:lnTo>
                  <a:pt x="324" y="2262"/>
                </a:lnTo>
                <a:lnTo>
                  <a:pt x="398" y="2277"/>
                </a:lnTo>
                <a:lnTo>
                  <a:pt x="504" y="2286"/>
                </a:lnTo>
                <a:lnTo>
                  <a:pt x="594" y="2220"/>
                </a:lnTo>
                <a:lnTo>
                  <a:pt x="740" y="2106"/>
                </a:lnTo>
                <a:lnTo>
                  <a:pt x="854" y="2049"/>
                </a:lnTo>
                <a:lnTo>
                  <a:pt x="954" y="2034"/>
                </a:lnTo>
                <a:lnTo>
                  <a:pt x="1050" y="1980"/>
                </a:lnTo>
                <a:lnTo>
                  <a:pt x="1139" y="1935"/>
                </a:lnTo>
                <a:lnTo>
                  <a:pt x="1253" y="1935"/>
                </a:lnTo>
                <a:lnTo>
                  <a:pt x="1374" y="1944"/>
                </a:lnTo>
                <a:lnTo>
                  <a:pt x="1481" y="1935"/>
                </a:lnTo>
                <a:lnTo>
                  <a:pt x="1608" y="1950"/>
                </a:lnTo>
                <a:lnTo>
                  <a:pt x="1710" y="1956"/>
                </a:lnTo>
                <a:lnTo>
                  <a:pt x="1788" y="1980"/>
                </a:lnTo>
                <a:lnTo>
                  <a:pt x="1879" y="1992"/>
                </a:lnTo>
                <a:lnTo>
                  <a:pt x="2016" y="2010"/>
                </a:lnTo>
                <a:lnTo>
                  <a:pt x="2164" y="1992"/>
                </a:lnTo>
                <a:lnTo>
                  <a:pt x="2286" y="2034"/>
                </a:lnTo>
                <a:lnTo>
                  <a:pt x="2376" y="2022"/>
                </a:lnTo>
                <a:lnTo>
                  <a:pt x="2448" y="2178"/>
                </a:lnTo>
                <a:lnTo>
                  <a:pt x="2449" y="2277"/>
                </a:lnTo>
                <a:lnTo>
                  <a:pt x="2472" y="2418"/>
                </a:lnTo>
                <a:lnTo>
                  <a:pt x="2544" y="2514"/>
                </a:lnTo>
                <a:lnTo>
                  <a:pt x="2550" y="2616"/>
                </a:lnTo>
                <a:lnTo>
                  <a:pt x="2760" y="2634"/>
                </a:lnTo>
                <a:lnTo>
                  <a:pt x="2940" y="2712"/>
                </a:lnTo>
                <a:lnTo>
                  <a:pt x="2994" y="2646"/>
                </a:lnTo>
                <a:lnTo>
                  <a:pt x="3012" y="2532"/>
                </a:lnTo>
                <a:lnTo>
                  <a:pt x="3078" y="2430"/>
                </a:lnTo>
                <a:lnTo>
                  <a:pt x="3156" y="2286"/>
                </a:lnTo>
                <a:lnTo>
                  <a:pt x="3090" y="2166"/>
                </a:lnTo>
                <a:lnTo>
                  <a:pt x="2922" y="2196"/>
                </a:lnTo>
                <a:lnTo>
                  <a:pt x="2814" y="2202"/>
                </a:lnTo>
                <a:lnTo>
                  <a:pt x="2734" y="2163"/>
                </a:lnTo>
                <a:lnTo>
                  <a:pt x="2742" y="2076"/>
                </a:lnTo>
                <a:lnTo>
                  <a:pt x="2814" y="1986"/>
                </a:lnTo>
                <a:lnTo>
                  <a:pt x="2905" y="1935"/>
                </a:lnTo>
                <a:lnTo>
                  <a:pt x="2994" y="1812"/>
                </a:lnTo>
                <a:lnTo>
                  <a:pt x="3053" y="1673"/>
                </a:lnTo>
                <a:close/>
              </a:path>
            </a:pathLst>
          </a:custGeom>
          <a:solidFill>
            <a:srgbClr val="E1DBE2"/>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a:latin typeface="Calibri"/>
              <a:ea typeface="Calibri"/>
              <a:cs typeface="Calibri"/>
              <a:sym typeface="Calibri"/>
            </a:endParaRPr>
          </a:p>
        </p:txBody>
      </p:sp>
      <p:sp>
        <p:nvSpPr>
          <p:cNvPr id="141" name="Google Shape;141;p5"/>
          <p:cNvSpPr/>
          <p:nvPr/>
        </p:nvSpPr>
        <p:spPr>
          <a:xfrm>
            <a:off x="1439883" y="5258041"/>
            <a:ext cx="730324" cy="719916"/>
          </a:xfrm>
          <a:custGeom>
            <a:avLst/>
            <a:gdLst/>
            <a:ahLst/>
            <a:cxnLst/>
            <a:rect l="l" t="t" r="r" b="b"/>
            <a:pathLst>
              <a:path w="2105" h="2075" extrusionOk="0">
                <a:moveTo>
                  <a:pt x="1421" y="246"/>
                </a:moveTo>
                <a:lnTo>
                  <a:pt x="1341" y="174"/>
                </a:lnTo>
                <a:lnTo>
                  <a:pt x="1284" y="242"/>
                </a:lnTo>
                <a:lnTo>
                  <a:pt x="1377" y="397"/>
                </a:lnTo>
                <a:lnTo>
                  <a:pt x="1472" y="523"/>
                </a:lnTo>
                <a:lnTo>
                  <a:pt x="1490" y="633"/>
                </a:lnTo>
                <a:lnTo>
                  <a:pt x="1462" y="791"/>
                </a:lnTo>
                <a:lnTo>
                  <a:pt x="1416" y="884"/>
                </a:lnTo>
                <a:lnTo>
                  <a:pt x="1327" y="927"/>
                </a:lnTo>
                <a:lnTo>
                  <a:pt x="1241" y="982"/>
                </a:lnTo>
                <a:lnTo>
                  <a:pt x="1155" y="983"/>
                </a:lnTo>
                <a:lnTo>
                  <a:pt x="1114" y="1018"/>
                </a:lnTo>
                <a:lnTo>
                  <a:pt x="1043" y="1012"/>
                </a:lnTo>
                <a:lnTo>
                  <a:pt x="983" y="935"/>
                </a:lnTo>
                <a:lnTo>
                  <a:pt x="965" y="846"/>
                </a:lnTo>
                <a:lnTo>
                  <a:pt x="989" y="744"/>
                </a:lnTo>
                <a:lnTo>
                  <a:pt x="971" y="634"/>
                </a:lnTo>
                <a:lnTo>
                  <a:pt x="915" y="555"/>
                </a:lnTo>
                <a:lnTo>
                  <a:pt x="806" y="537"/>
                </a:lnTo>
                <a:lnTo>
                  <a:pt x="710" y="570"/>
                </a:lnTo>
                <a:lnTo>
                  <a:pt x="650" y="581"/>
                </a:lnTo>
                <a:lnTo>
                  <a:pt x="516" y="651"/>
                </a:lnTo>
                <a:lnTo>
                  <a:pt x="420" y="685"/>
                </a:lnTo>
                <a:lnTo>
                  <a:pt x="293" y="667"/>
                </a:lnTo>
                <a:lnTo>
                  <a:pt x="205" y="544"/>
                </a:lnTo>
                <a:lnTo>
                  <a:pt x="165" y="499"/>
                </a:lnTo>
                <a:lnTo>
                  <a:pt x="130" y="478"/>
                </a:lnTo>
                <a:lnTo>
                  <a:pt x="75" y="498"/>
                </a:lnTo>
                <a:lnTo>
                  <a:pt x="79" y="550"/>
                </a:lnTo>
                <a:lnTo>
                  <a:pt x="37" y="598"/>
                </a:lnTo>
                <a:lnTo>
                  <a:pt x="28" y="699"/>
                </a:lnTo>
                <a:lnTo>
                  <a:pt x="5" y="784"/>
                </a:lnTo>
                <a:lnTo>
                  <a:pt x="0" y="874"/>
                </a:lnTo>
                <a:lnTo>
                  <a:pt x="49" y="965"/>
                </a:lnTo>
                <a:lnTo>
                  <a:pt x="103" y="1023"/>
                </a:lnTo>
                <a:lnTo>
                  <a:pt x="146" y="1171"/>
                </a:lnTo>
                <a:lnTo>
                  <a:pt x="213" y="1284"/>
                </a:lnTo>
                <a:lnTo>
                  <a:pt x="267" y="1422"/>
                </a:lnTo>
                <a:lnTo>
                  <a:pt x="276" y="1517"/>
                </a:lnTo>
                <a:lnTo>
                  <a:pt x="339" y="1624"/>
                </a:lnTo>
                <a:lnTo>
                  <a:pt x="376" y="1728"/>
                </a:lnTo>
                <a:lnTo>
                  <a:pt x="473" y="1881"/>
                </a:lnTo>
                <a:lnTo>
                  <a:pt x="522" y="1929"/>
                </a:lnTo>
                <a:lnTo>
                  <a:pt x="619" y="1943"/>
                </a:lnTo>
                <a:lnTo>
                  <a:pt x="709" y="2033"/>
                </a:lnTo>
                <a:lnTo>
                  <a:pt x="795" y="2075"/>
                </a:lnTo>
                <a:lnTo>
                  <a:pt x="891" y="2012"/>
                </a:lnTo>
                <a:lnTo>
                  <a:pt x="964" y="1943"/>
                </a:lnTo>
                <a:lnTo>
                  <a:pt x="1054" y="1815"/>
                </a:lnTo>
                <a:lnTo>
                  <a:pt x="1141" y="1815"/>
                </a:lnTo>
                <a:lnTo>
                  <a:pt x="1256" y="1839"/>
                </a:lnTo>
                <a:lnTo>
                  <a:pt x="1357" y="1864"/>
                </a:lnTo>
                <a:lnTo>
                  <a:pt x="1455" y="1741"/>
                </a:lnTo>
                <a:lnTo>
                  <a:pt x="1535" y="1673"/>
                </a:lnTo>
                <a:lnTo>
                  <a:pt x="1674" y="1728"/>
                </a:lnTo>
                <a:lnTo>
                  <a:pt x="1729" y="1603"/>
                </a:lnTo>
                <a:lnTo>
                  <a:pt x="1814" y="1464"/>
                </a:lnTo>
                <a:lnTo>
                  <a:pt x="1876" y="1320"/>
                </a:lnTo>
                <a:lnTo>
                  <a:pt x="1929" y="1214"/>
                </a:lnTo>
                <a:lnTo>
                  <a:pt x="1972" y="999"/>
                </a:lnTo>
                <a:lnTo>
                  <a:pt x="1923" y="832"/>
                </a:lnTo>
                <a:lnTo>
                  <a:pt x="1962" y="676"/>
                </a:lnTo>
                <a:lnTo>
                  <a:pt x="2092" y="528"/>
                </a:lnTo>
                <a:lnTo>
                  <a:pt x="2105" y="354"/>
                </a:lnTo>
                <a:lnTo>
                  <a:pt x="2081" y="193"/>
                </a:lnTo>
                <a:lnTo>
                  <a:pt x="1916" y="0"/>
                </a:lnTo>
                <a:lnTo>
                  <a:pt x="1819" y="42"/>
                </a:lnTo>
                <a:lnTo>
                  <a:pt x="1764" y="92"/>
                </a:lnTo>
                <a:lnTo>
                  <a:pt x="1674" y="143"/>
                </a:lnTo>
                <a:lnTo>
                  <a:pt x="1632" y="193"/>
                </a:lnTo>
                <a:lnTo>
                  <a:pt x="1523" y="276"/>
                </a:lnTo>
                <a:lnTo>
                  <a:pt x="1457" y="289"/>
                </a:lnTo>
                <a:lnTo>
                  <a:pt x="1421" y="246"/>
                </a:lnTo>
                <a:close/>
              </a:path>
            </a:pathLst>
          </a:custGeom>
          <a:solidFill>
            <a:srgbClr val="E1DBE2"/>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a:buSzPts val="1600"/>
            </a:pPr>
            <a:endParaRPr sz="1600">
              <a:latin typeface="Calibri"/>
              <a:cs typeface="Calibri"/>
              <a:sym typeface="Calibri"/>
            </a:endParaRPr>
          </a:p>
        </p:txBody>
      </p:sp>
      <p:sp>
        <p:nvSpPr>
          <p:cNvPr id="142" name="Google Shape;142;p5"/>
          <p:cNvSpPr/>
          <p:nvPr/>
        </p:nvSpPr>
        <p:spPr>
          <a:xfrm>
            <a:off x="2475520" y="5101915"/>
            <a:ext cx="430215" cy="534297"/>
          </a:xfrm>
          <a:custGeom>
            <a:avLst/>
            <a:gdLst/>
            <a:ahLst/>
            <a:cxnLst/>
            <a:rect l="l" t="t" r="r" b="b"/>
            <a:pathLst>
              <a:path w="1240" h="1538" extrusionOk="0">
                <a:moveTo>
                  <a:pt x="845" y="0"/>
                </a:moveTo>
                <a:lnTo>
                  <a:pt x="932" y="4"/>
                </a:lnTo>
                <a:lnTo>
                  <a:pt x="1060" y="155"/>
                </a:lnTo>
                <a:lnTo>
                  <a:pt x="1046" y="256"/>
                </a:lnTo>
                <a:lnTo>
                  <a:pt x="1023" y="328"/>
                </a:lnTo>
                <a:lnTo>
                  <a:pt x="1110" y="379"/>
                </a:lnTo>
                <a:lnTo>
                  <a:pt x="1204" y="469"/>
                </a:lnTo>
                <a:lnTo>
                  <a:pt x="1240" y="579"/>
                </a:lnTo>
                <a:lnTo>
                  <a:pt x="1239" y="674"/>
                </a:lnTo>
                <a:lnTo>
                  <a:pt x="1185" y="743"/>
                </a:lnTo>
                <a:lnTo>
                  <a:pt x="1101" y="778"/>
                </a:lnTo>
                <a:lnTo>
                  <a:pt x="1024" y="824"/>
                </a:lnTo>
                <a:lnTo>
                  <a:pt x="977" y="894"/>
                </a:lnTo>
                <a:lnTo>
                  <a:pt x="954" y="953"/>
                </a:lnTo>
                <a:lnTo>
                  <a:pt x="935" y="1075"/>
                </a:lnTo>
                <a:lnTo>
                  <a:pt x="882" y="1159"/>
                </a:lnTo>
                <a:lnTo>
                  <a:pt x="792" y="1180"/>
                </a:lnTo>
                <a:lnTo>
                  <a:pt x="722" y="1225"/>
                </a:lnTo>
                <a:lnTo>
                  <a:pt x="634" y="1225"/>
                </a:lnTo>
                <a:lnTo>
                  <a:pt x="601" y="1268"/>
                </a:lnTo>
                <a:lnTo>
                  <a:pt x="548" y="1320"/>
                </a:lnTo>
                <a:lnTo>
                  <a:pt x="549" y="1421"/>
                </a:lnTo>
                <a:lnTo>
                  <a:pt x="572" y="1500"/>
                </a:lnTo>
                <a:lnTo>
                  <a:pt x="506" y="1534"/>
                </a:lnTo>
                <a:lnTo>
                  <a:pt x="329" y="1538"/>
                </a:lnTo>
                <a:lnTo>
                  <a:pt x="208" y="1513"/>
                </a:lnTo>
                <a:lnTo>
                  <a:pt x="132" y="1465"/>
                </a:lnTo>
                <a:lnTo>
                  <a:pt x="70" y="1389"/>
                </a:lnTo>
                <a:lnTo>
                  <a:pt x="14" y="1298"/>
                </a:lnTo>
                <a:lnTo>
                  <a:pt x="0" y="1187"/>
                </a:lnTo>
                <a:lnTo>
                  <a:pt x="1" y="1124"/>
                </a:lnTo>
                <a:lnTo>
                  <a:pt x="83" y="1078"/>
                </a:lnTo>
                <a:lnTo>
                  <a:pt x="167" y="1036"/>
                </a:lnTo>
                <a:lnTo>
                  <a:pt x="222" y="979"/>
                </a:lnTo>
                <a:lnTo>
                  <a:pt x="248" y="866"/>
                </a:lnTo>
                <a:lnTo>
                  <a:pt x="262" y="785"/>
                </a:lnTo>
                <a:lnTo>
                  <a:pt x="326" y="660"/>
                </a:lnTo>
                <a:lnTo>
                  <a:pt x="352" y="575"/>
                </a:lnTo>
                <a:lnTo>
                  <a:pt x="349" y="380"/>
                </a:lnTo>
                <a:lnTo>
                  <a:pt x="374" y="317"/>
                </a:lnTo>
                <a:lnTo>
                  <a:pt x="528" y="353"/>
                </a:lnTo>
                <a:lnTo>
                  <a:pt x="570" y="301"/>
                </a:lnTo>
                <a:lnTo>
                  <a:pt x="615" y="188"/>
                </a:lnTo>
                <a:lnTo>
                  <a:pt x="658" y="143"/>
                </a:lnTo>
                <a:lnTo>
                  <a:pt x="717" y="96"/>
                </a:lnTo>
                <a:lnTo>
                  <a:pt x="796" y="53"/>
                </a:lnTo>
                <a:lnTo>
                  <a:pt x="845" y="0"/>
                </a:lnTo>
                <a:close/>
              </a:path>
            </a:pathLst>
          </a:custGeom>
          <a:solidFill>
            <a:srgbClr val="BFBFBF"/>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43" name="Google Shape;143;p5"/>
          <p:cNvSpPr/>
          <p:nvPr/>
        </p:nvSpPr>
        <p:spPr>
          <a:xfrm>
            <a:off x="2310720" y="5436719"/>
            <a:ext cx="371234" cy="640115"/>
          </a:xfrm>
          <a:custGeom>
            <a:avLst/>
            <a:gdLst/>
            <a:ahLst/>
            <a:cxnLst/>
            <a:rect l="l" t="t" r="r" b="b"/>
            <a:pathLst>
              <a:path w="1070" h="1843" extrusionOk="0">
                <a:moveTo>
                  <a:pt x="1046" y="532"/>
                </a:moveTo>
                <a:lnTo>
                  <a:pt x="980" y="568"/>
                </a:lnTo>
                <a:lnTo>
                  <a:pt x="798" y="571"/>
                </a:lnTo>
                <a:lnTo>
                  <a:pt x="684" y="546"/>
                </a:lnTo>
                <a:lnTo>
                  <a:pt x="606" y="500"/>
                </a:lnTo>
                <a:lnTo>
                  <a:pt x="541" y="418"/>
                </a:lnTo>
                <a:lnTo>
                  <a:pt x="487" y="331"/>
                </a:lnTo>
                <a:lnTo>
                  <a:pt x="476" y="230"/>
                </a:lnTo>
                <a:lnTo>
                  <a:pt x="477" y="158"/>
                </a:lnTo>
                <a:lnTo>
                  <a:pt x="351" y="108"/>
                </a:lnTo>
                <a:lnTo>
                  <a:pt x="300" y="0"/>
                </a:lnTo>
                <a:lnTo>
                  <a:pt x="284" y="89"/>
                </a:lnTo>
                <a:lnTo>
                  <a:pt x="267" y="174"/>
                </a:lnTo>
                <a:lnTo>
                  <a:pt x="263" y="241"/>
                </a:lnTo>
                <a:lnTo>
                  <a:pt x="264" y="368"/>
                </a:lnTo>
                <a:lnTo>
                  <a:pt x="307" y="451"/>
                </a:lnTo>
                <a:lnTo>
                  <a:pt x="350" y="516"/>
                </a:lnTo>
                <a:lnTo>
                  <a:pt x="325" y="618"/>
                </a:lnTo>
                <a:lnTo>
                  <a:pt x="293" y="696"/>
                </a:lnTo>
                <a:lnTo>
                  <a:pt x="307" y="761"/>
                </a:lnTo>
                <a:lnTo>
                  <a:pt x="312" y="858"/>
                </a:lnTo>
                <a:lnTo>
                  <a:pt x="307" y="934"/>
                </a:lnTo>
                <a:lnTo>
                  <a:pt x="263" y="959"/>
                </a:lnTo>
                <a:lnTo>
                  <a:pt x="200" y="1040"/>
                </a:lnTo>
                <a:lnTo>
                  <a:pt x="177" y="1107"/>
                </a:lnTo>
                <a:lnTo>
                  <a:pt x="132" y="1158"/>
                </a:lnTo>
                <a:lnTo>
                  <a:pt x="89" y="1259"/>
                </a:lnTo>
                <a:lnTo>
                  <a:pt x="87" y="1331"/>
                </a:lnTo>
                <a:lnTo>
                  <a:pt x="87" y="1431"/>
                </a:lnTo>
                <a:lnTo>
                  <a:pt x="43" y="1530"/>
                </a:lnTo>
                <a:lnTo>
                  <a:pt x="0" y="1629"/>
                </a:lnTo>
                <a:lnTo>
                  <a:pt x="34" y="1676"/>
                </a:lnTo>
                <a:lnTo>
                  <a:pt x="57" y="1770"/>
                </a:lnTo>
                <a:lnTo>
                  <a:pt x="102" y="1843"/>
                </a:lnTo>
                <a:lnTo>
                  <a:pt x="173" y="1827"/>
                </a:lnTo>
                <a:lnTo>
                  <a:pt x="225" y="1807"/>
                </a:lnTo>
                <a:lnTo>
                  <a:pt x="312" y="1760"/>
                </a:lnTo>
                <a:lnTo>
                  <a:pt x="367" y="1749"/>
                </a:lnTo>
                <a:lnTo>
                  <a:pt x="412" y="1640"/>
                </a:lnTo>
                <a:lnTo>
                  <a:pt x="421" y="1530"/>
                </a:lnTo>
                <a:lnTo>
                  <a:pt x="433" y="1431"/>
                </a:lnTo>
                <a:lnTo>
                  <a:pt x="477" y="1331"/>
                </a:lnTo>
                <a:lnTo>
                  <a:pt x="477" y="1282"/>
                </a:lnTo>
                <a:lnTo>
                  <a:pt x="508" y="1202"/>
                </a:lnTo>
                <a:lnTo>
                  <a:pt x="517" y="1140"/>
                </a:lnTo>
                <a:lnTo>
                  <a:pt x="549" y="1082"/>
                </a:lnTo>
                <a:lnTo>
                  <a:pt x="606" y="1034"/>
                </a:lnTo>
                <a:lnTo>
                  <a:pt x="650" y="985"/>
                </a:lnTo>
                <a:lnTo>
                  <a:pt x="650" y="985"/>
                </a:lnTo>
                <a:lnTo>
                  <a:pt x="736" y="985"/>
                </a:lnTo>
                <a:lnTo>
                  <a:pt x="776" y="1041"/>
                </a:lnTo>
                <a:lnTo>
                  <a:pt x="836" y="1061"/>
                </a:lnTo>
                <a:lnTo>
                  <a:pt x="899" y="1082"/>
                </a:lnTo>
                <a:lnTo>
                  <a:pt x="972" y="1082"/>
                </a:lnTo>
                <a:lnTo>
                  <a:pt x="1024" y="994"/>
                </a:lnTo>
                <a:lnTo>
                  <a:pt x="1070" y="908"/>
                </a:lnTo>
                <a:lnTo>
                  <a:pt x="1065" y="808"/>
                </a:lnTo>
                <a:lnTo>
                  <a:pt x="1063" y="698"/>
                </a:lnTo>
                <a:lnTo>
                  <a:pt x="1046" y="532"/>
                </a:lnTo>
                <a:close/>
              </a:path>
            </a:pathLst>
          </a:custGeom>
          <a:solidFill>
            <a:srgbClr val="E1DBE2"/>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a:buSzPts val="1600"/>
            </a:pPr>
            <a:endParaRPr sz="1600">
              <a:latin typeface="Calibri"/>
              <a:cs typeface="Calibri"/>
              <a:sym typeface="Calibri"/>
            </a:endParaRPr>
          </a:p>
        </p:txBody>
      </p:sp>
      <p:sp>
        <p:nvSpPr>
          <p:cNvPr id="144" name="Google Shape;144;p5"/>
          <p:cNvSpPr/>
          <p:nvPr/>
        </p:nvSpPr>
        <p:spPr>
          <a:xfrm>
            <a:off x="2001936" y="5717745"/>
            <a:ext cx="457971" cy="610627"/>
          </a:xfrm>
          <a:custGeom>
            <a:avLst/>
            <a:gdLst/>
            <a:ahLst/>
            <a:cxnLst/>
            <a:rect l="l" t="t" r="r" b="b"/>
            <a:pathLst>
              <a:path w="1320" h="1761" extrusionOk="0">
                <a:moveTo>
                  <a:pt x="85" y="626"/>
                </a:moveTo>
                <a:lnTo>
                  <a:pt x="114" y="552"/>
                </a:lnTo>
                <a:lnTo>
                  <a:pt x="128" y="480"/>
                </a:lnTo>
                <a:lnTo>
                  <a:pt x="129" y="428"/>
                </a:lnTo>
                <a:lnTo>
                  <a:pt x="54" y="400"/>
                </a:lnTo>
                <a:lnTo>
                  <a:pt x="104" y="282"/>
                </a:lnTo>
                <a:lnTo>
                  <a:pt x="193" y="135"/>
                </a:lnTo>
                <a:lnTo>
                  <a:pt x="251" y="0"/>
                </a:lnTo>
                <a:lnTo>
                  <a:pt x="333" y="42"/>
                </a:lnTo>
                <a:lnTo>
                  <a:pt x="404" y="16"/>
                </a:lnTo>
                <a:lnTo>
                  <a:pt x="463" y="102"/>
                </a:lnTo>
                <a:lnTo>
                  <a:pt x="464" y="300"/>
                </a:lnTo>
                <a:lnTo>
                  <a:pt x="507" y="352"/>
                </a:lnTo>
                <a:lnTo>
                  <a:pt x="637" y="402"/>
                </a:lnTo>
                <a:lnTo>
                  <a:pt x="722" y="402"/>
                </a:lnTo>
                <a:lnTo>
                  <a:pt x="766" y="450"/>
                </a:lnTo>
                <a:lnTo>
                  <a:pt x="921" y="462"/>
                </a:lnTo>
                <a:lnTo>
                  <a:pt x="980" y="451"/>
                </a:lnTo>
                <a:lnTo>
                  <a:pt x="979" y="619"/>
                </a:lnTo>
                <a:lnTo>
                  <a:pt x="890" y="821"/>
                </a:lnTo>
                <a:lnTo>
                  <a:pt x="926" y="874"/>
                </a:lnTo>
                <a:lnTo>
                  <a:pt x="950" y="963"/>
                </a:lnTo>
                <a:lnTo>
                  <a:pt x="975" y="1005"/>
                </a:lnTo>
                <a:lnTo>
                  <a:pt x="995" y="1036"/>
                </a:lnTo>
                <a:lnTo>
                  <a:pt x="1063" y="1018"/>
                </a:lnTo>
                <a:lnTo>
                  <a:pt x="1129" y="994"/>
                </a:lnTo>
                <a:lnTo>
                  <a:pt x="1204" y="953"/>
                </a:lnTo>
                <a:lnTo>
                  <a:pt x="1257" y="943"/>
                </a:lnTo>
                <a:lnTo>
                  <a:pt x="1284" y="1014"/>
                </a:lnTo>
                <a:lnTo>
                  <a:pt x="1250" y="1074"/>
                </a:lnTo>
                <a:lnTo>
                  <a:pt x="1290" y="1171"/>
                </a:lnTo>
                <a:lnTo>
                  <a:pt x="1296" y="1269"/>
                </a:lnTo>
                <a:lnTo>
                  <a:pt x="1308" y="1338"/>
                </a:lnTo>
                <a:lnTo>
                  <a:pt x="1320" y="1436"/>
                </a:lnTo>
                <a:lnTo>
                  <a:pt x="1235" y="1484"/>
                </a:lnTo>
                <a:lnTo>
                  <a:pt x="1141" y="1543"/>
                </a:lnTo>
                <a:lnTo>
                  <a:pt x="1083" y="1679"/>
                </a:lnTo>
                <a:lnTo>
                  <a:pt x="1025" y="1761"/>
                </a:lnTo>
                <a:lnTo>
                  <a:pt x="923" y="1730"/>
                </a:lnTo>
                <a:lnTo>
                  <a:pt x="851" y="1662"/>
                </a:lnTo>
                <a:lnTo>
                  <a:pt x="764" y="1612"/>
                </a:lnTo>
                <a:lnTo>
                  <a:pt x="683" y="1588"/>
                </a:lnTo>
                <a:lnTo>
                  <a:pt x="635" y="1612"/>
                </a:lnTo>
                <a:lnTo>
                  <a:pt x="514" y="1658"/>
                </a:lnTo>
                <a:lnTo>
                  <a:pt x="435" y="1671"/>
                </a:lnTo>
                <a:lnTo>
                  <a:pt x="376" y="1662"/>
                </a:lnTo>
                <a:lnTo>
                  <a:pt x="302" y="1692"/>
                </a:lnTo>
                <a:lnTo>
                  <a:pt x="246" y="1711"/>
                </a:lnTo>
                <a:lnTo>
                  <a:pt x="214" y="1699"/>
                </a:lnTo>
                <a:lnTo>
                  <a:pt x="139" y="1603"/>
                </a:lnTo>
                <a:lnTo>
                  <a:pt x="167" y="1486"/>
                </a:lnTo>
                <a:lnTo>
                  <a:pt x="186" y="1368"/>
                </a:lnTo>
                <a:lnTo>
                  <a:pt x="171" y="1266"/>
                </a:lnTo>
                <a:lnTo>
                  <a:pt x="157" y="1188"/>
                </a:lnTo>
                <a:lnTo>
                  <a:pt x="128" y="1118"/>
                </a:lnTo>
                <a:lnTo>
                  <a:pt x="111" y="1050"/>
                </a:lnTo>
                <a:lnTo>
                  <a:pt x="86" y="975"/>
                </a:lnTo>
                <a:lnTo>
                  <a:pt x="43" y="923"/>
                </a:lnTo>
                <a:lnTo>
                  <a:pt x="17" y="847"/>
                </a:lnTo>
                <a:lnTo>
                  <a:pt x="0" y="775"/>
                </a:lnTo>
                <a:lnTo>
                  <a:pt x="41" y="677"/>
                </a:lnTo>
                <a:lnTo>
                  <a:pt x="85" y="626"/>
                </a:lnTo>
                <a:close/>
              </a:path>
            </a:pathLst>
          </a:custGeom>
          <a:solidFill>
            <a:srgbClr val="C3B2C9"/>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a:latin typeface="Calibri"/>
              <a:ea typeface="Calibri"/>
              <a:cs typeface="Calibri"/>
              <a:sym typeface="Calibri"/>
            </a:endParaRPr>
          </a:p>
        </p:txBody>
      </p:sp>
      <p:sp>
        <p:nvSpPr>
          <p:cNvPr id="145" name="Google Shape;145;p5"/>
          <p:cNvSpPr/>
          <p:nvPr/>
        </p:nvSpPr>
        <p:spPr>
          <a:xfrm>
            <a:off x="2435620" y="5780196"/>
            <a:ext cx="346948" cy="466644"/>
          </a:xfrm>
          <a:custGeom>
            <a:avLst/>
            <a:gdLst/>
            <a:ahLst/>
            <a:cxnLst/>
            <a:rect l="l" t="t" r="r" b="b"/>
            <a:pathLst>
              <a:path w="1085" h="1483" extrusionOk="0">
                <a:moveTo>
                  <a:pt x="1055" y="1236"/>
                </a:moveTo>
                <a:lnTo>
                  <a:pt x="1085" y="1099"/>
                </a:lnTo>
                <a:lnTo>
                  <a:pt x="1006" y="869"/>
                </a:lnTo>
                <a:lnTo>
                  <a:pt x="937" y="709"/>
                </a:lnTo>
                <a:lnTo>
                  <a:pt x="909" y="608"/>
                </a:lnTo>
                <a:lnTo>
                  <a:pt x="830" y="502"/>
                </a:lnTo>
                <a:lnTo>
                  <a:pt x="758" y="349"/>
                </a:lnTo>
                <a:lnTo>
                  <a:pt x="671" y="177"/>
                </a:lnTo>
                <a:lnTo>
                  <a:pt x="666" y="105"/>
                </a:lnTo>
                <a:lnTo>
                  <a:pt x="587" y="106"/>
                </a:lnTo>
                <a:lnTo>
                  <a:pt x="454" y="62"/>
                </a:lnTo>
                <a:lnTo>
                  <a:pt x="409" y="0"/>
                </a:lnTo>
                <a:lnTo>
                  <a:pt x="314" y="0"/>
                </a:lnTo>
                <a:lnTo>
                  <a:pt x="267" y="54"/>
                </a:lnTo>
                <a:lnTo>
                  <a:pt x="205" y="106"/>
                </a:lnTo>
                <a:lnTo>
                  <a:pt x="170" y="165"/>
                </a:lnTo>
                <a:lnTo>
                  <a:pt x="158" y="243"/>
                </a:lnTo>
                <a:lnTo>
                  <a:pt x="127" y="324"/>
                </a:lnTo>
                <a:lnTo>
                  <a:pt x="125" y="384"/>
                </a:lnTo>
                <a:lnTo>
                  <a:pt x="79" y="492"/>
                </a:lnTo>
                <a:lnTo>
                  <a:pt x="66" y="610"/>
                </a:lnTo>
                <a:lnTo>
                  <a:pt x="56" y="722"/>
                </a:lnTo>
                <a:lnTo>
                  <a:pt x="6" y="842"/>
                </a:lnTo>
                <a:lnTo>
                  <a:pt x="37" y="915"/>
                </a:lnTo>
                <a:lnTo>
                  <a:pt x="0" y="985"/>
                </a:lnTo>
                <a:lnTo>
                  <a:pt x="43" y="1092"/>
                </a:lnTo>
                <a:lnTo>
                  <a:pt x="49" y="1192"/>
                </a:lnTo>
                <a:lnTo>
                  <a:pt x="64" y="1293"/>
                </a:lnTo>
                <a:lnTo>
                  <a:pt x="75" y="1386"/>
                </a:lnTo>
                <a:lnTo>
                  <a:pt x="224" y="1483"/>
                </a:lnTo>
                <a:lnTo>
                  <a:pt x="366" y="1483"/>
                </a:lnTo>
                <a:lnTo>
                  <a:pt x="460" y="1483"/>
                </a:lnTo>
                <a:lnTo>
                  <a:pt x="554" y="1374"/>
                </a:lnTo>
                <a:lnTo>
                  <a:pt x="648" y="1319"/>
                </a:lnTo>
                <a:lnTo>
                  <a:pt x="789" y="1319"/>
                </a:lnTo>
                <a:lnTo>
                  <a:pt x="884" y="1319"/>
                </a:lnTo>
                <a:lnTo>
                  <a:pt x="1055" y="1236"/>
                </a:lnTo>
                <a:close/>
              </a:path>
            </a:pathLst>
          </a:custGeom>
          <a:solidFill>
            <a:srgbClr val="C3B2C9"/>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46" name="Google Shape;146;p5"/>
          <p:cNvSpPr/>
          <p:nvPr/>
        </p:nvSpPr>
        <p:spPr>
          <a:xfrm>
            <a:off x="4191172" y="1686221"/>
            <a:ext cx="1276767" cy="1819734"/>
          </a:xfrm>
          <a:custGeom>
            <a:avLst/>
            <a:gdLst/>
            <a:ahLst/>
            <a:cxnLst/>
            <a:rect l="l" t="t" r="r" b="b"/>
            <a:pathLst>
              <a:path w="3680" h="5244" extrusionOk="0">
                <a:moveTo>
                  <a:pt x="402" y="5243"/>
                </a:moveTo>
                <a:lnTo>
                  <a:pt x="483" y="5244"/>
                </a:lnTo>
                <a:lnTo>
                  <a:pt x="660" y="5145"/>
                </a:lnTo>
                <a:lnTo>
                  <a:pt x="705" y="5040"/>
                </a:lnTo>
                <a:lnTo>
                  <a:pt x="786" y="4903"/>
                </a:lnTo>
                <a:lnTo>
                  <a:pt x="875" y="4776"/>
                </a:lnTo>
                <a:lnTo>
                  <a:pt x="1049" y="4700"/>
                </a:lnTo>
                <a:lnTo>
                  <a:pt x="1178" y="4700"/>
                </a:lnTo>
                <a:lnTo>
                  <a:pt x="1299" y="4602"/>
                </a:lnTo>
                <a:lnTo>
                  <a:pt x="1437" y="4552"/>
                </a:lnTo>
                <a:lnTo>
                  <a:pt x="1567" y="4552"/>
                </a:lnTo>
                <a:lnTo>
                  <a:pt x="1653" y="4503"/>
                </a:lnTo>
                <a:lnTo>
                  <a:pt x="1784" y="4548"/>
                </a:lnTo>
                <a:lnTo>
                  <a:pt x="1888" y="4633"/>
                </a:lnTo>
                <a:lnTo>
                  <a:pt x="1977" y="4653"/>
                </a:lnTo>
                <a:lnTo>
                  <a:pt x="2084" y="4602"/>
                </a:lnTo>
                <a:lnTo>
                  <a:pt x="2127" y="4453"/>
                </a:lnTo>
                <a:lnTo>
                  <a:pt x="2170" y="4255"/>
                </a:lnTo>
                <a:lnTo>
                  <a:pt x="2214" y="4156"/>
                </a:lnTo>
                <a:lnTo>
                  <a:pt x="2300" y="4007"/>
                </a:lnTo>
                <a:lnTo>
                  <a:pt x="2371" y="3958"/>
                </a:lnTo>
                <a:lnTo>
                  <a:pt x="2476" y="3926"/>
                </a:lnTo>
                <a:lnTo>
                  <a:pt x="2580" y="3886"/>
                </a:lnTo>
                <a:lnTo>
                  <a:pt x="2731" y="3758"/>
                </a:lnTo>
                <a:lnTo>
                  <a:pt x="2745" y="3659"/>
                </a:lnTo>
                <a:lnTo>
                  <a:pt x="2804" y="3536"/>
                </a:lnTo>
                <a:lnTo>
                  <a:pt x="2914" y="3354"/>
                </a:lnTo>
                <a:lnTo>
                  <a:pt x="3031" y="3405"/>
                </a:lnTo>
                <a:lnTo>
                  <a:pt x="3141" y="3413"/>
                </a:lnTo>
                <a:lnTo>
                  <a:pt x="3281" y="3311"/>
                </a:lnTo>
                <a:lnTo>
                  <a:pt x="3376" y="3231"/>
                </a:lnTo>
                <a:lnTo>
                  <a:pt x="3479" y="3166"/>
                </a:lnTo>
                <a:lnTo>
                  <a:pt x="3633" y="3028"/>
                </a:lnTo>
                <a:lnTo>
                  <a:pt x="3663" y="2875"/>
                </a:lnTo>
                <a:lnTo>
                  <a:pt x="3604" y="2759"/>
                </a:lnTo>
                <a:lnTo>
                  <a:pt x="3582" y="2665"/>
                </a:lnTo>
                <a:lnTo>
                  <a:pt x="3637" y="2520"/>
                </a:lnTo>
                <a:lnTo>
                  <a:pt x="3633" y="2411"/>
                </a:lnTo>
                <a:lnTo>
                  <a:pt x="3680" y="2274"/>
                </a:lnTo>
                <a:lnTo>
                  <a:pt x="3652" y="2132"/>
                </a:lnTo>
                <a:lnTo>
                  <a:pt x="3619" y="2069"/>
                </a:lnTo>
                <a:lnTo>
                  <a:pt x="3574" y="2018"/>
                </a:lnTo>
                <a:lnTo>
                  <a:pt x="3501" y="1946"/>
                </a:lnTo>
                <a:lnTo>
                  <a:pt x="3376" y="1881"/>
                </a:lnTo>
                <a:lnTo>
                  <a:pt x="3249" y="1877"/>
                </a:lnTo>
                <a:lnTo>
                  <a:pt x="3162" y="1877"/>
                </a:lnTo>
                <a:lnTo>
                  <a:pt x="3105" y="1793"/>
                </a:lnTo>
                <a:lnTo>
                  <a:pt x="3112" y="1670"/>
                </a:lnTo>
                <a:lnTo>
                  <a:pt x="3090" y="1532"/>
                </a:lnTo>
                <a:lnTo>
                  <a:pt x="3075" y="1409"/>
                </a:lnTo>
                <a:lnTo>
                  <a:pt x="3031" y="1271"/>
                </a:lnTo>
                <a:lnTo>
                  <a:pt x="2994" y="1096"/>
                </a:lnTo>
                <a:lnTo>
                  <a:pt x="2943" y="857"/>
                </a:lnTo>
                <a:lnTo>
                  <a:pt x="2892" y="748"/>
                </a:lnTo>
                <a:lnTo>
                  <a:pt x="2817" y="638"/>
                </a:lnTo>
                <a:lnTo>
                  <a:pt x="2774" y="490"/>
                </a:lnTo>
                <a:lnTo>
                  <a:pt x="2664" y="443"/>
                </a:lnTo>
                <a:lnTo>
                  <a:pt x="2645" y="341"/>
                </a:lnTo>
                <a:lnTo>
                  <a:pt x="2517" y="182"/>
                </a:lnTo>
                <a:lnTo>
                  <a:pt x="2414" y="0"/>
                </a:lnTo>
                <a:lnTo>
                  <a:pt x="2297" y="0"/>
                </a:lnTo>
                <a:lnTo>
                  <a:pt x="2194" y="0"/>
                </a:lnTo>
                <a:lnTo>
                  <a:pt x="2047" y="29"/>
                </a:lnTo>
                <a:lnTo>
                  <a:pt x="1974" y="131"/>
                </a:lnTo>
                <a:lnTo>
                  <a:pt x="1915" y="247"/>
                </a:lnTo>
                <a:lnTo>
                  <a:pt x="1666" y="305"/>
                </a:lnTo>
                <a:lnTo>
                  <a:pt x="1519" y="385"/>
                </a:lnTo>
                <a:lnTo>
                  <a:pt x="1437" y="539"/>
                </a:lnTo>
                <a:lnTo>
                  <a:pt x="1351" y="638"/>
                </a:lnTo>
                <a:lnTo>
                  <a:pt x="1221" y="688"/>
                </a:lnTo>
                <a:lnTo>
                  <a:pt x="1135" y="787"/>
                </a:lnTo>
                <a:lnTo>
                  <a:pt x="999" y="885"/>
                </a:lnTo>
                <a:lnTo>
                  <a:pt x="936" y="999"/>
                </a:lnTo>
                <a:lnTo>
                  <a:pt x="893" y="1112"/>
                </a:lnTo>
                <a:lnTo>
                  <a:pt x="1007" y="1242"/>
                </a:lnTo>
                <a:lnTo>
                  <a:pt x="1098" y="1383"/>
                </a:lnTo>
                <a:lnTo>
                  <a:pt x="1050" y="1530"/>
                </a:lnTo>
                <a:lnTo>
                  <a:pt x="970" y="1648"/>
                </a:lnTo>
                <a:lnTo>
                  <a:pt x="879" y="1731"/>
                </a:lnTo>
                <a:lnTo>
                  <a:pt x="838" y="1877"/>
                </a:lnTo>
                <a:lnTo>
                  <a:pt x="771" y="2031"/>
                </a:lnTo>
                <a:lnTo>
                  <a:pt x="761" y="2149"/>
                </a:lnTo>
                <a:lnTo>
                  <a:pt x="777" y="2360"/>
                </a:lnTo>
                <a:lnTo>
                  <a:pt x="751" y="2520"/>
                </a:lnTo>
                <a:lnTo>
                  <a:pt x="750" y="2630"/>
                </a:lnTo>
                <a:lnTo>
                  <a:pt x="742" y="2724"/>
                </a:lnTo>
                <a:lnTo>
                  <a:pt x="785" y="2793"/>
                </a:lnTo>
                <a:lnTo>
                  <a:pt x="793" y="2922"/>
                </a:lnTo>
                <a:lnTo>
                  <a:pt x="777" y="3050"/>
                </a:lnTo>
                <a:lnTo>
                  <a:pt x="793" y="3173"/>
                </a:lnTo>
                <a:lnTo>
                  <a:pt x="750" y="3319"/>
                </a:lnTo>
                <a:lnTo>
                  <a:pt x="708" y="3414"/>
                </a:lnTo>
                <a:lnTo>
                  <a:pt x="705" y="3519"/>
                </a:lnTo>
                <a:lnTo>
                  <a:pt x="664" y="3663"/>
                </a:lnTo>
                <a:lnTo>
                  <a:pt x="574" y="3765"/>
                </a:lnTo>
                <a:lnTo>
                  <a:pt x="478" y="3924"/>
                </a:lnTo>
                <a:lnTo>
                  <a:pt x="396" y="3981"/>
                </a:lnTo>
                <a:lnTo>
                  <a:pt x="319" y="4010"/>
                </a:lnTo>
                <a:lnTo>
                  <a:pt x="221" y="4072"/>
                </a:lnTo>
                <a:lnTo>
                  <a:pt x="209" y="4202"/>
                </a:lnTo>
                <a:lnTo>
                  <a:pt x="246" y="4308"/>
                </a:lnTo>
                <a:lnTo>
                  <a:pt x="226" y="4372"/>
                </a:lnTo>
                <a:lnTo>
                  <a:pt x="191" y="4470"/>
                </a:lnTo>
                <a:lnTo>
                  <a:pt x="146" y="4551"/>
                </a:lnTo>
                <a:lnTo>
                  <a:pt x="75" y="4599"/>
                </a:lnTo>
                <a:lnTo>
                  <a:pt x="57" y="4700"/>
                </a:lnTo>
                <a:lnTo>
                  <a:pt x="49" y="4808"/>
                </a:lnTo>
                <a:lnTo>
                  <a:pt x="15" y="4856"/>
                </a:lnTo>
                <a:lnTo>
                  <a:pt x="0" y="4927"/>
                </a:lnTo>
                <a:lnTo>
                  <a:pt x="41" y="5023"/>
                </a:lnTo>
                <a:lnTo>
                  <a:pt x="139" y="5089"/>
                </a:lnTo>
                <a:lnTo>
                  <a:pt x="186" y="5146"/>
                </a:lnTo>
                <a:lnTo>
                  <a:pt x="270" y="5181"/>
                </a:lnTo>
                <a:lnTo>
                  <a:pt x="402" y="5243"/>
                </a:lnTo>
                <a:close/>
              </a:path>
            </a:pathLst>
          </a:custGeom>
          <a:solidFill>
            <a:srgbClr val="E1DBE2"/>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47" name="Google Shape;147;p5"/>
          <p:cNvSpPr txBox="1"/>
          <p:nvPr/>
        </p:nvSpPr>
        <p:spPr>
          <a:xfrm>
            <a:off x="1514872" y="5080992"/>
            <a:ext cx="899700" cy="3282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Calibri"/>
                <a:ea typeface="Calibri"/>
                <a:cs typeface="Calibri"/>
                <a:sym typeface="Calibri"/>
              </a:rPr>
              <a:t>EDO</a:t>
            </a:r>
            <a:endParaRPr sz="1900" b="0" i="0" u="none" strike="noStrike" cap="none">
              <a:solidFill>
                <a:srgbClr val="000000"/>
              </a:solidFill>
              <a:latin typeface="Arial"/>
              <a:ea typeface="Arial"/>
              <a:cs typeface="Arial"/>
              <a:sym typeface="Arial"/>
            </a:endParaRPr>
          </a:p>
        </p:txBody>
      </p:sp>
      <p:sp>
        <p:nvSpPr>
          <p:cNvPr id="148" name="Google Shape;148;p5"/>
          <p:cNvSpPr txBox="1"/>
          <p:nvPr/>
        </p:nvSpPr>
        <p:spPr>
          <a:xfrm>
            <a:off x="1465891" y="3311825"/>
            <a:ext cx="751952" cy="3282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i="0" u="none" strike="noStrike" cap="none" dirty="0">
                <a:solidFill>
                  <a:srgbClr val="434343"/>
                </a:solidFill>
                <a:latin typeface="Calibri"/>
                <a:ea typeface="Calibri"/>
                <a:cs typeface="Calibri"/>
                <a:sym typeface="Calibri"/>
              </a:rPr>
              <a:t>NIGER</a:t>
            </a:r>
            <a:endParaRPr sz="1000" b="0" i="0" u="none" strike="noStrike" cap="none" dirty="0">
              <a:solidFill>
                <a:srgbClr val="434343"/>
              </a:solidFill>
              <a:latin typeface="Arial"/>
              <a:ea typeface="Arial"/>
              <a:cs typeface="Arial"/>
              <a:sym typeface="Arial"/>
            </a:endParaRPr>
          </a:p>
        </p:txBody>
      </p:sp>
      <p:grpSp>
        <p:nvGrpSpPr>
          <p:cNvPr id="149" name="Google Shape;149;p5"/>
          <p:cNvGrpSpPr/>
          <p:nvPr/>
        </p:nvGrpSpPr>
        <p:grpSpPr>
          <a:xfrm>
            <a:off x="5017431" y="3990744"/>
            <a:ext cx="1951010" cy="466500"/>
            <a:chOff x="4980465" y="4023400"/>
            <a:chExt cx="1951010" cy="466500"/>
          </a:xfrm>
        </p:grpSpPr>
        <p:sp>
          <p:nvSpPr>
            <p:cNvPr id="150" name="Google Shape;150;p5"/>
            <p:cNvSpPr/>
            <p:nvPr/>
          </p:nvSpPr>
          <p:spPr>
            <a:xfrm>
              <a:off x="4980465" y="4147750"/>
              <a:ext cx="214200" cy="217800"/>
            </a:xfrm>
            <a:prstGeom prst="rect">
              <a:avLst/>
            </a:prstGeom>
            <a:solidFill>
              <a:srgbClr val="577F9F"/>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51" name="Google Shape;151;p5"/>
            <p:cNvSpPr txBox="1"/>
            <p:nvPr/>
          </p:nvSpPr>
          <p:spPr>
            <a:xfrm>
              <a:off x="5144375" y="4023400"/>
              <a:ext cx="1787100" cy="4665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i="0" u="none" strike="noStrike" cap="none">
                  <a:solidFill>
                    <a:srgbClr val="434343"/>
                  </a:solidFill>
                  <a:latin typeface="Calibri"/>
                  <a:ea typeface="Calibri"/>
                  <a:cs typeface="Calibri"/>
                  <a:sym typeface="Calibri"/>
                </a:rPr>
                <a:t>FHI 360 (EpiC, Global Fund Impact, SIDHAS)</a:t>
              </a:r>
              <a:endParaRPr sz="1900" i="0" u="none" strike="noStrike" cap="none">
                <a:solidFill>
                  <a:srgbClr val="434343"/>
                </a:solidFill>
              </a:endParaRPr>
            </a:p>
          </p:txBody>
        </p:sp>
      </p:grpSp>
      <p:grpSp>
        <p:nvGrpSpPr>
          <p:cNvPr id="152" name="Google Shape;152;p5"/>
          <p:cNvGrpSpPr/>
          <p:nvPr/>
        </p:nvGrpSpPr>
        <p:grpSpPr>
          <a:xfrm>
            <a:off x="5017431" y="4423418"/>
            <a:ext cx="2321810" cy="328200"/>
            <a:chOff x="4980465" y="4445188"/>
            <a:chExt cx="2321810" cy="328200"/>
          </a:xfrm>
        </p:grpSpPr>
        <p:sp>
          <p:nvSpPr>
            <p:cNvPr id="153" name="Google Shape;153;p5"/>
            <p:cNvSpPr/>
            <p:nvPr/>
          </p:nvSpPr>
          <p:spPr>
            <a:xfrm>
              <a:off x="4980465" y="4500388"/>
              <a:ext cx="214200" cy="217800"/>
            </a:xfrm>
            <a:prstGeom prst="rect">
              <a:avLst/>
            </a:prstGeom>
            <a:solidFill>
              <a:srgbClr val="59C3BE"/>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54" name="Google Shape;154;p5"/>
            <p:cNvSpPr txBox="1"/>
            <p:nvPr/>
          </p:nvSpPr>
          <p:spPr>
            <a:xfrm>
              <a:off x="5144375" y="4445188"/>
              <a:ext cx="2157900" cy="3282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i="0" u="none" strike="noStrike" cap="none">
                  <a:solidFill>
                    <a:srgbClr val="434343"/>
                  </a:solidFill>
                  <a:latin typeface="Calibri"/>
                  <a:ea typeface="Calibri"/>
                  <a:cs typeface="Calibri"/>
                  <a:sym typeface="Calibri"/>
                </a:rPr>
                <a:t>Jhpiego (RISE)</a:t>
              </a:r>
              <a:endParaRPr sz="1900" i="0" u="none" strike="noStrike" cap="none">
                <a:solidFill>
                  <a:srgbClr val="434343"/>
                </a:solidFill>
              </a:endParaRPr>
            </a:p>
          </p:txBody>
        </p:sp>
      </p:grpSp>
      <p:sp>
        <p:nvSpPr>
          <p:cNvPr id="155" name="Google Shape;155;p5"/>
          <p:cNvSpPr/>
          <p:nvPr/>
        </p:nvSpPr>
        <p:spPr>
          <a:xfrm>
            <a:off x="2808590" y="2029699"/>
            <a:ext cx="987062" cy="1049516"/>
          </a:xfrm>
          <a:custGeom>
            <a:avLst/>
            <a:gdLst/>
            <a:ahLst/>
            <a:cxnLst/>
            <a:rect l="l" t="t" r="r" b="b"/>
            <a:pathLst>
              <a:path w="2847" h="3025" extrusionOk="0">
                <a:moveTo>
                  <a:pt x="840" y="573"/>
                </a:moveTo>
                <a:lnTo>
                  <a:pt x="705" y="607"/>
                </a:lnTo>
                <a:lnTo>
                  <a:pt x="576" y="463"/>
                </a:lnTo>
                <a:lnTo>
                  <a:pt x="447" y="363"/>
                </a:lnTo>
                <a:lnTo>
                  <a:pt x="387" y="349"/>
                </a:lnTo>
                <a:lnTo>
                  <a:pt x="278" y="364"/>
                </a:lnTo>
                <a:lnTo>
                  <a:pt x="234" y="312"/>
                </a:lnTo>
                <a:lnTo>
                  <a:pt x="147" y="263"/>
                </a:lnTo>
                <a:lnTo>
                  <a:pt x="42" y="289"/>
                </a:lnTo>
                <a:lnTo>
                  <a:pt x="8" y="364"/>
                </a:lnTo>
                <a:lnTo>
                  <a:pt x="0" y="445"/>
                </a:lnTo>
                <a:lnTo>
                  <a:pt x="18" y="519"/>
                </a:lnTo>
                <a:lnTo>
                  <a:pt x="14" y="616"/>
                </a:lnTo>
                <a:lnTo>
                  <a:pt x="115" y="712"/>
                </a:lnTo>
                <a:lnTo>
                  <a:pt x="171" y="720"/>
                </a:lnTo>
                <a:lnTo>
                  <a:pt x="237" y="660"/>
                </a:lnTo>
                <a:lnTo>
                  <a:pt x="326" y="634"/>
                </a:lnTo>
                <a:lnTo>
                  <a:pt x="415" y="636"/>
                </a:lnTo>
                <a:lnTo>
                  <a:pt x="607" y="690"/>
                </a:lnTo>
                <a:lnTo>
                  <a:pt x="677" y="793"/>
                </a:lnTo>
                <a:lnTo>
                  <a:pt x="695" y="913"/>
                </a:lnTo>
                <a:lnTo>
                  <a:pt x="760" y="1007"/>
                </a:lnTo>
                <a:lnTo>
                  <a:pt x="890" y="1155"/>
                </a:lnTo>
                <a:lnTo>
                  <a:pt x="884" y="1203"/>
                </a:lnTo>
                <a:lnTo>
                  <a:pt x="929" y="1255"/>
                </a:lnTo>
                <a:lnTo>
                  <a:pt x="954" y="1332"/>
                </a:lnTo>
                <a:lnTo>
                  <a:pt x="1028" y="1428"/>
                </a:lnTo>
                <a:lnTo>
                  <a:pt x="1179" y="1381"/>
                </a:lnTo>
                <a:lnTo>
                  <a:pt x="1279" y="1406"/>
                </a:lnTo>
                <a:lnTo>
                  <a:pt x="1316" y="1500"/>
                </a:lnTo>
                <a:lnTo>
                  <a:pt x="1245" y="1590"/>
                </a:lnTo>
                <a:lnTo>
                  <a:pt x="1187" y="1651"/>
                </a:lnTo>
                <a:lnTo>
                  <a:pt x="1187" y="1746"/>
                </a:lnTo>
                <a:lnTo>
                  <a:pt x="1254" y="1852"/>
                </a:lnTo>
                <a:lnTo>
                  <a:pt x="1329" y="1866"/>
                </a:lnTo>
                <a:lnTo>
                  <a:pt x="1366" y="1901"/>
                </a:lnTo>
                <a:lnTo>
                  <a:pt x="1397" y="1980"/>
                </a:lnTo>
                <a:lnTo>
                  <a:pt x="1383" y="2038"/>
                </a:lnTo>
                <a:lnTo>
                  <a:pt x="1364" y="2095"/>
                </a:lnTo>
                <a:lnTo>
                  <a:pt x="1322" y="2173"/>
                </a:lnTo>
                <a:lnTo>
                  <a:pt x="1275" y="2247"/>
                </a:lnTo>
                <a:lnTo>
                  <a:pt x="1232" y="2296"/>
                </a:lnTo>
                <a:lnTo>
                  <a:pt x="1272" y="2419"/>
                </a:lnTo>
                <a:lnTo>
                  <a:pt x="1380" y="2436"/>
                </a:lnTo>
                <a:lnTo>
                  <a:pt x="1466" y="2485"/>
                </a:lnTo>
                <a:lnTo>
                  <a:pt x="1552" y="2485"/>
                </a:lnTo>
                <a:lnTo>
                  <a:pt x="1675" y="2573"/>
                </a:lnTo>
                <a:lnTo>
                  <a:pt x="1869" y="2608"/>
                </a:lnTo>
                <a:lnTo>
                  <a:pt x="1893" y="2691"/>
                </a:lnTo>
                <a:lnTo>
                  <a:pt x="1960" y="2802"/>
                </a:lnTo>
                <a:lnTo>
                  <a:pt x="2008" y="2879"/>
                </a:lnTo>
                <a:lnTo>
                  <a:pt x="2032" y="2983"/>
                </a:lnTo>
                <a:lnTo>
                  <a:pt x="2093" y="3025"/>
                </a:lnTo>
                <a:lnTo>
                  <a:pt x="2171" y="2949"/>
                </a:lnTo>
                <a:lnTo>
                  <a:pt x="2317" y="2949"/>
                </a:lnTo>
                <a:lnTo>
                  <a:pt x="2413" y="2802"/>
                </a:lnTo>
                <a:lnTo>
                  <a:pt x="2502" y="2683"/>
                </a:lnTo>
                <a:lnTo>
                  <a:pt x="2522" y="2580"/>
                </a:lnTo>
                <a:lnTo>
                  <a:pt x="2407" y="2559"/>
                </a:lnTo>
                <a:lnTo>
                  <a:pt x="2286" y="2584"/>
                </a:lnTo>
                <a:lnTo>
                  <a:pt x="2199" y="2584"/>
                </a:lnTo>
                <a:lnTo>
                  <a:pt x="2135" y="2510"/>
                </a:lnTo>
                <a:lnTo>
                  <a:pt x="2105" y="2371"/>
                </a:lnTo>
                <a:lnTo>
                  <a:pt x="2044" y="2323"/>
                </a:lnTo>
                <a:lnTo>
                  <a:pt x="2002" y="2253"/>
                </a:lnTo>
                <a:lnTo>
                  <a:pt x="1897" y="2187"/>
                </a:lnTo>
                <a:lnTo>
                  <a:pt x="1905" y="2093"/>
                </a:lnTo>
                <a:lnTo>
                  <a:pt x="1917" y="2010"/>
                </a:lnTo>
                <a:lnTo>
                  <a:pt x="1960" y="1926"/>
                </a:lnTo>
                <a:lnTo>
                  <a:pt x="1832" y="1885"/>
                </a:lnTo>
                <a:lnTo>
                  <a:pt x="1725" y="1840"/>
                </a:lnTo>
                <a:lnTo>
                  <a:pt x="1768" y="1741"/>
                </a:lnTo>
                <a:lnTo>
                  <a:pt x="1911" y="1641"/>
                </a:lnTo>
                <a:lnTo>
                  <a:pt x="2070" y="1543"/>
                </a:lnTo>
                <a:lnTo>
                  <a:pt x="2196" y="1537"/>
                </a:lnTo>
                <a:lnTo>
                  <a:pt x="2286" y="1493"/>
                </a:lnTo>
                <a:lnTo>
                  <a:pt x="2329" y="1394"/>
                </a:lnTo>
                <a:lnTo>
                  <a:pt x="2373" y="1246"/>
                </a:lnTo>
                <a:lnTo>
                  <a:pt x="2347" y="1147"/>
                </a:lnTo>
                <a:lnTo>
                  <a:pt x="2359" y="1036"/>
                </a:lnTo>
                <a:lnTo>
                  <a:pt x="2407" y="897"/>
                </a:lnTo>
                <a:lnTo>
                  <a:pt x="2522" y="883"/>
                </a:lnTo>
                <a:lnTo>
                  <a:pt x="2625" y="862"/>
                </a:lnTo>
                <a:lnTo>
                  <a:pt x="2722" y="848"/>
                </a:lnTo>
                <a:lnTo>
                  <a:pt x="2758" y="814"/>
                </a:lnTo>
                <a:lnTo>
                  <a:pt x="2758" y="695"/>
                </a:lnTo>
                <a:lnTo>
                  <a:pt x="2847" y="551"/>
                </a:lnTo>
                <a:lnTo>
                  <a:pt x="2771" y="431"/>
                </a:lnTo>
                <a:lnTo>
                  <a:pt x="2680" y="362"/>
                </a:lnTo>
                <a:lnTo>
                  <a:pt x="2565" y="292"/>
                </a:lnTo>
                <a:lnTo>
                  <a:pt x="2459" y="254"/>
                </a:lnTo>
                <a:lnTo>
                  <a:pt x="2373" y="155"/>
                </a:lnTo>
                <a:lnTo>
                  <a:pt x="2383" y="56"/>
                </a:lnTo>
                <a:lnTo>
                  <a:pt x="2341" y="0"/>
                </a:lnTo>
                <a:lnTo>
                  <a:pt x="2238" y="21"/>
                </a:lnTo>
                <a:lnTo>
                  <a:pt x="2159" y="97"/>
                </a:lnTo>
                <a:lnTo>
                  <a:pt x="2113" y="155"/>
                </a:lnTo>
                <a:lnTo>
                  <a:pt x="2075" y="243"/>
                </a:lnTo>
                <a:lnTo>
                  <a:pt x="2075" y="334"/>
                </a:lnTo>
                <a:lnTo>
                  <a:pt x="2002" y="376"/>
                </a:lnTo>
                <a:lnTo>
                  <a:pt x="1941" y="402"/>
                </a:lnTo>
                <a:lnTo>
                  <a:pt x="1854" y="353"/>
                </a:lnTo>
                <a:lnTo>
                  <a:pt x="1768" y="353"/>
                </a:lnTo>
                <a:lnTo>
                  <a:pt x="1596" y="353"/>
                </a:lnTo>
                <a:lnTo>
                  <a:pt x="1423" y="303"/>
                </a:lnTo>
                <a:lnTo>
                  <a:pt x="1294" y="254"/>
                </a:lnTo>
                <a:lnTo>
                  <a:pt x="1164" y="303"/>
                </a:lnTo>
                <a:lnTo>
                  <a:pt x="981" y="349"/>
                </a:lnTo>
                <a:lnTo>
                  <a:pt x="959" y="429"/>
                </a:lnTo>
                <a:lnTo>
                  <a:pt x="899" y="496"/>
                </a:lnTo>
                <a:lnTo>
                  <a:pt x="840" y="573"/>
                </a:lnTo>
                <a:close/>
              </a:path>
            </a:pathLst>
          </a:custGeom>
          <a:solidFill>
            <a:srgbClr val="BFBFBF"/>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a:buSzPts val="1600"/>
            </a:pPr>
            <a:endParaRPr sz="1600">
              <a:latin typeface="Calibri"/>
              <a:cs typeface="Calibri"/>
            </a:endParaRPr>
          </a:p>
        </p:txBody>
      </p:sp>
      <p:sp>
        <p:nvSpPr>
          <p:cNvPr id="156" name="Google Shape;156;p5"/>
          <p:cNvSpPr/>
          <p:nvPr/>
        </p:nvSpPr>
        <p:spPr>
          <a:xfrm>
            <a:off x="3041044" y="2312461"/>
            <a:ext cx="898591" cy="1476259"/>
          </a:xfrm>
          <a:custGeom>
            <a:avLst/>
            <a:gdLst/>
            <a:ahLst/>
            <a:cxnLst/>
            <a:rect l="l" t="t" r="r" b="b"/>
            <a:pathLst>
              <a:path w="2591" h="4258" extrusionOk="0">
                <a:moveTo>
                  <a:pt x="1851" y="1767"/>
                </a:moveTo>
                <a:lnTo>
                  <a:pt x="1741" y="1747"/>
                </a:lnTo>
                <a:lnTo>
                  <a:pt x="1617" y="1771"/>
                </a:lnTo>
                <a:lnTo>
                  <a:pt x="1527" y="1769"/>
                </a:lnTo>
                <a:lnTo>
                  <a:pt x="1463" y="1696"/>
                </a:lnTo>
                <a:lnTo>
                  <a:pt x="1431" y="1555"/>
                </a:lnTo>
                <a:lnTo>
                  <a:pt x="1368" y="1501"/>
                </a:lnTo>
                <a:lnTo>
                  <a:pt x="1329" y="1435"/>
                </a:lnTo>
                <a:lnTo>
                  <a:pt x="1227" y="1375"/>
                </a:lnTo>
                <a:lnTo>
                  <a:pt x="1232" y="1274"/>
                </a:lnTo>
                <a:lnTo>
                  <a:pt x="1248" y="1198"/>
                </a:lnTo>
                <a:lnTo>
                  <a:pt x="1287" y="1114"/>
                </a:lnTo>
                <a:lnTo>
                  <a:pt x="1164" y="1071"/>
                </a:lnTo>
                <a:lnTo>
                  <a:pt x="1051" y="1029"/>
                </a:lnTo>
                <a:lnTo>
                  <a:pt x="1101" y="925"/>
                </a:lnTo>
                <a:lnTo>
                  <a:pt x="1243" y="828"/>
                </a:lnTo>
                <a:lnTo>
                  <a:pt x="1393" y="730"/>
                </a:lnTo>
                <a:lnTo>
                  <a:pt x="1531" y="723"/>
                </a:lnTo>
                <a:lnTo>
                  <a:pt x="1618" y="679"/>
                </a:lnTo>
                <a:lnTo>
                  <a:pt x="1657" y="575"/>
                </a:lnTo>
                <a:lnTo>
                  <a:pt x="1699" y="428"/>
                </a:lnTo>
                <a:lnTo>
                  <a:pt x="1673" y="329"/>
                </a:lnTo>
                <a:lnTo>
                  <a:pt x="1687" y="223"/>
                </a:lnTo>
                <a:lnTo>
                  <a:pt x="1737" y="85"/>
                </a:lnTo>
                <a:lnTo>
                  <a:pt x="1851" y="72"/>
                </a:lnTo>
                <a:lnTo>
                  <a:pt x="1975" y="45"/>
                </a:lnTo>
                <a:lnTo>
                  <a:pt x="2050" y="36"/>
                </a:lnTo>
                <a:lnTo>
                  <a:pt x="2089" y="0"/>
                </a:lnTo>
                <a:lnTo>
                  <a:pt x="2170" y="6"/>
                </a:lnTo>
                <a:lnTo>
                  <a:pt x="2277" y="61"/>
                </a:lnTo>
                <a:lnTo>
                  <a:pt x="2335" y="139"/>
                </a:lnTo>
                <a:lnTo>
                  <a:pt x="2310" y="300"/>
                </a:lnTo>
                <a:lnTo>
                  <a:pt x="2359" y="456"/>
                </a:lnTo>
                <a:lnTo>
                  <a:pt x="2389" y="601"/>
                </a:lnTo>
                <a:lnTo>
                  <a:pt x="2337" y="679"/>
                </a:lnTo>
                <a:lnTo>
                  <a:pt x="2338" y="934"/>
                </a:lnTo>
                <a:lnTo>
                  <a:pt x="2385" y="1036"/>
                </a:lnTo>
                <a:lnTo>
                  <a:pt x="2439" y="1066"/>
                </a:lnTo>
                <a:lnTo>
                  <a:pt x="2467" y="1228"/>
                </a:lnTo>
                <a:lnTo>
                  <a:pt x="2505" y="1282"/>
                </a:lnTo>
                <a:lnTo>
                  <a:pt x="2462" y="1381"/>
                </a:lnTo>
                <a:lnTo>
                  <a:pt x="2462" y="1480"/>
                </a:lnTo>
                <a:lnTo>
                  <a:pt x="2462" y="1480"/>
                </a:lnTo>
                <a:lnTo>
                  <a:pt x="2462" y="1530"/>
                </a:lnTo>
                <a:lnTo>
                  <a:pt x="2524" y="1613"/>
                </a:lnTo>
                <a:lnTo>
                  <a:pt x="2569" y="1707"/>
                </a:lnTo>
                <a:lnTo>
                  <a:pt x="2548" y="1778"/>
                </a:lnTo>
                <a:lnTo>
                  <a:pt x="2548" y="1827"/>
                </a:lnTo>
                <a:lnTo>
                  <a:pt x="2462" y="1877"/>
                </a:lnTo>
                <a:lnTo>
                  <a:pt x="2375" y="1877"/>
                </a:lnTo>
                <a:lnTo>
                  <a:pt x="2332" y="1877"/>
                </a:lnTo>
                <a:lnTo>
                  <a:pt x="2260" y="1947"/>
                </a:lnTo>
                <a:lnTo>
                  <a:pt x="2188" y="1958"/>
                </a:lnTo>
                <a:lnTo>
                  <a:pt x="2160" y="2026"/>
                </a:lnTo>
                <a:lnTo>
                  <a:pt x="2160" y="2125"/>
                </a:lnTo>
                <a:lnTo>
                  <a:pt x="2117" y="2125"/>
                </a:lnTo>
                <a:lnTo>
                  <a:pt x="2160" y="2174"/>
                </a:lnTo>
                <a:lnTo>
                  <a:pt x="2117" y="2224"/>
                </a:lnTo>
                <a:lnTo>
                  <a:pt x="2117" y="2274"/>
                </a:lnTo>
                <a:lnTo>
                  <a:pt x="2117" y="2323"/>
                </a:lnTo>
                <a:lnTo>
                  <a:pt x="2074" y="2373"/>
                </a:lnTo>
                <a:lnTo>
                  <a:pt x="2117" y="2422"/>
                </a:lnTo>
                <a:lnTo>
                  <a:pt x="2030" y="2422"/>
                </a:lnTo>
                <a:lnTo>
                  <a:pt x="2030" y="2472"/>
                </a:lnTo>
                <a:lnTo>
                  <a:pt x="2030" y="2522"/>
                </a:lnTo>
                <a:lnTo>
                  <a:pt x="2030" y="2621"/>
                </a:lnTo>
                <a:lnTo>
                  <a:pt x="2030" y="2670"/>
                </a:lnTo>
                <a:lnTo>
                  <a:pt x="2074" y="2720"/>
                </a:lnTo>
                <a:lnTo>
                  <a:pt x="2117" y="2770"/>
                </a:lnTo>
                <a:lnTo>
                  <a:pt x="2203" y="2770"/>
                </a:lnTo>
                <a:lnTo>
                  <a:pt x="2246" y="2770"/>
                </a:lnTo>
                <a:lnTo>
                  <a:pt x="2289" y="2819"/>
                </a:lnTo>
                <a:lnTo>
                  <a:pt x="2332" y="2869"/>
                </a:lnTo>
                <a:lnTo>
                  <a:pt x="2375" y="2968"/>
                </a:lnTo>
                <a:lnTo>
                  <a:pt x="2375" y="3017"/>
                </a:lnTo>
                <a:lnTo>
                  <a:pt x="2419" y="3017"/>
                </a:lnTo>
                <a:lnTo>
                  <a:pt x="2419" y="3067"/>
                </a:lnTo>
                <a:lnTo>
                  <a:pt x="2419" y="3117"/>
                </a:lnTo>
                <a:lnTo>
                  <a:pt x="2419" y="3166"/>
                </a:lnTo>
                <a:lnTo>
                  <a:pt x="2375" y="3217"/>
                </a:lnTo>
                <a:lnTo>
                  <a:pt x="2375" y="3266"/>
                </a:lnTo>
                <a:lnTo>
                  <a:pt x="2332" y="3266"/>
                </a:lnTo>
                <a:lnTo>
                  <a:pt x="2279" y="3315"/>
                </a:lnTo>
                <a:lnTo>
                  <a:pt x="2246" y="3365"/>
                </a:lnTo>
                <a:lnTo>
                  <a:pt x="2246" y="3415"/>
                </a:lnTo>
                <a:lnTo>
                  <a:pt x="2289" y="3465"/>
                </a:lnTo>
                <a:lnTo>
                  <a:pt x="2332" y="3514"/>
                </a:lnTo>
                <a:lnTo>
                  <a:pt x="2419" y="3564"/>
                </a:lnTo>
                <a:lnTo>
                  <a:pt x="2462" y="3613"/>
                </a:lnTo>
                <a:lnTo>
                  <a:pt x="2505" y="3663"/>
                </a:lnTo>
                <a:lnTo>
                  <a:pt x="2505" y="3713"/>
                </a:lnTo>
                <a:lnTo>
                  <a:pt x="2548" y="3762"/>
                </a:lnTo>
                <a:lnTo>
                  <a:pt x="2548" y="3812"/>
                </a:lnTo>
                <a:lnTo>
                  <a:pt x="2591" y="3911"/>
                </a:lnTo>
                <a:lnTo>
                  <a:pt x="2591" y="3960"/>
                </a:lnTo>
                <a:lnTo>
                  <a:pt x="2505" y="4010"/>
                </a:lnTo>
                <a:lnTo>
                  <a:pt x="2462" y="4010"/>
                </a:lnTo>
                <a:lnTo>
                  <a:pt x="2419" y="4060"/>
                </a:lnTo>
                <a:lnTo>
                  <a:pt x="2324" y="4119"/>
                </a:lnTo>
                <a:lnTo>
                  <a:pt x="2203" y="4159"/>
                </a:lnTo>
                <a:lnTo>
                  <a:pt x="2160" y="4159"/>
                </a:lnTo>
                <a:lnTo>
                  <a:pt x="2043" y="4150"/>
                </a:lnTo>
                <a:lnTo>
                  <a:pt x="1987" y="4109"/>
                </a:lnTo>
                <a:lnTo>
                  <a:pt x="1888" y="4067"/>
                </a:lnTo>
                <a:lnTo>
                  <a:pt x="1870" y="3983"/>
                </a:lnTo>
                <a:lnTo>
                  <a:pt x="1816" y="3910"/>
                </a:lnTo>
                <a:lnTo>
                  <a:pt x="1728" y="3812"/>
                </a:lnTo>
                <a:lnTo>
                  <a:pt x="1642" y="3812"/>
                </a:lnTo>
                <a:lnTo>
                  <a:pt x="1598" y="3861"/>
                </a:lnTo>
                <a:lnTo>
                  <a:pt x="1512" y="3861"/>
                </a:lnTo>
                <a:lnTo>
                  <a:pt x="1426" y="3812"/>
                </a:lnTo>
                <a:lnTo>
                  <a:pt x="1340" y="3812"/>
                </a:lnTo>
                <a:lnTo>
                  <a:pt x="1340" y="3812"/>
                </a:lnTo>
                <a:lnTo>
                  <a:pt x="1298" y="3889"/>
                </a:lnTo>
                <a:lnTo>
                  <a:pt x="1297" y="4010"/>
                </a:lnTo>
                <a:lnTo>
                  <a:pt x="1254" y="4060"/>
                </a:lnTo>
                <a:lnTo>
                  <a:pt x="1210" y="4109"/>
                </a:lnTo>
                <a:lnTo>
                  <a:pt x="1167" y="4109"/>
                </a:lnTo>
                <a:lnTo>
                  <a:pt x="1124" y="4109"/>
                </a:lnTo>
                <a:lnTo>
                  <a:pt x="1038" y="4208"/>
                </a:lnTo>
                <a:lnTo>
                  <a:pt x="995" y="4208"/>
                </a:lnTo>
                <a:lnTo>
                  <a:pt x="909" y="4258"/>
                </a:lnTo>
                <a:lnTo>
                  <a:pt x="865" y="4159"/>
                </a:lnTo>
                <a:lnTo>
                  <a:pt x="822" y="4109"/>
                </a:lnTo>
                <a:lnTo>
                  <a:pt x="779" y="4060"/>
                </a:lnTo>
                <a:lnTo>
                  <a:pt x="690" y="3973"/>
                </a:lnTo>
                <a:lnTo>
                  <a:pt x="608" y="3920"/>
                </a:lnTo>
                <a:lnTo>
                  <a:pt x="564" y="3812"/>
                </a:lnTo>
                <a:lnTo>
                  <a:pt x="564" y="3713"/>
                </a:lnTo>
                <a:lnTo>
                  <a:pt x="564" y="3613"/>
                </a:lnTo>
                <a:lnTo>
                  <a:pt x="517" y="3576"/>
                </a:lnTo>
                <a:lnTo>
                  <a:pt x="433" y="3564"/>
                </a:lnTo>
                <a:lnTo>
                  <a:pt x="433" y="3514"/>
                </a:lnTo>
                <a:lnTo>
                  <a:pt x="354" y="3461"/>
                </a:lnTo>
                <a:lnTo>
                  <a:pt x="347" y="3365"/>
                </a:lnTo>
                <a:lnTo>
                  <a:pt x="304" y="3316"/>
                </a:lnTo>
                <a:lnTo>
                  <a:pt x="281" y="3231"/>
                </a:lnTo>
                <a:lnTo>
                  <a:pt x="261" y="3117"/>
                </a:lnTo>
                <a:lnTo>
                  <a:pt x="175" y="2968"/>
                </a:lnTo>
                <a:lnTo>
                  <a:pt x="132" y="2968"/>
                </a:lnTo>
                <a:lnTo>
                  <a:pt x="89" y="2918"/>
                </a:lnTo>
                <a:lnTo>
                  <a:pt x="45" y="2968"/>
                </a:lnTo>
                <a:lnTo>
                  <a:pt x="0" y="2978"/>
                </a:lnTo>
                <a:lnTo>
                  <a:pt x="27" y="2877"/>
                </a:lnTo>
                <a:lnTo>
                  <a:pt x="4" y="2771"/>
                </a:lnTo>
                <a:lnTo>
                  <a:pt x="45" y="2675"/>
                </a:lnTo>
                <a:lnTo>
                  <a:pt x="95" y="2610"/>
                </a:lnTo>
                <a:lnTo>
                  <a:pt x="117" y="2536"/>
                </a:lnTo>
                <a:lnTo>
                  <a:pt x="54" y="2381"/>
                </a:lnTo>
                <a:lnTo>
                  <a:pt x="86" y="2304"/>
                </a:lnTo>
                <a:lnTo>
                  <a:pt x="106" y="2245"/>
                </a:lnTo>
                <a:lnTo>
                  <a:pt x="118" y="2181"/>
                </a:lnTo>
                <a:lnTo>
                  <a:pt x="82" y="2125"/>
                </a:lnTo>
                <a:lnTo>
                  <a:pt x="10" y="2034"/>
                </a:lnTo>
                <a:lnTo>
                  <a:pt x="63" y="1974"/>
                </a:lnTo>
                <a:lnTo>
                  <a:pt x="107" y="1892"/>
                </a:lnTo>
                <a:lnTo>
                  <a:pt x="167" y="1834"/>
                </a:lnTo>
                <a:lnTo>
                  <a:pt x="260" y="1728"/>
                </a:lnTo>
                <a:lnTo>
                  <a:pt x="433" y="1628"/>
                </a:lnTo>
                <a:lnTo>
                  <a:pt x="520" y="1629"/>
                </a:lnTo>
                <a:lnTo>
                  <a:pt x="598" y="1603"/>
                </a:lnTo>
                <a:lnTo>
                  <a:pt x="704" y="1619"/>
                </a:lnTo>
                <a:lnTo>
                  <a:pt x="798" y="1675"/>
                </a:lnTo>
                <a:lnTo>
                  <a:pt x="886" y="1675"/>
                </a:lnTo>
                <a:lnTo>
                  <a:pt x="1005" y="1759"/>
                </a:lnTo>
                <a:lnTo>
                  <a:pt x="1194" y="1791"/>
                </a:lnTo>
                <a:lnTo>
                  <a:pt x="1220" y="1877"/>
                </a:lnTo>
                <a:lnTo>
                  <a:pt x="1336" y="2064"/>
                </a:lnTo>
                <a:lnTo>
                  <a:pt x="1357" y="2166"/>
                </a:lnTo>
                <a:lnTo>
                  <a:pt x="1423" y="2212"/>
                </a:lnTo>
                <a:lnTo>
                  <a:pt x="1501" y="2137"/>
                </a:lnTo>
                <a:lnTo>
                  <a:pt x="1647" y="2136"/>
                </a:lnTo>
                <a:lnTo>
                  <a:pt x="1735" y="1999"/>
                </a:lnTo>
                <a:lnTo>
                  <a:pt x="1833" y="1872"/>
                </a:lnTo>
                <a:lnTo>
                  <a:pt x="1851" y="1767"/>
                </a:lnTo>
                <a:close/>
              </a:path>
            </a:pathLst>
          </a:custGeom>
          <a:solidFill>
            <a:srgbClr val="E1DBE2"/>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p:txBody>
      </p:sp>
      <p:sp>
        <p:nvSpPr>
          <p:cNvPr id="157" name="Google Shape;157;p5"/>
          <p:cNvSpPr/>
          <p:nvPr/>
        </p:nvSpPr>
        <p:spPr>
          <a:xfrm>
            <a:off x="3452174" y="1864899"/>
            <a:ext cx="1120640" cy="1415546"/>
          </a:xfrm>
          <a:custGeom>
            <a:avLst/>
            <a:gdLst/>
            <a:ahLst/>
            <a:cxnLst/>
            <a:rect l="l" t="t" r="r" b="b"/>
            <a:pathLst>
              <a:path w="3231" h="4080" extrusionOk="0">
                <a:moveTo>
                  <a:pt x="2207" y="4080"/>
                </a:moveTo>
                <a:lnTo>
                  <a:pt x="2276" y="4036"/>
                </a:lnTo>
                <a:lnTo>
                  <a:pt x="2322" y="3949"/>
                </a:lnTo>
                <a:lnTo>
                  <a:pt x="2352" y="3865"/>
                </a:lnTo>
                <a:lnTo>
                  <a:pt x="2376" y="3789"/>
                </a:lnTo>
                <a:lnTo>
                  <a:pt x="2340" y="3685"/>
                </a:lnTo>
                <a:lnTo>
                  <a:pt x="2352" y="3559"/>
                </a:lnTo>
                <a:lnTo>
                  <a:pt x="2449" y="3493"/>
                </a:lnTo>
                <a:lnTo>
                  <a:pt x="2528" y="3462"/>
                </a:lnTo>
                <a:lnTo>
                  <a:pt x="2607" y="3407"/>
                </a:lnTo>
                <a:lnTo>
                  <a:pt x="2708" y="3245"/>
                </a:lnTo>
                <a:lnTo>
                  <a:pt x="2794" y="3146"/>
                </a:lnTo>
                <a:lnTo>
                  <a:pt x="2838" y="2997"/>
                </a:lnTo>
                <a:lnTo>
                  <a:pt x="2838" y="2898"/>
                </a:lnTo>
                <a:lnTo>
                  <a:pt x="2881" y="2800"/>
                </a:lnTo>
                <a:lnTo>
                  <a:pt x="2924" y="2652"/>
                </a:lnTo>
                <a:lnTo>
                  <a:pt x="2910" y="2539"/>
                </a:lnTo>
                <a:lnTo>
                  <a:pt x="2924" y="2404"/>
                </a:lnTo>
                <a:lnTo>
                  <a:pt x="2916" y="2276"/>
                </a:lnTo>
                <a:lnTo>
                  <a:pt x="2873" y="2206"/>
                </a:lnTo>
                <a:lnTo>
                  <a:pt x="2881" y="2108"/>
                </a:lnTo>
                <a:lnTo>
                  <a:pt x="2881" y="2008"/>
                </a:lnTo>
                <a:lnTo>
                  <a:pt x="2910" y="1845"/>
                </a:lnTo>
                <a:lnTo>
                  <a:pt x="2892" y="1631"/>
                </a:lnTo>
                <a:lnTo>
                  <a:pt x="2904" y="1513"/>
                </a:lnTo>
                <a:lnTo>
                  <a:pt x="2967" y="1365"/>
                </a:lnTo>
                <a:lnTo>
                  <a:pt x="3010" y="1217"/>
                </a:lnTo>
                <a:lnTo>
                  <a:pt x="3104" y="1131"/>
                </a:lnTo>
                <a:lnTo>
                  <a:pt x="3182" y="1013"/>
                </a:lnTo>
                <a:lnTo>
                  <a:pt x="3231" y="867"/>
                </a:lnTo>
                <a:lnTo>
                  <a:pt x="3140" y="728"/>
                </a:lnTo>
                <a:lnTo>
                  <a:pt x="3025" y="597"/>
                </a:lnTo>
                <a:lnTo>
                  <a:pt x="3067" y="486"/>
                </a:lnTo>
                <a:lnTo>
                  <a:pt x="3130" y="370"/>
                </a:lnTo>
                <a:lnTo>
                  <a:pt x="3043" y="354"/>
                </a:lnTo>
                <a:lnTo>
                  <a:pt x="2924" y="375"/>
                </a:lnTo>
                <a:lnTo>
                  <a:pt x="2751" y="425"/>
                </a:lnTo>
                <a:lnTo>
                  <a:pt x="2622" y="326"/>
                </a:lnTo>
                <a:lnTo>
                  <a:pt x="2449" y="249"/>
                </a:lnTo>
                <a:lnTo>
                  <a:pt x="2298" y="152"/>
                </a:lnTo>
                <a:lnTo>
                  <a:pt x="2103" y="79"/>
                </a:lnTo>
                <a:lnTo>
                  <a:pt x="1930" y="30"/>
                </a:lnTo>
                <a:lnTo>
                  <a:pt x="1794" y="0"/>
                </a:lnTo>
                <a:lnTo>
                  <a:pt x="1628" y="30"/>
                </a:lnTo>
                <a:lnTo>
                  <a:pt x="1455" y="42"/>
                </a:lnTo>
                <a:lnTo>
                  <a:pt x="1322" y="49"/>
                </a:lnTo>
                <a:lnTo>
                  <a:pt x="1196" y="79"/>
                </a:lnTo>
                <a:lnTo>
                  <a:pt x="1098" y="104"/>
                </a:lnTo>
                <a:lnTo>
                  <a:pt x="1007" y="55"/>
                </a:lnTo>
                <a:lnTo>
                  <a:pt x="904" y="111"/>
                </a:lnTo>
                <a:lnTo>
                  <a:pt x="770" y="97"/>
                </a:lnTo>
                <a:lnTo>
                  <a:pt x="677" y="129"/>
                </a:lnTo>
                <a:lnTo>
                  <a:pt x="505" y="178"/>
                </a:lnTo>
                <a:lnTo>
                  <a:pt x="332" y="277"/>
                </a:lnTo>
                <a:lnTo>
                  <a:pt x="245" y="375"/>
                </a:lnTo>
                <a:lnTo>
                  <a:pt x="202" y="524"/>
                </a:lnTo>
                <a:lnTo>
                  <a:pt x="55" y="631"/>
                </a:lnTo>
                <a:lnTo>
                  <a:pt x="0" y="825"/>
                </a:lnTo>
                <a:lnTo>
                  <a:pt x="88" y="875"/>
                </a:lnTo>
                <a:lnTo>
                  <a:pt x="146" y="848"/>
                </a:lnTo>
                <a:lnTo>
                  <a:pt x="220" y="805"/>
                </a:lnTo>
                <a:lnTo>
                  <a:pt x="220" y="716"/>
                </a:lnTo>
                <a:lnTo>
                  <a:pt x="256" y="626"/>
                </a:lnTo>
                <a:lnTo>
                  <a:pt x="302" y="570"/>
                </a:lnTo>
                <a:lnTo>
                  <a:pt x="381" y="492"/>
                </a:lnTo>
                <a:lnTo>
                  <a:pt x="484" y="472"/>
                </a:lnTo>
                <a:lnTo>
                  <a:pt x="528" y="528"/>
                </a:lnTo>
                <a:lnTo>
                  <a:pt x="518" y="626"/>
                </a:lnTo>
                <a:lnTo>
                  <a:pt x="602" y="725"/>
                </a:lnTo>
                <a:lnTo>
                  <a:pt x="709" y="764"/>
                </a:lnTo>
                <a:lnTo>
                  <a:pt x="831" y="836"/>
                </a:lnTo>
                <a:lnTo>
                  <a:pt x="916" y="901"/>
                </a:lnTo>
                <a:lnTo>
                  <a:pt x="993" y="1021"/>
                </a:lnTo>
                <a:lnTo>
                  <a:pt x="904" y="1164"/>
                </a:lnTo>
                <a:lnTo>
                  <a:pt x="904" y="1285"/>
                </a:lnTo>
                <a:lnTo>
                  <a:pt x="991" y="1296"/>
                </a:lnTo>
                <a:lnTo>
                  <a:pt x="1091" y="1348"/>
                </a:lnTo>
                <a:lnTo>
                  <a:pt x="1152" y="1428"/>
                </a:lnTo>
                <a:lnTo>
                  <a:pt x="1125" y="1585"/>
                </a:lnTo>
                <a:lnTo>
                  <a:pt x="1175" y="1746"/>
                </a:lnTo>
                <a:lnTo>
                  <a:pt x="1207" y="1889"/>
                </a:lnTo>
                <a:lnTo>
                  <a:pt x="1152" y="1971"/>
                </a:lnTo>
                <a:lnTo>
                  <a:pt x="1152" y="2219"/>
                </a:lnTo>
                <a:lnTo>
                  <a:pt x="1198" y="2323"/>
                </a:lnTo>
                <a:lnTo>
                  <a:pt x="1251" y="2355"/>
                </a:lnTo>
                <a:lnTo>
                  <a:pt x="1281" y="2517"/>
                </a:lnTo>
                <a:lnTo>
                  <a:pt x="1320" y="2573"/>
                </a:lnTo>
                <a:lnTo>
                  <a:pt x="1275" y="2671"/>
                </a:lnTo>
                <a:lnTo>
                  <a:pt x="1278" y="2822"/>
                </a:lnTo>
                <a:lnTo>
                  <a:pt x="1338" y="2902"/>
                </a:lnTo>
                <a:lnTo>
                  <a:pt x="1384" y="2998"/>
                </a:lnTo>
                <a:lnTo>
                  <a:pt x="1443" y="2921"/>
                </a:lnTo>
                <a:lnTo>
                  <a:pt x="1498" y="2863"/>
                </a:lnTo>
                <a:lnTo>
                  <a:pt x="1607" y="2928"/>
                </a:lnTo>
                <a:lnTo>
                  <a:pt x="1686" y="2955"/>
                </a:lnTo>
                <a:lnTo>
                  <a:pt x="1714" y="2997"/>
                </a:lnTo>
                <a:lnTo>
                  <a:pt x="1758" y="3053"/>
                </a:lnTo>
                <a:lnTo>
                  <a:pt x="1855" y="3101"/>
                </a:lnTo>
                <a:lnTo>
                  <a:pt x="1904" y="3261"/>
                </a:lnTo>
                <a:lnTo>
                  <a:pt x="1930" y="3394"/>
                </a:lnTo>
                <a:lnTo>
                  <a:pt x="1946" y="3491"/>
                </a:lnTo>
                <a:lnTo>
                  <a:pt x="1976" y="3588"/>
                </a:lnTo>
                <a:lnTo>
                  <a:pt x="2025" y="3698"/>
                </a:lnTo>
                <a:lnTo>
                  <a:pt x="2055" y="3831"/>
                </a:lnTo>
                <a:lnTo>
                  <a:pt x="2043" y="3962"/>
                </a:lnTo>
                <a:lnTo>
                  <a:pt x="2122" y="4046"/>
                </a:lnTo>
                <a:lnTo>
                  <a:pt x="2207" y="4080"/>
                </a:lnTo>
                <a:close/>
              </a:path>
            </a:pathLst>
          </a:custGeom>
          <a:solidFill>
            <a:srgbClr val="BFBFBF"/>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a:buSzPts val="1600"/>
            </a:pPr>
            <a:endParaRPr sz="1600">
              <a:latin typeface="Calibri"/>
              <a:cs typeface="Calibri"/>
              <a:sym typeface="Calibri"/>
            </a:endParaRPr>
          </a:p>
        </p:txBody>
      </p:sp>
      <p:sp>
        <p:nvSpPr>
          <p:cNvPr id="158" name="Google Shape;158;p5"/>
          <p:cNvSpPr txBox="1"/>
          <p:nvPr/>
        </p:nvSpPr>
        <p:spPr>
          <a:xfrm>
            <a:off x="2590859" y="2454512"/>
            <a:ext cx="1015500" cy="3282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Calibri"/>
                <a:ea typeface="Calibri"/>
                <a:cs typeface="Calibri"/>
                <a:sym typeface="Calibri"/>
              </a:rPr>
              <a:t>KANO</a:t>
            </a:r>
            <a:endParaRPr sz="1900" b="0" i="0" u="none" strike="noStrike" cap="none">
              <a:solidFill>
                <a:srgbClr val="000000"/>
              </a:solidFill>
              <a:latin typeface="Arial"/>
              <a:ea typeface="Arial"/>
              <a:cs typeface="Arial"/>
              <a:sym typeface="Arial"/>
            </a:endParaRPr>
          </a:p>
        </p:txBody>
      </p:sp>
      <p:sp>
        <p:nvSpPr>
          <p:cNvPr id="161" name="Google Shape;161;p5"/>
          <p:cNvSpPr txBox="1"/>
          <p:nvPr/>
        </p:nvSpPr>
        <p:spPr>
          <a:xfrm>
            <a:off x="3107924" y="3060883"/>
            <a:ext cx="681404" cy="3282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i="0" u="none" strike="noStrike" cap="none" dirty="0">
                <a:solidFill>
                  <a:srgbClr val="434343"/>
                </a:solidFill>
                <a:latin typeface="Calibri"/>
                <a:ea typeface="Calibri"/>
                <a:cs typeface="Calibri"/>
                <a:sym typeface="Calibri"/>
              </a:rPr>
              <a:t>BAUCHI</a:t>
            </a:r>
            <a:endParaRPr sz="1000" b="0" i="0" u="none" strike="noStrike" cap="none" dirty="0">
              <a:solidFill>
                <a:srgbClr val="434343"/>
              </a:solidFill>
              <a:latin typeface="Arial"/>
              <a:ea typeface="Arial"/>
              <a:cs typeface="Arial"/>
              <a:sym typeface="Arial"/>
            </a:endParaRPr>
          </a:p>
        </p:txBody>
      </p:sp>
      <p:sp>
        <p:nvSpPr>
          <p:cNvPr id="162" name="Google Shape;162;p5"/>
          <p:cNvSpPr/>
          <p:nvPr/>
        </p:nvSpPr>
        <p:spPr>
          <a:xfrm>
            <a:off x="2602155" y="2243072"/>
            <a:ext cx="690426" cy="1030434"/>
          </a:xfrm>
          <a:custGeom>
            <a:avLst/>
            <a:gdLst/>
            <a:ahLst/>
            <a:cxnLst/>
            <a:rect l="l" t="t" r="r" b="b"/>
            <a:pathLst>
              <a:path w="1990" h="2970" extrusionOk="0">
                <a:moveTo>
                  <a:pt x="13" y="1586"/>
                </a:moveTo>
                <a:lnTo>
                  <a:pt x="2" y="1479"/>
                </a:lnTo>
                <a:lnTo>
                  <a:pt x="45" y="1429"/>
                </a:lnTo>
                <a:lnTo>
                  <a:pt x="96" y="1402"/>
                </a:lnTo>
                <a:lnTo>
                  <a:pt x="141" y="1333"/>
                </a:lnTo>
                <a:lnTo>
                  <a:pt x="191" y="1275"/>
                </a:lnTo>
                <a:lnTo>
                  <a:pt x="186" y="1184"/>
                </a:lnTo>
                <a:lnTo>
                  <a:pt x="174" y="1082"/>
                </a:lnTo>
                <a:lnTo>
                  <a:pt x="124" y="1024"/>
                </a:lnTo>
                <a:lnTo>
                  <a:pt x="58" y="955"/>
                </a:lnTo>
                <a:lnTo>
                  <a:pt x="39" y="900"/>
                </a:lnTo>
                <a:lnTo>
                  <a:pt x="40" y="774"/>
                </a:lnTo>
                <a:lnTo>
                  <a:pt x="17" y="691"/>
                </a:lnTo>
                <a:lnTo>
                  <a:pt x="0" y="589"/>
                </a:lnTo>
                <a:lnTo>
                  <a:pt x="43" y="440"/>
                </a:lnTo>
                <a:lnTo>
                  <a:pt x="118" y="409"/>
                </a:lnTo>
                <a:lnTo>
                  <a:pt x="218" y="389"/>
                </a:lnTo>
                <a:lnTo>
                  <a:pt x="349" y="289"/>
                </a:lnTo>
                <a:lnTo>
                  <a:pt x="479" y="239"/>
                </a:lnTo>
                <a:lnTo>
                  <a:pt x="566" y="190"/>
                </a:lnTo>
                <a:lnTo>
                  <a:pt x="595" y="86"/>
                </a:lnTo>
                <a:lnTo>
                  <a:pt x="606" y="0"/>
                </a:lnTo>
                <a:lnTo>
                  <a:pt x="702" y="93"/>
                </a:lnTo>
                <a:lnTo>
                  <a:pt x="766" y="107"/>
                </a:lnTo>
                <a:lnTo>
                  <a:pt x="832" y="43"/>
                </a:lnTo>
                <a:lnTo>
                  <a:pt x="926" y="18"/>
                </a:lnTo>
                <a:lnTo>
                  <a:pt x="1003" y="18"/>
                </a:lnTo>
                <a:lnTo>
                  <a:pt x="1092" y="43"/>
                </a:lnTo>
                <a:lnTo>
                  <a:pt x="1194" y="70"/>
                </a:lnTo>
                <a:lnTo>
                  <a:pt x="1271" y="175"/>
                </a:lnTo>
                <a:lnTo>
                  <a:pt x="1290" y="295"/>
                </a:lnTo>
                <a:lnTo>
                  <a:pt x="1351" y="390"/>
                </a:lnTo>
                <a:lnTo>
                  <a:pt x="1437" y="489"/>
                </a:lnTo>
                <a:lnTo>
                  <a:pt x="1481" y="539"/>
                </a:lnTo>
                <a:lnTo>
                  <a:pt x="1481" y="589"/>
                </a:lnTo>
                <a:lnTo>
                  <a:pt x="1524" y="638"/>
                </a:lnTo>
                <a:lnTo>
                  <a:pt x="1549" y="717"/>
                </a:lnTo>
                <a:lnTo>
                  <a:pt x="1622" y="811"/>
                </a:lnTo>
                <a:lnTo>
                  <a:pt x="1776" y="764"/>
                </a:lnTo>
                <a:lnTo>
                  <a:pt x="1869" y="788"/>
                </a:lnTo>
                <a:lnTo>
                  <a:pt x="1908" y="884"/>
                </a:lnTo>
                <a:lnTo>
                  <a:pt x="1869" y="936"/>
                </a:lnTo>
                <a:lnTo>
                  <a:pt x="1826" y="986"/>
                </a:lnTo>
                <a:lnTo>
                  <a:pt x="1783" y="1036"/>
                </a:lnTo>
                <a:lnTo>
                  <a:pt x="1783" y="1135"/>
                </a:lnTo>
                <a:lnTo>
                  <a:pt x="1844" y="1234"/>
                </a:lnTo>
                <a:lnTo>
                  <a:pt x="1922" y="1249"/>
                </a:lnTo>
                <a:lnTo>
                  <a:pt x="1956" y="1283"/>
                </a:lnTo>
                <a:lnTo>
                  <a:pt x="1990" y="1364"/>
                </a:lnTo>
                <a:lnTo>
                  <a:pt x="1976" y="1432"/>
                </a:lnTo>
                <a:lnTo>
                  <a:pt x="1956" y="1482"/>
                </a:lnTo>
                <a:lnTo>
                  <a:pt x="1904" y="1578"/>
                </a:lnTo>
                <a:lnTo>
                  <a:pt x="1869" y="1630"/>
                </a:lnTo>
                <a:lnTo>
                  <a:pt x="1826" y="1680"/>
                </a:lnTo>
                <a:lnTo>
                  <a:pt x="1863" y="1802"/>
                </a:lnTo>
                <a:lnTo>
                  <a:pt x="1783" y="1828"/>
                </a:lnTo>
                <a:lnTo>
                  <a:pt x="1697" y="1828"/>
                </a:lnTo>
                <a:lnTo>
                  <a:pt x="1610" y="1878"/>
                </a:lnTo>
                <a:lnTo>
                  <a:pt x="1524" y="1928"/>
                </a:lnTo>
                <a:lnTo>
                  <a:pt x="1481" y="1977"/>
                </a:lnTo>
                <a:lnTo>
                  <a:pt x="1437" y="2027"/>
                </a:lnTo>
                <a:lnTo>
                  <a:pt x="1371" y="2089"/>
                </a:lnTo>
                <a:lnTo>
                  <a:pt x="1326" y="2173"/>
                </a:lnTo>
                <a:lnTo>
                  <a:pt x="1276" y="2230"/>
                </a:lnTo>
                <a:lnTo>
                  <a:pt x="1308" y="2275"/>
                </a:lnTo>
                <a:lnTo>
                  <a:pt x="1349" y="2329"/>
                </a:lnTo>
                <a:lnTo>
                  <a:pt x="1380" y="2381"/>
                </a:lnTo>
                <a:lnTo>
                  <a:pt x="1367" y="2449"/>
                </a:lnTo>
                <a:lnTo>
                  <a:pt x="1344" y="2517"/>
                </a:lnTo>
                <a:lnTo>
                  <a:pt x="1317" y="2580"/>
                </a:lnTo>
                <a:lnTo>
                  <a:pt x="1353" y="2668"/>
                </a:lnTo>
                <a:lnTo>
                  <a:pt x="1380" y="2736"/>
                </a:lnTo>
                <a:lnTo>
                  <a:pt x="1358" y="2809"/>
                </a:lnTo>
                <a:lnTo>
                  <a:pt x="1308" y="2872"/>
                </a:lnTo>
                <a:lnTo>
                  <a:pt x="1266" y="2970"/>
                </a:lnTo>
                <a:lnTo>
                  <a:pt x="1189" y="2887"/>
                </a:lnTo>
                <a:lnTo>
                  <a:pt x="1093" y="2872"/>
                </a:lnTo>
                <a:lnTo>
                  <a:pt x="1050" y="2824"/>
                </a:lnTo>
                <a:lnTo>
                  <a:pt x="1005" y="2720"/>
                </a:lnTo>
                <a:lnTo>
                  <a:pt x="1007" y="2367"/>
                </a:lnTo>
                <a:lnTo>
                  <a:pt x="1017" y="2227"/>
                </a:lnTo>
                <a:lnTo>
                  <a:pt x="998" y="2135"/>
                </a:lnTo>
                <a:lnTo>
                  <a:pt x="925" y="2034"/>
                </a:lnTo>
                <a:lnTo>
                  <a:pt x="831" y="1926"/>
                </a:lnTo>
                <a:lnTo>
                  <a:pt x="699" y="1873"/>
                </a:lnTo>
                <a:lnTo>
                  <a:pt x="618" y="1681"/>
                </a:lnTo>
                <a:lnTo>
                  <a:pt x="533" y="1627"/>
                </a:lnTo>
                <a:lnTo>
                  <a:pt x="408" y="1590"/>
                </a:lnTo>
                <a:lnTo>
                  <a:pt x="308" y="1639"/>
                </a:lnTo>
                <a:lnTo>
                  <a:pt x="227" y="1680"/>
                </a:lnTo>
                <a:lnTo>
                  <a:pt x="98" y="1629"/>
                </a:lnTo>
                <a:lnTo>
                  <a:pt x="13" y="1586"/>
                </a:lnTo>
                <a:close/>
              </a:path>
            </a:pathLst>
          </a:custGeom>
          <a:solidFill>
            <a:srgbClr val="E1DBE2"/>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p:txBody>
      </p:sp>
      <p:sp>
        <p:nvSpPr>
          <p:cNvPr id="163" name="Google Shape;163;p5"/>
          <p:cNvSpPr/>
          <p:nvPr/>
        </p:nvSpPr>
        <p:spPr>
          <a:xfrm>
            <a:off x="1047832" y="4411491"/>
            <a:ext cx="418070" cy="584604"/>
          </a:xfrm>
          <a:custGeom>
            <a:avLst/>
            <a:gdLst/>
            <a:ahLst/>
            <a:cxnLst/>
            <a:rect l="l" t="t" r="r" b="b"/>
            <a:pathLst>
              <a:path w="1306" h="1859" extrusionOk="0">
                <a:moveTo>
                  <a:pt x="1257" y="1138"/>
                </a:moveTo>
                <a:lnTo>
                  <a:pt x="1257" y="1193"/>
                </a:lnTo>
                <a:lnTo>
                  <a:pt x="1210" y="1247"/>
                </a:lnTo>
                <a:lnTo>
                  <a:pt x="1116" y="1356"/>
                </a:lnTo>
                <a:lnTo>
                  <a:pt x="1022" y="1411"/>
                </a:lnTo>
                <a:lnTo>
                  <a:pt x="928" y="1465"/>
                </a:lnTo>
                <a:lnTo>
                  <a:pt x="850" y="1561"/>
                </a:lnTo>
                <a:lnTo>
                  <a:pt x="786" y="1683"/>
                </a:lnTo>
                <a:lnTo>
                  <a:pt x="751" y="1779"/>
                </a:lnTo>
                <a:lnTo>
                  <a:pt x="721" y="1848"/>
                </a:lnTo>
                <a:lnTo>
                  <a:pt x="623" y="1790"/>
                </a:lnTo>
                <a:lnTo>
                  <a:pt x="484" y="1836"/>
                </a:lnTo>
                <a:lnTo>
                  <a:pt x="395" y="1859"/>
                </a:lnTo>
                <a:lnTo>
                  <a:pt x="317" y="1738"/>
                </a:lnTo>
                <a:lnTo>
                  <a:pt x="222" y="1574"/>
                </a:lnTo>
                <a:lnTo>
                  <a:pt x="82" y="1465"/>
                </a:lnTo>
                <a:lnTo>
                  <a:pt x="142" y="1336"/>
                </a:lnTo>
                <a:lnTo>
                  <a:pt x="96" y="1225"/>
                </a:lnTo>
                <a:lnTo>
                  <a:pt x="114" y="1066"/>
                </a:lnTo>
                <a:lnTo>
                  <a:pt x="161" y="953"/>
                </a:lnTo>
                <a:lnTo>
                  <a:pt x="173" y="780"/>
                </a:lnTo>
                <a:lnTo>
                  <a:pt x="49" y="683"/>
                </a:lnTo>
                <a:lnTo>
                  <a:pt x="7" y="611"/>
                </a:lnTo>
                <a:lnTo>
                  <a:pt x="0" y="519"/>
                </a:lnTo>
                <a:lnTo>
                  <a:pt x="187" y="465"/>
                </a:lnTo>
                <a:lnTo>
                  <a:pt x="284" y="409"/>
                </a:lnTo>
                <a:lnTo>
                  <a:pt x="387" y="367"/>
                </a:lnTo>
                <a:lnTo>
                  <a:pt x="476" y="370"/>
                </a:lnTo>
                <a:lnTo>
                  <a:pt x="587" y="304"/>
                </a:lnTo>
                <a:lnTo>
                  <a:pt x="652" y="138"/>
                </a:lnTo>
                <a:lnTo>
                  <a:pt x="791" y="34"/>
                </a:lnTo>
                <a:lnTo>
                  <a:pt x="929" y="31"/>
                </a:lnTo>
                <a:lnTo>
                  <a:pt x="1051" y="0"/>
                </a:lnTo>
                <a:lnTo>
                  <a:pt x="1213" y="88"/>
                </a:lnTo>
                <a:lnTo>
                  <a:pt x="1306" y="198"/>
                </a:lnTo>
                <a:lnTo>
                  <a:pt x="1265" y="390"/>
                </a:lnTo>
                <a:lnTo>
                  <a:pt x="1275" y="516"/>
                </a:lnTo>
                <a:lnTo>
                  <a:pt x="1225" y="620"/>
                </a:lnTo>
                <a:lnTo>
                  <a:pt x="1206" y="734"/>
                </a:lnTo>
                <a:lnTo>
                  <a:pt x="1245" y="849"/>
                </a:lnTo>
                <a:lnTo>
                  <a:pt x="1285" y="998"/>
                </a:lnTo>
                <a:lnTo>
                  <a:pt x="1257" y="1138"/>
                </a:lnTo>
                <a:close/>
              </a:path>
            </a:pathLst>
          </a:custGeom>
          <a:solidFill>
            <a:srgbClr val="E1DBE2"/>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a:latin typeface="Calibri"/>
              <a:ea typeface="Calibri"/>
              <a:cs typeface="Calibri"/>
              <a:sym typeface="Calibri"/>
            </a:endParaRPr>
          </a:p>
        </p:txBody>
      </p:sp>
      <p:sp>
        <p:nvSpPr>
          <p:cNvPr id="164" name="Google Shape;164;p5"/>
          <p:cNvSpPr/>
          <p:nvPr/>
        </p:nvSpPr>
        <p:spPr>
          <a:xfrm>
            <a:off x="1432944" y="4418429"/>
            <a:ext cx="374704" cy="426747"/>
          </a:xfrm>
          <a:custGeom>
            <a:avLst/>
            <a:gdLst/>
            <a:ahLst/>
            <a:cxnLst/>
            <a:rect l="l" t="t" r="r" b="b"/>
            <a:pathLst>
              <a:path w="1428" h="1419" extrusionOk="0">
                <a:moveTo>
                  <a:pt x="636" y="123"/>
                </a:moveTo>
                <a:lnTo>
                  <a:pt x="759" y="62"/>
                </a:lnTo>
                <a:lnTo>
                  <a:pt x="861" y="0"/>
                </a:lnTo>
                <a:lnTo>
                  <a:pt x="996" y="51"/>
                </a:lnTo>
                <a:lnTo>
                  <a:pt x="1176" y="117"/>
                </a:lnTo>
                <a:lnTo>
                  <a:pt x="1242" y="201"/>
                </a:lnTo>
                <a:lnTo>
                  <a:pt x="1236" y="291"/>
                </a:lnTo>
                <a:lnTo>
                  <a:pt x="1254" y="387"/>
                </a:lnTo>
                <a:lnTo>
                  <a:pt x="1331" y="466"/>
                </a:lnTo>
                <a:lnTo>
                  <a:pt x="1350" y="525"/>
                </a:lnTo>
                <a:lnTo>
                  <a:pt x="1428" y="567"/>
                </a:lnTo>
                <a:lnTo>
                  <a:pt x="1386" y="615"/>
                </a:lnTo>
                <a:lnTo>
                  <a:pt x="1290" y="669"/>
                </a:lnTo>
                <a:lnTo>
                  <a:pt x="1217" y="695"/>
                </a:lnTo>
                <a:lnTo>
                  <a:pt x="1176" y="747"/>
                </a:lnTo>
                <a:lnTo>
                  <a:pt x="1116" y="807"/>
                </a:lnTo>
                <a:lnTo>
                  <a:pt x="1110" y="909"/>
                </a:lnTo>
                <a:lnTo>
                  <a:pt x="1116" y="1005"/>
                </a:lnTo>
                <a:lnTo>
                  <a:pt x="1032" y="1053"/>
                </a:lnTo>
                <a:lnTo>
                  <a:pt x="930" y="1107"/>
                </a:lnTo>
                <a:lnTo>
                  <a:pt x="876" y="1191"/>
                </a:lnTo>
                <a:lnTo>
                  <a:pt x="828" y="1263"/>
                </a:lnTo>
                <a:lnTo>
                  <a:pt x="762" y="1317"/>
                </a:lnTo>
                <a:lnTo>
                  <a:pt x="703" y="1265"/>
                </a:lnTo>
                <a:lnTo>
                  <a:pt x="589" y="1208"/>
                </a:lnTo>
                <a:lnTo>
                  <a:pt x="532" y="1265"/>
                </a:lnTo>
                <a:lnTo>
                  <a:pt x="418" y="1322"/>
                </a:lnTo>
                <a:lnTo>
                  <a:pt x="361" y="1379"/>
                </a:lnTo>
                <a:lnTo>
                  <a:pt x="270" y="1419"/>
                </a:lnTo>
                <a:lnTo>
                  <a:pt x="190" y="1322"/>
                </a:lnTo>
                <a:lnTo>
                  <a:pt x="150" y="1257"/>
                </a:lnTo>
                <a:lnTo>
                  <a:pt x="62" y="1220"/>
                </a:lnTo>
                <a:lnTo>
                  <a:pt x="63" y="1155"/>
                </a:lnTo>
                <a:lnTo>
                  <a:pt x="96" y="1019"/>
                </a:lnTo>
                <a:lnTo>
                  <a:pt x="50" y="867"/>
                </a:lnTo>
                <a:lnTo>
                  <a:pt x="0" y="741"/>
                </a:lnTo>
                <a:lnTo>
                  <a:pt x="23" y="623"/>
                </a:lnTo>
                <a:lnTo>
                  <a:pt x="84" y="513"/>
                </a:lnTo>
                <a:lnTo>
                  <a:pt x="71" y="386"/>
                </a:lnTo>
                <a:lnTo>
                  <a:pt x="122" y="180"/>
                </a:lnTo>
                <a:lnTo>
                  <a:pt x="341" y="176"/>
                </a:lnTo>
                <a:lnTo>
                  <a:pt x="501" y="137"/>
                </a:lnTo>
                <a:lnTo>
                  <a:pt x="636" y="123"/>
                </a:lnTo>
                <a:close/>
              </a:path>
            </a:pathLst>
          </a:custGeom>
          <a:solidFill>
            <a:srgbClr val="E1DBE2"/>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a:latin typeface="Calibri"/>
              <a:ea typeface="Calibri"/>
              <a:cs typeface="Calibri"/>
              <a:sym typeface="Calibri"/>
            </a:endParaRPr>
          </a:p>
        </p:txBody>
      </p:sp>
      <p:sp>
        <p:nvSpPr>
          <p:cNvPr id="165" name="Google Shape;165;p5"/>
          <p:cNvSpPr/>
          <p:nvPr/>
        </p:nvSpPr>
        <p:spPr>
          <a:xfrm>
            <a:off x="1479781" y="4708129"/>
            <a:ext cx="667872" cy="903798"/>
          </a:xfrm>
          <a:custGeom>
            <a:avLst/>
            <a:gdLst/>
            <a:ahLst/>
            <a:cxnLst/>
            <a:rect l="l" t="t" r="r" b="b"/>
            <a:pathLst>
              <a:path w="2545" h="3004" extrusionOk="0">
                <a:moveTo>
                  <a:pt x="2487" y="570"/>
                </a:moveTo>
                <a:lnTo>
                  <a:pt x="2391" y="525"/>
                </a:lnTo>
                <a:lnTo>
                  <a:pt x="2317" y="456"/>
                </a:lnTo>
                <a:lnTo>
                  <a:pt x="2257" y="455"/>
                </a:lnTo>
                <a:lnTo>
                  <a:pt x="2200" y="399"/>
                </a:lnTo>
                <a:lnTo>
                  <a:pt x="2089" y="344"/>
                </a:lnTo>
                <a:lnTo>
                  <a:pt x="1996" y="233"/>
                </a:lnTo>
                <a:lnTo>
                  <a:pt x="1786" y="116"/>
                </a:lnTo>
                <a:lnTo>
                  <a:pt x="1693" y="161"/>
                </a:lnTo>
                <a:lnTo>
                  <a:pt x="1588" y="69"/>
                </a:lnTo>
                <a:lnTo>
                  <a:pt x="1516" y="0"/>
                </a:lnTo>
                <a:lnTo>
                  <a:pt x="1464" y="21"/>
                </a:lnTo>
                <a:lnTo>
                  <a:pt x="1452" y="63"/>
                </a:lnTo>
                <a:lnTo>
                  <a:pt x="1489" y="170"/>
                </a:lnTo>
                <a:lnTo>
                  <a:pt x="1488" y="231"/>
                </a:lnTo>
                <a:lnTo>
                  <a:pt x="1501" y="300"/>
                </a:lnTo>
                <a:lnTo>
                  <a:pt x="1489" y="402"/>
                </a:lnTo>
                <a:lnTo>
                  <a:pt x="1431" y="465"/>
                </a:lnTo>
                <a:lnTo>
                  <a:pt x="1399" y="525"/>
                </a:lnTo>
                <a:lnTo>
                  <a:pt x="1371" y="581"/>
                </a:lnTo>
                <a:lnTo>
                  <a:pt x="1305" y="635"/>
                </a:lnTo>
                <a:lnTo>
                  <a:pt x="1261" y="687"/>
                </a:lnTo>
                <a:lnTo>
                  <a:pt x="1260" y="750"/>
                </a:lnTo>
                <a:lnTo>
                  <a:pt x="1146" y="861"/>
                </a:lnTo>
                <a:lnTo>
                  <a:pt x="1146" y="977"/>
                </a:lnTo>
                <a:lnTo>
                  <a:pt x="1173" y="1040"/>
                </a:lnTo>
                <a:lnTo>
                  <a:pt x="1183" y="1112"/>
                </a:lnTo>
                <a:lnTo>
                  <a:pt x="1146" y="1149"/>
                </a:lnTo>
                <a:lnTo>
                  <a:pt x="1095" y="1224"/>
                </a:lnTo>
                <a:lnTo>
                  <a:pt x="1021" y="1286"/>
                </a:lnTo>
                <a:lnTo>
                  <a:pt x="934" y="1344"/>
                </a:lnTo>
                <a:lnTo>
                  <a:pt x="843" y="1346"/>
                </a:lnTo>
                <a:lnTo>
                  <a:pt x="777" y="1206"/>
                </a:lnTo>
                <a:lnTo>
                  <a:pt x="688" y="1143"/>
                </a:lnTo>
                <a:lnTo>
                  <a:pt x="576" y="1088"/>
                </a:lnTo>
                <a:lnTo>
                  <a:pt x="405" y="1088"/>
                </a:lnTo>
                <a:lnTo>
                  <a:pt x="289" y="1206"/>
                </a:lnTo>
                <a:lnTo>
                  <a:pt x="292" y="1262"/>
                </a:lnTo>
                <a:lnTo>
                  <a:pt x="271" y="1323"/>
                </a:lnTo>
                <a:lnTo>
                  <a:pt x="234" y="1374"/>
                </a:lnTo>
                <a:lnTo>
                  <a:pt x="217" y="1410"/>
                </a:lnTo>
                <a:lnTo>
                  <a:pt x="177" y="1433"/>
                </a:lnTo>
                <a:lnTo>
                  <a:pt x="115" y="1610"/>
                </a:lnTo>
                <a:lnTo>
                  <a:pt x="217" y="1698"/>
                </a:lnTo>
                <a:lnTo>
                  <a:pt x="235" y="1830"/>
                </a:lnTo>
                <a:lnTo>
                  <a:pt x="180" y="1830"/>
                </a:lnTo>
                <a:lnTo>
                  <a:pt x="121" y="1871"/>
                </a:lnTo>
                <a:lnTo>
                  <a:pt x="54" y="1917"/>
                </a:lnTo>
                <a:lnTo>
                  <a:pt x="19" y="1953"/>
                </a:lnTo>
                <a:lnTo>
                  <a:pt x="0" y="2004"/>
                </a:lnTo>
                <a:lnTo>
                  <a:pt x="36" y="2115"/>
                </a:lnTo>
                <a:lnTo>
                  <a:pt x="91" y="2171"/>
                </a:lnTo>
                <a:lnTo>
                  <a:pt x="102" y="2240"/>
                </a:lnTo>
                <a:lnTo>
                  <a:pt x="138" y="2309"/>
                </a:lnTo>
                <a:lnTo>
                  <a:pt x="177" y="2345"/>
                </a:lnTo>
                <a:lnTo>
                  <a:pt x="174" y="2403"/>
                </a:lnTo>
                <a:lnTo>
                  <a:pt x="120" y="2456"/>
                </a:lnTo>
                <a:lnTo>
                  <a:pt x="233" y="2596"/>
                </a:lnTo>
                <a:lnTo>
                  <a:pt x="403" y="2619"/>
                </a:lnTo>
                <a:lnTo>
                  <a:pt x="529" y="2580"/>
                </a:lnTo>
                <a:lnTo>
                  <a:pt x="705" y="2500"/>
                </a:lnTo>
                <a:lnTo>
                  <a:pt x="793" y="2484"/>
                </a:lnTo>
                <a:lnTo>
                  <a:pt x="917" y="2448"/>
                </a:lnTo>
                <a:lnTo>
                  <a:pt x="1057" y="2468"/>
                </a:lnTo>
                <a:lnTo>
                  <a:pt x="1129" y="2556"/>
                </a:lnTo>
                <a:lnTo>
                  <a:pt x="1153" y="2684"/>
                </a:lnTo>
                <a:lnTo>
                  <a:pt x="1121" y="2804"/>
                </a:lnTo>
                <a:lnTo>
                  <a:pt x="1145" y="2904"/>
                </a:lnTo>
                <a:lnTo>
                  <a:pt x="1225" y="2996"/>
                </a:lnTo>
                <a:lnTo>
                  <a:pt x="1321" y="3004"/>
                </a:lnTo>
                <a:lnTo>
                  <a:pt x="1373" y="2961"/>
                </a:lnTo>
                <a:lnTo>
                  <a:pt x="1487" y="2961"/>
                </a:lnTo>
                <a:lnTo>
                  <a:pt x="1609" y="2892"/>
                </a:lnTo>
                <a:lnTo>
                  <a:pt x="1715" y="2847"/>
                </a:lnTo>
                <a:lnTo>
                  <a:pt x="1777" y="2740"/>
                </a:lnTo>
                <a:lnTo>
                  <a:pt x="1817" y="2556"/>
                </a:lnTo>
                <a:lnTo>
                  <a:pt x="1793" y="2436"/>
                </a:lnTo>
                <a:lnTo>
                  <a:pt x="1665" y="2284"/>
                </a:lnTo>
                <a:lnTo>
                  <a:pt x="1544" y="2106"/>
                </a:lnTo>
                <a:lnTo>
                  <a:pt x="1617" y="2028"/>
                </a:lnTo>
                <a:lnTo>
                  <a:pt x="1715" y="2106"/>
                </a:lnTo>
                <a:lnTo>
                  <a:pt x="1772" y="2163"/>
                </a:lnTo>
                <a:lnTo>
                  <a:pt x="1857" y="2148"/>
                </a:lnTo>
                <a:lnTo>
                  <a:pt x="2001" y="2049"/>
                </a:lnTo>
                <a:lnTo>
                  <a:pt x="2058" y="1992"/>
                </a:lnTo>
                <a:lnTo>
                  <a:pt x="2172" y="1935"/>
                </a:lnTo>
                <a:lnTo>
                  <a:pt x="2249" y="1876"/>
                </a:lnTo>
                <a:lnTo>
                  <a:pt x="2377" y="1828"/>
                </a:lnTo>
                <a:lnTo>
                  <a:pt x="2463" y="1734"/>
                </a:lnTo>
                <a:lnTo>
                  <a:pt x="2430" y="1655"/>
                </a:lnTo>
                <a:lnTo>
                  <a:pt x="2433" y="1542"/>
                </a:lnTo>
                <a:lnTo>
                  <a:pt x="2425" y="1461"/>
                </a:lnTo>
                <a:lnTo>
                  <a:pt x="2430" y="1343"/>
                </a:lnTo>
                <a:lnTo>
                  <a:pt x="2427" y="1211"/>
                </a:lnTo>
                <a:lnTo>
                  <a:pt x="2445" y="1124"/>
                </a:lnTo>
                <a:lnTo>
                  <a:pt x="2434" y="1032"/>
                </a:lnTo>
                <a:lnTo>
                  <a:pt x="2442" y="978"/>
                </a:lnTo>
                <a:lnTo>
                  <a:pt x="2487" y="857"/>
                </a:lnTo>
                <a:lnTo>
                  <a:pt x="2487" y="741"/>
                </a:lnTo>
                <a:lnTo>
                  <a:pt x="2545" y="684"/>
                </a:lnTo>
                <a:lnTo>
                  <a:pt x="2487" y="629"/>
                </a:lnTo>
                <a:lnTo>
                  <a:pt x="2487" y="570"/>
                </a:lnTo>
                <a:close/>
              </a:path>
            </a:pathLst>
          </a:custGeom>
          <a:solidFill>
            <a:srgbClr val="E1DBE2"/>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a:buSzPts val="1600"/>
            </a:pPr>
            <a:endParaRPr sz="1600">
              <a:latin typeface="Calibri"/>
              <a:cs typeface="Calibri"/>
              <a:sym typeface="Calibri"/>
            </a:endParaRPr>
          </a:p>
        </p:txBody>
      </p:sp>
      <p:sp>
        <p:nvSpPr>
          <p:cNvPr id="166" name="Google Shape;166;p5"/>
          <p:cNvSpPr/>
          <p:nvPr/>
        </p:nvSpPr>
        <p:spPr>
          <a:xfrm>
            <a:off x="1195285" y="4590168"/>
            <a:ext cx="683487" cy="940225"/>
          </a:xfrm>
          <a:custGeom>
            <a:avLst/>
            <a:gdLst/>
            <a:ahLst/>
            <a:cxnLst/>
            <a:rect l="l" t="t" r="r" b="b"/>
            <a:pathLst>
              <a:path w="2147" h="2987" extrusionOk="0">
                <a:moveTo>
                  <a:pt x="1433" y="667"/>
                </a:moveTo>
                <a:lnTo>
                  <a:pt x="1512" y="521"/>
                </a:lnTo>
                <a:lnTo>
                  <a:pt x="1670" y="419"/>
                </a:lnTo>
                <a:lnTo>
                  <a:pt x="1663" y="330"/>
                </a:lnTo>
                <a:lnTo>
                  <a:pt x="1668" y="230"/>
                </a:lnTo>
                <a:lnTo>
                  <a:pt x="1723" y="167"/>
                </a:lnTo>
                <a:lnTo>
                  <a:pt x="1747" y="126"/>
                </a:lnTo>
                <a:lnTo>
                  <a:pt x="1816" y="98"/>
                </a:lnTo>
                <a:lnTo>
                  <a:pt x="1891" y="47"/>
                </a:lnTo>
                <a:lnTo>
                  <a:pt x="1925" y="0"/>
                </a:lnTo>
                <a:lnTo>
                  <a:pt x="2009" y="49"/>
                </a:lnTo>
                <a:lnTo>
                  <a:pt x="2051" y="100"/>
                </a:lnTo>
                <a:lnTo>
                  <a:pt x="2029" y="215"/>
                </a:lnTo>
                <a:lnTo>
                  <a:pt x="2054" y="322"/>
                </a:lnTo>
                <a:lnTo>
                  <a:pt x="2147" y="373"/>
                </a:lnTo>
                <a:lnTo>
                  <a:pt x="2103" y="394"/>
                </a:lnTo>
                <a:lnTo>
                  <a:pt x="2093" y="432"/>
                </a:lnTo>
                <a:lnTo>
                  <a:pt x="2123" y="543"/>
                </a:lnTo>
                <a:lnTo>
                  <a:pt x="2123" y="597"/>
                </a:lnTo>
                <a:lnTo>
                  <a:pt x="2133" y="667"/>
                </a:lnTo>
                <a:lnTo>
                  <a:pt x="2123" y="762"/>
                </a:lnTo>
                <a:lnTo>
                  <a:pt x="2076" y="816"/>
                </a:lnTo>
                <a:lnTo>
                  <a:pt x="2029" y="925"/>
                </a:lnTo>
                <a:lnTo>
                  <a:pt x="1970" y="983"/>
                </a:lnTo>
                <a:lnTo>
                  <a:pt x="1935" y="1035"/>
                </a:lnTo>
                <a:lnTo>
                  <a:pt x="1935" y="1089"/>
                </a:lnTo>
                <a:lnTo>
                  <a:pt x="1935" y="1089"/>
                </a:lnTo>
                <a:lnTo>
                  <a:pt x="1888" y="1144"/>
                </a:lnTo>
                <a:lnTo>
                  <a:pt x="1841" y="1198"/>
                </a:lnTo>
                <a:lnTo>
                  <a:pt x="1841" y="1253"/>
                </a:lnTo>
                <a:lnTo>
                  <a:pt x="1841" y="1307"/>
                </a:lnTo>
                <a:lnTo>
                  <a:pt x="1861" y="1362"/>
                </a:lnTo>
                <a:lnTo>
                  <a:pt x="1871" y="1437"/>
                </a:lnTo>
                <a:lnTo>
                  <a:pt x="1841" y="1471"/>
                </a:lnTo>
                <a:lnTo>
                  <a:pt x="1797" y="1546"/>
                </a:lnTo>
                <a:lnTo>
                  <a:pt x="1733" y="1609"/>
                </a:lnTo>
                <a:lnTo>
                  <a:pt x="1663" y="1661"/>
                </a:lnTo>
                <a:lnTo>
                  <a:pt x="1589" y="1661"/>
                </a:lnTo>
                <a:lnTo>
                  <a:pt x="1535" y="1528"/>
                </a:lnTo>
                <a:lnTo>
                  <a:pt x="1465" y="1471"/>
                </a:lnTo>
                <a:lnTo>
                  <a:pt x="1371" y="1416"/>
                </a:lnTo>
                <a:lnTo>
                  <a:pt x="1277" y="1416"/>
                </a:lnTo>
                <a:lnTo>
                  <a:pt x="1277" y="1416"/>
                </a:lnTo>
                <a:lnTo>
                  <a:pt x="1230" y="1416"/>
                </a:lnTo>
                <a:lnTo>
                  <a:pt x="1183" y="1471"/>
                </a:lnTo>
                <a:lnTo>
                  <a:pt x="1136" y="1526"/>
                </a:lnTo>
                <a:lnTo>
                  <a:pt x="1136" y="1580"/>
                </a:lnTo>
                <a:lnTo>
                  <a:pt x="1120" y="1643"/>
                </a:lnTo>
                <a:lnTo>
                  <a:pt x="1089" y="1689"/>
                </a:lnTo>
                <a:lnTo>
                  <a:pt x="1075" y="1724"/>
                </a:lnTo>
                <a:lnTo>
                  <a:pt x="1041" y="1744"/>
                </a:lnTo>
                <a:lnTo>
                  <a:pt x="1016" y="1833"/>
                </a:lnTo>
                <a:lnTo>
                  <a:pt x="991" y="1913"/>
                </a:lnTo>
                <a:lnTo>
                  <a:pt x="1075" y="1999"/>
                </a:lnTo>
                <a:lnTo>
                  <a:pt x="1089" y="2126"/>
                </a:lnTo>
                <a:lnTo>
                  <a:pt x="1041" y="2126"/>
                </a:lnTo>
                <a:lnTo>
                  <a:pt x="942" y="2206"/>
                </a:lnTo>
                <a:lnTo>
                  <a:pt x="909" y="2241"/>
                </a:lnTo>
                <a:lnTo>
                  <a:pt x="897" y="2292"/>
                </a:lnTo>
                <a:lnTo>
                  <a:pt x="927" y="2401"/>
                </a:lnTo>
                <a:lnTo>
                  <a:pt x="971" y="2453"/>
                </a:lnTo>
                <a:lnTo>
                  <a:pt x="981" y="2522"/>
                </a:lnTo>
                <a:lnTo>
                  <a:pt x="1011" y="2585"/>
                </a:lnTo>
                <a:lnTo>
                  <a:pt x="1041" y="2618"/>
                </a:lnTo>
                <a:lnTo>
                  <a:pt x="1038" y="2668"/>
                </a:lnTo>
                <a:lnTo>
                  <a:pt x="995" y="2724"/>
                </a:lnTo>
                <a:lnTo>
                  <a:pt x="947" y="2672"/>
                </a:lnTo>
                <a:lnTo>
                  <a:pt x="907" y="2648"/>
                </a:lnTo>
                <a:lnTo>
                  <a:pt x="854" y="2672"/>
                </a:lnTo>
                <a:lnTo>
                  <a:pt x="854" y="2727"/>
                </a:lnTo>
                <a:lnTo>
                  <a:pt x="807" y="2781"/>
                </a:lnTo>
                <a:lnTo>
                  <a:pt x="803" y="2838"/>
                </a:lnTo>
                <a:lnTo>
                  <a:pt x="798" y="2895"/>
                </a:lnTo>
                <a:lnTo>
                  <a:pt x="774" y="2987"/>
                </a:lnTo>
                <a:lnTo>
                  <a:pt x="729" y="2970"/>
                </a:lnTo>
                <a:lnTo>
                  <a:pt x="666" y="2890"/>
                </a:lnTo>
                <a:lnTo>
                  <a:pt x="610" y="2798"/>
                </a:lnTo>
                <a:lnTo>
                  <a:pt x="572" y="2727"/>
                </a:lnTo>
                <a:lnTo>
                  <a:pt x="517" y="2665"/>
                </a:lnTo>
                <a:lnTo>
                  <a:pt x="452" y="2597"/>
                </a:lnTo>
                <a:lnTo>
                  <a:pt x="363" y="2505"/>
                </a:lnTo>
                <a:lnTo>
                  <a:pt x="289" y="2399"/>
                </a:lnTo>
                <a:lnTo>
                  <a:pt x="168" y="2275"/>
                </a:lnTo>
                <a:lnTo>
                  <a:pt x="215" y="2212"/>
                </a:lnTo>
                <a:lnTo>
                  <a:pt x="229" y="2105"/>
                </a:lnTo>
                <a:lnTo>
                  <a:pt x="284" y="2004"/>
                </a:lnTo>
                <a:lnTo>
                  <a:pt x="348" y="1866"/>
                </a:lnTo>
                <a:lnTo>
                  <a:pt x="294" y="1752"/>
                </a:lnTo>
                <a:lnTo>
                  <a:pt x="157" y="1780"/>
                </a:lnTo>
                <a:lnTo>
                  <a:pt x="69" y="1787"/>
                </a:lnTo>
                <a:lnTo>
                  <a:pt x="0" y="1751"/>
                </a:lnTo>
                <a:lnTo>
                  <a:pt x="7" y="1666"/>
                </a:lnTo>
                <a:lnTo>
                  <a:pt x="68" y="1577"/>
                </a:lnTo>
                <a:lnTo>
                  <a:pt x="143" y="1531"/>
                </a:lnTo>
                <a:lnTo>
                  <a:pt x="215" y="1413"/>
                </a:lnTo>
                <a:lnTo>
                  <a:pt x="264" y="1281"/>
                </a:lnTo>
                <a:lnTo>
                  <a:pt x="303" y="1189"/>
                </a:lnTo>
                <a:lnTo>
                  <a:pt x="333" y="1106"/>
                </a:lnTo>
                <a:lnTo>
                  <a:pt x="392" y="996"/>
                </a:lnTo>
                <a:lnTo>
                  <a:pt x="472" y="897"/>
                </a:lnTo>
                <a:lnTo>
                  <a:pt x="662" y="788"/>
                </a:lnTo>
                <a:lnTo>
                  <a:pt x="798" y="627"/>
                </a:lnTo>
                <a:lnTo>
                  <a:pt x="872" y="661"/>
                </a:lnTo>
                <a:lnTo>
                  <a:pt x="909" y="730"/>
                </a:lnTo>
                <a:lnTo>
                  <a:pt x="971" y="815"/>
                </a:lnTo>
                <a:lnTo>
                  <a:pt x="1047" y="778"/>
                </a:lnTo>
                <a:lnTo>
                  <a:pt x="1092" y="724"/>
                </a:lnTo>
                <a:lnTo>
                  <a:pt x="1186" y="669"/>
                </a:lnTo>
                <a:lnTo>
                  <a:pt x="1235" y="615"/>
                </a:lnTo>
                <a:lnTo>
                  <a:pt x="1330" y="669"/>
                </a:lnTo>
                <a:lnTo>
                  <a:pt x="1376" y="719"/>
                </a:lnTo>
                <a:lnTo>
                  <a:pt x="1433" y="667"/>
                </a:lnTo>
                <a:close/>
              </a:path>
            </a:pathLst>
          </a:custGeom>
          <a:solidFill>
            <a:srgbClr val="BFBFBF"/>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67" name="Google Shape;167;p5"/>
          <p:cNvSpPr/>
          <p:nvPr/>
        </p:nvSpPr>
        <p:spPr>
          <a:xfrm>
            <a:off x="2090408" y="5521721"/>
            <a:ext cx="341743" cy="355621"/>
          </a:xfrm>
          <a:custGeom>
            <a:avLst/>
            <a:gdLst/>
            <a:ahLst/>
            <a:cxnLst/>
            <a:rect l="l" t="t" r="r" b="b"/>
            <a:pathLst>
              <a:path w="985" h="1025" extrusionOk="0">
                <a:moveTo>
                  <a:pt x="342" y="132"/>
                </a:moveTo>
                <a:lnTo>
                  <a:pt x="469" y="76"/>
                </a:lnTo>
                <a:lnTo>
                  <a:pt x="559" y="36"/>
                </a:lnTo>
                <a:lnTo>
                  <a:pt x="637" y="12"/>
                </a:lnTo>
                <a:lnTo>
                  <a:pt x="740" y="14"/>
                </a:lnTo>
                <a:lnTo>
                  <a:pt x="840" y="28"/>
                </a:lnTo>
                <a:lnTo>
                  <a:pt x="900" y="0"/>
                </a:lnTo>
                <a:lnTo>
                  <a:pt x="899" y="76"/>
                </a:lnTo>
                <a:lnTo>
                  <a:pt x="901" y="130"/>
                </a:lnTo>
                <a:lnTo>
                  <a:pt x="942" y="209"/>
                </a:lnTo>
                <a:lnTo>
                  <a:pt x="985" y="274"/>
                </a:lnTo>
                <a:lnTo>
                  <a:pt x="962" y="375"/>
                </a:lnTo>
                <a:lnTo>
                  <a:pt x="928" y="455"/>
                </a:lnTo>
                <a:lnTo>
                  <a:pt x="942" y="521"/>
                </a:lnTo>
                <a:lnTo>
                  <a:pt x="949" y="629"/>
                </a:lnTo>
                <a:lnTo>
                  <a:pt x="942" y="692"/>
                </a:lnTo>
                <a:lnTo>
                  <a:pt x="899" y="718"/>
                </a:lnTo>
                <a:lnTo>
                  <a:pt x="839" y="795"/>
                </a:lnTo>
                <a:lnTo>
                  <a:pt x="813" y="866"/>
                </a:lnTo>
                <a:lnTo>
                  <a:pt x="770" y="916"/>
                </a:lnTo>
                <a:lnTo>
                  <a:pt x="727" y="1015"/>
                </a:lnTo>
                <a:lnTo>
                  <a:pt x="666" y="1025"/>
                </a:lnTo>
                <a:lnTo>
                  <a:pt x="570" y="1017"/>
                </a:lnTo>
                <a:lnTo>
                  <a:pt x="512" y="1015"/>
                </a:lnTo>
                <a:lnTo>
                  <a:pt x="469" y="965"/>
                </a:lnTo>
                <a:lnTo>
                  <a:pt x="426" y="965"/>
                </a:lnTo>
                <a:lnTo>
                  <a:pt x="383" y="965"/>
                </a:lnTo>
                <a:lnTo>
                  <a:pt x="316" y="942"/>
                </a:lnTo>
                <a:lnTo>
                  <a:pt x="254" y="916"/>
                </a:lnTo>
                <a:lnTo>
                  <a:pt x="211" y="866"/>
                </a:lnTo>
                <a:lnTo>
                  <a:pt x="211" y="768"/>
                </a:lnTo>
                <a:lnTo>
                  <a:pt x="211" y="669"/>
                </a:lnTo>
                <a:lnTo>
                  <a:pt x="150" y="581"/>
                </a:lnTo>
                <a:lnTo>
                  <a:pt x="81" y="605"/>
                </a:lnTo>
                <a:lnTo>
                  <a:pt x="0" y="563"/>
                </a:lnTo>
                <a:lnTo>
                  <a:pt x="56" y="451"/>
                </a:lnTo>
                <a:lnTo>
                  <a:pt x="99" y="237"/>
                </a:lnTo>
                <a:lnTo>
                  <a:pt x="205" y="222"/>
                </a:lnTo>
                <a:lnTo>
                  <a:pt x="342" y="132"/>
                </a:lnTo>
                <a:close/>
              </a:path>
            </a:pathLst>
          </a:custGeom>
          <a:solidFill>
            <a:srgbClr val="E1DBE2"/>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a:buSzPts val="1600"/>
            </a:pPr>
            <a:endParaRPr sz="1600">
              <a:latin typeface="Calibri"/>
              <a:cs typeface="Calibri"/>
              <a:sym typeface="Calibri"/>
            </a:endParaRPr>
          </a:p>
        </p:txBody>
      </p:sp>
      <p:sp>
        <p:nvSpPr>
          <p:cNvPr id="168" name="Google Shape;168;p5"/>
          <p:cNvSpPr txBox="1"/>
          <p:nvPr/>
        </p:nvSpPr>
        <p:spPr>
          <a:xfrm>
            <a:off x="1655169" y="4811979"/>
            <a:ext cx="634500" cy="3282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i="0" u="none" strike="noStrike" cap="none" dirty="0">
                <a:solidFill>
                  <a:srgbClr val="434343"/>
                </a:solidFill>
                <a:latin typeface="Calibri"/>
                <a:ea typeface="Calibri"/>
                <a:cs typeface="Calibri"/>
                <a:sym typeface="Calibri"/>
              </a:rPr>
              <a:t>EDO</a:t>
            </a:r>
            <a:endParaRPr sz="1000" b="0" i="0" u="none" strike="noStrike" cap="none" dirty="0">
              <a:solidFill>
                <a:srgbClr val="434343"/>
              </a:solidFill>
              <a:latin typeface="Arial"/>
              <a:ea typeface="Arial"/>
              <a:cs typeface="Arial"/>
              <a:sym typeface="Arial"/>
            </a:endParaRPr>
          </a:p>
        </p:txBody>
      </p:sp>
      <p:sp>
        <p:nvSpPr>
          <p:cNvPr id="169" name="Google Shape;169;p5"/>
          <p:cNvSpPr/>
          <p:nvPr/>
        </p:nvSpPr>
        <p:spPr>
          <a:xfrm>
            <a:off x="2104286" y="5068955"/>
            <a:ext cx="310518" cy="536034"/>
          </a:xfrm>
          <a:custGeom>
            <a:avLst/>
            <a:gdLst/>
            <a:ahLst/>
            <a:cxnLst/>
            <a:rect l="l" t="t" r="r" b="b"/>
            <a:pathLst>
              <a:path w="895" h="1545" extrusionOk="0">
                <a:moveTo>
                  <a:pt x="472" y="0"/>
                </a:moveTo>
                <a:lnTo>
                  <a:pt x="515" y="48"/>
                </a:lnTo>
                <a:lnTo>
                  <a:pt x="584" y="81"/>
                </a:lnTo>
                <a:lnTo>
                  <a:pt x="654" y="164"/>
                </a:lnTo>
                <a:lnTo>
                  <a:pt x="660" y="247"/>
                </a:lnTo>
                <a:lnTo>
                  <a:pt x="697" y="337"/>
                </a:lnTo>
                <a:lnTo>
                  <a:pt x="731" y="403"/>
                </a:lnTo>
                <a:lnTo>
                  <a:pt x="733" y="490"/>
                </a:lnTo>
                <a:lnTo>
                  <a:pt x="775" y="551"/>
                </a:lnTo>
                <a:lnTo>
                  <a:pt x="806" y="642"/>
                </a:lnTo>
                <a:lnTo>
                  <a:pt x="818" y="700"/>
                </a:lnTo>
                <a:lnTo>
                  <a:pt x="812" y="774"/>
                </a:lnTo>
                <a:lnTo>
                  <a:pt x="818" y="849"/>
                </a:lnTo>
                <a:lnTo>
                  <a:pt x="842" y="968"/>
                </a:lnTo>
                <a:lnTo>
                  <a:pt x="895" y="1059"/>
                </a:lnTo>
                <a:lnTo>
                  <a:pt x="878" y="1156"/>
                </a:lnTo>
                <a:lnTo>
                  <a:pt x="860" y="1239"/>
                </a:lnTo>
                <a:lnTo>
                  <a:pt x="860" y="1308"/>
                </a:lnTo>
                <a:lnTo>
                  <a:pt x="800" y="1336"/>
                </a:lnTo>
                <a:lnTo>
                  <a:pt x="703" y="1320"/>
                </a:lnTo>
                <a:lnTo>
                  <a:pt x="600" y="1315"/>
                </a:lnTo>
                <a:lnTo>
                  <a:pt x="516" y="1343"/>
                </a:lnTo>
                <a:lnTo>
                  <a:pt x="442" y="1378"/>
                </a:lnTo>
                <a:lnTo>
                  <a:pt x="394" y="1398"/>
                </a:lnTo>
                <a:lnTo>
                  <a:pt x="299" y="1442"/>
                </a:lnTo>
                <a:lnTo>
                  <a:pt x="224" y="1489"/>
                </a:lnTo>
                <a:lnTo>
                  <a:pt x="164" y="1530"/>
                </a:lnTo>
                <a:lnTo>
                  <a:pt x="55" y="1545"/>
                </a:lnTo>
                <a:lnTo>
                  <a:pt x="6" y="1379"/>
                </a:lnTo>
                <a:lnTo>
                  <a:pt x="42" y="1228"/>
                </a:lnTo>
                <a:lnTo>
                  <a:pt x="175" y="1072"/>
                </a:lnTo>
                <a:lnTo>
                  <a:pt x="188" y="903"/>
                </a:lnTo>
                <a:lnTo>
                  <a:pt x="168" y="741"/>
                </a:lnTo>
                <a:lnTo>
                  <a:pt x="0" y="547"/>
                </a:lnTo>
                <a:lnTo>
                  <a:pt x="65" y="463"/>
                </a:lnTo>
                <a:lnTo>
                  <a:pt x="120" y="425"/>
                </a:lnTo>
                <a:lnTo>
                  <a:pt x="168" y="346"/>
                </a:lnTo>
                <a:lnTo>
                  <a:pt x="251" y="251"/>
                </a:lnTo>
                <a:lnTo>
                  <a:pt x="350" y="130"/>
                </a:lnTo>
                <a:lnTo>
                  <a:pt x="472" y="0"/>
                </a:lnTo>
                <a:close/>
              </a:path>
            </a:pathLst>
          </a:custGeom>
          <a:solidFill>
            <a:srgbClr val="E1DBE2"/>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a:buSzPts val="1600"/>
            </a:pPr>
            <a:endParaRPr sz="1600">
              <a:latin typeface="Calibri"/>
              <a:cs typeface="Calibri"/>
              <a:sym typeface="Calibri"/>
            </a:endParaRPr>
          </a:p>
        </p:txBody>
      </p:sp>
      <p:sp>
        <p:nvSpPr>
          <p:cNvPr id="170" name="Google Shape;170;p5"/>
          <p:cNvSpPr/>
          <p:nvPr/>
        </p:nvSpPr>
        <p:spPr>
          <a:xfrm>
            <a:off x="2307249" y="4956197"/>
            <a:ext cx="308783" cy="536034"/>
          </a:xfrm>
          <a:custGeom>
            <a:avLst/>
            <a:gdLst/>
            <a:ahLst/>
            <a:cxnLst/>
            <a:rect l="l" t="t" r="r" b="b"/>
            <a:pathLst>
              <a:path w="890" h="1545" extrusionOk="0">
                <a:moveTo>
                  <a:pt x="503" y="0"/>
                </a:moveTo>
                <a:lnTo>
                  <a:pt x="557" y="137"/>
                </a:lnTo>
                <a:lnTo>
                  <a:pt x="577" y="235"/>
                </a:lnTo>
                <a:lnTo>
                  <a:pt x="656" y="230"/>
                </a:lnTo>
                <a:lnTo>
                  <a:pt x="751" y="193"/>
                </a:lnTo>
                <a:lnTo>
                  <a:pt x="835" y="238"/>
                </a:lnTo>
                <a:lnTo>
                  <a:pt x="890" y="327"/>
                </a:lnTo>
                <a:lnTo>
                  <a:pt x="890" y="475"/>
                </a:lnTo>
                <a:lnTo>
                  <a:pt x="846" y="582"/>
                </a:lnTo>
                <a:lnTo>
                  <a:pt x="846" y="645"/>
                </a:lnTo>
                <a:lnTo>
                  <a:pt x="861" y="739"/>
                </a:lnTo>
                <a:lnTo>
                  <a:pt x="835" y="801"/>
                </a:lnTo>
                <a:lnTo>
                  <a:pt x="835" y="850"/>
                </a:lnTo>
                <a:lnTo>
                  <a:pt x="835" y="900"/>
                </a:lnTo>
                <a:lnTo>
                  <a:pt x="835" y="950"/>
                </a:lnTo>
                <a:lnTo>
                  <a:pt x="835" y="950"/>
                </a:lnTo>
                <a:lnTo>
                  <a:pt x="835" y="999"/>
                </a:lnTo>
                <a:lnTo>
                  <a:pt x="806" y="1089"/>
                </a:lnTo>
                <a:lnTo>
                  <a:pt x="749" y="1198"/>
                </a:lnTo>
                <a:lnTo>
                  <a:pt x="737" y="1272"/>
                </a:lnTo>
                <a:lnTo>
                  <a:pt x="723" y="1343"/>
                </a:lnTo>
                <a:lnTo>
                  <a:pt x="702" y="1407"/>
                </a:lnTo>
                <a:lnTo>
                  <a:pt x="647" y="1462"/>
                </a:lnTo>
                <a:lnTo>
                  <a:pt x="577" y="1495"/>
                </a:lnTo>
                <a:lnTo>
                  <a:pt x="491" y="1545"/>
                </a:lnTo>
                <a:lnTo>
                  <a:pt x="361" y="1495"/>
                </a:lnTo>
                <a:lnTo>
                  <a:pt x="308" y="1381"/>
                </a:lnTo>
                <a:lnTo>
                  <a:pt x="256" y="1293"/>
                </a:lnTo>
                <a:lnTo>
                  <a:pt x="232" y="1173"/>
                </a:lnTo>
                <a:lnTo>
                  <a:pt x="224" y="1099"/>
                </a:lnTo>
                <a:lnTo>
                  <a:pt x="232" y="1026"/>
                </a:lnTo>
                <a:lnTo>
                  <a:pt x="222" y="971"/>
                </a:lnTo>
                <a:lnTo>
                  <a:pt x="190" y="876"/>
                </a:lnTo>
                <a:lnTo>
                  <a:pt x="147" y="815"/>
                </a:lnTo>
                <a:lnTo>
                  <a:pt x="146" y="726"/>
                </a:lnTo>
                <a:lnTo>
                  <a:pt x="114" y="666"/>
                </a:lnTo>
                <a:lnTo>
                  <a:pt x="75" y="570"/>
                </a:lnTo>
                <a:lnTo>
                  <a:pt x="69" y="487"/>
                </a:lnTo>
                <a:lnTo>
                  <a:pt x="0" y="403"/>
                </a:lnTo>
                <a:lnTo>
                  <a:pt x="105" y="321"/>
                </a:lnTo>
                <a:lnTo>
                  <a:pt x="275" y="121"/>
                </a:lnTo>
                <a:lnTo>
                  <a:pt x="396" y="40"/>
                </a:lnTo>
                <a:lnTo>
                  <a:pt x="503" y="0"/>
                </a:lnTo>
                <a:close/>
              </a:path>
            </a:pathLst>
          </a:custGeom>
          <a:solidFill>
            <a:srgbClr val="E1DBE2"/>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a:buSzPts val="1600"/>
            </a:pPr>
            <a:endParaRPr sz="1600">
              <a:latin typeface="Calibri"/>
              <a:cs typeface="Calibri"/>
              <a:sym typeface="Calibri"/>
            </a:endParaRPr>
          </a:p>
        </p:txBody>
      </p:sp>
      <p:sp>
        <p:nvSpPr>
          <p:cNvPr id="171" name="Google Shape;171;p5"/>
          <p:cNvSpPr/>
          <p:nvPr/>
        </p:nvSpPr>
        <p:spPr>
          <a:xfrm>
            <a:off x="494452" y="5072424"/>
            <a:ext cx="652261" cy="202964"/>
          </a:xfrm>
          <a:custGeom>
            <a:avLst/>
            <a:gdLst/>
            <a:ahLst/>
            <a:cxnLst/>
            <a:rect l="l" t="t" r="r" b="b"/>
            <a:pathLst>
              <a:path w="2044" h="651" extrusionOk="0">
                <a:moveTo>
                  <a:pt x="2044" y="651"/>
                </a:moveTo>
                <a:lnTo>
                  <a:pt x="2041" y="556"/>
                </a:lnTo>
                <a:lnTo>
                  <a:pt x="1981" y="465"/>
                </a:lnTo>
                <a:lnTo>
                  <a:pt x="1962" y="330"/>
                </a:lnTo>
                <a:lnTo>
                  <a:pt x="1960" y="234"/>
                </a:lnTo>
                <a:lnTo>
                  <a:pt x="1901" y="83"/>
                </a:lnTo>
                <a:lnTo>
                  <a:pt x="1827" y="94"/>
                </a:lnTo>
                <a:lnTo>
                  <a:pt x="1728" y="54"/>
                </a:lnTo>
                <a:lnTo>
                  <a:pt x="1604" y="71"/>
                </a:lnTo>
                <a:lnTo>
                  <a:pt x="1420" y="45"/>
                </a:lnTo>
                <a:lnTo>
                  <a:pt x="1352" y="20"/>
                </a:lnTo>
                <a:lnTo>
                  <a:pt x="1270" y="14"/>
                </a:lnTo>
                <a:lnTo>
                  <a:pt x="1168" y="0"/>
                </a:lnTo>
                <a:lnTo>
                  <a:pt x="1072" y="9"/>
                </a:lnTo>
                <a:lnTo>
                  <a:pt x="976" y="0"/>
                </a:lnTo>
                <a:lnTo>
                  <a:pt x="882" y="0"/>
                </a:lnTo>
                <a:lnTo>
                  <a:pt x="808" y="45"/>
                </a:lnTo>
                <a:lnTo>
                  <a:pt x="729" y="94"/>
                </a:lnTo>
                <a:lnTo>
                  <a:pt x="648" y="108"/>
                </a:lnTo>
                <a:lnTo>
                  <a:pt x="553" y="163"/>
                </a:lnTo>
                <a:lnTo>
                  <a:pt x="361" y="336"/>
                </a:lnTo>
                <a:lnTo>
                  <a:pt x="274" y="327"/>
                </a:lnTo>
                <a:lnTo>
                  <a:pt x="212" y="313"/>
                </a:lnTo>
                <a:lnTo>
                  <a:pt x="158" y="333"/>
                </a:lnTo>
                <a:lnTo>
                  <a:pt x="94" y="372"/>
                </a:lnTo>
                <a:lnTo>
                  <a:pt x="0" y="499"/>
                </a:lnTo>
                <a:lnTo>
                  <a:pt x="119" y="484"/>
                </a:lnTo>
                <a:lnTo>
                  <a:pt x="262" y="518"/>
                </a:lnTo>
                <a:lnTo>
                  <a:pt x="441" y="510"/>
                </a:lnTo>
                <a:lnTo>
                  <a:pt x="555" y="501"/>
                </a:lnTo>
                <a:lnTo>
                  <a:pt x="661" y="448"/>
                </a:lnTo>
                <a:lnTo>
                  <a:pt x="781" y="457"/>
                </a:lnTo>
                <a:lnTo>
                  <a:pt x="911" y="401"/>
                </a:lnTo>
                <a:lnTo>
                  <a:pt x="1060" y="431"/>
                </a:lnTo>
                <a:lnTo>
                  <a:pt x="1193" y="455"/>
                </a:lnTo>
                <a:lnTo>
                  <a:pt x="1301" y="448"/>
                </a:lnTo>
                <a:lnTo>
                  <a:pt x="1381" y="510"/>
                </a:lnTo>
                <a:lnTo>
                  <a:pt x="1519" y="510"/>
                </a:lnTo>
                <a:lnTo>
                  <a:pt x="1663" y="510"/>
                </a:lnTo>
                <a:lnTo>
                  <a:pt x="1866" y="536"/>
                </a:lnTo>
                <a:lnTo>
                  <a:pt x="1911" y="589"/>
                </a:lnTo>
                <a:lnTo>
                  <a:pt x="2044" y="651"/>
                </a:lnTo>
                <a:close/>
              </a:path>
            </a:pathLst>
          </a:custGeom>
          <a:solidFill>
            <a:srgbClr val="C3B2C9"/>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72" name="Google Shape;172;p5"/>
          <p:cNvSpPr/>
          <p:nvPr/>
        </p:nvSpPr>
        <p:spPr>
          <a:xfrm>
            <a:off x="4118314" y="3034111"/>
            <a:ext cx="994005" cy="1691368"/>
          </a:xfrm>
          <a:custGeom>
            <a:avLst/>
            <a:gdLst/>
            <a:ahLst/>
            <a:cxnLst/>
            <a:rect l="l" t="t" r="r" b="b"/>
            <a:pathLst>
              <a:path w="2865" h="4877" extrusionOk="0">
                <a:moveTo>
                  <a:pt x="692" y="1358"/>
                </a:moveTo>
                <a:lnTo>
                  <a:pt x="588" y="1532"/>
                </a:lnTo>
                <a:lnTo>
                  <a:pt x="542" y="1749"/>
                </a:lnTo>
                <a:lnTo>
                  <a:pt x="465" y="1919"/>
                </a:lnTo>
                <a:lnTo>
                  <a:pt x="375" y="1971"/>
                </a:lnTo>
                <a:lnTo>
                  <a:pt x="245" y="2015"/>
                </a:lnTo>
                <a:lnTo>
                  <a:pt x="158" y="2070"/>
                </a:lnTo>
                <a:lnTo>
                  <a:pt x="119" y="2193"/>
                </a:lnTo>
                <a:lnTo>
                  <a:pt x="107" y="2330"/>
                </a:lnTo>
                <a:lnTo>
                  <a:pt x="192" y="2408"/>
                </a:lnTo>
                <a:lnTo>
                  <a:pt x="318" y="2457"/>
                </a:lnTo>
                <a:lnTo>
                  <a:pt x="377" y="2537"/>
                </a:lnTo>
                <a:lnTo>
                  <a:pt x="449" y="2604"/>
                </a:lnTo>
                <a:lnTo>
                  <a:pt x="447" y="2708"/>
                </a:lnTo>
                <a:lnTo>
                  <a:pt x="491" y="2802"/>
                </a:lnTo>
                <a:lnTo>
                  <a:pt x="491" y="3395"/>
                </a:lnTo>
                <a:lnTo>
                  <a:pt x="446" y="3447"/>
                </a:lnTo>
                <a:lnTo>
                  <a:pt x="416" y="3512"/>
                </a:lnTo>
                <a:lnTo>
                  <a:pt x="360" y="3596"/>
                </a:lnTo>
                <a:lnTo>
                  <a:pt x="302" y="3674"/>
                </a:lnTo>
                <a:lnTo>
                  <a:pt x="249" y="3738"/>
                </a:lnTo>
                <a:lnTo>
                  <a:pt x="213" y="3837"/>
                </a:lnTo>
                <a:lnTo>
                  <a:pt x="141" y="3917"/>
                </a:lnTo>
                <a:lnTo>
                  <a:pt x="69" y="3975"/>
                </a:lnTo>
                <a:lnTo>
                  <a:pt x="30" y="4080"/>
                </a:lnTo>
                <a:lnTo>
                  <a:pt x="12" y="4190"/>
                </a:lnTo>
                <a:lnTo>
                  <a:pt x="0" y="4287"/>
                </a:lnTo>
                <a:lnTo>
                  <a:pt x="39" y="4376"/>
                </a:lnTo>
                <a:lnTo>
                  <a:pt x="116" y="4365"/>
                </a:lnTo>
                <a:lnTo>
                  <a:pt x="197" y="4349"/>
                </a:lnTo>
                <a:lnTo>
                  <a:pt x="291" y="4421"/>
                </a:lnTo>
                <a:lnTo>
                  <a:pt x="347" y="4524"/>
                </a:lnTo>
                <a:lnTo>
                  <a:pt x="384" y="4632"/>
                </a:lnTo>
                <a:lnTo>
                  <a:pt x="449" y="4773"/>
                </a:lnTo>
                <a:lnTo>
                  <a:pt x="491" y="4877"/>
                </a:lnTo>
                <a:lnTo>
                  <a:pt x="657" y="4838"/>
                </a:lnTo>
                <a:lnTo>
                  <a:pt x="754" y="4752"/>
                </a:lnTo>
                <a:lnTo>
                  <a:pt x="858" y="4712"/>
                </a:lnTo>
                <a:lnTo>
                  <a:pt x="865" y="4601"/>
                </a:lnTo>
                <a:lnTo>
                  <a:pt x="858" y="4466"/>
                </a:lnTo>
                <a:lnTo>
                  <a:pt x="913" y="4355"/>
                </a:lnTo>
                <a:lnTo>
                  <a:pt x="916" y="4259"/>
                </a:lnTo>
                <a:lnTo>
                  <a:pt x="934" y="4133"/>
                </a:lnTo>
                <a:lnTo>
                  <a:pt x="976" y="3982"/>
                </a:lnTo>
                <a:lnTo>
                  <a:pt x="1031" y="3807"/>
                </a:lnTo>
                <a:lnTo>
                  <a:pt x="1046" y="3664"/>
                </a:lnTo>
                <a:lnTo>
                  <a:pt x="1133" y="3516"/>
                </a:lnTo>
                <a:lnTo>
                  <a:pt x="1254" y="3474"/>
                </a:lnTo>
                <a:lnTo>
                  <a:pt x="1379" y="3371"/>
                </a:lnTo>
                <a:lnTo>
                  <a:pt x="1523" y="3269"/>
                </a:lnTo>
                <a:lnTo>
                  <a:pt x="1600" y="3260"/>
                </a:lnTo>
                <a:lnTo>
                  <a:pt x="1656" y="3228"/>
                </a:lnTo>
                <a:lnTo>
                  <a:pt x="1739" y="3071"/>
                </a:lnTo>
                <a:lnTo>
                  <a:pt x="1802" y="2959"/>
                </a:lnTo>
                <a:lnTo>
                  <a:pt x="1826" y="2823"/>
                </a:lnTo>
                <a:lnTo>
                  <a:pt x="1826" y="2675"/>
                </a:lnTo>
                <a:lnTo>
                  <a:pt x="1869" y="2477"/>
                </a:lnTo>
                <a:lnTo>
                  <a:pt x="1869" y="2329"/>
                </a:lnTo>
                <a:lnTo>
                  <a:pt x="1927" y="2181"/>
                </a:lnTo>
                <a:lnTo>
                  <a:pt x="2010" y="2109"/>
                </a:lnTo>
                <a:lnTo>
                  <a:pt x="2129" y="2082"/>
                </a:lnTo>
                <a:lnTo>
                  <a:pt x="2260" y="2070"/>
                </a:lnTo>
                <a:lnTo>
                  <a:pt x="2322" y="1959"/>
                </a:lnTo>
                <a:lnTo>
                  <a:pt x="2309" y="1887"/>
                </a:lnTo>
                <a:lnTo>
                  <a:pt x="2309" y="1745"/>
                </a:lnTo>
                <a:lnTo>
                  <a:pt x="2259" y="1636"/>
                </a:lnTo>
                <a:lnTo>
                  <a:pt x="2302" y="1488"/>
                </a:lnTo>
                <a:lnTo>
                  <a:pt x="2315" y="1372"/>
                </a:lnTo>
                <a:lnTo>
                  <a:pt x="2389" y="1290"/>
                </a:lnTo>
                <a:lnTo>
                  <a:pt x="2503" y="1197"/>
                </a:lnTo>
                <a:lnTo>
                  <a:pt x="2579" y="1015"/>
                </a:lnTo>
                <a:lnTo>
                  <a:pt x="2649" y="943"/>
                </a:lnTo>
                <a:lnTo>
                  <a:pt x="2642" y="776"/>
                </a:lnTo>
                <a:lnTo>
                  <a:pt x="2605" y="646"/>
                </a:lnTo>
                <a:lnTo>
                  <a:pt x="2649" y="498"/>
                </a:lnTo>
                <a:lnTo>
                  <a:pt x="2735" y="399"/>
                </a:lnTo>
                <a:lnTo>
                  <a:pt x="2808" y="317"/>
                </a:lnTo>
                <a:lnTo>
                  <a:pt x="2822" y="201"/>
                </a:lnTo>
                <a:lnTo>
                  <a:pt x="2865" y="53"/>
                </a:lnTo>
                <a:lnTo>
                  <a:pt x="2786" y="0"/>
                </a:lnTo>
                <a:lnTo>
                  <a:pt x="2693" y="38"/>
                </a:lnTo>
                <a:lnTo>
                  <a:pt x="2588" y="70"/>
                </a:lnTo>
                <a:lnTo>
                  <a:pt x="2513" y="120"/>
                </a:lnTo>
                <a:lnTo>
                  <a:pt x="2427" y="265"/>
                </a:lnTo>
                <a:lnTo>
                  <a:pt x="2383" y="366"/>
                </a:lnTo>
                <a:lnTo>
                  <a:pt x="2338" y="573"/>
                </a:lnTo>
                <a:lnTo>
                  <a:pt x="2297" y="713"/>
                </a:lnTo>
                <a:lnTo>
                  <a:pt x="2187" y="768"/>
                </a:lnTo>
                <a:lnTo>
                  <a:pt x="2101" y="746"/>
                </a:lnTo>
                <a:lnTo>
                  <a:pt x="1994" y="663"/>
                </a:lnTo>
                <a:lnTo>
                  <a:pt x="1862" y="614"/>
                </a:lnTo>
                <a:lnTo>
                  <a:pt x="1780" y="664"/>
                </a:lnTo>
                <a:lnTo>
                  <a:pt x="1650" y="664"/>
                </a:lnTo>
                <a:lnTo>
                  <a:pt x="1516" y="713"/>
                </a:lnTo>
                <a:lnTo>
                  <a:pt x="1386" y="812"/>
                </a:lnTo>
                <a:lnTo>
                  <a:pt x="1260" y="812"/>
                </a:lnTo>
                <a:lnTo>
                  <a:pt x="1087" y="887"/>
                </a:lnTo>
                <a:lnTo>
                  <a:pt x="996" y="1013"/>
                </a:lnTo>
                <a:lnTo>
                  <a:pt x="912" y="1157"/>
                </a:lnTo>
                <a:lnTo>
                  <a:pt x="869" y="1257"/>
                </a:lnTo>
                <a:lnTo>
                  <a:pt x="692" y="1358"/>
                </a:lnTo>
                <a:close/>
              </a:path>
            </a:pathLst>
          </a:custGeom>
          <a:solidFill>
            <a:srgbClr val="E1DBE2"/>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73" name="Google Shape;173;p5"/>
          <p:cNvSpPr txBox="1"/>
          <p:nvPr/>
        </p:nvSpPr>
        <p:spPr>
          <a:xfrm>
            <a:off x="3971857" y="3659836"/>
            <a:ext cx="1072800" cy="3282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i="0" u="none" strike="noStrike" cap="none" dirty="0">
                <a:solidFill>
                  <a:srgbClr val="434343"/>
                </a:solidFill>
                <a:latin typeface="Calibri"/>
                <a:ea typeface="Calibri"/>
                <a:cs typeface="Calibri"/>
                <a:sym typeface="Calibri"/>
              </a:rPr>
              <a:t>ADAMAWA</a:t>
            </a:r>
            <a:endParaRPr sz="1000" b="0" i="0" u="none" strike="noStrike" cap="none" dirty="0">
              <a:solidFill>
                <a:srgbClr val="434343"/>
              </a:solidFill>
              <a:latin typeface="Arial"/>
              <a:ea typeface="Arial"/>
              <a:cs typeface="Arial"/>
              <a:sym typeface="Arial"/>
            </a:endParaRPr>
          </a:p>
        </p:txBody>
      </p:sp>
      <p:sp>
        <p:nvSpPr>
          <p:cNvPr id="174" name="Google Shape;174;p5"/>
          <p:cNvSpPr txBox="1"/>
          <p:nvPr/>
        </p:nvSpPr>
        <p:spPr>
          <a:xfrm>
            <a:off x="2336449" y="5913672"/>
            <a:ext cx="1226400" cy="5334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i="0" u="none" strike="noStrike" cap="none" dirty="0">
                <a:solidFill>
                  <a:srgbClr val="434343"/>
                </a:solidFill>
                <a:latin typeface="Calibri"/>
                <a:ea typeface="Calibri"/>
                <a:cs typeface="Calibri"/>
                <a:sym typeface="Calibri"/>
              </a:rPr>
              <a:t>AKWA IBOM</a:t>
            </a:r>
            <a:endParaRPr sz="1000" b="0" i="0" u="none" strike="noStrike" cap="none" dirty="0">
              <a:solidFill>
                <a:srgbClr val="434343"/>
              </a:solidFill>
              <a:latin typeface="Arial"/>
              <a:ea typeface="Arial"/>
              <a:cs typeface="Arial"/>
              <a:sym typeface="Arial"/>
            </a:endParaRPr>
          </a:p>
        </p:txBody>
      </p:sp>
      <p:sp>
        <p:nvSpPr>
          <p:cNvPr id="175" name="Google Shape;175;p5"/>
          <p:cNvSpPr txBox="1"/>
          <p:nvPr/>
        </p:nvSpPr>
        <p:spPr>
          <a:xfrm>
            <a:off x="2801775" y="5284325"/>
            <a:ext cx="1226400" cy="5334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i="0" u="none" strike="noStrike" cap="none" dirty="0">
                <a:solidFill>
                  <a:srgbClr val="434343"/>
                </a:solidFill>
                <a:latin typeface="Calibri"/>
                <a:ea typeface="Calibri"/>
                <a:cs typeface="Calibri"/>
                <a:sym typeface="Calibri"/>
              </a:rPr>
              <a:t>CROSS RIVER</a:t>
            </a:r>
            <a:endParaRPr sz="1000" b="0" i="0" u="none" strike="noStrike" cap="none" dirty="0">
              <a:solidFill>
                <a:srgbClr val="434343"/>
              </a:solidFill>
              <a:latin typeface="Arial"/>
              <a:ea typeface="Arial"/>
              <a:cs typeface="Arial"/>
              <a:sym typeface="Arial"/>
            </a:endParaRPr>
          </a:p>
        </p:txBody>
      </p:sp>
      <p:sp>
        <p:nvSpPr>
          <p:cNvPr id="176" name="Google Shape;176;p5"/>
          <p:cNvSpPr txBox="1"/>
          <p:nvPr/>
        </p:nvSpPr>
        <p:spPr>
          <a:xfrm>
            <a:off x="4531439" y="2045809"/>
            <a:ext cx="843300" cy="3282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i="0" u="none" strike="noStrike" cap="none">
                <a:solidFill>
                  <a:srgbClr val="434343"/>
                </a:solidFill>
                <a:latin typeface="Calibri"/>
                <a:ea typeface="Calibri"/>
                <a:cs typeface="Calibri"/>
                <a:sym typeface="Calibri"/>
              </a:rPr>
              <a:t>BORNO</a:t>
            </a:r>
            <a:endParaRPr sz="1000" b="0" i="0" u="none" strike="noStrike" cap="none">
              <a:solidFill>
                <a:srgbClr val="434343"/>
              </a:solidFill>
              <a:latin typeface="Arial"/>
              <a:ea typeface="Arial"/>
              <a:cs typeface="Arial"/>
              <a:sym typeface="Arial"/>
            </a:endParaRPr>
          </a:p>
        </p:txBody>
      </p:sp>
      <p:sp>
        <p:nvSpPr>
          <p:cNvPr id="177" name="Google Shape;177;p5"/>
          <p:cNvSpPr txBox="1"/>
          <p:nvPr/>
        </p:nvSpPr>
        <p:spPr>
          <a:xfrm>
            <a:off x="2425296" y="2333071"/>
            <a:ext cx="1015500" cy="328200"/>
          </a:xfrm>
          <a:prstGeom prst="rect">
            <a:avLst/>
          </a:prstGeom>
          <a:noFill/>
          <a:ln>
            <a:noFill/>
          </a:ln>
        </p:spPr>
        <p:txBody>
          <a:bodyPr spcFirstLastPara="1" wrap="square" lIns="121900" tIns="60925" rIns="121900" bIns="60925" anchor="b"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i="0" u="none" strike="noStrike" cap="none" dirty="0">
                <a:solidFill>
                  <a:srgbClr val="434343"/>
                </a:solidFill>
                <a:latin typeface="Calibri"/>
                <a:ea typeface="Calibri"/>
                <a:cs typeface="Calibri"/>
                <a:sym typeface="Calibri"/>
              </a:rPr>
              <a:t>KANO</a:t>
            </a:r>
            <a:endParaRPr sz="1000" b="0" i="0" u="none" strike="noStrike" cap="none" dirty="0">
              <a:solidFill>
                <a:srgbClr val="434343"/>
              </a:solidFill>
              <a:latin typeface="Arial"/>
              <a:ea typeface="Arial"/>
              <a:cs typeface="Arial"/>
              <a:sym typeface="Arial"/>
            </a:endParaRPr>
          </a:p>
        </p:txBody>
      </p:sp>
      <p:grpSp>
        <p:nvGrpSpPr>
          <p:cNvPr id="178" name="Google Shape;178;p5"/>
          <p:cNvGrpSpPr/>
          <p:nvPr/>
        </p:nvGrpSpPr>
        <p:grpSpPr>
          <a:xfrm>
            <a:off x="5017431" y="4717791"/>
            <a:ext cx="2321810" cy="328200"/>
            <a:chOff x="4980465" y="4728676"/>
            <a:chExt cx="2321810" cy="328200"/>
          </a:xfrm>
        </p:grpSpPr>
        <p:sp>
          <p:nvSpPr>
            <p:cNvPr id="179" name="Google Shape;179;p5"/>
            <p:cNvSpPr/>
            <p:nvPr/>
          </p:nvSpPr>
          <p:spPr>
            <a:xfrm>
              <a:off x="4980465" y="4783876"/>
              <a:ext cx="214200" cy="217800"/>
            </a:xfrm>
            <a:prstGeom prst="rect">
              <a:avLst/>
            </a:prstGeom>
            <a:solidFill>
              <a:schemeClr val="accent2"/>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80" name="Google Shape;180;p5"/>
            <p:cNvSpPr txBox="1"/>
            <p:nvPr/>
          </p:nvSpPr>
          <p:spPr>
            <a:xfrm>
              <a:off x="5144375" y="4728676"/>
              <a:ext cx="2157900" cy="3282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i="0" u="none" strike="noStrike" cap="none">
                  <a:solidFill>
                    <a:srgbClr val="434343"/>
                  </a:solidFill>
                  <a:latin typeface="Calibri"/>
                  <a:ea typeface="Calibri"/>
                  <a:cs typeface="Calibri"/>
                  <a:sym typeface="Calibri"/>
                </a:rPr>
                <a:t>Heartland Alliance</a:t>
              </a:r>
              <a:endParaRPr sz="1900" i="0" u="none" strike="noStrike" cap="none">
                <a:solidFill>
                  <a:srgbClr val="434343"/>
                </a:solidFill>
              </a:endParaRPr>
            </a:p>
          </p:txBody>
        </p:sp>
      </p:grpSp>
      <p:grpSp>
        <p:nvGrpSpPr>
          <p:cNvPr id="181" name="Google Shape;181;p5"/>
          <p:cNvGrpSpPr/>
          <p:nvPr/>
        </p:nvGrpSpPr>
        <p:grpSpPr>
          <a:xfrm>
            <a:off x="5017431" y="5012165"/>
            <a:ext cx="2321810" cy="328200"/>
            <a:chOff x="4980465" y="5012164"/>
            <a:chExt cx="2321810" cy="328200"/>
          </a:xfrm>
        </p:grpSpPr>
        <p:sp>
          <p:nvSpPr>
            <p:cNvPr id="182" name="Google Shape;182;p5"/>
            <p:cNvSpPr/>
            <p:nvPr/>
          </p:nvSpPr>
          <p:spPr>
            <a:xfrm>
              <a:off x="4980465" y="5067364"/>
              <a:ext cx="214200" cy="217800"/>
            </a:xfrm>
            <a:prstGeom prst="rect">
              <a:avLst/>
            </a:prstGeom>
            <a:solidFill>
              <a:schemeClr val="dk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83" name="Google Shape;183;p5"/>
            <p:cNvSpPr txBox="1"/>
            <p:nvPr/>
          </p:nvSpPr>
          <p:spPr>
            <a:xfrm>
              <a:off x="5144375" y="5012164"/>
              <a:ext cx="2157900" cy="3282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i="0" u="none" strike="noStrike" cap="none">
                  <a:solidFill>
                    <a:srgbClr val="434343"/>
                  </a:solidFill>
                  <a:latin typeface="Calibri"/>
                  <a:ea typeface="Calibri"/>
                  <a:cs typeface="Calibri"/>
                  <a:sym typeface="Calibri"/>
                </a:rPr>
                <a:t>Chemonics (SHARP)</a:t>
              </a:r>
              <a:endParaRPr sz="1900" i="0" u="none" strike="noStrike" cap="none">
                <a:solidFill>
                  <a:srgbClr val="434343"/>
                </a:solidFill>
              </a:endParaRPr>
            </a:p>
          </p:txBody>
        </p:sp>
      </p:grpSp>
      <p:sp>
        <p:nvSpPr>
          <p:cNvPr id="192" name="Google Shape;192;p5"/>
          <p:cNvSpPr/>
          <p:nvPr/>
        </p:nvSpPr>
        <p:spPr>
          <a:xfrm>
            <a:off x="4448857" y="3889352"/>
            <a:ext cx="118800" cy="118800"/>
          </a:xfrm>
          <a:prstGeom prst="rect">
            <a:avLst/>
          </a:prstGeom>
          <a:solidFill>
            <a:srgbClr val="59C3BE"/>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nvGrpSpPr>
          <p:cNvPr id="201" name="Google Shape;201;p5"/>
          <p:cNvGrpSpPr/>
          <p:nvPr/>
        </p:nvGrpSpPr>
        <p:grpSpPr>
          <a:xfrm>
            <a:off x="1626213" y="3587977"/>
            <a:ext cx="423600" cy="118800"/>
            <a:chOff x="1686165" y="3402564"/>
            <a:chExt cx="423600" cy="118800"/>
          </a:xfrm>
        </p:grpSpPr>
        <p:sp>
          <p:nvSpPr>
            <p:cNvPr id="202" name="Google Shape;202;p5"/>
            <p:cNvSpPr/>
            <p:nvPr/>
          </p:nvSpPr>
          <p:spPr>
            <a:xfrm>
              <a:off x="1686165" y="3402564"/>
              <a:ext cx="118800" cy="118800"/>
            </a:xfrm>
            <a:prstGeom prst="rect">
              <a:avLst/>
            </a:prstGeom>
            <a:solidFill>
              <a:srgbClr val="577F9F"/>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03" name="Google Shape;203;p5"/>
            <p:cNvSpPr/>
            <p:nvPr/>
          </p:nvSpPr>
          <p:spPr>
            <a:xfrm>
              <a:off x="1838565" y="3402564"/>
              <a:ext cx="118800" cy="118800"/>
            </a:xfrm>
            <a:prstGeom prst="rect">
              <a:avLst/>
            </a:prstGeom>
            <a:solidFill>
              <a:srgbClr val="59C3BE"/>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04" name="Google Shape;204;p5"/>
            <p:cNvSpPr/>
            <p:nvPr/>
          </p:nvSpPr>
          <p:spPr>
            <a:xfrm>
              <a:off x="1990965" y="3402564"/>
              <a:ext cx="118800" cy="118800"/>
            </a:xfrm>
            <a:prstGeom prst="rect">
              <a:avLst/>
            </a:prstGeom>
            <a:solidFill>
              <a:srgbClr val="564359"/>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sp>
        <p:nvSpPr>
          <p:cNvPr id="205" name="Google Shape;205;p5"/>
          <p:cNvSpPr/>
          <p:nvPr/>
        </p:nvSpPr>
        <p:spPr>
          <a:xfrm>
            <a:off x="1100439" y="2621329"/>
            <a:ext cx="118800" cy="118800"/>
          </a:xfrm>
          <a:prstGeom prst="rect">
            <a:avLst/>
          </a:prstGeom>
          <a:solidFill>
            <a:srgbClr val="564359"/>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07" name="Google Shape;207;p5"/>
          <p:cNvSpPr/>
          <p:nvPr/>
        </p:nvSpPr>
        <p:spPr>
          <a:xfrm>
            <a:off x="1990965" y="2621329"/>
            <a:ext cx="118800" cy="118800"/>
          </a:xfrm>
          <a:prstGeom prst="rect">
            <a:avLst/>
          </a:prstGeom>
          <a:solidFill>
            <a:srgbClr val="564359"/>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08" name="Google Shape;208;p5"/>
          <p:cNvSpPr/>
          <p:nvPr/>
        </p:nvSpPr>
        <p:spPr>
          <a:xfrm>
            <a:off x="1381365" y="4103782"/>
            <a:ext cx="118800" cy="118800"/>
          </a:xfrm>
          <a:prstGeom prst="rect">
            <a:avLst/>
          </a:prstGeom>
          <a:solidFill>
            <a:srgbClr val="564359"/>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09" name="Google Shape;209;p5"/>
          <p:cNvSpPr txBox="1"/>
          <p:nvPr/>
        </p:nvSpPr>
        <p:spPr>
          <a:xfrm>
            <a:off x="738189" y="2333071"/>
            <a:ext cx="843300" cy="328200"/>
          </a:xfrm>
          <a:prstGeom prst="rect">
            <a:avLst/>
          </a:prstGeom>
          <a:noFill/>
          <a:ln>
            <a:noFill/>
          </a:ln>
        </p:spPr>
        <p:txBody>
          <a:bodyPr spcFirstLastPara="1" wrap="square" lIns="121900" tIns="60925" rIns="121900" bIns="60925" anchor="b"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i="0" u="none" strike="noStrike" cap="none" dirty="0">
                <a:solidFill>
                  <a:srgbClr val="434343"/>
                </a:solidFill>
                <a:latin typeface="Calibri"/>
                <a:ea typeface="Calibri"/>
                <a:cs typeface="Calibri"/>
                <a:sym typeface="Calibri"/>
              </a:rPr>
              <a:t>KEBBI</a:t>
            </a:r>
            <a:endParaRPr sz="1000" b="0" i="0" u="none" strike="noStrike" cap="none" dirty="0">
              <a:solidFill>
                <a:srgbClr val="434343"/>
              </a:solidFill>
              <a:latin typeface="Arial"/>
              <a:ea typeface="Arial"/>
              <a:cs typeface="Arial"/>
              <a:sym typeface="Arial"/>
            </a:endParaRPr>
          </a:p>
        </p:txBody>
      </p:sp>
      <p:sp>
        <p:nvSpPr>
          <p:cNvPr id="210" name="Google Shape;210;p5"/>
          <p:cNvSpPr txBox="1"/>
          <p:nvPr/>
        </p:nvSpPr>
        <p:spPr>
          <a:xfrm>
            <a:off x="1224665" y="1633666"/>
            <a:ext cx="843300" cy="3282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000" b="1" i="0" u="none" strike="noStrike" cap="none">
                <a:solidFill>
                  <a:srgbClr val="434343"/>
                </a:solidFill>
                <a:latin typeface="Calibri"/>
                <a:ea typeface="Calibri"/>
                <a:cs typeface="Calibri"/>
                <a:sym typeface="Calibri"/>
              </a:rPr>
              <a:t>SOKOTO</a:t>
            </a:r>
            <a:endParaRPr sz="1000" b="0" i="0" u="none" strike="noStrike" cap="none">
              <a:solidFill>
                <a:srgbClr val="434343"/>
              </a:solidFill>
              <a:latin typeface="Arial"/>
              <a:ea typeface="Arial"/>
              <a:cs typeface="Arial"/>
              <a:sym typeface="Arial"/>
            </a:endParaRPr>
          </a:p>
        </p:txBody>
      </p:sp>
      <p:sp>
        <p:nvSpPr>
          <p:cNvPr id="211" name="Google Shape;211;p5"/>
          <p:cNvSpPr txBox="1"/>
          <p:nvPr/>
        </p:nvSpPr>
        <p:spPr>
          <a:xfrm>
            <a:off x="1551578" y="2333071"/>
            <a:ext cx="983700" cy="328200"/>
          </a:xfrm>
          <a:prstGeom prst="rect">
            <a:avLst/>
          </a:prstGeom>
          <a:noFill/>
          <a:ln>
            <a:noFill/>
          </a:ln>
        </p:spPr>
        <p:txBody>
          <a:bodyPr spcFirstLastPara="1" wrap="square" lIns="121900" tIns="60925" rIns="121900" bIns="60925" anchor="b"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i="0" u="none" strike="noStrike" cap="none" dirty="0">
                <a:solidFill>
                  <a:srgbClr val="434343"/>
                </a:solidFill>
                <a:latin typeface="Calibri"/>
                <a:ea typeface="Calibri"/>
                <a:cs typeface="Calibri"/>
                <a:sym typeface="Calibri"/>
              </a:rPr>
              <a:t>ZAMFARA</a:t>
            </a:r>
            <a:endParaRPr sz="1000" b="0" i="0" u="none" strike="noStrike" cap="none" dirty="0">
              <a:solidFill>
                <a:srgbClr val="434343"/>
              </a:solidFill>
              <a:latin typeface="Arial"/>
              <a:ea typeface="Arial"/>
              <a:cs typeface="Arial"/>
              <a:sym typeface="Arial"/>
            </a:endParaRPr>
          </a:p>
        </p:txBody>
      </p:sp>
      <p:sp>
        <p:nvSpPr>
          <p:cNvPr id="212" name="Google Shape;212;p5"/>
          <p:cNvSpPr txBox="1"/>
          <p:nvPr/>
        </p:nvSpPr>
        <p:spPr>
          <a:xfrm>
            <a:off x="968977" y="3865125"/>
            <a:ext cx="983700" cy="3282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i="0" u="none" strike="noStrike" cap="none">
                <a:solidFill>
                  <a:srgbClr val="434343"/>
                </a:solidFill>
                <a:latin typeface="Calibri"/>
                <a:ea typeface="Calibri"/>
                <a:cs typeface="Calibri"/>
                <a:sym typeface="Calibri"/>
              </a:rPr>
              <a:t>KWARA</a:t>
            </a:r>
            <a:endParaRPr sz="1000" b="0" i="0" u="none" strike="noStrike" cap="none">
              <a:solidFill>
                <a:srgbClr val="434343"/>
              </a:solidFill>
              <a:latin typeface="Arial"/>
              <a:ea typeface="Arial"/>
              <a:cs typeface="Arial"/>
              <a:sym typeface="Arial"/>
            </a:endParaRPr>
          </a:p>
        </p:txBody>
      </p:sp>
      <p:sp>
        <p:nvSpPr>
          <p:cNvPr id="213" name="Google Shape;213;p5"/>
          <p:cNvSpPr txBox="1"/>
          <p:nvPr/>
        </p:nvSpPr>
        <p:spPr>
          <a:xfrm>
            <a:off x="471110" y="5094584"/>
            <a:ext cx="730200" cy="3282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i="0" u="none" strike="noStrike" cap="none" dirty="0">
                <a:solidFill>
                  <a:srgbClr val="434343"/>
                </a:solidFill>
                <a:latin typeface="Calibri"/>
                <a:ea typeface="Calibri"/>
                <a:cs typeface="Calibri"/>
                <a:sym typeface="Calibri"/>
              </a:rPr>
              <a:t>LAGOS</a:t>
            </a:r>
            <a:endParaRPr sz="1000" b="0" i="0" u="none" strike="noStrike" cap="none" dirty="0">
              <a:solidFill>
                <a:srgbClr val="434343"/>
              </a:solidFill>
              <a:latin typeface="Arial"/>
              <a:ea typeface="Arial"/>
              <a:cs typeface="Arial"/>
              <a:sym typeface="Arial"/>
            </a:endParaRPr>
          </a:p>
        </p:txBody>
      </p:sp>
      <p:sp>
        <p:nvSpPr>
          <p:cNvPr id="214" name="Google Shape;214;p5"/>
          <p:cNvSpPr txBox="1"/>
          <p:nvPr/>
        </p:nvSpPr>
        <p:spPr>
          <a:xfrm>
            <a:off x="388225" y="1187713"/>
            <a:ext cx="7174200" cy="426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US" sz="1600" b="1" i="0" u="none" strike="noStrike" cap="none">
                <a:solidFill>
                  <a:srgbClr val="434343"/>
                </a:solidFill>
                <a:latin typeface="Arial"/>
                <a:ea typeface="Arial"/>
                <a:cs typeface="Arial"/>
                <a:sym typeface="Arial"/>
              </a:rPr>
              <a:t>Map of current PrEP implementation projects</a:t>
            </a:r>
            <a:r>
              <a:rPr lang="en-US" sz="1600" b="0" i="0" u="none" strike="noStrike" cap="none" baseline="30000">
                <a:solidFill>
                  <a:srgbClr val="434343"/>
                </a:solidFill>
                <a:latin typeface="Arial"/>
                <a:ea typeface="Arial"/>
                <a:cs typeface="Arial"/>
                <a:sym typeface="Arial"/>
              </a:rPr>
              <a:t>1</a:t>
            </a:r>
            <a:r>
              <a:rPr lang="en-US" sz="1600" b="1" i="0" u="none" strike="noStrike" cap="none">
                <a:solidFill>
                  <a:srgbClr val="434343"/>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15" name="Google Shape;215;p5"/>
          <p:cNvSpPr txBox="1"/>
          <p:nvPr/>
        </p:nvSpPr>
        <p:spPr>
          <a:xfrm>
            <a:off x="0" y="6538200"/>
            <a:ext cx="9733500" cy="31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chemeClr val="bg1"/>
                </a:solidFill>
                <a:latin typeface="Arial"/>
                <a:ea typeface="Arial"/>
                <a:cs typeface="Arial"/>
                <a:sym typeface="Arial"/>
              </a:rPr>
              <a:t>Sources: (1) CHOICE interviews, (2) Nigeria </a:t>
            </a:r>
            <a:r>
              <a:rPr lang="en-US" sz="1000" b="0" i="0" u="sng" strike="noStrike" cap="none" dirty="0">
                <a:solidFill>
                  <a:schemeClr val="bg1"/>
                </a:solidFill>
                <a:latin typeface="Arial"/>
                <a:ea typeface="Arial"/>
                <a:cs typeface="Arial"/>
                <a:sym typeface="Arial"/>
                <a:hlinkClick r:id="rId3">
                  <a:extLst>
                    <a:ext uri="{A12FA001-AC4F-418D-AE19-62706E023703}">
                      <ahyp:hlinkClr xmlns:ahyp="http://schemas.microsoft.com/office/drawing/2018/hyperlinkcolor" val="tx"/>
                    </a:ext>
                  </a:extLst>
                </a:hlinkClick>
              </a:rPr>
              <a:t>COP 2020 Planning Letter </a:t>
            </a:r>
            <a:r>
              <a:rPr lang="en-US" sz="1000" b="0" i="0" u="none" strike="noStrike" cap="none" dirty="0">
                <a:solidFill>
                  <a:schemeClr val="bg1"/>
                </a:solidFill>
                <a:latin typeface="Arial"/>
                <a:ea typeface="Arial"/>
                <a:cs typeface="Arial"/>
                <a:sym typeface="Arial"/>
              </a:rPr>
              <a:t> </a:t>
            </a:r>
            <a:endParaRPr sz="1000" b="0" i="0" u="none" strike="noStrike" cap="none" dirty="0">
              <a:solidFill>
                <a:schemeClr val="bg1"/>
              </a:solidFill>
              <a:latin typeface="Arial"/>
              <a:ea typeface="Arial"/>
              <a:cs typeface="Arial"/>
              <a:sym typeface="Arial"/>
            </a:endParaRPr>
          </a:p>
        </p:txBody>
      </p:sp>
      <p:grpSp>
        <p:nvGrpSpPr>
          <p:cNvPr id="216" name="Google Shape;216;p5"/>
          <p:cNvGrpSpPr/>
          <p:nvPr/>
        </p:nvGrpSpPr>
        <p:grpSpPr>
          <a:xfrm>
            <a:off x="5017431" y="5306539"/>
            <a:ext cx="2321810" cy="328200"/>
            <a:chOff x="4980465" y="5312284"/>
            <a:chExt cx="2321810" cy="328200"/>
          </a:xfrm>
        </p:grpSpPr>
        <p:sp>
          <p:nvSpPr>
            <p:cNvPr id="217" name="Google Shape;217;p5"/>
            <p:cNvSpPr/>
            <p:nvPr/>
          </p:nvSpPr>
          <p:spPr>
            <a:xfrm>
              <a:off x="4980465" y="5367484"/>
              <a:ext cx="214200" cy="217800"/>
            </a:xfrm>
            <a:prstGeom prst="rect">
              <a:avLst/>
            </a:prstGeom>
            <a:solidFill>
              <a:srgbClr val="F48D8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18" name="Google Shape;218;p5"/>
            <p:cNvSpPr txBox="1"/>
            <p:nvPr/>
          </p:nvSpPr>
          <p:spPr>
            <a:xfrm>
              <a:off x="5144375" y="5312284"/>
              <a:ext cx="2157900" cy="3282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a:solidFill>
                    <a:srgbClr val="434343"/>
                  </a:solidFill>
                  <a:latin typeface="Calibri"/>
                  <a:ea typeface="Calibri"/>
                  <a:cs typeface="Calibri"/>
                  <a:sym typeface="Calibri"/>
                </a:rPr>
                <a:t>IHVN</a:t>
              </a:r>
              <a:endParaRPr sz="1900" i="0" u="none" strike="noStrike" cap="none">
                <a:solidFill>
                  <a:srgbClr val="434343"/>
                </a:solidFill>
              </a:endParaRPr>
            </a:p>
          </p:txBody>
        </p:sp>
      </p:grpSp>
      <p:grpSp>
        <p:nvGrpSpPr>
          <p:cNvPr id="219" name="Google Shape;219;p5"/>
          <p:cNvGrpSpPr/>
          <p:nvPr/>
        </p:nvGrpSpPr>
        <p:grpSpPr>
          <a:xfrm>
            <a:off x="5017431" y="5601322"/>
            <a:ext cx="2321810" cy="328200"/>
            <a:chOff x="4980465" y="5579140"/>
            <a:chExt cx="2321810" cy="328200"/>
          </a:xfrm>
        </p:grpSpPr>
        <p:sp>
          <p:nvSpPr>
            <p:cNvPr id="220" name="Google Shape;220;p5"/>
            <p:cNvSpPr txBox="1"/>
            <p:nvPr/>
          </p:nvSpPr>
          <p:spPr>
            <a:xfrm>
              <a:off x="5144375" y="5579140"/>
              <a:ext cx="2157900" cy="3282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a:solidFill>
                    <a:srgbClr val="434343"/>
                  </a:solidFill>
                  <a:latin typeface="Calibri"/>
                  <a:ea typeface="Calibri"/>
                  <a:cs typeface="Calibri"/>
                  <a:sym typeface="Calibri"/>
                </a:rPr>
                <a:t>APIN</a:t>
              </a:r>
              <a:endParaRPr sz="1900" i="0" u="none" strike="noStrike" cap="none">
                <a:solidFill>
                  <a:srgbClr val="434343"/>
                </a:solidFill>
              </a:endParaRPr>
            </a:p>
          </p:txBody>
        </p:sp>
        <p:sp>
          <p:nvSpPr>
            <p:cNvPr id="221" name="Google Shape;221;p5"/>
            <p:cNvSpPr/>
            <p:nvPr/>
          </p:nvSpPr>
          <p:spPr>
            <a:xfrm>
              <a:off x="4980465" y="5634340"/>
              <a:ext cx="214200" cy="217800"/>
            </a:xfrm>
            <a:prstGeom prst="rect">
              <a:avLst/>
            </a:prstGeom>
            <a:solidFill>
              <a:srgbClr val="9FC5E8"/>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grpSp>
        <p:nvGrpSpPr>
          <p:cNvPr id="222" name="Google Shape;222;p5"/>
          <p:cNvGrpSpPr/>
          <p:nvPr/>
        </p:nvGrpSpPr>
        <p:grpSpPr>
          <a:xfrm>
            <a:off x="5017431" y="5895696"/>
            <a:ext cx="2321810" cy="328200"/>
            <a:chOff x="4980465" y="5862628"/>
            <a:chExt cx="2321810" cy="328200"/>
          </a:xfrm>
        </p:grpSpPr>
        <p:sp>
          <p:nvSpPr>
            <p:cNvPr id="223" name="Google Shape;223;p5"/>
            <p:cNvSpPr txBox="1"/>
            <p:nvPr/>
          </p:nvSpPr>
          <p:spPr>
            <a:xfrm>
              <a:off x="5144375" y="5862628"/>
              <a:ext cx="2157900" cy="3282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dirty="0">
                  <a:solidFill>
                    <a:srgbClr val="434343"/>
                  </a:solidFill>
                  <a:latin typeface="Calibri"/>
                  <a:ea typeface="Calibri"/>
                  <a:cs typeface="Calibri"/>
                  <a:sym typeface="Calibri"/>
                </a:rPr>
                <a:t>CIHP</a:t>
              </a:r>
              <a:endParaRPr sz="1900" i="0" u="none" strike="noStrike" cap="none" dirty="0">
                <a:solidFill>
                  <a:srgbClr val="434343"/>
                </a:solidFill>
              </a:endParaRPr>
            </a:p>
          </p:txBody>
        </p:sp>
        <p:sp>
          <p:nvSpPr>
            <p:cNvPr id="224" name="Google Shape;224;p5"/>
            <p:cNvSpPr/>
            <p:nvPr/>
          </p:nvSpPr>
          <p:spPr>
            <a:xfrm>
              <a:off x="4980465" y="5917828"/>
              <a:ext cx="214200" cy="217800"/>
            </a:xfrm>
            <a:prstGeom prst="rect">
              <a:avLst/>
            </a:prstGeom>
            <a:solidFill>
              <a:srgbClr val="93C47D"/>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grpSp>
        <p:nvGrpSpPr>
          <p:cNvPr id="225" name="Google Shape;225;p5"/>
          <p:cNvGrpSpPr/>
          <p:nvPr/>
        </p:nvGrpSpPr>
        <p:grpSpPr>
          <a:xfrm>
            <a:off x="5017431" y="6189660"/>
            <a:ext cx="2321810" cy="328200"/>
            <a:chOff x="4980465" y="6146116"/>
            <a:chExt cx="2321810" cy="328200"/>
          </a:xfrm>
        </p:grpSpPr>
        <p:sp>
          <p:nvSpPr>
            <p:cNvPr id="226" name="Google Shape;226;p5"/>
            <p:cNvSpPr txBox="1"/>
            <p:nvPr/>
          </p:nvSpPr>
          <p:spPr>
            <a:xfrm>
              <a:off x="5144375" y="6146116"/>
              <a:ext cx="2157900" cy="3282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a:solidFill>
                    <a:srgbClr val="434343"/>
                  </a:solidFill>
                  <a:latin typeface="Calibri"/>
                  <a:ea typeface="Calibri"/>
                  <a:cs typeface="Calibri"/>
                  <a:sym typeface="Calibri"/>
                </a:rPr>
                <a:t>CCFN</a:t>
              </a:r>
              <a:endParaRPr sz="1900" i="0" u="none" strike="noStrike" cap="none">
                <a:solidFill>
                  <a:srgbClr val="434343"/>
                </a:solidFill>
              </a:endParaRPr>
            </a:p>
          </p:txBody>
        </p:sp>
        <p:sp>
          <p:nvSpPr>
            <p:cNvPr id="227" name="Google Shape;227;p5"/>
            <p:cNvSpPr/>
            <p:nvPr/>
          </p:nvSpPr>
          <p:spPr>
            <a:xfrm>
              <a:off x="4980465" y="6201316"/>
              <a:ext cx="214200" cy="217800"/>
            </a:xfrm>
            <a:prstGeom prst="rect">
              <a:avLst/>
            </a:prstGeom>
            <a:solidFill>
              <a:srgbClr val="999999"/>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sp>
        <p:nvSpPr>
          <p:cNvPr id="228" name="Google Shape;228;p5"/>
          <p:cNvSpPr txBox="1"/>
          <p:nvPr/>
        </p:nvSpPr>
        <p:spPr>
          <a:xfrm>
            <a:off x="2041000" y="3826700"/>
            <a:ext cx="667800" cy="3282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a:solidFill>
                  <a:srgbClr val="434343"/>
                </a:solidFill>
                <a:latin typeface="Calibri"/>
                <a:ea typeface="Calibri"/>
                <a:cs typeface="Calibri"/>
                <a:sym typeface="Calibri"/>
              </a:rPr>
              <a:t>FTC</a:t>
            </a:r>
            <a:endParaRPr sz="1000" b="0" i="0" u="none" strike="noStrike" cap="none">
              <a:solidFill>
                <a:srgbClr val="434343"/>
              </a:solidFill>
              <a:latin typeface="Arial"/>
              <a:ea typeface="Arial"/>
              <a:cs typeface="Arial"/>
              <a:sym typeface="Arial"/>
            </a:endParaRPr>
          </a:p>
        </p:txBody>
      </p:sp>
      <p:sp>
        <p:nvSpPr>
          <p:cNvPr id="229" name="Google Shape;229;p5"/>
          <p:cNvSpPr/>
          <p:nvPr/>
        </p:nvSpPr>
        <p:spPr>
          <a:xfrm>
            <a:off x="2394466" y="4090059"/>
            <a:ext cx="118800" cy="118800"/>
          </a:xfrm>
          <a:prstGeom prst="rect">
            <a:avLst/>
          </a:prstGeom>
          <a:solidFill>
            <a:srgbClr val="F48D8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30" name="Google Shape;230;p5"/>
          <p:cNvSpPr txBox="1"/>
          <p:nvPr/>
        </p:nvSpPr>
        <p:spPr>
          <a:xfrm>
            <a:off x="2332483" y="3999256"/>
            <a:ext cx="1120500" cy="3198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dirty="0">
                <a:solidFill>
                  <a:srgbClr val="434343"/>
                </a:solidFill>
                <a:latin typeface="Calibri"/>
                <a:ea typeface="Calibri"/>
                <a:cs typeface="Calibri"/>
                <a:sym typeface="Calibri"/>
              </a:rPr>
              <a:t>NASARAWA</a:t>
            </a:r>
            <a:endParaRPr sz="1000" b="0" i="0" u="none" strike="noStrike" cap="none" dirty="0">
              <a:solidFill>
                <a:srgbClr val="434343"/>
              </a:solidFill>
              <a:latin typeface="Arial"/>
              <a:ea typeface="Arial"/>
              <a:cs typeface="Arial"/>
              <a:sym typeface="Arial"/>
            </a:endParaRPr>
          </a:p>
        </p:txBody>
      </p:sp>
      <p:sp>
        <p:nvSpPr>
          <p:cNvPr id="231" name="Google Shape;231;p5"/>
          <p:cNvSpPr/>
          <p:nvPr/>
        </p:nvSpPr>
        <p:spPr>
          <a:xfrm>
            <a:off x="2790158" y="4235741"/>
            <a:ext cx="118800" cy="118800"/>
          </a:xfrm>
          <a:prstGeom prst="rect">
            <a:avLst/>
          </a:prstGeom>
          <a:solidFill>
            <a:srgbClr val="F48D8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32" name="Google Shape;232;p5"/>
          <p:cNvSpPr txBox="1"/>
          <p:nvPr/>
        </p:nvSpPr>
        <p:spPr>
          <a:xfrm>
            <a:off x="428488" y="4192445"/>
            <a:ext cx="784200" cy="3282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a:solidFill>
                  <a:srgbClr val="434343"/>
                </a:solidFill>
                <a:latin typeface="Calibri"/>
                <a:ea typeface="Calibri"/>
                <a:cs typeface="Calibri"/>
                <a:sym typeface="Calibri"/>
              </a:rPr>
              <a:t>OYO</a:t>
            </a:r>
            <a:endParaRPr sz="1000" b="0" i="0" u="none" strike="noStrike" cap="none">
              <a:solidFill>
                <a:srgbClr val="434343"/>
              </a:solidFill>
              <a:latin typeface="Arial"/>
              <a:ea typeface="Arial"/>
              <a:cs typeface="Arial"/>
              <a:sym typeface="Arial"/>
            </a:endParaRPr>
          </a:p>
        </p:txBody>
      </p:sp>
      <p:sp>
        <p:nvSpPr>
          <p:cNvPr id="233" name="Google Shape;233;p5"/>
          <p:cNvSpPr/>
          <p:nvPr/>
        </p:nvSpPr>
        <p:spPr>
          <a:xfrm>
            <a:off x="754370" y="4428038"/>
            <a:ext cx="118800" cy="118800"/>
          </a:xfrm>
          <a:prstGeom prst="rect">
            <a:avLst/>
          </a:prstGeom>
          <a:solidFill>
            <a:srgbClr val="93B3D7"/>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34" name="Google Shape;234;p5"/>
          <p:cNvSpPr txBox="1"/>
          <p:nvPr/>
        </p:nvSpPr>
        <p:spPr>
          <a:xfrm>
            <a:off x="304250" y="4652558"/>
            <a:ext cx="784200" cy="3282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dirty="0">
                <a:solidFill>
                  <a:srgbClr val="434343"/>
                </a:solidFill>
                <a:latin typeface="Calibri"/>
                <a:ea typeface="Calibri"/>
                <a:cs typeface="Calibri"/>
                <a:sym typeface="Calibri"/>
              </a:rPr>
              <a:t>OGUN</a:t>
            </a:r>
            <a:endParaRPr sz="1000" b="0" i="0" u="none" strike="noStrike" cap="none" dirty="0">
              <a:solidFill>
                <a:srgbClr val="434343"/>
              </a:solidFill>
              <a:latin typeface="Arial"/>
              <a:ea typeface="Arial"/>
              <a:cs typeface="Arial"/>
              <a:sym typeface="Arial"/>
            </a:endParaRPr>
          </a:p>
        </p:txBody>
      </p:sp>
      <p:sp>
        <p:nvSpPr>
          <p:cNvPr id="235" name="Google Shape;235;p5"/>
          <p:cNvSpPr/>
          <p:nvPr/>
        </p:nvSpPr>
        <p:spPr>
          <a:xfrm>
            <a:off x="697332" y="4892987"/>
            <a:ext cx="118800" cy="118800"/>
          </a:xfrm>
          <a:prstGeom prst="rect">
            <a:avLst/>
          </a:prstGeom>
          <a:solidFill>
            <a:srgbClr val="93B3D7"/>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36" name="Google Shape;236;p5"/>
          <p:cNvSpPr txBox="1"/>
          <p:nvPr/>
        </p:nvSpPr>
        <p:spPr>
          <a:xfrm>
            <a:off x="853413" y="4482808"/>
            <a:ext cx="784200" cy="3282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dirty="0">
                <a:solidFill>
                  <a:srgbClr val="434343"/>
                </a:solidFill>
                <a:latin typeface="Calibri"/>
                <a:ea typeface="Calibri"/>
                <a:cs typeface="Calibri"/>
                <a:sym typeface="Calibri"/>
              </a:rPr>
              <a:t>OSUN</a:t>
            </a:r>
            <a:endParaRPr sz="1000" b="0" i="0" u="none" strike="noStrike" cap="none" dirty="0">
              <a:solidFill>
                <a:srgbClr val="434343"/>
              </a:solidFill>
              <a:latin typeface="Arial"/>
              <a:ea typeface="Arial"/>
              <a:cs typeface="Arial"/>
              <a:sym typeface="Arial"/>
            </a:endParaRPr>
          </a:p>
        </p:txBody>
      </p:sp>
      <p:sp>
        <p:nvSpPr>
          <p:cNvPr id="237" name="Google Shape;237;p5"/>
          <p:cNvSpPr/>
          <p:nvPr/>
        </p:nvSpPr>
        <p:spPr>
          <a:xfrm>
            <a:off x="1186113" y="4719285"/>
            <a:ext cx="118800" cy="118800"/>
          </a:xfrm>
          <a:prstGeom prst="rect">
            <a:avLst/>
          </a:prstGeom>
          <a:solidFill>
            <a:srgbClr val="93B3D7"/>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38" name="Google Shape;238;p5"/>
          <p:cNvSpPr txBox="1"/>
          <p:nvPr/>
        </p:nvSpPr>
        <p:spPr>
          <a:xfrm>
            <a:off x="1239750" y="4406683"/>
            <a:ext cx="784200" cy="3282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a:solidFill>
                  <a:srgbClr val="434343"/>
                </a:solidFill>
                <a:latin typeface="Calibri"/>
                <a:ea typeface="Calibri"/>
                <a:cs typeface="Calibri"/>
                <a:sym typeface="Calibri"/>
              </a:rPr>
              <a:t>EKITI</a:t>
            </a:r>
            <a:endParaRPr sz="1000" b="0" i="0" u="none" strike="noStrike" cap="none">
              <a:solidFill>
                <a:srgbClr val="434343"/>
              </a:solidFill>
              <a:latin typeface="Arial"/>
              <a:ea typeface="Arial"/>
              <a:cs typeface="Arial"/>
              <a:sym typeface="Arial"/>
            </a:endParaRPr>
          </a:p>
        </p:txBody>
      </p:sp>
      <p:sp>
        <p:nvSpPr>
          <p:cNvPr id="239" name="Google Shape;239;p5"/>
          <p:cNvSpPr/>
          <p:nvPr/>
        </p:nvSpPr>
        <p:spPr>
          <a:xfrm>
            <a:off x="1563824" y="4651786"/>
            <a:ext cx="118800" cy="118800"/>
          </a:xfrm>
          <a:prstGeom prst="rect">
            <a:avLst/>
          </a:prstGeom>
          <a:solidFill>
            <a:srgbClr val="93B3D7"/>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40" name="Google Shape;240;p5"/>
          <p:cNvSpPr txBox="1"/>
          <p:nvPr/>
        </p:nvSpPr>
        <p:spPr>
          <a:xfrm>
            <a:off x="2606450" y="4584358"/>
            <a:ext cx="784200" cy="3282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a:solidFill>
                  <a:srgbClr val="434343"/>
                </a:solidFill>
                <a:latin typeface="Calibri"/>
                <a:ea typeface="Calibri"/>
                <a:cs typeface="Calibri"/>
                <a:sym typeface="Calibri"/>
              </a:rPr>
              <a:t>BENUE</a:t>
            </a:r>
            <a:endParaRPr sz="1000" b="0" i="0" u="none" strike="noStrike" cap="none">
              <a:solidFill>
                <a:srgbClr val="434343"/>
              </a:solidFill>
              <a:latin typeface="Arial"/>
              <a:ea typeface="Arial"/>
              <a:cs typeface="Arial"/>
              <a:sym typeface="Arial"/>
            </a:endParaRPr>
          </a:p>
        </p:txBody>
      </p:sp>
      <p:sp>
        <p:nvSpPr>
          <p:cNvPr id="241" name="Google Shape;241;p5"/>
          <p:cNvSpPr/>
          <p:nvPr/>
        </p:nvSpPr>
        <p:spPr>
          <a:xfrm>
            <a:off x="2870141" y="4825527"/>
            <a:ext cx="118800" cy="118800"/>
          </a:xfrm>
          <a:prstGeom prst="rect">
            <a:avLst/>
          </a:prstGeom>
          <a:solidFill>
            <a:srgbClr val="93B3D7"/>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42" name="Google Shape;242;p5"/>
          <p:cNvSpPr txBox="1"/>
          <p:nvPr/>
        </p:nvSpPr>
        <p:spPr>
          <a:xfrm>
            <a:off x="3025576" y="3682116"/>
            <a:ext cx="902100" cy="3282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dirty="0">
                <a:solidFill>
                  <a:srgbClr val="434343"/>
                </a:solidFill>
                <a:latin typeface="Calibri"/>
                <a:ea typeface="Calibri"/>
                <a:cs typeface="Calibri"/>
                <a:sym typeface="Calibri"/>
              </a:rPr>
              <a:t>PLATEAU</a:t>
            </a:r>
            <a:endParaRPr sz="1000" b="0" i="0" u="none" strike="noStrike" cap="none" dirty="0">
              <a:solidFill>
                <a:srgbClr val="434343"/>
              </a:solidFill>
              <a:latin typeface="Arial"/>
              <a:ea typeface="Arial"/>
              <a:cs typeface="Arial"/>
              <a:sym typeface="Arial"/>
            </a:endParaRPr>
          </a:p>
        </p:txBody>
      </p:sp>
      <p:sp>
        <p:nvSpPr>
          <p:cNvPr id="243" name="Google Shape;243;p5"/>
          <p:cNvSpPr/>
          <p:nvPr/>
        </p:nvSpPr>
        <p:spPr>
          <a:xfrm>
            <a:off x="3331122" y="3907433"/>
            <a:ext cx="118800" cy="118800"/>
          </a:xfrm>
          <a:prstGeom prst="rect">
            <a:avLst/>
          </a:prstGeom>
          <a:solidFill>
            <a:srgbClr val="93B3D7"/>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49" name="Google Shape;249;p5"/>
          <p:cNvSpPr txBox="1"/>
          <p:nvPr/>
        </p:nvSpPr>
        <p:spPr>
          <a:xfrm>
            <a:off x="1877850" y="4430620"/>
            <a:ext cx="784200" cy="3282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a:solidFill>
                  <a:srgbClr val="434343"/>
                </a:solidFill>
                <a:latin typeface="Calibri"/>
                <a:ea typeface="Calibri"/>
                <a:cs typeface="Calibri"/>
                <a:sym typeface="Calibri"/>
              </a:rPr>
              <a:t>KOJI</a:t>
            </a:r>
            <a:endParaRPr sz="1000" b="0" i="0" u="none" strike="noStrike" cap="none">
              <a:solidFill>
                <a:srgbClr val="434343"/>
              </a:solidFill>
              <a:latin typeface="Arial"/>
              <a:ea typeface="Arial"/>
              <a:cs typeface="Arial"/>
              <a:sym typeface="Arial"/>
            </a:endParaRPr>
          </a:p>
        </p:txBody>
      </p:sp>
      <p:sp>
        <p:nvSpPr>
          <p:cNvPr id="250" name="Google Shape;250;p5"/>
          <p:cNvSpPr/>
          <p:nvPr/>
        </p:nvSpPr>
        <p:spPr>
          <a:xfrm>
            <a:off x="2210550" y="4676733"/>
            <a:ext cx="118800" cy="118800"/>
          </a:xfrm>
          <a:prstGeom prst="rect">
            <a:avLst/>
          </a:prstGeom>
          <a:solidFill>
            <a:srgbClr val="93C47D"/>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51" name="Google Shape;251;p5"/>
          <p:cNvSpPr/>
          <p:nvPr/>
        </p:nvSpPr>
        <p:spPr>
          <a:xfrm>
            <a:off x="1632281" y="5839016"/>
            <a:ext cx="445826" cy="501338"/>
          </a:xfrm>
          <a:custGeom>
            <a:avLst/>
            <a:gdLst/>
            <a:ahLst/>
            <a:cxnLst/>
            <a:rect l="l" t="t" r="r" b="b"/>
            <a:pathLst>
              <a:path w="1699" h="1664" extrusionOk="0">
                <a:moveTo>
                  <a:pt x="0" y="297"/>
                </a:moveTo>
                <a:lnTo>
                  <a:pt x="129" y="311"/>
                </a:lnTo>
                <a:lnTo>
                  <a:pt x="247" y="413"/>
                </a:lnTo>
                <a:lnTo>
                  <a:pt x="366" y="464"/>
                </a:lnTo>
                <a:lnTo>
                  <a:pt x="487" y="396"/>
                </a:lnTo>
                <a:lnTo>
                  <a:pt x="589" y="312"/>
                </a:lnTo>
                <a:lnTo>
                  <a:pt x="703" y="164"/>
                </a:lnTo>
                <a:lnTo>
                  <a:pt x="828" y="164"/>
                </a:lnTo>
                <a:lnTo>
                  <a:pt x="1104" y="221"/>
                </a:lnTo>
                <a:lnTo>
                  <a:pt x="1237" y="80"/>
                </a:lnTo>
                <a:lnTo>
                  <a:pt x="1339" y="0"/>
                </a:lnTo>
                <a:lnTo>
                  <a:pt x="1528" y="65"/>
                </a:lnTo>
                <a:lnTo>
                  <a:pt x="1623" y="96"/>
                </a:lnTo>
                <a:lnTo>
                  <a:pt x="1623" y="153"/>
                </a:lnTo>
                <a:lnTo>
                  <a:pt x="1603" y="240"/>
                </a:lnTo>
                <a:lnTo>
                  <a:pt x="1566" y="324"/>
                </a:lnTo>
                <a:lnTo>
                  <a:pt x="1509" y="381"/>
                </a:lnTo>
                <a:lnTo>
                  <a:pt x="1509" y="381"/>
                </a:lnTo>
                <a:lnTo>
                  <a:pt x="1452" y="495"/>
                </a:lnTo>
                <a:lnTo>
                  <a:pt x="1475" y="576"/>
                </a:lnTo>
                <a:lnTo>
                  <a:pt x="1509" y="666"/>
                </a:lnTo>
                <a:lnTo>
                  <a:pt x="1566" y="724"/>
                </a:lnTo>
                <a:lnTo>
                  <a:pt x="1603" y="824"/>
                </a:lnTo>
                <a:lnTo>
                  <a:pt x="1623" y="895"/>
                </a:lnTo>
                <a:lnTo>
                  <a:pt x="1659" y="968"/>
                </a:lnTo>
                <a:lnTo>
                  <a:pt x="1680" y="1066"/>
                </a:lnTo>
                <a:lnTo>
                  <a:pt x="1699" y="1176"/>
                </a:lnTo>
                <a:lnTo>
                  <a:pt x="1680" y="1294"/>
                </a:lnTo>
                <a:lnTo>
                  <a:pt x="1635" y="1448"/>
                </a:lnTo>
                <a:lnTo>
                  <a:pt x="1509" y="1522"/>
                </a:lnTo>
                <a:lnTo>
                  <a:pt x="1299" y="1600"/>
                </a:lnTo>
                <a:lnTo>
                  <a:pt x="1203" y="1664"/>
                </a:lnTo>
                <a:lnTo>
                  <a:pt x="1067" y="1656"/>
                </a:lnTo>
                <a:lnTo>
                  <a:pt x="939" y="1579"/>
                </a:lnTo>
                <a:lnTo>
                  <a:pt x="767" y="1579"/>
                </a:lnTo>
                <a:lnTo>
                  <a:pt x="675" y="1504"/>
                </a:lnTo>
                <a:lnTo>
                  <a:pt x="596" y="1351"/>
                </a:lnTo>
                <a:lnTo>
                  <a:pt x="482" y="1408"/>
                </a:lnTo>
                <a:lnTo>
                  <a:pt x="368" y="1351"/>
                </a:lnTo>
                <a:lnTo>
                  <a:pt x="331" y="1288"/>
                </a:lnTo>
                <a:lnTo>
                  <a:pt x="323" y="1152"/>
                </a:lnTo>
                <a:lnTo>
                  <a:pt x="275" y="1008"/>
                </a:lnTo>
                <a:lnTo>
                  <a:pt x="275" y="896"/>
                </a:lnTo>
                <a:lnTo>
                  <a:pt x="227" y="744"/>
                </a:lnTo>
                <a:lnTo>
                  <a:pt x="179" y="600"/>
                </a:lnTo>
                <a:lnTo>
                  <a:pt x="0" y="297"/>
                </a:lnTo>
                <a:close/>
              </a:path>
            </a:pathLst>
          </a:custGeom>
          <a:solidFill>
            <a:srgbClr val="C3B2C9"/>
          </a:solidFill>
          <a:ln w="19050" cap="flat" cmpd="sng">
            <a:solidFill>
              <a:srgbClr val="FFFFFF"/>
            </a:solidFill>
            <a:prstDash val="solid"/>
            <a:round/>
            <a:headEnd type="none" w="sm" len="sm"/>
            <a:tailEnd type="none" w="sm" len="sm"/>
          </a:ln>
          <a:effectLst>
            <a:outerShdw dist="28398" dir="6993903" algn="ctr" rotWithShape="0">
              <a:srgbClr val="B2B2B2">
                <a:alpha val="49410"/>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a:latin typeface="Calibri"/>
              <a:ea typeface="Calibri"/>
              <a:cs typeface="Calibri"/>
              <a:sym typeface="Calibri"/>
            </a:endParaRPr>
          </a:p>
        </p:txBody>
      </p:sp>
      <p:sp>
        <p:nvSpPr>
          <p:cNvPr id="252" name="Google Shape;252;p5"/>
          <p:cNvSpPr txBox="1"/>
          <p:nvPr/>
        </p:nvSpPr>
        <p:spPr>
          <a:xfrm>
            <a:off x="1161633" y="5913672"/>
            <a:ext cx="1015500" cy="3282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dirty="0">
                <a:solidFill>
                  <a:srgbClr val="434343"/>
                </a:solidFill>
                <a:latin typeface="Calibri"/>
                <a:ea typeface="Calibri"/>
                <a:cs typeface="Calibri"/>
                <a:sym typeface="Calibri"/>
              </a:rPr>
              <a:t>BAYELSA</a:t>
            </a:r>
            <a:endParaRPr sz="1000" dirty="0"/>
          </a:p>
        </p:txBody>
      </p:sp>
      <p:sp>
        <p:nvSpPr>
          <p:cNvPr id="253" name="Google Shape;253;p5"/>
          <p:cNvSpPr txBox="1"/>
          <p:nvPr/>
        </p:nvSpPr>
        <p:spPr>
          <a:xfrm>
            <a:off x="1874756" y="5913672"/>
            <a:ext cx="784200" cy="3198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dirty="0">
                <a:solidFill>
                  <a:srgbClr val="434343"/>
                </a:solidFill>
                <a:latin typeface="Calibri"/>
                <a:ea typeface="Calibri"/>
                <a:cs typeface="Calibri"/>
                <a:sym typeface="Calibri"/>
              </a:rPr>
              <a:t>RIVERS</a:t>
            </a:r>
            <a:endParaRPr sz="1000" b="0" i="0" u="none" strike="noStrike" cap="none" dirty="0">
              <a:solidFill>
                <a:srgbClr val="434343"/>
              </a:solidFill>
              <a:latin typeface="Arial"/>
              <a:ea typeface="Arial"/>
              <a:cs typeface="Arial"/>
              <a:sym typeface="Arial"/>
            </a:endParaRPr>
          </a:p>
        </p:txBody>
      </p:sp>
      <p:sp>
        <p:nvSpPr>
          <p:cNvPr id="255" name="Google Shape;255;p5"/>
          <p:cNvSpPr/>
          <p:nvPr/>
        </p:nvSpPr>
        <p:spPr>
          <a:xfrm>
            <a:off x="1641583" y="6136530"/>
            <a:ext cx="118800" cy="118800"/>
          </a:xfrm>
          <a:prstGeom prst="rect">
            <a:avLst/>
          </a:prstGeom>
          <a:solidFill>
            <a:srgbClr val="577F9F"/>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56" name="Google Shape;256;p5"/>
          <p:cNvSpPr/>
          <p:nvPr/>
        </p:nvSpPr>
        <p:spPr>
          <a:xfrm>
            <a:off x="5414550" y="1677399"/>
            <a:ext cx="257100" cy="275100"/>
          </a:xfrm>
          <a:prstGeom prst="ellipse">
            <a:avLst/>
          </a:prstGeom>
          <a:solidFill>
            <a:srgbClr val="C3B2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txBox="1"/>
          <p:nvPr/>
        </p:nvSpPr>
        <p:spPr>
          <a:xfrm>
            <a:off x="5611053" y="1590525"/>
            <a:ext cx="951000" cy="466500"/>
          </a:xfrm>
          <a:prstGeom prst="rect">
            <a:avLst/>
          </a:prstGeom>
          <a:noFill/>
          <a:ln>
            <a:noFill/>
          </a:ln>
        </p:spPr>
        <p:txBody>
          <a:bodyPr spcFirstLastPara="1" wrap="square" lIns="121900" tIns="60925" rIns="121900" bIns="60925" anchor="t" anchorCtr="0">
            <a:noAutofit/>
          </a:bodyPr>
          <a:lstStyle/>
          <a:p>
            <a:pPr marL="0" marR="0" lvl="0" indent="0" algn="l" rtl="0">
              <a:lnSpc>
                <a:spcPct val="90000"/>
              </a:lnSpc>
              <a:spcBef>
                <a:spcPts val="0"/>
              </a:spcBef>
              <a:spcAft>
                <a:spcPts val="0"/>
              </a:spcAft>
              <a:buClr>
                <a:srgbClr val="000000"/>
              </a:buClr>
              <a:buSzPts val="1300"/>
              <a:buFont typeface="Arial"/>
              <a:buNone/>
            </a:pPr>
            <a:r>
              <a:rPr lang="en-US" sz="1300">
                <a:solidFill>
                  <a:srgbClr val="434343"/>
                </a:solidFill>
                <a:latin typeface="Calibri"/>
                <a:ea typeface="Calibri"/>
                <a:cs typeface="Calibri"/>
                <a:sym typeface="Calibri"/>
              </a:rPr>
              <a:t>CHOICE focus states</a:t>
            </a:r>
            <a:endParaRPr sz="1900" i="0" u="none" strike="noStrike" cap="none">
              <a:solidFill>
                <a:srgbClr val="434343"/>
              </a:solidFill>
            </a:endParaRPr>
          </a:p>
        </p:txBody>
      </p:sp>
      <p:sp>
        <p:nvSpPr>
          <p:cNvPr id="258" name="Google Shape;252;p5">
            <a:extLst>
              <a:ext uri="{FF2B5EF4-FFF2-40B4-BE49-F238E27FC236}">
                <a16:creationId xmlns:a16="http://schemas.microsoft.com/office/drawing/2014/main" id="{7E770611-88C3-3E48-97E2-E8E4AA3980EE}"/>
              </a:ext>
            </a:extLst>
          </p:cNvPr>
          <p:cNvSpPr txBox="1"/>
          <p:nvPr/>
        </p:nvSpPr>
        <p:spPr>
          <a:xfrm>
            <a:off x="1249590" y="5524002"/>
            <a:ext cx="1015500" cy="3282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dirty="0">
                <a:solidFill>
                  <a:srgbClr val="434343"/>
                </a:solidFill>
                <a:latin typeface="Calibri"/>
                <a:ea typeface="Calibri"/>
                <a:cs typeface="Calibri"/>
                <a:sym typeface="Calibri"/>
              </a:rPr>
              <a:t>DELTA</a:t>
            </a:r>
            <a:endParaRPr sz="1000" dirty="0"/>
          </a:p>
        </p:txBody>
      </p:sp>
      <p:sp>
        <p:nvSpPr>
          <p:cNvPr id="259" name="Google Shape;255;p5">
            <a:extLst>
              <a:ext uri="{FF2B5EF4-FFF2-40B4-BE49-F238E27FC236}">
                <a16:creationId xmlns:a16="http://schemas.microsoft.com/office/drawing/2014/main" id="{A564109A-151F-9245-81D2-D4585E4423CA}"/>
              </a:ext>
            </a:extLst>
          </p:cNvPr>
          <p:cNvSpPr/>
          <p:nvPr/>
        </p:nvSpPr>
        <p:spPr>
          <a:xfrm>
            <a:off x="1761368" y="5751547"/>
            <a:ext cx="118800" cy="118800"/>
          </a:xfrm>
          <a:prstGeom prst="rect">
            <a:avLst/>
          </a:prstGeom>
          <a:solidFill>
            <a:srgbClr val="999999"/>
          </a:solidFill>
          <a:ln>
            <a:noFill/>
          </a:ln>
        </p:spPr>
        <p:txBody>
          <a:bodyPr spcFirstLastPara="1" wrap="square" lIns="121900" tIns="60925" rIns="121900" bIns="60925" anchor="ctr" anchorCtr="0">
            <a:noAutofit/>
          </a:bodyPr>
          <a:lstStyle/>
          <a:p>
            <a:pPr algn="ctr">
              <a:buSzPts val="2400"/>
            </a:pPr>
            <a:endParaRPr sz="2400">
              <a:solidFill>
                <a:schemeClr val="lt1"/>
              </a:solidFill>
              <a:latin typeface="Calibri"/>
              <a:cs typeface="Calibri"/>
              <a:sym typeface="Calibri"/>
            </a:endParaRPr>
          </a:p>
        </p:txBody>
      </p:sp>
      <p:grpSp>
        <p:nvGrpSpPr>
          <p:cNvPr id="189" name="Google Shape;225;p5">
            <a:extLst>
              <a:ext uri="{FF2B5EF4-FFF2-40B4-BE49-F238E27FC236}">
                <a16:creationId xmlns:a16="http://schemas.microsoft.com/office/drawing/2014/main" id="{B4231580-8027-6244-825B-0F567BF1D66A}"/>
              </a:ext>
            </a:extLst>
          </p:cNvPr>
          <p:cNvGrpSpPr/>
          <p:nvPr/>
        </p:nvGrpSpPr>
        <p:grpSpPr>
          <a:xfrm>
            <a:off x="5835264" y="5601322"/>
            <a:ext cx="2321810" cy="328200"/>
            <a:chOff x="4980465" y="6146116"/>
            <a:chExt cx="2321810" cy="328200"/>
          </a:xfrm>
        </p:grpSpPr>
        <p:sp>
          <p:nvSpPr>
            <p:cNvPr id="260" name="Google Shape;226;p5">
              <a:extLst>
                <a:ext uri="{FF2B5EF4-FFF2-40B4-BE49-F238E27FC236}">
                  <a16:creationId xmlns:a16="http://schemas.microsoft.com/office/drawing/2014/main" id="{C0FEFAF7-CE26-7942-891E-B6808B8C8021}"/>
                </a:ext>
              </a:extLst>
            </p:cNvPr>
            <p:cNvSpPr txBox="1"/>
            <p:nvPr/>
          </p:nvSpPr>
          <p:spPr>
            <a:xfrm>
              <a:off x="5144375" y="6146116"/>
              <a:ext cx="2157900" cy="3282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dirty="0">
                  <a:solidFill>
                    <a:srgbClr val="434343"/>
                  </a:solidFill>
                  <a:latin typeface="Calibri"/>
                  <a:ea typeface="Calibri"/>
                  <a:cs typeface="Calibri"/>
                  <a:sym typeface="Calibri"/>
                </a:rPr>
                <a:t>Population Council</a:t>
              </a:r>
              <a:endParaRPr sz="1900" i="0" u="none" strike="noStrike" cap="none" dirty="0">
                <a:solidFill>
                  <a:srgbClr val="434343"/>
                </a:solidFill>
              </a:endParaRPr>
            </a:p>
          </p:txBody>
        </p:sp>
        <p:sp>
          <p:nvSpPr>
            <p:cNvPr id="261" name="Google Shape;227;p5">
              <a:extLst>
                <a:ext uri="{FF2B5EF4-FFF2-40B4-BE49-F238E27FC236}">
                  <a16:creationId xmlns:a16="http://schemas.microsoft.com/office/drawing/2014/main" id="{EFEB8EC9-227C-8347-A9A4-EA698DFDCF93}"/>
                </a:ext>
              </a:extLst>
            </p:cNvPr>
            <p:cNvSpPr/>
            <p:nvPr/>
          </p:nvSpPr>
          <p:spPr>
            <a:xfrm>
              <a:off x="4980465" y="6201316"/>
              <a:ext cx="214200" cy="217800"/>
            </a:xfrm>
            <a:prstGeom prst="rect">
              <a:avLst/>
            </a:prstGeom>
            <a:solidFill>
              <a:schemeClr val="accent3">
                <a:lumMod val="75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grpSp>
        <p:nvGrpSpPr>
          <p:cNvPr id="262" name="Google Shape;225;p5">
            <a:extLst>
              <a:ext uri="{FF2B5EF4-FFF2-40B4-BE49-F238E27FC236}">
                <a16:creationId xmlns:a16="http://schemas.microsoft.com/office/drawing/2014/main" id="{3F118BE9-8C26-7D45-ABD8-F6D3A7F19E2D}"/>
              </a:ext>
            </a:extLst>
          </p:cNvPr>
          <p:cNvGrpSpPr/>
          <p:nvPr/>
        </p:nvGrpSpPr>
        <p:grpSpPr>
          <a:xfrm>
            <a:off x="5835264" y="5895696"/>
            <a:ext cx="2107610" cy="328200"/>
            <a:chOff x="4980465" y="6146116"/>
            <a:chExt cx="2107610" cy="328200"/>
          </a:xfrm>
        </p:grpSpPr>
        <p:sp>
          <p:nvSpPr>
            <p:cNvPr id="263" name="Google Shape;226;p5">
              <a:extLst>
                <a:ext uri="{FF2B5EF4-FFF2-40B4-BE49-F238E27FC236}">
                  <a16:creationId xmlns:a16="http://schemas.microsoft.com/office/drawing/2014/main" id="{A81E95AA-46B2-FA4B-86C1-C773B23462E4}"/>
                </a:ext>
              </a:extLst>
            </p:cNvPr>
            <p:cNvSpPr txBox="1"/>
            <p:nvPr/>
          </p:nvSpPr>
          <p:spPr>
            <a:xfrm>
              <a:off x="5144375" y="6146116"/>
              <a:ext cx="1943700" cy="3282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dirty="0">
                  <a:solidFill>
                    <a:srgbClr val="434343"/>
                  </a:solidFill>
                  <a:latin typeface="Calibri"/>
                  <a:ea typeface="Calibri"/>
                  <a:cs typeface="Calibri"/>
                  <a:sym typeface="Calibri"/>
                </a:rPr>
                <a:t>Henry Jackson Foundation</a:t>
              </a:r>
              <a:endParaRPr sz="1900" i="0" u="none" strike="noStrike" cap="none" dirty="0">
                <a:solidFill>
                  <a:srgbClr val="434343"/>
                </a:solidFill>
              </a:endParaRPr>
            </a:p>
          </p:txBody>
        </p:sp>
        <p:sp>
          <p:nvSpPr>
            <p:cNvPr id="264" name="Google Shape;227;p5">
              <a:extLst>
                <a:ext uri="{FF2B5EF4-FFF2-40B4-BE49-F238E27FC236}">
                  <a16:creationId xmlns:a16="http://schemas.microsoft.com/office/drawing/2014/main" id="{0F803A86-1AC6-3C4C-A25A-E7E69E9EFB95}"/>
                </a:ext>
              </a:extLst>
            </p:cNvPr>
            <p:cNvSpPr/>
            <p:nvPr/>
          </p:nvSpPr>
          <p:spPr>
            <a:xfrm>
              <a:off x="4980465" y="6201316"/>
              <a:ext cx="214200" cy="217800"/>
            </a:xfrm>
            <a:prstGeom prst="rect">
              <a:avLst/>
            </a:prstGeom>
            <a:solidFill>
              <a:schemeClr val="bg2">
                <a:lumMod val="60000"/>
                <a:lumOff val="40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grpSp>
        <p:nvGrpSpPr>
          <p:cNvPr id="8" name="Group 7">
            <a:extLst>
              <a:ext uri="{FF2B5EF4-FFF2-40B4-BE49-F238E27FC236}">
                <a16:creationId xmlns:a16="http://schemas.microsoft.com/office/drawing/2014/main" id="{D0B7EBC7-FC4E-9F4A-9629-62373E64B841}"/>
              </a:ext>
            </a:extLst>
          </p:cNvPr>
          <p:cNvGrpSpPr/>
          <p:nvPr/>
        </p:nvGrpSpPr>
        <p:grpSpPr>
          <a:xfrm>
            <a:off x="2659420" y="6136494"/>
            <a:ext cx="580458" cy="118872"/>
            <a:chOff x="2737849" y="6195063"/>
            <a:chExt cx="580458" cy="118872"/>
          </a:xfrm>
        </p:grpSpPr>
        <p:sp>
          <p:nvSpPr>
            <p:cNvPr id="194" name="Google Shape;194;p5"/>
            <p:cNvSpPr/>
            <p:nvPr/>
          </p:nvSpPr>
          <p:spPr>
            <a:xfrm>
              <a:off x="2737849" y="6195099"/>
              <a:ext cx="118800" cy="118800"/>
            </a:xfrm>
            <a:prstGeom prst="rect">
              <a:avLst/>
            </a:prstGeom>
            <a:solidFill>
              <a:srgbClr val="577F9F"/>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95" name="Google Shape;195;p5"/>
            <p:cNvSpPr/>
            <p:nvPr/>
          </p:nvSpPr>
          <p:spPr>
            <a:xfrm>
              <a:off x="2891711" y="6195099"/>
              <a:ext cx="118800" cy="118800"/>
            </a:xfrm>
            <a:prstGeom prst="rect">
              <a:avLst/>
            </a:prstGeom>
            <a:solidFill>
              <a:srgbClr val="59C3BE"/>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96" name="Google Shape;196;p5"/>
            <p:cNvSpPr/>
            <p:nvPr/>
          </p:nvSpPr>
          <p:spPr>
            <a:xfrm>
              <a:off x="3045573" y="6195099"/>
              <a:ext cx="118800" cy="118800"/>
            </a:xfrm>
            <a:prstGeom prst="rect">
              <a:avLst/>
            </a:prstGeom>
            <a:solidFill>
              <a:schemeClr val="accent2"/>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67" name="Google Shape;227;p5">
              <a:extLst>
                <a:ext uri="{FF2B5EF4-FFF2-40B4-BE49-F238E27FC236}">
                  <a16:creationId xmlns:a16="http://schemas.microsoft.com/office/drawing/2014/main" id="{99A211BB-70DB-AB45-9CE4-161D11DAD84D}"/>
                </a:ext>
              </a:extLst>
            </p:cNvPr>
            <p:cNvSpPr/>
            <p:nvPr/>
          </p:nvSpPr>
          <p:spPr>
            <a:xfrm>
              <a:off x="3199435" y="6195063"/>
              <a:ext cx="118872" cy="118872"/>
            </a:xfrm>
            <a:prstGeom prst="rect">
              <a:avLst/>
            </a:prstGeom>
            <a:solidFill>
              <a:schemeClr val="bg2">
                <a:lumMod val="60000"/>
                <a:lumOff val="40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sp>
        <p:nvSpPr>
          <p:cNvPr id="268" name="Google Shape;168;p5">
            <a:extLst>
              <a:ext uri="{FF2B5EF4-FFF2-40B4-BE49-F238E27FC236}">
                <a16:creationId xmlns:a16="http://schemas.microsoft.com/office/drawing/2014/main" id="{5762B3F9-4487-5D42-AB81-738DB59D91B3}"/>
              </a:ext>
            </a:extLst>
          </p:cNvPr>
          <p:cNvSpPr txBox="1"/>
          <p:nvPr/>
        </p:nvSpPr>
        <p:spPr>
          <a:xfrm>
            <a:off x="1796656" y="5169923"/>
            <a:ext cx="876234" cy="238316"/>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i="0" u="none" strike="noStrike" cap="none" dirty="0">
                <a:solidFill>
                  <a:srgbClr val="434343"/>
                </a:solidFill>
                <a:latin typeface="Calibri"/>
                <a:ea typeface="Calibri"/>
                <a:cs typeface="Calibri"/>
                <a:sym typeface="Calibri"/>
              </a:rPr>
              <a:t>ANAMBRA</a:t>
            </a:r>
            <a:endParaRPr sz="1000" b="0" i="0" u="none" strike="noStrike" cap="none" dirty="0">
              <a:solidFill>
                <a:srgbClr val="434343"/>
              </a:solidFill>
              <a:latin typeface="Arial"/>
              <a:ea typeface="Arial"/>
              <a:cs typeface="Arial"/>
              <a:sym typeface="Arial"/>
            </a:endParaRPr>
          </a:p>
        </p:txBody>
      </p:sp>
      <p:grpSp>
        <p:nvGrpSpPr>
          <p:cNvPr id="5" name="Group 4">
            <a:extLst>
              <a:ext uri="{FF2B5EF4-FFF2-40B4-BE49-F238E27FC236}">
                <a16:creationId xmlns:a16="http://schemas.microsoft.com/office/drawing/2014/main" id="{55173658-605C-664F-8BB4-0F9438987F08}"/>
              </a:ext>
            </a:extLst>
          </p:cNvPr>
          <p:cNvGrpSpPr/>
          <p:nvPr/>
        </p:nvGrpSpPr>
        <p:grpSpPr>
          <a:xfrm>
            <a:off x="2098799" y="5395273"/>
            <a:ext cx="271948" cy="118872"/>
            <a:chOff x="2103327" y="5395273"/>
            <a:chExt cx="271948" cy="118872"/>
          </a:xfrm>
        </p:grpSpPr>
        <p:sp>
          <p:nvSpPr>
            <p:cNvPr id="269" name="Google Shape;191;p5">
              <a:extLst>
                <a:ext uri="{FF2B5EF4-FFF2-40B4-BE49-F238E27FC236}">
                  <a16:creationId xmlns:a16="http://schemas.microsoft.com/office/drawing/2014/main" id="{8A2D7561-36A3-9D49-A044-56C6D0312205}"/>
                </a:ext>
              </a:extLst>
            </p:cNvPr>
            <p:cNvSpPr/>
            <p:nvPr/>
          </p:nvSpPr>
          <p:spPr>
            <a:xfrm>
              <a:off x="2256475" y="5395309"/>
              <a:ext cx="118800" cy="118800"/>
            </a:xfrm>
            <a:prstGeom prst="rect">
              <a:avLst/>
            </a:prstGeom>
            <a:solidFill>
              <a:srgbClr val="577F9F"/>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70" name="Google Shape;227;p5">
              <a:extLst>
                <a:ext uri="{FF2B5EF4-FFF2-40B4-BE49-F238E27FC236}">
                  <a16:creationId xmlns:a16="http://schemas.microsoft.com/office/drawing/2014/main" id="{B7C2450F-464D-D749-858C-8B4DEDBB64FC}"/>
                </a:ext>
              </a:extLst>
            </p:cNvPr>
            <p:cNvSpPr/>
            <p:nvPr/>
          </p:nvSpPr>
          <p:spPr>
            <a:xfrm>
              <a:off x="2103327" y="5395273"/>
              <a:ext cx="118872" cy="118872"/>
            </a:xfrm>
            <a:prstGeom prst="rect">
              <a:avLst/>
            </a:prstGeom>
            <a:solidFill>
              <a:schemeClr val="bg2">
                <a:lumMod val="60000"/>
                <a:lumOff val="40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sp>
        <p:nvSpPr>
          <p:cNvPr id="271" name="Google Shape;227;p5">
            <a:extLst>
              <a:ext uri="{FF2B5EF4-FFF2-40B4-BE49-F238E27FC236}">
                <a16:creationId xmlns:a16="http://schemas.microsoft.com/office/drawing/2014/main" id="{A7F52BB2-9250-B94E-828F-BC96278D00F1}"/>
              </a:ext>
            </a:extLst>
          </p:cNvPr>
          <p:cNvSpPr/>
          <p:nvPr/>
        </p:nvSpPr>
        <p:spPr>
          <a:xfrm>
            <a:off x="3389190" y="3304873"/>
            <a:ext cx="118872" cy="118872"/>
          </a:xfrm>
          <a:prstGeom prst="rect">
            <a:avLst/>
          </a:prstGeom>
          <a:solidFill>
            <a:schemeClr val="bg2">
              <a:lumMod val="60000"/>
              <a:lumOff val="40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72" name="Google Shape;227;p5">
            <a:extLst>
              <a:ext uri="{FF2B5EF4-FFF2-40B4-BE49-F238E27FC236}">
                <a16:creationId xmlns:a16="http://schemas.microsoft.com/office/drawing/2014/main" id="{BE42A1C0-E969-A44B-8059-0D52EDD02B9A}"/>
              </a:ext>
            </a:extLst>
          </p:cNvPr>
          <p:cNvSpPr/>
          <p:nvPr/>
        </p:nvSpPr>
        <p:spPr>
          <a:xfrm>
            <a:off x="3017962" y="4825491"/>
            <a:ext cx="118872" cy="118872"/>
          </a:xfrm>
          <a:prstGeom prst="rect">
            <a:avLst/>
          </a:prstGeom>
          <a:solidFill>
            <a:schemeClr val="bg2">
              <a:lumMod val="60000"/>
              <a:lumOff val="40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73" name="Google Shape;227;p5">
            <a:extLst>
              <a:ext uri="{FF2B5EF4-FFF2-40B4-BE49-F238E27FC236}">
                <a16:creationId xmlns:a16="http://schemas.microsoft.com/office/drawing/2014/main" id="{991E68B6-C781-AA4A-ABF6-033540889EB0}"/>
              </a:ext>
            </a:extLst>
          </p:cNvPr>
          <p:cNvSpPr/>
          <p:nvPr/>
        </p:nvSpPr>
        <p:spPr>
          <a:xfrm>
            <a:off x="4893653" y="2283069"/>
            <a:ext cx="118872" cy="118872"/>
          </a:xfrm>
          <a:prstGeom prst="rect">
            <a:avLst/>
          </a:prstGeom>
          <a:solidFill>
            <a:schemeClr val="bg2">
              <a:lumMod val="60000"/>
              <a:lumOff val="40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nvGrpSpPr>
          <p:cNvPr id="9" name="Group 8">
            <a:extLst>
              <a:ext uri="{FF2B5EF4-FFF2-40B4-BE49-F238E27FC236}">
                <a16:creationId xmlns:a16="http://schemas.microsoft.com/office/drawing/2014/main" id="{A83AE59D-CD2C-B444-A8F5-ABB5F0963274}"/>
              </a:ext>
            </a:extLst>
          </p:cNvPr>
          <p:cNvGrpSpPr/>
          <p:nvPr/>
        </p:nvGrpSpPr>
        <p:grpSpPr>
          <a:xfrm>
            <a:off x="3125663" y="5564745"/>
            <a:ext cx="578625" cy="118872"/>
            <a:chOff x="3203175" y="5564745"/>
            <a:chExt cx="578625" cy="118872"/>
          </a:xfrm>
        </p:grpSpPr>
        <p:sp>
          <p:nvSpPr>
            <p:cNvPr id="198" name="Google Shape;198;p5"/>
            <p:cNvSpPr/>
            <p:nvPr/>
          </p:nvSpPr>
          <p:spPr>
            <a:xfrm>
              <a:off x="3203175" y="5564781"/>
              <a:ext cx="118800" cy="118800"/>
            </a:xfrm>
            <a:prstGeom prst="rect">
              <a:avLst/>
            </a:prstGeom>
            <a:solidFill>
              <a:srgbClr val="577F9F"/>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99" name="Google Shape;199;p5"/>
            <p:cNvSpPr/>
            <p:nvPr/>
          </p:nvSpPr>
          <p:spPr>
            <a:xfrm>
              <a:off x="3356426" y="5564781"/>
              <a:ext cx="118800" cy="118800"/>
            </a:xfrm>
            <a:prstGeom prst="rect">
              <a:avLst/>
            </a:prstGeom>
            <a:solidFill>
              <a:srgbClr val="59C3BE"/>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00" name="Google Shape;200;p5"/>
            <p:cNvSpPr/>
            <p:nvPr/>
          </p:nvSpPr>
          <p:spPr>
            <a:xfrm>
              <a:off x="3509677" y="5564781"/>
              <a:ext cx="118800" cy="118800"/>
            </a:xfrm>
            <a:prstGeom prst="rect">
              <a:avLst/>
            </a:prstGeom>
            <a:solidFill>
              <a:schemeClr val="accent2"/>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74" name="Google Shape;227;p5">
              <a:extLst>
                <a:ext uri="{FF2B5EF4-FFF2-40B4-BE49-F238E27FC236}">
                  <a16:creationId xmlns:a16="http://schemas.microsoft.com/office/drawing/2014/main" id="{B022696D-795B-0E42-85E0-8495B57D9736}"/>
                </a:ext>
              </a:extLst>
            </p:cNvPr>
            <p:cNvSpPr/>
            <p:nvPr/>
          </p:nvSpPr>
          <p:spPr>
            <a:xfrm>
              <a:off x="3662928" y="5564745"/>
              <a:ext cx="118872" cy="118872"/>
            </a:xfrm>
            <a:prstGeom prst="rect">
              <a:avLst/>
            </a:prstGeom>
            <a:solidFill>
              <a:schemeClr val="bg2">
                <a:lumMod val="60000"/>
                <a:lumOff val="40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sp>
        <p:nvSpPr>
          <p:cNvPr id="275" name="Google Shape;227;p5">
            <a:extLst>
              <a:ext uri="{FF2B5EF4-FFF2-40B4-BE49-F238E27FC236}">
                <a16:creationId xmlns:a16="http://schemas.microsoft.com/office/drawing/2014/main" id="{74A9788F-0A88-C342-9260-050027E04236}"/>
              </a:ext>
            </a:extLst>
          </p:cNvPr>
          <p:cNvSpPr/>
          <p:nvPr/>
        </p:nvSpPr>
        <p:spPr>
          <a:xfrm>
            <a:off x="1607512" y="5751511"/>
            <a:ext cx="118872" cy="118872"/>
          </a:xfrm>
          <a:prstGeom prst="rect">
            <a:avLst/>
          </a:prstGeom>
          <a:solidFill>
            <a:schemeClr val="bg2">
              <a:lumMod val="60000"/>
              <a:lumOff val="40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78" name="Google Shape;168;p5">
            <a:extLst>
              <a:ext uri="{FF2B5EF4-FFF2-40B4-BE49-F238E27FC236}">
                <a16:creationId xmlns:a16="http://schemas.microsoft.com/office/drawing/2014/main" id="{C1C74575-2AB3-E54E-A589-B61017C0B01E}"/>
              </a:ext>
            </a:extLst>
          </p:cNvPr>
          <p:cNvSpPr txBox="1"/>
          <p:nvPr/>
        </p:nvSpPr>
        <p:spPr>
          <a:xfrm>
            <a:off x="2018315" y="4821791"/>
            <a:ext cx="876234" cy="238316"/>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dirty="0">
                <a:solidFill>
                  <a:srgbClr val="434343"/>
                </a:solidFill>
                <a:latin typeface="Calibri"/>
                <a:cs typeface="Calibri"/>
                <a:sym typeface="Calibri"/>
              </a:rPr>
              <a:t>ENUGU</a:t>
            </a:r>
            <a:endParaRPr sz="1000" b="0" i="0" u="none" strike="noStrike" cap="none" dirty="0">
              <a:solidFill>
                <a:srgbClr val="434343"/>
              </a:solidFill>
              <a:latin typeface="Arial"/>
              <a:ea typeface="Arial"/>
              <a:cs typeface="Arial"/>
              <a:sym typeface="Arial"/>
            </a:endParaRPr>
          </a:p>
        </p:txBody>
      </p:sp>
      <p:sp>
        <p:nvSpPr>
          <p:cNvPr id="279" name="Google Shape;227;p5">
            <a:extLst>
              <a:ext uri="{FF2B5EF4-FFF2-40B4-BE49-F238E27FC236}">
                <a16:creationId xmlns:a16="http://schemas.microsoft.com/office/drawing/2014/main" id="{1819C4E3-13BB-F742-A378-1F5BCA1EFE2A}"/>
              </a:ext>
            </a:extLst>
          </p:cNvPr>
          <p:cNvSpPr/>
          <p:nvPr/>
        </p:nvSpPr>
        <p:spPr>
          <a:xfrm>
            <a:off x="2236724" y="4089260"/>
            <a:ext cx="118872" cy="118872"/>
          </a:xfrm>
          <a:prstGeom prst="rect">
            <a:avLst/>
          </a:prstGeom>
          <a:solidFill>
            <a:schemeClr val="bg2">
              <a:lumMod val="60000"/>
              <a:lumOff val="40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80" name="Google Shape;174;p5">
            <a:extLst>
              <a:ext uri="{FF2B5EF4-FFF2-40B4-BE49-F238E27FC236}">
                <a16:creationId xmlns:a16="http://schemas.microsoft.com/office/drawing/2014/main" id="{467475F5-00CE-EC40-A7FD-28CF0251E0D4}"/>
              </a:ext>
            </a:extLst>
          </p:cNvPr>
          <p:cNvSpPr txBox="1"/>
          <p:nvPr/>
        </p:nvSpPr>
        <p:spPr>
          <a:xfrm>
            <a:off x="2014190" y="5512592"/>
            <a:ext cx="480620" cy="23757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i="0" u="none" strike="noStrike" cap="none" dirty="0">
                <a:solidFill>
                  <a:srgbClr val="434343"/>
                </a:solidFill>
                <a:latin typeface="Calibri"/>
                <a:ea typeface="Calibri"/>
                <a:cs typeface="Calibri"/>
                <a:sym typeface="Calibri"/>
              </a:rPr>
              <a:t>IMO</a:t>
            </a:r>
            <a:endParaRPr sz="1000" b="0" i="0" u="none" strike="noStrike" cap="none" dirty="0">
              <a:solidFill>
                <a:srgbClr val="434343"/>
              </a:solidFill>
              <a:latin typeface="Arial"/>
              <a:ea typeface="Arial"/>
              <a:cs typeface="Arial"/>
              <a:sym typeface="Arial"/>
            </a:endParaRPr>
          </a:p>
        </p:txBody>
      </p:sp>
      <p:sp>
        <p:nvSpPr>
          <p:cNvPr id="282" name="Google Shape;177;p5">
            <a:extLst>
              <a:ext uri="{FF2B5EF4-FFF2-40B4-BE49-F238E27FC236}">
                <a16:creationId xmlns:a16="http://schemas.microsoft.com/office/drawing/2014/main" id="{9A2405E3-174A-684E-BF6E-5B90FD819A94}"/>
              </a:ext>
            </a:extLst>
          </p:cNvPr>
          <p:cNvSpPr txBox="1"/>
          <p:nvPr/>
        </p:nvSpPr>
        <p:spPr>
          <a:xfrm>
            <a:off x="2017425" y="2961051"/>
            <a:ext cx="1015500" cy="3282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i="0" u="none" strike="noStrike" cap="none" dirty="0">
                <a:solidFill>
                  <a:srgbClr val="434343"/>
                </a:solidFill>
                <a:latin typeface="Calibri"/>
                <a:ea typeface="Calibri"/>
                <a:cs typeface="Calibri"/>
                <a:sym typeface="Calibri"/>
              </a:rPr>
              <a:t>KADUNA</a:t>
            </a:r>
            <a:endParaRPr sz="1000" b="0" i="0" u="none" strike="noStrike" cap="none" dirty="0">
              <a:solidFill>
                <a:srgbClr val="434343"/>
              </a:solidFill>
              <a:latin typeface="Arial"/>
              <a:ea typeface="Arial"/>
              <a:cs typeface="Arial"/>
              <a:sym typeface="Arial"/>
            </a:endParaRPr>
          </a:p>
        </p:txBody>
      </p:sp>
      <p:grpSp>
        <p:nvGrpSpPr>
          <p:cNvPr id="2" name="Group 1">
            <a:extLst>
              <a:ext uri="{FF2B5EF4-FFF2-40B4-BE49-F238E27FC236}">
                <a16:creationId xmlns:a16="http://schemas.microsoft.com/office/drawing/2014/main" id="{1556CE86-BD16-D142-8216-BD775E0B0AE8}"/>
              </a:ext>
            </a:extLst>
          </p:cNvPr>
          <p:cNvGrpSpPr/>
          <p:nvPr/>
        </p:nvGrpSpPr>
        <p:grpSpPr>
          <a:xfrm>
            <a:off x="2798581" y="2621293"/>
            <a:ext cx="268931" cy="118872"/>
            <a:chOff x="2795849" y="2606316"/>
            <a:chExt cx="268931" cy="118872"/>
          </a:xfrm>
        </p:grpSpPr>
        <p:sp>
          <p:nvSpPr>
            <p:cNvPr id="188" name="Google Shape;188;p5"/>
            <p:cNvSpPr/>
            <p:nvPr/>
          </p:nvSpPr>
          <p:spPr>
            <a:xfrm>
              <a:off x="2795849" y="2606352"/>
              <a:ext cx="118800" cy="118800"/>
            </a:xfrm>
            <a:prstGeom prst="rect">
              <a:avLst/>
            </a:prstGeom>
            <a:solidFill>
              <a:srgbClr val="577F9F"/>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84" name="Google Shape;227;p5">
              <a:extLst>
                <a:ext uri="{FF2B5EF4-FFF2-40B4-BE49-F238E27FC236}">
                  <a16:creationId xmlns:a16="http://schemas.microsoft.com/office/drawing/2014/main" id="{6C6980CB-76B1-E54D-A1F4-214B440E072C}"/>
                </a:ext>
              </a:extLst>
            </p:cNvPr>
            <p:cNvSpPr/>
            <p:nvPr/>
          </p:nvSpPr>
          <p:spPr>
            <a:xfrm>
              <a:off x="2945908" y="2606316"/>
              <a:ext cx="118872" cy="118872"/>
            </a:xfrm>
            <a:prstGeom prst="rect">
              <a:avLst/>
            </a:prstGeom>
            <a:solidFill>
              <a:schemeClr val="bg2">
                <a:lumMod val="60000"/>
                <a:lumOff val="40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grpSp>
        <p:nvGrpSpPr>
          <p:cNvPr id="6" name="Group 5">
            <a:extLst>
              <a:ext uri="{FF2B5EF4-FFF2-40B4-BE49-F238E27FC236}">
                <a16:creationId xmlns:a16="http://schemas.microsoft.com/office/drawing/2014/main" id="{64B3382F-A959-1E40-9CA4-C58F99963AA3}"/>
              </a:ext>
            </a:extLst>
          </p:cNvPr>
          <p:cNvGrpSpPr/>
          <p:nvPr/>
        </p:nvGrpSpPr>
        <p:grpSpPr>
          <a:xfrm>
            <a:off x="520214" y="5329433"/>
            <a:ext cx="701904" cy="118872"/>
            <a:chOff x="434304" y="5338059"/>
            <a:chExt cx="701904" cy="118872"/>
          </a:xfrm>
        </p:grpSpPr>
        <p:sp>
          <p:nvSpPr>
            <p:cNvPr id="246" name="Google Shape;246;p5"/>
            <p:cNvSpPr/>
            <p:nvPr/>
          </p:nvSpPr>
          <p:spPr>
            <a:xfrm>
              <a:off x="728584" y="5338095"/>
              <a:ext cx="118800" cy="118800"/>
            </a:xfrm>
            <a:prstGeom prst="rect">
              <a:avLst/>
            </a:prstGeom>
            <a:solidFill>
              <a:schemeClr val="accent2"/>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47" name="Google Shape;247;p5"/>
            <p:cNvSpPr/>
            <p:nvPr/>
          </p:nvSpPr>
          <p:spPr>
            <a:xfrm>
              <a:off x="872995" y="5338095"/>
              <a:ext cx="118800" cy="118800"/>
            </a:xfrm>
            <a:prstGeom prst="rect">
              <a:avLst/>
            </a:prstGeom>
            <a:solidFill>
              <a:srgbClr val="93B3D7"/>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48" name="Google Shape;248;p5"/>
            <p:cNvSpPr/>
            <p:nvPr/>
          </p:nvSpPr>
          <p:spPr>
            <a:xfrm>
              <a:off x="1017408" y="5338095"/>
              <a:ext cx="118800" cy="118800"/>
            </a:xfrm>
            <a:prstGeom prst="rect">
              <a:avLst/>
            </a:prstGeom>
            <a:solidFill>
              <a:srgbClr val="93C47D"/>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66" name="Google Shape;227;p5">
              <a:extLst>
                <a:ext uri="{FF2B5EF4-FFF2-40B4-BE49-F238E27FC236}">
                  <a16:creationId xmlns:a16="http://schemas.microsoft.com/office/drawing/2014/main" id="{CE7E0AF6-2185-0C4B-95EE-FD5FE54061B7}"/>
                </a:ext>
              </a:extLst>
            </p:cNvPr>
            <p:cNvSpPr/>
            <p:nvPr/>
          </p:nvSpPr>
          <p:spPr>
            <a:xfrm>
              <a:off x="578787" y="5338059"/>
              <a:ext cx="118872" cy="118872"/>
            </a:xfrm>
            <a:prstGeom prst="rect">
              <a:avLst/>
            </a:prstGeom>
            <a:solidFill>
              <a:schemeClr val="accent3">
                <a:lumMod val="75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85" name="Google Shape;227;p5">
              <a:extLst>
                <a:ext uri="{FF2B5EF4-FFF2-40B4-BE49-F238E27FC236}">
                  <a16:creationId xmlns:a16="http://schemas.microsoft.com/office/drawing/2014/main" id="{5672FE95-CDEC-D244-ACB8-294594B98A34}"/>
                </a:ext>
              </a:extLst>
            </p:cNvPr>
            <p:cNvSpPr/>
            <p:nvPr/>
          </p:nvSpPr>
          <p:spPr>
            <a:xfrm>
              <a:off x="434304" y="5338059"/>
              <a:ext cx="118872" cy="118872"/>
            </a:xfrm>
            <a:prstGeom prst="rect">
              <a:avLst/>
            </a:prstGeom>
            <a:solidFill>
              <a:schemeClr val="bg2">
                <a:lumMod val="60000"/>
                <a:lumOff val="40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sp>
        <p:nvSpPr>
          <p:cNvPr id="286" name="Google Shape;227;p5">
            <a:extLst>
              <a:ext uri="{FF2B5EF4-FFF2-40B4-BE49-F238E27FC236}">
                <a16:creationId xmlns:a16="http://schemas.microsoft.com/office/drawing/2014/main" id="{74051460-B48F-8240-869A-5ED28593F714}"/>
              </a:ext>
            </a:extLst>
          </p:cNvPr>
          <p:cNvSpPr/>
          <p:nvPr/>
        </p:nvSpPr>
        <p:spPr>
          <a:xfrm>
            <a:off x="543982" y="4892951"/>
            <a:ext cx="118872" cy="118872"/>
          </a:xfrm>
          <a:prstGeom prst="rect">
            <a:avLst/>
          </a:prstGeom>
          <a:solidFill>
            <a:schemeClr val="bg2">
              <a:lumMod val="60000"/>
              <a:lumOff val="40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87" name="Google Shape;227;p5">
            <a:extLst>
              <a:ext uri="{FF2B5EF4-FFF2-40B4-BE49-F238E27FC236}">
                <a16:creationId xmlns:a16="http://schemas.microsoft.com/office/drawing/2014/main" id="{CA4D66FA-C4D3-E84F-BB02-50F7E0364F3F}"/>
              </a:ext>
            </a:extLst>
          </p:cNvPr>
          <p:cNvSpPr/>
          <p:nvPr/>
        </p:nvSpPr>
        <p:spPr>
          <a:xfrm>
            <a:off x="611307" y="4428002"/>
            <a:ext cx="118872" cy="118872"/>
          </a:xfrm>
          <a:prstGeom prst="rect">
            <a:avLst/>
          </a:prstGeom>
          <a:solidFill>
            <a:schemeClr val="bg2">
              <a:lumMod val="60000"/>
              <a:lumOff val="40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88" name="Google Shape;227;p5">
            <a:extLst>
              <a:ext uri="{FF2B5EF4-FFF2-40B4-BE49-F238E27FC236}">
                <a16:creationId xmlns:a16="http://schemas.microsoft.com/office/drawing/2014/main" id="{A9A14AE8-A9C4-034F-8713-A193E2934EB9}"/>
              </a:ext>
            </a:extLst>
          </p:cNvPr>
          <p:cNvSpPr/>
          <p:nvPr/>
        </p:nvSpPr>
        <p:spPr>
          <a:xfrm>
            <a:off x="3470202" y="3907397"/>
            <a:ext cx="118872" cy="118872"/>
          </a:xfrm>
          <a:prstGeom prst="rect">
            <a:avLst/>
          </a:prstGeom>
          <a:solidFill>
            <a:schemeClr val="bg2">
              <a:lumMod val="60000"/>
              <a:lumOff val="40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nvGrpSpPr>
          <p:cNvPr id="7" name="Group 6">
            <a:extLst>
              <a:ext uri="{FF2B5EF4-FFF2-40B4-BE49-F238E27FC236}">
                <a16:creationId xmlns:a16="http://schemas.microsoft.com/office/drawing/2014/main" id="{C38933DD-4F95-D44C-BEF2-2AC601771AA6}"/>
              </a:ext>
            </a:extLst>
          </p:cNvPr>
          <p:cNvGrpSpPr/>
          <p:nvPr/>
        </p:nvGrpSpPr>
        <p:grpSpPr>
          <a:xfrm>
            <a:off x="2050190" y="6136494"/>
            <a:ext cx="413590" cy="118872"/>
            <a:chOff x="2042842" y="6165845"/>
            <a:chExt cx="413590" cy="118872"/>
          </a:xfrm>
        </p:grpSpPr>
        <p:sp>
          <p:nvSpPr>
            <p:cNvPr id="254" name="Google Shape;254;p5"/>
            <p:cNvSpPr/>
            <p:nvPr/>
          </p:nvSpPr>
          <p:spPr>
            <a:xfrm>
              <a:off x="2042842" y="6165881"/>
              <a:ext cx="118800" cy="118800"/>
            </a:xfrm>
            <a:prstGeom prst="rect">
              <a:avLst/>
            </a:prstGeom>
            <a:solidFill>
              <a:srgbClr val="F48D8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65" name="Google Shape;227;p5">
              <a:extLst>
                <a:ext uri="{FF2B5EF4-FFF2-40B4-BE49-F238E27FC236}">
                  <a16:creationId xmlns:a16="http://schemas.microsoft.com/office/drawing/2014/main" id="{54BB1358-7799-4041-B08C-B637B591E89F}"/>
                </a:ext>
              </a:extLst>
            </p:cNvPr>
            <p:cNvSpPr/>
            <p:nvPr/>
          </p:nvSpPr>
          <p:spPr>
            <a:xfrm>
              <a:off x="2337560" y="6165845"/>
              <a:ext cx="118872" cy="118872"/>
            </a:xfrm>
            <a:prstGeom prst="rect">
              <a:avLst/>
            </a:prstGeom>
            <a:solidFill>
              <a:schemeClr val="accent3">
                <a:lumMod val="75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89" name="Google Shape;227;p5">
              <a:extLst>
                <a:ext uri="{FF2B5EF4-FFF2-40B4-BE49-F238E27FC236}">
                  <a16:creationId xmlns:a16="http://schemas.microsoft.com/office/drawing/2014/main" id="{9D2B46A7-1EB2-A14A-8B37-6FAC8F93176A}"/>
                </a:ext>
              </a:extLst>
            </p:cNvPr>
            <p:cNvSpPr/>
            <p:nvPr/>
          </p:nvSpPr>
          <p:spPr>
            <a:xfrm>
              <a:off x="2190165" y="6165845"/>
              <a:ext cx="118872" cy="118872"/>
            </a:xfrm>
            <a:prstGeom prst="rect">
              <a:avLst/>
            </a:prstGeom>
            <a:solidFill>
              <a:schemeClr val="bg2">
                <a:lumMod val="60000"/>
                <a:lumOff val="40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grpSp>
        <p:nvGrpSpPr>
          <p:cNvPr id="3" name="Group 2">
            <a:extLst>
              <a:ext uri="{FF2B5EF4-FFF2-40B4-BE49-F238E27FC236}">
                <a16:creationId xmlns:a16="http://schemas.microsoft.com/office/drawing/2014/main" id="{1F6AB948-AB18-914B-870E-7C31A12549B4}"/>
              </a:ext>
            </a:extLst>
          </p:cNvPr>
          <p:cNvGrpSpPr/>
          <p:nvPr/>
        </p:nvGrpSpPr>
        <p:grpSpPr>
          <a:xfrm>
            <a:off x="1465251" y="1881580"/>
            <a:ext cx="273367" cy="118872"/>
            <a:chOff x="1379198" y="1925533"/>
            <a:chExt cx="273367" cy="118872"/>
          </a:xfrm>
        </p:grpSpPr>
        <p:sp>
          <p:nvSpPr>
            <p:cNvPr id="206" name="Google Shape;206;p5"/>
            <p:cNvSpPr/>
            <p:nvPr/>
          </p:nvSpPr>
          <p:spPr>
            <a:xfrm>
              <a:off x="1533765" y="1925569"/>
              <a:ext cx="118800" cy="118800"/>
            </a:xfrm>
            <a:prstGeom prst="rect">
              <a:avLst/>
            </a:prstGeom>
            <a:solidFill>
              <a:srgbClr val="564359"/>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90" name="Google Shape;227;p5">
              <a:extLst>
                <a:ext uri="{FF2B5EF4-FFF2-40B4-BE49-F238E27FC236}">
                  <a16:creationId xmlns:a16="http://schemas.microsoft.com/office/drawing/2014/main" id="{87100C42-490D-B94D-8593-1143906B9CFF}"/>
                </a:ext>
              </a:extLst>
            </p:cNvPr>
            <p:cNvSpPr/>
            <p:nvPr/>
          </p:nvSpPr>
          <p:spPr>
            <a:xfrm>
              <a:off x="1379198" y="1925533"/>
              <a:ext cx="118872" cy="118872"/>
            </a:xfrm>
            <a:prstGeom prst="rect">
              <a:avLst/>
            </a:prstGeom>
            <a:solidFill>
              <a:schemeClr val="bg2">
                <a:lumMod val="60000"/>
                <a:lumOff val="40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grpSp>
        <p:nvGrpSpPr>
          <p:cNvPr id="193" name="Group 192">
            <a:extLst>
              <a:ext uri="{FF2B5EF4-FFF2-40B4-BE49-F238E27FC236}">
                <a16:creationId xmlns:a16="http://schemas.microsoft.com/office/drawing/2014/main" id="{00282B9D-CC74-4843-8FDD-6837AF5B678E}"/>
              </a:ext>
            </a:extLst>
          </p:cNvPr>
          <p:cNvGrpSpPr/>
          <p:nvPr/>
        </p:nvGrpSpPr>
        <p:grpSpPr>
          <a:xfrm>
            <a:off x="2118526" y="5717745"/>
            <a:ext cx="271948" cy="118872"/>
            <a:chOff x="2103327" y="5395273"/>
            <a:chExt cx="271948" cy="118872"/>
          </a:xfrm>
        </p:grpSpPr>
        <p:sp>
          <p:nvSpPr>
            <p:cNvPr id="197" name="Google Shape;191;p5">
              <a:extLst>
                <a:ext uri="{FF2B5EF4-FFF2-40B4-BE49-F238E27FC236}">
                  <a16:creationId xmlns:a16="http://schemas.microsoft.com/office/drawing/2014/main" id="{E75B18D7-F090-C943-84EE-230185DC26FB}"/>
                </a:ext>
              </a:extLst>
            </p:cNvPr>
            <p:cNvSpPr/>
            <p:nvPr/>
          </p:nvSpPr>
          <p:spPr>
            <a:xfrm>
              <a:off x="2256475" y="5395309"/>
              <a:ext cx="118800" cy="118800"/>
            </a:xfrm>
            <a:prstGeom prst="rect">
              <a:avLst/>
            </a:prstGeom>
            <a:solidFill>
              <a:srgbClr val="577F9F"/>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44" name="Google Shape;227;p5">
              <a:extLst>
                <a:ext uri="{FF2B5EF4-FFF2-40B4-BE49-F238E27FC236}">
                  <a16:creationId xmlns:a16="http://schemas.microsoft.com/office/drawing/2014/main" id="{C8BE826F-DFC5-C847-B805-21A4021A5668}"/>
                </a:ext>
              </a:extLst>
            </p:cNvPr>
            <p:cNvSpPr/>
            <p:nvPr/>
          </p:nvSpPr>
          <p:spPr>
            <a:xfrm>
              <a:off x="2103327" y="5395273"/>
              <a:ext cx="118872" cy="118872"/>
            </a:xfrm>
            <a:prstGeom prst="rect">
              <a:avLst/>
            </a:prstGeom>
            <a:solidFill>
              <a:schemeClr val="bg2">
                <a:lumMod val="60000"/>
                <a:lumOff val="40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grpSp>
        <p:nvGrpSpPr>
          <p:cNvPr id="291" name="Group 290">
            <a:extLst>
              <a:ext uri="{FF2B5EF4-FFF2-40B4-BE49-F238E27FC236}">
                <a16:creationId xmlns:a16="http://schemas.microsoft.com/office/drawing/2014/main" id="{570D18EC-B101-774A-95D1-A48A96B77881}"/>
              </a:ext>
            </a:extLst>
          </p:cNvPr>
          <p:cNvGrpSpPr/>
          <p:nvPr/>
        </p:nvGrpSpPr>
        <p:grpSpPr>
          <a:xfrm>
            <a:off x="1829235" y="5025016"/>
            <a:ext cx="271948" cy="118872"/>
            <a:chOff x="2103327" y="5395273"/>
            <a:chExt cx="271948" cy="118872"/>
          </a:xfrm>
        </p:grpSpPr>
        <p:sp>
          <p:nvSpPr>
            <p:cNvPr id="292" name="Google Shape;191;p5">
              <a:extLst>
                <a:ext uri="{FF2B5EF4-FFF2-40B4-BE49-F238E27FC236}">
                  <a16:creationId xmlns:a16="http://schemas.microsoft.com/office/drawing/2014/main" id="{3A8D8E2A-A81B-054E-87D5-D914EACD9FF2}"/>
                </a:ext>
              </a:extLst>
            </p:cNvPr>
            <p:cNvSpPr/>
            <p:nvPr/>
          </p:nvSpPr>
          <p:spPr>
            <a:xfrm>
              <a:off x="2256475" y="5395309"/>
              <a:ext cx="118800" cy="118800"/>
            </a:xfrm>
            <a:prstGeom prst="rect">
              <a:avLst/>
            </a:prstGeom>
            <a:solidFill>
              <a:srgbClr val="577F9F"/>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93" name="Google Shape;227;p5">
              <a:extLst>
                <a:ext uri="{FF2B5EF4-FFF2-40B4-BE49-F238E27FC236}">
                  <a16:creationId xmlns:a16="http://schemas.microsoft.com/office/drawing/2014/main" id="{B8CC3CA7-AD12-EF4B-8741-CA84A8715A5A}"/>
                </a:ext>
              </a:extLst>
            </p:cNvPr>
            <p:cNvSpPr/>
            <p:nvPr/>
          </p:nvSpPr>
          <p:spPr>
            <a:xfrm>
              <a:off x="2103327" y="5395273"/>
              <a:ext cx="118872" cy="118872"/>
            </a:xfrm>
            <a:prstGeom prst="rect">
              <a:avLst/>
            </a:prstGeom>
            <a:solidFill>
              <a:schemeClr val="bg2">
                <a:lumMod val="60000"/>
                <a:lumOff val="40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grpSp>
        <p:nvGrpSpPr>
          <p:cNvPr id="294" name="Group 293">
            <a:extLst>
              <a:ext uri="{FF2B5EF4-FFF2-40B4-BE49-F238E27FC236}">
                <a16:creationId xmlns:a16="http://schemas.microsoft.com/office/drawing/2014/main" id="{68BA2395-C560-9445-AE07-9120A42E382D}"/>
              </a:ext>
            </a:extLst>
          </p:cNvPr>
          <p:cNvGrpSpPr/>
          <p:nvPr/>
        </p:nvGrpSpPr>
        <p:grpSpPr>
          <a:xfrm>
            <a:off x="2303372" y="5041946"/>
            <a:ext cx="271948" cy="118872"/>
            <a:chOff x="2103327" y="5395273"/>
            <a:chExt cx="271948" cy="118872"/>
          </a:xfrm>
        </p:grpSpPr>
        <p:sp>
          <p:nvSpPr>
            <p:cNvPr id="295" name="Google Shape;191;p5">
              <a:extLst>
                <a:ext uri="{FF2B5EF4-FFF2-40B4-BE49-F238E27FC236}">
                  <a16:creationId xmlns:a16="http://schemas.microsoft.com/office/drawing/2014/main" id="{B8BDE0E5-2ECB-3345-B469-EF98EF42F65F}"/>
                </a:ext>
              </a:extLst>
            </p:cNvPr>
            <p:cNvSpPr/>
            <p:nvPr/>
          </p:nvSpPr>
          <p:spPr>
            <a:xfrm>
              <a:off x="2256475" y="5395309"/>
              <a:ext cx="118800" cy="118800"/>
            </a:xfrm>
            <a:prstGeom prst="rect">
              <a:avLst/>
            </a:prstGeom>
            <a:solidFill>
              <a:srgbClr val="577F9F"/>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96" name="Google Shape;227;p5">
              <a:extLst>
                <a:ext uri="{FF2B5EF4-FFF2-40B4-BE49-F238E27FC236}">
                  <a16:creationId xmlns:a16="http://schemas.microsoft.com/office/drawing/2014/main" id="{AB8EFBD6-A99C-2443-9567-DE463B4892AA}"/>
                </a:ext>
              </a:extLst>
            </p:cNvPr>
            <p:cNvSpPr/>
            <p:nvPr/>
          </p:nvSpPr>
          <p:spPr>
            <a:xfrm>
              <a:off x="2103327" y="5395273"/>
              <a:ext cx="118872" cy="118872"/>
            </a:xfrm>
            <a:prstGeom prst="rect">
              <a:avLst/>
            </a:prstGeom>
            <a:solidFill>
              <a:schemeClr val="bg2">
                <a:lumMod val="60000"/>
                <a:lumOff val="40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grpSp>
        <p:nvGrpSpPr>
          <p:cNvPr id="297" name="Group 296">
            <a:extLst>
              <a:ext uri="{FF2B5EF4-FFF2-40B4-BE49-F238E27FC236}">
                <a16:creationId xmlns:a16="http://schemas.microsoft.com/office/drawing/2014/main" id="{C628B5BE-F4D1-BE4D-B9F0-501436109EBB}"/>
              </a:ext>
            </a:extLst>
          </p:cNvPr>
          <p:cNvGrpSpPr/>
          <p:nvPr/>
        </p:nvGrpSpPr>
        <p:grpSpPr>
          <a:xfrm>
            <a:off x="2373000" y="3187592"/>
            <a:ext cx="271948" cy="118872"/>
            <a:chOff x="2103327" y="5395273"/>
            <a:chExt cx="271948" cy="118872"/>
          </a:xfrm>
        </p:grpSpPr>
        <p:sp>
          <p:nvSpPr>
            <p:cNvPr id="298" name="Google Shape;191;p5">
              <a:extLst>
                <a:ext uri="{FF2B5EF4-FFF2-40B4-BE49-F238E27FC236}">
                  <a16:creationId xmlns:a16="http://schemas.microsoft.com/office/drawing/2014/main" id="{0FF426A0-151A-A44F-871D-AB892CC78EE0}"/>
                </a:ext>
              </a:extLst>
            </p:cNvPr>
            <p:cNvSpPr/>
            <p:nvPr/>
          </p:nvSpPr>
          <p:spPr>
            <a:xfrm>
              <a:off x="2256475" y="5395309"/>
              <a:ext cx="118800" cy="118800"/>
            </a:xfrm>
            <a:prstGeom prst="rect">
              <a:avLst/>
            </a:prstGeom>
            <a:solidFill>
              <a:srgbClr val="577F9F"/>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99" name="Google Shape;227;p5">
              <a:extLst>
                <a:ext uri="{FF2B5EF4-FFF2-40B4-BE49-F238E27FC236}">
                  <a16:creationId xmlns:a16="http://schemas.microsoft.com/office/drawing/2014/main" id="{BB3647C2-F6E4-7349-AE9F-5FDC3305DCF2}"/>
                </a:ext>
              </a:extLst>
            </p:cNvPr>
            <p:cNvSpPr/>
            <p:nvPr/>
          </p:nvSpPr>
          <p:spPr>
            <a:xfrm>
              <a:off x="2103327" y="5395273"/>
              <a:ext cx="118872" cy="118872"/>
            </a:xfrm>
            <a:prstGeom prst="rect">
              <a:avLst/>
            </a:prstGeom>
            <a:solidFill>
              <a:schemeClr val="bg2">
                <a:lumMod val="60000"/>
                <a:lumOff val="40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sp>
        <p:nvSpPr>
          <p:cNvPr id="300" name="Google Shape;255;p5">
            <a:extLst>
              <a:ext uri="{FF2B5EF4-FFF2-40B4-BE49-F238E27FC236}">
                <a16:creationId xmlns:a16="http://schemas.microsoft.com/office/drawing/2014/main" id="{42ABC7DC-234B-FE4A-A7C0-67726FCB1E71}"/>
              </a:ext>
            </a:extLst>
          </p:cNvPr>
          <p:cNvSpPr/>
          <p:nvPr/>
        </p:nvSpPr>
        <p:spPr>
          <a:xfrm>
            <a:off x="897360" y="4428038"/>
            <a:ext cx="118800" cy="118800"/>
          </a:xfrm>
          <a:prstGeom prst="rect">
            <a:avLst/>
          </a:prstGeom>
          <a:solidFill>
            <a:srgbClr val="577F9F"/>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301" name="Google Shape;173;p5">
            <a:extLst>
              <a:ext uri="{FF2B5EF4-FFF2-40B4-BE49-F238E27FC236}">
                <a16:creationId xmlns:a16="http://schemas.microsoft.com/office/drawing/2014/main" id="{2522449E-9EBE-4747-8EAF-E1A1148A2FCF}"/>
              </a:ext>
            </a:extLst>
          </p:cNvPr>
          <p:cNvSpPr txBox="1"/>
          <p:nvPr/>
        </p:nvSpPr>
        <p:spPr>
          <a:xfrm>
            <a:off x="3240479" y="4261543"/>
            <a:ext cx="1072800" cy="3282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i="0" u="none" strike="noStrike" cap="none" dirty="0">
                <a:solidFill>
                  <a:srgbClr val="434343"/>
                </a:solidFill>
                <a:latin typeface="Calibri"/>
                <a:ea typeface="Calibri"/>
                <a:cs typeface="Calibri"/>
                <a:sym typeface="Calibri"/>
              </a:rPr>
              <a:t>TARABA</a:t>
            </a:r>
            <a:endParaRPr sz="1000" b="0" i="0" u="none" strike="noStrike" cap="none" dirty="0">
              <a:solidFill>
                <a:srgbClr val="434343"/>
              </a:solidFill>
              <a:latin typeface="Arial"/>
              <a:ea typeface="Arial"/>
              <a:cs typeface="Arial"/>
              <a:sym typeface="Arial"/>
            </a:endParaRPr>
          </a:p>
        </p:txBody>
      </p:sp>
      <p:sp>
        <p:nvSpPr>
          <p:cNvPr id="302" name="Google Shape;255;p5">
            <a:extLst>
              <a:ext uri="{FF2B5EF4-FFF2-40B4-BE49-F238E27FC236}">
                <a16:creationId xmlns:a16="http://schemas.microsoft.com/office/drawing/2014/main" id="{9F3BC3BA-96F8-1946-9FC2-01F97E812EC7}"/>
              </a:ext>
            </a:extLst>
          </p:cNvPr>
          <p:cNvSpPr/>
          <p:nvPr/>
        </p:nvSpPr>
        <p:spPr>
          <a:xfrm>
            <a:off x="3699822" y="4476687"/>
            <a:ext cx="118800" cy="118800"/>
          </a:xfrm>
          <a:prstGeom prst="rect">
            <a:avLst/>
          </a:prstGeom>
          <a:solidFill>
            <a:srgbClr val="577F9F"/>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303" name="Google Shape;173;p5">
            <a:extLst>
              <a:ext uri="{FF2B5EF4-FFF2-40B4-BE49-F238E27FC236}">
                <a16:creationId xmlns:a16="http://schemas.microsoft.com/office/drawing/2014/main" id="{7DE51924-320F-6940-9078-3856F715F019}"/>
              </a:ext>
            </a:extLst>
          </p:cNvPr>
          <p:cNvSpPr txBox="1"/>
          <p:nvPr/>
        </p:nvSpPr>
        <p:spPr>
          <a:xfrm>
            <a:off x="3566605" y="3194095"/>
            <a:ext cx="1072800" cy="226072"/>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i="0" u="none" strike="noStrike" cap="none" dirty="0">
                <a:solidFill>
                  <a:srgbClr val="434343"/>
                </a:solidFill>
                <a:latin typeface="Calibri"/>
                <a:ea typeface="Calibri"/>
                <a:cs typeface="Calibri"/>
                <a:sym typeface="Calibri"/>
              </a:rPr>
              <a:t>GOMBE</a:t>
            </a:r>
            <a:endParaRPr sz="1000" b="0" i="0" u="none" strike="noStrike" cap="none" dirty="0">
              <a:solidFill>
                <a:srgbClr val="434343"/>
              </a:solidFill>
              <a:latin typeface="Arial"/>
              <a:ea typeface="Arial"/>
              <a:cs typeface="Arial"/>
              <a:sym typeface="Arial"/>
            </a:endParaRPr>
          </a:p>
        </p:txBody>
      </p:sp>
      <p:sp>
        <p:nvSpPr>
          <p:cNvPr id="304" name="Google Shape;192;p5">
            <a:extLst>
              <a:ext uri="{FF2B5EF4-FFF2-40B4-BE49-F238E27FC236}">
                <a16:creationId xmlns:a16="http://schemas.microsoft.com/office/drawing/2014/main" id="{9BDF46C6-8BC3-DF46-AFF5-B0259780BCD7}"/>
              </a:ext>
            </a:extLst>
          </p:cNvPr>
          <p:cNvSpPr/>
          <p:nvPr/>
        </p:nvSpPr>
        <p:spPr>
          <a:xfrm>
            <a:off x="4043605" y="3423611"/>
            <a:ext cx="118800" cy="118800"/>
          </a:xfrm>
          <a:prstGeom prst="rect">
            <a:avLst/>
          </a:prstGeom>
          <a:solidFill>
            <a:srgbClr val="577F9F"/>
          </a:solidFill>
          <a:ln>
            <a:noFill/>
          </a:ln>
        </p:spPr>
        <p:txBody>
          <a:bodyPr spcFirstLastPara="1" wrap="square" lIns="121900" tIns="60925" rIns="121900" bIns="60925" anchor="ctr" anchorCtr="0">
            <a:noAutofit/>
          </a:bodyPr>
          <a:lstStyle/>
          <a:p>
            <a:pPr algn="ctr">
              <a:buSzPts val="2400"/>
            </a:pPr>
            <a:endParaRPr sz="2400">
              <a:solidFill>
                <a:schemeClr val="lt1"/>
              </a:solidFill>
              <a:latin typeface="Calibri"/>
              <a:cs typeface="Calibri"/>
              <a:sym typeface="Calibri"/>
            </a:endParaRPr>
          </a:p>
        </p:txBody>
      </p:sp>
      <p:sp>
        <p:nvSpPr>
          <p:cNvPr id="305" name="Google Shape;173;p5">
            <a:extLst>
              <a:ext uri="{FF2B5EF4-FFF2-40B4-BE49-F238E27FC236}">
                <a16:creationId xmlns:a16="http://schemas.microsoft.com/office/drawing/2014/main" id="{E5D3E5BC-CA0F-394C-AEB1-E5E3CF7BA509}"/>
              </a:ext>
            </a:extLst>
          </p:cNvPr>
          <p:cNvSpPr txBox="1"/>
          <p:nvPr/>
        </p:nvSpPr>
        <p:spPr>
          <a:xfrm>
            <a:off x="2106528" y="5464123"/>
            <a:ext cx="1072800" cy="3282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i="0" u="none" strike="noStrike" cap="none" dirty="0">
                <a:solidFill>
                  <a:srgbClr val="434343"/>
                </a:solidFill>
                <a:latin typeface="Calibri"/>
                <a:ea typeface="Calibri"/>
                <a:cs typeface="Calibri"/>
                <a:sym typeface="Calibri"/>
              </a:rPr>
              <a:t>ABIA</a:t>
            </a:r>
            <a:endParaRPr sz="1000" b="0" i="0" u="none" strike="noStrike" cap="none" dirty="0">
              <a:solidFill>
                <a:srgbClr val="434343"/>
              </a:solidFill>
              <a:latin typeface="Arial"/>
              <a:ea typeface="Arial"/>
              <a:cs typeface="Arial"/>
              <a:sym typeface="Arial"/>
            </a:endParaRPr>
          </a:p>
        </p:txBody>
      </p:sp>
      <p:sp>
        <p:nvSpPr>
          <p:cNvPr id="306" name="Google Shape;255;p5">
            <a:extLst>
              <a:ext uri="{FF2B5EF4-FFF2-40B4-BE49-F238E27FC236}">
                <a16:creationId xmlns:a16="http://schemas.microsoft.com/office/drawing/2014/main" id="{0794DC0F-0C23-734B-8048-B4681C1D573C}"/>
              </a:ext>
            </a:extLst>
          </p:cNvPr>
          <p:cNvSpPr/>
          <p:nvPr/>
        </p:nvSpPr>
        <p:spPr>
          <a:xfrm>
            <a:off x="2565871" y="5679267"/>
            <a:ext cx="118800" cy="118800"/>
          </a:xfrm>
          <a:prstGeom prst="rect">
            <a:avLst/>
          </a:prstGeom>
          <a:solidFill>
            <a:srgbClr val="577F9F"/>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6"/>
          <p:cNvSpPr txBox="1">
            <a:spLocks noGrp="1"/>
          </p:cNvSpPr>
          <p:nvPr>
            <p:ph type="title"/>
          </p:nvPr>
        </p:nvSpPr>
        <p:spPr>
          <a:xfrm>
            <a:off x="335280" y="213590"/>
            <a:ext cx="10515600" cy="80003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Arial"/>
              <a:buNone/>
            </a:pPr>
            <a:r>
              <a:rPr lang="en-US" dirty="0"/>
              <a:t>Key Stakeholders for PrEP Introduction</a:t>
            </a:r>
            <a:endParaRPr dirty="0"/>
          </a:p>
        </p:txBody>
      </p:sp>
      <p:graphicFrame>
        <p:nvGraphicFramePr>
          <p:cNvPr id="263" name="Google Shape;263;p6"/>
          <p:cNvGraphicFramePr/>
          <p:nvPr>
            <p:extLst>
              <p:ext uri="{D42A27DB-BD31-4B8C-83A1-F6EECF244321}">
                <p14:modId xmlns:p14="http://schemas.microsoft.com/office/powerpoint/2010/main" val="614245767"/>
              </p:ext>
            </p:extLst>
          </p:nvPr>
        </p:nvGraphicFramePr>
        <p:xfrm>
          <a:off x="495300" y="1180183"/>
          <a:ext cx="11119075" cy="5257950"/>
        </p:xfrm>
        <a:graphic>
          <a:graphicData uri="http://schemas.openxmlformats.org/drawingml/2006/table">
            <a:tbl>
              <a:tblPr firstRow="1" bandRow="1">
                <a:noFill/>
                <a:tableStyleId>{983116DE-04D3-4C82-8453-7713F9BDAB9A}</a:tableStyleId>
              </a:tblPr>
              <a:tblGrid>
                <a:gridCol w="1827875">
                  <a:extLst>
                    <a:ext uri="{9D8B030D-6E8A-4147-A177-3AD203B41FA5}">
                      <a16:colId xmlns:a16="http://schemas.microsoft.com/office/drawing/2014/main" val="20000"/>
                    </a:ext>
                  </a:extLst>
                </a:gridCol>
                <a:gridCol w="9291200">
                  <a:extLst>
                    <a:ext uri="{9D8B030D-6E8A-4147-A177-3AD203B41FA5}">
                      <a16:colId xmlns:a16="http://schemas.microsoft.com/office/drawing/2014/main" val="20001"/>
                    </a:ext>
                  </a:extLst>
                </a:gridCol>
              </a:tblGrid>
              <a:tr h="255336">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solidFill>
                            <a:srgbClr val="353535"/>
                          </a:solidFill>
                          <a:latin typeface="Calibri"/>
                          <a:ea typeface="Calibri"/>
                          <a:cs typeface="Calibri"/>
                          <a:sym typeface="Calibri"/>
                        </a:rPr>
                        <a:t>Organization</a:t>
                      </a:r>
                      <a:endParaRPr sz="1400" u="none" strike="noStrike" cap="none"/>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353535"/>
                        </a:buClr>
                        <a:buSzPts val="1300"/>
                        <a:buFont typeface="Calibri"/>
                        <a:buNone/>
                      </a:pPr>
                      <a:r>
                        <a:rPr lang="en-US" sz="1300" u="none" strike="noStrike" cap="none" dirty="0">
                          <a:solidFill>
                            <a:srgbClr val="353535"/>
                          </a:solidFill>
                          <a:latin typeface="Calibri"/>
                          <a:ea typeface="Calibri"/>
                          <a:cs typeface="Calibri"/>
                          <a:sym typeface="Calibri"/>
                        </a:rPr>
                        <a:t>Role in PrEP Introduction</a:t>
                      </a:r>
                      <a:endParaRPr sz="1400" u="none" strike="noStrike" cap="none" dirty="0"/>
                    </a:p>
                  </a:txBody>
                  <a:tcPr marL="133275" marR="133275"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228459">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solidFill>
                            <a:srgbClr val="353535"/>
                          </a:solidFill>
                          <a:latin typeface="Calibri"/>
                          <a:ea typeface="Calibri"/>
                          <a:cs typeface="Calibri"/>
                          <a:sym typeface="Calibri"/>
                        </a:rPr>
                        <a:t>NASCP</a:t>
                      </a:r>
                      <a:endParaRPr sz="1400" u="none" strike="noStrike" cap="none"/>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rgbClr val="AE98B6"/>
                      </a:solidFill>
                      <a:prstDash val="dot"/>
                      <a:round/>
                      <a:headEnd type="none" w="sm" len="sm"/>
                      <a:tailEnd type="none" w="sm" len="sm"/>
                    </a:lnR>
                    <a:lnT w="12700" cap="flat" cmpd="sng">
                      <a:solidFill>
                        <a:schemeClr val="lt1"/>
                      </a:solidFill>
                      <a:prstDash val="solid"/>
                      <a:round/>
                      <a:headEnd type="none" w="sm" len="sm"/>
                      <a:tailEnd type="none" w="sm" len="sm"/>
                    </a:lnT>
                    <a:lnB w="12700" cap="flat" cmpd="sng">
                      <a:solidFill>
                        <a:srgbClr val="AE98B6"/>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dirty="0">
                          <a:solidFill>
                            <a:srgbClr val="353535"/>
                          </a:solidFill>
                          <a:latin typeface="Calibri"/>
                          <a:ea typeface="Calibri"/>
                          <a:cs typeface="Calibri"/>
                          <a:sym typeface="Calibri"/>
                        </a:rPr>
                        <a:t>Manages the Federal </a:t>
                      </a:r>
                      <a:r>
                        <a:rPr lang="en-US" sz="1100" u="none" strike="noStrike" cap="none" dirty="0" err="1">
                          <a:solidFill>
                            <a:srgbClr val="353535"/>
                          </a:solidFill>
                          <a:latin typeface="Calibri"/>
                          <a:ea typeface="Calibri"/>
                          <a:cs typeface="Calibri"/>
                          <a:sym typeface="Calibri"/>
                        </a:rPr>
                        <a:t>MoH</a:t>
                      </a:r>
                      <a:r>
                        <a:rPr lang="en-US" sz="1100" u="none" strike="noStrike" cap="none" dirty="0">
                          <a:solidFill>
                            <a:srgbClr val="353535"/>
                          </a:solidFill>
                          <a:latin typeface="Calibri"/>
                          <a:ea typeface="Calibri"/>
                          <a:cs typeface="Calibri"/>
                          <a:sym typeface="Calibri"/>
                        </a:rPr>
                        <a:t> HIV/AIDS response and clinical guidelines and manages the HIV Treatment TWG</a:t>
                      </a:r>
                      <a:endParaRPr sz="1400" u="none" strike="noStrike" cap="none" dirty="0"/>
                    </a:p>
                  </a:txBody>
                  <a:tcPr marL="133275" marR="133275" marT="45725" marB="45725" anchor="ctr">
                    <a:lnL w="12700" cap="flat" cmpd="sng">
                      <a:solidFill>
                        <a:srgbClr val="AE98B6"/>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rgbClr val="AE98B6"/>
                      </a:solidFill>
                      <a:prstDash val="dot"/>
                      <a:round/>
                      <a:headEnd type="none" w="sm" len="sm"/>
                      <a:tailEnd type="none" w="sm" len="sm"/>
                    </a:lnB>
                  </a:tcPr>
                </a:tc>
                <a:extLst>
                  <a:ext uri="{0D108BD9-81ED-4DB2-BD59-A6C34878D82A}">
                    <a16:rowId xmlns:a16="http://schemas.microsoft.com/office/drawing/2014/main" val="10001"/>
                  </a:ext>
                </a:extLst>
              </a:tr>
              <a:tr h="228459">
                <a:tc>
                  <a:txBody>
                    <a:bodyPr/>
                    <a:lstStyle/>
                    <a:p>
                      <a:pPr marL="0" marR="0" lvl="0" indent="0" algn="l" rtl="0">
                        <a:lnSpc>
                          <a:spcPct val="100000"/>
                        </a:lnSpc>
                        <a:spcBef>
                          <a:spcPts val="0"/>
                        </a:spcBef>
                        <a:spcAft>
                          <a:spcPts val="0"/>
                        </a:spcAft>
                        <a:buClr>
                          <a:srgbClr val="353535"/>
                        </a:buClr>
                        <a:buSzPts val="1100"/>
                        <a:buFont typeface="Calibri"/>
                        <a:buNone/>
                      </a:pPr>
                      <a:r>
                        <a:rPr lang="en-US" sz="1100" u="none" strike="noStrike" cap="none">
                          <a:solidFill>
                            <a:srgbClr val="353535"/>
                          </a:solidFill>
                          <a:latin typeface="Calibri"/>
                          <a:ea typeface="Calibri"/>
                          <a:cs typeface="Calibri"/>
                          <a:sym typeface="Calibri"/>
                        </a:rPr>
                        <a:t>NACA</a:t>
                      </a:r>
                      <a:endParaRPr sz="1400" u="none" strike="noStrike" cap="none"/>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rgbClr val="AE98B6"/>
                      </a:solidFill>
                      <a:prstDash val="dot"/>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dirty="0">
                          <a:solidFill>
                            <a:srgbClr val="353535"/>
                          </a:solidFill>
                          <a:latin typeface="Calibri"/>
                          <a:ea typeface="Calibri"/>
                          <a:cs typeface="Calibri"/>
                          <a:sym typeface="Calibri"/>
                        </a:rPr>
                        <a:t>Ensures coordination across sectors in the national HIV/AIDS response and manages the HIV Prevention TWG</a:t>
                      </a:r>
                      <a:endParaRPr sz="1400" u="none" strike="noStrike" cap="none" dirty="0"/>
                    </a:p>
                  </a:txBody>
                  <a:tcPr marL="133275" marR="133275" marT="45725" marB="45725" anchor="ctr">
                    <a:lnL w="12700" cap="flat" cmpd="sng">
                      <a:solidFill>
                        <a:srgbClr val="AE98B6"/>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extLst>
                  <a:ext uri="{0D108BD9-81ED-4DB2-BD59-A6C34878D82A}">
                    <a16:rowId xmlns:a16="http://schemas.microsoft.com/office/drawing/2014/main" val="10002"/>
                  </a:ext>
                </a:extLst>
              </a:tr>
              <a:tr h="376280">
                <a:tc>
                  <a:txBody>
                    <a:bodyPr/>
                    <a:lstStyle/>
                    <a:p>
                      <a:pPr marL="0" marR="0" lvl="0" indent="0" algn="l" rtl="0">
                        <a:lnSpc>
                          <a:spcPct val="100000"/>
                        </a:lnSpc>
                        <a:spcBef>
                          <a:spcPts val="0"/>
                        </a:spcBef>
                        <a:spcAft>
                          <a:spcPts val="0"/>
                        </a:spcAft>
                        <a:buClr>
                          <a:srgbClr val="353535"/>
                        </a:buClr>
                        <a:buSzPts val="1100"/>
                        <a:buFont typeface="Calibri"/>
                        <a:buNone/>
                      </a:pPr>
                      <a:r>
                        <a:rPr lang="en-US" sz="1100" u="none" strike="noStrike" cap="none" dirty="0">
                          <a:solidFill>
                            <a:srgbClr val="353535"/>
                          </a:solidFill>
                          <a:latin typeface="Calibri"/>
                          <a:ea typeface="Calibri"/>
                          <a:cs typeface="Calibri"/>
                          <a:sym typeface="Calibri"/>
                        </a:rPr>
                        <a:t>PEPFAR, CDC, DOD, Global Fund</a:t>
                      </a:r>
                      <a:endParaRPr sz="1400" u="none" strike="noStrike" cap="none" dirty="0"/>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rgbClr val="AE98B6"/>
                      </a:solidFill>
                      <a:prstDash val="dot"/>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dirty="0">
                          <a:solidFill>
                            <a:srgbClr val="353535"/>
                          </a:solidFill>
                          <a:latin typeface="Calibri"/>
                          <a:ea typeface="Calibri"/>
                          <a:cs typeface="Calibri"/>
                          <a:sym typeface="Calibri"/>
                        </a:rPr>
                        <a:t>Provide funding for current PrEP implementation programs w</a:t>
                      </a:r>
                      <a:r>
                        <a:rPr lang="en-US" sz="1100" dirty="0">
                          <a:solidFill>
                            <a:srgbClr val="353535"/>
                          </a:solidFill>
                          <a:latin typeface="Calibri"/>
                          <a:ea typeface="Calibri"/>
                          <a:cs typeface="Calibri"/>
                          <a:sym typeface="Calibri"/>
                        </a:rPr>
                        <a:t>ith a current focus on KPs and serodiscordant couples, but planned expansion of PrEP for Adolescents and Young People in 2021</a:t>
                      </a:r>
                      <a:endParaRPr sz="1100" u="none" strike="noStrike" cap="none" dirty="0">
                        <a:solidFill>
                          <a:srgbClr val="353535"/>
                        </a:solidFill>
                        <a:latin typeface="Calibri"/>
                        <a:ea typeface="Calibri"/>
                        <a:cs typeface="Calibri"/>
                        <a:sym typeface="Calibri"/>
                      </a:endParaRPr>
                    </a:p>
                  </a:txBody>
                  <a:tcPr marL="133275" marR="133275" marT="45725" marB="45725" anchor="ctr">
                    <a:lnL w="12700" cap="flat" cmpd="sng">
                      <a:solidFill>
                        <a:srgbClr val="AE98B6"/>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extLst>
                  <a:ext uri="{0D108BD9-81ED-4DB2-BD59-A6C34878D82A}">
                    <a16:rowId xmlns:a16="http://schemas.microsoft.com/office/drawing/2014/main" val="10003"/>
                  </a:ext>
                </a:extLst>
              </a:tr>
              <a:tr h="37628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dirty="0">
                          <a:solidFill>
                            <a:srgbClr val="353535"/>
                          </a:solidFill>
                          <a:latin typeface="Calibri"/>
                          <a:ea typeface="Calibri"/>
                          <a:cs typeface="Calibri"/>
                          <a:sym typeface="Calibri"/>
                        </a:rPr>
                        <a:t>FHI 360</a:t>
                      </a:r>
                      <a:endParaRPr sz="1400" u="none" strike="noStrike" cap="none" dirty="0"/>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rgbClr val="AE98B6"/>
                      </a:solidFill>
                      <a:prstDash val="dot"/>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dirty="0">
                          <a:solidFill>
                            <a:srgbClr val="353535"/>
                          </a:solidFill>
                          <a:latin typeface="Calibri"/>
                          <a:ea typeface="Calibri"/>
                          <a:cs typeface="Calibri"/>
                          <a:sym typeface="Calibri"/>
                        </a:rPr>
                        <a:t>Runs three HIV </a:t>
                      </a:r>
                      <a:r>
                        <a:rPr lang="en-US" sz="1100" dirty="0">
                          <a:solidFill>
                            <a:srgbClr val="353535"/>
                          </a:solidFill>
                          <a:latin typeface="Calibri"/>
                          <a:ea typeface="Calibri"/>
                          <a:cs typeface="Calibri"/>
                          <a:sym typeface="Calibri"/>
                        </a:rPr>
                        <a:t>projects</a:t>
                      </a:r>
                      <a:r>
                        <a:rPr lang="en-US" sz="1100" u="none" strike="noStrike" cap="none" dirty="0">
                          <a:solidFill>
                            <a:srgbClr val="353535"/>
                          </a:solidFill>
                          <a:latin typeface="Calibri"/>
                          <a:ea typeface="Calibri"/>
                          <a:cs typeface="Calibri"/>
                          <a:sym typeface="Calibri"/>
                        </a:rPr>
                        <a:t> that include PrEP (SIDHAS, </a:t>
                      </a:r>
                      <a:r>
                        <a:rPr lang="en-US" sz="1100" u="none" strike="noStrike" cap="none" dirty="0" err="1">
                          <a:solidFill>
                            <a:srgbClr val="353535"/>
                          </a:solidFill>
                          <a:latin typeface="Calibri"/>
                          <a:ea typeface="Calibri"/>
                          <a:cs typeface="Calibri"/>
                          <a:sym typeface="Calibri"/>
                        </a:rPr>
                        <a:t>EpiC</a:t>
                      </a:r>
                      <a:r>
                        <a:rPr lang="en-US" sz="1100" u="none" strike="noStrike" cap="none" dirty="0">
                          <a:solidFill>
                            <a:srgbClr val="353535"/>
                          </a:solidFill>
                          <a:latin typeface="Calibri"/>
                          <a:ea typeface="Calibri"/>
                          <a:cs typeface="Calibri"/>
                          <a:sym typeface="Calibri"/>
                        </a:rPr>
                        <a:t>, and Global Fund Impact Project) for KPs in 14 states </a:t>
                      </a:r>
                      <a:r>
                        <a:rPr lang="en-US" sz="1100" dirty="0">
                          <a:solidFill>
                            <a:srgbClr val="353535"/>
                          </a:solidFill>
                          <a:latin typeface="Calibri"/>
                          <a:ea typeface="Calibri"/>
                          <a:cs typeface="Calibri"/>
                          <a:sym typeface="Calibri"/>
                        </a:rPr>
                        <a:t>and a partner in the CHOICE project, providing technical assistance to support PrEP rollout across partners, funded by PEPFAR and Global Fund   </a:t>
                      </a:r>
                      <a:endParaRPr sz="1400" u="none" strike="noStrike" cap="none" dirty="0"/>
                    </a:p>
                  </a:txBody>
                  <a:tcPr marL="133275" marR="133275" marT="45725" marB="45725" anchor="ctr">
                    <a:lnL w="12700" cap="flat" cmpd="sng">
                      <a:solidFill>
                        <a:srgbClr val="AE98B6"/>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extLst>
                  <a:ext uri="{0D108BD9-81ED-4DB2-BD59-A6C34878D82A}">
                    <a16:rowId xmlns:a16="http://schemas.microsoft.com/office/drawing/2014/main" val="10004"/>
                  </a:ext>
                </a:extLst>
              </a:tr>
              <a:tr h="376280">
                <a:tc>
                  <a:txBody>
                    <a:bodyPr/>
                    <a:lstStyle/>
                    <a:p>
                      <a:pPr marL="0" marR="0" lvl="0" indent="0" algn="l" rtl="0">
                        <a:lnSpc>
                          <a:spcPct val="100000"/>
                        </a:lnSpc>
                        <a:spcBef>
                          <a:spcPts val="0"/>
                        </a:spcBef>
                        <a:spcAft>
                          <a:spcPts val="0"/>
                        </a:spcAft>
                        <a:buClr>
                          <a:srgbClr val="353535"/>
                        </a:buClr>
                        <a:buSzPts val="1100"/>
                        <a:buFont typeface="Calibri"/>
                        <a:buNone/>
                      </a:pPr>
                      <a:r>
                        <a:rPr lang="en-US" sz="1100" u="none" strike="noStrike" cap="none" dirty="0" err="1">
                          <a:solidFill>
                            <a:srgbClr val="353535"/>
                          </a:solidFill>
                          <a:latin typeface="Calibri"/>
                          <a:ea typeface="Calibri"/>
                          <a:cs typeface="Calibri"/>
                          <a:sym typeface="Calibri"/>
                        </a:rPr>
                        <a:t>Jhpiego</a:t>
                      </a:r>
                      <a:endParaRPr sz="1400" u="none" strike="noStrike" cap="none" dirty="0"/>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rgbClr val="AE98B6"/>
                      </a:solidFill>
                      <a:prstDash val="dot"/>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dirty="0">
                          <a:solidFill>
                            <a:srgbClr val="353535"/>
                          </a:solidFill>
                          <a:latin typeface="Calibri"/>
                          <a:ea typeface="Calibri"/>
                          <a:cs typeface="Calibri"/>
                          <a:sym typeface="Calibri"/>
                        </a:rPr>
                        <a:t>Runs the RISE project, supporting PrEP delivery to KPs in 4 states and a partner in the CHOICE project, providing technical assistance to support PrEP rollout across partners, funded by PEPFAR</a:t>
                      </a:r>
                      <a:endParaRPr sz="1100" u="none" strike="noStrike" cap="none" dirty="0">
                        <a:solidFill>
                          <a:srgbClr val="000000"/>
                        </a:solidFill>
                      </a:endParaRPr>
                    </a:p>
                  </a:txBody>
                  <a:tcPr marL="133275" marR="133275" marT="45725" marB="45725" anchor="ctr">
                    <a:lnL w="12700" cap="flat" cmpd="sng">
                      <a:solidFill>
                        <a:srgbClr val="AE98B6"/>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extLst>
                  <a:ext uri="{0D108BD9-81ED-4DB2-BD59-A6C34878D82A}">
                    <a16:rowId xmlns:a16="http://schemas.microsoft.com/office/drawing/2014/main" val="10005"/>
                  </a:ext>
                </a:extLst>
              </a:tr>
              <a:tr h="228459">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solidFill>
                            <a:srgbClr val="353535"/>
                          </a:solidFill>
                          <a:latin typeface="Calibri"/>
                          <a:ea typeface="Calibri"/>
                          <a:cs typeface="Calibri"/>
                          <a:sym typeface="Calibri"/>
                        </a:rPr>
                        <a:t>Chemonics</a:t>
                      </a:r>
                      <a:endParaRPr sz="1100" u="none" strike="noStrike" cap="none">
                        <a:solidFill>
                          <a:srgbClr val="353535"/>
                        </a:solidFill>
                        <a:latin typeface="Calibri"/>
                        <a:ea typeface="Calibri"/>
                        <a:cs typeface="Calibri"/>
                        <a:sym typeface="Calibri"/>
                      </a:endParaRPr>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rgbClr val="AE98B6"/>
                      </a:solidFill>
                      <a:prstDash val="dot"/>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dirty="0">
                          <a:solidFill>
                            <a:srgbClr val="353535"/>
                          </a:solidFill>
                          <a:latin typeface="Calibri"/>
                          <a:ea typeface="Calibri"/>
                          <a:cs typeface="Calibri"/>
                          <a:sym typeface="Calibri"/>
                        </a:rPr>
                        <a:t>Runs the SHARP TO project, supporting PrEP delivery to serodiscordant couples in 5 states with low HIV burden, funded by PEPFAR</a:t>
                      </a:r>
                      <a:endParaRPr sz="1100" u="none" strike="noStrike" cap="none" dirty="0">
                        <a:solidFill>
                          <a:srgbClr val="353535"/>
                        </a:solidFill>
                        <a:latin typeface="Calibri"/>
                        <a:ea typeface="Calibri"/>
                        <a:cs typeface="Calibri"/>
                        <a:sym typeface="Calibri"/>
                      </a:endParaRPr>
                    </a:p>
                  </a:txBody>
                  <a:tcPr marL="133275" marR="133275" marT="45725" marB="45725" anchor="ctr">
                    <a:lnL w="12700" cap="flat" cmpd="sng">
                      <a:solidFill>
                        <a:srgbClr val="AE98B6"/>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extLst>
                  <a:ext uri="{0D108BD9-81ED-4DB2-BD59-A6C34878D82A}">
                    <a16:rowId xmlns:a16="http://schemas.microsoft.com/office/drawing/2014/main" val="10006"/>
                  </a:ext>
                </a:extLst>
              </a:tr>
              <a:tr h="228459">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solidFill>
                            <a:srgbClr val="353535"/>
                          </a:solidFill>
                          <a:latin typeface="Calibri"/>
                          <a:ea typeface="Calibri"/>
                          <a:cs typeface="Calibri"/>
                          <a:sym typeface="Calibri"/>
                        </a:rPr>
                        <a:t>Society for Family Health</a:t>
                      </a:r>
                      <a:endParaRPr sz="1100" u="none" strike="noStrike" cap="none">
                        <a:solidFill>
                          <a:srgbClr val="353535"/>
                        </a:solidFill>
                        <a:latin typeface="Calibri"/>
                        <a:ea typeface="Calibri"/>
                        <a:cs typeface="Calibri"/>
                        <a:sym typeface="Calibri"/>
                      </a:endParaRPr>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rgbClr val="AE98B6"/>
                      </a:solidFill>
                      <a:prstDash val="dot"/>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dirty="0">
                          <a:solidFill>
                            <a:srgbClr val="353535"/>
                          </a:solidFill>
                          <a:latin typeface="Calibri"/>
                          <a:ea typeface="Calibri"/>
                          <a:cs typeface="Calibri"/>
                          <a:sym typeface="Calibri"/>
                        </a:rPr>
                        <a:t>Supports demand creation for PrEP programs, including FHI 360 Global Fund Impact Project </a:t>
                      </a:r>
                      <a:endParaRPr sz="1100" u="none" strike="noStrike" cap="none" dirty="0">
                        <a:solidFill>
                          <a:srgbClr val="353535"/>
                        </a:solidFill>
                        <a:latin typeface="Calibri"/>
                        <a:ea typeface="Calibri"/>
                        <a:cs typeface="Calibri"/>
                        <a:sym typeface="Calibri"/>
                      </a:endParaRPr>
                    </a:p>
                  </a:txBody>
                  <a:tcPr marL="133275" marR="133275" marT="45725" marB="45725" anchor="ctr">
                    <a:lnL w="12700" cap="flat" cmpd="sng">
                      <a:solidFill>
                        <a:srgbClr val="AE98B6"/>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extLst>
                  <a:ext uri="{0D108BD9-81ED-4DB2-BD59-A6C34878D82A}">
                    <a16:rowId xmlns:a16="http://schemas.microsoft.com/office/drawing/2014/main" val="10007"/>
                  </a:ext>
                </a:extLst>
              </a:tr>
              <a:tr h="376280">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solidFill>
                            <a:srgbClr val="353535"/>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
                            </a:ext>
                          </a:extLst>
                        </a:rPr>
                        <a:t>Institute for Human Virology (IHVN)</a:t>
                      </a:r>
                      <a:endParaRPr sz="1100" u="none" strike="noStrike" cap="none">
                        <a:solidFill>
                          <a:srgbClr val="353535"/>
                        </a:solidFill>
                        <a:latin typeface="Calibri"/>
                        <a:ea typeface="Calibri"/>
                        <a:cs typeface="Calibri"/>
                        <a:sym typeface="Calibri"/>
                      </a:endParaRPr>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rgbClr val="AE98B6"/>
                      </a:solidFill>
                      <a:prstDash val="dot"/>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dirty="0">
                          <a:solidFill>
                            <a:srgbClr val="353535"/>
                          </a:solidFill>
                          <a:latin typeface="Calibri"/>
                          <a:ea typeface="Calibri"/>
                          <a:cs typeface="Calibri"/>
                          <a:sym typeface="Calibri"/>
                        </a:rPr>
                        <a:t>Runs a project to provide PrEP to KPs and serodiscordant couples in 3 states, funded by CDC</a:t>
                      </a:r>
                      <a:endParaRPr sz="1100" u="none" strike="noStrike" cap="none" dirty="0">
                        <a:solidFill>
                          <a:srgbClr val="353535"/>
                        </a:solidFill>
                        <a:latin typeface="Calibri"/>
                        <a:ea typeface="Calibri"/>
                        <a:cs typeface="Calibri"/>
                        <a:sym typeface="Calibri"/>
                      </a:endParaRPr>
                    </a:p>
                  </a:txBody>
                  <a:tcPr marL="133275" marR="133275" marT="45725" marB="45725" anchor="ctr">
                    <a:lnL w="12700" cap="flat" cmpd="sng">
                      <a:solidFill>
                        <a:srgbClr val="AE98B6"/>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extLst>
                  <a:ext uri="{0D108BD9-81ED-4DB2-BD59-A6C34878D82A}">
                    <a16:rowId xmlns:a16="http://schemas.microsoft.com/office/drawing/2014/main" val="10008"/>
                  </a:ext>
                </a:extLst>
              </a:tr>
              <a:tr h="376280">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solidFill>
                            <a:srgbClr val="353535"/>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
                            </a:ext>
                          </a:extLst>
                        </a:rPr>
                        <a:t>AIDS Prevention Initiative Nigeria (APIN)</a:t>
                      </a:r>
                      <a:endParaRPr sz="1100" u="none" strike="noStrike" cap="none">
                        <a:solidFill>
                          <a:srgbClr val="353535"/>
                        </a:solidFill>
                        <a:latin typeface="Calibri"/>
                        <a:ea typeface="Calibri"/>
                        <a:cs typeface="Calibri"/>
                        <a:sym typeface="Calibri"/>
                      </a:endParaRPr>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rgbClr val="AE98B6"/>
                      </a:solidFill>
                      <a:prstDash val="dot"/>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dirty="0">
                          <a:solidFill>
                            <a:srgbClr val="353535"/>
                          </a:solidFill>
                          <a:latin typeface="Calibri"/>
                          <a:ea typeface="Calibri"/>
                          <a:cs typeface="Calibri"/>
                          <a:sym typeface="Calibri"/>
                        </a:rPr>
                        <a:t>Runs a project to provide PrEP to KPs and serodiscordant couples in 7 states, funded by CDC </a:t>
                      </a:r>
                      <a:endParaRPr sz="1100" u="none" strike="noStrike" cap="none" dirty="0">
                        <a:solidFill>
                          <a:srgbClr val="353535"/>
                        </a:solidFill>
                        <a:latin typeface="Calibri"/>
                        <a:ea typeface="Calibri"/>
                        <a:cs typeface="Calibri"/>
                        <a:sym typeface="Calibri"/>
                      </a:endParaRPr>
                    </a:p>
                  </a:txBody>
                  <a:tcPr marL="133275" marR="133275" marT="45725" marB="45725" anchor="ctr">
                    <a:lnL w="12700" cap="flat" cmpd="sng">
                      <a:solidFill>
                        <a:srgbClr val="AE98B6"/>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extLst>
                  <a:ext uri="{0D108BD9-81ED-4DB2-BD59-A6C34878D82A}">
                    <a16:rowId xmlns:a16="http://schemas.microsoft.com/office/drawing/2014/main" val="10009"/>
                  </a:ext>
                </a:extLst>
              </a:tr>
              <a:tr h="376280">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solidFill>
                            <a:srgbClr val="353535"/>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
                            </a:ext>
                          </a:extLst>
                        </a:rPr>
                        <a:t>Center for Integrated Health Program (CIHP)</a:t>
                      </a:r>
                      <a:endParaRPr sz="1100" u="none" strike="noStrike" cap="none">
                        <a:solidFill>
                          <a:srgbClr val="353535"/>
                        </a:solidFill>
                        <a:latin typeface="Calibri"/>
                        <a:ea typeface="Calibri"/>
                        <a:cs typeface="Calibri"/>
                        <a:sym typeface="Calibri"/>
                      </a:endParaRPr>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rgbClr val="AE98B6"/>
                      </a:solidFill>
                      <a:prstDash val="dot"/>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dirty="0">
                          <a:solidFill>
                            <a:srgbClr val="353535"/>
                          </a:solidFill>
                          <a:latin typeface="Calibri"/>
                          <a:ea typeface="Calibri"/>
                          <a:cs typeface="Calibri"/>
                          <a:sym typeface="Calibri"/>
                        </a:rPr>
                        <a:t>Runs a project to provide PrEP to KPs in 2 states, funded by CDC</a:t>
                      </a:r>
                      <a:endParaRPr sz="1100" u="none" strike="noStrike" cap="none" dirty="0">
                        <a:solidFill>
                          <a:srgbClr val="353535"/>
                        </a:solidFill>
                        <a:latin typeface="Calibri"/>
                        <a:ea typeface="Calibri"/>
                        <a:cs typeface="Calibri"/>
                        <a:sym typeface="Calibri"/>
                      </a:endParaRPr>
                    </a:p>
                  </a:txBody>
                  <a:tcPr marL="133275" marR="133275" marT="45725" marB="45725" anchor="ctr">
                    <a:lnL w="12700" cap="flat" cmpd="sng">
                      <a:solidFill>
                        <a:srgbClr val="AE98B6"/>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extLst>
                  <a:ext uri="{0D108BD9-81ED-4DB2-BD59-A6C34878D82A}">
                    <a16:rowId xmlns:a16="http://schemas.microsoft.com/office/drawing/2014/main" val="10010"/>
                  </a:ext>
                </a:extLst>
              </a:tr>
              <a:tr h="376280">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dirty="0">
                          <a:solidFill>
                            <a:srgbClr val="353535"/>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
                            </a:ext>
                          </a:extLst>
                        </a:rPr>
                        <a:t>Catholic Caritas Foundation Nigeria (CCFN)</a:t>
                      </a:r>
                      <a:endParaRPr sz="1100" u="none" strike="noStrike" cap="none" dirty="0">
                        <a:solidFill>
                          <a:srgbClr val="353535"/>
                        </a:solidFill>
                        <a:latin typeface="Calibri"/>
                        <a:ea typeface="Calibri"/>
                        <a:cs typeface="Calibri"/>
                        <a:sym typeface="Calibri"/>
                      </a:endParaRPr>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rgbClr val="AE98B6"/>
                      </a:solidFill>
                      <a:prstDash val="dot"/>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dirty="0">
                          <a:solidFill>
                            <a:srgbClr val="353535"/>
                          </a:solidFill>
                          <a:latin typeface="Calibri"/>
                          <a:ea typeface="Calibri"/>
                          <a:cs typeface="Calibri"/>
                          <a:sym typeface="Calibri"/>
                        </a:rPr>
                        <a:t>Runs a project to provide PrEP to KPs in 1 state, funded by CDC</a:t>
                      </a:r>
                      <a:endParaRPr lang="en-US" sz="1100" u="none" strike="noStrike" cap="none" dirty="0">
                        <a:solidFill>
                          <a:srgbClr val="353535"/>
                        </a:solidFill>
                        <a:latin typeface="Calibri"/>
                        <a:ea typeface="Calibri"/>
                        <a:cs typeface="Calibri"/>
                        <a:sym typeface="Calibri"/>
                      </a:endParaRPr>
                    </a:p>
                  </a:txBody>
                  <a:tcPr marL="133275" marR="133275" marT="45725" marB="45725" anchor="ctr">
                    <a:lnL w="12700" cap="flat" cmpd="sng">
                      <a:solidFill>
                        <a:srgbClr val="AE98B6"/>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extLst>
                  <a:ext uri="{0D108BD9-81ED-4DB2-BD59-A6C34878D82A}">
                    <a16:rowId xmlns:a16="http://schemas.microsoft.com/office/drawing/2014/main" val="10011"/>
                  </a:ext>
                </a:extLst>
              </a:tr>
              <a:tr h="245482">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dirty="0">
                          <a:solidFill>
                            <a:srgbClr val="353535"/>
                          </a:solidFill>
                          <a:latin typeface="Calibri"/>
                          <a:ea typeface="Calibri"/>
                          <a:cs typeface="Calibri"/>
                          <a:sym typeface="Calibri"/>
                        </a:rPr>
                        <a:t>Population Council</a:t>
                      </a:r>
                      <a:endParaRPr sz="1100" u="none" strike="noStrike" cap="none" dirty="0">
                        <a:solidFill>
                          <a:srgbClr val="353535"/>
                        </a:solidFill>
                        <a:latin typeface="Calibri"/>
                        <a:ea typeface="Calibri"/>
                        <a:cs typeface="Calibri"/>
                        <a:sym typeface="Calibri"/>
                      </a:endParaRPr>
                    </a:p>
                  </a:txBody>
                  <a:tcPr marL="133275" marR="133275" marT="45725" marB="45725" anchor="ctr">
                    <a:lnL w="9525" cap="flat" cmpd="sng">
                      <a:solidFill>
                        <a:srgbClr val="000000">
                          <a:alpha val="0"/>
                        </a:srgbClr>
                      </a:solidFill>
                      <a:prstDash val="solid"/>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dirty="0">
                          <a:solidFill>
                            <a:srgbClr val="353535"/>
                          </a:solidFill>
                          <a:latin typeface="Calibri"/>
                          <a:ea typeface="Calibri"/>
                          <a:cs typeface="Calibri"/>
                          <a:sym typeface="Calibri"/>
                        </a:rPr>
                        <a:t>Runs a project to provide PrEP to KPs in 2 states, funded by DOD</a:t>
                      </a:r>
                    </a:p>
                  </a:txBody>
                  <a:tcPr marL="133275" marR="133275" marT="45725" marB="45725" anchor="ctr">
                    <a:lnL w="12700" cap="flat" cmpd="sng" algn="ctr">
                      <a:solidFill>
                        <a:srgbClr val="AE98B6"/>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extLst>
                  <a:ext uri="{0D108BD9-81ED-4DB2-BD59-A6C34878D82A}">
                    <a16:rowId xmlns:a16="http://schemas.microsoft.com/office/drawing/2014/main" val="609501725"/>
                  </a:ext>
                </a:extLst>
              </a:tr>
              <a:tr h="376280">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dirty="0">
                          <a:solidFill>
                            <a:srgbClr val="353535"/>
                          </a:solidFill>
                          <a:latin typeface="Calibri"/>
                          <a:ea typeface="Calibri"/>
                          <a:cs typeface="Calibri"/>
                          <a:sym typeface="Calibri"/>
                        </a:rPr>
                        <a:t>Henry Jackson Foundation Medical Research Intern.</a:t>
                      </a:r>
                      <a:endParaRPr sz="1100" u="none" strike="noStrike" cap="none" dirty="0">
                        <a:solidFill>
                          <a:srgbClr val="353535"/>
                        </a:solidFill>
                        <a:latin typeface="Calibri"/>
                        <a:ea typeface="Calibri"/>
                        <a:cs typeface="Calibri"/>
                        <a:sym typeface="Calibri"/>
                      </a:endParaRPr>
                    </a:p>
                  </a:txBody>
                  <a:tcPr marL="133275" marR="133275" marT="45725" marB="45725" anchor="ctr">
                    <a:lnL w="9525" cap="flat" cmpd="sng">
                      <a:solidFill>
                        <a:srgbClr val="000000">
                          <a:alpha val="0"/>
                        </a:srgbClr>
                      </a:solidFill>
                      <a:prstDash val="solid"/>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dirty="0">
                          <a:solidFill>
                            <a:srgbClr val="353535"/>
                          </a:solidFill>
                          <a:latin typeface="Calibri"/>
                          <a:ea typeface="Calibri"/>
                          <a:cs typeface="Calibri"/>
                          <a:sym typeface="Calibri"/>
                        </a:rPr>
                        <a:t>Runs a project to provide PrEP to general populations at military facilities across 19 states, funded by DOD</a:t>
                      </a:r>
                    </a:p>
                  </a:txBody>
                  <a:tcPr marL="133275" marR="133275" marT="45725" marB="45725" anchor="ctr">
                    <a:lnL w="12700" cap="flat" cmpd="sng" algn="ctr">
                      <a:solidFill>
                        <a:srgbClr val="AE98B6"/>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tcPr>
                </a:tc>
                <a:extLst>
                  <a:ext uri="{0D108BD9-81ED-4DB2-BD59-A6C34878D82A}">
                    <a16:rowId xmlns:a16="http://schemas.microsoft.com/office/drawing/2014/main" val="133220612"/>
                  </a:ext>
                </a:extLst>
              </a:tr>
              <a:tr h="228459">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dirty="0">
                          <a:solidFill>
                            <a:srgbClr val="353535"/>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
                            </a:ext>
                          </a:extLst>
                        </a:rPr>
                        <a:t>JSI / </a:t>
                      </a:r>
                      <a:r>
                        <a:rPr lang="en-US" sz="1100" u="none" strike="noStrike" cap="none" dirty="0" err="1">
                          <a:solidFill>
                            <a:srgbClr val="353535"/>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
                            </a:ext>
                          </a:extLst>
                        </a:rPr>
                        <a:t>AIDSFree</a:t>
                      </a:r>
                      <a:endParaRPr sz="1100" u="none" strike="noStrike" cap="none" dirty="0">
                        <a:solidFill>
                          <a:srgbClr val="353535"/>
                        </a:solidFill>
                        <a:latin typeface="Calibri"/>
                        <a:ea typeface="Calibri"/>
                        <a:cs typeface="Calibri"/>
                        <a:sym typeface="Calibri"/>
                      </a:endParaRPr>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rgbClr val="AE98B6"/>
                      </a:solidFill>
                      <a:prstDash val="dot"/>
                      <a:round/>
                      <a:headEnd type="none" w="sm" len="sm"/>
                      <a:tailEnd type="none" w="sm" len="sm"/>
                    </a:lnR>
                    <a:lnT w="12700" cap="flat" cmpd="sng">
                      <a:solidFill>
                        <a:srgbClr val="AE98B6"/>
                      </a:solidFill>
                      <a:prstDash val="dot"/>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dirty="0">
                          <a:solidFill>
                            <a:srgbClr val="353535"/>
                          </a:solidFill>
                          <a:latin typeface="Calibri"/>
                          <a:ea typeface="Calibri"/>
                          <a:cs typeface="Calibri"/>
                          <a:sym typeface="Calibri"/>
                        </a:rPr>
                        <a:t>Provides technical assistance to support PrEP rollout, including provider training and mentorship and demand creation strategy (pending in 2020)</a:t>
                      </a:r>
                      <a:endParaRPr sz="1100" u="none" strike="noStrike" cap="none" dirty="0">
                        <a:solidFill>
                          <a:srgbClr val="353535"/>
                        </a:solidFill>
                        <a:latin typeface="Calibri"/>
                        <a:ea typeface="Calibri"/>
                        <a:cs typeface="Calibri"/>
                        <a:sym typeface="Calibri"/>
                      </a:endParaRPr>
                    </a:p>
                  </a:txBody>
                  <a:tcPr marL="133275" marR="133275" marT="45725" marB="45725" anchor="ctr">
                    <a:lnL w="12700" cap="flat" cmpd="sng">
                      <a:solidFill>
                        <a:srgbClr val="AE98B6"/>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E98B6"/>
                      </a:solidFill>
                      <a:prstDash val="dot"/>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7"/>
          <p:cNvSpPr txBox="1">
            <a:spLocks noGrp="1"/>
          </p:cNvSpPr>
          <p:nvPr>
            <p:ph type="title"/>
          </p:nvPr>
        </p:nvSpPr>
        <p:spPr>
          <a:xfrm>
            <a:off x="2019300" y="2558917"/>
            <a:ext cx="8938510" cy="80003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2"/>
              </a:buClr>
              <a:buSzPts val="4000"/>
              <a:buFont typeface="Arial"/>
              <a:buNone/>
            </a:pPr>
            <a:r>
              <a:rPr lang="en-US" sz="4000">
                <a:solidFill>
                  <a:schemeClr val="accent2"/>
                </a:solidFill>
              </a:rPr>
              <a:t>PrEP Introduction Planning</a:t>
            </a:r>
            <a:endParaRPr/>
          </a:p>
        </p:txBody>
      </p:sp>
      <p:sp>
        <p:nvSpPr>
          <p:cNvPr id="269" name="Google Shape;269;p7"/>
          <p:cNvSpPr/>
          <p:nvPr/>
        </p:nvSpPr>
        <p:spPr>
          <a:xfrm>
            <a:off x="2124229" y="3448896"/>
            <a:ext cx="7406640" cy="7535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8"/>
          <p:cNvSpPr txBox="1">
            <a:spLocks noGrp="1"/>
          </p:cNvSpPr>
          <p:nvPr>
            <p:ph type="title"/>
          </p:nvPr>
        </p:nvSpPr>
        <p:spPr>
          <a:xfrm>
            <a:off x="335280" y="213590"/>
            <a:ext cx="10515600" cy="80003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Arial"/>
              <a:buNone/>
            </a:pPr>
            <a:r>
              <a:rPr lang="en-US"/>
              <a:t>PrEP Introduction Framework</a:t>
            </a:r>
            <a:endParaRPr/>
          </a:p>
        </p:txBody>
      </p:sp>
      <p:sp>
        <p:nvSpPr>
          <p:cNvPr id="275" name="Google Shape;275;p8"/>
          <p:cNvSpPr/>
          <p:nvPr/>
        </p:nvSpPr>
        <p:spPr>
          <a:xfrm>
            <a:off x="509991" y="2521387"/>
            <a:ext cx="11172019" cy="368984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aphicFrame>
        <p:nvGraphicFramePr>
          <p:cNvPr id="276" name="Google Shape;276;p8"/>
          <p:cNvGraphicFramePr/>
          <p:nvPr/>
        </p:nvGraphicFramePr>
        <p:xfrm>
          <a:off x="747133" y="4807154"/>
          <a:ext cx="10627100" cy="1264925"/>
        </p:xfrm>
        <a:graphic>
          <a:graphicData uri="http://schemas.openxmlformats.org/drawingml/2006/table">
            <a:tbl>
              <a:tblPr firstRow="1" bandRow="1">
                <a:noFill/>
                <a:tableStyleId>{983116DE-04D3-4C82-8453-7713F9BDAB9A}</a:tableStyleId>
              </a:tblPr>
              <a:tblGrid>
                <a:gridCol w="2007225">
                  <a:extLst>
                    <a:ext uri="{9D8B030D-6E8A-4147-A177-3AD203B41FA5}">
                      <a16:colId xmlns:a16="http://schemas.microsoft.com/office/drawing/2014/main" val="20000"/>
                    </a:ext>
                  </a:extLst>
                </a:gridCol>
                <a:gridCol w="2163325">
                  <a:extLst>
                    <a:ext uri="{9D8B030D-6E8A-4147-A177-3AD203B41FA5}">
                      <a16:colId xmlns:a16="http://schemas.microsoft.com/office/drawing/2014/main" val="20001"/>
                    </a:ext>
                  </a:extLst>
                </a:gridCol>
                <a:gridCol w="2163325">
                  <a:extLst>
                    <a:ext uri="{9D8B030D-6E8A-4147-A177-3AD203B41FA5}">
                      <a16:colId xmlns:a16="http://schemas.microsoft.com/office/drawing/2014/main" val="20002"/>
                    </a:ext>
                  </a:extLst>
                </a:gridCol>
                <a:gridCol w="2167800">
                  <a:extLst>
                    <a:ext uri="{9D8B030D-6E8A-4147-A177-3AD203B41FA5}">
                      <a16:colId xmlns:a16="http://schemas.microsoft.com/office/drawing/2014/main" val="20003"/>
                    </a:ext>
                  </a:extLst>
                </a:gridCol>
                <a:gridCol w="2125425">
                  <a:extLst>
                    <a:ext uri="{9D8B030D-6E8A-4147-A177-3AD203B41FA5}">
                      <a16:colId xmlns:a16="http://schemas.microsoft.com/office/drawing/2014/main" val="20004"/>
                    </a:ext>
                  </a:extLst>
                </a:gridCol>
              </a:tblGrid>
              <a:tr h="1264925">
                <a:tc>
                  <a:txBody>
                    <a:bodyPr/>
                    <a:lstStyle/>
                    <a:p>
                      <a:pPr marL="0" marR="0" lvl="0" indent="0" algn="ctr" rtl="0">
                        <a:lnSpc>
                          <a:spcPct val="100000"/>
                        </a:lnSpc>
                        <a:spcBef>
                          <a:spcPts val="0"/>
                        </a:spcBef>
                        <a:spcAft>
                          <a:spcPts val="0"/>
                        </a:spcAft>
                        <a:buClr>
                          <a:srgbClr val="000000"/>
                        </a:buClr>
                        <a:buSzPts val="1300"/>
                        <a:buFont typeface="Arial"/>
                        <a:buNone/>
                      </a:pPr>
                      <a:r>
                        <a:rPr lang="en-US" sz="1300" i="0" u="none" strike="noStrike" cap="none">
                          <a:solidFill>
                            <a:srgbClr val="353535"/>
                          </a:solidFill>
                          <a:latin typeface="Calibri"/>
                          <a:ea typeface="Calibri"/>
                          <a:cs typeface="Calibri"/>
                          <a:sym typeface="Calibri"/>
                        </a:rPr>
                        <a:t>National and state plans are established to implement WHO oral PrEP guidelines for priority end user populations</a:t>
                      </a:r>
                      <a:endParaRPr sz="1400" u="none" strike="noStrike" cap="none"/>
                    </a:p>
                  </a:txBody>
                  <a:tcPr marL="91450" marR="91450" marT="38100" marB="38100">
                    <a:lnL w="9525" cap="flat" cmpd="sng">
                      <a:solidFill>
                        <a:srgbClr val="000000">
                          <a:alpha val="0"/>
                        </a:srgbClr>
                      </a:solidFill>
                      <a:prstDash val="solid"/>
                      <a:round/>
                      <a:headEnd type="none" w="sm" len="sm"/>
                      <a:tailEnd type="none" w="sm" len="sm"/>
                    </a:lnL>
                    <a:lnR w="57150" cap="flat" cmpd="sng">
                      <a:solidFill>
                        <a:schemeClr val="lt1"/>
                      </a:solidFill>
                      <a:prstDash val="solid"/>
                      <a:round/>
                      <a:headEnd type="none" w="sm" len="sm"/>
                      <a:tailEnd type="none" w="sm" len="sm"/>
                    </a:lnR>
                    <a:lnB w="9525" cap="flat" cmpd="sng">
                      <a:solidFill>
                        <a:srgbClr val="000000">
                          <a:alpha val="0"/>
                        </a:srgbClr>
                      </a:solidFill>
                      <a:prstDash val="solid"/>
                      <a:round/>
                      <a:headEnd type="none" w="sm" len="sm"/>
                      <a:tailEnd type="none" w="sm" len="sm"/>
                    </a:lnB>
                    <a:solidFill>
                      <a:srgbClr val="CDBFD2"/>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i="0" u="none" strike="noStrike" cap="none">
                          <a:solidFill>
                            <a:srgbClr val="353535"/>
                          </a:solidFill>
                          <a:latin typeface="Calibri"/>
                          <a:ea typeface="Calibri"/>
                          <a:cs typeface="Calibri"/>
                          <a:sym typeface="Calibri"/>
                        </a:rPr>
                        <a:t>Oral PrEP is available and distributed in sufficient quantity to</a:t>
                      </a:r>
                      <a:br>
                        <a:rPr lang="en-US" sz="1300" i="0" u="none" strike="noStrike" cap="none">
                          <a:solidFill>
                            <a:srgbClr val="353535"/>
                          </a:solidFill>
                          <a:latin typeface="Calibri"/>
                          <a:ea typeface="Calibri"/>
                          <a:cs typeface="Calibri"/>
                          <a:sym typeface="Calibri"/>
                        </a:rPr>
                      </a:br>
                      <a:r>
                        <a:rPr lang="en-US" sz="1300" i="0" u="none" strike="noStrike" cap="none">
                          <a:solidFill>
                            <a:srgbClr val="353535"/>
                          </a:solidFill>
                          <a:latin typeface="Calibri"/>
                          <a:ea typeface="Calibri"/>
                          <a:cs typeface="Calibri"/>
                          <a:sym typeface="Calibri"/>
                        </a:rPr>
                        <a:t>meet projected demand via priority delivery channels</a:t>
                      </a:r>
                      <a:endParaRPr sz="1300" i="0" u="none" strike="noStrike" cap="none">
                        <a:solidFill>
                          <a:srgbClr val="353535"/>
                        </a:solidFill>
                        <a:latin typeface="Calibri"/>
                        <a:ea typeface="Calibri"/>
                        <a:cs typeface="Calibri"/>
                        <a:sym typeface="Calibri"/>
                      </a:endParaRPr>
                    </a:p>
                  </a:txBody>
                  <a:tcPr marL="91450" marR="91450" marT="38100" marB="38100">
                    <a:lnL w="57150" cap="flat" cmpd="sng">
                      <a:solidFill>
                        <a:schemeClr val="lt1"/>
                      </a:solidFill>
                      <a:prstDash val="solid"/>
                      <a:round/>
                      <a:headEnd type="none" w="sm" len="sm"/>
                      <a:tailEnd type="none" w="sm" len="sm"/>
                    </a:lnL>
                    <a:lnR w="57150" cap="flat" cmpd="sng">
                      <a:solidFill>
                        <a:schemeClr val="lt1"/>
                      </a:solidFill>
                      <a:prstDash val="solid"/>
                      <a:round/>
                      <a:headEnd type="none" w="sm" len="sm"/>
                      <a:tailEnd type="none" w="sm" len="sm"/>
                    </a:lnR>
                    <a:lnB w="9525" cap="flat" cmpd="sng">
                      <a:solidFill>
                        <a:srgbClr val="000000">
                          <a:alpha val="0"/>
                        </a:srgbClr>
                      </a:solidFill>
                      <a:prstDash val="solid"/>
                      <a:round/>
                      <a:headEnd type="none" w="sm" len="sm"/>
                      <a:tailEnd type="none" w="sm" len="sm"/>
                    </a:lnB>
                    <a:solidFill>
                      <a:srgbClr val="CDBFD2"/>
                    </a:solidFill>
                  </a:tcPr>
                </a:tc>
                <a:tc>
                  <a:txBody>
                    <a:bodyPr/>
                    <a:lstStyle/>
                    <a:p>
                      <a:pPr marL="0" marR="0" lvl="0" indent="0" algn="ctr" rtl="0">
                        <a:lnSpc>
                          <a:spcPct val="100000"/>
                        </a:lnSpc>
                        <a:spcBef>
                          <a:spcPts val="0"/>
                        </a:spcBef>
                        <a:spcAft>
                          <a:spcPts val="0"/>
                        </a:spcAft>
                        <a:buClr>
                          <a:srgbClr val="353535"/>
                        </a:buClr>
                        <a:buSzPts val="1300"/>
                        <a:buFont typeface="Calibri"/>
                        <a:buNone/>
                      </a:pPr>
                      <a:r>
                        <a:rPr lang="en-US" sz="1300" i="0" u="none" strike="noStrike" cap="none">
                          <a:solidFill>
                            <a:srgbClr val="353535"/>
                          </a:solidFill>
                          <a:latin typeface="Calibri"/>
                          <a:ea typeface="Calibri"/>
                          <a:cs typeface="Calibri"/>
                          <a:sym typeface="Calibri"/>
                        </a:rPr>
                        <a:t>Oral PrEP is effectively delivered by trained healthcare workers in priority delivery channels to effectively reach end users</a:t>
                      </a:r>
                      <a:endParaRPr sz="1400" u="none" strike="noStrike" cap="none"/>
                    </a:p>
                  </a:txBody>
                  <a:tcPr marL="91450" marR="91450" marT="38100" marB="38100">
                    <a:lnL w="57150" cap="flat" cmpd="sng">
                      <a:solidFill>
                        <a:schemeClr val="lt1"/>
                      </a:solidFill>
                      <a:prstDash val="solid"/>
                      <a:round/>
                      <a:headEnd type="none" w="sm" len="sm"/>
                      <a:tailEnd type="none" w="sm" len="sm"/>
                    </a:lnL>
                    <a:lnR w="57150" cap="flat" cmpd="sng">
                      <a:solidFill>
                        <a:schemeClr val="lt1"/>
                      </a:solidFill>
                      <a:prstDash val="solid"/>
                      <a:round/>
                      <a:headEnd type="none" w="sm" len="sm"/>
                      <a:tailEnd type="none" w="sm" len="sm"/>
                    </a:lnR>
                    <a:lnB w="9525" cap="flat" cmpd="sng">
                      <a:solidFill>
                        <a:srgbClr val="000000">
                          <a:alpha val="0"/>
                        </a:srgbClr>
                      </a:solidFill>
                      <a:prstDash val="solid"/>
                      <a:round/>
                      <a:headEnd type="none" w="sm" len="sm"/>
                      <a:tailEnd type="none" w="sm" len="sm"/>
                    </a:lnB>
                    <a:solidFill>
                      <a:srgbClr val="CDBFD2"/>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i="0" u="none" strike="noStrike" cap="none">
                          <a:solidFill>
                            <a:srgbClr val="353535"/>
                          </a:solidFill>
                          <a:latin typeface="Calibri"/>
                          <a:ea typeface="Calibri"/>
                          <a:cs typeface="Calibri"/>
                          <a:sym typeface="Calibri"/>
                        </a:rPr>
                        <a:t>End users know about and understand PrEP and are able to seek out, initiate and effectively use PrEP   </a:t>
                      </a:r>
                      <a:endParaRPr sz="1400" u="none" strike="noStrike" cap="none"/>
                    </a:p>
                  </a:txBody>
                  <a:tcPr marL="91450" marR="91450" marT="38100" marB="38100">
                    <a:lnL w="57150" cap="flat" cmpd="sng">
                      <a:solidFill>
                        <a:schemeClr val="lt1"/>
                      </a:solidFill>
                      <a:prstDash val="solid"/>
                      <a:round/>
                      <a:headEnd type="none" w="sm" len="sm"/>
                      <a:tailEnd type="none" w="sm" len="sm"/>
                    </a:lnL>
                    <a:lnR w="57150" cap="flat" cmpd="sng">
                      <a:solidFill>
                        <a:schemeClr val="lt1"/>
                      </a:solidFill>
                      <a:prstDash val="solid"/>
                      <a:round/>
                      <a:headEnd type="none" w="sm" len="sm"/>
                      <a:tailEnd type="none" w="sm" len="sm"/>
                    </a:lnR>
                    <a:lnB w="9525" cap="flat" cmpd="sng">
                      <a:solidFill>
                        <a:srgbClr val="000000">
                          <a:alpha val="0"/>
                        </a:srgbClr>
                      </a:solidFill>
                      <a:prstDash val="solid"/>
                      <a:round/>
                      <a:headEnd type="none" w="sm" len="sm"/>
                      <a:tailEnd type="none" w="sm" len="sm"/>
                    </a:lnB>
                    <a:solidFill>
                      <a:srgbClr val="CDBFD2"/>
                    </a:solidFill>
                  </a:tcPr>
                </a:tc>
                <a:tc>
                  <a:txBody>
                    <a:bodyPr/>
                    <a:lstStyle/>
                    <a:p>
                      <a:pPr marL="0" marR="0" lvl="0" indent="0" algn="ctr" rtl="0">
                        <a:lnSpc>
                          <a:spcPct val="100000"/>
                        </a:lnSpc>
                        <a:spcBef>
                          <a:spcPts val="0"/>
                        </a:spcBef>
                        <a:spcAft>
                          <a:spcPts val="0"/>
                        </a:spcAft>
                        <a:buClr>
                          <a:srgbClr val="353535"/>
                        </a:buClr>
                        <a:buSzPts val="1300"/>
                        <a:buFont typeface="Calibri"/>
                        <a:buNone/>
                      </a:pPr>
                      <a:r>
                        <a:rPr lang="en-US" sz="1300" i="0" u="none" strike="noStrike" cap="none">
                          <a:solidFill>
                            <a:srgbClr val="353535"/>
                          </a:solidFill>
                          <a:latin typeface="Calibri"/>
                          <a:ea typeface="Calibri"/>
                          <a:cs typeface="Calibri"/>
                          <a:sym typeface="Calibri"/>
                        </a:rPr>
                        <a:t>PrEP is effectively integrated into national, state, program, and facility level monitoring systems</a:t>
                      </a:r>
                      <a:endParaRPr sz="1400" u="none" strike="noStrike" cap="none"/>
                    </a:p>
                  </a:txBody>
                  <a:tcPr marL="91450" marR="91450" marT="38100" marB="38100">
                    <a:lnL w="571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B w="9525" cap="flat" cmpd="sng">
                      <a:solidFill>
                        <a:srgbClr val="000000">
                          <a:alpha val="0"/>
                        </a:srgbClr>
                      </a:solidFill>
                      <a:prstDash val="solid"/>
                      <a:round/>
                      <a:headEnd type="none" w="sm" len="sm"/>
                      <a:tailEnd type="none" w="sm" len="sm"/>
                    </a:lnB>
                    <a:solidFill>
                      <a:srgbClr val="CDBFD2"/>
                    </a:solidFill>
                  </a:tcPr>
                </a:tc>
                <a:extLst>
                  <a:ext uri="{0D108BD9-81ED-4DB2-BD59-A6C34878D82A}">
                    <a16:rowId xmlns:a16="http://schemas.microsoft.com/office/drawing/2014/main" val="10000"/>
                  </a:ext>
                </a:extLst>
              </a:tr>
            </a:tbl>
          </a:graphicData>
        </a:graphic>
      </p:graphicFrame>
      <p:sp>
        <p:nvSpPr>
          <p:cNvPr id="277" name="Google Shape;277;p8"/>
          <p:cNvSpPr/>
          <p:nvPr/>
        </p:nvSpPr>
        <p:spPr>
          <a:xfrm>
            <a:off x="791618" y="4209466"/>
            <a:ext cx="1920240" cy="511877"/>
          </a:xfrm>
          <a:prstGeom prst="roundRect">
            <a:avLst/>
          </a:prstGeom>
          <a:solidFill>
            <a:srgbClr val="81648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PLANNING &amp;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BUDGETING</a:t>
            </a:r>
            <a:endParaRPr sz="1200" b="1" i="0" u="none" strike="noStrike" cap="none">
              <a:solidFill>
                <a:srgbClr val="FFFFFF"/>
              </a:solidFill>
              <a:latin typeface="Calibri"/>
              <a:ea typeface="Calibri"/>
              <a:cs typeface="Calibri"/>
              <a:sym typeface="Calibri"/>
            </a:endParaRPr>
          </a:p>
        </p:txBody>
      </p:sp>
      <p:sp>
        <p:nvSpPr>
          <p:cNvPr id="278" name="Google Shape;278;p8"/>
          <p:cNvSpPr/>
          <p:nvPr/>
        </p:nvSpPr>
        <p:spPr>
          <a:xfrm>
            <a:off x="2877338" y="4209466"/>
            <a:ext cx="1920240" cy="511877"/>
          </a:xfrm>
          <a:prstGeom prst="roundRect">
            <a:avLst/>
          </a:prstGeom>
          <a:solidFill>
            <a:srgbClr val="81648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SUPPLY CHAIN MANAGEMENT</a:t>
            </a:r>
            <a:endParaRPr sz="1400" b="0" i="0" u="none" strike="noStrike" cap="none">
              <a:solidFill>
                <a:srgbClr val="000000"/>
              </a:solidFill>
              <a:latin typeface="Arial"/>
              <a:ea typeface="Arial"/>
              <a:cs typeface="Arial"/>
              <a:sym typeface="Arial"/>
            </a:endParaRPr>
          </a:p>
        </p:txBody>
      </p:sp>
      <p:sp>
        <p:nvSpPr>
          <p:cNvPr id="279" name="Google Shape;279;p8"/>
          <p:cNvSpPr/>
          <p:nvPr/>
        </p:nvSpPr>
        <p:spPr>
          <a:xfrm>
            <a:off x="5062211" y="4209466"/>
            <a:ext cx="1920240" cy="511877"/>
          </a:xfrm>
          <a:prstGeom prst="roundRect">
            <a:avLst/>
          </a:prstGeom>
          <a:solidFill>
            <a:srgbClr val="81648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PREP DELIVERY PLATFORMS</a:t>
            </a:r>
            <a:endParaRPr sz="1400" b="0" i="0" u="none" strike="noStrike" cap="none">
              <a:solidFill>
                <a:srgbClr val="000000"/>
              </a:solidFill>
              <a:latin typeface="Arial"/>
              <a:ea typeface="Arial"/>
              <a:cs typeface="Arial"/>
              <a:sym typeface="Arial"/>
            </a:endParaRPr>
          </a:p>
        </p:txBody>
      </p:sp>
      <p:sp>
        <p:nvSpPr>
          <p:cNvPr id="280" name="Google Shape;280;p8"/>
          <p:cNvSpPr/>
          <p:nvPr/>
        </p:nvSpPr>
        <p:spPr>
          <a:xfrm>
            <a:off x="7225051" y="4209466"/>
            <a:ext cx="1920240" cy="511877"/>
          </a:xfrm>
          <a:prstGeom prst="roundRect">
            <a:avLst/>
          </a:prstGeom>
          <a:solidFill>
            <a:srgbClr val="81648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UPTAKE &amp;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EFFECTIVE USE</a:t>
            </a:r>
            <a:endParaRPr sz="1200" b="1" i="0" u="none" strike="noStrike" cap="none">
              <a:solidFill>
                <a:srgbClr val="FFFFFF"/>
              </a:solidFill>
              <a:latin typeface="Calibri"/>
              <a:ea typeface="Calibri"/>
              <a:cs typeface="Calibri"/>
              <a:sym typeface="Calibri"/>
            </a:endParaRPr>
          </a:p>
        </p:txBody>
      </p:sp>
      <p:sp>
        <p:nvSpPr>
          <p:cNvPr id="281" name="Google Shape;281;p8"/>
          <p:cNvSpPr/>
          <p:nvPr/>
        </p:nvSpPr>
        <p:spPr>
          <a:xfrm>
            <a:off x="9365857" y="4209466"/>
            <a:ext cx="1920240" cy="511877"/>
          </a:xfrm>
          <a:prstGeom prst="roundRect">
            <a:avLst/>
          </a:prstGeom>
          <a:solidFill>
            <a:srgbClr val="816486"/>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Calibri"/>
                <a:ea typeface="Calibri"/>
                <a:cs typeface="Calibri"/>
                <a:sym typeface="Calibri"/>
              </a:rPr>
              <a:t>MONITORING</a:t>
            </a:r>
            <a:endParaRPr sz="1200" b="1" i="0" u="none" strike="noStrike" cap="none">
              <a:solidFill>
                <a:srgbClr val="FFFFFF"/>
              </a:solidFill>
              <a:latin typeface="Calibri"/>
              <a:ea typeface="Calibri"/>
              <a:cs typeface="Calibri"/>
              <a:sym typeface="Calibri"/>
            </a:endParaRPr>
          </a:p>
        </p:txBody>
      </p:sp>
      <p:sp>
        <p:nvSpPr>
          <p:cNvPr id="282" name="Google Shape;282;p8"/>
          <p:cNvSpPr/>
          <p:nvPr/>
        </p:nvSpPr>
        <p:spPr>
          <a:xfrm>
            <a:off x="582894" y="2607509"/>
            <a:ext cx="255345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353535"/>
                </a:solidFill>
                <a:latin typeface="Calibri"/>
                <a:ea typeface="Calibri"/>
                <a:cs typeface="Calibri"/>
                <a:sym typeface="Calibri"/>
              </a:rPr>
              <a:t>Value Chain for oral PrEP</a:t>
            </a:r>
            <a:endParaRPr sz="1800" b="0" i="0" u="none" strike="noStrike" cap="none">
              <a:solidFill>
                <a:srgbClr val="353535"/>
              </a:solidFill>
              <a:latin typeface="Calibri"/>
              <a:ea typeface="Calibri"/>
              <a:cs typeface="Calibri"/>
              <a:sym typeface="Calibri"/>
            </a:endParaRPr>
          </a:p>
        </p:txBody>
      </p:sp>
      <p:sp>
        <p:nvSpPr>
          <p:cNvPr id="283" name="Google Shape;283;p8"/>
          <p:cNvSpPr/>
          <p:nvPr/>
        </p:nvSpPr>
        <p:spPr>
          <a:xfrm>
            <a:off x="1272972" y="3160996"/>
            <a:ext cx="957533" cy="958305"/>
          </a:xfrm>
          <a:prstGeom prst="ellipse">
            <a:avLst/>
          </a:prstGeom>
          <a:solidFill>
            <a:srgbClr val="CDBF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84" name="Google Shape;284;p8" descr="C:\Users\neeraja.bhavaraju\Downloads\noun_81215_cc.png"/>
          <p:cNvPicPr preferRelativeResize="0"/>
          <p:nvPr/>
        </p:nvPicPr>
        <p:blipFill rotWithShape="1">
          <a:blip r:embed="rId3">
            <a:alphaModFix/>
          </a:blip>
          <a:srcRect b="15346"/>
          <a:stretch/>
        </p:blipFill>
        <p:spPr>
          <a:xfrm>
            <a:off x="1386420" y="3330891"/>
            <a:ext cx="730637" cy="618515"/>
          </a:xfrm>
          <a:prstGeom prst="rect">
            <a:avLst/>
          </a:prstGeom>
          <a:noFill/>
          <a:ln>
            <a:noFill/>
          </a:ln>
        </p:spPr>
      </p:pic>
      <p:sp>
        <p:nvSpPr>
          <p:cNvPr id="285" name="Google Shape;285;p8"/>
          <p:cNvSpPr/>
          <p:nvPr/>
        </p:nvSpPr>
        <p:spPr>
          <a:xfrm>
            <a:off x="3358692" y="3160996"/>
            <a:ext cx="957533" cy="958305"/>
          </a:xfrm>
          <a:prstGeom prst="ellipse">
            <a:avLst/>
          </a:prstGeom>
          <a:solidFill>
            <a:srgbClr val="C3B2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86" name="Google Shape;286;p8" descr="C:\Users\neeraja.bhavaraju\Downloads\noun_142824_cc.png"/>
          <p:cNvPicPr preferRelativeResize="0"/>
          <p:nvPr/>
        </p:nvPicPr>
        <p:blipFill rotWithShape="1">
          <a:blip r:embed="rId4">
            <a:alphaModFix/>
          </a:blip>
          <a:srcRect b="13330"/>
          <a:stretch/>
        </p:blipFill>
        <p:spPr>
          <a:xfrm>
            <a:off x="3475205" y="3326183"/>
            <a:ext cx="724507" cy="627931"/>
          </a:xfrm>
          <a:prstGeom prst="rect">
            <a:avLst/>
          </a:prstGeom>
          <a:noFill/>
          <a:ln>
            <a:noFill/>
          </a:ln>
        </p:spPr>
      </p:pic>
      <p:sp>
        <p:nvSpPr>
          <p:cNvPr id="287" name="Google Shape;287;p8"/>
          <p:cNvSpPr/>
          <p:nvPr/>
        </p:nvSpPr>
        <p:spPr>
          <a:xfrm>
            <a:off x="5543565" y="3160996"/>
            <a:ext cx="957533" cy="958305"/>
          </a:xfrm>
          <a:prstGeom prst="ellipse">
            <a:avLst/>
          </a:prstGeom>
          <a:solidFill>
            <a:srgbClr val="C3B2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88" name="Google Shape;288;p8" descr="C:\Users\neeraja.bhavaraju\Downloads\noun_22779_cc.png"/>
          <p:cNvPicPr preferRelativeResize="0"/>
          <p:nvPr/>
        </p:nvPicPr>
        <p:blipFill rotWithShape="1">
          <a:blip r:embed="rId5">
            <a:alphaModFix/>
          </a:blip>
          <a:srcRect b="13330"/>
          <a:stretch/>
        </p:blipFill>
        <p:spPr>
          <a:xfrm>
            <a:off x="5713783" y="3372729"/>
            <a:ext cx="617096" cy="534839"/>
          </a:xfrm>
          <a:prstGeom prst="rect">
            <a:avLst/>
          </a:prstGeom>
          <a:noFill/>
          <a:ln>
            <a:noFill/>
          </a:ln>
        </p:spPr>
      </p:pic>
      <p:sp>
        <p:nvSpPr>
          <p:cNvPr id="289" name="Google Shape;289;p8"/>
          <p:cNvSpPr/>
          <p:nvPr/>
        </p:nvSpPr>
        <p:spPr>
          <a:xfrm>
            <a:off x="7706405" y="3160996"/>
            <a:ext cx="957533" cy="958305"/>
          </a:xfrm>
          <a:prstGeom prst="ellipse">
            <a:avLst/>
          </a:prstGeom>
          <a:solidFill>
            <a:srgbClr val="C3B2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90" name="Google Shape;290;p8" descr="C:\Users\neeraja.bhavaraju\Downloads\noun_98760_cc.png"/>
          <p:cNvPicPr preferRelativeResize="0"/>
          <p:nvPr/>
        </p:nvPicPr>
        <p:blipFill rotWithShape="1">
          <a:blip r:embed="rId6">
            <a:alphaModFix/>
          </a:blip>
          <a:srcRect l="2453" b="16478"/>
          <a:stretch/>
        </p:blipFill>
        <p:spPr>
          <a:xfrm>
            <a:off x="7826065" y="3332674"/>
            <a:ext cx="718213" cy="614949"/>
          </a:xfrm>
          <a:prstGeom prst="rect">
            <a:avLst/>
          </a:prstGeom>
          <a:noFill/>
          <a:ln>
            <a:noFill/>
          </a:ln>
        </p:spPr>
      </p:pic>
      <p:sp>
        <p:nvSpPr>
          <p:cNvPr id="291" name="Google Shape;291;p8"/>
          <p:cNvSpPr/>
          <p:nvPr/>
        </p:nvSpPr>
        <p:spPr>
          <a:xfrm>
            <a:off x="9847211" y="3160996"/>
            <a:ext cx="957533" cy="958305"/>
          </a:xfrm>
          <a:prstGeom prst="ellipse">
            <a:avLst/>
          </a:prstGeom>
          <a:solidFill>
            <a:srgbClr val="C3B2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92" name="Google Shape;292;p8" descr="C:\Users\neeraja.bhavaraju\Downloads\noun_30986_cc.png"/>
          <p:cNvPicPr preferRelativeResize="0"/>
          <p:nvPr/>
        </p:nvPicPr>
        <p:blipFill rotWithShape="1">
          <a:blip r:embed="rId7">
            <a:alphaModFix/>
          </a:blip>
          <a:srcRect b="13330"/>
          <a:stretch/>
        </p:blipFill>
        <p:spPr>
          <a:xfrm>
            <a:off x="9993453" y="3351949"/>
            <a:ext cx="665049" cy="576399"/>
          </a:xfrm>
          <a:prstGeom prst="rect">
            <a:avLst/>
          </a:prstGeom>
          <a:noFill/>
          <a:ln>
            <a:noFill/>
          </a:ln>
        </p:spPr>
      </p:pic>
      <p:sp>
        <p:nvSpPr>
          <p:cNvPr id="293" name="Google Shape;293;p8"/>
          <p:cNvSpPr/>
          <p:nvPr/>
        </p:nvSpPr>
        <p:spPr>
          <a:xfrm>
            <a:off x="509991" y="1278895"/>
            <a:ext cx="11172019" cy="916573"/>
          </a:xfrm>
          <a:prstGeom prst="rect">
            <a:avLst/>
          </a:prstGeom>
          <a:solidFill>
            <a:srgbClr val="ECE7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353535"/>
                </a:solidFill>
                <a:latin typeface="Calibri"/>
                <a:ea typeface="Calibri"/>
                <a:cs typeface="Calibri"/>
                <a:sym typeface="Calibri"/>
              </a:rPr>
              <a:t>This value chain framework has been used across countries to support planning for oral PrEP introduction. It identifies necessary steps for PrEP introduction and scale-up across five major categories. It can also be used to track progress towards PrEP rollout by different partners.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1_Office Theme">
  <a:themeElements>
    <a:clrScheme name="CHOICE v5">
      <a:dk1>
        <a:srgbClr val="582F80"/>
      </a:dk1>
      <a:lt1>
        <a:srgbClr val="E2DAE5"/>
      </a:lt1>
      <a:dk2>
        <a:srgbClr val="582F80"/>
      </a:dk2>
      <a:lt2>
        <a:srgbClr val="E2DAE5"/>
      </a:lt2>
      <a:accent1>
        <a:srgbClr val="A78FAB"/>
      </a:accent1>
      <a:accent2>
        <a:srgbClr val="ED4330"/>
      </a:accent2>
      <a:accent3>
        <a:srgbClr val="59C3B4"/>
      </a:accent3>
      <a:accent4>
        <a:srgbClr val="CCBFD1"/>
      </a:accent4>
      <a:accent5>
        <a:srgbClr val="EFAC8E"/>
      </a:accent5>
      <a:accent6>
        <a:srgbClr val="AFDED6"/>
      </a:accent6>
      <a:hlink>
        <a:srgbClr val="ED4330"/>
      </a:hlink>
      <a:folHlink>
        <a:srgbClr val="A78F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39D4687743EB04580D9BB8359D99C20" ma:contentTypeVersion="13" ma:contentTypeDescription="Create a new document." ma:contentTypeScope="" ma:versionID="7ed861b74c3fe7091fb40b423c5b51f7">
  <xsd:schema xmlns:xsd="http://www.w3.org/2001/XMLSchema" xmlns:xs="http://www.w3.org/2001/XMLSchema" xmlns:p="http://schemas.microsoft.com/office/2006/metadata/properties" xmlns:ns2="9118aac3-5381-49e4-a919-47355212438f" xmlns:ns3="fcc924ab-3496-4f1d-b287-b458aff32560" targetNamespace="http://schemas.microsoft.com/office/2006/metadata/properties" ma:root="true" ma:fieldsID="ae18d02b14ddd9b13639f76240cf6d70" ns2:_="" ns3:_="">
    <xsd:import namespace="9118aac3-5381-49e4-a919-47355212438f"/>
    <xsd:import namespace="fcc924ab-3496-4f1d-b287-b458aff325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18aac3-5381-49e4-a919-4735521243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cc924ab-3496-4f1d-b287-b458aff3256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cc924ab-3496-4f1d-b287-b458aff32560">
      <UserInfo>
        <DisplayName>Dorian Gakiza</DisplayName>
        <AccountId>881</AccountId>
        <AccountType/>
      </UserInfo>
    </SharedWithUsers>
  </documentManagement>
</p:properties>
</file>

<file path=customXml/itemProps1.xml><?xml version="1.0" encoding="utf-8"?>
<ds:datastoreItem xmlns:ds="http://schemas.openxmlformats.org/officeDocument/2006/customXml" ds:itemID="{262203EE-1E0C-43AB-B33F-3F982439D5F0}">
  <ds:schemaRefs>
    <ds:schemaRef ds:uri="http://schemas.microsoft.com/sharepoint/v3/contenttype/forms"/>
  </ds:schemaRefs>
</ds:datastoreItem>
</file>

<file path=customXml/itemProps2.xml><?xml version="1.0" encoding="utf-8"?>
<ds:datastoreItem xmlns:ds="http://schemas.openxmlformats.org/officeDocument/2006/customXml" ds:itemID="{BAA04579-9911-421F-A06A-60F2F5BEFF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18aac3-5381-49e4-a919-47355212438f"/>
    <ds:schemaRef ds:uri="fcc924ab-3496-4f1d-b287-b458aff325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CCFE98-479E-4465-9A15-EFD20190C144}">
  <ds:schemaRefs>
    <ds:schemaRef ds:uri="http://purl.org/dc/terms/"/>
    <ds:schemaRef ds:uri="abbc8b57-ac53-44a1-bdc0-e941bf750bd6"/>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sharepoint/v3"/>
    <ds:schemaRef ds:uri="http://schemas.microsoft.com/office/infopath/2007/PartnerControls"/>
    <ds:schemaRef ds:uri="6886673c-4a15-408f-b7e1-a6f3a97364f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1346</TotalTime>
  <Words>3629</Words>
  <Application>Microsoft Office PowerPoint</Application>
  <PresentationFormat>Widescreen</PresentationFormat>
  <Paragraphs>365</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Arial Black</vt:lpstr>
      <vt:lpstr>Arial</vt:lpstr>
      <vt:lpstr>1_Office Theme</vt:lpstr>
      <vt:lpstr>  </vt:lpstr>
      <vt:lpstr>Context for HIV Prevention &amp; PrEP</vt:lpstr>
      <vt:lpstr>HIV in Nigeria </vt:lpstr>
      <vt:lpstr>HIV in Nigeria</vt:lpstr>
      <vt:lpstr>HIV Prevention in Nigeria</vt:lpstr>
      <vt:lpstr>Current State of Oral PrEP Rollout</vt:lpstr>
      <vt:lpstr>Key Stakeholders for PrEP Introduction</vt:lpstr>
      <vt:lpstr>PrEP Introduction Planning</vt:lpstr>
      <vt:lpstr>PrEP Introduction Framework</vt:lpstr>
      <vt:lpstr>PrEP Introduction Framework – Nigeria Findings</vt:lpstr>
      <vt:lpstr>Detailed PrEP Introduction Framework</vt:lpstr>
      <vt:lpstr>Detailed PrEP Introduction Framework – Nigeria Findings</vt:lpstr>
      <vt:lpstr>Detailed PrEP Introduction Framework – Nigeria Findings</vt:lpstr>
      <vt:lpstr>Detailed PrEP Introduction Framework – Nigeria Findings</vt:lpstr>
      <vt:lpstr>Detailed PrEP Introduction Framework – Nigeria Findings</vt:lpstr>
      <vt:lpstr>Detailed PrEP Introduction Framework – Nigeria Findings</vt:lpstr>
      <vt:lpstr>Detailed PrEP Introduction Framework – Nigeria Findings</vt:lpstr>
      <vt:lpstr>Interview 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Shannon Dyson</dc:creator>
  <cp:lastModifiedBy>Chris Obermeyer</cp:lastModifiedBy>
  <cp:revision>36</cp:revision>
  <dcterms:created xsi:type="dcterms:W3CDTF">2019-10-25T09:42:36Z</dcterms:created>
  <dcterms:modified xsi:type="dcterms:W3CDTF">2021-08-02T15:51:12Z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0x010100939D4687743EB04580D9BB8359D99C20</vt:lpwstr>
  </property>
</Properties>
</file>