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33" r:id="rId5"/>
    <p:sldMasterId id="2147483761" r:id="rId6"/>
    <p:sldMasterId id="2147483764" r:id="rId7"/>
    <p:sldMasterId id="2147483648" r:id="rId8"/>
    <p:sldMasterId id="2147483770" r:id="rId9"/>
  </p:sldMasterIdLst>
  <p:notesMasterIdLst>
    <p:notesMasterId r:id="rId42"/>
  </p:notesMasterIdLst>
  <p:sldIdLst>
    <p:sldId id="256" r:id="rId10"/>
    <p:sldId id="1993219665" r:id="rId11"/>
    <p:sldId id="2146847552" r:id="rId12"/>
    <p:sldId id="2146847683" r:id="rId13"/>
    <p:sldId id="2146847553" r:id="rId14"/>
    <p:sldId id="2146847684" r:id="rId15"/>
    <p:sldId id="1993219664" r:id="rId16"/>
    <p:sldId id="1993219668" r:id="rId17"/>
    <p:sldId id="1993219670" r:id="rId18"/>
    <p:sldId id="535" r:id="rId19"/>
    <p:sldId id="2146847302" r:id="rId20"/>
    <p:sldId id="537" r:id="rId21"/>
    <p:sldId id="1993219662" r:id="rId22"/>
    <p:sldId id="542" r:id="rId23"/>
    <p:sldId id="307" r:id="rId24"/>
    <p:sldId id="308" r:id="rId25"/>
    <p:sldId id="543" r:id="rId26"/>
    <p:sldId id="509" r:id="rId27"/>
    <p:sldId id="510" r:id="rId28"/>
    <p:sldId id="286" r:id="rId29"/>
    <p:sldId id="511" r:id="rId30"/>
    <p:sldId id="1993219672" r:id="rId31"/>
    <p:sldId id="2146847301" r:id="rId32"/>
    <p:sldId id="299" r:id="rId33"/>
    <p:sldId id="512" r:id="rId34"/>
    <p:sldId id="544" r:id="rId35"/>
    <p:sldId id="1993219666" r:id="rId36"/>
    <p:sldId id="541" r:id="rId37"/>
    <p:sldId id="538" r:id="rId38"/>
    <p:sldId id="539" r:id="rId39"/>
    <p:sldId id="522" r:id="rId40"/>
    <p:sldId id="21468476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7B8025-08DB-20E9-2321-3C9F1363BF97}" name="Catherine Todd" initials="CT" userId="S::ctodd@fhi360.org::7668df1e-d256-4b7f-a777-4865a953c925" providerId="AD"/>
  <p188:author id="{BEB0D22A-9294-AE70-2E7E-4756727BF8F8}" name="Kathleen Shears" initials="KS" userId="S::KShears@fhi360.org::6694a3c8-9709-49a4-97f9-f83c96d5684a" providerId="AD"/>
  <p188:author id="{9D584D3C-98FA-08DE-FA79-7EB609A8F69F}" name="Lilian Tutegyereize" initials="LT" userId="S::LTutegyereize@fhi360.org::272f852e-2ca1-4889-a6e2-92697f7d64dd" providerId="AD"/>
  <p188:author id="{11860646-7CD2-B02A-C4D2-FA153380F3C2}" name="Kathleen Shears" initials="KS" userId="S::kshears@fhi360.org::6694a3c8-9709-49a4-97f9-f83c96d5684a" providerId="AD"/>
  <p188:author id="{458C2E47-2BAF-40D6-7A45-19C02FDCEC07}" name="Kristine Torjesen" initials="KT" userId="S::KTorjesen@fhi360.org::b33f106b-7c9a-411c-8845-be0f3091624f" providerId="AD"/>
  <p188:author id="{54F51854-766E-ADFA-F5F2-B9FF4592FFCE}" name="Rose Wilcher" initials="RW" userId="S::RWilcher@fhi360.org::8b443828-8859-4988-9afd-0474f2a8cf88" providerId="AD"/>
  <p188:author id="{AA7C497C-FC6C-682A-1FB8-247E2E2115AC}" name="Olivia Meiners" initials="OM" userId="34b3c6203090258a" providerId="Windows Live"/>
  <p188:author id="{E4F20B82-C8BD-7017-E6C4-565409AA0AB3}" name="Chris Obermeyer" initials="CO" userId="S::CObermeyer@fhi360.org::f59cb17d-0206-436b-9fed-3d5a1bcd76d3" providerId="AD"/>
  <p188:author id="{6F9717A4-8703-956A-A6E1-6B7725D27C0D}" name=" " initials="" userId="S::olivia@aftonbloom.com::0d663236-18d5-48c3-8841-a882619342ab" providerId="AD"/>
  <p188:author id="{E3D403A9-8DC1-5B29-2675-5BF6424E6AE2}" name="Neeraja Bhavaraju" initials="NB" userId="8fef035578a96f3b" providerId="Windows Live"/>
  <p188:author id="{EBB5C5B4-77C0-3995-C6E5-86EFC77CE074}" name="Katie Schwartz" initials="KS" userId="S::KSchwartz@fhi360.org::b4babe39-de04-4206-95b2-c6026c8fda13" providerId="AD"/>
  <p188:author id="{D5E921DA-D41F-17D6-5F08-DE48C6584F20}" name="Katie Schwartz" initials="KS" userId="S::kschwartz@fhi360.org::b4babe39-de04-4206-95b2-c6026c8fda13" providerId="AD"/>
  <p188:author id="{45B272DE-7BD5-52B7-D360-18084ED4F358}" name="Olivia Meiners" initials="OM" userId="S::olivia_aftonbloom.com#ext#@fhi360web.onmicrosoft.com::0d663236-18d5-48c3-8841-a882619342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Meiners" initials="OM" lastIdx="4" clrIdx="0">
    <p:extLst>
      <p:ext uri="{19B8F6BF-5375-455C-9EA6-DF929625EA0E}">
        <p15:presenceInfo xmlns:p15="http://schemas.microsoft.com/office/powerpoint/2012/main" userId="34b3c6203090258a" providerId="Windows Live"/>
      </p:ext>
    </p:extLst>
  </p:cmAuthor>
  <p:cmAuthor id="2" name="Neeraja Bhavaraju" initials="NB" lastIdx="2" clrIdx="1">
    <p:extLst>
      <p:ext uri="{19B8F6BF-5375-455C-9EA6-DF929625EA0E}">
        <p15:presenceInfo xmlns:p15="http://schemas.microsoft.com/office/powerpoint/2012/main" userId="8fef035578a96f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C1CA"/>
    <a:srgbClr val="F8A977"/>
    <a:srgbClr val="C3CD47"/>
    <a:srgbClr val="635F59"/>
    <a:srgbClr val="DBE291"/>
    <a:srgbClr val="55626C"/>
    <a:srgbClr val="DE5700"/>
    <a:srgbClr val="E9EFF0"/>
    <a:srgbClr val="FDFAF6"/>
    <a:srgbClr val="F5E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27A8D-4E9A-544F-9F68-7C1D103EBCD4}" v="18" dt="2023-02-23T12:29:43.858"/>
    <p1510:client id="{C8D24BB0-C2F9-5C39-09F9-9D5633346724}" v="6" dt="2023-02-22T15:26:38.439"/>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80"/>
    <p:restoredTop sz="94687"/>
  </p:normalViewPr>
  <p:slideViewPr>
    <p:cSldViewPr snapToGrid="0">
      <p:cViewPr varScale="1">
        <p:scale>
          <a:sx n="78" d="100"/>
          <a:sy n="78" d="100"/>
        </p:scale>
        <p:origin x="184" y="216"/>
      </p:cViewPr>
      <p:guideLst>
        <p:guide orient="horz" pos="2160"/>
        <p:guide pos="16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Meiners" userId="S::olivia_aftonbloom.com#ext#@fhi360web.onmicrosoft.com::0d663236-18d5-48c3-8841-a882619342ab" providerId="AD" clId="Web-{C8D24BB0-C2F9-5C39-09F9-9D5633346724}"/>
    <pc:docChg chg="modSld">
      <pc:chgData name="Olivia Meiners" userId="S::olivia_aftonbloom.com#ext#@fhi360web.onmicrosoft.com::0d663236-18d5-48c3-8841-a882619342ab" providerId="AD" clId="Web-{C8D24BB0-C2F9-5C39-09F9-9D5633346724}" dt="2023-02-22T15:26:38.282" v="4" actId="20577"/>
      <pc:docMkLst>
        <pc:docMk/>
      </pc:docMkLst>
      <pc:sldChg chg="modSp">
        <pc:chgData name="Olivia Meiners" userId="S::olivia_aftonbloom.com#ext#@fhi360web.onmicrosoft.com::0d663236-18d5-48c3-8841-a882619342ab" providerId="AD" clId="Web-{C8D24BB0-C2F9-5C39-09F9-9D5633346724}" dt="2023-02-22T15:26:38.282" v="4" actId="20577"/>
        <pc:sldMkLst>
          <pc:docMk/>
          <pc:sldMk cId="3615843739" sldId="2146847552"/>
        </pc:sldMkLst>
        <pc:spChg chg="mod">
          <ac:chgData name="Olivia Meiners" userId="S::olivia_aftonbloom.com#ext#@fhi360web.onmicrosoft.com::0d663236-18d5-48c3-8841-a882619342ab" providerId="AD" clId="Web-{C8D24BB0-C2F9-5C39-09F9-9D5633346724}" dt="2023-02-22T15:26:38.282" v="4" actId="20577"/>
          <ac:spMkLst>
            <pc:docMk/>
            <pc:sldMk cId="3615843739" sldId="2146847552"/>
            <ac:spMk id="8" creationId="{F7E14CE8-D83A-C35C-DE81-656C9B5E74C8}"/>
          </ac:spMkLst>
        </pc:spChg>
      </pc:sldChg>
    </pc:docChg>
  </pc:docChgLst>
  <pc:docChgLst>
    <pc:chgData name=" " userId="0d663236-18d5-48c3-8841-a882619342ab" providerId="ADAL" clId="{07727A8D-4E9A-544F-9F68-7C1D103EBCD4}"/>
    <pc:docChg chg="undo redo custSel modSld">
      <pc:chgData name=" " userId="0d663236-18d5-48c3-8841-a882619342ab" providerId="ADAL" clId="{07727A8D-4E9A-544F-9F68-7C1D103EBCD4}" dt="2023-02-23T12:29:43.858" v="988" actId="767"/>
      <pc:docMkLst>
        <pc:docMk/>
      </pc:docMkLst>
      <pc:sldChg chg="delSp modSp mod">
        <pc:chgData name=" " userId="0d663236-18d5-48c3-8841-a882619342ab" providerId="ADAL" clId="{07727A8D-4E9A-544F-9F68-7C1D103EBCD4}" dt="2023-02-22T16:05:07.083" v="978" actId="207"/>
        <pc:sldMkLst>
          <pc:docMk/>
          <pc:sldMk cId="1949524117" sldId="308"/>
        </pc:sldMkLst>
        <pc:spChg chg="mod">
          <ac:chgData name=" " userId="0d663236-18d5-48c3-8841-a882619342ab" providerId="ADAL" clId="{07727A8D-4E9A-544F-9F68-7C1D103EBCD4}" dt="2023-02-22T15:47:25.469" v="149" actId="14100"/>
          <ac:spMkLst>
            <pc:docMk/>
            <pc:sldMk cId="1949524117" sldId="308"/>
            <ac:spMk id="36" creationId="{3886FEC4-7684-C843-93EE-AE6E640A8D44}"/>
          </ac:spMkLst>
        </pc:spChg>
        <pc:spChg chg="mod">
          <ac:chgData name=" " userId="0d663236-18d5-48c3-8841-a882619342ab" providerId="ADAL" clId="{07727A8D-4E9A-544F-9F68-7C1D103EBCD4}" dt="2023-02-22T15:35:20.731" v="4" actId="207"/>
          <ac:spMkLst>
            <pc:docMk/>
            <pc:sldMk cId="1949524117" sldId="308"/>
            <ac:spMk id="37" creationId="{E02A6937-B028-C348-9C7D-56B06073221D}"/>
          </ac:spMkLst>
        </pc:spChg>
        <pc:spChg chg="mod">
          <ac:chgData name=" " userId="0d663236-18d5-48c3-8841-a882619342ab" providerId="ADAL" clId="{07727A8D-4E9A-544F-9F68-7C1D103EBCD4}" dt="2023-02-22T15:35:29.303" v="6" actId="207"/>
          <ac:spMkLst>
            <pc:docMk/>
            <pc:sldMk cId="1949524117" sldId="308"/>
            <ac:spMk id="38" creationId="{7864F1EE-C076-DF4D-AF69-218EC03328E2}"/>
          </ac:spMkLst>
        </pc:spChg>
        <pc:spChg chg="mod">
          <ac:chgData name=" " userId="0d663236-18d5-48c3-8841-a882619342ab" providerId="ADAL" clId="{07727A8D-4E9A-544F-9F68-7C1D103EBCD4}" dt="2023-02-22T15:35:25.115" v="5" actId="207"/>
          <ac:spMkLst>
            <pc:docMk/>
            <pc:sldMk cId="1949524117" sldId="308"/>
            <ac:spMk id="39" creationId="{FB8E7EAB-DB71-0346-AD1B-30313735613A}"/>
          </ac:spMkLst>
        </pc:spChg>
        <pc:graphicFrameChg chg="mod modGraphic">
          <ac:chgData name=" " userId="0d663236-18d5-48c3-8841-a882619342ab" providerId="ADAL" clId="{07727A8D-4E9A-544F-9F68-7C1D103EBCD4}" dt="2023-02-22T15:55:00.505" v="230" actId="572"/>
          <ac:graphicFrameMkLst>
            <pc:docMk/>
            <pc:sldMk cId="1949524117" sldId="308"/>
            <ac:graphicFrameMk id="31" creationId="{8E04F2F8-B5DC-5246-930F-6E94B8CAE269}"/>
          </ac:graphicFrameMkLst>
        </pc:graphicFrameChg>
        <pc:graphicFrameChg chg="del">
          <ac:chgData name=" " userId="0d663236-18d5-48c3-8841-a882619342ab" providerId="ADAL" clId="{07727A8D-4E9A-544F-9F68-7C1D103EBCD4}" dt="2023-02-22T15:47:17.244" v="148" actId="478"/>
          <ac:graphicFrameMkLst>
            <pc:docMk/>
            <pc:sldMk cId="1949524117" sldId="308"/>
            <ac:graphicFrameMk id="44" creationId="{76D328DC-4A9E-9547-A9B8-240A1BEFCDC0}"/>
          </ac:graphicFrameMkLst>
        </pc:graphicFrameChg>
        <pc:graphicFrameChg chg="modGraphic">
          <ac:chgData name=" " userId="0d663236-18d5-48c3-8841-a882619342ab" providerId="ADAL" clId="{07727A8D-4E9A-544F-9F68-7C1D103EBCD4}" dt="2023-02-22T15:44:34.363" v="107" actId="207"/>
          <ac:graphicFrameMkLst>
            <pc:docMk/>
            <pc:sldMk cId="1949524117" sldId="308"/>
            <ac:graphicFrameMk id="54" creationId="{D4FF3B36-B7F2-C44A-B22D-E304F67CC94E}"/>
          </ac:graphicFrameMkLst>
        </pc:graphicFrameChg>
        <pc:graphicFrameChg chg="modGraphic">
          <ac:chgData name=" " userId="0d663236-18d5-48c3-8841-a882619342ab" providerId="ADAL" clId="{07727A8D-4E9A-544F-9F68-7C1D103EBCD4}" dt="2023-02-22T16:05:07.083" v="978" actId="207"/>
          <ac:graphicFrameMkLst>
            <pc:docMk/>
            <pc:sldMk cId="1949524117" sldId="308"/>
            <ac:graphicFrameMk id="55" creationId="{E3555935-E4C2-2F43-9F6D-1921DC87D3BE}"/>
          </ac:graphicFrameMkLst>
        </pc:graphicFrameChg>
        <pc:graphicFrameChg chg="modGraphic">
          <ac:chgData name=" " userId="0d663236-18d5-48c3-8841-a882619342ab" providerId="ADAL" clId="{07727A8D-4E9A-544F-9F68-7C1D103EBCD4}" dt="2023-02-22T15:56:09.187" v="246" actId="207"/>
          <ac:graphicFrameMkLst>
            <pc:docMk/>
            <pc:sldMk cId="1949524117" sldId="308"/>
            <ac:graphicFrameMk id="56" creationId="{FB6FE5F6-2BF3-0647-9856-F11C2CE0D284}"/>
          </ac:graphicFrameMkLst>
        </pc:graphicFrameChg>
        <pc:graphicFrameChg chg="modGraphic">
          <ac:chgData name=" " userId="0d663236-18d5-48c3-8841-a882619342ab" providerId="ADAL" clId="{07727A8D-4E9A-544F-9F68-7C1D103EBCD4}" dt="2023-02-22T15:53:23.234" v="212" actId="6549"/>
          <ac:graphicFrameMkLst>
            <pc:docMk/>
            <pc:sldMk cId="1949524117" sldId="308"/>
            <ac:graphicFrameMk id="57" creationId="{432B2A07-380B-774A-AD88-3D77FFF82743}"/>
          </ac:graphicFrameMkLst>
        </pc:graphicFrameChg>
        <pc:graphicFrameChg chg="modGraphic">
          <ac:chgData name=" " userId="0d663236-18d5-48c3-8841-a882619342ab" providerId="ADAL" clId="{07727A8D-4E9A-544F-9F68-7C1D103EBCD4}" dt="2023-02-22T15:56:46.892" v="254" actId="6549"/>
          <ac:graphicFrameMkLst>
            <pc:docMk/>
            <pc:sldMk cId="1949524117" sldId="308"/>
            <ac:graphicFrameMk id="58" creationId="{4405B9C4-7DB4-2E46-8A3E-6C4F29B308F8}"/>
          </ac:graphicFrameMkLst>
        </pc:graphicFrameChg>
      </pc:sldChg>
      <pc:sldChg chg="addSp modSp mod">
        <pc:chgData name=" " userId="0d663236-18d5-48c3-8841-a882619342ab" providerId="ADAL" clId="{07727A8D-4E9A-544F-9F68-7C1D103EBCD4}" dt="2023-02-23T12:29:43.858" v="988" actId="767"/>
        <pc:sldMkLst>
          <pc:docMk/>
          <pc:sldMk cId="3376746724" sldId="509"/>
        </pc:sldMkLst>
        <pc:spChg chg="mod">
          <ac:chgData name=" " userId="0d663236-18d5-48c3-8841-a882619342ab" providerId="ADAL" clId="{07727A8D-4E9A-544F-9F68-7C1D103EBCD4}" dt="2023-02-23T12:29:42.851" v="987" actId="1076"/>
          <ac:spMkLst>
            <pc:docMk/>
            <pc:sldMk cId="3376746724" sldId="509"/>
            <ac:spMk id="2" creationId="{5FA637B9-B88E-9146-A556-AF1B8FB0F215}"/>
          </ac:spMkLst>
        </pc:spChg>
        <pc:spChg chg="add mod">
          <ac:chgData name=" " userId="0d663236-18d5-48c3-8841-a882619342ab" providerId="ADAL" clId="{07727A8D-4E9A-544F-9F68-7C1D103EBCD4}" dt="2023-02-23T12:29:43.858" v="988" actId="767"/>
          <ac:spMkLst>
            <pc:docMk/>
            <pc:sldMk cId="3376746724" sldId="509"/>
            <ac:spMk id="3" creationId="{4E9EB76B-F6CB-2756-FD9A-E5F7674431CB}"/>
          </ac:spMkLst>
        </pc:spChg>
        <pc:graphicFrameChg chg="modGraphic">
          <ac:chgData name=" " userId="0d663236-18d5-48c3-8841-a882619342ab" providerId="ADAL" clId="{07727A8D-4E9A-544F-9F68-7C1D103EBCD4}" dt="2023-02-22T15:47:10.407" v="147" actId="6549"/>
          <ac:graphicFrameMkLst>
            <pc:docMk/>
            <pc:sldMk cId="3376746724" sldId="509"/>
            <ac:graphicFrameMk id="8" creationId="{2555CF26-C16A-EC4B-B4AE-EFA16A1C24FD}"/>
          </ac:graphicFrameMkLst>
        </pc:graphicFrameChg>
      </pc:sldChg>
      <pc:sldChg chg="modSp mod">
        <pc:chgData name=" " userId="0d663236-18d5-48c3-8841-a882619342ab" providerId="ADAL" clId="{07727A8D-4E9A-544F-9F68-7C1D103EBCD4}" dt="2023-02-22T16:04:53.811" v="977" actId="14100"/>
        <pc:sldMkLst>
          <pc:docMk/>
          <pc:sldMk cId="4097070660" sldId="510"/>
        </pc:sldMkLst>
        <pc:spChg chg="mod">
          <ac:chgData name=" " userId="0d663236-18d5-48c3-8841-a882619342ab" providerId="ADAL" clId="{07727A8D-4E9A-544F-9F68-7C1D103EBCD4}" dt="2023-02-22T16:02:38.631" v="643" actId="1036"/>
          <ac:spMkLst>
            <pc:docMk/>
            <pc:sldMk cId="4097070660" sldId="510"/>
            <ac:spMk id="4" creationId="{81C93E9F-7266-5F35-C77A-3A7F019E76EC}"/>
          </ac:spMkLst>
        </pc:spChg>
        <pc:graphicFrameChg chg="mod modGraphic">
          <ac:chgData name=" " userId="0d663236-18d5-48c3-8841-a882619342ab" providerId="ADAL" clId="{07727A8D-4E9A-544F-9F68-7C1D103EBCD4}" dt="2023-02-22T16:04:53.811" v="977" actId="14100"/>
          <ac:graphicFrameMkLst>
            <pc:docMk/>
            <pc:sldMk cId="4097070660" sldId="510"/>
            <ac:graphicFrameMk id="10" creationId="{1A592243-D314-204A-906A-FBFB2E561134}"/>
          </ac:graphicFrameMkLst>
        </pc:graphicFrameChg>
      </pc:sldChg>
      <pc:sldChg chg="modSp mod">
        <pc:chgData name=" " userId="0d663236-18d5-48c3-8841-a882619342ab" providerId="ADAL" clId="{07727A8D-4E9A-544F-9F68-7C1D103EBCD4}" dt="2023-02-22T15:55:47.131" v="245" actId="6549"/>
        <pc:sldMkLst>
          <pc:docMk/>
          <pc:sldMk cId="3021515328" sldId="511"/>
        </pc:sldMkLst>
        <pc:graphicFrameChg chg="modGraphic">
          <ac:chgData name=" " userId="0d663236-18d5-48c3-8841-a882619342ab" providerId="ADAL" clId="{07727A8D-4E9A-544F-9F68-7C1D103EBCD4}" dt="2023-02-22T15:55:47.131" v="245" actId="6549"/>
          <ac:graphicFrameMkLst>
            <pc:docMk/>
            <pc:sldMk cId="3021515328" sldId="511"/>
            <ac:graphicFrameMk id="10" creationId="{DC29CD12-E690-8E46-8217-727C353CC5AA}"/>
          </ac:graphicFrameMkLst>
        </pc:graphicFrameChg>
      </pc:sldChg>
      <pc:sldChg chg="modSp mod">
        <pc:chgData name=" " userId="0d663236-18d5-48c3-8841-a882619342ab" providerId="ADAL" clId="{07727A8D-4E9A-544F-9F68-7C1D103EBCD4}" dt="2023-02-22T16:05:55.350" v="985" actId="6549"/>
        <pc:sldMkLst>
          <pc:docMk/>
          <pc:sldMk cId="3731359834" sldId="512"/>
        </pc:sldMkLst>
        <pc:graphicFrameChg chg="modGraphic">
          <ac:chgData name=" " userId="0d663236-18d5-48c3-8841-a882619342ab" providerId="ADAL" clId="{07727A8D-4E9A-544F-9F68-7C1D103EBCD4}" dt="2023-02-22T16:05:55.350" v="985" actId="6549"/>
          <ac:graphicFrameMkLst>
            <pc:docMk/>
            <pc:sldMk cId="3731359834" sldId="512"/>
            <ac:graphicFrameMk id="11" creationId="{246E4831-5FDA-6648-B7CD-EFEE3C1DF093}"/>
          </ac:graphicFrameMkLst>
        </pc:graphicFrameChg>
      </pc:sldChg>
      <pc:sldChg chg="modSp mod">
        <pc:chgData name=" " userId="0d663236-18d5-48c3-8841-a882619342ab" providerId="ADAL" clId="{07727A8D-4E9A-544F-9F68-7C1D103EBCD4}" dt="2023-02-22T15:57:46.765" v="267" actId="6549"/>
        <pc:sldMkLst>
          <pc:docMk/>
          <pc:sldMk cId="914413549" sldId="544"/>
        </pc:sldMkLst>
        <pc:graphicFrameChg chg="modGraphic">
          <ac:chgData name=" " userId="0d663236-18d5-48c3-8841-a882619342ab" providerId="ADAL" clId="{07727A8D-4E9A-544F-9F68-7C1D103EBCD4}" dt="2023-02-22T15:57:46.765" v="267" actId="6549"/>
          <ac:graphicFrameMkLst>
            <pc:docMk/>
            <pc:sldMk cId="914413549" sldId="544"/>
            <ac:graphicFrameMk id="10" creationId="{C79B070E-CCC6-A54A-9188-059B491EC60C}"/>
          </ac:graphicFrameMkLst>
        </pc:graphicFrameChg>
      </pc:sldChg>
      <pc:sldChg chg="modSp mod">
        <pc:chgData name=" " userId="0d663236-18d5-48c3-8841-a882619342ab" providerId="ADAL" clId="{07727A8D-4E9A-544F-9F68-7C1D103EBCD4}" dt="2023-02-22T15:54:42.058" v="226" actId="207"/>
        <pc:sldMkLst>
          <pc:docMk/>
          <pc:sldMk cId="3303547846" sldId="1993219672"/>
        </pc:sldMkLst>
        <pc:graphicFrameChg chg="modGraphic">
          <ac:chgData name=" " userId="0d663236-18d5-48c3-8841-a882619342ab" providerId="ADAL" clId="{07727A8D-4E9A-544F-9F68-7C1D103EBCD4}" dt="2023-02-22T15:54:35.087" v="225" actId="6549"/>
          <ac:graphicFrameMkLst>
            <pc:docMk/>
            <pc:sldMk cId="3303547846" sldId="1993219672"/>
            <ac:graphicFrameMk id="7" creationId="{1E5FDB78-DE28-9C18-078B-B32EEB547DCC}"/>
          </ac:graphicFrameMkLst>
        </pc:graphicFrameChg>
        <pc:graphicFrameChg chg="modGraphic">
          <ac:chgData name=" " userId="0d663236-18d5-48c3-8841-a882619342ab" providerId="ADAL" clId="{07727A8D-4E9A-544F-9F68-7C1D103EBCD4}" dt="2023-02-22T15:54:42.058" v="226" actId="207"/>
          <ac:graphicFrameMkLst>
            <pc:docMk/>
            <pc:sldMk cId="3303547846" sldId="1993219672"/>
            <ac:graphicFrameMk id="10" creationId="{960E42FE-9317-7FCF-5F84-2555849DA1A2}"/>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2823657083531856"/>
          <c:y val="5.0157673381697743E-2"/>
          <c:w val="0.84517092962010421"/>
          <c:h val="0.65382830611285869"/>
        </c:manualLayout>
      </c:layout>
      <c:barChart>
        <c:barDir val="col"/>
        <c:grouping val="clustered"/>
        <c:varyColors val="0"/>
        <c:ser>
          <c:idx val="0"/>
          <c:order val="0"/>
          <c:tx>
            <c:strRef>
              <c:f>Sheet5!$L$3:$L$4</c:f>
              <c:strCache>
                <c:ptCount val="2"/>
                <c:pt idx="0">
                  <c:v>Urban </c:v>
                </c:pt>
                <c:pt idx="1">
                  <c:v>Male</c:v>
                </c:pt>
              </c:strCache>
            </c:strRef>
          </c:tx>
          <c:spPr>
            <a:solidFill>
              <a:schemeClr val="accent2">
                <a:shade val="58000"/>
              </a:schemeClr>
            </a:solidFill>
            <a:ln>
              <a:noFill/>
            </a:ln>
            <a:effectLst/>
          </c:spPr>
          <c:invertIfNegative val="0"/>
          <c:dLbls>
            <c:dLbl>
              <c:idx val="0"/>
              <c:tx>
                <c:rich>
                  <a:bodyPr/>
                  <a:lstStyle/>
                  <a:p>
                    <a:fld id="{FFD4298E-534C-2C43-96E2-73EA19F1EC1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9A8-134A-941D-AB44F93354C8}"/>
                </c:ext>
              </c:extLst>
            </c:dLbl>
            <c:dLbl>
              <c:idx val="1"/>
              <c:tx>
                <c:rich>
                  <a:bodyPr/>
                  <a:lstStyle/>
                  <a:p>
                    <a:fld id="{BB9E64B4-BA69-AC49-AE3F-0608440036F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232-5A49-84AA-98A5FC0996E8}"/>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Sheet5!$K$5:$K$6</c:f>
              <c:strCache>
                <c:ptCount val="2"/>
                <c:pt idx="0">
                  <c:v>15-49 </c:v>
                </c:pt>
                <c:pt idx="1">
                  <c:v>15-64 </c:v>
                </c:pt>
              </c:strCache>
            </c:strRef>
          </c:cat>
          <c:val>
            <c:numRef>
              <c:f>Sheet5!$L$5:$L$6</c:f>
              <c:numCache>
                <c:formatCode>General</c:formatCode>
                <c:ptCount val="2"/>
                <c:pt idx="0">
                  <c:v>0.16</c:v>
                </c:pt>
                <c:pt idx="1">
                  <c:v>0.15</c:v>
                </c:pt>
              </c:numCache>
            </c:numRef>
          </c:val>
          <c:extLst>
            <c:ext xmlns:c16="http://schemas.microsoft.com/office/drawing/2014/chart" uri="{C3380CC4-5D6E-409C-BE32-E72D297353CC}">
              <c16:uniqueId val="{00000002-4232-5A49-84AA-98A5FC0996E8}"/>
            </c:ext>
          </c:extLst>
        </c:ser>
        <c:ser>
          <c:idx val="1"/>
          <c:order val="1"/>
          <c:tx>
            <c:strRef>
              <c:f>Sheet5!$M$3:$M$4</c:f>
              <c:strCache>
                <c:ptCount val="2"/>
                <c:pt idx="0">
                  <c:v>Urban </c:v>
                </c:pt>
                <c:pt idx="1">
                  <c:v>Female</c:v>
                </c:pt>
              </c:strCache>
            </c:strRef>
          </c:tx>
          <c:spPr>
            <a:solidFill>
              <a:schemeClr val="accent2">
                <a:shade val="86000"/>
              </a:schemeClr>
            </a:solidFill>
            <a:ln>
              <a:noFill/>
            </a:ln>
            <a:effectLst/>
          </c:spPr>
          <c:invertIfNegative val="0"/>
          <c:dLbls>
            <c:dLbl>
              <c:idx val="0"/>
              <c:tx>
                <c:rich>
                  <a:bodyPr/>
                  <a:lstStyle/>
                  <a:p>
                    <a:fld id="{F2B14281-50F3-7844-8EFE-9D5324894368}"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9A8-134A-941D-AB44F93354C8}"/>
                </c:ext>
              </c:extLst>
            </c:dLbl>
            <c:dLbl>
              <c:idx val="1"/>
              <c:tx>
                <c:rich>
                  <a:bodyPr/>
                  <a:lstStyle/>
                  <a:p>
                    <a:fld id="{FC2FCC95-6F5C-7D4C-95A4-E4C04F5942C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232-5A49-84AA-98A5FC0996E8}"/>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Sheet5!$K$5:$K$6</c:f>
              <c:strCache>
                <c:ptCount val="2"/>
                <c:pt idx="0">
                  <c:v>15-49 </c:v>
                </c:pt>
                <c:pt idx="1">
                  <c:v>15-64 </c:v>
                </c:pt>
              </c:strCache>
            </c:strRef>
          </c:cat>
          <c:val>
            <c:numRef>
              <c:f>Sheet5!$M$5:$M$6</c:f>
              <c:numCache>
                <c:formatCode>General</c:formatCode>
                <c:ptCount val="2"/>
                <c:pt idx="0">
                  <c:v>0.72</c:v>
                </c:pt>
                <c:pt idx="1">
                  <c:v>0.69</c:v>
                </c:pt>
              </c:numCache>
            </c:numRef>
          </c:val>
          <c:extLst>
            <c:ext xmlns:c16="http://schemas.microsoft.com/office/drawing/2014/chart" uri="{C3380CC4-5D6E-409C-BE32-E72D297353CC}">
              <c16:uniqueId val="{00000005-4232-5A49-84AA-98A5FC0996E8}"/>
            </c:ext>
          </c:extLst>
        </c:ser>
        <c:ser>
          <c:idx val="2"/>
          <c:order val="2"/>
          <c:tx>
            <c:strRef>
              <c:f>Sheet5!$N$3:$N$4</c:f>
              <c:strCache>
                <c:ptCount val="2"/>
                <c:pt idx="0">
                  <c:v>Rural</c:v>
                </c:pt>
                <c:pt idx="1">
                  <c:v>Male</c:v>
                </c:pt>
              </c:strCache>
            </c:strRef>
          </c:tx>
          <c:spPr>
            <a:solidFill>
              <a:schemeClr val="accent2">
                <a:tint val="86000"/>
              </a:schemeClr>
            </a:solidFill>
            <a:ln>
              <a:noFill/>
            </a:ln>
            <a:effectLst/>
          </c:spPr>
          <c:invertIfNegative val="0"/>
          <c:dLbls>
            <c:dLbl>
              <c:idx val="0"/>
              <c:tx>
                <c:rich>
                  <a:bodyPr/>
                  <a:lstStyle/>
                  <a:p>
                    <a:fld id="{B4B3EDE0-FAED-D34D-891B-4B7706F38E5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9A8-134A-941D-AB44F93354C8}"/>
                </c:ext>
              </c:extLst>
            </c:dLbl>
            <c:dLbl>
              <c:idx val="1"/>
              <c:tx>
                <c:rich>
                  <a:bodyPr/>
                  <a:lstStyle/>
                  <a:p>
                    <a:fld id="{13D06FB3-1224-3943-BAC9-7D05B7ACDE61}"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232-5A49-84AA-98A5FC0996E8}"/>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Sheet5!$K$5:$K$6</c:f>
              <c:strCache>
                <c:ptCount val="2"/>
                <c:pt idx="0">
                  <c:v>15-49 </c:v>
                </c:pt>
                <c:pt idx="1">
                  <c:v>15-64 </c:v>
                </c:pt>
              </c:strCache>
            </c:strRef>
          </c:cat>
          <c:val>
            <c:numRef>
              <c:f>Sheet5!$N$5:$N$6</c:f>
              <c:numCache>
                <c:formatCode>General</c:formatCode>
                <c:ptCount val="2"/>
                <c:pt idx="0">
                  <c:v>0.37</c:v>
                </c:pt>
                <c:pt idx="1">
                  <c:v>0.43</c:v>
                </c:pt>
              </c:numCache>
            </c:numRef>
          </c:val>
          <c:extLst>
            <c:ext xmlns:c16="http://schemas.microsoft.com/office/drawing/2014/chart" uri="{C3380CC4-5D6E-409C-BE32-E72D297353CC}">
              <c16:uniqueId val="{00000008-4232-5A49-84AA-98A5FC0996E8}"/>
            </c:ext>
          </c:extLst>
        </c:ser>
        <c:ser>
          <c:idx val="3"/>
          <c:order val="3"/>
          <c:tx>
            <c:strRef>
              <c:f>Sheet5!$O$3:$O$4</c:f>
              <c:strCache>
                <c:ptCount val="2"/>
                <c:pt idx="0">
                  <c:v>Rural</c:v>
                </c:pt>
                <c:pt idx="1">
                  <c:v>Female</c:v>
                </c:pt>
              </c:strCache>
            </c:strRef>
          </c:tx>
          <c:spPr>
            <a:solidFill>
              <a:schemeClr val="accent2">
                <a:tint val="58000"/>
              </a:schemeClr>
            </a:solidFill>
            <a:ln>
              <a:noFill/>
            </a:ln>
            <a:effectLst/>
          </c:spPr>
          <c:invertIfNegative val="0"/>
          <c:dLbls>
            <c:dLbl>
              <c:idx val="0"/>
              <c:tx>
                <c:rich>
                  <a:bodyPr/>
                  <a:lstStyle/>
                  <a:p>
                    <a:fld id="{BB593D70-71D9-1E4F-9964-B9BEC5B6104C}"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9A8-134A-941D-AB44F93354C8}"/>
                </c:ext>
              </c:extLst>
            </c:dLbl>
            <c:dLbl>
              <c:idx val="1"/>
              <c:tx>
                <c:rich>
                  <a:bodyPr/>
                  <a:lstStyle/>
                  <a:p>
                    <a:fld id="{CD62794A-84AE-D64D-B826-36A67211B13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232-5A49-84AA-98A5FC0996E8}"/>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Sheet5!$K$5:$K$6</c:f>
              <c:strCache>
                <c:ptCount val="2"/>
                <c:pt idx="0">
                  <c:v>15-49 </c:v>
                </c:pt>
                <c:pt idx="1">
                  <c:v>15-64 </c:v>
                </c:pt>
              </c:strCache>
            </c:strRef>
          </c:cat>
          <c:val>
            <c:numRef>
              <c:f>Sheet5!$O$5:$O$6</c:f>
              <c:numCache>
                <c:formatCode>General</c:formatCode>
                <c:ptCount val="2"/>
                <c:pt idx="0">
                  <c:v>0.36</c:v>
                </c:pt>
                <c:pt idx="1">
                  <c:v>0.36</c:v>
                </c:pt>
              </c:numCache>
            </c:numRef>
          </c:val>
          <c:extLst>
            <c:ext xmlns:c16="http://schemas.microsoft.com/office/drawing/2014/chart" uri="{C3380CC4-5D6E-409C-BE32-E72D297353CC}">
              <c16:uniqueId val="{0000000B-4232-5A49-84AA-98A5FC0996E8}"/>
            </c:ext>
          </c:extLst>
        </c:ser>
        <c:dLbls>
          <c:showLegendKey val="0"/>
          <c:showVal val="1"/>
          <c:showCatName val="0"/>
          <c:showSerName val="0"/>
          <c:showPercent val="0"/>
          <c:showBubbleSize val="0"/>
        </c:dLbls>
        <c:gapWidth val="163"/>
        <c:overlap val="-7"/>
        <c:axId val="208949016"/>
        <c:axId val="208949672"/>
      </c:barChart>
      <c:catAx>
        <c:axId val="20894901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r>
                  <a:rPr lang="en-GB"/>
                  <a:t>Age</a:t>
                </a:r>
              </a:p>
            </c:rich>
          </c:tx>
          <c:layout>
            <c:manualLayout>
              <c:xMode val="edge"/>
              <c:yMode val="edge"/>
              <c:x val="0.15311911745642456"/>
              <c:y val="0.7160215733345011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crossAx val="208949672"/>
        <c:crosses val="autoZero"/>
        <c:auto val="1"/>
        <c:lblAlgn val="ctr"/>
        <c:lblOffset val="100"/>
        <c:noMultiLvlLbl val="0"/>
      </c:catAx>
      <c:valAx>
        <c:axId val="208949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r>
                  <a:rPr lang="en-GB"/>
                  <a:t>Incidence</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crossAx val="208949016"/>
        <c:crosses val="autoZero"/>
        <c:crossBetween val="between"/>
      </c:valAx>
      <c:spPr>
        <a:noFill/>
        <a:ln>
          <a:noFill/>
        </a:ln>
        <a:effectLst/>
      </c:spPr>
    </c:plotArea>
    <c:legend>
      <c:legendPos val="b"/>
      <c:layout>
        <c:manualLayout>
          <c:xMode val="edge"/>
          <c:yMode val="edge"/>
          <c:x val="9.7298091640761031E-2"/>
          <c:y val="0.84842131268720955"/>
          <c:w val="0.88344552653502606"/>
          <c:h val="8.685739696967763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CH"/>
        </a:p>
      </c:txPr>
    </c:legend>
    <c:plotVisOnly val="1"/>
    <c:dispBlanksAs val="gap"/>
    <c:showDLblsOverMax val="0"/>
  </c:chart>
  <c:spPr>
    <a:noFill/>
    <a:ln>
      <a:noFill/>
    </a:ln>
    <a:effectLst/>
  </c:spPr>
  <c:txPr>
    <a:bodyPr/>
    <a:lstStyle/>
    <a:p>
      <a:pPr>
        <a:defRPr sz="1100">
          <a:solidFill>
            <a:schemeClr val="tx1">
              <a:lumMod val="50000"/>
            </a:schemeClr>
          </a:solidFill>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50000"/>
                  </a:schemeClr>
                </a:solidFill>
                <a:latin typeface="+mn-lt"/>
                <a:ea typeface="+mn-ea"/>
                <a:cs typeface="+mn-cs"/>
              </a:defRPr>
            </a:pPr>
            <a:r>
              <a:rPr lang="en-GB" b="1"/>
              <a:t>Uganda PrEP Uptake and Retention (Jan-Mar 2022)</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50000"/>
                </a:schemeClr>
              </a:solidFill>
              <a:latin typeface="+mn-lt"/>
              <a:ea typeface="+mn-ea"/>
              <a:cs typeface="+mn-cs"/>
            </a:defRPr>
          </a:pPr>
          <a:endParaRPr lang="en-CH"/>
        </a:p>
      </c:txPr>
    </c:title>
    <c:autoTitleDeleted val="0"/>
    <c:plotArea>
      <c:layout>
        <c:manualLayout>
          <c:layoutTarget val="inner"/>
          <c:xMode val="edge"/>
          <c:yMode val="edge"/>
          <c:x val="0.44108461487101119"/>
          <c:y val="6.6537545475059579E-2"/>
          <c:w val="0.49203652768734424"/>
          <c:h val="0.76119329717068795"/>
        </c:manualLayout>
      </c:layout>
      <c:barChart>
        <c:barDir val="bar"/>
        <c:grouping val="stacked"/>
        <c:varyColors val="0"/>
        <c:ser>
          <c:idx val="0"/>
          <c:order val="0"/>
          <c:tx>
            <c:strRef>
              <c:f>Sheet1!$B$1</c:f>
              <c:strCache>
                <c:ptCount val="1"/>
                <c:pt idx="0">
                  <c:v>Eligible for PrEP (but did not initiate)</c:v>
                </c:pt>
              </c:strCache>
            </c:strRef>
          </c:tx>
          <c:spPr>
            <a:solidFill>
              <a:schemeClr val="accent1"/>
            </a:solidFill>
            <a:ln>
              <a:noFill/>
            </a:ln>
            <a:effectLst/>
          </c:spPr>
          <c:invertIfNegative val="0"/>
          <c:dLbls>
            <c:delete val="1"/>
          </c:dLbls>
          <c:cat>
            <c:strRef>
              <c:f>Sheet1!$A$2:$A$20</c:f>
              <c:strCache>
                <c:ptCount val="19"/>
                <c:pt idx="0">
                  <c:v>BodaBoda</c:v>
                </c:pt>
                <c:pt idx="1">
                  <c:v>People in prisons</c:v>
                </c:pt>
                <c:pt idx="2">
                  <c:v>People with disabilities</c:v>
                </c:pt>
                <c:pt idx="3">
                  <c:v>Displaced persons</c:v>
                </c:pt>
                <c:pt idx="4">
                  <c:v>Transgender people</c:v>
                </c:pt>
                <c:pt idx="5">
                  <c:v>No category</c:v>
                </c:pt>
                <c:pt idx="6">
                  <c:v>Military and uniformed services</c:v>
                </c:pt>
                <c:pt idx="7">
                  <c:v>Narcotic drug users</c:v>
                </c:pt>
                <c:pt idx="8">
                  <c:v>Truckers</c:v>
                </c:pt>
                <c:pt idx="9">
                  <c:v>Pregnant and lactating women</c:v>
                </c:pt>
                <c:pt idx="10">
                  <c:v>People who inject drugs</c:v>
                </c:pt>
                <c:pt idx="11">
                  <c:v>Fishing communities</c:v>
                </c:pt>
                <c:pt idx="12">
                  <c:v>Men who have sex with men</c:v>
                </c:pt>
                <c:pt idx="13">
                  <c:v>Other</c:v>
                </c:pt>
                <c:pt idx="14">
                  <c:v>Mobile populations</c:v>
                </c:pt>
                <c:pt idx="15">
                  <c:v>Discordant couples</c:v>
                </c:pt>
                <c:pt idx="16">
                  <c:v>Adolescent girls and young women</c:v>
                </c:pt>
                <c:pt idx="17">
                  <c:v>Clients of sex workers</c:v>
                </c:pt>
                <c:pt idx="18">
                  <c:v>Sex workers</c:v>
                </c:pt>
              </c:strCache>
            </c:strRef>
          </c:cat>
          <c:val>
            <c:numRef>
              <c:f>Sheet1!$B$2:$B$20</c:f>
              <c:numCache>
                <c:formatCode>0</c:formatCode>
                <c:ptCount val="19"/>
                <c:pt idx="0">
                  <c:v>91</c:v>
                </c:pt>
                <c:pt idx="1">
                  <c:v>276</c:v>
                </c:pt>
                <c:pt idx="2">
                  <c:v>106</c:v>
                </c:pt>
                <c:pt idx="3">
                  <c:v>1172</c:v>
                </c:pt>
                <c:pt idx="4">
                  <c:v>150</c:v>
                </c:pt>
                <c:pt idx="5">
                  <c:v>329</c:v>
                </c:pt>
                <c:pt idx="6">
                  <c:v>2225</c:v>
                </c:pt>
                <c:pt idx="7">
                  <c:v>2976</c:v>
                </c:pt>
                <c:pt idx="8">
                  <c:v>2996</c:v>
                </c:pt>
                <c:pt idx="9">
                  <c:v>421</c:v>
                </c:pt>
                <c:pt idx="10">
                  <c:v>2436</c:v>
                </c:pt>
                <c:pt idx="11">
                  <c:v>4223</c:v>
                </c:pt>
                <c:pt idx="12">
                  <c:v>5633</c:v>
                </c:pt>
                <c:pt idx="13">
                  <c:v>6670</c:v>
                </c:pt>
                <c:pt idx="14">
                  <c:v>6590</c:v>
                </c:pt>
                <c:pt idx="15">
                  <c:v>876</c:v>
                </c:pt>
                <c:pt idx="16">
                  <c:v>2515</c:v>
                </c:pt>
                <c:pt idx="17">
                  <c:v>13513</c:v>
                </c:pt>
                <c:pt idx="18">
                  <c:v>35617</c:v>
                </c:pt>
              </c:numCache>
            </c:numRef>
          </c:val>
          <c:extLst>
            <c:ext xmlns:c16="http://schemas.microsoft.com/office/drawing/2014/chart" uri="{C3380CC4-5D6E-409C-BE32-E72D297353CC}">
              <c16:uniqueId val="{00000000-9419-6644-95F7-067AF593AA41}"/>
            </c:ext>
          </c:extLst>
        </c:ser>
        <c:ser>
          <c:idx val="1"/>
          <c:order val="1"/>
          <c:tx>
            <c:strRef>
              <c:f>Sheet1!$C$1</c:f>
              <c:strCache>
                <c:ptCount val="1"/>
                <c:pt idx="0">
                  <c:v>Initiated PrEP</c:v>
                </c:pt>
              </c:strCache>
            </c:strRef>
          </c:tx>
          <c:spPr>
            <a:solidFill>
              <a:schemeClr val="accent2"/>
            </a:solidFill>
            <a:ln>
              <a:noFill/>
            </a:ln>
            <a:effectLst/>
          </c:spPr>
          <c:invertIfNegative val="0"/>
          <c:dLbls>
            <c:delete val="1"/>
          </c:dLbls>
          <c:cat>
            <c:strRef>
              <c:f>Sheet1!$A$2:$A$20</c:f>
              <c:strCache>
                <c:ptCount val="19"/>
                <c:pt idx="0">
                  <c:v>BodaBoda</c:v>
                </c:pt>
                <c:pt idx="1">
                  <c:v>People in prisons</c:v>
                </c:pt>
                <c:pt idx="2">
                  <c:v>People with disabilities</c:v>
                </c:pt>
                <c:pt idx="3">
                  <c:v>Displaced persons</c:v>
                </c:pt>
                <c:pt idx="4">
                  <c:v>Transgender people</c:v>
                </c:pt>
                <c:pt idx="5">
                  <c:v>No category</c:v>
                </c:pt>
                <c:pt idx="6">
                  <c:v>Military and uniformed services</c:v>
                </c:pt>
                <c:pt idx="7">
                  <c:v>Narcotic drug users</c:v>
                </c:pt>
                <c:pt idx="8">
                  <c:v>Truckers</c:v>
                </c:pt>
                <c:pt idx="9">
                  <c:v>Pregnant and lactating women</c:v>
                </c:pt>
                <c:pt idx="10">
                  <c:v>People who inject drugs</c:v>
                </c:pt>
                <c:pt idx="11">
                  <c:v>Fishing communities</c:v>
                </c:pt>
                <c:pt idx="12">
                  <c:v>Men who have sex with men</c:v>
                </c:pt>
                <c:pt idx="13">
                  <c:v>Other</c:v>
                </c:pt>
                <c:pt idx="14">
                  <c:v>Mobile populations</c:v>
                </c:pt>
                <c:pt idx="15">
                  <c:v>Discordant couples</c:v>
                </c:pt>
                <c:pt idx="16">
                  <c:v>Adolescent girls and young women</c:v>
                </c:pt>
                <c:pt idx="17">
                  <c:v>Clients of sex workers</c:v>
                </c:pt>
                <c:pt idx="18">
                  <c:v>Sex workers</c:v>
                </c:pt>
              </c:strCache>
            </c:strRef>
          </c:cat>
          <c:val>
            <c:numRef>
              <c:f>Sheet1!$C$2:$C$20</c:f>
              <c:numCache>
                <c:formatCode>0</c:formatCode>
                <c:ptCount val="19"/>
                <c:pt idx="0">
                  <c:v>150</c:v>
                </c:pt>
                <c:pt idx="1">
                  <c:v>177</c:v>
                </c:pt>
                <c:pt idx="2">
                  <c:v>82</c:v>
                </c:pt>
                <c:pt idx="3">
                  <c:v>25</c:v>
                </c:pt>
                <c:pt idx="4">
                  <c:v>897</c:v>
                </c:pt>
                <c:pt idx="5">
                  <c:v>1032</c:v>
                </c:pt>
                <c:pt idx="6">
                  <c:v>2339</c:v>
                </c:pt>
                <c:pt idx="7">
                  <c:v>4106</c:v>
                </c:pt>
                <c:pt idx="8">
                  <c:v>3672</c:v>
                </c:pt>
                <c:pt idx="9">
                  <c:v>3605</c:v>
                </c:pt>
                <c:pt idx="10">
                  <c:v>5160</c:v>
                </c:pt>
                <c:pt idx="11">
                  <c:v>8721</c:v>
                </c:pt>
                <c:pt idx="12">
                  <c:v>11011</c:v>
                </c:pt>
                <c:pt idx="13">
                  <c:v>11164</c:v>
                </c:pt>
                <c:pt idx="14">
                  <c:v>7172</c:v>
                </c:pt>
                <c:pt idx="15">
                  <c:v>15405</c:v>
                </c:pt>
                <c:pt idx="16">
                  <c:v>9343</c:v>
                </c:pt>
                <c:pt idx="17">
                  <c:v>28434</c:v>
                </c:pt>
                <c:pt idx="18">
                  <c:v>84487</c:v>
                </c:pt>
              </c:numCache>
            </c:numRef>
          </c:val>
          <c:extLst>
            <c:ext xmlns:c16="http://schemas.microsoft.com/office/drawing/2014/chart" uri="{C3380CC4-5D6E-409C-BE32-E72D297353CC}">
              <c16:uniqueId val="{00000001-9419-6644-95F7-067AF593AA41}"/>
            </c:ext>
          </c:extLst>
        </c:ser>
        <c:ser>
          <c:idx val="2"/>
          <c:order val="2"/>
          <c:tx>
            <c:strRef>
              <c:f>Sheet1!$D$1</c:f>
              <c:strCache>
                <c:ptCount val="1"/>
                <c:pt idx="0">
                  <c:v>Refilled PrEP</c:v>
                </c:pt>
              </c:strCache>
            </c:strRef>
          </c:tx>
          <c:spPr>
            <a:solidFill>
              <a:schemeClr val="accent3"/>
            </a:solidFill>
            <a:ln>
              <a:noFill/>
            </a:ln>
            <a:effectLst/>
          </c:spPr>
          <c:invertIfNegative val="0"/>
          <c:dLbls>
            <c:delete val="1"/>
          </c:dLbls>
          <c:cat>
            <c:strRef>
              <c:f>Sheet1!$A$2:$A$20</c:f>
              <c:strCache>
                <c:ptCount val="19"/>
                <c:pt idx="0">
                  <c:v>BodaBoda</c:v>
                </c:pt>
                <c:pt idx="1">
                  <c:v>People in prisons</c:v>
                </c:pt>
                <c:pt idx="2">
                  <c:v>People with disabilities</c:v>
                </c:pt>
                <c:pt idx="3">
                  <c:v>Displaced persons</c:v>
                </c:pt>
                <c:pt idx="4">
                  <c:v>Transgender people</c:v>
                </c:pt>
                <c:pt idx="5">
                  <c:v>No category</c:v>
                </c:pt>
                <c:pt idx="6">
                  <c:v>Military and uniformed services</c:v>
                </c:pt>
                <c:pt idx="7">
                  <c:v>Narcotic drug users</c:v>
                </c:pt>
                <c:pt idx="8">
                  <c:v>Truckers</c:v>
                </c:pt>
                <c:pt idx="9">
                  <c:v>Pregnant and lactating women</c:v>
                </c:pt>
                <c:pt idx="10">
                  <c:v>People who inject drugs</c:v>
                </c:pt>
                <c:pt idx="11">
                  <c:v>Fishing communities</c:v>
                </c:pt>
                <c:pt idx="12">
                  <c:v>Men who have sex with men</c:v>
                </c:pt>
                <c:pt idx="13">
                  <c:v>Other</c:v>
                </c:pt>
                <c:pt idx="14">
                  <c:v>Mobile populations</c:v>
                </c:pt>
                <c:pt idx="15">
                  <c:v>Discordant couples</c:v>
                </c:pt>
                <c:pt idx="16">
                  <c:v>Adolescent girls and young women</c:v>
                </c:pt>
                <c:pt idx="17">
                  <c:v>Clients of sex workers</c:v>
                </c:pt>
                <c:pt idx="18">
                  <c:v>Sex workers</c:v>
                </c:pt>
              </c:strCache>
            </c:strRef>
          </c:cat>
          <c:val>
            <c:numRef>
              <c:f>Sheet1!$D$2:$D$20</c:f>
              <c:numCache>
                <c:formatCode>0</c:formatCode>
                <c:ptCount val="19"/>
                <c:pt idx="0">
                  <c:v>0</c:v>
                </c:pt>
                <c:pt idx="1">
                  <c:v>6</c:v>
                </c:pt>
                <c:pt idx="2">
                  <c:v>27</c:v>
                </c:pt>
                <c:pt idx="3">
                  <c:v>54</c:v>
                </c:pt>
                <c:pt idx="4">
                  <c:v>158</c:v>
                </c:pt>
                <c:pt idx="5">
                  <c:v>188</c:v>
                </c:pt>
                <c:pt idx="6">
                  <c:v>433</c:v>
                </c:pt>
                <c:pt idx="7">
                  <c:v>713</c:v>
                </c:pt>
                <c:pt idx="8">
                  <c:v>980</c:v>
                </c:pt>
                <c:pt idx="9">
                  <c:v>1194</c:v>
                </c:pt>
                <c:pt idx="10">
                  <c:v>1424</c:v>
                </c:pt>
                <c:pt idx="11">
                  <c:v>1741</c:v>
                </c:pt>
                <c:pt idx="12">
                  <c:v>2102</c:v>
                </c:pt>
                <c:pt idx="13">
                  <c:v>2613</c:v>
                </c:pt>
                <c:pt idx="14">
                  <c:v>2709</c:v>
                </c:pt>
                <c:pt idx="15">
                  <c:v>4023</c:v>
                </c:pt>
                <c:pt idx="16">
                  <c:v>4736</c:v>
                </c:pt>
                <c:pt idx="17">
                  <c:v>7665</c:v>
                </c:pt>
                <c:pt idx="18">
                  <c:v>22313</c:v>
                </c:pt>
              </c:numCache>
            </c:numRef>
          </c:val>
          <c:extLst>
            <c:ext xmlns:c16="http://schemas.microsoft.com/office/drawing/2014/chart" uri="{C3380CC4-5D6E-409C-BE32-E72D297353CC}">
              <c16:uniqueId val="{00000002-9419-6644-95F7-067AF593AA41}"/>
            </c:ext>
          </c:extLst>
        </c:ser>
        <c:dLbls>
          <c:showLegendKey val="0"/>
          <c:showVal val="1"/>
          <c:showCatName val="0"/>
          <c:showSerName val="0"/>
          <c:showPercent val="0"/>
          <c:showBubbleSize val="0"/>
        </c:dLbls>
        <c:gapWidth val="150"/>
        <c:overlap val="100"/>
        <c:axId val="908616783"/>
        <c:axId val="908715375"/>
      </c:barChart>
      <c:lineChart>
        <c:grouping val="standard"/>
        <c:varyColors val="0"/>
        <c:ser>
          <c:idx val="3"/>
          <c:order val="3"/>
          <c:tx>
            <c:strRef>
              <c:f>Sheet1!$E$1</c:f>
              <c:strCache>
                <c:ptCount val="1"/>
                <c:pt idx="0">
                  <c:v>Sum Total Eligible</c:v>
                </c:pt>
              </c:strCache>
            </c:strRef>
          </c:tx>
          <c:spPr>
            <a:ln w="28575" cap="rnd">
              <a:solidFill>
                <a:schemeClr val="bg1"/>
              </a:solidFill>
              <a:round/>
            </a:ln>
            <a:effectLst/>
          </c:spPr>
          <c:marker>
            <c:symbol val="none"/>
          </c:marker>
          <c:dLbls>
            <c:dLbl>
              <c:idx val="0"/>
              <c:layout>
                <c:manualLayout>
                  <c:x val="-1.218807691394772E-2"/>
                  <c:y val="-1.3358460796774335E-2"/>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2476-D346-83BF-24113BA4CA74}"/>
                </c:ext>
              </c:extLst>
            </c:dLbl>
            <c:dLbl>
              <c:idx val="1"/>
              <c:layout>
                <c:manualLayout>
                  <c:x val="-4.2549834350827889E-2"/>
                  <c:y val="-5.5660253319893223E-2"/>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4-2476-D346-83BF-24113BA4CA74}"/>
                </c:ext>
              </c:extLst>
            </c:dLbl>
            <c:dLbl>
              <c:idx val="2"/>
              <c:layout>
                <c:manualLayout>
                  <c:x val="-6.8574197868153886E-2"/>
                  <c:y val="-0.1001884559758076"/>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2476-D346-83BF-24113BA4CA74}"/>
                </c:ext>
              </c:extLst>
            </c:dLbl>
            <c:dLbl>
              <c:idx val="3"/>
              <c:layout>
                <c:manualLayout>
                  <c:x val="-9.4685309263870823E-2"/>
                  <c:y val="-0.13581101810053917"/>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2-2476-D346-83BF-24113BA4CA74}"/>
                </c:ext>
              </c:extLst>
            </c:dLbl>
            <c:dLbl>
              <c:idx val="4"/>
              <c:layout>
                <c:manualLayout>
                  <c:x val="-0.12287836974097399"/>
                  <c:y val="-0.17365999035806634"/>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2476-D346-83BF-24113BA4CA74}"/>
                </c:ext>
              </c:extLst>
            </c:dLbl>
            <c:dLbl>
              <c:idx val="5"/>
              <c:layout>
                <c:manualLayout>
                  <c:x val="-0.14239664237896843"/>
                  <c:y val="-0.20928255248279801"/>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0-2476-D346-83BF-24113BA4CA74}"/>
                </c:ext>
              </c:extLst>
            </c:dLbl>
            <c:dLbl>
              <c:idx val="6"/>
              <c:layout>
                <c:manualLayout>
                  <c:x val="-0.15974621805718564"/>
                  <c:y val="-0.23377306394355085"/>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2476-D346-83BF-24113BA4CA74}"/>
                </c:ext>
              </c:extLst>
            </c:dLbl>
            <c:dLbl>
              <c:idx val="7"/>
              <c:layout>
                <c:manualLayout>
                  <c:x val="-0.17492709677562576"/>
                  <c:y val="-0.26271639566989535"/>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E-2476-D346-83BF-24113BA4CA74}"/>
                </c:ext>
              </c:extLst>
            </c:dLbl>
            <c:dLbl>
              <c:idx val="8"/>
              <c:layout>
                <c:manualLayout>
                  <c:x val="-0.20745755117228323"/>
                  <c:y val="-0.30167857299382039"/>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50000"/>
                        </a:schemeClr>
                      </a:solidFill>
                      <a:latin typeface="+mn-lt"/>
                      <a:ea typeface="+mn-ea"/>
                      <a:cs typeface="+mn-cs"/>
                    </a:defRPr>
                  </a:pPr>
                  <a:endParaRPr lang="en-CH"/>
                </a:p>
              </c:txPr>
              <c:dLblPos val="r"/>
              <c:showLegendKey val="0"/>
              <c:showVal val="1"/>
              <c:showCatName val="0"/>
              <c:showSerName val="0"/>
              <c:showPercent val="0"/>
              <c:showBubbleSize val="0"/>
              <c:separator>, </c:separator>
              <c:extLst>
                <c:ext xmlns:c15="http://schemas.microsoft.com/office/drawing/2012/chart" uri="{CE6537A1-D6FC-4f65-9D91-7224C49458BB}">
                  <c15:layout>
                    <c:manualLayout>
                      <c:w val="7.8767073579106464E-2"/>
                      <c:h val="3.260586404873559E-2"/>
                    </c:manualLayout>
                  </c15:layout>
                </c:ext>
                <c:ext xmlns:c16="http://schemas.microsoft.com/office/drawing/2014/chart" uri="{C3380CC4-5D6E-409C-BE32-E72D297353CC}">
                  <c16:uniqueId val="{0000000D-2476-D346-83BF-24113BA4CA74}"/>
                </c:ext>
              </c:extLst>
            </c:dLbl>
            <c:dLbl>
              <c:idx val="9"/>
              <c:layout>
                <c:manualLayout>
                  <c:x val="-0.2562532327672693"/>
                  <c:y val="-0.35821437567979109"/>
                </c:manualLayout>
              </c:layout>
              <c:numFmt formatCode="#,##0" sourceLinked="0"/>
              <c:spPr>
                <a:noFill/>
                <a:ln>
                  <a:noFill/>
                </a:ln>
                <a:effectLst/>
              </c:spPr>
              <c:txPr>
                <a:bodyPr rot="0" spcFirstLastPara="1" vertOverflow="ellipsis" horzOverflow="clip" vert="horz" wrap="square" lIns="38100" tIns="19050" rIns="38100" bIns="19050" anchor="ctr" anchorCtr="1">
                  <a:noAutofit/>
                </a:bodyPr>
                <a:lstStyle/>
                <a:p>
                  <a:pPr>
                    <a:defRPr sz="1200" b="1" i="0" u="none" strike="noStrike" kern="1200" baseline="0">
                      <a:solidFill>
                        <a:schemeClr val="tx1">
                          <a:lumMod val="50000"/>
                        </a:schemeClr>
                      </a:solidFill>
                      <a:latin typeface="+mn-lt"/>
                      <a:ea typeface="+mn-ea"/>
                      <a:cs typeface="+mn-cs"/>
                    </a:defRPr>
                  </a:pPr>
                  <a:endParaRPr lang="en-CH"/>
                </a:p>
              </c:txPr>
              <c:dLblPos val="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1129752797576387"/>
                      <c:h val="3.4737162030284464E-2"/>
                    </c:manualLayout>
                  </c15:layout>
                </c:ext>
                <c:ext xmlns:c16="http://schemas.microsoft.com/office/drawing/2014/chart" uri="{C3380CC4-5D6E-409C-BE32-E72D297353CC}">
                  <c16:uniqueId val="{0000000C-2476-D346-83BF-24113BA4CA74}"/>
                </c:ext>
              </c:extLst>
            </c:dLbl>
            <c:dLbl>
              <c:idx val="10"/>
              <c:layout>
                <c:manualLayout>
                  <c:x val="-0.24866279340804928"/>
                  <c:y val="-0.37626331244247718"/>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2476-D346-83BF-24113BA4CA74}"/>
                </c:ext>
              </c:extLst>
            </c:dLbl>
            <c:dLbl>
              <c:idx val="11"/>
              <c:layout>
                <c:manualLayout>
                  <c:x val="-0.25959302608532608"/>
                  <c:y val="-0.38962177323925146"/>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2476-D346-83BF-24113BA4CA74}"/>
                </c:ext>
              </c:extLst>
            </c:dLbl>
            <c:dLbl>
              <c:idx val="12"/>
              <c:layout>
                <c:manualLayout>
                  <c:x val="-0.26826781392443483"/>
                  <c:y val="-0.40743305430161719"/>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2476-D346-83BF-24113BA4CA74}"/>
                </c:ext>
              </c:extLst>
            </c:dLbl>
            <c:dLbl>
              <c:idx val="13"/>
              <c:layout>
                <c:manualLayout>
                  <c:x val="-0.28561738960265204"/>
                  <c:y val="-0.44305561642634878"/>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2476-D346-83BF-24113BA4CA74}"/>
                </c:ext>
              </c:extLst>
            </c:dLbl>
            <c:dLbl>
              <c:idx val="14"/>
              <c:layout>
                <c:manualLayout>
                  <c:x val="-0.32248523791886374"/>
                  <c:y val="-0.50094227987903761"/>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2476-D346-83BF-24113BA4CA74}"/>
                </c:ext>
              </c:extLst>
            </c:dLbl>
            <c:dLbl>
              <c:idx val="15"/>
              <c:layout>
                <c:manualLayout>
                  <c:x val="-0.34200351055685818"/>
                  <c:y val="-0.52320638120699481"/>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2476-D346-83BF-24113BA4CA74}"/>
                </c:ext>
              </c:extLst>
            </c:dLbl>
            <c:dLbl>
              <c:idx val="16"/>
              <c:layout>
                <c:manualLayout>
                  <c:x val="-0.37887135887306994"/>
                  <c:y val="-0.58554586492527505"/>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2476-D346-83BF-24113BA4CA74}"/>
                </c:ext>
              </c:extLst>
            </c:dLbl>
            <c:dLbl>
              <c:idx val="17"/>
              <c:layout>
                <c:manualLayout>
                  <c:x val="-0.29862957136131502"/>
                  <c:y val="-0.46531971775430597"/>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2476-D346-83BF-24113BA4CA74}"/>
                </c:ext>
              </c:extLst>
            </c:dLbl>
            <c:dLbl>
              <c:idx val="18"/>
              <c:layout>
                <c:manualLayout>
                  <c:x val="-1.0928866568955769E-5"/>
                  <c:y val="-6.2339466115802072E-2"/>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476-D346-83BF-24113BA4CA7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50000"/>
                      </a:schemeClr>
                    </a:solidFill>
                    <a:latin typeface="+mn-lt"/>
                    <a:ea typeface="+mn-ea"/>
                    <a:cs typeface="+mn-cs"/>
                  </a:defRPr>
                </a:pPr>
                <a:endParaRPr lang="en-CH"/>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Sheet1!$A$2:$A$20</c:f>
              <c:strCache>
                <c:ptCount val="19"/>
                <c:pt idx="0">
                  <c:v>BodaBoda</c:v>
                </c:pt>
                <c:pt idx="1">
                  <c:v>People in prisons</c:v>
                </c:pt>
                <c:pt idx="2">
                  <c:v>People with disabilities</c:v>
                </c:pt>
                <c:pt idx="3">
                  <c:v>Displaced persons</c:v>
                </c:pt>
                <c:pt idx="4">
                  <c:v>Transgender people</c:v>
                </c:pt>
                <c:pt idx="5">
                  <c:v>No category</c:v>
                </c:pt>
                <c:pt idx="6">
                  <c:v>Military and uniformed services</c:v>
                </c:pt>
                <c:pt idx="7">
                  <c:v>Narcotic drug users</c:v>
                </c:pt>
                <c:pt idx="8">
                  <c:v>Truckers</c:v>
                </c:pt>
                <c:pt idx="9">
                  <c:v>Pregnant and lactating women</c:v>
                </c:pt>
                <c:pt idx="10">
                  <c:v>People who inject drugs</c:v>
                </c:pt>
                <c:pt idx="11">
                  <c:v>Fishing communities</c:v>
                </c:pt>
                <c:pt idx="12">
                  <c:v>Men who have sex with men</c:v>
                </c:pt>
                <c:pt idx="13">
                  <c:v>Other</c:v>
                </c:pt>
                <c:pt idx="14">
                  <c:v>Mobile populations</c:v>
                </c:pt>
                <c:pt idx="15">
                  <c:v>Discordant couples</c:v>
                </c:pt>
                <c:pt idx="16">
                  <c:v>Adolescent girls and young women</c:v>
                </c:pt>
                <c:pt idx="17">
                  <c:v>Clients of sex workers</c:v>
                </c:pt>
                <c:pt idx="18">
                  <c:v>Sex workers</c:v>
                </c:pt>
              </c:strCache>
            </c:strRef>
          </c:cat>
          <c:val>
            <c:numRef>
              <c:f>Sheet1!$E$2:$E$20</c:f>
              <c:numCache>
                <c:formatCode>0</c:formatCode>
                <c:ptCount val="19"/>
                <c:pt idx="0">
                  <c:v>241</c:v>
                </c:pt>
                <c:pt idx="1">
                  <c:v>459</c:v>
                </c:pt>
                <c:pt idx="2">
                  <c:v>215</c:v>
                </c:pt>
                <c:pt idx="3">
                  <c:v>1251</c:v>
                </c:pt>
                <c:pt idx="4">
                  <c:v>1205</c:v>
                </c:pt>
                <c:pt idx="5">
                  <c:v>1549</c:v>
                </c:pt>
                <c:pt idx="6">
                  <c:v>4997</c:v>
                </c:pt>
                <c:pt idx="7">
                  <c:v>7795</c:v>
                </c:pt>
                <c:pt idx="8">
                  <c:v>7648</c:v>
                </c:pt>
                <c:pt idx="9">
                  <c:v>5220</c:v>
                </c:pt>
                <c:pt idx="10">
                  <c:v>9020</c:v>
                </c:pt>
                <c:pt idx="11">
                  <c:v>14685</c:v>
                </c:pt>
                <c:pt idx="12">
                  <c:v>18746</c:v>
                </c:pt>
                <c:pt idx="13">
                  <c:v>20447</c:v>
                </c:pt>
                <c:pt idx="14">
                  <c:v>16471</c:v>
                </c:pt>
                <c:pt idx="15">
                  <c:v>20304</c:v>
                </c:pt>
                <c:pt idx="16">
                  <c:v>16594</c:v>
                </c:pt>
                <c:pt idx="17">
                  <c:v>49612</c:v>
                </c:pt>
                <c:pt idx="18">
                  <c:v>142417</c:v>
                </c:pt>
              </c:numCache>
            </c:numRef>
          </c:val>
          <c:smooth val="0"/>
          <c:extLst>
            <c:ext xmlns:c16="http://schemas.microsoft.com/office/drawing/2014/chart" uri="{C3380CC4-5D6E-409C-BE32-E72D297353CC}">
              <c16:uniqueId val="{00000002-2476-D346-83BF-24113BA4CA74}"/>
            </c:ext>
          </c:extLst>
        </c:ser>
        <c:dLbls>
          <c:showLegendKey val="0"/>
          <c:showVal val="0"/>
          <c:showCatName val="0"/>
          <c:showSerName val="0"/>
          <c:showPercent val="0"/>
          <c:showBubbleSize val="0"/>
        </c:dLbls>
        <c:marker val="1"/>
        <c:smooth val="0"/>
        <c:axId val="791409711"/>
        <c:axId val="83610320"/>
      </c:lineChart>
      <c:catAx>
        <c:axId val="908616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CH"/>
          </a:p>
        </c:txPr>
        <c:crossAx val="908715375"/>
        <c:crosses val="autoZero"/>
        <c:auto val="1"/>
        <c:lblAlgn val="ctr"/>
        <c:lblOffset val="100"/>
        <c:noMultiLvlLbl val="0"/>
      </c:catAx>
      <c:valAx>
        <c:axId val="908715375"/>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CH"/>
          </a:p>
        </c:txPr>
        <c:crossAx val="908616783"/>
        <c:crosses val="autoZero"/>
        <c:crossBetween val="between"/>
      </c:valAx>
      <c:valAx>
        <c:axId val="83610320"/>
        <c:scaling>
          <c:orientation val="minMax"/>
        </c:scaling>
        <c:delete val="1"/>
        <c:axPos val="r"/>
        <c:numFmt formatCode="0" sourceLinked="1"/>
        <c:majorTickMark val="out"/>
        <c:minorTickMark val="none"/>
        <c:tickLblPos val="nextTo"/>
        <c:crossAx val="791409711"/>
        <c:crosses val="max"/>
        <c:crossBetween val="between"/>
      </c:valAx>
      <c:catAx>
        <c:axId val="791409711"/>
        <c:scaling>
          <c:orientation val="minMax"/>
        </c:scaling>
        <c:delete val="1"/>
        <c:axPos val="b"/>
        <c:numFmt formatCode="General" sourceLinked="1"/>
        <c:majorTickMark val="out"/>
        <c:minorTickMark val="none"/>
        <c:tickLblPos val="nextTo"/>
        <c:crossAx val="83610320"/>
        <c:crosses val="autoZero"/>
        <c:auto val="1"/>
        <c:lblAlgn val="ctr"/>
        <c:lblOffset val="100"/>
        <c:noMultiLvlLbl val="0"/>
      </c:catAx>
      <c:spPr>
        <a:noFill/>
        <a:ln>
          <a:noFill/>
        </a:ln>
        <a:effectLst/>
      </c:spPr>
    </c:plotArea>
    <c:legend>
      <c:legendPos val="b"/>
      <c:legendEntry>
        <c:idx val="3"/>
        <c:delete val="1"/>
      </c:legendEntry>
      <c:layout>
        <c:manualLayout>
          <c:xMode val="edge"/>
          <c:yMode val="edge"/>
          <c:x val="0.74897990037336482"/>
          <c:y val="0.42366844000673426"/>
          <c:w val="0.22544552351295544"/>
          <c:h val="0.318529086218063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50000"/>
            </a:schemeClr>
          </a:solidFill>
        </a:defRPr>
      </a:pPr>
      <a:endParaRPr lang="en-CH"/>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0.63361</cdr:x>
      <cdr:y>0.87939</cdr:y>
    </cdr:from>
    <cdr:to>
      <cdr:x>0.97615</cdr:x>
      <cdr:y>0.92449</cdr:y>
    </cdr:to>
    <cdr:sp macro="" textlink="">
      <cdr:nvSpPr>
        <cdr:cNvPr id="2" name="TextBox 1">
          <a:extLst xmlns:a="http://schemas.openxmlformats.org/drawingml/2006/main">
            <a:ext uri="{FF2B5EF4-FFF2-40B4-BE49-F238E27FC236}">
              <a16:creationId xmlns:a16="http://schemas.microsoft.com/office/drawing/2014/main" id="{A7293D5A-68C2-A518-6E2F-DB964DC7D79E}"/>
            </a:ext>
          </a:extLst>
        </cdr:cNvPr>
        <cdr:cNvSpPr txBox="1"/>
      </cdr:nvSpPr>
      <cdr:spPr>
        <a:xfrm xmlns:a="http://schemas.openxmlformats.org/drawingml/2006/main">
          <a:off x="4111387" y="5400940"/>
          <a:ext cx="2222695" cy="276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100" b="0" dirty="0"/>
            <a:t>Total eligible for PrEP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0E09F-6676-0A44-B301-0357FC044A44}" type="datetimeFigureOut">
              <a:rPr lang="en-CH" smtClean="0"/>
              <a:t>23.02.23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CF4D7-2CDB-D041-8793-CFDD66484A54}" type="slidenum">
              <a:rPr lang="en-CH" smtClean="0"/>
              <a:t>‹#›</a:t>
            </a:fld>
            <a:endParaRPr lang="en-CH"/>
          </a:p>
        </p:txBody>
      </p:sp>
    </p:spTree>
    <p:extLst>
      <p:ext uri="{BB962C8B-B14F-4D97-AF65-F5344CB8AC3E}">
        <p14:creationId xmlns:p14="http://schemas.microsoft.com/office/powerpoint/2010/main" val="1072153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MOSAIC the term “women” is inclusive of individuals assigned female at birth of any gender identity or individuals assigned male at birth who identify as women.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CA4EA-9574-4D9A-970A-04272D51A8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076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96B59B-3289-BA4F-B587-61EC2EF75DE7}" type="slidenum">
              <a:rPr lang="en-UG" smtClean="0"/>
              <a:t>23</a:t>
            </a:fld>
            <a:endParaRPr lang="en-UG"/>
          </a:p>
        </p:txBody>
      </p:sp>
    </p:spTree>
    <p:extLst>
      <p:ext uri="{BB962C8B-B14F-4D97-AF65-F5344CB8AC3E}">
        <p14:creationId xmlns:p14="http://schemas.microsoft.com/office/powerpoint/2010/main" val="89226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29" name="Google Shape;42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285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49" name="Google Shape;44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97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CF4D7-2CDB-D041-8793-CFDD66484A54}" type="slidenum">
              <a:rPr lang="en-CH" smtClean="0"/>
              <a:t>29</a:t>
            </a:fld>
            <a:endParaRPr lang="en-CH"/>
          </a:p>
        </p:txBody>
      </p:sp>
    </p:spTree>
    <p:extLst>
      <p:ext uri="{BB962C8B-B14F-4D97-AF65-F5344CB8AC3E}">
        <p14:creationId xmlns:p14="http://schemas.microsoft.com/office/powerpoint/2010/main" val="3011365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478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r>
              <a:rPr kumimoji="0" lang="en-US" sz="1200" b="0" i="0" u="none" strike="noStrike" kern="1200" cap="none" spc="2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Promote a </a:t>
            </a:r>
            <a:r>
              <a:rPr kumimoji="0" lang="en-US" sz="1200" b="1" i="0" u="none" strike="noStrike" kern="1200" cap="none" spc="20" normalizeH="0" baseline="0" noProof="0">
                <a:ln>
                  <a:noFill/>
                </a:ln>
                <a:solidFill>
                  <a:srgbClr val="DE9F3B"/>
                </a:solidFill>
                <a:effectLst/>
                <a:uLnTx/>
                <a:uFillTx/>
                <a:latin typeface="Poppins" pitchFamily="2" charset="77"/>
                <a:ea typeface="Roboto" panose="02000000000000000000" pitchFamily="2" charset="0"/>
                <a:cs typeface="Poppins" pitchFamily="2" charset="77"/>
              </a:rPr>
              <a:t>user-centered approach </a:t>
            </a:r>
            <a:r>
              <a:rPr kumimoji="0" lang="en-US" sz="1200" b="0" i="0" u="none" strike="noStrike" kern="1200" cap="none" spc="2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in which the needs and preferences of users — especially adolescent girls and young women (AGYW) — are understood and addressed in product introduction and scale-up.</a:t>
            </a:r>
          </a:p>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endParaRPr kumimoji="0" lang="en-US" sz="1200" b="0" i="0" u="none" strike="noStrike" kern="1200" cap="none" spc="2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Conduct </a:t>
            </a:r>
            <a:r>
              <a:rPr kumimoji="0" lang="en-US" sz="1200" b="1"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research to expand the evidence base</a:t>
            </a:r>
            <a:r>
              <a:rPr kumimoji="0" lang="en-US" sz="1200" b="0"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 </a:t>
            </a: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on how to effectively enhance product availability, acceptability, uptake, and effective use.</a:t>
            </a:r>
          </a:p>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endPar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endParaRPr>
          </a:p>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Coordinate and provide technical assistance to global, national, and subnational stakeholders to </a:t>
            </a:r>
            <a:r>
              <a:rPr kumimoji="0" lang="en-US" sz="1200" b="1"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expedite product introduction</a:t>
            </a:r>
            <a:r>
              <a:rPr kumimoji="0" lang="en-US" sz="1200" b="0"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 </a:t>
            </a:r>
            <a:r>
              <a:rPr kumimoji="0" lang="en-US" sz="1200" b="1"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in policy and programs</a:t>
            </a:r>
            <a:r>
              <a:rPr kumimoji="0" lang="en-US" sz="1200" b="1"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 </a:t>
            </a: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by addressing issues related to regulatory review, policy development, resource mobilization, supply chain, delivery models and platforms, </a:t>
            </a:r>
            <a:r>
              <a:rPr kumimoji="0" lang="en-US" sz="1200" b="0" i="0" u="none" strike="noStrike" kern="1200" cap="none" spc="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monitoring and evaluation, surveillance, </a:t>
            </a: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and demand generation.</a:t>
            </a:r>
          </a:p>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endParaRPr kumimoji="0" lang="en-US" sz="1200" b="0" i="0" u="none" strike="noStrike" kern="1200" cap="none" spc="0" normalizeH="0" baseline="0" noProof="0">
              <a:ln>
                <a:noFill/>
              </a:ln>
              <a:solidFill>
                <a:srgbClr val="FFFFFF"/>
              </a:solidFill>
              <a:effectLst/>
              <a:uLnTx/>
              <a:uFillTx/>
              <a:latin typeface="Poppins" pitchFamily="2" charset="77"/>
              <a:ea typeface="Calibri" panose="020F0502020204030204" pitchFamily="34" charset="0"/>
              <a:cs typeface="Poppins" pitchFamily="2" charset="77"/>
            </a:endParaRPr>
          </a:p>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Implement </a:t>
            </a:r>
            <a:r>
              <a:rPr kumimoji="0" lang="en-US" sz="1200" b="1"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research utilization </a:t>
            </a: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activities and establish mechanisms for </a:t>
            </a:r>
            <a:r>
              <a:rPr kumimoji="0" lang="en-US" sz="1200" b="1"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rapid, effective knowledge exchange</a:t>
            </a: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 among key stakeholders to facilitate application of existing and emerging evidence on product introduction in policy and programs.</a:t>
            </a:r>
          </a:p>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endParaRPr kumimoji="0" lang="en-US" sz="1200" b="0" i="0" u="none" strike="noStrike" kern="1200" cap="none" spc="0" normalizeH="0" baseline="0" noProof="0">
              <a:ln>
                <a:noFill/>
              </a:ln>
              <a:solidFill>
                <a:srgbClr val="FFFFFF"/>
              </a:solidFill>
              <a:effectLst/>
              <a:uLnTx/>
              <a:uFillTx/>
              <a:latin typeface="Poppins" pitchFamily="2" charset="77"/>
              <a:ea typeface="Calibri" panose="020F0502020204030204" pitchFamily="34" charset="0"/>
              <a:cs typeface="Poppins" pitchFamily="2" charset="77"/>
            </a:endParaRPr>
          </a:p>
          <a:p>
            <a:pPr marL="6350" marR="0" lvl="0" indent="0" algn="l" defTabSz="914400" rtl="0" eaLnBrk="1" fontAlgn="auto" latinLnBrk="0" hangingPunct="1">
              <a:lnSpc>
                <a:spcPct val="110000"/>
              </a:lnSpc>
              <a:spcBef>
                <a:spcPts val="0"/>
              </a:spcBef>
              <a:spcAft>
                <a:spcPts val="600"/>
              </a:spcAft>
              <a:buClr>
                <a:srgbClr val="E0A141"/>
              </a:buClr>
              <a:buSzTx/>
              <a:buFontTx/>
              <a:buNone/>
              <a:tabLst/>
              <a:defRPr/>
            </a:pPr>
            <a:r>
              <a:rPr kumimoji="0" lang="en-US" sz="1200" b="1"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Strengthen and sustain local partner capacity</a:t>
            </a:r>
            <a:r>
              <a:rPr kumimoji="0" lang="en-US" sz="1200" b="0" i="0" u="none" strike="noStrike" kern="1200" cap="none" spc="20" normalizeH="0" baseline="0" noProof="0">
                <a:ln>
                  <a:noFill/>
                </a:ln>
                <a:solidFill>
                  <a:srgbClr val="DE9F3B"/>
                </a:solidFill>
                <a:effectLst/>
                <a:uLnTx/>
                <a:uFillTx/>
                <a:latin typeface="Poppins" pitchFamily="2" charset="77"/>
                <a:ea typeface="Calibri" panose="020F0502020204030204" pitchFamily="34" charset="0"/>
                <a:cs typeface="Poppins" pitchFamily="2" charset="77"/>
              </a:rPr>
              <a:t> </a:t>
            </a:r>
            <a:r>
              <a:rPr kumimoji="0" lang="en-US" sz="1200" b="0" i="0" u="none" strike="noStrike" kern="1200" cap="none" spc="20" normalizeH="0" baseline="0" noProof="0">
                <a:ln>
                  <a:noFill/>
                </a:ln>
                <a:solidFill>
                  <a:srgbClr val="FFFFFF"/>
                </a:solidFill>
                <a:effectLst/>
                <a:uLnTx/>
                <a:uFillTx/>
                <a:latin typeface="Poppins" pitchFamily="2" charset="77"/>
                <a:ea typeface="Calibri" panose="020F0502020204030204" pitchFamily="34" charset="0"/>
                <a:cs typeface="Poppins" pitchFamily="2" charset="77"/>
              </a:rPr>
              <a:t>to advocate for, design, and implement high-quality product introduction activities and research.</a:t>
            </a:r>
            <a:endParaRPr kumimoji="0" lang="en-US" sz="1200" b="0" i="0" u="none" strike="noStrike" kern="1200" cap="none" spc="0" normalizeH="0" baseline="0" noProof="0">
              <a:ln>
                <a:noFill/>
              </a:ln>
              <a:solidFill>
                <a:srgbClr val="FFFFFF"/>
              </a:solidFill>
              <a:effectLst/>
              <a:uLnTx/>
              <a:uFillTx/>
              <a:latin typeface="Poppins" pitchFamily="2" charset="77"/>
              <a:ea typeface="Calibri" panose="020F0502020204030204" pitchFamily="34" charset="0"/>
              <a:cs typeface="Poppins" pitchFamily="2" charset="77"/>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B8FD4-42DC-42DF-99FE-339C9BAAE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968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CF4D7-2CDB-D041-8793-CFDD66484A54}" type="slidenum">
              <a:rPr lang="en-CH" smtClean="0"/>
              <a:t>11</a:t>
            </a:fld>
            <a:endParaRPr lang="en-CH"/>
          </a:p>
        </p:txBody>
      </p:sp>
    </p:spTree>
    <p:extLst>
      <p:ext uri="{BB962C8B-B14F-4D97-AF65-F5344CB8AC3E}">
        <p14:creationId xmlns:p14="http://schemas.microsoft.com/office/powerpoint/2010/main" val="388108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21" name="Google Shape;32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963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46" name="Google Shape;3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1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1439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72" name="Google Shape;37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6797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91" name="Google Shape;39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958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10" name="Google Shape;41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927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70.jpeg"/><Relationship Id="rId7" Type="http://schemas.openxmlformats.org/officeDocument/2006/relationships/hyperlink" Target="https://twitter.com/MOSAICproj" TargetMode="External"/><Relationship Id="rId2" Type="http://schemas.openxmlformats.org/officeDocument/2006/relationships/image" Target="../media/image69.jpeg"/><Relationship Id="rId1" Type="http://schemas.openxmlformats.org/officeDocument/2006/relationships/slideMaster" Target="../slideMasters/slideMaster6.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71.jpeg"/><Relationship Id="rId9" Type="http://schemas.openxmlformats.org/officeDocument/2006/relationships/hyperlink" Target="https://www.mosaicproject.blog/" TargetMode="Externa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69.jpeg"/><Relationship Id="rId1" Type="http://schemas.openxmlformats.org/officeDocument/2006/relationships/slideMaster" Target="../slideMasters/slideMaster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6.xml"/><Relationship Id="rId4" Type="http://schemas.openxmlformats.org/officeDocument/2006/relationships/image" Target="../media/image8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31.jpeg"/><Relationship Id="rId4"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Master" Target="../slideMasters/slideMaster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48.jpe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49.jpeg"/><Relationship Id="rId1" Type="http://schemas.openxmlformats.org/officeDocument/2006/relationships/slideMaster" Target="../slideMasters/slideMaster5.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49.jpeg"/><Relationship Id="rId1" Type="http://schemas.openxmlformats.org/officeDocument/2006/relationships/slideMaster" Target="../slideMasters/slideMaster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8.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jpeg"/><Relationship Id="rId1" Type="http://schemas.openxmlformats.org/officeDocument/2006/relationships/slideMaster" Target="../slideMasters/slideMaster6.xml"/><Relationship Id="rId6" Type="http://schemas.openxmlformats.org/officeDocument/2006/relationships/image" Target="../media/image56.emf"/><Relationship Id="rId5" Type="http://schemas.openxmlformats.org/officeDocument/2006/relationships/image" Target="../media/image55.jpeg"/><Relationship Id="rId4" Type="http://schemas.openxmlformats.org/officeDocument/2006/relationships/image" Target="../media/image5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jpeg"/><Relationship Id="rId1" Type="http://schemas.openxmlformats.org/officeDocument/2006/relationships/slideMaster" Target="../slideMasters/slideMaster6.xml"/><Relationship Id="rId4" Type="http://schemas.openxmlformats.org/officeDocument/2006/relationships/image" Target="../media/image6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jpeg"/><Relationship Id="rId1" Type="http://schemas.openxmlformats.org/officeDocument/2006/relationships/slideMaster" Target="../slideMasters/slideMaster6.xml"/><Relationship Id="rId4" Type="http://schemas.openxmlformats.org/officeDocument/2006/relationships/image" Target="../media/image60.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192000" cy="5235548"/>
          </a:xfrm>
          <a:prstGeom prst="rect">
            <a:avLst/>
          </a:prstGeom>
        </p:spPr>
      </p:pic>
    </p:spTree>
    <p:extLst>
      <p:ext uri="{BB962C8B-B14F-4D97-AF65-F5344CB8AC3E}">
        <p14:creationId xmlns:p14="http://schemas.microsoft.com/office/powerpoint/2010/main" val="54103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0671977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1080159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5502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425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958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6817137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1529469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7502684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6591186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749784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87311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2021713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8606160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235551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10230831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2286855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1122374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666014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4338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498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0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99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90529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03972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4931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58707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1093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9624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80244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eal">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61270227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92854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099665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4284392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468299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a:t>
            </a:r>
            <a:endParaRPr lang="en-US"/>
          </a:p>
        </p:txBody>
      </p:sp>
    </p:spTree>
    <p:extLst>
      <p:ext uri="{BB962C8B-B14F-4D97-AF65-F5344CB8AC3E}">
        <p14:creationId xmlns:p14="http://schemas.microsoft.com/office/powerpoint/2010/main" val="2041371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_CustomLayout">
  <p:cSld name="6_CustomLayout">
    <p:bg>
      <p:bgPr>
        <a:solidFill>
          <a:srgbClr val="FFFFFF"/>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588494"/>
            <a:ext cx="10515600" cy="80003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Arial"/>
              <a:buNone/>
              <a:defRPr sz="36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p:nvPr/>
        </p:nvSpPr>
        <p:spPr>
          <a:xfrm>
            <a:off x="0" y="6569481"/>
            <a:ext cx="12192000" cy="2905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2604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17533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192000" cy="5235548"/>
          </a:xfrm>
          <a:prstGeom prst="rect">
            <a:avLst/>
          </a:prstGeom>
        </p:spPr>
      </p:pic>
    </p:spTree>
    <p:extLst>
      <p:ext uri="{BB962C8B-B14F-4D97-AF65-F5344CB8AC3E}">
        <p14:creationId xmlns:p14="http://schemas.microsoft.com/office/powerpoint/2010/main" val="1707602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712273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252880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350973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996521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639453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245180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667372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1614227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48634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3948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115566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2871486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851829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414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270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5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210741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222604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2417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73464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07017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1316936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2558004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876874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204150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y Connect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D05771-5C95-BF49-BCC4-6D4B68190583}"/>
              </a:ext>
            </a:extLst>
          </p:cNvPr>
          <p:cNvSpPr>
            <a:spLocks noGrp="1"/>
          </p:cNvSpPr>
          <p:nvPr>
            <p:ph type="body" sz="quarter" idx="10" hasCustomPrompt="1"/>
          </p:nvPr>
        </p:nvSpPr>
        <p:spPr>
          <a:xfrm>
            <a:off x="1658414" y="3970544"/>
            <a:ext cx="6684375" cy="698500"/>
          </a:xfrm>
        </p:spPr>
        <p:txBody>
          <a:bodyPr>
            <a:normAutofit/>
          </a:bodyPr>
          <a:lstStyle>
            <a:lvl1pPr marL="0" indent="0">
              <a:buFontTx/>
              <a:buNone/>
              <a:defRPr sz="2600">
                <a:solidFill>
                  <a:srgbClr val="635F59"/>
                </a:solidFill>
              </a:defRPr>
            </a:lvl1pPr>
          </a:lstStyle>
          <a:p>
            <a:pPr lvl="0"/>
            <a:r>
              <a:rPr lang="en-US"/>
              <a:t>Click here to add additional networks</a:t>
            </a:r>
          </a:p>
        </p:txBody>
      </p:sp>
      <p:sp>
        <p:nvSpPr>
          <p:cNvPr id="26" name="Text Placeholder 2">
            <a:extLst>
              <a:ext uri="{FF2B5EF4-FFF2-40B4-BE49-F238E27FC236}">
                <a16:creationId xmlns:a16="http://schemas.microsoft.com/office/drawing/2014/main" id="{B02A82CE-6766-ED44-8769-6AF730DC654B}"/>
              </a:ext>
            </a:extLst>
          </p:cNvPr>
          <p:cNvSpPr>
            <a:spLocks noGrp="1"/>
          </p:cNvSpPr>
          <p:nvPr>
            <p:ph type="body" sz="quarter" idx="11" hasCustomPrompt="1"/>
          </p:nvPr>
        </p:nvSpPr>
        <p:spPr>
          <a:xfrm>
            <a:off x="1658414" y="5015122"/>
            <a:ext cx="6684375" cy="698500"/>
          </a:xfrm>
        </p:spPr>
        <p:txBody>
          <a:bodyPr>
            <a:normAutofit/>
          </a:bodyPr>
          <a:lstStyle>
            <a:lvl1pPr marL="0" indent="0">
              <a:buFontTx/>
              <a:buNone/>
              <a:defRPr sz="2600">
                <a:solidFill>
                  <a:srgbClr val="635F59"/>
                </a:solidFill>
              </a:defRPr>
            </a:lvl1pPr>
          </a:lstStyle>
          <a:p>
            <a:pPr lvl="0"/>
            <a:r>
              <a:rPr lang="en-US"/>
              <a:t>Click here to add presenter email</a:t>
            </a:r>
          </a:p>
        </p:txBody>
      </p:sp>
      <p:sp>
        <p:nvSpPr>
          <p:cNvPr id="27" name="Text Placeholder 2">
            <a:extLst>
              <a:ext uri="{FF2B5EF4-FFF2-40B4-BE49-F238E27FC236}">
                <a16:creationId xmlns:a16="http://schemas.microsoft.com/office/drawing/2014/main" id="{537770E3-6580-AD4A-9B40-D11042A528EA}"/>
              </a:ext>
            </a:extLst>
          </p:cNvPr>
          <p:cNvSpPr>
            <a:spLocks noGrp="1"/>
          </p:cNvSpPr>
          <p:nvPr>
            <p:ph type="body" sz="quarter" idx="12" hasCustomPrompt="1"/>
          </p:nvPr>
        </p:nvSpPr>
        <p:spPr>
          <a:xfrm>
            <a:off x="1658414" y="2925967"/>
            <a:ext cx="6684375" cy="698500"/>
          </a:xfrm>
        </p:spPr>
        <p:txBody>
          <a:bodyPr>
            <a:normAutofit/>
          </a:bodyPr>
          <a:lstStyle>
            <a:lvl1pPr marL="0" indent="0">
              <a:buFontTx/>
              <a:buNone/>
              <a:defRPr sz="2600">
                <a:solidFill>
                  <a:srgbClr val="635F59"/>
                </a:solidFill>
              </a:defRPr>
            </a:lvl1pPr>
          </a:lstStyle>
          <a:p>
            <a:pPr lvl="0"/>
            <a:r>
              <a:rPr lang="en-US"/>
              <a:t>Click here to add a website</a:t>
            </a:r>
          </a:p>
        </p:txBody>
      </p:sp>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658414" y="1881390"/>
            <a:ext cx="6684375" cy="698500"/>
          </a:xfrm>
        </p:spPr>
        <p:txBody>
          <a:bodyPr>
            <a:normAutofit/>
          </a:bodyPr>
          <a:lstStyle>
            <a:lvl1pPr marL="0" indent="0">
              <a:buFontTx/>
              <a:buNone/>
              <a:defRPr sz="2600">
                <a:solidFill>
                  <a:srgbClr val="635F59"/>
                </a:solidFill>
              </a:defRPr>
            </a:lvl1pPr>
          </a:lstStyle>
          <a:p>
            <a:pPr lvl="0"/>
            <a:r>
              <a:rPr lang="en-US"/>
              <a:t>Click here to add a Twitter handle</a:t>
            </a:r>
          </a:p>
        </p:txBody>
      </p:sp>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20312" y="4846273"/>
            <a:ext cx="743220" cy="743220"/>
          </a:xfrm>
          <a:prstGeom prst="rect">
            <a:avLst/>
          </a:prstGeom>
        </p:spPr>
      </p:pic>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20312" y="3826928"/>
            <a:ext cx="743220" cy="743220"/>
          </a:xfrm>
          <a:prstGeom prst="rect">
            <a:avLst/>
          </a:prstGeom>
        </p:spPr>
      </p:pic>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0312" y="2807583"/>
            <a:ext cx="743220" cy="743220"/>
          </a:xfrm>
          <a:prstGeom prst="rect">
            <a:avLst/>
          </a:prstGeom>
        </p:spPr>
      </p:pic>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20312" y="1783004"/>
            <a:ext cx="743219" cy="748453"/>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736780"/>
            <a:ext cx="843110" cy="843110"/>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760682"/>
            <a:ext cx="843110" cy="843110"/>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776983"/>
            <a:ext cx="843110" cy="843110"/>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4793284"/>
            <a:ext cx="843110" cy="843110"/>
          </a:xfrm>
          <a:prstGeom prst="ellipse">
            <a:avLst/>
          </a:prstGeom>
          <a:noFill/>
          <a:ln w="19050">
            <a:solidFill>
              <a:schemeClr val="tx2">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spTree>
    <p:extLst>
      <p:ext uri="{BB962C8B-B14F-4D97-AF65-F5344CB8AC3E}">
        <p14:creationId xmlns:p14="http://schemas.microsoft.com/office/powerpoint/2010/main" val="4109537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23" y="0"/>
            <a:ext cx="1129852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63893"/>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Tree>
    <p:extLst>
      <p:ext uri="{BB962C8B-B14F-4D97-AF65-F5344CB8AC3E}">
        <p14:creationId xmlns:p14="http://schemas.microsoft.com/office/powerpoint/2010/main" val="5570579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Preso - Provocatin">
    <p:spTree>
      <p:nvGrpSpPr>
        <p:cNvPr id="1" name=""/>
        <p:cNvGrpSpPr/>
        <p:nvPr/>
      </p:nvGrpSpPr>
      <p:grpSpPr>
        <a:xfrm>
          <a:off x="0" y="0"/>
          <a:ext cx="0" cy="0"/>
          <a:chOff x="0" y="0"/>
          <a:chExt cx="0" cy="0"/>
        </a:xfrm>
      </p:grpSpPr>
      <p:sp>
        <p:nvSpPr>
          <p:cNvPr id="1258" name="Shape 1258"/>
          <p:cNvSpPr>
            <a:spLocks noGrp="1"/>
          </p:cNvSpPr>
          <p:nvPr>
            <p:ph type="pic" idx="13"/>
          </p:nvPr>
        </p:nvSpPr>
        <p:spPr>
          <a:xfrm>
            <a:off x="1" y="3061511"/>
            <a:ext cx="12210017" cy="3810001"/>
          </a:xfrm>
          <a:prstGeom prst="rect">
            <a:avLst/>
          </a:prstGeom>
        </p:spPr>
        <p:txBody>
          <a:bodyPr lIns="91439" rIns="91439"/>
          <a:lstStyle/>
          <a:p>
            <a:endParaRPr/>
          </a:p>
        </p:txBody>
      </p:sp>
      <p:sp>
        <p:nvSpPr>
          <p:cNvPr id="1259" name="Shape 1259"/>
          <p:cNvSpPr>
            <a:spLocks noGrp="1"/>
          </p:cNvSpPr>
          <p:nvPr>
            <p:ph type="sldNum" sz="quarter" idx="2"/>
          </p:nvPr>
        </p:nvSpPr>
        <p:spPr>
          <a:xfrm>
            <a:off x="11495614" y="6494953"/>
            <a:ext cx="169335" cy="127001"/>
          </a:xfrm>
          <a:prstGeom prst="rect">
            <a:avLst/>
          </a:prstGeom>
        </p:spPr>
        <p:txBody>
          <a:bodyPr lIns="0" tIns="0" rIns="0" bIns="0"/>
          <a:lstStyle>
            <a:lvl1pPr>
              <a:defRPr sz="700"/>
            </a:lvl1pPr>
          </a:lstStyle>
          <a:p>
            <a:fld id="{86CB4B4D-7CA3-9044-876B-883B54F8677D}" type="slidenum">
              <a:rPr/>
              <a:t>‹#›</a:t>
            </a:fld>
            <a:endParaRPr/>
          </a:p>
        </p:txBody>
      </p:sp>
    </p:spTree>
    <p:extLst>
      <p:ext uri="{BB962C8B-B14F-4D97-AF65-F5344CB8AC3E}">
        <p14:creationId xmlns:p14="http://schemas.microsoft.com/office/powerpoint/2010/main" val="117977441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1175248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022004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
        <p:nvSpPr>
          <p:cNvPr id="2" name="Rectangle 1">
            <a:extLst>
              <a:ext uri="{FF2B5EF4-FFF2-40B4-BE49-F238E27FC236}">
                <a16:creationId xmlns:a16="http://schemas.microsoft.com/office/drawing/2014/main" id="{07E0A695-CB06-9F62-7E3C-76BEA711353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72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0110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293352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1"/>
        </a:solidFill>
        <a:effectLst/>
      </p:bgPr>
    </p:bg>
    <p:spTree>
      <p:nvGrpSpPr>
        <p:cNvPr id="1" name="Shape 15"/>
        <p:cNvGrpSpPr/>
        <p:nvPr/>
      </p:nvGrpSpPr>
      <p:grpSpPr>
        <a:xfrm>
          <a:off x="0" y="0"/>
          <a:ext cx="0" cy="0"/>
          <a:chOff x="0" y="0"/>
          <a:chExt cx="0" cy="0"/>
        </a:xfrm>
      </p:grpSpPr>
      <p:pic>
        <p:nvPicPr>
          <p:cNvPr id="16" name="Google Shape;16;p23"/>
          <p:cNvPicPr preferRelativeResize="0"/>
          <p:nvPr/>
        </p:nvPicPr>
        <p:blipFill rotWithShape="1">
          <a:blip r:embed="rId2">
            <a:alphaModFix/>
          </a:blip>
          <a:srcRect/>
          <a:stretch/>
        </p:blipFill>
        <p:spPr>
          <a:xfrm>
            <a:off x="9102436" y="5704012"/>
            <a:ext cx="1867191" cy="529139"/>
          </a:xfrm>
          <a:prstGeom prst="rect">
            <a:avLst/>
          </a:prstGeom>
          <a:noFill/>
          <a:ln>
            <a:noFill/>
          </a:ln>
        </p:spPr>
      </p:pic>
      <p:sp>
        <p:nvSpPr>
          <p:cNvPr id="17" name="Google Shape;17;p23"/>
          <p:cNvSpPr txBox="1">
            <a:spLocks noGrp="1"/>
          </p:cNvSpPr>
          <p:nvPr>
            <p:ph type="ctrTitle"/>
          </p:nvPr>
        </p:nvSpPr>
        <p:spPr>
          <a:xfrm>
            <a:off x="0" y="997648"/>
            <a:ext cx="10026502" cy="2006840"/>
          </a:xfrm>
          <a:prstGeom prst="rect">
            <a:avLst/>
          </a:prstGeom>
          <a:noFill/>
          <a:ln>
            <a:noFill/>
          </a:ln>
        </p:spPr>
        <p:txBody>
          <a:bodyPr spcFirstLastPara="1" wrap="square" lIns="1371600" tIns="45700" rIns="685800" bIns="45700" anchor="b" anchorCtr="0">
            <a:normAutofit/>
          </a:bodyPr>
          <a:lstStyle>
            <a:lvl1pPr lvl="0" algn="l">
              <a:lnSpc>
                <a:spcPct val="90000"/>
              </a:lnSpc>
              <a:spcBef>
                <a:spcPts val="0"/>
              </a:spcBef>
              <a:spcAft>
                <a:spcPts val="0"/>
              </a:spcAft>
              <a:buClr>
                <a:schemeClr val="lt1"/>
              </a:buClr>
              <a:buSzPts val="4200"/>
              <a:buFont typeface="Poppins SemiBold"/>
              <a:buNone/>
              <a:defRPr sz="4200" b="0" i="0">
                <a:solidFill>
                  <a:schemeClr val="l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3"/>
          <p:cNvSpPr txBox="1">
            <a:spLocks noGrp="1"/>
          </p:cNvSpPr>
          <p:nvPr>
            <p:ph type="subTitle" idx="1"/>
          </p:nvPr>
        </p:nvSpPr>
        <p:spPr>
          <a:xfrm>
            <a:off x="0" y="3484714"/>
            <a:ext cx="10026502" cy="1655762"/>
          </a:xfrm>
          <a:prstGeom prst="rect">
            <a:avLst/>
          </a:prstGeom>
          <a:noFill/>
          <a:ln>
            <a:noFill/>
          </a:ln>
        </p:spPr>
        <p:txBody>
          <a:bodyPr spcFirstLastPara="1" wrap="square" lIns="1371600" tIns="45700" rIns="91425" bIns="45700" anchor="t" anchorCtr="0">
            <a:normAutofit/>
          </a:bodyPr>
          <a:lstStyle>
            <a:lvl1pPr lvl="0" algn="l">
              <a:lnSpc>
                <a:spcPct val="90000"/>
              </a:lnSpc>
              <a:spcBef>
                <a:spcPts val="400"/>
              </a:spcBef>
              <a:spcAft>
                <a:spcPts val="0"/>
              </a:spcAft>
              <a:buClr>
                <a:schemeClr val="lt1"/>
              </a:buClr>
              <a:buSzPts val="1600"/>
              <a:buNone/>
              <a:defRPr sz="1600" b="0" i="0" cap="none">
                <a:solidFill>
                  <a:schemeClr val="lt1"/>
                </a:solidFill>
                <a:latin typeface="Poppins"/>
                <a:ea typeface="Poppins"/>
                <a:cs typeface="Poppins"/>
                <a:sym typeface="Poppi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3"/>
          <p:cNvPicPr preferRelativeResize="0"/>
          <p:nvPr/>
        </p:nvPicPr>
        <p:blipFill rotWithShape="1">
          <a:blip r:embed="rId3">
            <a:alphaModFix/>
          </a:blip>
          <a:srcRect/>
          <a:stretch/>
        </p:blipFill>
        <p:spPr>
          <a:xfrm>
            <a:off x="5021105" y="5698612"/>
            <a:ext cx="1877087" cy="563126"/>
          </a:xfrm>
          <a:prstGeom prst="rect">
            <a:avLst/>
          </a:prstGeom>
          <a:noFill/>
          <a:ln>
            <a:noFill/>
          </a:ln>
        </p:spPr>
      </p:pic>
      <p:pic>
        <p:nvPicPr>
          <p:cNvPr id="20" name="Google Shape;20;p23"/>
          <p:cNvPicPr preferRelativeResize="0"/>
          <p:nvPr/>
        </p:nvPicPr>
        <p:blipFill rotWithShape="1">
          <a:blip r:embed="rId4">
            <a:alphaModFix/>
          </a:blip>
          <a:srcRect/>
          <a:stretch/>
        </p:blipFill>
        <p:spPr>
          <a:xfrm>
            <a:off x="1343250" y="5592995"/>
            <a:ext cx="1311049" cy="879250"/>
          </a:xfrm>
          <a:prstGeom prst="rect">
            <a:avLst/>
          </a:prstGeom>
          <a:noFill/>
          <a:ln>
            <a:noFill/>
          </a:ln>
        </p:spPr>
      </p:pic>
      <p:pic>
        <p:nvPicPr>
          <p:cNvPr id="21" name="Google Shape;21;p23"/>
          <p:cNvPicPr preferRelativeResize="0"/>
          <p:nvPr/>
        </p:nvPicPr>
        <p:blipFill rotWithShape="1">
          <a:blip r:embed="rId5">
            <a:alphaModFix/>
          </a:blip>
          <a:srcRect/>
          <a:stretch/>
        </p:blipFill>
        <p:spPr>
          <a:xfrm>
            <a:off x="0" y="0"/>
            <a:ext cx="12192000" cy="523554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Teal">
  <p:cSld name="Two Content-Teal">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5814237"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6"/>
          <p:cNvSpPr txBox="1">
            <a:spLocks noGrp="1"/>
          </p:cNvSpPr>
          <p:nvPr>
            <p:ph type="body" idx="2"/>
          </p:nvPr>
        </p:nvSpPr>
        <p:spPr>
          <a:xfrm>
            <a:off x="838199"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1" name="Google Shape;31;p26"/>
          <p:cNvPicPr preferRelativeResize="0"/>
          <p:nvPr/>
        </p:nvPicPr>
        <p:blipFill rotWithShape="1">
          <a:blip r:embed="rId3">
            <a:alphaModFix/>
          </a:blip>
          <a:srcRect/>
          <a:stretch/>
        </p:blipFill>
        <p:spPr>
          <a:xfrm>
            <a:off x="0" y="328116"/>
            <a:ext cx="289560" cy="86868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Teal">
  <p:cSld name="3_Teal">
    <p:bg>
      <p:bgPr>
        <a:solidFill>
          <a:schemeClr val="lt1"/>
        </a:solidFill>
        <a:effectLst/>
      </p:bgPr>
    </p:bg>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 name="Google Shape;34;p27"/>
          <p:cNvPicPr preferRelativeResize="0"/>
          <p:nvPr/>
        </p:nvPicPr>
        <p:blipFill rotWithShape="1">
          <a:blip r:embed="rId2">
            <a:alphaModFix/>
          </a:blip>
          <a:srcRect/>
          <a:stretch/>
        </p:blipFill>
        <p:spPr>
          <a:xfrm>
            <a:off x="0" y="328116"/>
            <a:ext cx="289560" cy="86868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Photo-Pink">
  <p:cSld name="Section Header-Photo-Pink">
    <p:spTree>
      <p:nvGrpSpPr>
        <p:cNvPr id="1" name="Shape 42"/>
        <p:cNvGrpSpPr/>
        <p:nvPr/>
      </p:nvGrpSpPr>
      <p:grpSpPr>
        <a:xfrm>
          <a:off x="0" y="0"/>
          <a:ext cx="0" cy="0"/>
          <a:chOff x="0" y="0"/>
          <a:chExt cx="0" cy="0"/>
        </a:xfrm>
      </p:grpSpPr>
      <p:pic>
        <p:nvPicPr>
          <p:cNvPr id="43" name="Google Shape;43;p29" descr="A picture containing person&#10;&#10;Description automatically generated"/>
          <p:cNvPicPr preferRelativeResize="0"/>
          <p:nvPr/>
        </p:nvPicPr>
        <p:blipFill rotWithShape="1">
          <a:blip>
            <a:alphaModFix/>
          </a:blip>
          <a:srcRect/>
          <a:stretch/>
        </p:blipFill>
        <p:spPr>
          <a:xfrm>
            <a:off x="0" y="0"/>
            <a:ext cx="12192000" cy="6858000"/>
          </a:xfrm>
          <a:prstGeom prst="rect">
            <a:avLst/>
          </a:prstGeom>
          <a:noFill/>
          <a:ln>
            <a:noFill/>
          </a:ln>
        </p:spPr>
      </p:pic>
      <p:pic>
        <p:nvPicPr>
          <p:cNvPr id="44" name="Google Shape;44;p29"/>
          <p:cNvPicPr preferRelativeResize="0"/>
          <p:nvPr/>
        </p:nvPicPr>
        <p:blipFill rotWithShape="1">
          <a:blip>
            <a:alphaModFix/>
          </a:blip>
          <a:srcRect/>
          <a:stretch/>
        </p:blipFill>
        <p:spPr>
          <a:xfrm>
            <a:off x="-1" y="0"/>
            <a:ext cx="12192000" cy="6858000"/>
          </a:xfrm>
          <a:prstGeom prst="rect">
            <a:avLst/>
          </a:prstGeom>
          <a:noFill/>
          <a:ln>
            <a:noFill/>
          </a:ln>
        </p:spPr>
      </p:pic>
      <p:sp>
        <p:nvSpPr>
          <p:cNvPr id="45" name="Google Shape;45;p29"/>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9"/>
          <p:cNvSpPr/>
          <p:nvPr/>
        </p:nvSpPr>
        <p:spPr>
          <a:xfrm rot="5400000">
            <a:off x="508046" y="3815574"/>
            <a:ext cx="1816442" cy="2832533"/>
          </a:xfrm>
          <a:prstGeom prst="round2SameRect">
            <a:avLst>
              <a:gd name="adj1" fmla="val 50000"/>
              <a:gd name="adj2" fmla="val 0"/>
            </a:avLst>
          </a:prstGeom>
          <a:solidFill>
            <a:srgbClr val="AF3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29"/>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9600"/>
              <a:buNone/>
              <a:defRPr sz="9600" b="1">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3000"/>
              <a:buNone/>
              <a:defRPr sz="3000" b="1" cap="none">
                <a:solidFill>
                  <a:schemeClr val="accen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Photo-Teal">
  <p:cSld name="Section Header-Photo-Teal">
    <p:spTree>
      <p:nvGrpSpPr>
        <p:cNvPr id="1" name="Shape 49"/>
        <p:cNvGrpSpPr/>
        <p:nvPr/>
      </p:nvGrpSpPr>
      <p:grpSpPr>
        <a:xfrm>
          <a:off x="0" y="0"/>
          <a:ext cx="0" cy="0"/>
          <a:chOff x="0" y="0"/>
          <a:chExt cx="0" cy="0"/>
        </a:xfrm>
      </p:grpSpPr>
      <p:pic>
        <p:nvPicPr>
          <p:cNvPr id="50" name="Google Shape;50;p30" descr="A person smiling for the camera&#10;&#10;Description automatically generated with medium confidence"/>
          <p:cNvPicPr preferRelativeResize="0"/>
          <p:nvPr/>
        </p:nvPicPr>
        <p:blipFill rotWithShape="1">
          <a:blip>
            <a:alphaModFix/>
          </a:blip>
          <a:srcRect/>
          <a:stretch/>
        </p:blipFill>
        <p:spPr>
          <a:xfrm>
            <a:off x="-2" y="0"/>
            <a:ext cx="12192002" cy="6858000"/>
          </a:xfrm>
          <a:prstGeom prst="rect">
            <a:avLst/>
          </a:prstGeom>
          <a:noFill/>
          <a:ln>
            <a:noFill/>
          </a:ln>
        </p:spPr>
      </p:pic>
      <p:pic>
        <p:nvPicPr>
          <p:cNvPr id="51" name="Google Shape;51;p30"/>
          <p:cNvPicPr preferRelativeResize="0"/>
          <p:nvPr/>
        </p:nvPicPr>
        <p:blipFill rotWithShape="1">
          <a:blip>
            <a:alphaModFix/>
          </a:blip>
          <a:srcRect/>
          <a:stretch/>
        </p:blipFill>
        <p:spPr>
          <a:xfrm>
            <a:off x="-2" y="0"/>
            <a:ext cx="12192000" cy="6858000"/>
          </a:xfrm>
          <a:prstGeom prst="rect">
            <a:avLst/>
          </a:prstGeom>
          <a:noFill/>
          <a:ln>
            <a:noFill/>
          </a:ln>
        </p:spPr>
      </p:pic>
      <p:sp>
        <p:nvSpPr>
          <p:cNvPr id="52" name="Google Shape;52;p30"/>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30"/>
          <p:cNvSpPr/>
          <p:nvPr/>
        </p:nvSpPr>
        <p:spPr>
          <a:xfrm rot="5400000">
            <a:off x="508046" y="3815574"/>
            <a:ext cx="1816442" cy="2832533"/>
          </a:xfrm>
          <a:prstGeom prst="round2SameRect">
            <a:avLst>
              <a:gd name="adj1" fmla="val 50000"/>
              <a:gd name="adj2" fmla="val 0"/>
            </a:avLst>
          </a:prstGeom>
          <a:solidFill>
            <a:srgbClr val="0266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30"/>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9600"/>
              <a:buNone/>
              <a:defRPr sz="9600" b="1">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0"/>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3000"/>
              <a:buNone/>
              <a:defRPr sz="3000" b="1" cap="none">
                <a:solidFill>
                  <a:schemeClr val="accen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Photo-Gold">
  <p:cSld name="Section Header-Photo-Gold">
    <p:spTree>
      <p:nvGrpSpPr>
        <p:cNvPr id="1" name="Shape 56"/>
        <p:cNvGrpSpPr/>
        <p:nvPr/>
      </p:nvGrpSpPr>
      <p:grpSpPr>
        <a:xfrm>
          <a:off x="0" y="0"/>
          <a:ext cx="0" cy="0"/>
          <a:chOff x="0" y="0"/>
          <a:chExt cx="0" cy="0"/>
        </a:xfrm>
      </p:grpSpPr>
      <p:pic>
        <p:nvPicPr>
          <p:cNvPr id="57" name="Google Shape;57;p31" descr="A picture containing person, crowd&#10;&#10;Description automatically generated"/>
          <p:cNvPicPr preferRelativeResize="0"/>
          <p:nvPr/>
        </p:nvPicPr>
        <p:blipFill rotWithShape="1">
          <a:blip r:embed="rId2">
            <a:alphaModFix/>
          </a:blip>
          <a:srcRect b="-22"/>
          <a:stretch/>
        </p:blipFill>
        <p:spPr>
          <a:xfrm>
            <a:off x="-2" y="0"/>
            <a:ext cx="12192002" cy="6858000"/>
          </a:xfrm>
          <a:prstGeom prst="rect">
            <a:avLst/>
          </a:prstGeom>
          <a:noFill/>
          <a:ln>
            <a:noFill/>
          </a:ln>
        </p:spPr>
      </p:pic>
      <p:pic>
        <p:nvPicPr>
          <p:cNvPr id="58" name="Google Shape;58;p31"/>
          <p:cNvPicPr preferRelativeResize="0"/>
          <p:nvPr/>
        </p:nvPicPr>
        <p:blipFill rotWithShape="1">
          <a:blip>
            <a:alphaModFix/>
          </a:blip>
          <a:srcRect/>
          <a:stretch/>
        </p:blipFill>
        <p:spPr>
          <a:xfrm>
            <a:off x="-2" y="0"/>
            <a:ext cx="12192000" cy="6858000"/>
          </a:xfrm>
          <a:prstGeom prst="rect">
            <a:avLst/>
          </a:prstGeom>
          <a:noFill/>
          <a:ln>
            <a:noFill/>
          </a:ln>
        </p:spPr>
      </p:pic>
      <p:sp>
        <p:nvSpPr>
          <p:cNvPr id="59" name="Google Shape;59;p31"/>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31"/>
          <p:cNvSpPr/>
          <p:nvPr/>
        </p:nvSpPr>
        <p:spPr>
          <a:xfrm rot="5400000">
            <a:off x="508046" y="3815577"/>
            <a:ext cx="1816442" cy="2832533"/>
          </a:xfrm>
          <a:prstGeom prst="round2SameRect">
            <a:avLst>
              <a:gd name="adj1" fmla="val 50000"/>
              <a:gd name="adj2" fmla="val 0"/>
            </a:avLst>
          </a:prstGeom>
          <a:solidFill>
            <a:srgbClr val="DF9F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31"/>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9600"/>
              <a:buNone/>
              <a:defRPr sz="9600" b="1">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1"/>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3000"/>
              <a:buNone/>
              <a:defRPr sz="3000" b="1" cap="none">
                <a:solidFill>
                  <a:schemeClr val="accen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Pink">
  <p:cSld name="Section Header-Pink">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33"/>
          <p:cNvSpPr/>
          <p:nvPr/>
        </p:nvSpPr>
        <p:spPr>
          <a:xfrm rot="5400000">
            <a:off x="508046" y="2008063"/>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
        <p:nvSpPr>
          <p:cNvPr id="69" name="Google Shape;69;p33"/>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rgbClr val="AF315A"/>
              </a:buClr>
              <a:buSzPts val="9600"/>
              <a:buNone/>
              <a:defRPr sz="9600" b="1">
                <a:solidFill>
                  <a:srgbClr val="AF315A"/>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3"/>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3000"/>
              <a:buNone/>
              <a:defRPr sz="3000" b="1" cap="none">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Gold">
  <p:cSld name="Section Header-Gold">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34"/>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sp>
        <p:nvSpPr>
          <p:cNvPr id="73" name="Google Shape;73;p34"/>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rgbClr val="DF9F3B"/>
              </a:buClr>
              <a:buSzPts val="9600"/>
              <a:buNone/>
              <a:defRPr sz="9600" b="1">
                <a:solidFill>
                  <a:srgbClr val="DF9F3B"/>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4"/>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3000"/>
              <a:buNone/>
              <a:defRPr sz="3000" b="1" cap="none">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Pink">
  <p:cSld name="Two Content-Pink">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36"/>
          <p:cNvSpPr txBox="1">
            <a:spLocks noGrp="1"/>
          </p:cNvSpPr>
          <p:nvPr>
            <p:ph type="body" idx="1"/>
          </p:nvPr>
        </p:nvSpPr>
        <p:spPr>
          <a:xfrm>
            <a:off x="5814237"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body" idx="2"/>
          </p:nvPr>
        </p:nvSpPr>
        <p:spPr>
          <a:xfrm>
            <a:off x="838199"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6"/>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3" name="Google Shape;83;p36"/>
          <p:cNvPicPr preferRelativeResize="0"/>
          <p:nvPr/>
        </p:nvPicPr>
        <p:blipFill rotWithShape="1">
          <a:blip r:embed="rId3">
            <a:alphaModFix/>
          </a:blip>
          <a:srcRect/>
          <a:stretch/>
        </p:blipFill>
        <p:spPr>
          <a:xfrm>
            <a:off x="0" y="328116"/>
            <a:ext cx="291993" cy="8686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114378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Gold">
  <p:cSld name="Title and Content-Gold">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37"/>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7"/>
          <p:cNvSpPr txBox="1">
            <a:spLocks noGrp="1"/>
          </p:cNvSpPr>
          <p:nvPr>
            <p:ph type="body" idx="1"/>
          </p:nvPr>
        </p:nvSpPr>
        <p:spPr>
          <a:xfrm>
            <a:off x="838200" y="1350336"/>
            <a:ext cx="9677400"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7" name="Google Shape;87;p37"/>
          <p:cNvPicPr preferRelativeResize="0"/>
          <p:nvPr/>
        </p:nvPicPr>
        <p:blipFill rotWithShape="1">
          <a:blip r:embed="rId3">
            <a:alphaModFix/>
          </a:blip>
          <a:srcRect/>
          <a:stretch/>
        </p:blipFill>
        <p:spPr>
          <a:xfrm>
            <a:off x="0" y="328116"/>
            <a:ext cx="289560" cy="86868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Gold">
  <p:cSld name="Two Content--Gol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8"/>
          <p:cNvSpPr txBox="1">
            <a:spLocks noGrp="1"/>
          </p:cNvSpPr>
          <p:nvPr>
            <p:ph type="body" idx="1"/>
          </p:nvPr>
        </p:nvSpPr>
        <p:spPr>
          <a:xfrm>
            <a:off x="5814237"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8"/>
          <p:cNvSpPr txBox="1">
            <a:spLocks noGrp="1"/>
          </p:cNvSpPr>
          <p:nvPr>
            <p:ph type="body" idx="2"/>
          </p:nvPr>
        </p:nvSpPr>
        <p:spPr>
          <a:xfrm>
            <a:off x="838199"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8"/>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2" name="Google Shape;92;p38"/>
          <p:cNvPicPr preferRelativeResize="0"/>
          <p:nvPr/>
        </p:nvPicPr>
        <p:blipFill rotWithShape="1">
          <a:blip r:embed="rId3">
            <a:alphaModFix/>
          </a:blip>
          <a:srcRect/>
          <a:stretch/>
        </p:blipFill>
        <p:spPr>
          <a:xfrm>
            <a:off x="0" y="328116"/>
            <a:ext cx="289560" cy="86868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nk">
  <p:cSld name="Pink">
    <p:bg>
      <p:bgPr>
        <a:blipFill>
          <a:blip r:embed="rId2">
            <a:alphaModFix/>
          </a:blip>
          <a:stretch>
            <a:fillRect/>
          </a:stretch>
        </a:blipFill>
        <a:effectLst/>
      </p:bgPr>
    </p:bg>
    <p:spTree>
      <p:nvGrpSpPr>
        <p:cNvPr id="1" name="Shape 93"/>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Gold">
  <p:cSld name="Gold">
    <p:bg>
      <p:bgPr>
        <a:blipFill>
          <a:blip r:embed="rId2">
            <a:alphaModFix/>
          </a:blip>
          <a:stretch>
            <a:fillRect/>
          </a:stretch>
        </a:blipFill>
        <a:effectLst/>
      </p:bgPr>
    </p:bg>
    <p:spTree>
      <p:nvGrpSpPr>
        <p:cNvPr id="1" name="Shape 94"/>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eal">
  <p:cSld name="1_Teal">
    <p:bg>
      <p:bgPr>
        <a:solidFill>
          <a:srgbClr val="E9EFF0"/>
        </a:solidFill>
        <a:effectLst/>
      </p:bgPr>
    </p:bg>
    <p:spTree>
      <p:nvGrpSpPr>
        <p:cNvPr id="1" name="Shape 95"/>
        <p:cNvGrpSpPr/>
        <p:nvPr/>
      </p:nvGrpSpPr>
      <p:grpSpPr>
        <a:xfrm>
          <a:off x="0" y="0"/>
          <a:ext cx="0" cy="0"/>
          <a:chOff x="0" y="0"/>
          <a:chExt cx="0" cy="0"/>
        </a:xfrm>
      </p:grpSpPr>
      <p:sp>
        <p:nvSpPr>
          <p:cNvPr id="96" name="Google Shape;96;p41"/>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Pink">
  <p:cSld name="1_Pink">
    <p:bg>
      <p:bgPr>
        <a:solidFill>
          <a:srgbClr val="F5EBEE"/>
        </a:solidFill>
        <a:effectLst/>
      </p:bgPr>
    </p:bg>
    <p:spTree>
      <p:nvGrpSpPr>
        <p:cNvPr id="1" name="Shape 97"/>
        <p:cNvGrpSpPr/>
        <p:nvPr/>
      </p:nvGrpSpPr>
      <p:grpSpPr>
        <a:xfrm>
          <a:off x="0" y="0"/>
          <a:ext cx="0" cy="0"/>
          <a:chOff x="0" y="0"/>
          <a:chExt cx="0" cy="0"/>
        </a:xfrm>
      </p:grpSpPr>
      <p:sp>
        <p:nvSpPr>
          <p:cNvPr id="98" name="Google Shape;98;p42"/>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Gold">
  <p:cSld name="1_Gold">
    <p:bg>
      <p:bgPr>
        <a:solidFill>
          <a:srgbClr val="FDFAF6"/>
        </a:solidFill>
        <a:effectLst/>
      </p:bgPr>
    </p:bg>
    <p:spTree>
      <p:nvGrpSpPr>
        <p:cNvPr id="1" name="Shape 99"/>
        <p:cNvGrpSpPr/>
        <p:nvPr/>
      </p:nvGrpSpPr>
      <p:grpSpPr>
        <a:xfrm>
          <a:off x="0" y="0"/>
          <a:ext cx="0" cy="0"/>
          <a:chOff x="0" y="0"/>
          <a:chExt cx="0" cy="0"/>
        </a:xfrm>
      </p:grpSpPr>
      <p:sp>
        <p:nvSpPr>
          <p:cNvPr id="100" name="Google Shape;100;p43"/>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Teal">
  <p:cSld name="2_Teal">
    <p:bg>
      <p:bgPr>
        <a:solidFill>
          <a:srgbClr val="E9EFF0"/>
        </a:solidFill>
        <a:effectLst/>
      </p:bgPr>
    </p:bg>
    <p:spTree>
      <p:nvGrpSpPr>
        <p:cNvPr id="1" name="Shape 101"/>
        <p:cNvGrpSpPr/>
        <p:nvPr/>
      </p:nvGrpSpPr>
      <p:grpSpPr>
        <a:xfrm>
          <a:off x="0" y="0"/>
          <a:ext cx="0" cy="0"/>
          <a:chOff x="0" y="0"/>
          <a:chExt cx="0" cy="0"/>
        </a:xfrm>
      </p:grpSpPr>
      <p:sp>
        <p:nvSpPr>
          <p:cNvPr id="102" name="Google Shape;102;p44"/>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3" name="Google Shape;103;p44"/>
          <p:cNvPicPr preferRelativeResize="0"/>
          <p:nvPr/>
        </p:nvPicPr>
        <p:blipFill rotWithShape="1">
          <a:blip r:embed="rId2">
            <a:alphaModFix/>
          </a:blip>
          <a:srcRect/>
          <a:stretch/>
        </p:blipFill>
        <p:spPr>
          <a:xfrm>
            <a:off x="0" y="328116"/>
            <a:ext cx="289560" cy="86868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Pink">
  <p:cSld name="2_Pink">
    <p:bg>
      <p:bgPr>
        <a:solidFill>
          <a:srgbClr val="F5EBEE"/>
        </a:solidFill>
        <a:effectLst/>
      </p:bgPr>
    </p:bg>
    <p:spTree>
      <p:nvGrpSpPr>
        <p:cNvPr id="1" name="Shape 104"/>
        <p:cNvGrpSpPr/>
        <p:nvPr/>
      </p:nvGrpSpPr>
      <p:grpSpPr>
        <a:xfrm>
          <a:off x="0" y="0"/>
          <a:ext cx="0" cy="0"/>
          <a:chOff x="0" y="0"/>
          <a:chExt cx="0" cy="0"/>
        </a:xfrm>
      </p:grpSpPr>
      <p:sp>
        <p:nvSpPr>
          <p:cNvPr id="105" name="Google Shape;105;p45"/>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6" name="Google Shape;106;p45"/>
          <p:cNvPicPr preferRelativeResize="0"/>
          <p:nvPr/>
        </p:nvPicPr>
        <p:blipFill rotWithShape="1">
          <a:blip r:embed="rId2">
            <a:alphaModFix/>
          </a:blip>
          <a:srcRect/>
          <a:stretch/>
        </p:blipFill>
        <p:spPr>
          <a:xfrm>
            <a:off x="0" y="328116"/>
            <a:ext cx="291993" cy="86867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Gold">
  <p:cSld name="2_Gold">
    <p:bg>
      <p:bgPr>
        <a:solidFill>
          <a:srgbClr val="FDFAF6"/>
        </a:solidFill>
        <a:effectLst/>
      </p:bgPr>
    </p:bg>
    <p:spTree>
      <p:nvGrpSpPr>
        <p:cNvPr id="1" name="Shape 107"/>
        <p:cNvGrpSpPr/>
        <p:nvPr/>
      </p:nvGrpSpPr>
      <p:grpSpPr>
        <a:xfrm>
          <a:off x="0" y="0"/>
          <a:ext cx="0" cy="0"/>
          <a:chOff x="0" y="0"/>
          <a:chExt cx="0" cy="0"/>
        </a:xfrm>
      </p:grpSpPr>
      <p:sp>
        <p:nvSpPr>
          <p:cNvPr id="108" name="Google Shape;108;p46"/>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9" name="Google Shape;109;p46"/>
          <p:cNvPicPr preferRelativeResize="0"/>
          <p:nvPr/>
        </p:nvPicPr>
        <p:blipFill rotWithShape="1">
          <a:blip r:embed="rId2">
            <a:alphaModFix/>
          </a:blip>
          <a:srcRect/>
          <a:stretch/>
        </p:blipFill>
        <p:spPr>
          <a:xfrm>
            <a:off x="1216" y="328116"/>
            <a:ext cx="289560" cy="8686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1039142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p">
  <p:cSld name="Map">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47"/>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eet the Team">
  <p:cSld name="Meet the Team">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48"/>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rgbClr val="02666D"/>
              </a:buClr>
              <a:buSzPts val="3000"/>
              <a:buFont typeface="Poppins"/>
              <a:buNone/>
            </a:pPr>
            <a:r>
              <a:rPr lang="en-US" sz="3000" b="1" i="0" cap="none">
                <a:solidFill>
                  <a:srgbClr val="02666D"/>
                </a:solidFill>
                <a:latin typeface="Poppins"/>
                <a:ea typeface="Poppins"/>
                <a:cs typeface="Poppins"/>
                <a:sym typeface="Poppins"/>
              </a:rPr>
              <a:t>MEET THE TEAM</a:t>
            </a:r>
            <a:endParaRPr/>
          </a:p>
        </p:txBody>
      </p:sp>
      <p:sp>
        <p:nvSpPr>
          <p:cNvPr id="114" name="Google Shape;114;p48"/>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cap="none">
                <a:solidFill>
                  <a:schemeClr val="accent1"/>
                </a:solidFill>
                <a:latin typeface="Poppins"/>
                <a:ea typeface="Poppins"/>
                <a:cs typeface="Poppins"/>
                <a:sym typeface="Poppins"/>
              </a:rPr>
              <a:t>MEET THE TEAM</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tay Connected – Complete">
  <p:cSld name="Stay Connected – Complete">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49"/>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rgbClr val="02666D"/>
              </a:buClr>
              <a:buSzPts val="3000"/>
              <a:buFont typeface="Poppins"/>
              <a:buNone/>
            </a:pPr>
            <a:r>
              <a:rPr lang="en-US" sz="3000" b="1" i="0" cap="none">
                <a:solidFill>
                  <a:srgbClr val="02666D"/>
                </a:solidFill>
                <a:latin typeface="Poppins"/>
                <a:ea typeface="Poppins"/>
                <a:cs typeface="Poppins"/>
                <a:sym typeface="Poppins"/>
              </a:rPr>
              <a:t>STAY CONNECTED</a:t>
            </a:r>
            <a:endParaRPr/>
          </a:p>
        </p:txBody>
      </p:sp>
      <p:pic>
        <p:nvPicPr>
          <p:cNvPr id="117" name="Google Shape;117;p49"/>
          <p:cNvPicPr preferRelativeResize="0"/>
          <p:nvPr/>
        </p:nvPicPr>
        <p:blipFill rotWithShape="1">
          <a:blip r:embed="rId3">
            <a:alphaModFix/>
          </a:blip>
          <a:srcRect/>
          <a:stretch/>
        </p:blipFill>
        <p:spPr>
          <a:xfrm>
            <a:off x="817860" y="1863000"/>
            <a:ext cx="787625" cy="793170"/>
          </a:xfrm>
          <a:prstGeom prst="rect">
            <a:avLst/>
          </a:prstGeom>
          <a:noFill/>
          <a:ln>
            <a:noFill/>
          </a:ln>
        </p:spPr>
      </p:pic>
      <p:sp>
        <p:nvSpPr>
          <p:cNvPr id="118" name="Google Shape;118;p49"/>
          <p:cNvSpPr/>
          <p:nvPr/>
        </p:nvSpPr>
        <p:spPr>
          <a:xfrm>
            <a:off x="764930" y="1814014"/>
            <a:ext cx="893484" cy="893484"/>
          </a:xfrm>
          <a:prstGeom prst="ellipse">
            <a:avLst/>
          </a:prstGeom>
          <a:noFill/>
          <a:ln w="19050" cap="flat" cmpd="sng">
            <a:solidFill>
              <a:srgbClr val="0E8389">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nvGrpSpPr>
          <p:cNvPr id="119" name="Google Shape;119;p49"/>
          <p:cNvGrpSpPr/>
          <p:nvPr/>
        </p:nvGrpSpPr>
        <p:grpSpPr>
          <a:xfrm>
            <a:off x="764930" y="2851251"/>
            <a:ext cx="893484" cy="893484"/>
            <a:chOff x="764930" y="2292326"/>
            <a:chExt cx="685498" cy="685498"/>
          </a:xfrm>
        </p:grpSpPr>
        <p:pic>
          <p:nvPicPr>
            <p:cNvPr id="120" name="Google Shape;120;p49"/>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121" name="Google Shape;121;p49"/>
            <p:cNvSpPr/>
            <p:nvPr/>
          </p:nvSpPr>
          <p:spPr>
            <a:xfrm>
              <a:off x="764930" y="2292326"/>
              <a:ext cx="685498" cy="685498"/>
            </a:xfrm>
            <a:prstGeom prst="ellipse">
              <a:avLst/>
            </a:prstGeom>
            <a:noFill/>
            <a:ln w="19050" cap="flat" cmpd="sng">
              <a:solidFill>
                <a:srgbClr val="E0A141">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22" name="Google Shape;122;p49"/>
          <p:cNvGrpSpPr/>
          <p:nvPr/>
        </p:nvGrpSpPr>
        <p:grpSpPr>
          <a:xfrm>
            <a:off x="764930" y="3888488"/>
            <a:ext cx="893484" cy="893484"/>
            <a:chOff x="764930" y="3118638"/>
            <a:chExt cx="685498" cy="685498"/>
          </a:xfrm>
        </p:grpSpPr>
        <p:pic>
          <p:nvPicPr>
            <p:cNvPr id="123" name="Google Shape;123;p49"/>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124" name="Google Shape;124;p49"/>
            <p:cNvSpPr/>
            <p:nvPr/>
          </p:nvSpPr>
          <p:spPr>
            <a:xfrm>
              <a:off x="764930" y="3118638"/>
              <a:ext cx="685498" cy="685498"/>
            </a:xfrm>
            <a:prstGeom prst="ellipse">
              <a:avLst/>
            </a:prstGeom>
            <a:noFill/>
            <a:ln w="19050" cap="flat" cmpd="sng">
              <a:solidFill>
                <a:srgbClr val="AF315A">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25" name="Google Shape;125;p49"/>
          <p:cNvGrpSpPr/>
          <p:nvPr/>
        </p:nvGrpSpPr>
        <p:grpSpPr>
          <a:xfrm>
            <a:off x="764930" y="4925725"/>
            <a:ext cx="893484" cy="893484"/>
            <a:chOff x="764930" y="3944950"/>
            <a:chExt cx="685498" cy="685498"/>
          </a:xfrm>
        </p:grpSpPr>
        <p:pic>
          <p:nvPicPr>
            <p:cNvPr id="126" name="Google Shape;126;p49"/>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127" name="Google Shape;127;p49"/>
            <p:cNvSpPr/>
            <p:nvPr/>
          </p:nvSpPr>
          <p:spPr>
            <a:xfrm>
              <a:off x="764930" y="3944950"/>
              <a:ext cx="685498" cy="685498"/>
            </a:xfrm>
            <a:prstGeom prst="ellipse">
              <a:avLst/>
            </a:prstGeom>
            <a:noFill/>
            <a:ln w="19050" cap="flat" cmpd="sng">
              <a:solidFill>
                <a:schemeClr val="accent5">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sp>
        <p:nvSpPr>
          <p:cNvPr id="128" name="Google Shape;128;p49"/>
          <p:cNvSpPr/>
          <p:nvPr/>
        </p:nvSpPr>
        <p:spPr>
          <a:xfrm>
            <a:off x="1828824" y="1982586"/>
            <a:ext cx="22858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u="sng">
                <a:solidFill>
                  <a:srgbClr val="635F5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@MOSAICproj</a:t>
            </a:r>
            <a:endParaRPr sz="2800" b="0" u="none">
              <a:solidFill>
                <a:srgbClr val="635F59"/>
              </a:solidFill>
              <a:latin typeface="Calibri"/>
              <a:ea typeface="Calibri"/>
              <a:cs typeface="Calibri"/>
              <a:sym typeface="Calibri"/>
            </a:endParaRPr>
          </a:p>
        </p:txBody>
      </p:sp>
      <p:sp>
        <p:nvSpPr>
          <p:cNvPr id="129" name="Google Shape;129;p49"/>
          <p:cNvSpPr/>
          <p:nvPr/>
        </p:nvSpPr>
        <p:spPr>
          <a:xfrm>
            <a:off x="1828824" y="3026594"/>
            <a:ext cx="26824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MOSAIC LinkedIn</a:t>
            </a:r>
            <a:endParaRPr sz="2800">
              <a:solidFill>
                <a:schemeClr val="dk1"/>
              </a:solidFill>
              <a:latin typeface="Calibri"/>
              <a:ea typeface="Calibri"/>
              <a:cs typeface="Calibri"/>
              <a:sym typeface="Calibri"/>
            </a:endParaRPr>
          </a:p>
        </p:txBody>
      </p:sp>
      <p:sp>
        <p:nvSpPr>
          <p:cNvPr id="130" name="Google Shape;130;p49"/>
          <p:cNvSpPr/>
          <p:nvPr/>
        </p:nvSpPr>
        <p:spPr>
          <a:xfrm>
            <a:off x="1828824" y="4058231"/>
            <a:ext cx="20976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MOSAIC Blog</a:t>
            </a:r>
            <a:endParaRPr sz="2800">
              <a:solidFill>
                <a:schemeClr val="dk1"/>
              </a:solidFill>
              <a:latin typeface="Calibri"/>
              <a:ea typeface="Calibri"/>
              <a:cs typeface="Calibri"/>
              <a:sym typeface="Calibri"/>
            </a:endParaRPr>
          </a:p>
        </p:txBody>
      </p:sp>
      <p:sp>
        <p:nvSpPr>
          <p:cNvPr id="131" name="Google Shape;131;p49"/>
          <p:cNvSpPr/>
          <p:nvPr/>
        </p:nvSpPr>
        <p:spPr>
          <a:xfrm>
            <a:off x="1828824" y="5089868"/>
            <a:ext cx="28397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MOSAIC Webpage</a:t>
            </a:r>
            <a:endParaRPr sz="2800">
              <a:solidFill>
                <a:schemeClr val="dk1"/>
              </a:solidFill>
              <a:latin typeface="Calibri"/>
              <a:ea typeface="Calibri"/>
              <a:cs typeface="Calibri"/>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tay Connected – Blank">
  <p:cSld name="Stay Connected – Blank">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50"/>
          <p:cNvSpPr txBox="1">
            <a:spLocks noGrp="1"/>
          </p:cNvSpPr>
          <p:nvPr>
            <p:ph type="body" idx="1"/>
          </p:nvPr>
        </p:nvSpPr>
        <p:spPr>
          <a:xfrm>
            <a:off x="1583766" y="1557149"/>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rgbClr val="02666D"/>
              </a:buClr>
              <a:buSzPts val="3000"/>
              <a:buFont typeface="Poppins"/>
              <a:buNone/>
            </a:pPr>
            <a:r>
              <a:rPr lang="en-US" sz="3000" b="1" i="0" cap="none">
                <a:solidFill>
                  <a:srgbClr val="02666D"/>
                </a:solidFill>
                <a:latin typeface="Poppins"/>
                <a:ea typeface="Poppins"/>
                <a:cs typeface="Poppins"/>
                <a:sym typeface="Poppins"/>
              </a:rPr>
              <a:t>STAY CONNECTED</a:t>
            </a:r>
            <a:endParaRPr/>
          </a:p>
        </p:txBody>
      </p:sp>
      <p:grpSp>
        <p:nvGrpSpPr>
          <p:cNvPr id="135" name="Google Shape;135;p50"/>
          <p:cNvGrpSpPr/>
          <p:nvPr/>
        </p:nvGrpSpPr>
        <p:grpSpPr>
          <a:xfrm>
            <a:off x="764930" y="1459835"/>
            <a:ext cx="685498" cy="685498"/>
            <a:chOff x="764930" y="1459835"/>
            <a:chExt cx="685498" cy="685498"/>
          </a:xfrm>
        </p:grpSpPr>
        <p:pic>
          <p:nvPicPr>
            <p:cNvPr id="136" name="Google Shape;136;p50"/>
            <p:cNvPicPr preferRelativeResize="0"/>
            <p:nvPr/>
          </p:nvPicPr>
          <p:blipFill rotWithShape="1">
            <a:blip r:embed="rId3">
              <a:alphaModFix/>
            </a:blip>
            <a:srcRect/>
            <a:stretch/>
          </p:blipFill>
          <p:spPr>
            <a:xfrm>
              <a:off x="805539" y="1497418"/>
              <a:ext cx="604281" cy="608535"/>
            </a:xfrm>
            <a:prstGeom prst="rect">
              <a:avLst/>
            </a:prstGeom>
            <a:noFill/>
            <a:ln>
              <a:noFill/>
            </a:ln>
          </p:spPr>
        </p:pic>
        <p:sp>
          <p:nvSpPr>
            <p:cNvPr id="137" name="Google Shape;137;p50"/>
            <p:cNvSpPr/>
            <p:nvPr/>
          </p:nvSpPr>
          <p:spPr>
            <a:xfrm>
              <a:off x="764930" y="1459835"/>
              <a:ext cx="685498" cy="685498"/>
            </a:xfrm>
            <a:prstGeom prst="ellipse">
              <a:avLst/>
            </a:prstGeom>
            <a:noFill/>
            <a:ln w="19050" cap="flat" cmpd="sng">
              <a:solidFill>
                <a:srgbClr val="0E8389">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38" name="Google Shape;138;p50"/>
          <p:cNvGrpSpPr/>
          <p:nvPr/>
        </p:nvGrpSpPr>
        <p:grpSpPr>
          <a:xfrm>
            <a:off x="764930" y="2255623"/>
            <a:ext cx="685498" cy="685498"/>
            <a:chOff x="764930" y="2292326"/>
            <a:chExt cx="685498" cy="685498"/>
          </a:xfrm>
        </p:grpSpPr>
        <p:pic>
          <p:nvPicPr>
            <p:cNvPr id="139" name="Google Shape;139;p50"/>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140" name="Google Shape;140;p50"/>
            <p:cNvSpPr/>
            <p:nvPr/>
          </p:nvSpPr>
          <p:spPr>
            <a:xfrm>
              <a:off x="764930" y="2292326"/>
              <a:ext cx="685498" cy="685498"/>
            </a:xfrm>
            <a:prstGeom prst="ellipse">
              <a:avLst/>
            </a:prstGeom>
            <a:noFill/>
            <a:ln w="19050" cap="flat" cmpd="sng">
              <a:solidFill>
                <a:srgbClr val="E0A141">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41" name="Google Shape;141;p50"/>
          <p:cNvGrpSpPr/>
          <p:nvPr/>
        </p:nvGrpSpPr>
        <p:grpSpPr>
          <a:xfrm>
            <a:off x="764930" y="3051411"/>
            <a:ext cx="685498" cy="685498"/>
            <a:chOff x="764930" y="3118638"/>
            <a:chExt cx="685498" cy="685498"/>
          </a:xfrm>
        </p:grpSpPr>
        <p:pic>
          <p:nvPicPr>
            <p:cNvPr id="142" name="Google Shape;142;p50"/>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143" name="Google Shape;143;p50"/>
            <p:cNvSpPr/>
            <p:nvPr/>
          </p:nvSpPr>
          <p:spPr>
            <a:xfrm>
              <a:off x="764930" y="3118638"/>
              <a:ext cx="685498" cy="685498"/>
            </a:xfrm>
            <a:prstGeom prst="ellipse">
              <a:avLst/>
            </a:prstGeom>
            <a:noFill/>
            <a:ln w="19050" cap="flat" cmpd="sng">
              <a:solidFill>
                <a:srgbClr val="AF315A">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44" name="Google Shape;144;p50"/>
          <p:cNvGrpSpPr/>
          <p:nvPr/>
        </p:nvGrpSpPr>
        <p:grpSpPr>
          <a:xfrm>
            <a:off x="764930" y="3847199"/>
            <a:ext cx="685498" cy="685498"/>
            <a:chOff x="764930" y="3944950"/>
            <a:chExt cx="685498" cy="685498"/>
          </a:xfrm>
        </p:grpSpPr>
        <p:pic>
          <p:nvPicPr>
            <p:cNvPr id="145" name="Google Shape;145;p50"/>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146" name="Google Shape;146;p50"/>
            <p:cNvSpPr/>
            <p:nvPr/>
          </p:nvSpPr>
          <p:spPr>
            <a:xfrm>
              <a:off x="764930" y="3944950"/>
              <a:ext cx="685498" cy="685498"/>
            </a:xfrm>
            <a:prstGeom prst="ellipse">
              <a:avLst/>
            </a:prstGeom>
            <a:noFill/>
            <a:ln w="19050" cap="flat" cmpd="sng">
              <a:solidFill>
                <a:schemeClr val="accent5">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47" name="Google Shape;147;p50"/>
          <p:cNvGrpSpPr/>
          <p:nvPr/>
        </p:nvGrpSpPr>
        <p:grpSpPr>
          <a:xfrm>
            <a:off x="764930" y="4642987"/>
            <a:ext cx="685498" cy="685498"/>
            <a:chOff x="764930" y="4800610"/>
            <a:chExt cx="685498" cy="685498"/>
          </a:xfrm>
        </p:grpSpPr>
        <p:pic>
          <p:nvPicPr>
            <p:cNvPr id="148" name="Google Shape;148;p50"/>
            <p:cNvPicPr preferRelativeResize="0"/>
            <p:nvPr/>
          </p:nvPicPr>
          <p:blipFill rotWithShape="1">
            <a:blip r:embed="rId7">
              <a:alphaModFix/>
            </a:blip>
            <a:srcRect/>
            <a:stretch/>
          </p:blipFill>
          <p:spPr>
            <a:xfrm>
              <a:off x="805538" y="4841220"/>
              <a:ext cx="604282" cy="604282"/>
            </a:xfrm>
            <a:prstGeom prst="rect">
              <a:avLst/>
            </a:prstGeom>
            <a:noFill/>
            <a:ln>
              <a:noFill/>
            </a:ln>
          </p:spPr>
        </p:pic>
        <p:sp>
          <p:nvSpPr>
            <p:cNvPr id="149" name="Google Shape;149;p50"/>
            <p:cNvSpPr/>
            <p:nvPr/>
          </p:nvSpPr>
          <p:spPr>
            <a:xfrm>
              <a:off x="764930" y="4800610"/>
              <a:ext cx="685498" cy="685498"/>
            </a:xfrm>
            <a:prstGeom prst="ellipse">
              <a:avLst/>
            </a:prstGeom>
            <a:noFill/>
            <a:ln w="19050" cap="flat" cmpd="sng">
              <a:solidFill>
                <a:schemeClr val="accent4">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50" name="Google Shape;150;p50"/>
          <p:cNvGrpSpPr/>
          <p:nvPr/>
        </p:nvGrpSpPr>
        <p:grpSpPr>
          <a:xfrm>
            <a:off x="764930" y="5438775"/>
            <a:ext cx="685498" cy="685498"/>
            <a:chOff x="764930" y="5626923"/>
            <a:chExt cx="685498" cy="685498"/>
          </a:xfrm>
        </p:grpSpPr>
        <p:pic>
          <p:nvPicPr>
            <p:cNvPr id="151" name="Google Shape;151;p50"/>
            <p:cNvPicPr preferRelativeResize="0"/>
            <p:nvPr/>
          </p:nvPicPr>
          <p:blipFill rotWithShape="1">
            <a:blip r:embed="rId8">
              <a:alphaModFix/>
            </a:blip>
            <a:srcRect/>
            <a:stretch/>
          </p:blipFill>
          <p:spPr>
            <a:xfrm>
              <a:off x="805538" y="5670008"/>
              <a:ext cx="604282" cy="604282"/>
            </a:xfrm>
            <a:prstGeom prst="rect">
              <a:avLst/>
            </a:prstGeom>
            <a:noFill/>
            <a:ln>
              <a:noFill/>
            </a:ln>
          </p:spPr>
        </p:pic>
        <p:sp>
          <p:nvSpPr>
            <p:cNvPr id="152" name="Google Shape;152;p50"/>
            <p:cNvSpPr/>
            <p:nvPr/>
          </p:nvSpPr>
          <p:spPr>
            <a:xfrm>
              <a:off x="764930" y="5626923"/>
              <a:ext cx="685498" cy="685498"/>
            </a:xfrm>
            <a:prstGeom prst="ellipse">
              <a:avLst/>
            </a:prstGeom>
            <a:noFill/>
            <a:ln w="19050" cap="flat" cmpd="sng">
              <a:solidFill>
                <a:schemeClr val="accent1">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sp>
        <p:nvSpPr>
          <p:cNvPr id="153" name="Google Shape;153;p50"/>
          <p:cNvSpPr txBox="1">
            <a:spLocks noGrp="1"/>
          </p:cNvSpPr>
          <p:nvPr>
            <p:ph type="body" idx="2"/>
          </p:nvPr>
        </p:nvSpPr>
        <p:spPr>
          <a:xfrm>
            <a:off x="1583766" y="2352937"/>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0"/>
          <p:cNvSpPr txBox="1">
            <a:spLocks noGrp="1"/>
          </p:cNvSpPr>
          <p:nvPr>
            <p:ph type="body" idx="3"/>
          </p:nvPr>
        </p:nvSpPr>
        <p:spPr>
          <a:xfrm>
            <a:off x="1583766" y="3148725"/>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50"/>
          <p:cNvSpPr txBox="1">
            <a:spLocks noGrp="1"/>
          </p:cNvSpPr>
          <p:nvPr>
            <p:ph type="body" idx="4"/>
          </p:nvPr>
        </p:nvSpPr>
        <p:spPr>
          <a:xfrm>
            <a:off x="1583766" y="3944513"/>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50"/>
          <p:cNvSpPr txBox="1">
            <a:spLocks noGrp="1"/>
          </p:cNvSpPr>
          <p:nvPr>
            <p:ph type="body" idx="5"/>
          </p:nvPr>
        </p:nvSpPr>
        <p:spPr>
          <a:xfrm>
            <a:off x="1583766" y="4740301"/>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50"/>
          <p:cNvSpPr txBox="1">
            <a:spLocks noGrp="1"/>
          </p:cNvSpPr>
          <p:nvPr>
            <p:ph type="body" idx="6"/>
          </p:nvPr>
        </p:nvSpPr>
        <p:spPr>
          <a:xfrm>
            <a:off x="1583766" y="5536089"/>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600"/>
              <a:buFont typeface="Calibri"/>
              <a:buNone/>
              <a:defRPr sz="26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_CustomLayout">
  <p:cSld name="6_CustomLayout">
    <p:bg>
      <p:bgPr>
        <a:solidFill>
          <a:srgbClr val="FFFFFF"/>
        </a:solidFill>
        <a:effectLst/>
      </p:bgPr>
    </p:bg>
    <p:spTree>
      <p:nvGrpSpPr>
        <p:cNvPr id="1" name="Shape 158"/>
        <p:cNvGrpSpPr/>
        <p:nvPr/>
      </p:nvGrpSpPr>
      <p:grpSpPr>
        <a:xfrm>
          <a:off x="0" y="0"/>
          <a:ext cx="0" cy="0"/>
          <a:chOff x="0" y="0"/>
          <a:chExt cx="0" cy="0"/>
        </a:xfrm>
      </p:grpSpPr>
      <p:sp>
        <p:nvSpPr>
          <p:cNvPr id="159" name="Google Shape;159;p51"/>
          <p:cNvSpPr txBox="1">
            <a:spLocks noGrp="1"/>
          </p:cNvSpPr>
          <p:nvPr>
            <p:ph type="title"/>
          </p:nvPr>
        </p:nvSpPr>
        <p:spPr>
          <a:xfrm>
            <a:off x="838200" y="588494"/>
            <a:ext cx="10515600" cy="80003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Arial"/>
              <a:buNone/>
              <a:defRPr sz="36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51"/>
          <p:cNvSpPr/>
          <p:nvPr/>
        </p:nvSpPr>
        <p:spPr>
          <a:xfrm>
            <a:off x="0" y="6569481"/>
            <a:ext cx="12192000" cy="2905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38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116683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a:t>
            </a:r>
            <a:endParaRPr lang="en-US"/>
          </a:p>
        </p:txBody>
      </p:sp>
    </p:spTree>
    <p:extLst>
      <p:ext uri="{BB962C8B-B14F-4D97-AF65-F5344CB8AC3E}">
        <p14:creationId xmlns:p14="http://schemas.microsoft.com/office/powerpoint/2010/main" val="5486870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pic>
        <p:nvPicPr>
          <p:cNvPr id="6" name="Picture 5">
            <a:extLst>
              <a:ext uri="{FF2B5EF4-FFF2-40B4-BE49-F238E27FC236}">
                <a16:creationId xmlns:a16="http://schemas.microsoft.com/office/drawing/2014/main" id="{BC036CA5-FA41-0141-9D8B-BF11B31A8758}"/>
              </a:ext>
            </a:extLst>
          </p:cNvPr>
          <p:cNvPicPr>
            <a:picLocks noChangeAspect="1"/>
          </p:cNvPicPr>
          <p:nvPr/>
        </p:nvPicPr>
        <p:blipFill>
          <a:blip r:embed="rId6"/>
          <a:stretch>
            <a:fillRect/>
          </a:stretch>
        </p:blipFill>
        <p:spPr>
          <a:xfrm>
            <a:off x="0" y="1642080"/>
            <a:ext cx="495300" cy="1473200"/>
          </a:xfrm>
          <a:prstGeom prst="rect">
            <a:avLst/>
          </a:prstGeom>
        </p:spPr>
      </p:pic>
    </p:spTree>
    <p:extLst>
      <p:ext uri="{BB962C8B-B14F-4D97-AF65-F5344CB8AC3E}">
        <p14:creationId xmlns:p14="http://schemas.microsoft.com/office/powerpoint/2010/main" val="2730169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22659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362032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465304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4359953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2090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9422676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0744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7181082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218703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6372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6311333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28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theme" Target="../theme/theme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2/23/23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8193642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5"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67" r:id="rId16"/>
    <p:sldLayoutId id="2147483709" r:id="rId17"/>
    <p:sldLayoutId id="2147483768" r:id="rId18"/>
    <p:sldLayoutId id="2147483769" r:id="rId19"/>
    <p:sldLayoutId id="2147483712" r:id="rId20"/>
    <p:sldLayoutId id="2147483713" r:id="rId21"/>
    <p:sldLayoutId id="2147483714" r:id="rId22"/>
    <p:sldLayoutId id="2147483732" r:id="rId23"/>
    <p:sldLayoutId id="2147483715" r:id="rId24"/>
    <p:sldLayoutId id="2147483716" r:id="rId25"/>
    <p:sldLayoutId id="2147483717" r:id="rId26"/>
    <p:sldLayoutId id="2147483719" r:id="rId27"/>
    <p:sldLayoutId id="2147483718" r:id="rId28"/>
    <p:sldLayoutId id="214748372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2/23/23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416605120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2/23/23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192539025"/>
      </p:ext>
    </p:extLst>
  </p:cSld>
  <p:clrMap bg1="lt1" tx1="dk1" bg2="lt2" tx2="dk2" accent1="accent1" accent2="accent2" accent3="accent3" accent4="accent4" accent5="accent5" accent6="accent6" hlink="hlink" folHlink="folHlink"/>
  <p:sldLayoutIdLst>
    <p:sldLayoutId id="2147483762" r:id="rId1"/>
    <p:sldLayoutId id="21474837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2/23/23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2173904464"/>
      </p:ext>
    </p:extLst>
  </p:cSld>
  <p:clrMap bg1="lt1" tx1="dk1" bg2="lt2" tx2="dk2" accent1="accent1" accent2="accent2" accent3="accent3" accent4="accent4" accent5="accent5" accent6="accent6" hlink="hlink" folHlink="folHlink"/>
  <p:sldLayoutIdLst>
    <p:sldLayoutId id="2147483765" r:id="rId1"/>
    <p:sldLayoutId id="21474837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C9B9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C9B9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C9B98"/>
                </a:solidFill>
                <a:latin typeface="Calibri"/>
                <a:ea typeface="Calibri"/>
                <a:cs typeface="Calibri"/>
                <a:sym typeface="Calibri"/>
              </a:defRPr>
            </a:lvl1pPr>
            <a:lvl2pPr marL="0" marR="0" lvl="1" indent="0" algn="r" rtl="0">
              <a:spcBef>
                <a:spcPts val="0"/>
              </a:spcBef>
              <a:buNone/>
              <a:defRPr sz="1200" b="0" i="0" u="none" strike="noStrike" cap="none">
                <a:solidFill>
                  <a:srgbClr val="9C9B98"/>
                </a:solidFill>
                <a:latin typeface="Calibri"/>
                <a:ea typeface="Calibri"/>
                <a:cs typeface="Calibri"/>
                <a:sym typeface="Calibri"/>
              </a:defRPr>
            </a:lvl2pPr>
            <a:lvl3pPr marL="0" marR="0" lvl="2" indent="0" algn="r" rtl="0">
              <a:spcBef>
                <a:spcPts val="0"/>
              </a:spcBef>
              <a:buNone/>
              <a:defRPr sz="1200" b="0" i="0" u="none" strike="noStrike" cap="none">
                <a:solidFill>
                  <a:srgbClr val="9C9B98"/>
                </a:solidFill>
                <a:latin typeface="Calibri"/>
                <a:ea typeface="Calibri"/>
                <a:cs typeface="Calibri"/>
                <a:sym typeface="Calibri"/>
              </a:defRPr>
            </a:lvl3pPr>
            <a:lvl4pPr marL="0" marR="0" lvl="3" indent="0" algn="r" rtl="0">
              <a:spcBef>
                <a:spcPts val="0"/>
              </a:spcBef>
              <a:buNone/>
              <a:defRPr sz="1200" b="0" i="0" u="none" strike="noStrike" cap="none">
                <a:solidFill>
                  <a:srgbClr val="9C9B98"/>
                </a:solidFill>
                <a:latin typeface="Calibri"/>
                <a:ea typeface="Calibri"/>
                <a:cs typeface="Calibri"/>
                <a:sym typeface="Calibri"/>
              </a:defRPr>
            </a:lvl4pPr>
            <a:lvl5pPr marL="0" marR="0" lvl="4" indent="0" algn="r" rtl="0">
              <a:spcBef>
                <a:spcPts val="0"/>
              </a:spcBef>
              <a:buNone/>
              <a:defRPr sz="1200" b="0" i="0" u="none" strike="noStrike" cap="none">
                <a:solidFill>
                  <a:srgbClr val="9C9B98"/>
                </a:solidFill>
                <a:latin typeface="Calibri"/>
                <a:ea typeface="Calibri"/>
                <a:cs typeface="Calibri"/>
                <a:sym typeface="Calibri"/>
              </a:defRPr>
            </a:lvl5pPr>
            <a:lvl6pPr marL="0" marR="0" lvl="5" indent="0" algn="r" rtl="0">
              <a:spcBef>
                <a:spcPts val="0"/>
              </a:spcBef>
              <a:buNone/>
              <a:defRPr sz="1200" b="0" i="0" u="none" strike="noStrike" cap="none">
                <a:solidFill>
                  <a:srgbClr val="9C9B98"/>
                </a:solidFill>
                <a:latin typeface="Calibri"/>
                <a:ea typeface="Calibri"/>
                <a:cs typeface="Calibri"/>
                <a:sym typeface="Calibri"/>
              </a:defRPr>
            </a:lvl6pPr>
            <a:lvl7pPr marL="0" marR="0" lvl="6" indent="0" algn="r" rtl="0">
              <a:spcBef>
                <a:spcPts val="0"/>
              </a:spcBef>
              <a:buNone/>
              <a:defRPr sz="1200" b="0" i="0" u="none" strike="noStrike" cap="none">
                <a:solidFill>
                  <a:srgbClr val="9C9B98"/>
                </a:solidFill>
                <a:latin typeface="Calibri"/>
                <a:ea typeface="Calibri"/>
                <a:cs typeface="Calibri"/>
                <a:sym typeface="Calibri"/>
              </a:defRPr>
            </a:lvl7pPr>
            <a:lvl8pPr marL="0" marR="0" lvl="7" indent="0" algn="r" rtl="0">
              <a:spcBef>
                <a:spcPts val="0"/>
              </a:spcBef>
              <a:buNone/>
              <a:defRPr sz="1200" b="0" i="0" u="none" strike="noStrike" cap="none">
                <a:solidFill>
                  <a:srgbClr val="9C9B98"/>
                </a:solidFill>
                <a:latin typeface="Calibri"/>
                <a:ea typeface="Calibri"/>
                <a:cs typeface="Calibri"/>
                <a:sym typeface="Calibri"/>
              </a:defRPr>
            </a:lvl8pPr>
            <a:lvl9pPr marL="0" marR="0" lvl="8" indent="0" algn="r" rtl="0">
              <a:spcBef>
                <a:spcPts val="0"/>
              </a:spcBef>
              <a:buNone/>
              <a:defRPr sz="1200" b="0" i="0" u="none" strike="noStrike" cap="none">
                <a:solidFill>
                  <a:srgbClr val="9C9B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6" r:id="rId5"/>
    <p:sldLayoutId id="2147483657" r:id="rId6"/>
    <p:sldLayoutId id="2147483659" r:id="rId7"/>
    <p:sldLayoutId id="2147483660"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708" r:id="rId25"/>
    <p:sldLayoutId id="2147483710" r:id="rId26"/>
    <p:sldLayoutId id="214748371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2/23/23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92935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prepwatch.org/countries/uganda/"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hyperlink" Target="http://library.health.go.ug/publications/family-planning/national-family-planning-advocacy-strategy-costed-implementation-plan-0" TargetMode="External"/><Relationship Id="rId5" Type="http://schemas.openxmlformats.org/officeDocument/2006/relationships/hyperlink" Target="http://library.health.go.ug/publications/hivaids/consolidated-guidelines-prevention-and-treatment-hiv-uganda" TargetMode="External"/><Relationship Id="rId4" Type="http://schemas.openxmlformats.org/officeDocument/2006/relationships/hyperlink" Target="https://uac.go.ug/index.php?option=com_content&amp;view=article&amp;id=24:hiv-prevention-1123&amp;catid=8&amp;Itemid=10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shopsplusproject.org/sites/default/files/resources/Sources%20of%20Family%20Planning%20in%20Uganda.pdf" TargetMode="Externa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02.sv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drive.google.com/file/d/1BobVZfJsRTc1ir7MvOw-Dk_VU6Afx4mZ/view" TargetMode="External"/><Relationship Id="rId3" Type="http://schemas.openxmlformats.org/officeDocument/2006/relationships/hyperlink" Target="https://www.unaids.org/en/regionscountries/countries/uganda" TargetMode="External"/><Relationship Id="rId7" Type="http://schemas.openxmlformats.org/officeDocument/2006/relationships/hyperlink" Target="https://uac.go.ug/index.php?option=com_content&amp;view=article&amp;id=10:hiv-prevention-2&amp;catid=8&amp;Itemid=101"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www.antoniocasella.eu/archila/Uganda_dec2011.pdf" TargetMode="External"/><Relationship Id="rId5" Type="http://schemas.openxmlformats.org/officeDocument/2006/relationships/hyperlink" Target="http://library.health.go.ug/sites/default/files/resources/Prevention%20Road%20Map%20Final.pdf" TargetMode="External"/><Relationship Id="rId4" Type="http://schemas.openxmlformats.org/officeDocument/2006/relationships/hyperlink" Target="https://www.state.gov/wp-content/uploads/2021/09/Uganda_SDS_Final-Public_Aug-13-2021.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58.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94.png"/><Relationship Id="rId5" Type="http://schemas.microsoft.com/office/2007/relationships/hdphoto" Target="../media/hdphoto1.wdp"/><Relationship Id="rId10" Type="http://schemas.openxmlformats.org/officeDocument/2006/relationships/image" Target="../media/image96.png"/><Relationship Id="rId4" Type="http://schemas.openxmlformats.org/officeDocument/2006/relationships/image" Target="../media/image9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slideLayout" Target="../slideLayouts/slideLayout8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a:xfrm>
            <a:off x="0" y="997648"/>
            <a:ext cx="10788502" cy="2006840"/>
          </a:xfrm>
        </p:spPr>
        <p:txBody>
          <a:bodyPr>
            <a:normAutofit/>
          </a:bodyPr>
          <a:lstStyle/>
          <a:p>
            <a:r>
              <a:rPr lang="en-US" err="1">
                <a:latin typeface="Poppins SemiBold"/>
                <a:ea typeface="Roboto"/>
                <a:cs typeface="Poppins SemiBold"/>
              </a:rPr>
              <a:t>PrEP</a:t>
            </a:r>
            <a:r>
              <a:rPr lang="en-US">
                <a:latin typeface="Poppins SemiBold"/>
                <a:ea typeface="Roboto"/>
                <a:cs typeface="Poppins SemiBold"/>
              </a:rPr>
              <a:t> Introduction in Uganda </a:t>
            </a:r>
            <a:br>
              <a:rPr lang="en-US">
                <a:latin typeface="Poppins SemiBold"/>
                <a:ea typeface="Roboto"/>
                <a:cs typeface="Poppins SemiBold"/>
              </a:rPr>
            </a:br>
            <a:r>
              <a:rPr lang="en-US">
                <a:latin typeface="Poppins SemiBold"/>
                <a:ea typeface="Roboto"/>
                <a:cs typeface="Poppins SemiBold"/>
              </a:rPr>
              <a:t>Value Chain Situation Analysis</a:t>
            </a:r>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p:txBody>
          <a:bodyPr/>
          <a:lstStyle/>
          <a:p>
            <a:r>
              <a:rPr lang="en-US"/>
              <a:t>Final Report</a:t>
            </a:r>
          </a:p>
          <a:p>
            <a:r>
              <a:rPr lang="en-US"/>
              <a:t>December 2022</a:t>
            </a:r>
          </a:p>
        </p:txBody>
      </p:sp>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A279A3-22F5-39F6-E313-4C42A2E48E3F}"/>
              </a:ext>
            </a:extLst>
          </p:cNvPr>
          <p:cNvSpPr/>
          <p:nvPr/>
        </p:nvSpPr>
        <p:spPr>
          <a:xfrm>
            <a:off x="723900" y="1263416"/>
            <a:ext cx="5605463" cy="52959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707886CB-E082-FF4F-82D8-AC33D5BAD138}"/>
              </a:ext>
            </a:extLst>
          </p:cNvPr>
          <p:cNvSpPr>
            <a:spLocks noGrp="1"/>
          </p:cNvSpPr>
          <p:nvPr>
            <p:ph type="title"/>
          </p:nvPr>
        </p:nvSpPr>
        <p:spPr/>
        <p:txBody>
          <a:bodyPr/>
          <a:lstStyle/>
          <a:p>
            <a:r>
              <a:rPr lang="en-CH"/>
              <a:t>Oral PrEP rollout in Uganda</a:t>
            </a:r>
          </a:p>
        </p:txBody>
      </p:sp>
      <p:sp>
        <p:nvSpPr>
          <p:cNvPr id="3" name="Content Placeholder 2">
            <a:extLst>
              <a:ext uri="{FF2B5EF4-FFF2-40B4-BE49-F238E27FC236}">
                <a16:creationId xmlns:a16="http://schemas.microsoft.com/office/drawing/2014/main" id="{2277E488-5153-2141-9259-5E4E0335233B}"/>
              </a:ext>
            </a:extLst>
          </p:cNvPr>
          <p:cNvSpPr>
            <a:spLocks noGrp="1"/>
          </p:cNvSpPr>
          <p:nvPr>
            <p:ph idx="1"/>
          </p:nvPr>
        </p:nvSpPr>
        <p:spPr>
          <a:xfrm>
            <a:off x="723900" y="1263415"/>
            <a:ext cx="5605463" cy="5295906"/>
          </a:xfrm>
        </p:spPr>
        <p:txBody>
          <a:bodyPr/>
          <a:lstStyle/>
          <a:p>
            <a:pPr marL="0" indent="0">
              <a:buNone/>
            </a:pPr>
            <a:r>
              <a:rPr lang="en-CH" sz="1400" b="1" dirty="0">
                <a:solidFill>
                  <a:schemeClr val="tx1">
                    <a:lumMod val="50000"/>
                  </a:schemeClr>
                </a:solidFill>
              </a:rPr>
              <a:t>KEY MILESTONES</a:t>
            </a:r>
            <a:r>
              <a:rPr lang="en-CH" sz="1400" b="1" baseline="30000" dirty="0">
                <a:solidFill>
                  <a:schemeClr val="tx1">
                    <a:lumMod val="50000"/>
                  </a:schemeClr>
                </a:solidFill>
              </a:rPr>
              <a:t>1</a:t>
            </a:r>
          </a:p>
          <a:p>
            <a:r>
              <a:rPr lang="en-CH" sz="1400" dirty="0">
                <a:solidFill>
                  <a:schemeClr val="tx1">
                    <a:lumMod val="50000"/>
                  </a:schemeClr>
                </a:solidFill>
              </a:rPr>
              <a:t>In 2017, the rollout of</a:t>
            </a:r>
            <a:r>
              <a:rPr lang="en-CH" sz="1400" b="1" dirty="0">
                <a:solidFill>
                  <a:schemeClr val="tx1">
                    <a:lumMod val="50000"/>
                  </a:schemeClr>
                </a:solidFill>
              </a:rPr>
              <a:t> oral </a:t>
            </a:r>
            <a:r>
              <a:rPr lang="en-US" sz="1400" b="1" dirty="0">
                <a:solidFill>
                  <a:schemeClr val="tx1">
                    <a:lumMod val="50000"/>
                  </a:schemeClr>
                </a:solidFill>
              </a:rPr>
              <a:t>pre-exposure prophylaxis (</a:t>
            </a:r>
            <a:r>
              <a:rPr lang="en-CH" sz="1400" b="1" dirty="0">
                <a:solidFill>
                  <a:schemeClr val="tx1">
                    <a:lumMod val="50000"/>
                  </a:schemeClr>
                </a:solidFill>
              </a:rPr>
              <a:t>PrEP</a:t>
            </a:r>
            <a:r>
              <a:rPr lang="en-US" sz="1400" b="1" dirty="0">
                <a:solidFill>
                  <a:schemeClr val="tx1">
                    <a:lumMod val="50000"/>
                  </a:schemeClr>
                </a:solidFill>
              </a:rPr>
              <a:t>)</a:t>
            </a:r>
            <a:r>
              <a:rPr lang="en-CH" sz="1400" b="1" dirty="0">
                <a:solidFill>
                  <a:schemeClr val="tx1">
                    <a:lumMod val="50000"/>
                  </a:schemeClr>
                </a:solidFill>
              </a:rPr>
              <a:t> began in 2017 in </a:t>
            </a:r>
            <a:r>
              <a:rPr lang="en-US" sz="1400" b="1" dirty="0">
                <a:solidFill>
                  <a:schemeClr val="tx1">
                    <a:lumMod val="50000"/>
                  </a:schemeClr>
                </a:solidFill>
              </a:rPr>
              <a:t>six</a:t>
            </a:r>
            <a:r>
              <a:rPr lang="en-CH" sz="1400" b="1" dirty="0">
                <a:solidFill>
                  <a:schemeClr val="tx1">
                    <a:lumMod val="50000"/>
                  </a:schemeClr>
                </a:solidFill>
              </a:rPr>
              <a:t> </a:t>
            </a:r>
            <a:r>
              <a:rPr lang="en-US" sz="1400" b="1" dirty="0">
                <a:solidFill>
                  <a:schemeClr val="tx1">
                    <a:lumMod val="50000"/>
                  </a:schemeClr>
                </a:solidFill>
              </a:rPr>
              <a:t>antiretroviral therapy (</a:t>
            </a:r>
            <a:r>
              <a:rPr lang="en-CH" sz="1400" b="1" dirty="0">
                <a:solidFill>
                  <a:schemeClr val="tx1">
                    <a:lumMod val="50000"/>
                  </a:schemeClr>
                </a:solidFill>
              </a:rPr>
              <a:t>ART</a:t>
            </a:r>
            <a:r>
              <a:rPr lang="en-US" sz="1400" b="1" dirty="0">
                <a:solidFill>
                  <a:schemeClr val="tx1">
                    <a:lumMod val="50000"/>
                  </a:schemeClr>
                </a:solidFill>
              </a:rPr>
              <a:t>)</a:t>
            </a:r>
            <a:r>
              <a:rPr lang="en-CH" sz="1400" b="1" dirty="0">
                <a:solidFill>
                  <a:schemeClr val="tx1">
                    <a:lumMod val="50000"/>
                  </a:schemeClr>
                </a:solidFill>
              </a:rPr>
              <a:t> facilities. </a:t>
            </a:r>
          </a:p>
          <a:p>
            <a:pPr lvl="1"/>
            <a:r>
              <a:rPr lang="en-CH" sz="1400" dirty="0">
                <a:solidFill>
                  <a:schemeClr val="tx1">
                    <a:lumMod val="50000"/>
                  </a:schemeClr>
                </a:solidFill>
              </a:rPr>
              <a:t>An initial </a:t>
            </a:r>
            <a:r>
              <a:rPr lang="en-CH" sz="1400" b="1" dirty="0">
                <a:solidFill>
                  <a:schemeClr val="tx1">
                    <a:lumMod val="50000"/>
                  </a:schemeClr>
                </a:solidFill>
              </a:rPr>
              <a:t>demonstration project </a:t>
            </a:r>
            <a:r>
              <a:rPr lang="en-CH" sz="1400" dirty="0">
                <a:solidFill>
                  <a:schemeClr val="tx1">
                    <a:lumMod val="50000"/>
                  </a:schemeClr>
                </a:solidFill>
              </a:rPr>
              <a:t>informed the development of the PrEP Technical Policy in December 2016, which resulted in the development of a training curriculum and </a:t>
            </a:r>
            <a:r>
              <a:rPr lang="en-US" sz="1400" dirty="0">
                <a:solidFill>
                  <a:schemeClr val="tx1">
                    <a:lumMod val="50000"/>
                  </a:schemeClr>
                </a:solidFill>
              </a:rPr>
              <a:t>monitoring and evaluation (</a:t>
            </a:r>
            <a:r>
              <a:rPr lang="en-CH" sz="1400" dirty="0">
                <a:solidFill>
                  <a:schemeClr val="tx1">
                    <a:lumMod val="50000"/>
                  </a:schemeClr>
                </a:solidFill>
              </a:rPr>
              <a:t>M&amp;E</a:t>
            </a:r>
            <a:r>
              <a:rPr lang="en-US" sz="1400" dirty="0">
                <a:solidFill>
                  <a:schemeClr val="tx1">
                    <a:lumMod val="50000"/>
                  </a:schemeClr>
                </a:solidFill>
              </a:rPr>
              <a:t>)</a:t>
            </a:r>
            <a:r>
              <a:rPr lang="en-CH" sz="1400" dirty="0">
                <a:solidFill>
                  <a:schemeClr val="tx1">
                    <a:lumMod val="50000"/>
                  </a:schemeClr>
                </a:solidFill>
              </a:rPr>
              <a:t> tools for oral PrEP.</a:t>
            </a:r>
          </a:p>
          <a:p>
            <a:pPr lvl="1"/>
            <a:r>
              <a:rPr lang="en-CH" sz="1400" dirty="0">
                <a:solidFill>
                  <a:schemeClr val="tx1">
                    <a:lumMod val="50000"/>
                  </a:schemeClr>
                </a:solidFill>
              </a:rPr>
              <a:t>A </a:t>
            </a:r>
            <a:r>
              <a:rPr lang="en-CH" sz="1400" b="1" dirty="0">
                <a:solidFill>
                  <a:schemeClr val="tx1">
                    <a:lumMod val="50000"/>
                  </a:schemeClr>
                </a:solidFill>
              </a:rPr>
              <a:t>modeling exercise </a:t>
            </a:r>
            <a:r>
              <a:rPr lang="en-CH" sz="1400" dirty="0">
                <a:solidFill>
                  <a:schemeClr val="tx1">
                    <a:lumMod val="50000"/>
                  </a:schemeClr>
                </a:solidFill>
              </a:rPr>
              <a:t>was conducted early in oral PrEP integration</a:t>
            </a:r>
            <a:r>
              <a:rPr lang="en-US" sz="1400" dirty="0">
                <a:solidFill>
                  <a:schemeClr val="tx1">
                    <a:lumMod val="50000"/>
                  </a:schemeClr>
                </a:solidFill>
              </a:rPr>
              <a:t> </a:t>
            </a:r>
            <a:r>
              <a:rPr lang="en-CH" sz="1400" dirty="0">
                <a:solidFill>
                  <a:schemeClr val="tx1">
                    <a:lumMod val="50000"/>
                  </a:schemeClr>
                </a:solidFill>
              </a:rPr>
              <a:t>to </a:t>
            </a:r>
            <a:r>
              <a:rPr lang="en-GB" sz="1400" dirty="0">
                <a:solidFill>
                  <a:schemeClr val="tx1">
                    <a:lumMod val="50000"/>
                  </a:schemeClr>
                </a:solidFill>
              </a:rPr>
              <a:t>identify priority populations for oral PrEP and map where they were located. This exercise greatly informed implementation.</a:t>
            </a:r>
          </a:p>
          <a:p>
            <a:pPr lvl="1"/>
            <a:r>
              <a:rPr lang="en-US" sz="1400" dirty="0">
                <a:solidFill>
                  <a:schemeClr val="tx1">
                    <a:lumMod val="50000"/>
                  </a:schemeClr>
                </a:solidFill>
              </a:rPr>
              <a:t>Oral PrEP was initially targeted to </a:t>
            </a:r>
            <a:r>
              <a:rPr lang="en-US" sz="1400" b="1" dirty="0">
                <a:solidFill>
                  <a:schemeClr val="tx1">
                    <a:lumMod val="50000"/>
                  </a:schemeClr>
                </a:solidFill>
              </a:rPr>
              <a:t>key populations, </a:t>
            </a:r>
            <a:r>
              <a:rPr lang="en-US" sz="1400" dirty="0">
                <a:solidFill>
                  <a:schemeClr val="tx1">
                    <a:lumMod val="50000"/>
                  </a:schemeClr>
                </a:solidFill>
              </a:rPr>
              <a:t>including female sex workers, men who have sex with men, transgender people, truck drivers, and people who inject drugs.  </a:t>
            </a:r>
            <a:endParaRPr lang="en-CH" sz="1400" dirty="0">
              <a:solidFill>
                <a:schemeClr val="tx1">
                  <a:lumMod val="50000"/>
                </a:schemeClr>
              </a:solidFill>
            </a:endParaRPr>
          </a:p>
          <a:p>
            <a:pPr lvl="1"/>
            <a:r>
              <a:rPr lang="en-GB" sz="1400" dirty="0">
                <a:solidFill>
                  <a:schemeClr val="tx1">
                    <a:lumMod val="50000"/>
                  </a:schemeClr>
                </a:solidFill>
              </a:rPr>
              <a:t>Scale-up of oral PrEP was through a </a:t>
            </a:r>
            <a:r>
              <a:rPr lang="en-CH" sz="1400" b="1" dirty="0">
                <a:solidFill>
                  <a:schemeClr val="tx1">
                    <a:lumMod val="50000"/>
                  </a:schemeClr>
                </a:solidFill>
              </a:rPr>
              <a:t>phased approach in both public HIV health facilities and community-based settings</a:t>
            </a:r>
            <a:r>
              <a:rPr lang="en-US" sz="1400" b="1" dirty="0">
                <a:solidFill>
                  <a:schemeClr val="tx1">
                    <a:lumMod val="50000"/>
                  </a:schemeClr>
                </a:solidFill>
              </a:rPr>
              <a:t>,</a:t>
            </a:r>
            <a:r>
              <a:rPr lang="en-CH" sz="1400" b="1" dirty="0">
                <a:solidFill>
                  <a:schemeClr val="tx1">
                    <a:lumMod val="50000"/>
                  </a:schemeClr>
                </a:solidFill>
              </a:rPr>
              <a:t> </a:t>
            </a:r>
            <a:r>
              <a:rPr lang="en-CH" sz="1400" dirty="0">
                <a:solidFill>
                  <a:schemeClr val="tx1">
                    <a:lumMod val="50000"/>
                  </a:schemeClr>
                </a:solidFill>
              </a:rPr>
              <a:t>with funding from development partners PEPFAR </a:t>
            </a:r>
            <a:r>
              <a:rPr lang="en-US" sz="1400" dirty="0">
                <a:solidFill>
                  <a:schemeClr val="tx1">
                    <a:lumMod val="50000"/>
                  </a:schemeClr>
                </a:solidFill>
              </a:rPr>
              <a:t>(</a:t>
            </a:r>
            <a:r>
              <a:rPr lang="en-CH" sz="1400" dirty="0">
                <a:solidFill>
                  <a:schemeClr val="tx1">
                    <a:lumMod val="50000"/>
                  </a:schemeClr>
                </a:solidFill>
              </a:rPr>
              <a:t>USAID, CDC, DOD</a:t>
            </a:r>
            <a:r>
              <a:rPr lang="en-US" sz="1400" dirty="0">
                <a:solidFill>
                  <a:schemeClr val="tx1">
                    <a:lumMod val="50000"/>
                  </a:schemeClr>
                </a:solidFill>
              </a:rPr>
              <a:t>)</a:t>
            </a:r>
            <a:r>
              <a:rPr lang="en-CH" sz="1400" dirty="0">
                <a:solidFill>
                  <a:schemeClr val="tx1">
                    <a:lumMod val="50000"/>
                  </a:schemeClr>
                </a:solidFill>
              </a:rPr>
              <a:t> and The Global Fund.</a:t>
            </a:r>
          </a:p>
          <a:p>
            <a:r>
              <a:rPr lang="en-US" sz="1400" dirty="0">
                <a:solidFill>
                  <a:schemeClr val="tx1">
                    <a:lumMod val="50000"/>
                  </a:schemeClr>
                </a:solidFill>
              </a:rPr>
              <a:t>As of June 2022, o</a:t>
            </a:r>
            <a:r>
              <a:rPr lang="en-CH" sz="1400" dirty="0">
                <a:solidFill>
                  <a:schemeClr val="tx1">
                    <a:lumMod val="50000"/>
                  </a:schemeClr>
                </a:solidFill>
              </a:rPr>
              <a:t>ral PrEP </a:t>
            </a:r>
            <a:r>
              <a:rPr lang="en-US" sz="1400" dirty="0" err="1">
                <a:solidFill>
                  <a:schemeClr val="tx1">
                    <a:lumMod val="50000"/>
                  </a:schemeClr>
                </a:solidFill>
              </a:rPr>
              <a:t>wa</a:t>
            </a:r>
            <a:r>
              <a:rPr lang="en-CH" sz="1400" dirty="0">
                <a:solidFill>
                  <a:schemeClr val="tx1">
                    <a:lumMod val="50000"/>
                  </a:schemeClr>
                </a:solidFill>
              </a:rPr>
              <a:t>s </a:t>
            </a:r>
            <a:r>
              <a:rPr lang="en-CH" sz="1400" b="1" dirty="0">
                <a:solidFill>
                  <a:schemeClr val="tx1">
                    <a:lumMod val="50000"/>
                  </a:schemeClr>
                </a:solidFill>
              </a:rPr>
              <a:t>available for </a:t>
            </a:r>
            <a:r>
              <a:rPr lang="en-GB" sz="1400" b="1" dirty="0" err="1">
                <a:solidFill>
                  <a:schemeClr val="tx1">
                    <a:lumMod val="50000"/>
                  </a:schemeClr>
                </a:solidFill>
              </a:rPr>
              <a:t>th</a:t>
            </a:r>
            <a:r>
              <a:rPr lang="en-CH" sz="1400" b="1" dirty="0">
                <a:solidFill>
                  <a:schemeClr val="tx1">
                    <a:lumMod val="50000"/>
                  </a:schemeClr>
                </a:solidFill>
              </a:rPr>
              <a:t>e general population in 351 health facilities in 13 regions </a:t>
            </a:r>
            <a:r>
              <a:rPr lang="en-CH" sz="1400" dirty="0">
                <a:solidFill>
                  <a:schemeClr val="tx1">
                    <a:lumMod val="50000"/>
                  </a:schemeClr>
                </a:solidFill>
              </a:rPr>
              <a:t>(apart from the Karamoja region). Sites were selected based on </a:t>
            </a:r>
            <a:r>
              <a:rPr lang="en-US" sz="1400" dirty="0">
                <a:solidFill>
                  <a:schemeClr val="tx1">
                    <a:lumMod val="50000"/>
                  </a:schemeClr>
                </a:solidFill>
              </a:rPr>
              <a:t>the </a:t>
            </a:r>
            <a:r>
              <a:rPr lang="en-CH" sz="1400" dirty="0">
                <a:solidFill>
                  <a:schemeClr val="tx1">
                    <a:lumMod val="50000"/>
                  </a:schemeClr>
                </a:solidFill>
              </a:rPr>
              <a:t>anticipated demand.</a:t>
            </a:r>
          </a:p>
          <a:p>
            <a:r>
              <a:rPr lang="en-CH" sz="1400" dirty="0">
                <a:solidFill>
                  <a:schemeClr val="tx1">
                    <a:lumMod val="50000"/>
                  </a:schemeClr>
                </a:solidFill>
              </a:rPr>
              <a:t>Moving forward, further scale</a:t>
            </a:r>
            <a:r>
              <a:rPr lang="en-US" sz="1400" dirty="0">
                <a:solidFill>
                  <a:schemeClr val="tx1">
                    <a:lumMod val="50000"/>
                  </a:schemeClr>
                </a:solidFill>
              </a:rPr>
              <a:t>-</a:t>
            </a:r>
            <a:r>
              <a:rPr lang="en-CH" sz="1400" dirty="0">
                <a:solidFill>
                  <a:schemeClr val="tx1">
                    <a:lumMod val="50000"/>
                  </a:schemeClr>
                </a:solidFill>
              </a:rPr>
              <a:t>up</a:t>
            </a:r>
            <a:r>
              <a:rPr lang="en-US" sz="1400" dirty="0">
                <a:solidFill>
                  <a:schemeClr val="tx1">
                    <a:lumMod val="50000"/>
                  </a:schemeClr>
                </a:solidFill>
              </a:rPr>
              <a:t> of</a:t>
            </a:r>
            <a:r>
              <a:rPr lang="en-CH" sz="1400" dirty="0">
                <a:solidFill>
                  <a:schemeClr val="tx1">
                    <a:lumMod val="50000"/>
                  </a:schemeClr>
                </a:solidFill>
              </a:rPr>
              <a:t> oral PrEP</a:t>
            </a:r>
            <a:r>
              <a:rPr lang="en-US" sz="1400" dirty="0">
                <a:solidFill>
                  <a:schemeClr val="tx1">
                    <a:lumMod val="50000"/>
                  </a:schemeClr>
                </a:solidFill>
              </a:rPr>
              <a:t> took place as a part of Uganda’s Country Operational Plan (</a:t>
            </a:r>
            <a:r>
              <a:rPr lang="en-CH" sz="1400" dirty="0">
                <a:solidFill>
                  <a:schemeClr val="tx1">
                    <a:lumMod val="50000"/>
                  </a:schemeClr>
                </a:solidFill>
              </a:rPr>
              <a:t>COP</a:t>
            </a:r>
            <a:r>
              <a:rPr lang="en-US" sz="1400" dirty="0">
                <a:solidFill>
                  <a:schemeClr val="tx1">
                    <a:lumMod val="50000"/>
                  </a:schemeClr>
                </a:solidFill>
              </a:rPr>
              <a:t>)</a:t>
            </a:r>
            <a:r>
              <a:rPr lang="en-CH" sz="1400" dirty="0">
                <a:solidFill>
                  <a:schemeClr val="tx1">
                    <a:lumMod val="50000"/>
                  </a:schemeClr>
                </a:solidFill>
              </a:rPr>
              <a:t> 21</a:t>
            </a:r>
            <a:r>
              <a:rPr lang="en-US" sz="1400" dirty="0">
                <a:solidFill>
                  <a:schemeClr val="tx1">
                    <a:lumMod val="50000"/>
                  </a:schemeClr>
                </a:solidFill>
              </a:rPr>
              <a:t>. A</a:t>
            </a:r>
            <a:r>
              <a:rPr lang="en-CH" sz="1400" dirty="0">
                <a:solidFill>
                  <a:schemeClr val="tx1">
                    <a:lumMod val="50000"/>
                  </a:schemeClr>
                </a:solidFill>
              </a:rPr>
              <a:t> National</a:t>
            </a:r>
            <a:r>
              <a:rPr lang="en-US" sz="1400" dirty="0">
                <a:solidFill>
                  <a:schemeClr val="tx1">
                    <a:lumMod val="50000"/>
                  </a:schemeClr>
                </a:solidFill>
              </a:rPr>
              <a:t> PrEP</a:t>
            </a:r>
            <a:r>
              <a:rPr lang="en-CH" sz="1400" dirty="0">
                <a:solidFill>
                  <a:schemeClr val="tx1">
                    <a:lumMod val="50000"/>
                  </a:schemeClr>
                </a:solidFill>
              </a:rPr>
              <a:t> Quality Improvement Collaborative </a:t>
            </a:r>
            <a:r>
              <a:rPr lang="en-US" sz="1400" dirty="0">
                <a:solidFill>
                  <a:schemeClr val="tx1">
                    <a:lumMod val="50000"/>
                  </a:schemeClr>
                </a:solidFill>
              </a:rPr>
              <a:t>will be launched across </a:t>
            </a:r>
            <a:r>
              <a:rPr lang="en-CH" sz="1400" dirty="0">
                <a:solidFill>
                  <a:schemeClr val="tx1">
                    <a:lumMod val="50000"/>
                  </a:schemeClr>
                </a:solidFill>
              </a:rPr>
              <a:t>all sites implementing PrEP.</a:t>
            </a:r>
          </a:p>
        </p:txBody>
      </p:sp>
      <p:sp>
        <p:nvSpPr>
          <p:cNvPr id="7" name="TextBox 6">
            <a:extLst>
              <a:ext uri="{FF2B5EF4-FFF2-40B4-BE49-F238E27FC236}">
                <a16:creationId xmlns:a16="http://schemas.microsoft.com/office/drawing/2014/main" id="{3BDA83FA-7C59-E7FB-9422-4F95AFF0B41A}"/>
              </a:ext>
            </a:extLst>
          </p:cNvPr>
          <p:cNvSpPr txBox="1"/>
          <p:nvPr/>
        </p:nvSpPr>
        <p:spPr>
          <a:xfrm>
            <a:off x="838198" y="6559322"/>
            <a:ext cx="8193260" cy="246221"/>
          </a:xfrm>
          <a:prstGeom prst="rect">
            <a:avLst/>
          </a:prstGeom>
          <a:noFill/>
        </p:spPr>
        <p:txBody>
          <a:bodyPr wrap="square" rtlCol="0">
            <a:spAutoFit/>
          </a:bodyPr>
          <a:lstStyle/>
          <a:p>
            <a:r>
              <a:rPr lang="en-CH" sz="1000">
                <a:solidFill>
                  <a:schemeClr val="tx1">
                    <a:lumMod val="50000"/>
                  </a:schemeClr>
                </a:solidFill>
                <a:latin typeface="Arial" panose="020B0604020202020204" pitchFamily="34" charset="0"/>
                <a:cs typeface="Arial" panose="020B0604020202020204" pitchFamily="34" charset="0"/>
              </a:rPr>
              <a:t>Sources: </a:t>
            </a:r>
            <a:r>
              <a:rPr lang="en-US" sz="1000">
                <a:solidFill>
                  <a:schemeClr val="tx1">
                    <a:lumMod val="50000"/>
                  </a:schemeClr>
                </a:solidFill>
                <a:latin typeface="Arial" panose="020B0604020202020204" pitchFamily="34" charset="0"/>
                <a:cs typeface="Arial" panose="020B0604020202020204" pitchFamily="34" charset="0"/>
              </a:rPr>
              <a:t>(1) </a:t>
            </a:r>
            <a:r>
              <a:rPr lang="en-GB" sz="1000">
                <a:solidFill>
                  <a:schemeClr val="tx1">
                    <a:lumMod val="50000"/>
                  </a:schemeClr>
                </a:solidFill>
                <a:latin typeface="Arial" panose="020B0604020202020204" pitchFamily="34" charset="0"/>
                <a:cs typeface="Arial" panose="020B0604020202020204" pitchFamily="34" charset="0"/>
              </a:rPr>
              <a:t>Informed by consultation with Uganda MOH. (2) List from USAID Mission in Uganda. </a:t>
            </a:r>
            <a:endParaRPr lang="en-CH" sz="1000">
              <a:solidFill>
                <a:schemeClr val="tx1">
                  <a:lumMod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5D75F5-37F3-0099-88D0-3124F723DFAC}"/>
              </a:ext>
            </a:extLst>
          </p:cNvPr>
          <p:cNvSpPr txBox="1"/>
          <p:nvPr/>
        </p:nvSpPr>
        <p:spPr>
          <a:xfrm>
            <a:off x="6772276" y="1206696"/>
            <a:ext cx="4107760" cy="307777"/>
          </a:xfrm>
          <a:prstGeom prst="rect">
            <a:avLst/>
          </a:prstGeom>
          <a:noFill/>
        </p:spPr>
        <p:txBody>
          <a:bodyPr wrap="square" rtlCol="0">
            <a:spAutoFit/>
          </a:bodyPr>
          <a:lstStyle/>
          <a:p>
            <a:r>
              <a:rPr lang="en-CH" sz="1400" b="1"/>
              <a:t>Oral PrEP Implementing Partners in Uganda 2022</a:t>
            </a:r>
            <a:r>
              <a:rPr lang="en-CH" sz="1400" b="1" baseline="30000"/>
              <a:t>2</a:t>
            </a:r>
          </a:p>
        </p:txBody>
      </p:sp>
      <p:graphicFrame>
        <p:nvGraphicFramePr>
          <p:cNvPr id="8" name="Table 7">
            <a:extLst>
              <a:ext uri="{FF2B5EF4-FFF2-40B4-BE49-F238E27FC236}">
                <a16:creationId xmlns:a16="http://schemas.microsoft.com/office/drawing/2014/main" id="{6DDA8A3E-926D-7F15-C4F6-0DCC29679B1C}"/>
              </a:ext>
            </a:extLst>
          </p:cNvPr>
          <p:cNvGraphicFramePr>
            <a:graphicFrameLocks noGrp="1"/>
          </p:cNvGraphicFramePr>
          <p:nvPr>
            <p:extLst>
              <p:ext uri="{D42A27DB-BD31-4B8C-83A1-F6EECF244321}">
                <p14:modId xmlns:p14="http://schemas.microsoft.com/office/powerpoint/2010/main" val="4272649318"/>
              </p:ext>
            </p:extLst>
          </p:nvPr>
        </p:nvGraphicFramePr>
        <p:xfrm>
          <a:off x="6772276" y="1514472"/>
          <a:ext cx="4107760" cy="4921748"/>
        </p:xfrm>
        <a:graphic>
          <a:graphicData uri="http://schemas.openxmlformats.org/drawingml/2006/table">
            <a:tbl>
              <a:tblPr>
                <a:tableStyleId>{69C7853C-536D-4A76-A0AE-DD22124D55A5}</a:tableStyleId>
              </a:tblPr>
              <a:tblGrid>
                <a:gridCol w="799402">
                  <a:extLst>
                    <a:ext uri="{9D8B030D-6E8A-4147-A177-3AD203B41FA5}">
                      <a16:colId xmlns:a16="http://schemas.microsoft.com/office/drawing/2014/main" val="891870552"/>
                    </a:ext>
                  </a:extLst>
                </a:gridCol>
                <a:gridCol w="3308358">
                  <a:extLst>
                    <a:ext uri="{9D8B030D-6E8A-4147-A177-3AD203B41FA5}">
                      <a16:colId xmlns:a16="http://schemas.microsoft.com/office/drawing/2014/main" val="3282862607"/>
                    </a:ext>
                  </a:extLst>
                </a:gridCol>
              </a:tblGrid>
              <a:tr h="181464">
                <a:tc>
                  <a:txBody>
                    <a:bodyPr/>
                    <a:lstStyle/>
                    <a:p>
                      <a:r>
                        <a:rPr lang="en-GB" sz="1000" b="1">
                          <a:solidFill>
                            <a:schemeClr val="tx1">
                              <a:lumMod val="50000"/>
                            </a:schemeClr>
                          </a:solidFill>
                          <a:effectLst/>
                        </a:rPr>
                        <a:t>Agency</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solidFill>
                  </a:tcPr>
                </a:tc>
                <a:tc>
                  <a:txBody>
                    <a:bodyPr/>
                    <a:lstStyle/>
                    <a:p>
                      <a:r>
                        <a:rPr lang="en-GB" sz="1000" b="1">
                          <a:solidFill>
                            <a:schemeClr val="tx1">
                              <a:lumMod val="50000"/>
                            </a:schemeClr>
                          </a:solidFill>
                          <a:effectLst/>
                        </a:rPr>
                        <a:t>Oral PrEP Implementing Partner</a:t>
                      </a:r>
                      <a:endParaRPr lang="en-GB" sz="1000">
                        <a:solidFill>
                          <a:schemeClr val="tx1">
                            <a:lumMod val="50000"/>
                          </a:schemeClr>
                        </a:solidFill>
                        <a:effectLst/>
                        <a:latin typeface="Calibri" panose="020F0502020204030204" pitchFamily="34" charset="0"/>
                      </a:endParaRPr>
                    </a:p>
                  </a:txBody>
                  <a:tcPr marL="56579" marR="56579" marT="0" marB="0" anchor="ctr">
                    <a:solidFill>
                      <a:schemeClr val="accent3"/>
                    </a:solidFill>
                  </a:tcPr>
                </a:tc>
                <a:extLst>
                  <a:ext uri="{0D108BD9-81ED-4DB2-BD59-A6C34878D82A}">
                    <a16:rowId xmlns:a16="http://schemas.microsoft.com/office/drawing/2014/main" val="618274210"/>
                  </a:ext>
                </a:extLst>
              </a:tr>
              <a:tr h="181464">
                <a:tc rowSpan="9">
                  <a:txBody>
                    <a:bodyPr/>
                    <a:lstStyle/>
                    <a:p>
                      <a:r>
                        <a:rPr lang="en-GB" sz="1000" b="1">
                          <a:solidFill>
                            <a:schemeClr val="tx1">
                              <a:lumMod val="50000"/>
                            </a:schemeClr>
                          </a:solidFill>
                          <a:effectLst/>
                        </a:rPr>
                        <a:t>CDC</a:t>
                      </a:r>
                      <a:endParaRPr lang="en-GB" sz="1000" b="1">
                        <a:solidFill>
                          <a:schemeClr val="tx1">
                            <a:lumMod val="50000"/>
                          </a:schemeClr>
                        </a:solidFill>
                        <a:effectLst/>
                        <a:latin typeface="Calibri" panose="020F0502020204030204" pitchFamily="34" charset="0"/>
                      </a:endParaRPr>
                    </a:p>
                  </a:txBody>
                  <a:tcPr marL="56579" marR="56579" marT="0" marB="0" anchor="ctr">
                    <a:lnR w="12700" cap="flat" cmpd="sng" algn="ctr">
                      <a:solidFill>
                        <a:schemeClr val="accent3"/>
                      </a:solidFill>
                      <a:prstDash val="solid"/>
                      <a:round/>
                      <a:headEnd type="none" w="med" len="med"/>
                      <a:tailEnd type="none" w="med" len="med"/>
                    </a:lnR>
                    <a:solidFill>
                      <a:schemeClr val="accent3">
                        <a:lumMod val="40000"/>
                        <a:lumOff val="60000"/>
                      </a:schemeClr>
                    </a:solidFill>
                  </a:tcPr>
                </a:tc>
                <a:tc>
                  <a:txBody>
                    <a:bodyPr/>
                    <a:lstStyle/>
                    <a:p>
                      <a:r>
                        <a:rPr lang="en-GB" sz="1000" b="1">
                          <a:solidFill>
                            <a:schemeClr val="tx1">
                              <a:lumMod val="50000"/>
                            </a:schemeClr>
                          </a:solidFill>
                          <a:effectLst/>
                        </a:rPr>
                        <a:t>Hoima Region – Baylor Uganda</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362446715"/>
                  </a:ext>
                </a:extLst>
              </a:tr>
              <a:tr h="181464">
                <a:tc vMerge="1">
                  <a:txBody>
                    <a:bodyPr/>
                    <a:lstStyle/>
                    <a:p>
                      <a:r>
                        <a:rPr lang="en-GB" sz="1000">
                          <a:solidFill>
                            <a:srgbClr val="000000"/>
                          </a:solidFill>
                          <a:effectLst/>
                          <a:latin typeface="Calibri" panose="020F0502020204030204" pitchFamily="34" charset="0"/>
                        </a:rPr>
                        <a:t>CDC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Kampala Capital City Authority (KCCA) Urban Strategy</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4285075231"/>
                  </a:ext>
                </a:extLst>
              </a:tr>
              <a:tr h="181464">
                <a:tc vMerge="1">
                  <a:txBody>
                    <a:bodyPr/>
                    <a:lstStyle/>
                    <a:p>
                      <a:r>
                        <a:rPr lang="en-GB" sz="1000">
                          <a:solidFill>
                            <a:srgbClr val="000000"/>
                          </a:solidFill>
                          <a:effectLst/>
                          <a:latin typeface="Calibri" panose="020F0502020204030204" pitchFamily="34" charset="0"/>
                        </a:rPr>
                        <a:t>CDC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MOH</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524987878"/>
                  </a:ext>
                </a:extLst>
              </a:tr>
              <a:tr h="198251">
                <a:tc vMerge="1">
                  <a:txBody>
                    <a:bodyPr/>
                    <a:lstStyle/>
                    <a:p>
                      <a:r>
                        <a:rPr lang="en-GB" sz="1000">
                          <a:solidFill>
                            <a:srgbClr val="000000"/>
                          </a:solidFill>
                          <a:effectLst/>
                          <a:latin typeface="Calibri" panose="020F0502020204030204" pitchFamily="34" charset="0"/>
                        </a:rPr>
                        <a:t>CDC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Uganda Episcopal Conference (UEC)</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7266981"/>
                  </a:ext>
                </a:extLst>
              </a:tr>
              <a:tr h="181464">
                <a:tc vMerge="1">
                  <a:txBody>
                    <a:bodyPr/>
                    <a:lstStyle/>
                    <a:p>
                      <a:r>
                        <a:rPr lang="en-GB" sz="1000">
                          <a:solidFill>
                            <a:srgbClr val="000000"/>
                          </a:solidFill>
                          <a:effectLst/>
                          <a:latin typeface="Calibri" panose="020F0502020204030204" pitchFamily="34" charset="0"/>
                        </a:rPr>
                        <a:t>CDC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Uganda Protestant Medical Bureau (UPMB)</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3196703042"/>
                  </a:ext>
                </a:extLst>
              </a:tr>
              <a:tr h="181464">
                <a:tc vMerge="1">
                  <a:txBody>
                    <a:bodyPr/>
                    <a:lstStyle/>
                    <a:p>
                      <a:r>
                        <a:rPr lang="en-GB" sz="1000">
                          <a:solidFill>
                            <a:srgbClr val="000000"/>
                          </a:solidFill>
                          <a:effectLst/>
                          <a:latin typeface="Calibri" panose="020F0502020204030204" pitchFamily="34" charset="0"/>
                        </a:rPr>
                        <a:t>CDC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Uganda Prisons Services (UPS)</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1905421070"/>
                  </a:ext>
                </a:extLst>
              </a:tr>
              <a:tr h="314517">
                <a:tc vMerge="1">
                  <a:txBody>
                    <a:bodyPr/>
                    <a:lstStyle/>
                    <a:p>
                      <a:r>
                        <a:rPr lang="en-GB" sz="1000">
                          <a:solidFill>
                            <a:srgbClr val="000000"/>
                          </a:solidFill>
                          <a:effectLst/>
                          <a:latin typeface="Calibri" panose="020F0502020204030204" pitchFamily="34" charset="0"/>
                        </a:rPr>
                        <a:t>CDC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Soroti Region – The AIDS Support Organization of Uganda (TASO)</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1742259976"/>
                  </a:ext>
                </a:extLst>
              </a:tr>
              <a:tr h="181464">
                <a:tc vMerge="1">
                  <a:txBody>
                    <a:bodyPr/>
                    <a:lstStyle/>
                    <a:p>
                      <a:r>
                        <a:rPr lang="en-GB" sz="1000">
                          <a:solidFill>
                            <a:srgbClr val="000000"/>
                          </a:solidFill>
                          <a:effectLst/>
                          <a:latin typeface="Calibri" panose="020F0502020204030204" pitchFamily="34" charset="0"/>
                        </a:rPr>
                        <a:t>CDC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Masaka Region – Rakai Health Sciences</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1483885098"/>
                  </a:ext>
                </a:extLst>
              </a:tr>
              <a:tr h="181464">
                <a:tc vMerge="1">
                  <a:txBody>
                    <a:bodyPr/>
                    <a:lstStyle/>
                    <a:p>
                      <a:r>
                        <a:rPr lang="en-GB" sz="1000">
                          <a:solidFill>
                            <a:srgbClr val="000000"/>
                          </a:solidFill>
                          <a:effectLst/>
                          <a:latin typeface="Calibri" panose="020F0502020204030204" pitchFamily="34" charset="0"/>
                        </a:rPr>
                        <a:t>CDC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Mubende Region – Mildmay Uganda</a:t>
                      </a:r>
                      <a:endParaRPr lang="en-GB" sz="1000" b="1">
                        <a:solidFill>
                          <a:schemeClr val="tx1">
                            <a:lumMod val="50000"/>
                          </a:schemeClr>
                        </a:solidFill>
                        <a:effectLst/>
                        <a:latin typeface="Calibri" panose="020F0502020204030204" pitchFamily="34" charset="0"/>
                      </a:endParaRPr>
                    </a:p>
                  </a:txBody>
                  <a:tcPr marL="56579" marR="56579" marT="0" marB="0" anchor="ctr">
                    <a:lnL w="12700" cap="flat" cmpd="sng" algn="ctr">
                      <a:solidFill>
                        <a:schemeClr val="accent3"/>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1611153813"/>
                  </a:ext>
                </a:extLst>
              </a:tr>
              <a:tr h="181464">
                <a:tc rowSpan="14">
                  <a:txBody>
                    <a:bodyPr/>
                    <a:lstStyle/>
                    <a:p>
                      <a:r>
                        <a:rPr lang="en-GB" sz="1000" b="1">
                          <a:solidFill>
                            <a:schemeClr val="tx1">
                              <a:lumMod val="50000"/>
                            </a:schemeClr>
                          </a:solidFill>
                          <a:effectLst/>
                        </a:rPr>
                        <a:t>USAID</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tc>
                  <a:txBody>
                    <a:bodyPr/>
                    <a:lstStyle/>
                    <a:p>
                      <a:r>
                        <a:rPr lang="en-GB" sz="1000" b="1">
                          <a:solidFill>
                            <a:schemeClr val="tx1">
                              <a:lumMod val="50000"/>
                            </a:schemeClr>
                          </a:solidFill>
                          <a:effectLst/>
                        </a:rPr>
                        <a:t>UNHCR</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499008017"/>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Government-to-Government (G2G) Gulu </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855479859"/>
                  </a:ext>
                </a:extLst>
              </a:tr>
              <a:tr h="181464">
                <a:tc vMerge="1">
                  <a:txBody>
                    <a:bodyPr/>
                    <a:lstStyle/>
                    <a:p>
                      <a:r>
                        <a:rPr lang="en-GB" sz="1000">
                          <a:solidFill>
                            <a:srgbClr val="000000"/>
                          </a:solidFill>
                          <a:effectLst/>
                          <a:latin typeface="Calibri" panose="020F0502020204030204" pitchFamily="34" charset="0"/>
                        </a:rPr>
                        <a:t> 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G2G Jinja</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645360559"/>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G2G Kabale</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3512848213"/>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G2G Lira</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1108832548"/>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G2G Mbale</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1983523574"/>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G2G Mbarara</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3207439820"/>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G2G Moroto</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764375876"/>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ANECCA – Karamoja Region</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1816052422"/>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West Nile Region – Infectious Disease Institute</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1060422551"/>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Ankole Acholi Region – TASO</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1935637096"/>
                  </a:ext>
                </a:extLst>
              </a:tr>
              <a:tr h="199412">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Kigezi Lango Region – Joint Clinic Research Center</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4147987163"/>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Eastern Region – Baylor Uganda</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3247098287"/>
                  </a:ext>
                </a:extLst>
              </a:tr>
              <a:tr h="181464">
                <a:tc vMerge="1">
                  <a:txBody>
                    <a:bodyPr/>
                    <a:lstStyle/>
                    <a:p>
                      <a:r>
                        <a:rPr lang="en-GB" sz="1000">
                          <a:solidFill>
                            <a:srgbClr val="000000"/>
                          </a:solidFill>
                          <a:effectLst/>
                          <a:latin typeface="Calibri" panose="020F0502020204030204" pitchFamily="34" charset="0"/>
                        </a:rPr>
                        <a:t>USAID </a:t>
                      </a:r>
                      <a:endParaRPr lang="en-GB" sz="1000">
                        <a:effectLst/>
                        <a:latin typeface="Calibri" panose="020F0502020204030204" pitchFamily="34" charset="0"/>
                      </a:endParaRPr>
                    </a:p>
                  </a:txBody>
                  <a:tcPr marL="56579" marR="5657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b="1">
                          <a:solidFill>
                            <a:schemeClr val="tx1">
                              <a:lumMod val="50000"/>
                            </a:schemeClr>
                          </a:solidFill>
                          <a:effectLst/>
                        </a:rPr>
                        <a:t>East Central Region – Mulago Joint AIDS Center</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2449077782"/>
                  </a:ext>
                </a:extLst>
              </a:tr>
              <a:tr h="199412">
                <a:tc>
                  <a:txBody>
                    <a:bodyPr/>
                    <a:lstStyle/>
                    <a:p>
                      <a:r>
                        <a:rPr lang="en-GB" sz="1000" b="1">
                          <a:solidFill>
                            <a:schemeClr val="tx1">
                              <a:lumMod val="50000"/>
                            </a:schemeClr>
                          </a:solidFill>
                          <a:effectLst/>
                        </a:rPr>
                        <a:t>DOD </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tc>
                  <a:txBody>
                    <a:bodyPr/>
                    <a:lstStyle/>
                    <a:p>
                      <a:r>
                        <a:rPr lang="en-GB" sz="1000" b="1">
                          <a:solidFill>
                            <a:schemeClr val="tx1">
                              <a:lumMod val="50000"/>
                            </a:schemeClr>
                          </a:solidFill>
                          <a:effectLst/>
                        </a:rPr>
                        <a:t>DOD – University Research Council</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1242469389"/>
                  </a:ext>
                </a:extLst>
              </a:tr>
              <a:tr h="199412">
                <a:tc>
                  <a:txBody>
                    <a:bodyPr/>
                    <a:lstStyle/>
                    <a:p>
                      <a:r>
                        <a:rPr lang="en-GB" sz="1000" b="1">
                          <a:solidFill>
                            <a:schemeClr val="tx1">
                              <a:lumMod val="50000"/>
                            </a:schemeClr>
                          </a:solidFill>
                          <a:effectLst/>
                        </a:rPr>
                        <a:t>Walter Reed </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tc>
                  <a:txBody>
                    <a:bodyPr/>
                    <a:lstStyle/>
                    <a:p>
                      <a:r>
                        <a:rPr lang="en-GB" sz="1000" b="1">
                          <a:solidFill>
                            <a:schemeClr val="tx1">
                              <a:lumMod val="50000"/>
                            </a:schemeClr>
                          </a:solidFill>
                          <a:effectLst/>
                        </a:rPr>
                        <a:t>Makerere University Walter Reed Project</a:t>
                      </a:r>
                      <a:endParaRPr lang="en-GB" sz="1000" b="1">
                        <a:solidFill>
                          <a:schemeClr val="tx1">
                            <a:lumMod val="50000"/>
                          </a:schemeClr>
                        </a:solidFill>
                        <a:effectLst/>
                        <a:latin typeface="Calibri" panose="020F0502020204030204" pitchFamily="34" charset="0"/>
                      </a:endParaRPr>
                    </a:p>
                  </a:txBody>
                  <a:tcPr marL="56579" marR="56579" marT="0" marB="0" anchor="ctr">
                    <a:solidFill>
                      <a:schemeClr val="accent3">
                        <a:lumMod val="40000"/>
                        <a:lumOff val="60000"/>
                      </a:schemeClr>
                    </a:solidFill>
                  </a:tcPr>
                </a:tc>
                <a:extLst>
                  <a:ext uri="{0D108BD9-81ED-4DB2-BD59-A6C34878D82A}">
                    <a16:rowId xmlns:a16="http://schemas.microsoft.com/office/drawing/2014/main" val="2420484090"/>
                  </a:ext>
                </a:extLst>
              </a:tr>
            </a:tbl>
          </a:graphicData>
        </a:graphic>
      </p:graphicFrame>
    </p:spTree>
    <p:extLst>
      <p:ext uri="{BB962C8B-B14F-4D97-AF65-F5344CB8AC3E}">
        <p14:creationId xmlns:p14="http://schemas.microsoft.com/office/powerpoint/2010/main" val="157053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5794F-6BC1-C654-F65D-57DEB270B7CC}"/>
              </a:ext>
            </a:extLst>
          </p:cNvPr>
          <p:cNvSpPr/>
          <p:nvPr/>
        </p:nvSpPr>
        <p:spPr>
          <a:xfrm>
            <a:off x="693683" y="1333956"/>
            <a:ext cx="4215941" cy="48430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Content Placeholder 2">
            <a:extLst>
              <a:ext uri="{FF2B5EF4-FFF2-40B4-BE49-F238E27FC236}">
                <a16:creationId xmlns:a16="http://schemas.microsoft.com/office/drawing/2014/main" id="{DEB696BB-FA0D-05E1-AD18-F8DEB766A0AB}"/>
              </a:ext>
            </a:extLst>
          </p:cNvPr>
          <p:cNvSpPr>
            <a:spLocks noGrp="1"/>
          </p:cNvSpPr>
          <p:nvPr>
            <p:ph idx="1"/>
          </p:nvPr>
        </p:nvSpPr>
        <p:spPr>
          <a:xfrm>
            <a:off x="838198" y="1517028"/>
            <a:ext cx="3954520" cy="4659935"/>
          </a:xfrm>
        </p:spPr>
        <p:txBody>
          <a:bodyPr vert="horz" lIns="91440" tIns="45720" rIns="91440" bIns="45720" rtlCol="0" anchor="t">
            <a:noAutofit/>
          </a:bodyPr>
          <a:lstStyle/>
          <a:p>
            <a:pPr marL="0" indent="0">
              <a:lnSpc>
                <a:spcPct val="100000"/>
              </a:lnSpc>
              <a:buNone/>
            </a:pPr>
            <a:r>
              <a:rPr lang="en-GB" sz="1600" b="1">
                <a:solidFill>
                  <a:schemeClr val="tx1">
                    <a:lumMod val="50000"/>
                  </a:schemeClr>
                </a:solidFill>
                <a:latin typeface="Calibri"/>
                <a:ea typeface="Roboto"/>
                <a:cs typeface="Calibri"/>
              </a:rPr>
              <a:t>KEY STATISTICS</a:t>
            </a:r>
          </a:p>
          <a:p>
            <a:pPr>
              <a:lnSpc>
                <a:spcPct val="100000"/>
              </a:lnSpc>
            </a:pPr>
            <a:r>
              <a:rPr lang="en-GB" sz="1600">
                <a:solidFill>
                  <a:schemeClr val="tx1">
                    <a:lumMod val="50000"/>
                  </a:schemeClr>
                </a:solidFill>
                <a:latin typeface="Calibri"/>
                <a:ea typeface="Roboto"/>
                <a:cs typeface="Calibri"/>
              </a:rPr>
              <a:t>An estimated 222</a:t>
            </a:r>
            <a:r>
              <a:rPr lang="en-GB" sz="1600" b="1">
                <a:solidFill>
                  <a:schemeClr val="tx1">
                    <a:lumMod val="50000"/>
                  </a:schemeClr>
                </a:solidFill>
                <a:effectLst/>
                <a:latin typeface="Calibri"/>
                <a:ea typeface="Roboto"/>
                <a:cs typeface="Calibri"/>
              </a:rPr>
              <a:t>–</a:t>
            </a:r>
            <a:r>
              <a:rPr lang="en-GB" sz="1600">
                <a:solidFill>
                  <a:schemeClr val="tx1">
                    <a:lumMod val="50000"/>
                  </a:schemeClr>
                </a:solidFill>
                <a:latin typeface="Calibri"/>
                <a:ea typeface="Roboto"/>
                <a:cs typeface="Calibri"/>
              </a:rPr>
              <a:t>223K clients</a:t>
            </a:r>
            <a:r>
              <a:rPr lang="en-CH" sz="1600">
                <a:solidFill>
                  <a:schemeClr val="tx1">
                    <a:lumMod val="50000"/>
                  </a:schemeClr>
                </a:solidFill>
                <a:latin typeface="Calibri"/>
                <a:ea typeface="Roboto"/>
                <a:cs typeface="Calibri"/>
              </a:rPr>
              <a:t> have initiated oral </a:t>
            </a:r>
            <a:r>
              <a:rPr lang="en-CH" sz="1600" err="1">
                <a:solidFill>
                  <a:schemeClr val="tx1">
                    <a:lumMod val="50000"/>
                  </a:schemeClr>
                </a:solidFill>
                <a:latin typeface="Calibri"/>
                <a:ea typeface="Roboto"/>
                <a:cs typeface="Calibri"/>
              </a:rPr>
              <a:t>PrEP.</a:t>
            </a:r>
            <a:r>
              <a:rPr lang="en-CH" sz="1600">
                <a:solidFill>
                  <a:schemeClr val="tx1">
                    <a:lumMod val="50000"/>
                  </a:schemeClr>
                </a:solidFill>
                <a:latin typeface="Calibri"/>
                <a:ea typeface="Roboto"/>
                <a:cs typeface="Calibri"/>
              </a:rPr>
              <a:t> </a:t>
            </a:r>
            <a:r>
              <a:rPr lang="en-US" sz="1600">
                <a:solidFill>
                  <a:schemeClr val="tx1">
                    <a:lumMod val="50000"/>
                  </a:schemeClr>
                </a:solidFill>
                <a:latin typeface="Calibri"/>
                <a:ea typeface="Roboto"/>
                <a:cs typeface="Calibri"/>
              </a:rPr>
              <a:t>COP 22 includes </a:t>
            </a:r>
            <a:r>
              <a:rPr lang="en-CH" sz="1600">
                <a:solidFill>
                  <a:schemeClr val="tx1">
                    <a:lumMod val="50000"/>
                  </a:schemeClr>
                </a:solidFill>
                <a:latin typeface="Calibri"/>
                <a:ea typeface="Roboto"/>
                <a:cs typeface="Calibri"/>
              </a:rPr>
              <a:t>a target </a:t>
            </a:r>
            <a:r>
              <a:rPr lang="en-US" sz="1600">
                <a:solidFill>
                  <a:schemeClr val="tx1">
                    <a:lumMod val="50000"/>
                  </a:schemeClr>
                </a:solidFill>
                <a:latin typeface="Calibri"/>
                <a:ea typeface="Roboto"/>
                <a:cs typeface="Calibri"/>
              </a:rPr>
              <a:t>o</a:t>
            </a:r>
            <a:r>
              <a:rPr lang="en-CH" sz="1600">
                <a:solidFill>
                  <a:schemeClr val="tx1">
                    <a:lumMod val="50000"/>
                  </a:schemeClr>
                </a:solidFill>
                <a:latin typeface="Calibri"/>
                <a:ea typeface="Roboto"/>
                <a:cs typeface="Calibri"/>
              </a:rPr>
              <a:t>f about </a:t>
            </a:r>
            <a:r>
              <a:rPr lang="en-GB" sz="1600">
                <a:solidFill>
                  <a:schemeClr val="tx1">
                    <a:lumMod val="50000"/>
                  </a:schemeClr>
                </a:solidFill>
                <a:latin typeface="Calibri"/>
                <a:ea typeface="Roboto"/>
                <a:cs typeface="Calibri"/>
              </a:rPr>
              <a:t>130K additional </a:t>
            </a:r>
            <a:r>
              <a:rPr lang="en-GB" sz="1600" err="1">
                <a:solidFill>
                  <a:schemeClr val="tx1">
                    <a:lumMod val="50000"/>
                  </a:schemeClr>
                </a:solidFill>
                <a:latin typeface="Calibri"/>
                <a:ea typeface="Roboto"/>
                <a:cs typeface="Calibri"/>
              </a:rPr>
              <a:t>PrEP</a:t>
            </a:r>
            <a:r>
              <a:rPr lang="en-GB" sz="1600">
                <a:solidFill>
                  <a:schemeClr val="tx1">
                    <a:lumMod val="50000"/>
                  </a:schemeClr>
                </a:solidFill>
                <a:latin typeface="Calibri"/>
                <a:ea typeface="Roboto"/>
                <a:cs typeface="Calibri"/>
              </a:rPr>
              <a:t> clients.</a:t>
            </a:r>
            <a:r>
              <a:rPr lang="en-CH" sz="1600" baseline="30000">
                <a:solidFill>
                  <a:schemeClr val="tx1">
                    <a:lumMod val="50000"/>
                  </a:schemeClr>
                </a:solidFill>
                <a:latin typeface="Calibri"/>
                <a:ea typeface="Roboto"/>
                <a:cs typeface="Calibri"/>
              </a:rPr>
              <a:t>1</a:t>
            </a:r>
            <a:endParaRPr lang="en-US" sz="1600" baseline="30000">
              <a:solidFill>
                <a:schemeClr val="tx1">
                  <a:lumMod val="50000"/>
                </a:schemeClr>
              </a:solidFill>
              <a:latin typeface="Calibri"/>
              <a:ea typeface="Roboto"/>
              <a:cs typeface="Calibri"/>
            </a:endParaRPr>
          </a:p>
          <a:p>
            <a:pPr>
              <a:lnSpc>
                <a:spcPct val="100000"/>
              </a:lnSpc>
            </a:pPr>
            <a:r>
              <a:rPr lang="en-US" sz="1600">
                <a:solidFill>
                  <a:schemeClr val="tx1">
                    <a:lumMod val="50000"/>
                  </a:schemeClr>
                </a:solidFill>
                <a:latin typeface="Calibri"/>
                <a:ea typeface="Roboto"/>
                <a:cs typeface="Calibri"/>
              </a:rPr>
              <a:t>Today, an estimated 60% of eligible clients have been initiated on PrEP.</a:t>
            </a:r>
            <a:r>
              <a:rPr lang="en-CH" sz="1600" baseline="30000">
                <a:solidFill>
                  <a:schemeClr val="tx1">
                    <a:lumMod val="50000"/>
                  </a:schemeClr>
                </a:solidFill>
                <a:latin typeface="Calibri"/>
                <a:ea typeface="Roboto"/>
                <a:cs typeface="Calibri"/>
              </a:rPr>
              <a:t>2</a:t>
            </a:r>
            <a:r>
              <a:rPr lang="en-US" sz="1600">
                <a:solidFill>
                  <a:schemeClr val="tx1">
                    <a:lumMod val="50000"/>
                  </a:schemeClr>
                </a:solidFill>
                <a:latin typeface="Calibri"/>
                <a:ea typeface="Roboto"/>
                <a:cs typeface="Calibri"/>
              </a:rPr>
              <a:t> </a:t>
            </a:r>
            <a:endParaRPr lang="en-CH" sz="1600">
              <a:solidFill>
                <a:schemeClr val="tx1">
                  <a:lumMod val="50000"/>
                </a:schemeClr>
              </a:solidFill>
            </a:endParaRPr>
          </a:p>
          <a:p>
            <a:pPr>
              <a:lnSpc>
                <a:spcPct val="100000"/>
              </a:lnSpc>
            </a:pPr>
            <a:r>
              <a:rPr lang="en-US" sz="1600">
                <a:solidFill>
                  <a:schemeClr val="tx1">
                    <a:lumMod val="50000"/>
                  </a:schemeClr>
                </a:solidFill>
                <a:latin typeface="Calibri"/>
                <a:ea typeface="Roboto"/>
                <a:cs typeface="Calibri"/>
              </a:rPr>
              <a:t>Nevertheless, there are still members of key populations who have not yet initiated </a:t>
            </a:r>
            <a:r>
              <a:rPr lang="en-CH" sz="1600">
                <a:solidFill>
                  <a:schemeClr val="tx1">
                    <a:lumMod val="50000"/>
                  </a:schemeClr>
                </a:solidFill>
                <a:latin typeface="Calibri"/>
                <a:ea typeface="Roboto"/>
                <a:cs typeface="Calibri"/>
              </a:rPr>
              <a:t>oral </a:t>
            </a:r>
            <a:r>
              <a:rPr lang="en-CH" sz="1600" err="1">
                <a:solidFill>
                  <a:schemeClr val="tx1">
                    <a:lumMod val="50000"/>
                  </a:schemeClr>
                </a:solidFill>
                <a:latin typeface="Calibri"/>
                <a:ea typeface="Roboto"/>
                <a:cs typeface="Calibri"/>
              </a:rPr>
              <a:t>PrEP</a:t>
            </a:r>
            <a:r>
              <a:rPr lang="en-US" sz="1600" err="1">
                <a:solidFill>
                  <a:schemeClr val="tx1">
                    <a:lumMod val="50000"/>
                  </a:schemeClr>
                </a:solidFill>
                <a:latin typeface="Calibri"/>
                <a:ea typeface="Roboto"/>
                <a:cs typeface="Calibri"/>
              </a:rPr>
              <a:t>.</a:t>
            </a:r>
            <a:endParaRPr lang="en-CH" sz="1600" err="1">
              <a:solidFill>
                <a:schemeClr val="tx1">
                  <a:lumMod val="50000"/>
                </a:schemeClr>
              </a:solidFill>
              <a:latin typeface="Calibri"/>
              <a:ea typeface="Roboto"/>
              <a:cs typeface="Calibri"/>
            </a:endParaRPr>
          </a:p>
          <a:p>
            <a:pPr lvl="1">
              <a:lnSpc>
                <a:spcPct val="100000"/>
              </a:lnSpc>
            </a:pPr>
            <a:r>
              <a:rPr lang="en-CH" sz="1600">
                <a:solidFill>
                  <a:schemeClr val="tx1">
                    <a:lumMod val="50000"/>
                  </a:schemeClr>
                </a:solidFill>
                <a:latin typeface="Calibri"/>
                <a:ea typeface="Roboto"/>
                <a:cs typeface="Calibri"/>
              </a:rPr>
              <a:t>Root cause analysis show</a:t>
            </a:r>
            <a:r>
              <a:rPr lang="en-US" sz="1600">
                <a:solidFill>
                  <a:schemeClr val="tx1">
                    <a:lumMod val="50000"/>
                  </a:schemeClr>
                </a:solidFill>
                <a:latin typeface="Calibri"/>
                <a:ea typeface="Roboto"/>
                <a:cs typeface="Calibri"/>
              </a:rPr>
              <a:t>s</a:t>
            </a:r>
            <a:r>
              <a:rPr lang="en-CH" sz="1600">
                <a:solidFill>
                  <a:schemeClr val="tx1">
                    <a:lumMod val="50000"/>
                  </a:schemeClr>
                </a:solidFill>
                <a:latin typeface="Calibri"/>
                <a:ea typeface="Roboto"/>
                <a:cs typeface="Calibri"/>
              </a:rPr>
              <a:t> that access challenges to reach </a:t>
            </a:r>
            <a:r>
              <a:rPr lang="en-CH" sz="1600" err="1">
                <a:solidFill>
                  <a:schemeClr val="tx1">
                    <a:lumMod val="50000"/>
                  </a:schemeClr>
                </a:solidFill>
                <a:latin typeface="Calibri"/>
                <a:ea typeface="Roboto"/>
                <a:cs typeface="Calibri"/>
              </a:rPr>
              <a:t>PrEP</a:t>
            </a:r>
            <a:r>
              <a:rPr lang="en-CH" sz="1600">
                <a:solidFill>
                  <a:schemeClr val="tx1">
                    <a:lumMod val="50000"/>
                  </a:schemeClr>
                </a:solidFill>
                <a:latin typeface="Calibri"/>
                <a:ea typeface="Roboto"/>
                <a:cs typeface="Calibri"/>
              </a:rPr>
              <a:t> services (e.g., transportation, distance to services, etc.) </a:t>
            </a:r>
            <a:r>
              <a:rPr lang="en-US" sz="1600">
                <a:solidFill>
                  <a:schemeClr val="tx1">
                    <a:lumMod val="50000"/>
                  </a:schemeClr>
                </a:solidFill>
                <a:latin typeface="Calibri"/>
                <a:ea typeface="Roboto"/>
                <a:cs typeface="Calibri"/>
              </a:rPr>
              <a:t>are </a:t>
            </a:r>
            <a:r>
              <a:rPr lang="en-CH" sz="1600">
                <a:solidFill>
                  <a:schemeClr val="tx1">
                    <a:lumMod val="50000"/>
                  </a:schemeClr>
                </a:solidFill>
                <a:latin typeface="Calibri"/>
                <a:ea typeface="Roboto"/>
                <a:cs typeface="Calibri"/>
              </a:rPr>
              <a:t>drivers of low uptake and continuity</a:t>
            </a:r>
            <a:r>
              <a:rPr lang="en-US" sz="1600">
                <a:solidFill>
                  <a:schemeClr val="tx1">
                    <a:lumMod val="50000"/>
                  </a:schemeClr>
                </a:solidFill>
                <a:latin typeface="Calibri"/>
                <a:ea typeface="Roboto"/>
                <a:cs typeface="Calibri"/>
              </a:rPr>
              <a:t>.</a:t>
            </a:r>
            <a:endParaRPr lang="en-CH" sz="1600">
              <a:solidFill>
                <a:schemeClr val="tx1">
                  <a:lumMod val="50000"/>
                </a:schemeClr>
              </a:solidFill>
              <a:latin typeface="Calibri"/>
              <a:ea typeface="Roboto"/>
              <a:cs typeface="Calibri"/>
            </a:endParaRPr>
          </a:p>
          <a:p>
            <a:pPr lvl="1">
              <a:lnSpc>
                <a:spcPct val="100000"/>
              </a:lnSpc>
            </a:pPr>
            <a:r>
              <a:rPr lang="en-CH" sz="1600">
                <a:solidFill>
                  <a:schemeClr val="tx1">
                    <a:lumMod val="50000"/>
                  </a:schemeClr>
                </a:solidFill>
                <a:latin typeface="Calibri"/>
                <a:ea typeface="Roboto"/>
                <a:cs typeface="Calibri"/>
              </a:rPr>
              <a:t>Issue</a:t>
            </a:r>
            <a:r>
              <a:rPr lang="en-US" sz="1600">
                <a:solidFill>
                  <a:schemeClr val="tx1">
                    <a:lumMod val="50000"/>
                  </a:schemeClr>
                </a:solidFill>
                <a:latin typeface="Calibri"/>
                <a:ea typeface="Roboto"/>
                <a:cs typeface="Calibri"/>
              </a:rPr>
              <a:t>s of</a:t>
            </a:r>
            <a:r>
              <a:rPr lang="en-CH" sz="1600">
                <a:solidFill>
                  <a:schemeClr val="tx1">
                    <a:lumMod val="50000"/>
                  </a:schemeClr>
                </a:solidFill>
                <a:latin typeface="Calibri"/>
                <a:ea typeface="Roboto"/>
                <a:cs typeface="Calibri"/>
              </a:rPr>
              <a:t> stigma </a:t>
            </a:r>
            <a:r>
              <a:rPr lang="en-US" sz="1600">
                <a:solidFill>
                  <a:schemeClr val="tx1">
                    <a:lumMod val="50000"/>
                  </a:schemeClr>
                </a:solidFill>
                <a:latin typeface="Calibri"/>
                <a:ea typeface="Roboto"/>
                <a:cs typeface="Calibri"/>
              </a:rPr>
              <a:t>are also pervasive. </a:t>
            </a:r>
            <a:endParaRPr lang="en-US" sz="1600">
              <a:solidFill>
                <a:schemeClr val="tx1">
                  <a:lumMod val="50000"/>
                </a:schemeClr>
              </a:solidFill>
            </a:endParaRPr>
          </a:p>
        </p:txBody>
      </p:sp>
      <p:sp>
        <p:nvSpPr>
          <p:cNvPr id="4" name="Title 3">
            <a:extLst>
              <a:ext uri="{FF2B5EF4-FFF2-40B4-BE49-F238E27FC236}">
                <a16:creationId xmlns:a16="http://schemas.microsoft.com/office/drawing/2014/main" id="{018CB04F-B99C-D435-8940-21E3B6B32233}"/>
              </a:ext>
            </a:extLst>
          </p:cNvPr>
          <p:cNvSpPr>
            <a:spLocks noGrp="1"/>
          </p:cNvSpPr>
          <p:nvPr>
            <p:ph type="title"/>
          </p:nvPr>
        </p:nvSpPr>
        <p:spPr>
          <a:xfrm>
            <a:off x="0" y="190956"/>
            <a:ext cx="5966636" cy="1143000"/>
          </a:xfrm>
        </p:spPr>
        <p:txBody>
          <a:bodyPr/>
          <a:lstStyle/>
          <a:p>
            <a:r>
              <a:rPr lang="en-CH"/>
              <a:t>Oral PrEP </a:t>
            </a:r>
            <a:r>
              <a:rPr lang="en-US"/>
              <a:t>u</a:t>
            </a:r>
            <a:r>
              <a:rPr lang="en-CH"/>
              <a:t>ptake</a:t>
            </a:r>
          </a:p>
        </p:txBody>
      </p:sp>
      <p:sp>
        <p:nvSpPr>
          <p:cNvPr id="6" name="TextBox 5">
            <a:extLst>
              <a:ext uri="{FF2B5EF4-FFF2-40B4-BE49-F238E27FC236}">
                <a16:creationId xmlns:a16="http://schemas.microsoft.com/office/drawing/2014/main" id="{4A1DAC73-5353-68A2-5ED6-B193D5B041D1}"/>
              </a:ext>
            </a:extLst>
          </p:cNvPr>
          <p:cNvSpPr txBox="1"/>
          <p:nvPr/>
        </p:nvSpPr>
        <p:spPr>
          <a:xfrm>
            <a:off x="691980" y="6310648"/>
            <a:ext cx="4837284" cy="553998"/>
          </a:xfrm>
          <a:prstGeom prst="rect">
            <a:avLst/>
          </a:prstGeom>
          <a:noFill/>
        </p:spPr>
        <p:txBody>
          <a:bodyPr wrap="square" rtlCol="0">
            <a:spAutoFit/>
          </a:bodyPr>
          <a:lstStyle/>
          <a:p>
            <a:r>
              <a:rPr lang="en-CH" sz="1000">
                <a:solidFill>
                  <a:schemeClr val="tx1">
                    <a:lumMod val="50000"/>
                  </a:schemeClr>
                </a:solidFill>
                <a:latin typeface="Arial" panose="020B0604020202020204" pitchFamily="34" charset="0"/>
                <a:cs typeface="Arial" panose="020B0604020202020204" pitchFamily="34" charset="0"/>
              </a:rPr>
              <a:t>Sources: (1)</a:t>
            </a:r>
            <a:r>
              <a:rPr lang="en-US" sz="1000">
                <a:solidFill>
                  <a:schemeClr val="tx1">
                    <a:lumMod val="50000"/>
                  </a:schemeClr>
                </a:solidFill>
                <a:latin typeface="Arial" panose="020B0604020202020204" pitchFamily="34" charset="0"/>
                <a:cs typeface="Arial" panose="020B0604020202020204" pitchFamily="34" charset="0"/>
              </a:rPr>
              <a:t> </a:t>
            </a:r>
            <a:r>
              <a:rPr lang="en-US" sz="1000">
                <a:solidFill>
                  <a:schemeClr val="tx1">
                    <a:lumMod val="50000"/>
                  </a:schemeClr>
                </a:solidFill>
                <a:latin typeface="Arial" panose="020B0604020202020204" pitchFamily="34" charset="0"/>
                <a:cs typeface="Arial" panose="020B0604020202020204" pitchFamily="34" charset="0"/>
                <a:hlinkClick r:id="rId3"/>
              </a:rPr>
              <a:t>Country overview: Uganda. </a:t>
            </a:r>
            <a:r>
              <a:rPr lang="en-US" sz="1000">
                <a:solidFill>
                  <a:schemeClr val="tx1">
                    <a:lumMod val="50000"/>
                  </a:schemeClr>
                </a:solidFill>
                <a:latin typeface="Arial" panose="020B0604020202020204" pitchFamily="34" charset="0"/>
                <a:cs typeface="Arial" panose="020B0604020202020204" pitchFamily="34" charset="0"/>
              </a:rPr>
              <a:t>PrEPWatch, 2022. </a:t>
            </a:r>
            <a:r>
              <a:rPr lang="en-GB" sz="1000">
                <a:solidFill>
                  <a:schemeClr val="tx1">
                    <a:lumMod val="50000"/>
                  </a:schemeClr>
                </a:solidFill>
                <a:latin typeface="Arial" panose="020B0604020202020204" pitchFamily="34" charset="0"/>
                <a:cs typeface="Arial" panose="020B0604020202020204" pitchFamily="34" charset="0"/>
              </a:rPr>
              <a:t>(2) Uganda MOH data on oral PrEP situation, March 2022. (3) Uganda MOH, cumulative data from January</a:t>
            </a:r>
            <a:r>
              <a:rPr lang="en-GB" sz="1000" b="1">
                <a:solidFill>
                  <a:schemeClr val="tx1">
                    <a:lumMod val="50000"/>
                  </a:schemeClr>
                </a:solidFill>
                <a:effectLst/>
                <a:latin typeface="Arial" panose="020B0604020202020204" pitchFamily="34" charset="0"/>
                <a:cs typeface="Arial" panose="020B0604020202020204" pitchFamily="34" charset="0"/>
              </a:rPr>
              <a:t>–</a:t>
            </a:r>
            <a:r>
              <a:rPr lang="en-GB" sz="1000">
                <a:solidFill>
                  <a:schemeClr val="tx1">
                    <a:lumMod val="50000"/>
                  </a:schemeClr>
                </a:solidFill>
                <a:latin typeface="Arial" panose="020B0604020202020204" pitchFamily="34" charset="0"/>
                <a:cs typeface="Arial" panose="020B0604020202020204" pitchFamily="34" charset="0"/>
              </a:rPr>
              <a:t>March 2022. </a:t>
            </a:r>
            <a:endParaRPr lang="en-CH" sz="1000">
              <a:solidFill>
                <a:schemeClr val="tx1">
                  <a:lumMod val="50000"/>
                </a:schemeClr>
              </a:solidFill>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A4A00F0B-4041-7CA0-7DEA-40571CA079EC}"/>
              </a:ext>
            </a:extLst>
          </p:cNvPr>
          <p:cNvGraphicFramePr/>
          <p:nvPr>
            <p:extLst>
              <p:ext uri="{D42A27DB-BD31-4B8C-83A1-F6EECF244321}">
                <p14:modId xmlns:p14="http://schemas.microsoft.com/office/powerpoint/2010/main" val="3042537924"/>
              </p:ext>
            </p:extLst>
          </p:nvPr>
        </p:nvGraphicFramePr>
        <p:xfrm>
          <a:off x="4433809" y="1150884"/>
          <a:ext cx="6488827" cy="614170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A963256B-E0E3-925E-72ED-96E9B011D5EC}"/>
              </a:ext>
            </a:extLst>
          </p:cNvPr>
          <p:cNvSpPr txBox="1"/>
          <p:nvPr/>
        </p:nvSpPr>
        <p:spPr>
          <a:xfrm>
            <a:off x="9542336" y="1150884"/>
            <a:ext cx="486510" cy="276999"/>
          </a:xfrm>
          <a:prstGeom prst="rect">
            <a:avLst/>
          </a:prstGeom>
          <a:noFill/>
        </p:spPr>
        <p:txBody>
          <a:bodyPr wrap="square" rtlCol="0">
            <a:spAutoFit/>
          </a:bodyPr>
          <a:lstStyle/>
          <a:p>
            <a:r>
              <a:rPr lang="en-CH" sz="1200" b="1"/>
              <a:t>3</a:t>
            </a:r>
          </a:p>
        </p:txBody>
      </p:sp>
    </p:spTree>
    <p:extLst>
      <p:ext uri="{BB962C8B-B14F-4D97-AF65-F5344CB8AC3E}">
        <p14:creationId xmlns:p14="http://schemas.microsoft.com/office/powerpoint/2010/main" val="3343534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188615-23E7-2E80-EAD6-E01BB1203D32}"/>
              </a:ext>
            </a:extLst>
          </p:cNvPr>
          <p:cNvSpPr/>
          <p:nvPr/>
        </p:nvSpPr>
        <p:spPr>
          <a:xfrm>
            <a:off x="5604641" y="1332716"/>
            <a:ext cx="5893676" cy="51648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ectangle 4">
            <a:extLst>
              <a:ext uri="{FF2B5EF4-FFF2-40B4-BE49-F238E27FC236}">
                <a16:creationId xmlns:a16="http://schemas.microsoft.com/office/drawing/2014/main" id="{0531B1DA-14EC-389E-BF0F-634DFB8BC374}"/>
              </a:ext>
            </a:extLst>
          </p:cNvPr>
          <p:cNvSpPr/>
          <p:nvPr/>
        </p:nvSpPr>
        <p:spPr>
          <a:xfrm>
            <a:off x="693683" y="1333956"/>
            <a:ext cx="4540469" cy="51648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707886CB-E082-FF4F-82D8-AC33D5BAD138}"/>
              </a:ext>
            </a:extLst>
          </p:cNvPr>
          <p:cNvSpPr>
            <a:spLocks noGrp="1"/>
          </p:cNvSpPr>
          <p:nvPr>
            <p:ph type="title"/>
          </p:nvPr>
        </p:nvSpPr>
        <p:spPr/>
        <p:txBody>
          <a:bodyPr/>
          <a:lstStyle/>
          <a:p>
            <a:r>
              <a:rPr lang="en-CH"/>
              <a:t>Oral PrEP </a:t>
            </a:r>
            <a:r>
              <a:rPr lang="en-US"/>
              <a:t>r</a:t>
            </a:r>
            <a:r>
              <a:rPr lang="en-CH"/>
              <a:t>ollout</a:t>
            </a:r>
            <a:r>
              <a:rPr lang="en-US"/>
              <a:t>:</a:t>
            </a:r>
            <a:r>
              <a:rPr lang="en-CH"/>
              <a:t> </a:t>
            </a:r>
            <a:r>
              <a:rPr lang="en-US"/>
              <a:t>L</a:t>
            </a:r>
            <a:r>
              <a:rPr lang="en-CH"/>
              <a:t>essons </a:t>
            </a:r>
            <a:r>
              <a:rPr lang="en-US"/>
              <a:t>l</a:t>
            </a:r>
            <a:r>
              <a:rPr lang="en-CH"/>
              <a:t>earned</a:t>
            </a:r>
          </a:p>
        </p:txBody>
      </p:sp>
      <p:sp>
        <p:nvSpPr>
          <p:cNvPr id="3" name="Content Placeholder 2">
            <a:extLst>
              <a:ext uri="{FF2B5EF4-FFF2-40B4-BE49-F238E27FC236}">
                <a16:creationId xmlns:a16="http://schemas.microsoft.com/office/drawing/2014/main" id="{2277E488-5153-2141-9259-5E4E0335233B}"/>
              </a:ext>
            </a:extLst>
          </p:cNvPr>
          <p:cNvSpPr>
            <a:spLocks noGrp="1"/>
          </p:cNvSpPr>
          <p:nvPr>
            <p:ph idx="4294967295"/>
          </p:nvPr>
        </p:nvSpPr>
        <p:spPr>
          <a:xfrm>
            <a:off x="693683" y="1502159"/>
            <a:ext cx="4540469" cy="4826000"/>
          </a:xfrm>
        </p:spPr>
        <p:txBody>
          <a:bodyPr vert="horz" lIns="91440" tIns="45720" rIns="91440" bIns="45720" rtlCol="0" anchor="t">
            <a:normAutofit/>
          </a:bodyPr>
          <a:lstStyle/>
          <a:p>
            <a:pPr marL="0" indent="0">
              <a:lnSpc>
                <a:spcPct val="100000"/>
              </a:lnSpc>
              <a:buNone/>
            </a:pPr>
            <a:r>
              <a:rPr lang="en-CH" sz="1600" b="1">
                <a:solidFill>
                  <a:schemeClr val="tx1">
                    <a:lumMod val="50000"/>
                  </a:schemeClr>
                </a:solidFill>
              </a:rPr>
              <a:t>Key successes that drove progress</a:t>
            </a:r>
          </a:p>
          <a:p>
            <a:pPr>
              <a:lnSpc>
                <a:spcPct val="100000"/>
              </a:lnSpc>
              <a:buClr>
                <a:schemeClr val="accent3"/>
              </a:buClr>
              <a:buFont typeface="Wingdings" pitchFamily="2" charset="2"/>
              <a:buChar char="§"/>
            </a:pPr>
            <a:r>
              <a:rPr lang="en-CH" sz="1400" b="1">
                <a:solidFill>
                  <a:schemeClr val="tx1">
                    <a:lumMod val="50000"/>
                  </a:schemeClr>
                </a:solidFill>
              </a:rPr>
              <a:t>Oral PrEP was readily available </a:t>
            </a:r>
            <a:r>
              <a:rPr lang="en-CH" sz="1400">
                <a:solidFill>
                  <a:schemeClr val="tx1">
                    <a:lumMod val="50000"/>
                  </a:schemeClr>
                </a:solidFill>
              </a:rPr>
              <a:t>in ART health facilities during initial rollout, which allowed for easy integration within HIV prevention programming in Uganda during the phased rollout.</a:t>
            </a:r>
            <a:endParaRPr lang="en-CH" sz="1400">
              <a:solidFill>
                <a:schemeClr val="tx1">
                  <a:lumMod val="50000"/>
                </a:schemeClr>
              </a:solidFill>
              <a:cs typeface="Calibri"/>
            </a:endParaRPr>
          </a:p>
          <a:p>
            <a:pPr>
              <a:lnSpc>
                <a:spcPct val="100000"/>
              </a:lnSpc>
              <a:buClr>
                <a:schemeClr val="accent3"/>
              </a:buClr>
              <a:buFont typeface="Wingdings" pitchFamily="2" charset="2"/>
              <a:buChar char="§"/>
            </a:pPr>
            <a:r>
              <a:rPr lang="en-CH" sz="1400" b="1">
                <a:solidFill>
                  <a:schemeClr val="tx1">
                    <a:lumMod val="50000"/>
                  </a:schemeClr>
                </a:solidFill>
              </a:rPr>
              <a:t>The</a:t>
            </a:r>
            <a:r>
              <a:rPr lang="en-CH" sz="1400">
                <a:solidFill>
                  <a:schemeClr val="tx1">
                    <a:lumMod val="50000"/>
                  </a:schemeClr>
                </a:solidFill>
              </a:rPr>
              <a:t> </a:t>
            </a:r>
            <a:r>
              <a:rPr lang="en-CH" sz="1400" b="1">
                <a:solidFill>
                  <a:schemeClr val="tx1">
                    <a:lumMod val="50000"/>
                  </a:schemeClr>
                </a:solidFill>
              </a:rPr>
              <a:t>HIV coordination mechanism of key national stakeholders </a:t>
            </a:r>
            <a:r>
              <a:rPr lang="en-CH" sz="1400">
                <a:solidFill>
                  <a:schemeClr val="tx1">
                    <a:lumMod val="50000"/>
                  </a:schemeClr>
                </a:solidFill>
              </a:rPr>
              <a:t>through the PrEP Task Force led to greater awareness</a:t>
            </a:r>
            <a:r>
              <a:rPr lang="en-US" sz="1400">
                <a:solidFill>
                  <a:schemeClr val="tx1">
                    <a:lumMod val="50000"/>
                  </a:schemeClr>
                </a:solidFill>
              </a:rPr>
              <a:t> among</a:t>
            </a:r>
            <a:r>
              <a:rPr lang="en-CH" sz="1400">
                <a:solidFill>
                  <a:schemeClr val="tx1">
                    <a:lumMod val="50000"/>
                  </a:schemeClr>
                </a:solidFill>
              </a:rPr>
              <a:t> and involvement of </a:t>
            </a:r>
            <a:r>
              <a:rPr lang="en-US" sz="1400">
                <a:solidFill>
                  <a:schemeClr val="tx1">
                    <a:lumMod val="50000"/>
                  </a:schemeClr>
                </a:solidFill>
              </a:rPr>
              <a:t>those </a:t>
            </a:r>
            <a:r>
              <a:rPr lang="en-CH" sz="1400">
                <a:solidFill>
                  <a:schemeClr val="tx1">
                    <a:lumMod val="50000"/>
                  </a:schemeClr>
                </a:solidFill>
              </a:rPr>
              <a:t>stakeholders.</a:t>
            </a:r>
            <a:endParaRPr lang="en-CH" sz="1400" b="1">
              <a:solidFill>
                <a:schemeClr val="tx1">
                  <a:lumMod val="50000"/>
                </a:schemeClr>
              </a:solidFill>
            </a:endParaRPr>
          </a:p>
          <a:p>
            <a:pPr>
              <a:lnSpc>
                <a:spcPct val="100000"/>
              </a:lnSpc>
              <a:buClr>
                <a:schemeClr val="accent3"/>
              </a:buClr>
              <a:buFont typeface="Wingdings" pitchFamily="2" charset="2"/>
              <a:buChar char="§"/>
            </a:pPr>
            <a:r>
              <a:rPr lang="en-CH" sz="1400" b="1">
                <a:solidFill>
                  <a:schemeClr val="tx1">
                    <a:lumMod val="50000"/>
                  </a:schemeClr>
                </a:solidFill>
              </a:rPr>
              <a:t>Polic</a:t>
            </a:r>
            <a:r>
              <a:rPr lang="en-US" sz="1400" b="1">
                <a:solidFill>
                  <a:schemeClr val="tx1">
                    <a:lumMod val="50000"/>
                  </a:schemeClr>
                </a:solidFill>
              </a:rPr>
              <a:t>ies</a:t>
            </a:r>
            <a:r>
              <a:rPr lang="en-CH" sz="1400" b="1">
                <a:solidFill>
                  <a:schemeClr val="tx1">
                    <a:lumMod val="50000"/>
                  </a:schemeClr>
                </a:solidFill>
              </a:rPr>
              <a:t> and guidelines </a:t>
            </a:r>
            <a:r>
              <a:rPr lang="en-CH" sz="1400">
                <a:solidFill>
                  <a:schemeClr val="tx1">
                    <a:lumMod val="50000"/>
                  </a:schemeClr>
                </a:solidFill>
              </a:rPr>
              <a:t>were easily updated and revised before </a:t>
            </a:r>
            <a:r>
              <a:rPr lang="en-US" sz="1400">
                <a:solidFill>
                  <a:schemeClr val="tx1">
                    <a:lumMod val="50000"/>
                  </a:schemeClr>
                </a:solidFill>
              </a:rPr>
              <a:t>the </a:t>
            </a:r>
            <a:r>
              <a:rPr lang="en-CH" sz="1400">
                <a:solidFill>
                  <a:schemeClr val="tx1">
                    <a:lumMod val="50000"/>
                  </a:schemeClr>
                </a:solidFill>
              </a:rPr>
              <a:t>rollout of </a:t>
            </a:r>
            <a:r>
              <a:rPr lang="en-US" sz="1400">
                <a:solidFill>
                  <a:schemeClr val="tx1">
                    <a:lumMod val="50000"/>
                  </a:schemeClr>
                </a:solidFill>
              </a:rPr>
              <a:t>oral </a:t>
            </a:r>
            <a:r>
              <a:rPr lang="en-CH" sz="1400" err="1">
                <a:solidFill>
                  <a:schemeClr val="tx1">
                    <a:lumMod val="50000"/>
                  </a:schemeClr>
                </a:solidFill>
              </a:rPr>
              <a:t>PrEP</a:t>
            </a:r>
            <a:r>
              <a:rPr lang="en-CH" sz="1400">
                <a:solidFill>
                  <a:schemeClr val="tx1">
                    <a:lumMod val="50000"/>
                  </a:schemeClr>
                </a:solidFill>
              </a:rPr>
              <a:t>; these guidelines have been updated throughout rollout to now include </a:t>
            </a:r>
            <a:r>
              <a:rPr lang="en-US" sz="1400">
                <a:solidFill>
                  <a:schemeClr val="tx1">
                    <a:lumMod val="50000"/>
                  </a:schemeClr>
                </a:solidFill>
              </a:rPr>
              <a:t>pregnant and breastfeeding people (PBFP) </a:t>
            </a:r>
            <a:r>
              <a:rPr lang="en-CH" sz="1400">
                <a:solidFill>
                  <a:schemeClr val="tx1">
                    <a:lumMod val="50000"/>
                  </a:schemeClr>
                </a:solidFill>
              </a:rPr>
              <a:t>and AGYW</a:t>
            </a:r>
            <a:r>
              <a:rPr lang="fr-CH" sz="1400">
                <a:solidFill>
                  <a:schemeClr val="tx1">
                    <a:lumMod val="50000"/>
                  </a:schemeClr>
                </a:solidFill>
              </a:rPr>
              <a:t>.</a:t>
            </a:r>
            <a:endParaRPr lang="en-CH" sz="1400">
              <a:solidFill>
                <a:schemeClr val="tx1">
                  <a:lumMod val="50000"/>
                </a:schemeClr>
              </a:solidFill>
            </a:endParaRPr>
          </a:p>
          <a:p>
            <a:pPr>
              <a:lnSpc>
                <a:spcPct val="100000"/>
              </a:lnSpc>
              <a:buClr>
                <a:schemeClr val="accent3"/>
              </a:buClr>
              <a:buFont typeface="Wingdings" pitchFamily="2" charset="2"/>
              <a:buChar char="§"/>
            </a:pPr>
            <a:r>
              <a:rPr lang="en-CH" sz="1400" b="1">
                <a:solidFill>
                  <a:schemeClr val="tx1">
                    <a:lumMod val="50000"/>
                  </a:schemeClr>
                </a:solidFill>
              </a:rPr>
              <a:t>Monitoring systems and data coll</a:t>
            </a:r>
            <a:r>
              <a:rPr lang="en-US" sz="1400" b="1">
                <a:solidFill>
                  <a:schemeClr val="tx1">
                    <a:lumMod val="50000"/>
                  </a:schemeClr>
                </a:solidFill>
              </a:rPr>
              <a:t>e</a:t>
            </a:r>
            <a:r>
              <a:rPr lang="en-CH" sz="1400" b="1">
                <a:solidFill>
                  <a:schemeClr val="tx1">
                    <a:lumMod val="50000"/>
                  </a:schemeClr>
                </a:solidFill>
              </a:rPr>
              <a:t>ction </a:t>
            </a:r>
            <a:r>
              <a:rPr lang="en-CH" sz="1400">
                <a:solidFill>
                  <a:schemeClr val="tx1">
                    <a:lumMod val="50000"/>
                  </a:schemeClr>
                </a:solidFill>
              </a:rPr>
              <a:t>tools were put in place and have been improved </a:t>
            </a:r>
            <a:r>
              <a:rPr lang="en-US" sz="1400">
                <a:solidFill>
                  <a:schemeClr val="tx1">
                    <a:lumMod val="50000"/>
                  </a:schemeClr>
                </a:solidFill>
              </a:rPr>
              <a:t>over the course of</a:t>
            </a:r>
            <a:r>
              <a:rPr lang="en-CH" sz="1400">
                <a:solidFill>
                  <a:schemeClr val="tx1">
                    <a:lumMod val="50000"/>
                  </a:schemeClr>
                </a:solidFill>
              </a:rPr>
              <a:t> </a:t>
            </a:r>
            <a:r>
              <a:rPr lang="en-US" sz="1400">
                <a:solidFill>
                  <a:schemeClr val="tx1">
                    <a:lumMod val="50000"/>
                  </a:schemeClr>
                </a:solidFill>
              </a:rPr>
              <a:t>oral </a:t>
            </a:r>
            <a:r>
              <a:rPr lang="en-CH" sz="1400" err="1">
                <a:solidFill>
                  <a:schemeClr val="tx1">
                    <a:lumMod val="50000"/>
                  </a:schemeClr>
                </a:solidFill>
              </a:rPr>
              <a:t>PrEP</a:t>
            </a:r>
            <a:r>
              <a:rPr lang="en-US" sz="1400">
                <a:solidFill>
                  <a:schemeClr val="tx1">
                    <a:lumMod val="50000"/>
                  </a:schemeClr>
                </a:solidFill>
              </a:rPr>
              <a:t> rollout</a:t>
            </a:r>
            <a:r>
              <a:rPr lang="en-CH" sz="1400">
                <a:solidFill>
                  <a:schemeClr val="tx1">
                    <a:lumMod val="50000"/>
                  </a:schemeClr>
                </a:solidFill>
              </a:rPr>
              <a:t>.</a:t>
            </a:r>
            <a:endParaRPr lang="en-CH" sz="1400">
              <a:solidFill>
                <a:schemeClr val="tx1">
                  <a:lumMod val="50000"/>
                </a:schemeClr>
              </a:solidFill>
              <a:cs typeface="Calibri"/>
            </a:endParaRPr>
          </a:p>
          <a:p>
            <a:pPr>
              <a:lnSpc>
                <a:spcPct val="100000"/>
              </a:lnSpc>
              <a:buClr>
                <a:schemeClr val="accent3"/>
              </a:buClr>
              <a:buFont typeface="Wingdings" pitchFamily="2" charset="2"/>
              <a:buChar char="§"/>
            </a:pPr>
            <a:r>
              <a:rPr lang="en-GB" sz="1400" b="1">
                <a:solidFill>
                  <a:schemeClr val="tx1">
                    <a:lumMod val="50000"/>
                  </a:schemeClr>
                </a:solidFill>
              </a:rPr>
              <a:t>Capacity building and training </a:t>
            </a:r>
            <a:r>
              <a:rPr lang="en-GB" sz="1400">
                <a:solidFill>
                  <a:schemeClr val="tx1">
                    <a:lumMod val="50000"/>
                  </a:schemeClr>
                </a:solidFill>
              </a:rPr>
              <a:t>at the national level played an important role in integrating oral PrEP into ART programming for sex workers and AGYW.</a:t>
            </a:r>
            <a:endParaRPr lang="en-GB" sz="1400">
              <a:solidFill>
                <a:schemeClr val="tx1">
                  <a:lumMod val="50000"/>
                </a:schemeClr>
              </a:solidFill>
              <a:cs typeface="Calibri"/>
            </a:endParaRPr>
          </a:p>
          <a:p>
            <a:endParaRPr lang="en-CH" sz="1400">
              <a:solidFill>
                <a:schemeClr val="tx1">
                  <a:lumMod val="50000"/>
                </a:schemeClr>
              </a:solidFill>
            </a:endParaRPr>
          </a:p>
        </p:txBody>
      </p:sp>
      <p:sp>
        <p:nvSpPr>
          <p:cNvPr id="4" name="Content Placeholder 3">
            <a:extLst>
              <a:ext uri="{FF2B5EF4-FFF2-40B4-BE49-F238E27FC236}">
                <a16:creationId xmlns:a16="http://schemas.microsoft.com/office/drawing/2014/main" id="{AC1A093B-44D3-8B46-9C26-28BD54F25592}"/>
              </a:ext>
            </a:extLst>
          </p:cNvPr>
          <p:cNvSpPr>
            <a:spLocks noGrp="1"/>
          </p:cNvSpPr>
          <p:nvPr>
            <p:ph idx="4294967295"/>
          </p:nvPr>
        </p:nvSpPr>
        <p:spPr>
          <a:xfrm>
            <a:off x="5707117" y="1502159"/>
            <a:ext cx="5791201" cy="4889850"/>
          </a:xfrm>
        </p:spPr>
        <p:txBody>
          <a:bodyPr vert="horz" lIns="91440" tIns="45720" rIns="91440" bIns="45720" rtlCol="0" anchor="t">
            <a:normAutofit/>
          </a:bodyPr>
          <a:lstStyle/>
          <a:p>
            <a:pPr marL="0" indent="0">
              <a:lnSpc>
                <a:spcPct val="100000"/>
              </a:lnSpc>
              <a:buNone/>
            </a:pPr>
            <a:r>
              <a:rPr lang="en-CH" sz="1600" b="1">
                <a:solidFill>
                  <a:schemeClr val="tx1">
                    <a:lumMod val="50000"/>
                  </a:schemeClr>
                </a:solidFill>
              </a:rPr>
              <a:t>How barriers and challenges were addressed</a:t>
            </a:r>
          </a:p>
          <a:p>
            <a:pPr>
              <a:buClr>
                <a:schemeClr val="accent3"/>
              </a:buClr>
              <a:buFont typeface="Wingdings" pitchFamily="2" charset="2"/>
              <a:buChar char="§"/>
            </a:pPr>
            <a:r>
              <a:rPr lang="en-GB" sz="1400" b="1">
                <a:solidFill>
                  <a:schemeClr val="tx1">
                    <a:lumMod val="50000"/>
                  </a:schemeClr>
                </a:solidFill>
              </a:rPr>
              <a:t>Initial rollout focused on health facilities, </a:t>
            </a:r>
            <a:r>
              <a:rPr lang="en-GB" sz="1400">
                <a:solidFill>
                  <a:schemeClr val="tx1">
                    <a:lumMod val="50000"/>
                  </a:schemeClr>
                </a:solidFill>
              </a:rPr>
              <a:t>resulting in low uptake and continuity due to difficulties accessing health facilities. Oral PrEP was then scaled through </a:t>
            </a:r>
            <a:r>
              <a:rPr lang="en-GB" sz="1400" b="1">
                <a:solidFill>
                  <a:schemeClr val="tx1">
                    <a:lumMod val="50000"/>
                  </a:schemeClr>
                </a:solidFill>
              </a:rPr>
              <a:t>diversified service delivery models </a:t>
            </a:r>
            <a:r>
              <a:rPr lang="fr-CH" sz="1400">
                <a:solidFill>
                  <a:schemeClr val="tx1">
                    <a:lumMod val="50000"/>
                  </a:schemeClr>
                </a:solidFill>
              </a:rPr>
              <a:t>(e.g., </a:t>
            </a:r>
            <a:r>
              <a:rPr lang="en-CH" sz="1400">
                <a:solidFill>
                  <a:schemeClr val="tx1">
                    <a:lumMod val="50000"/>
                  </a:schemeClr>
                </a:solidFill>
              </a:rPr>
              <a:t>community peer models, safe spaces, drop-in centers, </a:t>
            </a:r>
            <a:r>
              <a:rPr lang="en-US" sz="1400">
                <a:solidFill>
                  <a:schemeClr val="tx1">
                    <a:lumMod val="50000"/>
                  </a:schemeClr>
                </a:solidFill>
              </a:rPr>
              <a:t>and </a:t>
            </a:r>
            <a:r>
              <a:rPr lang="en-CH" sz="1400">
                <a:solidFill>
                  <a:schemeClr val="tx1">
                    <a:lumMod val="50000"/>
                  </a:schemeClr>
                </a:solidFill>
              </a:rPr>
              <a:t>community PrEP hub systems)</a:t>
            </a:r>
            <a:r>
              <a:rPr lang="en-US" sz="1400">
                <a:solidFill>
                  <a:schemeClr val="tx1">
                    <a:lumMod val="50000"/>
                  </a:schemeClr>
                </a:solidFill>
              </a:rPr>
              <a:t>,</a:t>
            </a:r>
            <a:r>
              <a:rPr lang="en-CH" sz="1400">
                <a:solidFill>
                  <a:schemeClr val="tx1">
                    <a:lumMod val="50000"/>
                  </a:schemeClr>
                </a:solidFill>
              </a:rPr>
              <a:t> which led to stronger uptake for key and priority populations.</a:t>
            </a:r>
            <a:endParaRPr lang="en-CH" sz="1400">
              <a:solidFill>
                <a:schemeClr val="tx1">
                  <a:lumMod val="50000"/>
                </a:schemeClr>
              </a:solidFill>
              <a:cs typeface="Calibri"/>
            </a:endParaRPr>
          </a:p>
          <a:p>
            <a:pPr>
              <a:buClr>
                <a:schemeClr val="accent3"/>
              </a:buClr>
              <a:buFont typeface="Wingdings" pitchFamily="2" charset="2"/>
              <a:buChar char="§"/>
            </a:pPr>
            <a:r>
              <a:rPr lang="en-GB" sz="1400" b="1">
                <a:solidFill>
                  <a:schemeClr val="tx1">
                    <a:lumMod val="50000"/>
                  </a:schemeClr>
                </a:solidFill>
              </a:rPr>
              <a:t>Communication materials had not yet been developed for </a:t>
            </a:r>
            <a:r>
              <a:rPr lang="en-CH" sz="1400" b="1">
                <a:solidFill>
                  <a:schemeClr val="tx1">
                    <a:lumMod val="50000"/>
                  </a:schemeClr>
                </a:solidFill>
              </a:rPr>
              <a:t>health</a:t>
            </a:r>
            <a:r>
              <a:rPr lang="en-US" sz="1400" b="1">
                <a:solidFill>
                  <a:schemeClr val="tx1">
                    <a:lumMod val="50000"/>
                  </a:schemeClr>
                </a:solidFill>
              </a:rPr>
              <a:t> </a:t>
            </a:r>
            <a:r>
              <a:rPr lang="en-CH" sz="1400" b="1">
                <a:solidFill>
                  <a:schemeClr val="tx1">
                    <a:lumMod val="50000"/>
                  </a:schemeClr>
                </a:solidFill>
              </a:rPr>
              <a:t>care workers and community leaders </a:t>
            </a:r>
            <a:r>
              <a:rPr lang="en-CH" sz="1400">
                <a:solidFill>
                  <a:schemeClr val="tx1">
                    <a:lumMod val="50000"/>
                  </a:schemeClr>
                </a:solidFill>
              </a:rPr>
              <a:t>(e.g., faith-based leaders, KP leaders) during the initial rollout of oral PrEP. These groups are now recognized as influential stakeholders who need to be engaged and informed about oral </a:t>
            </a:r>
            <a:r>
              <a:rPr lang="en-CH" sz="1400" err="1">
                <a:solidFill>
                  <a:schemeClr val="tx1">
                    <a:lumMod val="50000"/>
                  </a:schemeClr>
                </a:solidFill>
              </a:rPr>
              <a:t>PrEP</a:t>
            </a:r>
            <a:r>
              <a:rPr lang="en-CH" sz="1400">
                <a:solidFill>
                  <a:schemeClr val="tx1">
                    <a:lumMod val="50000"/>
                  </a:schemeClr>
                </a:solidFill>
              </a:rPr>
              <a:t> early on during planning phases.</a:t>
            </a:r>
            <a:endParaRPr lang="en-CH" sz="1400">
              <a:solidFill>
                <a:schemeClr val="tx1">
                  <a:lumMod val="50000"/>
                </a:schemeClr>
              </a:solidFill>
              <a:cs typeface="Calibri"/>
            </a:endParaRPr>
          </a:p>
          <a:p>
            <a:pPr>
              <a:buClr>
                <a:schemeClr val="accent3"/>
              </a:buClr>
              <a:buFont typeface="Wingdings" pitchFamily="2" charset="2"/>
              <a:buChar char="§"/>
            </a:pPr>
            <a:r>
              <a:rPr lang="en-US" sz="1400" b="1">
                <a:solidFill>
                  <a:schemeClr val="tx1">
                    <a:lumMod val="50000"/>
                  </a:schemeClr>
                </a:solidFill>
              </a:rPr>
              <a:t>L</a:t>
            </a:r>
            <a:r>
              <a:rPr lang="en-CH" sz="1400" b="1">
                <a:solidFill>
                  <a:schemeClr val="tx1">
                    <a:lumMod val="50000"/>
                  </a:schemeClr>
                </a:solidFill>
              </a:rPr>
              <a:t>ow acceptance and high stigma </a:t>
            </a:r>
            <a:r>
              <a:rPr lang="en-US" sz="1400" b="1">
                <a:solidFill>
                  <a:schemeClr val="tx1">
                    <a:lumMod val="50000"/>
                  </a:schemeClr>
                </a:solidFill>
              </a:rPr>
              <a:t>continue </a:t>
            </a:r>
            <a:r>
              <a:rPr lang="en-CH" sz="1400">
                <a:solidFill>
                  <a:schemeClr val="tx1">
                    <a:lumMod val="50000"/>
                  </a:schemeClr>
                </a:solidFill>
              </a:rPr>
              <a:t>within communities (e.g., from similar branding of PrEP and </a:t>
            </a:r>
            <a:r>
              <a:rPr lang="en-US" sz="1400">
                <a:solidFill>
                  <a:schemeClr val="tx1">
                    <a:lumMod val="50000"/>
                  </a:schemeClr>
                </a:solidFill>
              </a:rPr>
              <a:t>antiretroviral drugs,</a:t>
            </a:r>
            <a:r>
              <a:rPr lang="en-CH" sz="1400">
                <a:solidFill>
                  <a:schemeClr val="tx1">
                    <a:lumMod val="50000"/>
                  </a:schemeClr>
                </a:solidFill>
              </a:rPr>
              <a:t> proliferation of myths and misinformation). Furthermore, point of service strengthening </a:t>
            </a:r>
            <a:r>
              <a:rPr lang="en-US" sz="1400">
                <a:solidFill>
                  <a:schemeClr val="tx1">
                    <a:lumMod val="50000"/>
                  </a:schemeClr>
                </a:solidFill>
              </a:rPr>
              <a:t>is needed </a:t>
            </a:r>
            <a:r>
              <a:rPr lang="en-CH" sz="1400">
                <a:solidFill>
                  <a:schemeClr val="tx1">
                    <a:lumMod val="50000"/>
                  </a:schemeClr>
                </a:solidFill>
              </a:rPr>
              <a:t>based on priority population preferences</a:t>
            </a:r>
            <a:r>
              <a:rPr lang="en-US" sz="1400">
                <a:solidFill>
                  <a:schemeClr val="tx1">
                    <a:lumMod val="50000"/>
                  </a:schemeClr>
                </a:solidFill>
              </a:rPr>
              <a:t>:</a:t>
            </a:r>
            <a:endParaRPr lang="en-CH" sz="1400">
              <a:solidFill>
                <a:schemeClr val="tx1">
                  <a:lumMod val="50000"/>
                </a:schemeClr>
              </a:solidFill>
              <a:cs typeface="Calibri"/>
            </a:endParaRPr>
          </a:p>
          <a:p>
            <a:pPr lvl="1">
              <a:lnSpc>
                <a:spcPct val="100000"/>
              </a:lnSpc>
              <a:buClr>
                <a:schemeClr val="accent3"/>
              </a:buClr>
            </a:pPr>
            <a:r>
              <a:rPr lang="en-CH" sz="1400">
                <a:solidFill>
                  <a:schemeClr val="tx1">
                    <a:lumMod val="50000"/>
                  </a:schemeClr>
                </a:solidFill>
              </a:rPr>
              <a:t>AGYW and </a:t>
            </a:r>
            <a:r>
              <a:rPr lang="en-US" sz="1400">
                <a:solidFill>
                  <a:schemeClr val="tx1">
                    <a:lumMod val="50000"/>
                  </a:schemeClr>
                </a:solidFill>
              </a:rPr>
              <a:t>members of </a:t>
            </a:r>
            <a:r>
              <a:rPr lang="en-CH" sz="1400">
                <a:solidFill>
                  <a:schemeClr val="tx1">
                    <a:lumMod val="50000"/>
                  </a:schemeClr>
                </a:solidFill>
              </a:rPr>
              <a:t>KPs tend to prefer peer-led approaches and community-based models</a:t>
            </a:r>
            <a:r>
              <a:rPr lang="en-US" sz="1400">
                <a:solidFill>
                  <a:schemeClr val="tx1">
                    <a:lumMod val="50000"/>
                  </a:schemeClr>
                </a:solidFill>
              </a:rPr>
              <a:t>.</a:t>
            </a:r>
            <a:endParaRPr lang="en-CH" sz="1400">
              <a:solidFill>
                <a:schemeClr val="tx1">
                  <a:lumMod val="50000"/>
                </a:schemeClr>
              </a:solidFill>
            </a:endParaRPr>
          </a:p>
          <a:p>
            <a:pPr lvl="1">
              <a:lnSpc>
                <a:spcPct val="100000"/>
              </a:lnSpc>
              <a:buClr>
                <a:schemeClr val="accent3"/>
              </a:buClr>
            </a:pPr>
            <a:r>
              <a:rPr lang="en-CH" sz="1400">
                <a:solidFill>
                  <a:schemeClr val="tx1">
                    <a:lumMod val="50000"/>
                  </a:schemeClr>
                </a:solidFill>
              </a:rPr>
              <a:t>Serodifferent couples (SDCs) prefer accessing PrEP at ART clinics</a:t>
            </a:r>
            <a:r>
              <a:rPr lang="en-US" sz="1400">
                <a:solidFill>
                  <a:schemeClr val="tx1">
                    <a:lumMod val="50000"/>
                  </a:schemeClr>
                </a:solidFill>
              </a:rPr>
              <a:t>.</a:t>
            </a:r>
            <a:r>
              <a:rPr lang="en-CH" sz="1400">
                <a:solidFill>
                  <a:schemeClr val="tx1">
                    <a:lumMod val="50000"/>
                  </a:schemeClr>
                </a:solidFill>
              </a:rPr>
              <a:t> </a:t>
            </a:r>
            <a:endParaRPr lang="en-CH" sz="1400">
              <a:solidFill>
                <a:schemeClr val="tx1">
                  <a:lumMod val="50000"/>
                </a:schemeClr>
              </a:solidFill>
              <a:cs typeface="Calibri"/>
            </a:endParaRPr>
          </a:p>
          <a:p>
            <a:pPr>
              <a:buClr>
                <a:schemeClr val="accent3"/>
              </a:buClr>
              <a:buFont typeface="Wingdings" pitchFamily="2" charset="2"/>
              <a:buChar char="§"/>
            </a:pPr>
            <a:r>
              <a:rPr lang="en-US" sz="1400" b="1">
                <a:solidFill>
                  <a:schemeClr val="tx1">
                    <a:lumMod val="50000"/>
                  </a:schemeClr>
                </a:solidFill>
              </a:rPr>
              <a:t>T</a:t>
            </a:r>
            <a:r>
              <a:rPr lang="en-CH" sz="1400" b="1">
                <a:solidFill>
                  <a:schemeClr val="tx1">
                    <a:lumMod val="50000"/>
                  </a:schemeClr>
                </a:solidFill>
              </a:rPr>
              <a:t>he </a:t>
            </a:r>
            <a:r>
              <a:rPr lang="en-US" sz="1400" b="1">
                <a:solidFill>
                  <a:schemeClr val="tx1">
                    <a:lumMod val="50000"/>
                  </a:schemeClr>
                </a:solidFill>
              </a:rPr>
              <a:t>inhibiting legal environment </a:t>
            </a:r>
            <a:r>
              <a:rPr lang="en-US" sz="1400">
                <a:solidFill>
                  <a:schemeClr val="tx1">
                    <a:lumMod val="50000"/>
                  </a:schemeClr>
                </a:solidFill>
              </a:rPr>
              <a:t>for key populations</a:t>
            </a:r>
            <a:r>
              <a:rPr lang="en-CH" sz="1400">
                <a:solidFill>
                  <a:schemeClr val="tx1">
                    <a:lumMod val="50000"/>
                  </a:schemeClr>
                </a:solidFill>
              </a:rPr>
              <a:t> continues to be a critical barrier for oral PrEP rollout</a:t>
            </a:r>
            <a:r>
              <a:rPr lang="en-US" sz="1400">
                <a:solidFill>
                  <a:schemeClr val="tx1">
                    <a:lumMod val="50000"/>
                  </a:schemeClr>
                </a:solidFill>
              </a:rPr>
              <a:t>.</a:t>
            </a:r>
            <a:endParaRPr lang="en-CH" sz="1400">
              <a:solidFill>
                <a:schemeClr val="tx1">
                  <a:lumMod val="50000"/>
                </a:schemeClr>
              </a:solidFill>
              <a:cs typeface="Calibri"/>
            </a:endParaRPr>
          </a:p>
        </p:txBody>
      </p:sp>
    </p:spTree>
    <p:extLst>
      <p:ext uri="{BB962C8B-B14F-4D97-AF65-F5344CB8AC3E}">
        <p14:creationId xmlns:p14="http://schemas.microsoft.com/office/powerpoint/2010/main" val="29807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06F94A-A364-9B45-9C33-9D4C77443500}"/>
              </a:ext>
            </a:extLst>
          </p:cNvPr>
          <p:cNvSpPr txBox="1"/>
          <p:nvPr/>
        </p:nvSpPr>
        <p:spPr>
          <a:xfrm>
            <a:off x="562769" y="2520242"/>
            <a:ext cx="10809276" cy="584775"/>
          </a:xfrm>
          <a:prstGeom prst="rect">
            <a:avLst/>
          </a:prstGeom>
          <a:noFill/>
        </p:spPr>
        <p:txBody>
          <a:bodyPr wrap="square" rtlCol="0">
            <a:spAutoFit/>
          </a:bodyPr>
          <a:lstStyle/>
          <a:p>
            <a:r>
              <a:rPr lang="en-CH" sz="3200">
                <a:solidFill>
                  <a:schemeClr val="bg1"/>
                </a:solidFill>
                <a:latin typeface="Poppins" pitchFamily="2" charset="77"/>
                <a:cs typeface="Poppins" pitchFamily="2" charset="77"/>
              </a:rPr>
              <a:t>Current situation of HIV prevention </a:t>
            </a:r>
          </a:p>
        </p:txBody>
      </p:sp>
      <p:sp>
        <p:nvSpPr>
          <p:cNvPr id="5" name="TextBox 4">
            <a:extLst>
              <a:ext uri="{FF2B5EF4-FFF2-40B4-BE49-F238E27FC236}">
                <a16:creationId xmlns:a16="http://schemas.microsoft.com/office/drawing/2014/main" id="{2AFF4ABD-C634-6C47-AB12-2760A9488914}"/>
              </a:ext>
            </a:extLst>
          </p:cNvPr>
          <p:cNvSpPr txBox="1"/>
          <p:nvPr/>
        </p:nvSpPr>
        <p:spPr>
          <a:xfrm>
            <a:off x="562768" y="3683138"/>
            <a:ext cx="11213595" cy="584775"/>
          </a:xfrm>
          <a:prstGeom prst="rect">
            <a:avLst/>
          </a:prstGeom>
          <a:noFill/>
        </p:spPr>
        <p:txBody>
          <a:bodyPr wrap="square" lIns="91440" tIns="45720" rIns="91440" bIns="45720" rtlCol="0" anchor="t">
            <a:spAutoFit/>
          </a:bodyPr>
          <a:lstStyle/>
          <a:p>
            <a:r>
              <a:rPr lang="en-CH" sz="3200" b="1">
                <a:solidFill>
                  <a:schemeClr val="bg1"/>
                </a:solidFill>
                <a:latin typeface="Poppins"/>
                <a:cs typeface="Poppins"/>
              </a:rPr>
              <a:t>Key findings for </a:t>
            </a:r>
            <a:r>
              <a:rPr lang="en-CH" sz="3200" b="1" err="1">
                <a:solidFill>
                  <a:schemeClr val="bg1"/>
                </a:solidFill>
                <a:latin typeface="Poppins"/>
                <a:cs typeface="Poppins"/>
              </a:rPr>
              <a:t>PrEP</a:t>
            </a:r>
            <a:r>
              <a:rPr lang="en-CH" sz="3200" b="1">
                <a:solidFill>
                  <a:schemeClr val="bg1"/>
                </a:solidFill>
                <a:latin typeface="Poppins"/>
                <a:cs typeface="Poppins"/>
              </a:rPr>
              <a:t> introduction planning</a:t>
            </a:r>
          </a:p>
        </p:txBody>
      </p:sp>
      <p:sp>
        <p:nvSpPr>
          <p:cNvPr id="6" name="TextBox 5">
            <a:extLst>
              <a:ext uri="{FF2B5EF4-FFF2-40B4-BE49-F238E27FC236}">
                <a16:creationId xmlns:a16="http://schemas.microsoft.com/office/drawing/2014/main" id="{62EFB950-A120-4C4A-9A6C-F65E2D361958}"/>
              </a:ext>
            </a:extLst>
          </p:cNvPr>
          <p:cNvSpPr txBox="1"/>
          <p:nvPr/>
        </p:nvSpPr>
        <p:spPr>
          <a:xfrm>
            <a:off x="562769" y="4846032"/>
            <a:ext cx="6596743" cy="584775"/>
          </a:xfrm>
          <a:prstGeom prst="rect">
            <a:avLst/>
          </a:prstGeom>
          <a:noFill/>
        </p:spPr>
        <p:txBody>
          <a:bodyPr wrap="square" rtlCol="0">
            <a:spAutoFit/>
          </a:bodyPr>
          <a:lstStyle/>
          <a:p>
            <a:r>
              <a:rPr lang="en-CH" sz="3200">
                <a:solidFill>
                  <a:schemeClr val="bg1"/>
                </a:solidFill>
                <a:latin typeface="Poppins" pitchFamily="2" charset="77"/>
                <a:cs typeface="Poppins" pitchFamily="2" charset="77"/>
              </a:rPr>
              <a:t>Sources and notes</a:t>
            </a:r>
          </a:p>
        </p:txBody>
      </p:sp>
      <p:sp>
        <p:nvSpPr>
          <p:cNvPr id="8" name="Chord 7">
            <a:extLst>
              <a:ext uri="{FF2B5EF4-FFF2-40B4-BE49-F238E27FC236}">
                <a16:creationId xmlns:a16="http://schemas.microsoft.com/office/drawing/2014/main" id="{1AF80069-DABF-B641-80B0-7EA3B0972225}"/>
              </a:ext>
            </a:extLst>
          </p:cNvPr>
          <p:cNvSpPr/>
          <p:nvPr/>
        </p:nvSpPr>
        <p:spPr>
          <a:xfrm rot="10800000">
            <a:off x="-290255" y="3531513"/>
            <a:ext cx="580510" cy="842294"/>
          </a:xfrm>
          <a:prstGeom prst="chord">
            <a:avLst>
              <a:gd name="adj1" fmla="val 5402243"/>
              <a:gd name="adj2" fmla="val 1622486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99894DD0-D956-FD4B-8054-7DFBADDEC1A4}"/>
              </a:ext>
            </a:extLst>
          </p:cNvPr>
          <p:cNvSpPr txBox="1"/>
          <p:nvPr/>
        </p:nvSpPr>
        <p:spPr>
          <a:xfrm>
            <a:off x="562769" y="1482922"/>
            <a:ext cx="6596743" cy="584775"/>
          </a:xfrm>
          <a:prstGeom prst="rect">
            <a:avLst/>
          </a:prstGeom>
          <a:noFill/>
        </p:spPr>
        <p:txBody>
          <a:bodyPr wrap="square" rtlCol="0">
            <a:spAutoFit/>
          </a:bodyPr>
          <a:lstStyle/>
          <a:p>
            <a:r>
              <a:rPr lang="en-US" sz="3200">
                <a:solidFill>
                  <a:schemeClr val="bg1"/>
                </a:solidFill>
                <a:latin typeface="Poppins" pitchFamily="2" charset="77"/>
                <a:cs typeface="Poppins" pitchFamily="2" charset="77"/>
              </a:rPr>
              <a:t>O</a:t>
            </a:r>
            <a:r>
              <a:rPr lang="en-CH" sz="3200">
                <a:solidFill>
                  <a:schemeClr val="bg1"/>
                </a:solidFill>
                <a:latin typeface="Poppins" pitchFamily="2" charset="77"/>
                <a:cs typeface="Poppins" pitchFamily="2" charset="77"/>
              </a:rPr>
              <a:t>verview</a:t>
            </a:r>
          </a:p>
        </p:txBody>
      </p:sp>
    </p:spTree>
    <p:extLst>
      <p:ext uri="{BB962C8B-B14F-4D97-AF65-F5344CB8AC3E}">
        <p14:creationId xmlns:p14="http://schemas.microsoft.com/office/powerpoint/2010/main" val="3160725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49D809-23FA-354C-ABF7-245DED4837C4}"/>
              </a:ext>
            </a:extLst>
          </p:cNvPr>
          <p:cNvSpPr>
            <a:spLocks noGrp="1"/>
          </p:cNvSpPr>
          <p:nvPr>
            <p:ph idx="1"/>
          </p:nvPr>
        </p:nvSpPr>
        <p:spPr>
          <a:xfrm>
            <a:off x="731874" y="1212113"/>
            <a:ext cx="9783726" cy="5070700"/>
          </a:xfrm>
        </p:spPr>
        <p:txBody>
          <a:bodyPr/>
          <a:lstStyle/>
          <a:p>
            <a:pPr marL="0" indent="0">
              <a:lnSpc>
                <a:spcPct val="100000"/>
              </a:lnSpc>
              <a:spcAft>
                <a:spcPts val="500"/>
              </a:spcAft>
              <a:buNone/>
            </a:pPr>
            <a:r>
              <a:rPr lang="en-US" sz="1800" b="1">
                <a:solidFill>
                  <a:schemeClr val="tx1">
                    <a:lumMod val="50000"/>
                  </a:schemeClr>
                </a:solidFill>
              </a:rPr>
              <a:t>Introducing new PrEP methods in Uganda</a:t>
            </a:r>
          </a:p>
          <a:p>
            <a:pPr>
              <a:lnSpc>
                <a:spcPct val="100000"/>
              </a:lnSpc>
              <a:spcAft>
                <a:spcPts val="500"/>
              </a:spcAft>
            </a:pPr>
            <a:r>
              <a:rPr lang="en-CH" sz="1800">
                <a:solidFill>
                  <a:schemeClr val="tx1">
                    <a:lumMod val="50000"/>
                  </a:schemeClr>
                </a:solidFill>
              </a:rPr>
              <a:t>The rollout and scale</a:t>
            </a:r>
            <a:r>
              <a:rPr lang="en-US" sz="1800">
                <a:solidFill>
                  <a:schemeClr val="tx1">
                    <a:lumMod val="50000"/>
                  </a:schemeClr>
                </a:solidFill>
              </a:rPr>
              <a:t>-</a:t>
            </a:r>
            <a:r>
              <a:rPr lang="en-CH" sz="1800">
                <a:solidFill>
                  <a:schemeClr val="tx1">
                    <a:lumMod val="50000"/>
                  </a:schemeClr>
                </a:solidFill>
              </a:rPr>
              <a:t>up of </a:t>
            </a:r>
            <a:r>
              <a:rPr lang="en-CH" sz="1800" b="1">
                <a:solidFill>
                  <a:schemeClr val="accent2"/>
                </a:solidFill>
              </a:rPr>
              <a:t>oral PrEP </a:t>
            </a:r>
            <a:r>
              <a:rPr lang="en-US" sz="1800" b="1">
                <a:solidFill>
                  <a:schemeClr val="accent2"/>
                </a:solidFill>
              </a:rPr>
              <a:t>provides </a:t>
            </a:r>
            <a:r>
              <a:rPr lang="en-CH" sz="1800" b="1">
                <a:solidFill>
                  <a:schemeClr val="accent2"/>
                </a:solidFill>
              </a:rPr>
              <a:t>a strong foundation for the introduction of new PrEP methods </a:t>
            </a:r>
            <a:r>
              <a:rPr lang="en-CH" sz="1800">
                <a:solidFill>
                  <a:schemeClr val="tx1">
                    <a:lumMod val="50000"/>
                  </a:schemeClr>
                </a:solidFill>
              </a:rPr>
              <a:t>in terms of structures, processes, and plans; demand creation initiatives; and the exploration of differentiated service delivery channels.</a:t>
            </a:r>
          </a:p>
          <a:p>
            <a:pPr>
              <a:lnSpc>
                <a:spcPct val="100000"/>
              </a:lnSpc>
              <a:spcAft>
                <a:spcPts val="500"/>
              </a:spcAft>
            </a:pPr>
            <a:r>
              <a:rPr lang="en-US" sz="1800">
                <a:solidFill>
                  <a:schemeClr val="tx1">
                    <a:lumMod val="50000"/>
                  </a:schemeClr>
                </a:solidFill>
              </a:rPr>
              <a:t>As long-acting HIV prevention options, the new PrEP methods present opportunities to </a:t>
            </a:r>
            <a:r>
              <a:rPr lang="en-US" sz="1800" b="1">
                <a:solidFill>
                  <a:schemeClr val="accent2"/>
                </a:solidFill>
              </a:rPr>
              <a:t>reach target populations in more appealing, less stigmatized ways</a:t>
            </a:r>
            <a:r>
              <a:rPr lang="en-US" sz="1800">
                <a:solidFill>
                  <a:schemeClr val="tx1">
                    <a:lumMod val="50000"/>
                  </a:schemeClr>
                </a:solidFill>
              </a:rPr>
              <a:t>. There is excitement about the possibility that these new methods could address issues of retention faced with oral PrEP and the hope of seeing both CAB PrEP and the PrEP ring rolled out in Uganda. </a:t>
            </a:r>
          </a:p>
          <a:p>
            <a:pPr>
              <a:lnSpc>
                <a:spcPct val="100000"/>
              </a:lnSpc>
              <a:spcAft>
                <a:spcPts val="500"/>
              </a:spcAft>
            </a:pPr>
            <a:r>
              <a:rPr lang="en-US" sz="1800">
                <a:solidFill>
                  <a:schemeClr val="tx1">
                    <a:lumMod val="50000"/>
                  </a:schemeClr>
                </a:solidFill>
              </a:rPr>
              <a:t>The rollout and scale-up of oral PrEP has yielded many lessons on effective PrEP delivery — for example, to improve community acceptance and mitigate stigma and to reach priority populations via </a:t>
            </a:r>
            <a:r>
              <a:rPr lang="en-US" sz="1800" b="1">
                <a:solidFill>
                  <a:schemeClr val="accent2"/>
                </a:solidFill>
              </a:rPr>
              <a:t>differentiated service delivery (DSD) channels</a:t>
            </a:r>
            <a:r>
              <a:rPr lang="en-US" sz="1800">
                <a:solidFill>
                  <a:schemeClr val="tx1">
                    <a:lumMod val="50000"/>
                  </a:schemeClr>
                </a:solidFill>
              </a:rPr>
              <a:t>. </a:t>
            </a:r>
          </a:p>
          <a:p>
            <a:pPr>
              <a:lnSpc>
                <a:spcPct val="100000"/>
              </a:lnSpc>
              <a:spcAft>
                <a:spcPts val="500"/>
              </a:spcAft>
            </a:pPr>
            <a:r>
              <a:rPr lang="en-US" sz="1800">
                <a:solidFill>
                  <a:schemeClr val="tx1">
                    <a:lumMod val="50000"/>
                  </a:schemeClr>
                </a:solidFill>
              </a:rPr>
              <a:t>There is a recognition that </a:t>
            </a:r>
            <a:r>
              <a:rPr lang="en-US" sz="1800" b="1">
                <a:solidFill>
                  <a:schemeClr val="accent2"/>
                </a:solidFill>
              </a:rPr>
              <a:t>PEPFAR may not fund the PrEP ring beyond implementation research</a:t>
            </a:r>
            <a:r>
              <a:rPr lang="en-US" sz="1800">
                <a:solidFill>
                  <a:schemeClr val="tx1">
                    <a:lumMod val="50000"/>
                  </a:schemeClr>
                </a:solidFill>
              </a:rPr>
              <a:t>. However, the PrEP ring will be available much sooner than CAB PrEP and offers a new and different product form that may complement other options. One option may be to include the PrEP ring in Uganda’s next Global Fund application.  </a:t>
            </a:r>
          </a:p>
        </p:txBody>
      </p:sp>
      <p:sp>
        <p:nvSpPr>
          <p:cNvPr id="4" name="Title 3">
            <a:extLst>
              <a:ext uri="{FF2B5EF4-FFF2-40B4-BE49-F238E27FC236}">
                <a16:creationId xmlns:a16="http://schemas.microsoft.com/office/drawing/2014/main" id="{DB3F89C3-6D81-9F41-9176-271413EB7C7B}"/>
              </a:ext>
            </a:extLst>
          </p:cNvPr>
          <p:cNvSpPr>
            <a:spLocks noGrp="1"/>
          </p:cNvSpPr>
          <p:nvPr>
            <p:ph type="title"/>
          </p:nvPr>
        </p:nvSpPr>
        <p:spPr/>
        <p:txBody>
          <a:bodyPr/>
          <a:lstStyle/>
          <a:p>
            <a:r>
              <a:rPr lang="en-GB"/>
              <a:t>K</a:t>
            </a:r>
            <a:r>
              <a:rPr lang="en-CH"/>
              <a:t>ey findings from stakeholder consultations</a:t>
            </a:r>
          </a:p>
        </p:txBody>
      </p:sp>
    </p:spTree>
    <p:extLst>
      <p:ext uri="{BB962C8B-B14F-4D97-AF65-F5344CB8AC3E}">
        <p14:creationId xmlns:p14="http://schemas.microsoft.com/office/powerpoint/2010/main" val="112731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30"/>
          <p:cNvSpPr/>
          <p:nvPr/>
        </p:nvSpPr>
        <p:spPr>
          <a:xfrm>
            <a:off x="509991" y="2426143"/>
            <a:ext cx="11172019" cy="368984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aphicFrame>
        <p:nvGraphicFramePr>
          <p:cNvPr id="325" name="Google Shape;325;p30"/>
          <p:cNvGraphicFramePr/>
          <p:nvPr>
            <p:extLst>
              <p:ext uri="{D42A27DB-BD31-4B8C-83A1-F6EECF244321}">
                <p14:modId xmlns:p14="http://schemas.microsoft.com/office/powerpoint/2010/main" val="1947063089"/>
              </p:ext>
            </p:extLst>
          </p:nvPr>
        </p:nvGraphicFramePr>
        <p:xfrm>
          <a:off x="747133" y="4711910"/>
          <a:ext cx="10627100" cy="1264925"/>
        </p:xfrm>
        <a:graphic>
          <a:graphicData uri="http://schemas.openxmlformats.org/drawingml/2006/table">
            <a:tbl>
              <a:tblPr>
                <a:noFill/>
              </a:tblPr>
              <a:tblGrid>
                <a:gridCol w="2007225">
                  <a:extLst>
                    <a:ext uri="{9D8B030D-6E8A-4147-A177-3AD203B41FA5}">
                      <a16:colId xmlns:a16="http://schemas.microsoft.com/office/drawing/2014/main" val="20000"/>
                    </a:ext>
                  </a:extLst>
                </a:gridCol>
                <a:gridCol w="2163325">
                  <a:extLst>
                    <a:ext uri="{9D8B030D-6E8A-4147-A177-3AD203B41FA5}">
                      <a16:colId xmlns:a16="http://schemas.microsoft.com/office/drawing/2014/main" val="20001"/>
                    </a:ext>
                  </a:extLst>
                </a:gridCol>
                <a:gridCol w="2163325">
                  <a:extLst>
                    <a:ext uri="{9D8B030D-6E8A-4147-A177-3AD203B41FA5}">
                      <a16:colId xmlns:a16="http://schemas.microsoft.com/office/drawing/2014/main" val="20002"/>
                    </a:ext>
                  </a:extLst>
                </a:gridCol>
                <a:gridCol w="2167800">
                  <a:extLst>
                    <a:ext uri="{9D8B030D-6E8A-4147-A177-3AD203B41FA5}">
                      <a16:colId xmlns:a16="http://schemas.microsoft.com/office/drawing/2014/main" val="20003"/>
                    </a:ext>
                  </a:extLst>
                </a:gridCol>
                <a:gridCol w="2125425">
                  <a:extLst>
                    <a:ext uri="{9D8B030D-6E8A-4147-A177-3AD203B41FA5}">
                      <a16:colId xmlns:a16="http://schemas.microsoft.com/office/drawing/2014/main" val="20004"/>
                    </a:ext>
                  </a:extLst>
                </a:gridCol>
              </a:tblGrid>
              <a:tr h="1264925">
                <a:tc>
                  <a:txBody>
                    <a:bodyPr/>
                    <a:lstStyle/>
                    <a:p>
                      <a:pPr marL="0" marR="0" lvl="0" indent="0" algn="ctr" rtl="0">
                        <a:lnSpc>
                          <a:spcPct val="100000"/>
                        </a:lnSpc>
                        <a:spcBef>
                          <a:spcPts val="0"/>
                        </a:spcBef>
                        <a:spcAft>
                          <a:spcPts val="0"/>
                        </a:spcAft>
                        <a:buClr>
                          <a:srgbClr val="000000"/>
                        </a:buClr>
                        <a:buSzPts val="1300"/>
                        <a:buFont typeface="Arial"/>
                        <a:buNone/>
                      </a:pPr>
                      <a:r>
                        <a:rPr lang="en-US" sz="1300" i="0" u="none" strike="noStrike" cap="none">
                          <a:solidFill>
                            <a:schemeClr val="tx1">
                              <a:lumMod val="50000"/>
                            </a:schemeClr>
                          </a:solidFill>
                          <a:latin typeface="Calibri"/>
                          <a:ea typeface="Calibri"/>
                          <a:cs typeface="Calibri"/>
                          <a:sym typeface="Calibri"/>
                        </a:rPr>
                        <a:t>National and subnational plans are established to introduce and scale-up PrEP products.</a:t>
                      </a:r>
                      <a:endParaRPr>
                        <a:solidFill>
                          <a:schemeClr val="tx1">
                            <a:lumMod val="50000"/>
                          </a:schemeClr>
                        </a:solidFill>
                      </a:endParaRPr>
                    </a:p>
                  </a:txBody>
                  <a:tcPr marL="91450" marR="9145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i="0" u="none" strike="noStrike" cap="none">
                          <a:solidFill>
                            <a:schemeClr val="tx1">
                              <a:lumMod val="50000"/>
                            </a:schemeClr>
                          </a:solidFill>
                          <a:latin typeface="Calibri"/>
                          <a:ea typeface="Calibri"/>
                          <a:cs typeface="Calibri"/>
                          <a:sym typeface="Calibri"/>
                        </a:rPr>
                        <a:t>PrEP products are available and distributed in sufficient quantity to meet projected demand via priority delivery channels.</a:t>
                      </a:r>
                      <a:endParaRPr>
                        <a:solidFill>
                          <a:schemeClr val="tx1">
                            <a:lumMod val="50000"/>
                          </a:schemeClr>
                        </a:solidFill>
                      </a:endParaRPr>
                    </a:p>
                  </a:txBody>
                  <a:tcPr marL="91450" marR="9145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300" i="0" u="none" strike="noStrike" cap="none">
                          <a:solidFill>
                            <a:schemeClr val="tx1">
                              <a:lumMod val="50000"/>
                            </a:schemeClr>
                          </a:solidFill>
                          <a:latin typeface="Calibri"/>
                          <a:ea typeface="Calibri"/>
                          <a:cs typeface="Calibri"/>
                          <a:sym typeface="Calibri"/>
                        </a:rPr>
                        <a:t>PrEP products are delivered by trained providers in priority delivery channels to effectively reach end users.</a:t>
                      </a:r>
                      <a:endParaRPr>
                        <a:solidFill>
                          <a:schemeClr val="tx1">
                            <a:lumMod val="50000"/>
                          </a:schemeClr>
                        </a:solidFill>
                      </a:endParaRPr>
                    </a:p>
                  </a:txBody>
                  <a:tcPr marL="91450" marR="9145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latinLnBrk="0" hangingPunct="1">
                        <a:lnSpc>
                          <a:spcPct val="100000"/>
                        </a:lnSpc>
                        <a:spcBef>
                          <a:spcPts val="0"/>
                        </a:spcBef>
                        <a:spcAft>
                          <a:spcPts val="0"/>
                        </a:spcAft>
                        <a:buClr>
                          <a:srgbClr val="353535"/>
                        </a:buClr>
                        <a:buSzPts val="1300"/>
                        <a:buFont typeface="Calibri"/>
                        <a:buNone/>
                      </a:pPr>
                      <a:r>
                        <a:rPr lang="en-US" sz="1300" i="0" u="none" strike="noStrike" kern="1200" cap="none">
                          <a:solidFill>
                            <a:schemeClr val="tx1">
                              <a:lumMod val="50000"/>
                            </a:schemeClr>
                          </a:solidFill>
                          <a:latin typeface="Calibri"/>
                          <a:ea typeface="Calibri"/>
                          <a:cs typeface="Calibri"/>
                          <a:sym typeface="Calibri"/>
                        </a:rPr>
                        <a:t>End users know about and understand PrEP products and know how to access and effectively use them.   </a:t>
                      </a:r>
                      <a:endParaRPr sz="1300" i="0" u="none" strike="noStrike" kern="1200" cap="none">
                        <a:solidFill>
                          <a:schemeClr val="tx1">
                            <a:lumMod val="50000"/>
                          </a:schemeClr>
                        </a:solidFill>
                        <a:latin typeface="Calibri"/>
                        <a:cs typeface="Calibri"/>
                      </a:endParaRPr>
                    </a:p>
                  </a:txBody>
                  <a:tcPr marL="91450" marR="9145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300" i="0" u="none" strike="noStrike" cap="none">
                          <a:solidFill>
                            <a:schemeClr val="tx1">
                              <a:lumMod val="50000"/>
                            </a:schemeClr>
                          </a:solidFill>
                          <a:latin typeface="Calibri"/>
                          <a:ea typeface="Calibri"/>
                          <a:cs typeface="Calibri"/>
                          <a:sym typeface="Calibri"/>
                        </a:rPr>
                        <a:t>PrEP products are effectively integrated into national, subnational, facility, community, and program monitoring systems.</a:t>
                      </a:r>
                      <a:endParaRPr sz="1400" u="none" strike="noStrike" cap="none">
                        <a:solidFill>
                          <a:schemeClr val="tx1">
                            <a:lumMod val="50000"/>
                          </a:schemeClr>
                        </a:solidFill>
                      </a:endParaRPr>
                    </a:p>
                  </a:txBody>
                  <a:tcPr marL="91450" marR="9145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sp>
        <p:nvSpPr>
          <p:cNvPr id="326" name="Google Shape;326;p30"/>
          <p:cNvSpPr/>
          <p:nvPr/>
        </p:nvSpPr>
        <p:spPr>
          <a:xfrm>
            <a:off x="582894" y="2512265"/>
            <a:ext cx="3443196" cy="3692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0" u="none" strike="noStrike" cap="none">
                <a:solidFill>
                  <a:srgbClr val="635F59"/>
                </a:solidFill>
                <a:latin typeface="Calibri"/>
                <a:ea typeface="Calibri"/>
                <a:cs typeface="Calibri"/>
                <a:sym typeface="Calibri"/>
              </a:rPr>
              <a:t>Value Chain for </a:t>
            </a:r>
            <a:r>
              <a:rPr lang="en-US" sz="1800" b="1">
                <a:solidFill>
                  <a:srgbClr val="635F59"/>
                </a:solidFill>
                <a:latin typeface="Calibri"/>
                <a:ea typeface="Calibri"/>
                <a:cs typeface="Calibri"/>
                <a:sym typeface="Calibri"/>
              </a:rPr>
              <a:t>PrEP</a:t>
            </a:r>
            <a:endParaRPr sz="1800" b="0" i="0" u="none" strike="noStrike" cap="none">
              <a:solidFill>
                <a:srgbClr val="635F59"/>
              </a:solidFill>
              <a:latin typeface="Calibri"/>
              <a:ea typeface="Calibri"/>
              <a:cs typeface="Calibri"/>
              <a:sym typeface="Calibri"/>
            </a:endParaRPr>
          </a:p>
        </p:txBody>
      </p:sp>
      <p:sp>
        <p:nvSpPr>
          <p:cNvPr id="327" name="Google Shape;327;p30"/>
          <p:cNvSpPr/>
          <p:nvPr/>
        </p:nvSpPr>
        <p:spPr>
          <a:xfrm>
            <a:off x="1237614" y="3065752"/>
            <a:ext cx="957533" cy="958305"/>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28" name="Google Shape;328;p30" descr="C:\Users\neeraja.bhavaraju\Downloads\noun_81215_cc.png"/>
          <p:cNvPicPr preferRelativeResize="0"/>
          <p:nvPr/>
        </p:nvPicPr>
        <p:blipFill rotWithShape="1">
          <a:blip r:embed="rId3">
            <a:alphaModFix/>
          </a:blip>
          <a:srcRect b="15346"/>
          <a:stretch/>
        </p:blipFill>
        <p:spPr>
          <a:xfrm>
            <a:off x="1351062" y="3235647"/>
            <a:ext cx="730637" cy="618515"/>
          </a:xfrm>
          <a:prstGeom prst="rect">
            <a:avLst/>
          </a:prstGeom>
          <a:noFill/>
          <a:ln>
            <a:noFill/>
          </a:ln>
        </p:spPr>
      </p:pic>
      <p:sp>
        <p:nvSpPr>
          <p:cNvPr id="329" name="Google Shape;329;p30"/>
          <p:cNvSpPr/>
          <p:nvPr/>
        </p:nvSpPr>
        <p:spPr>
          <a:xfrm>
            <a:off x="3376276" y="3065752"/>
            <a:ext cx="957533" cy="958305"/>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30" name="Google Shape;330;p30" descr="C:\Users\neeraja.bhavaraju\Downloads\noun_142824_cc.png"/>
          <p:cNvPicPr preferRelativeResize="0"/>
          <p:nvPr/>
        </p:nvPicPr>
        <p:blipFill rotWithShape="1">
          <a:blip r:embed="rId4">
            <a:alphaModFix/>
          </a:blip>
          <a:srcRect b="13330"/>
          <a:stretch/>
        </p:blipFill>
        <p:spPr>
          <a:xfrm>
            <a:off x="3492789" y="3230939"/>
            <a:ext cx="724507" cy="627931"/>
          </a:xfrm>
          <a:prstGeom prst="rect">
            <a:avLst/>
          </a:prstGeom>
          <a:noFill/>
          <a:ln>
            <a:noFill/>
          </a:ln>
        </p:spPr>
      </p:pic>
      <p:sp>
        <p:nvSpPr>
          <p:cNvPr id="331" name="Google Shape;331;p30"/>
          <p:cNvSpPr/>
          <p:nvPr/>
        </p:nvSpPr>
        <p:spPr>
          <a:xfrm>
            <a:off x="5564070" y="3065752"/>
            <a:ext cx="957533" cy="958305"/>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32" name="Google Shape;332;p30" descr="C:\Users\neeraja.bhavaraju\Downloads\noun_22779_cc.png"/>
          <p:cNvPicPr preferRelativeResize="0"/>
          <p:nvPr/>
        </p:nvPicPr>
        <p:blipFill rotWithShape="1">
          <a:blip r:embed="rId5">
            <a:alphaModFix/>
          </a:blip>
          <a:srcRect b="13330"/>
          <a:stretch/>
        </p:blipFill>
        <p:spPr>
          <a:xfrm>
            <a:off x="5734288" y="3277485"/>
            <a:ext cx="617096" cy="534839"/>
          </a:xfrm>
          <a:prstGeom prst="rect">
            <a:avLst/>
          </a:prstGeom>
          <a:noFill/>
          <a:ln>
            <a:noFill/>
          </a:ln>
        </p:spPr>
      </p:pic>
      <p:sp>
        <p:nvSpPr>
          <p:cNvPr id="335" name="Google Shape;335;p30"/>
          <p:cNvSpPr/>
          <p:nvPr/>
        </p:nvSpPr>
        <p:spPr>
          <a:xfrm>
            <a:off x="9848584" y="3065752"/>
            <a:ext cx="957533" cy="958305"/>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36" name="Google Shape;336;p30" descr="C:\Users\neeraja.bhavaraju\Downloads\noun_30986_cc.png"/>
          <p:cNvPicPr preferRelativeResize="0"/>
          <p:nvPr/>
        </p:nvPicPr>
        <p:blipFill rotWithShape="1">
          <a:blip r:embed="rId6">
            <a:alphaModFix/>
          </a:blip>
          <a:srcRect b="13330"/>
          <a:stretch/>
        </p:blipFill>
        <p:spPr>
          <a:xfrm>
            <a:off x="9994826" y="3256705"/>
            <a:ext cx="665049" cy="576399"/>
          </a:xfrm>
          <a:prstGeom prst="rect">
            <a:avLst/>
          </a:prstGeom>
          <a:noFill/>
          <a:ln>
            <a:noFill/>
          </a:ln>
        </p:spPr>
      </p:pic>
      <p:sp>
        <p:nvSpPr>
          <p:cNvPr id="339" name="Google Shape;339;p30"/>
          <p:cNvSpPr/>
          <p:nvPr/>
        </p:nvSpPr>
        <p:spPr>
          <a:xfrm>
            <a:off x="709676" y="4102535"/>
            <a:ext cx="2013408"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PLANNING &amp; </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BUDGETING</a:t>
            </a:r>
            <a:endParaRPr/>
          </a:p>
        </p:txBody>
      </p:sp>
      <p:sp>
        <p:nvSpPr>
          <p:cNvPr id="340" name="Google Shape;340;p30"/>
          <p:cNvSpPr/>
          <p:nvPr/>
        </p:nvSpPr>
        <p:spPr>
          <a:xfrm>
            <a:off x="2848338" y="4102535"/>
            <a:ext cx="2013408"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SUPPLY CHAIN MANAGEMENT</a:t>
            </a:r>
            <a:endParaRPr/>
          </a:p>
        </p:txBody>
      </p:sp>
      <p:sp>
        <p:nvSpPr>
          <p:cNvPr id="341" name="Google Shape;341;p30"/>
          <p:cNvSpPr/>
          <p:nvPr/>
        </p:nvSpPr>
        <p:spPr>
          <a:xfrm>
            <a:off x="5036132" y="4102535"/>
            <a:ext cx="2013408"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DELIVERY </a:t>
            </a:r>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PLATFORMS</a:t>
            </a:r>
            <a:endParaRPr sz="1400">
              <a:solidFill>
                <a:srgbClr val="000000"/>
              </a:solidFill>
              <a:latin typeface="Arial"/>
              <a:ea typeface="Arial"/>
              <a:cs typeface="Arial"/>
              <a:sym typeface="Arial"/>
            </a:endParaRPr>
          </a:p>
        </p:txBody>
      </p:sp>
      <p:sp>
        <p:nvSpPr>
          <p:cNvPr id="342" name="Google Shape;342;p30"/>
          <p:cNvSpPr/>
          <p:nvPr/>
        </p:nvSpPr>
        <p:spPr>
          <a:xfrm>
            <a:off x="7173072" y="4102535"/>
            <a:ext cx="2013408"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UPTAKE &amp; </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EFFECTIVE USE</a:t>
            </a:r>
            <a:endParaRPr/>
          </a:p>
        </p:txBody>
      </p:sp>
      <p:sp>
        <p:nvSpPr>
          <p:cNvPr id="343" name="Google Shape;343;p30"/>
          <p:cNvSpPr/>
          <p:nvPr/>
        </p:nvSpPr>
        <p:spPr>
          <a:xfrm>
            <a:off x="9320646" y="4102535"/>
            <a:ext cx="2013408"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lvl="0" algn="ctr"/>
            <a:r>
              <a:rPr lang="en-US" sz="1200" b="1">
                <a:solidFill>
                  <a:schemeClr val="bg1"/>
                </a:solidFill>
                <a:ea typeface="Calibri"/>
                <a:cs typeface="Calibri"/>
                <a:sym typeface="Calibri"/>
              </a:rPr>
              <a:t>MONITORING, EVALUATION, &amp; LEARNING</a:t>
            </a:r>
            <a:endParaRPr lang="en-US" sz="1200">
              <a:solidFill>
                <a:schemeClr val="bg1"/>
              </a:solidFill>
            </a:endParaRPr>
          </a:p>
        </p:txBody>
      </p:sp>
      <p:sp>
        <p:nvSpPr>
          <p:cNvPr id="24" name="Google Shape;333;p30">
            <a:extLst>
              <a:ext uri="{FF2B5EF4-FFF2-40B4-BE49-F238E27FC236}">
                <a16:creationId xmlns:a16="http://schemas.microsoft.com/office/drawing/2014/main" id="{E84B149A-4854-3845-AE17-54C2A11C5120}"/>
              </a:ext>
            </a:extLst>
          </p:cNvPr>
          <p:cNvSpPr/>
          <p:nvPr/>
        </p:nvSpPr>
        <p:spPr>
          <a:xfrm>
            <a:off x="7701010" y="3065752"/>
            <a:ext cx="957533" cy="958305"/>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 name="Title 2">
            <a:extLst>
              <a:ext uri="{FF2B5EF4-FFF2-40B4-BE49-F238E27FC236}">
                <a16:creationId xmlns:a16="http://schemas.microsoft.com/office/drawing/2014/main" id="{A3D1B6FE-9ECC-7543-98DB-0F3D97C0C647}"/>
              </a:ext>
            </a:extLst>
          </p:cNvPr>
          <p:cNvSpPr>
            <a:spLocks noGrp="1"/>
          </p:cNvSpPr>
          <p:nvPr>
            <p:ph type="title"/>
          </p:nvPr>
        </p:nvSpPr>
        <p:spPr>
          <a:xfrm>
            <a:off x="-387280" y="255504"/>
            <a:ext cx="10515600" cy="1143000"/>
          </a:xfrm>
        </p:spPr>
        <p:txBody>
          <a:bodyPr/>
          <a:lstStyle/>
          <a:p>
            <a:r>
              <a:rPr lang="en-CH"/>
              <a:t>PrEP introduction framework</a:t>
            </a:r>
          </a:p>
        </p:txBody>
      </p:sp>
      <p:pic>
        <p:nvPicPr>
          <p:cNvPr id="6" name="Graphic 5" descr="Medical with solid fill">
            <a:extLst>
              <a:ext uri="{FF2B5EF4-FFF2-40B4-BE49-F238E27FC236}">
                <a16:creationId xmlns:a16="http://schemas.microsoft.com/office/drawing/2014/main" id="{7F2AD925-B402-5C4B-9A26-BEC1B5D2D8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1959" y="3144676"/>
            <a:ext cx="807134" cy="807134"/>
          </a:xfrm>
          <a:prstGeom prst="rect">
            <a:avLst/>
          </a:prstGeom>
        </p:spPr>
      </p:pic>
      <p:sp>
        <p:nvSpPr>
          <p:cNvPr id="21" name="Google Shape;337;p30">
            <a:extLst>
              <a:ext uri="{FF2B5EF4-FFF2-40B4-BE49-F238E27FC236}">
                <a16:creationId xmlns:a16="http://schemas.microsoft.com/office/drawing/2014/main" id="{7F8FAC3C-B785-CED3-7BCC-ADCE0E1969EE}"/>
              </a:ext>
            </a:extLst>
          </p:cNvPr>
          <p:cNvSpPr/>
          <p:nvPr/>
        </p:nvSpPr>
        <p:spPr>
          <a:xfrm>
            <a:off x="509991" y="1278895"/>
            <a:ext cx="11172019" cy="91657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a:solidFill>
                  <a:schemeClr val="tx1">
                    <a:lumMod val="50000"/>
                  </a:schemeClr>
                </a:solidFill>
                <a:latin typeface="Calibri"/>
                <a:ea typeface="Calibri"/>
                <a:cs typeface="Calibri"/>
                <a:sym typeface="Calibri"/>
              </a:rPr>
              <a:t>This value chain framework has been used across countries to support planning for the introduction of PrEP products. It identifies necessary steps for PrEP introduction and scale-up across five major categories and across priority delivery channels. It can also be used to track progress toward introduction of various PrEP products by different partners. </a:t>
            </a:r>
            <a:endParaRPr>
              <a:solidFill>
                <a:schemeClr val="tx1">
                  <a:lumMod val="50000"/>
                </a:schemeClr>
              </a:solidFill>
            </a:endParaRPr>
          </a:p>
        </p:txBody>
      </p:sp>
    </p:spTree>
    <p:extLst>
      <p:ext uri="{BB962C8B-B14F-4D97-AF65-F5344CB8AC3E}">
        <p14:creationId xmlns:p14="http://schemas.microsoft.com/office/powerpoint/2010/main" val="2930606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 name="Title 2">
            <a:extLst>
              <a:ext uri="{FF2B5EF4-FFF2-40B4-BE49-F238E27FC236}">
                <a16:creationId xmlns:a16="http://schemas.microsoft.com/office/drawing/2014/main" id="{55CA4697-6A1D-4241-A785-DDB965F38AAB}"/>
              </a:ext>
            </a:extLst>
          </p:cNvPr>
          <p:cNvSpPr>
            <a:spLocks noGrp="1"/>
          </p:cNvSpPr>
          <p:nvPr>
            <p:ph type="title"/>
          </p:nvPr>
        </p:nvSpPr>
        <p:spPr>
          <a:xfrm>
            <a:off x="-365921" y="306043"/>
            <a:ext cx="11946325" cy="1143000"/>
          </a:xfrm>
        </p:spPr>
        <p:txBody>
          <a:bodyPr/>
          <a:lstStyle/>
          <a:p>
            <a:r>
              <a:rPr lang="en-US"/>
              <a:t>PrEP introduction situation analysis </a:t>
            </a:r>
          </a:p>
        </p:txBody>
      </p:sp>
      <p:graphicFrame>
        <p:nvGraphicFramePr>
          <p:cNvPr id="54" name="Google Shape;361;p31">
            <a:extLst>
              <a:ext uri="{FF2B5EF4-FFF2-40B4-BE49-F238E27FC236}">
                <a16:creationId xmlns:a16="http://schemas.microsoft.com/office/drawing/2014/main" id="{D4FF3B36-B7F2-C44A-B22D-E304F67CC94E}"/>
              </a:ext>
            </a:extLst>
          </p:cNvPr>
          <p:cNvGraphicFramePr/>
          <p:nvPr>
            <p:extLst>
              <p:ext uri="{D42A27DB-BD31-4B8C-83A1-F6EECF244321}">
                <p14:modId xmlns:p14="http://schemas.microsoft.com/office/powerpoint/2010/main" val="118781525"/>
              </p:ext>
            </p:extLst>
          </p:nvPr>
        </p:nvGraphicFramePr>
        <p:xfrm>
          <a:off x="462990" y="2633206"/>
          <a:ext cx="2312715" cy="3399480"/>
        </p:xfrm>
        <a:graphic>
          <a:graphicData uri="http://schemas.openxmlformats.org/drawingml/2006/table">
            <a:tbl>
              <a:tblPr>
                <a:noFill/>
              </a:tblPr>
              <a:tblGrid>
                <a:gridCol w="160663">
                  <a:extLst>
                    <a:ext uri="{9D8B030D-6E8A-4147-A177-3AD203B41FA5}">
                      <a16:colId xmlns:a16="http://schemas.microsoft.com/office/drawing/2014/main" val="20000"/>
                    </a:ext>
                  </a:extLst>
                </a:gridCol>
                <a:gridCol w="2152052">
                  <a:extLst>
                    <a:ext uri="{9D8B030D-6E8A-4147-A177-3AD203B41FA5}">
                      <a16:colId xmlns:a16="http://schemas.microsoft.com/office/drawing/2014/main" val="20001"/>
                    </a:ext>
                  </a:extLst>
                </a:gridCol>
              </a:tblGrid>
              <a:tr h="600174">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635F59"/>
                          </a:solidFill>
                          <a:latin typeface="Calibri"/>
                          <a:ea typeface="Calibri"/>
                          <a:cs typeface="Calibri"/>
                          <a:sym typeface="Calibri"/>
                        </a:rPr>
                        <a:t>Convene a new or existing subcommittee or task team within HIV prevention or PrEP </a:t>
                      </a:r>
                      <a:r>
                        <a:rPr lang="en-US" sz="1100" b="1" i="0" u="none" strike="noStrike" cap="none" dirty="0">
                          <a:solidFill>
                            <a:srgbClr val="635F59"/>
                          </a:solidFill>
                          <a:latin typeface="Calibri"/>
                          <a:ea typeface="Calibri"/>
                          <a:cs typeface="Calibri"/>
                          <a:sym typeface="Calibri"/>
                        </a:rPr>
                        <a:t>technical working group.</a:t>
                      </a:r>
                      <a:endParaRPr lang="en-US" sz="1100"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486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Identify </a:t>
                      </a:r>
                      <a:r>
                        <a:rPr lang="en-US" sz="1100" b="1" i="0" u="none" strike="noStrike" cap="none">
                          <a:solidFill>
                            <a:srgbClr val="635F59"/>
                          </a:solidFill>
                          <a:latin typeface="Calibri"/>
                          <a:ea typeface="Calibri"/>
                          <a:cs typeface="Calibri"/>
                          <a:sym typeface="Calibri"/>
                        </a:rPr>
                        <a:t>focus</a:t>
                      </a:r>
                      <a:r>
                        <a:rPr lang="en-US" sz="1100" b="0" i="0" u="none" strike="noStrike" cap="none">
                          <a:solidFill>
                            <a:srgbClr val="635F59"/>
                          </a:solidFill>
                          <a:latin typeface="Calibri"/>
                          <a:ea typeface="Calibri"/>
                          <a:cs typeface="Calibri"/>
                          <a:sym typeface="Calibri"/>
                        </a:rPr>
                        <a:t> </a:t>
                      </a:r>
                      <a:r>
                        <a:rPr lang="en-US" sz="1100" b="1" i="0" u="none" strike="noStrike" cap="none">
                          <a:solidFill>
                            <a:srgbClr val="635F59"/>
                          </a:solidFill>
                          <a:latin typeface="Calibri"/>
                          <a:ea typeface="Calibri"/>
                          <a:cs typeface="Calibri"/>
                          <a:sym typeface="Calibri"/>
                        </a:rPr>
                        <a:t>populations and set targets </a:t>
                      </a:r>
                      <a:r>
                        <a:rPr lang="en-US" sz="1100" b="0" i="0" u="none" strike="noStrike" cap="none">
                          <a:solidFill>
                            <a:srgbClr val="635F59"/>
                          </a:solidFill>
                          <a:latin typeface="Calibri"/>
                          <a:ea typeface="Calibri"/>
                          <a:cs typeface="Calibri"/>
                          <a:sym typeface="Calibri"/>
                        </a:rPr>
                        <a:t>to inform PrEP planning.</a:t>
                      </a:r>
                      <a:endParaRPr lang="en-US" sz="1100" b="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0902">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635F59"/>
                          </a:solidFill>
                          <a:latin typeface="Calibri"/>
                          <a:ea typeface="Calibri"/>
                          <a:cs typeface="Calibri"/>
                          <a:sym typeface="Calibri"/>
                        </a:rPr>
                        <a:t>Engage </a:t>
                      </a:r>
                      <a:r>
                        <a:rPr lang="en-US" sz="1100" b="1" i="0" u="none" strike="noStrike" cap="none" dirty="0">
                          <a:solidFill>
                            <a:srgbClr val="635F59"/>
                          </a:solidFill>
                          <a:latin typeface="Calibri"/>
                          <a:ea typeface="Calibri"/>
                          <a:cs typeface="Calibri"/>
                          <a:sym typeface="Calibri"/>
                        </a:rPr>
                        <a:t>community stakeholders </a:t>
                      </a:r>
                      <a:r>
                        <a:rPr lang="en-US" sz="1100" b="0" i="0" u="none" strike="noStrike" cap="none" dirty="0">
                          <a:solidFill>
                            <a:srgbClr val="635F59"/>
                          </a:solidFill>
                          <a:latin typeface="Calibri"/>
                          <a:ea typeface="Calibri"/>
                          <a:cs typeface="Calibri"/>
                          <a:sym typeface="Calibri"/>
                        </a:rPr>
                        <a:t>to inform planning for PrEP rollout.</a:t>
                      </a:r>
                      <a:endParaRPr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0174">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635F59"/>
                          </a:solidFill>
                          <a:latin typeface="Calibri"/>
                          <a:ea typeface="Calibri"/>
                          <a:cs typeface="Calibri"/>
                          <a:sym typeface="Calibri"/>
                        </a:rPr>
                        <a:t>Include PrEP in national HIV prevention and other relevant </a:t>
                      </a:r>
                      <a:r>
                        <a:rPr lang="en-US" sz="1100" b="1" i="0" u="none" strike="noStrike" cap="none" dirty="0">
                          <a:solidFill>
                            <a:srgbClr val="635F59"/>
                          </a:solidFill>
                          <a:latin typeface="Calibri"/>
                          <a:ea typeface="Calibri"/>
                          <a:cs typeface="Calibri"/>
                          <a:sym typeface="Calibri"/>
                        </a:rPr>
                        <a:t>plans and policies </a:t>
                      </a:r>
                      <a:r>
                        <a:rPr lang="en-US" sz="1100" b="0" i="0" u="none" strike="noStrike" cap="none" dirty="0">
                          <a:solidFill>
                            <a:srgbClr val="635F59"/>
                          </a:solidFill>
                          <a:latin typeface="Calibri"/>
                          <a:ea typeface="Calibri"/>
                          <a:cs typeface="Calibri"/>
                          <a:sym typeface="Calibri"/>
                        </a:rPr>
                        <a:t>(e.g., HIV testing, FP).</a:t>
                      </a:r>
                      <a:endParaRPr b="0"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3280">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lgn="ctr">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635F59"/>
                          </a:solidFill>
                          <a:latin typeface="+mn-lt"/>
                          <a:ea typeface="Calibri"/>
                          <a:cs typeface="Calibri"/>
                          <a:sym typeface="Calibri"/>
                        </a:rPr>
                        <a:t>Issue standard</a:t>
                      </a:r>
                      <a:r>
                        <a:rPr lang="en-US" sz="1100" b="1" i="0" u="none" strike="noStrike" cap="none" dirty="0">
                          <a:solidFill>
                            <a:srgbClr val="635F59"/>
                          </a:solidFill>
                          <a:latin typeface="+mn-lt"/>
                          <a:ea typeface="Calibri"/>
                          <a:cs typeface="Calibri"/>
                          <a:sym typeface="Calibri"/>
                        </a:rPr>
                        <a:t> clinical guidelines </a:t>
                      </a:r>
                      <a:r>
                        <a:rPr lang="en-US" sz="1100" b="0" i="0" u="none" strike="noStrike" cap="none" dirty="0">
                          <a:solidFill>
                            <a:srgbClr val="635F59"/>
                          </a:solidFill>
                          <a:latin typeface="+mn-lt"/>
                          <a:ea typeface="Calibri"/>
                          <a:cs typeface="Calibri"/>
                          <a:sym typeface="Calibri"/>
                        </a:rPr>
                        <a:t>for delivery and use of PrEP methods. </a:t>
                      </a:r>
                      <a:endParaRPr lang="en-US" sz="1100"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500425282"/>
                  </a:ext>
                </a:extLst>
              </a:tr>
              <a:tr h="600174">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lgn="ctr">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635F59"/>
                          </a:solidFill>
                          <a:latin typeface="+mn-lt"/>
                          <a:ea typeface="Calibri"/>
                          <a:cs typeface="Calibri"/>
                          <a:sym typeface="Calibri"/>
                        </a:rPr>
                        <a:t>Develop an</a:t>
                      </a:r>
                      <a:r>
                        <a:rPr lang="en-US" sz="1100" b="1" i="0" u="none" strike="noStrike" cap="none" dirty="0">
                          <a:solidFill>
                            <a:srgbClr val="635F59"/>
                          </a:solidFill>
                          <a:latin typeface="+mn-lt"/>
                          <a:ea typeface="Calibri"/>
                          <a:cs typeface="Calibri"/>
                          <a:sym typeface="Calibri"/>
                        </a:rPr>
                        <a:t> implementation plan and budget </a:t>
                      </a:r>
                      <a:r>
                        <a:rPr lang="en-US" sz="1100" b="0" i="0" u="none" strike="noStrike" cap="none" dirty="0">
                          <a:solidFill>
                            <a:srgbClr val="635F59"/>
                          </a:solidFill>
                          <a:latin typeface="+mn-lt"/>
                          <a:ea typeface="Calibri"/>
                          <a:cs typeface="Calibri"/>
                          <a:sym typeface="Calibri"/>
                        </a:rPr>
                        <a:t>to guide initial PrEP introduction and scale-up.</a:t>
                      </a:r>
                      <a:endParaRPr lang="en-US" sz="1100"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5333639"/>
                  </a:ext>
                </a:extLst>
              </a:tr>
            </a:tbl>
          </a:graphicData>
        </a:graphic>
      </p:graphicFrame>
      <p:graphicFrame>
        <p:nvGraphicFramePr>
          <p:cNvPr id="55" name="Google Shape;363;p31">
            <a:extLst>
              <a:ext uri="{FF2B5EF4-FFF2-40B4-BE49-F238E27FC236}">
                <a16:creationId xmlns:a16="http://schemas.microsoft.com/office/drawing/2014/main" id="{E3555935-E4C2-2F43-9F6D-1921DC87D3BE}"/>
              </a:ext>
            </a:extLst>
          </p:cNvPr>
          <p:cNvGraphicFramePr/>
          <p:nvPr>
            <p:extLst>
              <p:ext uri="{D42A27DB-BD31-4B8C-83A1-F6EECF244321}">
                <p14:modId xmlns:p14="http://schemas.microsoft.com/office/powerpoint/2010/main" val="700343043"/>
              </p:ext>
            </p:extLst>
          </p:nvPr>
        </p:nvGraphicFramePr>
        <p:xfrm>
          <a:off x="2993397" y="2622316"/>
          <a:ext cx="1974276" cy="3647749"/>
        </p:xfrm>
        <a:graphic>
          <a:graphicData uri="http://schemas.openxmlformats.org/drawingml/2006/table">
            <a:tbl>
              <a:tblPr>
                <a:noFill/>
              </a:tblPr>
              <a:tblGrid>
                <a:gridCol w="137150">
                  <a:extLst>
                    <a:ext uri="{9D8B030D-6E8A-4147-A177-3AD203B41FA5}">
                      <a16:colId xmlns:a16="http://schemas.microsoft.com/office/drawing/2014/main" val="20000"/>
                    </a:ext>
                  </a:extLst>
                </a:gridCol>
                <a:gridCol w="1837126">
                  <a:extLst>
                    <a:ext uri="{9D8B030D-6E8A-4147-A177-3AD203B41FA5}">
                      <a16:colId xmlns:a16="http://schemas.microsoft.com/office/drawing/2014/main" val="20001"/>
                    </a:ext>
                  </a:extLst>
                </a:gridCol>
              </a:tblGrid>
              <a:tr h="70786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rgbClr val="635F59"/>
                          </a:solidFill>
                          <a:latin typeface="Calibri"/>
                          <a:ea typeface="Calibri"/>
                          <a:cs typeface="Calibri"/>
                          <a:sym typeface="Calibri"/>
                        </a:rPr>
                        <a:t>Register</a:t>
                      </a:r>
                      <a:r>
                        <a:rPr lang="en-US" sz="1100" b="0" i="0" u="none" strike="noStrike" cap="none" dirty="0">
                          <a:solidFill>
                            <a:srgbClr val="635F59"/>
                          </a:solidFill>
                          <a:latin typeface="Calibri"/>
                          <a:ea typeface="Calibri"/>
                          <a:cs typeface="Calibri"/>
                          <a:sym typeface="Calibri"/>
                        </a:rPr>
                        <a:t> PrEP methods and include on the national essential medicines list, if needed.</a:t>
                      </a:r>
                      <a:endParaRPr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8074">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635F59"/>
                          </a:solidFill>
                          <a:latin typeface="Calibri"/>
                          <a:ea typeface="Calibri"/>
                          <a:cs typeface="Calibri"/>
                          <a:sym typeface="Calibri"/>
                        </a:rPr>
                        <a:t>Update </a:t>
                      </a:r>
                      <a:r>
                        <a:rPr lang="en-US" sz="1100" b="1" i="0" u="none" strike="noStrike" cap="none" dirty="0">
                          <a:solidFill>
                            <a:srgbClr val="635F59"/>
                          </a:solidFill>
                          <a:latin typeface="Calibri"/>
                          <a:ea typeface="Calibri"/>
                          <a:cs typeface="Calibri"/>
                          <a:sym typeface="Calibri"/>
                        </a:rPr>
                        <a:t>supply chain guide-lines and logistics systems </a:t>
                      </a:r>
                      <a:r>
                        <a:rPr lang="en-US" sz="1100" b="0" i="0" u="none" strike="noStrike" cap="none" dirty="0">
                          <a:solidFill>
                            <a:srgbClr val="635F59"/>
                          </a:solidFill>
                          <a:latin typeface="Calibri"/>
                          <a:ea typeface="Calibri"/>
                          <a:cs typeface="Calibri"/>
                          <a:sym typeface="Calibri"/>
                        </a:rPr>
                        <a:t>to include PrEP products.  </a:t>
                      </a:r>
                      <a:endParaRPr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66220">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u="none" strike="noStrike" cap="none">
                          <a:solidFill>
                            <a:srgbClr val="635F59"/>
                          </a:solidFill>
                          <a:latin typeface="+mn-lt"/>
                          <a:ea typeface="Calibri"/>
                          <a:cs typeface="Calibri"/>
                          <a:sym typeface="Calibri"/>
                        </a:rPr>
                        <a:t>Conduct </a:t>
                      </a:r>
                      <a:r>
                        <a:rPr lang="en-US" sz="1100" b="1" i="0" u="none" strike="noStrike" cap="none">
                          <a:solidFill>
                            <a:srgbClr val="635F59"/>
                          </a:solidFill>
                          <a:latin typeface="+mn-lt"/>
                          <a:ea typeface="Calibri"/>
                          <a:cs typeface="Calibri"/>
                          <a:sym typeface="Calibri"/>
                        </a:rPr>
                        <a:t>forecasting and/or quantification </a:t>
                      </a:r>
                      <a:r>
                        <a:rPr lang="en-US" sz="1100" b="0" i="0" u="none" strike="noStrike" cap="none">
                          <a:solidFill>
                            <a:srgbClr val="635F59"/>
                          </a:solidFill>
                          <a:latin typeface="+mn-lt"/>
                          <a:ea typeface="Calibri"/>
                          <a:cs typeface="Calibri"/>
                          <a:sym typeface="Calibri"/>
                        </a:rPr>
                        <a:t>to inform procurement of PrEP products.</a:t>
                      </a:r>
                      <a:endParaRPr lang="en-US" sz="110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583588235"/>
                  </a:ext>
                </a:extLst>
              </a:tr>
              <a:tr h="70786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u="none" strike="noStrike" kern="1200" cap="none" noProof="0" dirty="0">
                          <a:solidFill>
                            <a:srgbClr val="635F59"/>
                          </a:solidFill>
                          <a:latin typeface="+mn-lt"/>
                          <a:cs typeface="Calibri"/>
                        </a:rPr>
                        <a:t>Establish </a:t>
                      </a:r>
                      <a:r>
                        <a:rPr lang="en-US" sz="1100" b="1" i="0" u="none" strike="noStrike" kern="1200" cap="none" noProof="0" dirty="0">
                          <a:solidFill>
                            <a:srgbClr val="635F59"/>
                          </a:solidFill>
                          <a:latin typeface="+mn-lt"/>
                          <a:cs typeface="Calibri"/>
                        </a:rPr>
                        <a:t>procurement, commodity monitoring, and distribution </a:t>
                      </a:r>
                      <a:r>
                        <a:rPr lang="en-US" sz="1100" b="0" i="0" u="none" strike="noStrike" kern="1200" cap="none" noProof="0" dirty="0">
                          <a:solidFill>
                            <a:srgbClr val="635F59"/>
                          </a:solidFill>
                          <a:latin typeface="+mn-lt"/>
                          <a:cs typeface="Calibri"/>
                        </a:rPr>
                        <a:t>for PrEP products and associated materials. </a:t>
                      </a: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4772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lgn="ctr">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0" noProof="0" dirty="0">
                          <a:solidFill>
                            <a:srgbClr val="635F59"/>
                          </a:solidFill>
                        </a:rPr>
                        <a:t>Establish </a:t>
                      </a:r>
                      <a:r>
                        <a:rPr lang="en-US" sz="1100" b="1" i="0" noProof="0" dirty="0">
                          <a:solidFill>
                            <a:srgbClr val="635F59"/>
                          </a:solidFill>
                        </a:rPr>
                        <a:t>storage and distribution systems </a:t>
                      </a:r>
                      <a:r>
                        <a:rPr lang="en-US" sz="1100" i="0" noProof="0" dirty="0">
                          <a:solidFill>
                            <a:srgbClr val="635F59"/>
                          </a:solidFill>
                        </a:rPr>
                        <a:t>that maintain temperature controls for PrEP products, if needed.</a:t>
                      </a: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875727296"/>
                  </a:ext>
                </a:extLst>
              </a:tr>
            </a:tbl>
          </a:graphicData>
        </a:graphic>
      </p:graphicFrame>
      <p:graphicFrame>
        <p:nvGraphicFramePr>
          <p:cNvPr id="56" name="Google Shape;365;p31">
            <a:extLst>
              <a:ext uri="{FF2B5EF4-FFF2-40B4-BE49-F238E27FC236}">
                <a16:creationId xmlns:a16="http://schemas.microsoft.com/office/drawing/2014/main" id="{FB6FE5F6-2BF3-0647-9856-F11C2CE0D284}"/>
              </a:ext>
            </a:extLst>
          </p:cNvPr>
          <p:cNvGraphicFramePr/>
          <p:nvPr>
            <p:extLst>
              <p:ext uri="{D42A27DB-BD31-4B8C-83A1-F6EECF244321}">
                <p14:modId xmlns:p14="http://schemas.microsoft.com/office/powerpoint/2010/main" val="2699227622"/>
              </p:ext>
            </p:extLst>
          </p:nvPr>
        </p:nvGraphicFramePr>
        <p:xfrm>
          <a:off x="5185364" y="2633205"/>
          <a:ext cx="1974275" cy="2830444"/>
        </p:xfrm>
        <a:graphic>
          <a:graphicData uri="http://schemas.openxmlformats.org/drawingml/2006/table">
            <a:tbl>
              <a:tblPr>
                <a:noFill/>
              </a:tblPr>
              <a:tblGrid>
                <a:gridCol w="137150">
                  <a:extLst>
                    <a:ext uri="{9D8B030D-6E8A-4147-A177-3AD203B41FA5}">
                      <a16:colId xmlns:a16="http://schemas.microsoft.com/office/drawing/2014/main" val="20000"/>
                    </a:ext>
                  </a:extLst>
                </a:gridCol>
                <a:gridCol w="1837125">
                  <a:extLst>
                    <a:ext uri="{9D8B030D-6E8A-4147-A177-3AD203B41FA5}">
                      <a16:colId xmlns:a16="http://schemas.microsoft.com/office/drawing/2014/main" val="20001"/>
                    </a:ext>
                  </a:extLst>
                </a:gridCol>
              </a:tblGrid>
              <a:tr h="686192">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ctr" latinLnBrk="0" hangingPunct="1">
                        <a:lnSpc>
                          <a:spcPct val="100000"/>
                        </a:lnSpc>
                        <a:spcBef>
                          <a:spcPts val="0"/>
                        </a:spcBef>
                        <a:spcAft>
                          <a:spcPts val="0"/>
                        </a:spcAft>
                        <a:buClr>
                          <a:srgbClr val="353535"/>
                        </a:buClr>
                        <a:buSzPts val="1100"/>
                        <a:buFont typeface="Calibri"/>
                        <a:buNone/>
                        <a:tabLst/>
                        <a:defRPr/>
                      </a:pPr>
                      <a:r>
                        <a:rPr lang="en-US" sz="1100" b="0" i="0" u="none" strike="noStrike" cap="none" dirty="0">
                          <a:solidFill>
                            <a:srgbClr val="635F59"/>
                          </a:solidFill>
                          <a:latin typeface="Calibri"/>
                          <a:ea typeface="+mn-ea"/>
                          <a:cs typeface="Calibri"/>
                          <a:sym typeface="Arial"/>
                        </a:rPr>
                        <a:t>Dedicate resources to conduct regular </a:t>
                      </a:r>
                      <a:r>
                        <a:rPr lang="en-US" sz="1100" b="1" i="0" u="none" strike="noStrike" cap="none" dirty="0">
                          <a:solidFill>
                            <a:srgbClr val="635F59"/>
                          </a:solidFill>
                          <a:latin typeface="Calibri"/>
                          <a:ea typeface="+mn-ea"/>
                          <a:cs typeface="Calibri"/>
                          <a:sym typeface="Arial"/>
                        </a:rPr>
                        <a:t>HIV tests, initiate PrEP, and support ongoing PrEP use.</a:t>
                      </a:r>
                    </a:p>
                  </a:txBody>
                  <a:tcPr marL="45720"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143016634"/>
                  </a:ext>
                </a:extLst>
              </a:tr>
              <a:tr h="739036">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dirty="0">
                          <a:solidFill>
                            <a:srgbClr val="635F59"/>
                          </a:solidFill>
                          <a:latin typeface="Calibri"/>
                          <a:ea typeface="Calibri"/>
                          <a:cs typeface="Calibri"/>
                          <a:sym typeface="Calibri"/>
                        </a:rPr>
                        <a:t>Develop training and materials for </a:t>
                      </a:r>
                      <a:r>
                        <a:rPr lang="en-US" sz="1100" b="1" i="0" u="none" strike="noStrike" cap="none" dirty="0">
                          <a:solidFill>
                            <a:srgbClr val="635F59"/>
                          </a:solidFill>
                          <a:latin typeface="Calibri"/>
                          <a:ea typeface="Calibri"/>
                          <a:cs typeface="Calibri"/>
                          <a:sym typeface="Calibri"/>
                        </a:rPr>
                        <a:t>health care workers </a:t>
                      </a:r>
                      <a:r>
                        <a:rPr lang="en-US" sz="1100" b="0" i="0" u="none" strike="noStrike" cap="none" dirty="0">
                          <a:solidFill>
                            <a:srgbClr val="635F59"/>
                          </a:solidFill>
                          <a:latin typeface="Calibri"/>
                          <a:ea typeface="Calibri"/>
                          <a:cs typeface="Calibri"/>
                          <a:sym typeface="Calibri"/>
                        </a:rPr>
                        <a:t>on PrEP methods.</a:t>
                      </a:r>
                      <a:endParaRPr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8931">
                <a:tc>
                  <a:txBody>
                    <a:bodyPr/>
                    <a:lstStyle/>
                    <a:p>
                      <a:pPr marL="0" marR="0" lvl="0" indent="0" algn="ctr" rtl="0">
                        <a:lnSpc>
                          <a:spcPct val="100000"/>
                        </a:lnSpc>
                        <a:spcBef>
                          <a:spcPts val="0"/>
                        </a:spcBef>
                        <a:spcAft>
                          <a:spcPts val="0"/>
                        </a:spcAft>
                        <a:buClr>
                          <a:srgbClr val="000000"/>
                        </a:buClr>
                        <a:buSzPts val="1100"/>
                        <a:buFont typeface="Arial"/>
                        <a:buNone/>
                      </a:pPr>
                      <a:endParaRPr lang="fr-CH" sz="1050" b="0" i="0" u="none" strike="noStrike" cap="none" dirty="0">
                        <a:solidFill>
                          <a:srgbClr val="353535"/>
                        </a:solidFill>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dirty="0">
                          <a:solidFill>
                            <a:srgbClr val="635F59"/>
                          </a:solidFill>
                          <a:latin typeface="Calibri"/>
                          <a:ea typeface="Calibri"/>
                          <a:cs typeface="Calibri"/>
                          <a:sym typeface="Calibri"/>
                        </a:rPr>
                        <a:t>Establish </a:t>
                      </a:r>
                      <a:r>
                        <a:rPr lang="en-US" sz="1100" b="1" i="0" u="none" strike="noStrike" cap="none" dirty="0">
                          <a:solidFill>
                            <a:srgbClr val="635F59"/>
                          </a:solidFill>
                          <a:latin typeface="Calibri"/>
                          <a:ea typeface="Calibri"/>
                          <a:cs typeface="Calibri"/>
                          <a:sym typeface="Calibri"/>
                        </a:rPr>
                        <a:t>referral systems </a:t>
                      </a:r>
                      <a:r>
                        <a:rPr lang="en-US" sz="1100" b="0" i="0" u="none" strike="noStrike" cap="none" dirty="0">
                          <a:solidFill>
                            <a:srgbClr val="635F59"/>
                          </a:solidFill>
                          <a:latin typeface="Calibri"/>
                          <a:ea typeface="Calibri"/>
                          <a:cs typeface="Calibri"/>
                          <a:sym typeface="Calibri"/>
                        </a:rPr>
                        <a:t>to link clients from other channels to sites providing PrEP. </a:t>
                      </a:r>
                      <a:endParaRPr dirty="0">
                        <a:solidFill>
                          <a:srgbClr val="635F59"/>
                        </a:solidFill>
                      </a:endParaRPr>
                    </a:p>
                  </a:txBody>
                  <a:tcPr marL="45725" marR="9525" marT="457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8488">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dirty="0">
                          <a:solidFill>
                            <a:srgbClr val="635F59"/>
                          </a:solidFill>
                          <a:latin typeface="Calibri"/>
                          <a:ea typeface="Calibri"/>
                          <a:cs typeface="Calibri"/>
                          <a:sym typeface="Calibri"/>
                        </a:rPr>
                        <a:t>Integrate support for </a:t>
                      </a:r>
                      <a:r>
                        <a:rPr lang="en-US" sz="1100" b="1" i="0" u="none" strike="noStrike" cap="none" dirty="0">
                          <a:solidFill>
                            <a:srgbClr val="635F59"/>
                          </a:solidFill>
                          <a:latin typeface="Calibri"/>
                          <a:ea typeface="Calibri"/>
                          <a:cs typeface="Calibri"/>
                          <a:sym typeface="Calibri"/>
                        </a:rPr>
                        <a:t>partner communication</a:t>
                      </a:r>
                      <a:r>
                        <a:rPr lang="en-US" sz="1100" b="0" i="0" u="none" strike="noStrike" cap="none" dirty="0">
                          <a:solidFill>
                            <a:srgbClr val="635F59"/>
                          </a:solidFill>
                          <a:latin typeface="Calibri"/>
                          <a:ea typeface="Calibri"/>
                          <a:cs typeface="Calibri"/>
                          <a:sym typeface="Calibri"/>
                        </a:rPr>
                        <a:t> and services for intimate partner violence (IPV) response.</a:t>
                      </a:r>
                      <a:endParaRPr sz="1100" b="0" i="0" u="none" strike="noStrike" cap="none" dirty="0">
                        <a:solidFill>
                          <a:srgbClr val="635F59"/>
                        </a:solidFill>
                        <a:latin typeface="Calibri"/>
                        <a:ea typeface="Calibri"/>
                        <a:cs typeface="Calibri"/>
                        <a:sym typeface="Calibri"/>
                      </a:endParaRPr>
                    </a:p>
                  </a:txBody>
                  <a:tcPr marL="45725" marR="9525" marT="457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57" name="Google Shape;367;p31">
            <a:extLst>
              <a:ext uri="{FF2B5EF4-FFF2-40B4-BE49-F238E27FC236}">
                <a16:creationId xmlns:a16="http://schemas.microsoft.com/office/drawing/2014/main" id="{432B2A07-380B-774A-AD88-3D77FFF82743}"/>
              </a:ext>
            </a:extLst>
          </p:cNvPr>
          <p:cNvGraphicFramePr/>
          <p:nvPr>
            <p:extLst>
              <p:ext uri="{D42A27DB-BD31-4B8C-83A1-F6EECF244321}">
                <p14:modId xmlns:p14="http://schemas.microsoft.com/office/powerpoint/2010/main" val="2427824440"/>
              </p:ext>
            </p:extLst>
          </p:nvPr>
        </p:nvGraphicFramePr>
        <p:xfrm>
          <a:off x="7422452" y="2633205"/>
          <a:ext cx="1974275" cy="2804880"/>
        </p:xfrm>
        <a:graphic>
          <a:graphicData uri="http://schemas.openxmlformats.org/drawingml/2006/table">
            <a:tbl>
              <a:tblPr>
                <a:noFill/>
              </a:tblPr>
              <a:tblGrid>
                <a:gridCol w="137150">
                  <a:extLst>
                    <a:ext uri="{9D8B030D-6E8A-4147-A177-3AD203B41FA5}">
                      <a16:colId xmlns:a16="http://schemas.microsoft.com/office/drawing/2014/main" val="20000"/>
                    </a:ext>
                  </a:extLst>
                </a:gridCol>
                <a:gridCol w="1837125">
                  <a:extLst>
                    <a:ext uri="{9D8B030D-6E8A-4147-A177-3AD203B41FA5}">
                      <a16:colId xmlns:a16="http://schemas.microsoft.com/office/drawing/2014/main" val="20001"/>
                    </a:ext>
                  </a:extLst>
                </a:gridCol>
              </a:tblGrid>
              <a:tr h="698718">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635F59"/>
                          </a:solidFill>
                          <a:latin typeface="Calibri"/>
                          <a:ea typeface="Calibri"/>
                          <a:cs typeface="Calibri"/>
                          <a:sym typeface="Calibri"/>
                        </a:rPr>
                        <a:t>Develop and implement </a:t>
                      </a:r>
                      <a:r>
                        <a:rPr lang="en-US" sz="1100" b="1" i="0" u="none" strike="noStrike" cap="none" dirty="0">
                          <a:solidFill>
                            <a:srgbClr val="635F59"/>
                          </a:solidFill>
                          <a:latin typeface="Calibri"/>
                          <a:ea typeface="Calibri"/>
                          <a:cs typeface="Calibri"/>
                          <a:sym typeface="Calibri"/>
                        </a:rPr>
                        <a:t>demand generation strategies </a:t>
                      </a:r>
                      <a:r>
                        <a:rPr lang="en-US" sz="1100" b="0" i="0" u="none" strike="noStrike" cap="none" dirty="0">
                          <a:solidFill>
                            <a:srgbClr val="635F59"/>
                          </a:solidFill>
                          <a:latin typeface="Calibri"/>
                          <a:ea typeface="Calibri"/>
                          <a:cs typeface="Calibri"/>
                          <a:sym typeface="Calibri"/>
                        </a:rPr>
                        <a:t>that include PrEP promotion.</a:t>
                      </a:r>
                      <a:endParaRPr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51562">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Address social norms/stigma to build </a:t>
                      </a:r>
                      <a:r>
                        <a:rPr lang="en-US" sz="1100" b="1" i="0" u="none" strike="noStrike" cap="none">
                          <a:solidFill>
                            <a:srgbClr val="635F59"/>
                          </a:solidFill>
                          <a:latin typeface="Calibri"/>
                          <a:ea typeface="Calibri"/>
                          <a:cs typeface="Calibri"/>
                          <a:sym typeface="Calibri"/>
                        </a:rPr>
                        <a:t>community and partner acceptance</a:t>
                      </a:r>
                      <a:r>
                        <a:rPr lang="en-US" sz="1100" b="0" i="0" u="none" strike="noStrike" cap="none">
                          <a:solidFill>
                            <a:srgbClr val="635F59"/>
                          </a:solidFill>
                          <a:latin typeface="Calibri"/>
                          <a:ea typeface="Calibri"/>
                          <a:cs typeface="Calibri"/>
                          <a:sym typeface="Calibri"/>
                        </a:rPr>
                        <a:t> of PrEP use.</a:t>
                      </a:r>
                      <a:endParaRPr sz="1100" b="0" i="0" u="none" strike="noStrike" cap="none">
                        <a:solidFill>
                          <a:srgbClr val="635F59"/>
                        </a:solidFill>
                        <a:latin typeface="Calibri"/>
                        <a:ea typeface="Calibri"/>
                        <a:cs typeface="Calibri"/>
                        <a:sym typeface="Calibri"/>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7640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Develop </a:t>
                      </a:r>
                      <a:r>
                        <a:rPr lang="en-US" sz="1100" b="1" i="0" u="none" strike="noStrike" cap="none">
                          <a:solidFill>
                            <a:srgbClr val="635F59"/>
                          </a:solidFill>
                          <a:latin typeface="Calibri"/>
                          <a:ea typeface="Calibri"/>
                          <a:cs typeface="Calibri"/>
                          <a:sym typeface="Calibri"/>
                        </a:rPr>
                        <a:t>information and tools for clients </a:t>
                      </a:r>
                      <a:r>
                        <a:rPr lang="en-US" sz="1100" b="0" i="0" u="none" strike="noStrike" cap="none">
                          <a:solidFill>
                            <a:srgbClr val="635F59"/>
                          </a:solidFill>
                          <a:latin typeface="Calibri"/>
                          <a:ea typeface="Calibri"/>
                          <a:cs typeface="Calibri"/>
                          <a:sym typeface="Calibri"/>
                        </a:rPr>
                        <a:t>to support product choice.</a:t>
                      </a:r>
                      <a:endParaRPr lang="en-US" sz="1100" strike="sngStrik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7819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635F59"/>
                          </a:solidFill>
                          <a:latin typeface="Calibri"/>
                          <a:ea typeface="Calibri"/>
                          <a:cs typeface="Calibri"/>
                          <a:sym typeface="Calibri"/>
                        </a:rPr>
                        <a:t>Support </a:t>
                      </a:r>
                      <a:r>
                        <a:rPr lang="en-US" sz="1100" b="1" i="0" u="none" strike="noStrike" cap="none" dirty="0">
                          <a:solidFill>
                            <a:srgbClr val="635F59"/>
                          </a:solidFill>
                          <a:latin typeface="Calibri"/>
                          <a:ea typeface="Calibri"/>
                          <a:cs typeface="Calibri"/>
                          <a:sym typeface="Calibri"/>
                        </a:rPr>
                        <a:t>effective use </a:t>
                      </a:r>
                      <a:r>
                        <a:rPr lang="en-US" sz="1100" b="0" i="0" u="none" strike="noStrike" cap="none" dirty="0">
                          <a:solidFill>
                            <a:srgbClr val="635F59"/>
                          </a:solidFill>
                          <a:latin typeface="Calibri"/>
                          <a:ea typeface="Calibri"/>
                          <a:cs typeface="Calibri"/>
                          <a:sym typeface="Calibri"/>
                        </a:rPr>
                        <a:t>of PrEP products.</a:t>
                      </a:r>
                      <a:endParaRPr dirty="0">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58" name="Google Shape;369;p31">
            <a:extLst>
              <a:ext uri="{FF2B5EF4-FFF2-40B4-BE49-F238E27FC236}">
                <a16:creationId xmlns:a16="http://schemas.microsoft.com/office/drawing/2014/main" id="{4405B9C4-7DB4-2E46-8A3E-6C4F29B308F8}"/>
              </a:ext>
            </a:extLst>
          </p:cNvPr>
          <p:cNvGraphicFramePr/>
          <p:nvPr>
            <p:extLst>
              <p:ext uri="{D42A27DB-BD31-4B8C-83A1-F6EECF244321}">
                <p14:modId xmlns:p14="http://schemas.microsoft.com/office/powerpoint/2010/main" val="2148955328"/>
              </p:ext>
            </p:extLst>
          </p:nvPr>
        </p:nvGraphicFramePr>
        <p:xfrm>
          <a:off x="9606129" y="2633206"/>
          <a:ext cx="1974275" cy="2127875"/>
        </p:xfrm>
        <a:graphic>
          <a:graphicData uri="http://schemas.openxmlformats.org/drawingml/2006/table">
            <a:tbl>
              <a:tblPr>
                <a:noFill/>
              </a:tblPr>
              <a:tblGrid>
                <a:gridCol w="137150">
                  <a:extLst>
                    <a:ext uri="{9D8B030D-6E8A-4147-A177-3AD203B41FA5}">
                      <a16:colId xmlns:a16="http://schemas.microsoft.com/office/drawing/2014/main" val="20000"/>
                    </a:ext>
                  </a:extLst>
                </a:gridCol>
                <a:gridCol w="1837125">
                  <a:extLst>
                    <a:ext uri="{9D8B030D-6E8A-4147-A177-3AD203B41FA5}">
                      <a16:colId xmlns:a16="http://schemas.microsoft.com/office/drawing/2014/main" val="20001"/>
                    </a:ext>
                  </a:extLst>
                </a:gridCol>
              </a:tblGrid>
              <a:tr h="84772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635F59"/>
                          </a:solidFill>
                          <a:latin typeface="Calibri"/>
                          <a:ea typeface="Calibri"/>
                          <a:cs typeface="Calibri"/>
                          <a:sym typeface="Calibri"/>
                        </a:rPr>
                        <a:t>Update or establish</a:t>
                      </a:r>
                      <a:r>
                        <a:rPr lang="en-US" sz="1100" b="1" i="0" u="none" strike="noStrike" cap="none" dirty="0">
                          <a:solidFill>
                            <a:srgbClr val="635F59"/>
                          </a:solidFill>
                          <a:latin typeface="Calibri"/>
                          <a:ea typeface="Calibri"/>
                          <a:cs typeface="Calibri"/>
                          <a:sym typeface="Calibri"/>
                        </a:rPr>
                        <a:t> integrated monitoring tools</a:t>
                      </a:r>
                      <a:r>
                        <a:rPr lang="en-US" sz="1100" b="0" i="0" u="none" strike="noStrike" cap="none" dirty="0">
                          <a:solidFill>
                            <a:srgbClr val="635F59"/>
                          </a:solidFill>
                          <a:latin typeface="Calibri"/>
                          <a:ea typeface="Calibri"/>
                          <a:cs typeface="Calibri"/>
                          <a:sym typeface="Calibri"/>
                        </a:rPr>
                        <a:t> to support data collection and analysis on PrEP use across multiple products.</a:t>
                      </a:r>
                      <a:endParaRPr lang="en-US" sz="1100" dirty="0">
                        <a:solidFill>
                          <a:srgbClr val="635F59"/>
                        </a:solidFill>
                      </a:endParaRPr>
                    </a:p>
                  </a:txBody>
                  <a:tcPr marL="91450"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007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Establish systems for </a:t>
                      </a:r>
                      <a:r>
                        <a:rPr lang="en-US" sz="1100" b="1" i="0" u="none" strike="noStrike" cap="none">
                          <a:solidFill>
                            <a:srgbClr val="635F59"/>
                          </a:solidFill>
                          <a:latin typeface="Calibri"/>
                          <a:ea typeface="Calibri"/>
                          <a:cs typeface="Calibri"/>
                          <a:sym typeface="Calibri"/>
                        </a:rPr>
                        <a:t>pharmacovigilance</a:t>
                      </a:r>
                      <a:r>
                        <a:rPr lang="en-US" sz="1100" b="0" i="0" u="none" strike="noStrike" cap="none">
                          <a:solidFill>
                            <a:srgbClr val="635F59"/>
                          </a:solidFill>
                          <a:latin typeface="Calibri"/>
                          <a:ea typeface="Calibri"/>
                          <a:cs typeface="Calibri"/>
                          <a:sym typeface="Calibri"/>
                        </a:rPr>
                        <a:t> and to monitor drug resistance. </a:t>
                      </a:r>
                      <a:endParaRPr>
                        <a:solidFill>
                          <a:srgbClr val="635F59"/>
                        </a:solidFill>
                      </a:endParaRPr>
                    </a:p>
                  </a:txBody>
                  <a:tcPr marL="91450"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007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635F59"/>
                          </a:solidFill>
                          <a:latin typeface="Calibri"/>
                          <a:ea typeface="Calibri"/>
                          <a:cs typeface="Calibri"/>
                          <a:sym typeface="Calibri"/>
                        </a:rPr>
                        <a:t>Conduct </a:t>
                      </a:r>
                      <a:r>
                        <a:rPr lang="en-US" sz="1100" b="1" i="0" u="none" strike="noStrike" cap="none" dirty="0">
                          <a:solidFill>
                            <a:srgbClr val="635F59"/>
                          </a:solidFill>
                          <a:latin typeface="Calibri"/>
                          <a:ea typeface="Calibri"/>
                          <a:cs typeface="Calibri"/>
                          <a:sym typeface="Calibri"/>
                        </a:rPr>
                        <a:t>implementation science </a:t>
                      </a:r>
                      <a:r>
                        <a:rPr lang="en-US" sz="1100" b="0" i="0" u="none" strike="noStrike" cap="none" dirty="0">
                          <a:solidFill>
                            <a:srgbClr val="635F59"/>
                          </a:solidFill>
                          <a:latin typeface="Calibri"/>
                          <a:ea typeface="Calibri"/>
                          <a:cs typeface="Calibri"/>
                          <a:sym typeface="Calibri"/>
                        </a:rPr>
                        <a:t>research to inform policy and scale-up.</a:t>
                      </a:r>
                      <a:endParaRPr dirty="0">
                        <a:solidFill>
                          <a:srgbClr val="635F59"/>
                        </a:solidFill>
                      </a:endParaRPr>
                    </a:p>
                  </a:txBody>
                  <a:tcPr marL="91450"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35" name="Google Shape;350;p31">
            <a:extLst>
              <a:ext uri="{FF2B5EF4-FFF2-40B4-BE49-F238E27FC236}">
                <a16:creationId xmlns:a16="http://schemas.microsoft.com/office/drawing/2014/main" id="{8A7451AC-3ACF-C54C-A8BB-53247C17A0AC}"/>
              </a:ext>
            </a:extLst>
          </p:cNvPr>
          <p:cNvGrpSpPr/>
          <p:nvPr/>
        </p:nvGrpSpPr>
        <p:grpSpPr>
          <a:xfrm>
            <a:off x="8411619" y="5670411"/>
            <a:ext cx="3317391" cy="1127192"/>
            <a:chOff x="5322256" y="5471286"/>
            <a:chExt cx="3317391" cy="1127192"/>
          </a:xfrm>
        </p:grpSpPr>
        <p:sp>
          <p:nvSpPr>
            <p:cNvPr id="36" name="Google Shape;351;p31">
              <a:extLst>
                <a:ext uri="{FF2B5EF4-FFF2-40B4-BE49-F238E27FC236}">
                  <a16:creationId xmlns:a16="http://schemas.microsoft.com/office/drawing/2014/main" id="{3886FEC4-7684-C843-93EE-AE6E640A8D44}"/>
                </a:ext>
              </a:extLst>
            </p:cNvPr>
            <p:cNvSpPr/>
            <p:nvPr/>
          </p:nvSpPr>
          <p:spPr>
            <a:xfrm>
              <a:off x="5322256" y="5471286"/>
              <a:ext cx="3317391" cy="1045759"/>
            </a:xfrm>
            <a:prstGeom prst="rect">
              <a:avLst/>
            </a:prstGeom>
            <a:solidFill>
              <a:schemeClr val="bg1">
                <a:lumMod val="95000"/>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1526C"/>
                </a:buClr>
                <a:buSzPts val="1100"/>
                <a:buFont typeface="Arial"/>
                <a:buNone/>
                <a:tabLst/>
                <a:defRPr/>
              </a:pPr>
              <a:endParaRPr kumimoji="0" sz="1100" b="0" i="0" u="none" strike="noStrike" kern="0" cap="none" spc="0" normalizeH="0" baseline="0" noProof="0">
                <a:ln>
                  <a:noFill/>
                </a:ln>
                <a:solidFill>
                  <a:srgbClr val="635F59"/>
                </a:solidFill>
                <a:effectLst/>
                <a:uLnTx/>
                <a:uFillTx/>
                <a:ea typeface="Calibri"/>
                <a:cs typeface="Calibri"/>
                <a:sym typeface="Calibri"/>
              </a:endParaRPr>
            </a:p>
          </p:txBody>
        </p:sp>
        <p:sp>
          <p:nvSpPr>
            <p:cNvPr id="37" name="Google Shape;352;p31">
              <a:extLst>
                <a:ext uri="{FF2B5EF4-FFF2-40B4-BE49-F238E27FC236}">
                  <a16:creationId xmlns:a16="http://schemas.microsoft.com/office/drawing/2014/main" id="{E02A6937-B028-C348-9C7D-56B06073221D}"/>
                </a:ext>
              </a:extLst>
            </p:cNvPr>
            <p:cNvSpPr/>
            <p:nvPr/>
          </p:nvSpPr>
          <p:spPr>
            <a:xfrm>
              <a:off x="5796524" y="5627117"/>
              <a:ext cx="147131" cy="146304"/>
            </a:xfrm>
            <a:prstGeom prst="rect">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1526C"/>
                </a:buClr>
                <a:buSzPts val="1100"/>
                <a:buFont typeface="Arial"/>
                <a:buNone/>
                <a:tabLst/>
                <a:defRPr/>
              </a:pPr>
              <a:endParaRPr kumimoji="0" sz="1100" b="0" i="0" u="none" strike="noStrike" kern="0" cap="none" spc="0" normalizeH="0" baseline="0" noProof="0">
                <a:ln>
                  <a:noFill/>
                </a:ln>
                <a:solidFill>
                  <a:srgbClr val="635F59"/>
                </a:solidFill>
                <a:effectLst/>
                <a:uLnTx/>
                <a:uFillTx/>
                <a:ea typeface="Calibri"/>
                <a:cs typeface="Calibri"/>
                <a:sym typeface="Calibri"/>
              </a:endParaRPr>
            </a:p>
          </p:txBody>
        </p:sp>
        <p:sp>
          <p:nvSpPr>
            <p:cNvPr id="38" name="Google Shape;353;p31">
              <a:extLst>
                <a:ext uri="{FF2B5EF4-FFF2-40B4-BE49-F238E27FC236}">
                  <a16:creationId xmlns:a16="http://schemas.microsoft.com/office/drawing/2014/main" id="{7864F1EE-C076-DF4D-AF69-218EC03328E2}"/>
                </a:ext>
              </a:extLst>
            </p:cNvPr>
            <p:cNvSpPr/>
            <p:nvPr/>
          </p:nvSpPr>
          <p:spPr>
            <a:xfrm>
              <a:off x="5796524" y="6233496"/>
              <a:ext cx="147131" cy="146304"/>
            </a:xfrm>
            <a:prstGeom prst="rect">
              <a:avLst/>
            </a:prstGeom>
            <a:solidFill>
              <a:schemeClr val="accent2">
                <a:lumMod val="60000"/>
                <a:lumOff val="40000"/>
              </a:scheme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1526C"/>
                </a:buClr>
                <a:buSzPts val="1100"/>
                <a:buFont typeface="Arial"/>
                <a:buNone/>
                <a:tabLst/>
                <a:defRPr/>
              </a:pPr>
              <a:endParaRPr kumimoji="0" sz="1100" b="0" i="0" u="none" strike="noStrike" kern="0" cap="none" spc="0" normalizeH="0" baseline="0" noProof="0">
                <a:ln>
                  <a:noFill/>
                </a:ln>
                <a:solidFill>
                  <a:srgbClr val="635F59"/>
                </a:solidFill>
                <a:effectLst/>
                <a:uLnTx/>
                <a:uFillTx/>
                <a:ea typeface="Calibri"/>
                <a:cs typeface="Calibri"/>
                <a:sym typeface="Calibri"/>
              </a:endParaRPr>
            </a:p>
          </p:txBody>
        </p:sp>
        <p:sp>
          <p:nvSpPr>
            <p:cNvPr id="39" name="Google Shape;354;p31">
              <a:extLst>
                <a:ext uri="{FF2B5EF4-FFF2-40B4-BE49-F238E27FC236}">
                  <a16:creationId xmlns:a16="http://schemas.microsoft.com/office/drawing/2014/main" id="{FB8E7EAB-DB71-0346-AD1B-30313735613A}"/>
                </a:ext>
              </a:extLst>
            </p:cNvPr>
            <p:cNvSpPr/>
            <p:nvPr/>
          </p:nvSpPr>
          <p:spPr>
            <a:xfrm>
              <a:off x="5796524" y="5928158"/>
              <a:ext cx="147131" cy="146304"/>
            </a:xfrm>
            <a:prstGeom prst="rect">
              <a:avLst/>
            </a:pr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1526C"/>
                </a:buClr>
                <a:buSzPts val="1100"/>
                <a:buFont typeface="Arial"/>
                <a:buNone/>
                <a:tabLst/>
                <a:defRPr/>
              </a:pPr>
              <a:endParaRPr kumimoji="0" sz="1100" b="0" i="0" u="none" strike="noStrike" kern="0" cap="none" spc="0" normalizeH="0" baseline="0" noProof="0">
                <a:ln>
                  <a:noFill/>
                </a:ln>
                <a:solidFill>
                  <a:srgbClr val="635F59"/>
                </a:solidFill>
                <a:effectLst/>
                <a:uLnTx/>
                <a:uFillTx/>
                <a:ea typeface="Calibri"/>
                <a:cs typeface="Calibri"/>
                <a:sym typeface="Calibri"/>
              </a:endParaRPr>
            </a:p>
          </p:txBody>
        </p:sp>
        <p:sp>
          <p:nvSpPr>
            <p:cNvPr id="40" name="Google Shape;355;p31">
              <a:extLst>
                <a:ext uri="{FF2B5EF4-FFF2-40B4-BE49-F238E27FC236}">
                  <a16:creationId xmlns:a16="http://schemas.microsoft.com/office/drawing/2014/main" id="{9875FCE9-E70E-3C42-BE55-762DAD8B2846}"/>
                </a:ext>
              </a:extLst>
            </p:cNvPr>
            <p:cNvSpPr/>
            <p:nvPr/>
          </p:nvSpPr>
          <p:spPr>
            <a:xfrm>
              <a:off x="5923049" y="5586752"/>
              <a:ext cx="1813638" cy="202098"/>
            </a:xfrm>
            <a:prstGeom prst="rect">
              <a:avLst/>
            </a:prstGeom>
            <a:no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
                  <a:srgbClr val="595959"/>
                </a:buClr>
                <a:buSzPts val="1100"/>
                <a:buFont typeface="Arial"/>
                <a:buNone/>
                <a:tabLst/>
                <a:defRPr/>
              </a:pPr>
              <a:r>
                <a:rPr kumimoji="0" lang="en-US" sz="1100" b="0" i="0" u="none" strike="noStrike" kern="0" cap="none" spc="0" normalizeH="0" baseline="0" noProof="0" dirty="0">
                  <a:ln>
                    <a:noFill/>
                  </a:ln>
                  <a:solidFill>
                    <a:srgbClr val="635F59"/>
                  </a:solidFill>
                  <a:effectLst/>
                  <a:uLnTx/>
                  <a:uFillTx/>
                  <a:cs typeface="Calibri" panose="020F0502020204030204" pitchFamily="34" charset="0"/>
                  <a:sym typeface="Calibri"/>
                </a:rPr>
                <a:t>Completed/underway</a:t>
              </a:r>
            </a:p>
          </p:txBody>
        </p:sp>
        <p:sp>
          <p:nvSpPr>
            <p:cNvPr id="41" name="Google Shape;356;p31">
              <a:extLst>
                <a:ext uri="{FF2B5EF4-FFF2-40B4-BE49-F238E27FC236}">
                  <a16:creationId xmlns:a16="http://schemas.microsoft.com/office/drawing/2014/main" id="{FFCF2AEF-8A8D-9347-A95F-F0A870BA13E2}"/>
                </a:ext>
              </a:extLst>
            </p:cNvPr>
            <p:cNvSpPr/>
            <p:nvPr/>
          </p:nvSpPr>
          <p:spPr>
            <a:xfrm>
              <a:off x="5923049" y="5815039"/>
              <a:ext cx="1890646" cy="281944"/>
            </a:xfrm>
            <a:prstGeom prst="rect">
              <a:avLst/>
            </a:prstGeom>
            <a:no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
                  <a:srgbClr val="595959"/>
                </a:buClr>
                <a:buSzPts val="1100"/>
                <a:buFont typeface="Calibri"/>
                <a:buNone/>
                <a:tabLst/>
                <a:defRPr/>
              </a:pPr>
              <a:r>
                <a:rPr kumimoji="0" lang="en-US" sz="1100" b="0" i="0" u="none" strike="noStrike" kern="0" cap="none" spc="0" normalizeH="0" baseline="0" noProof="0" dirty="0">
                  <a:ln>
                    <a:noFill/>
                  </a:ln>
                  <a:solidFill>
                    <a:srgbClr val="635F59"/>
                  </a:solidFill>
                  <a:effectLst/>
                  <a:uLnTx/>
                  <a:uFillTx/>
                  <a:ea typeface="Calibri"/>
                  <a:cs typeface="Calibri"/>
                  <a:sym typeface="Calibri"/>
                </a:rPr>
                <a:t>Additional effort is needed, but no challenges anticipated</a:t>
              </a:r>
              <a:endParaRPr kumimoji="0" sz="1100" b="0" i="1" u="none" strike="noStrike" kern="0" cap="none" spc="0" normalizeH="0" baseline="0" noProof="0" dirty="0">
                <a:ln>
                  <a:noFill/>
                </a:ln>
                <a:solidFill>
                  <a:srgbClr val="635F59"/>
                </a:solidFill>
                <a:effectLst/>
                <a:uLnTx/>
                <a:uFillTx/>
                <a:ea typeface="Calibri"/>
                <a:cs typeface="Calibri"/>
                <a:sym typeface="Calibri"/>
              </a:endParaRPr>
            </a:p>
          </p:txBody>
        </p:sp>
        <p:sp>
          <p:nvSpPr>
            <p:cNvPr id="42" name="Google Shape;357;p31">
              <a:extLst>
                <a:ext uri="{FF2B5EF4-FFF2-40B4-BE49-F238E27FC236}">
                  <a16:creationId xmlns:a16="http://schemas.microsoft.com/office/drawing/2014/main" id="{6BA3121E-824C-4E4B-BA63-E7C92352CD5E}"/>
                </a:ext>
              </a:extLst>
            </p:cNvPr>
            <p:cNvSpPr txBox="1"/>
            <p:nvPr/>
          </p:nvSpPr>
          <p:spPr>
            <a:xfrm>
              <a:off x="5923049" y="6175843"/>
              <a:ext cx="2200230" cy="261610"/>
            </a:xfrm>
            <a:prstGeom prst="rect">
              <a:avLst/>
            </a:prstGeom>
            <a:no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
                  <a:srgbClr val="595959"/>
                </a:buClr>
                <a:buSzPts val="1100"/>
                <a:buFont typeface="Calibri"/>
                <a:buNone/>
                <a:tabLst/>
                <a:defRPr/>
              </a:pPr>
              <a:r>
                <a:rPr kumimoji="0" lang="en-US" sz="1100" b="0" i="0" u="none" strike="noStrike" kern="0" cap="none" spc="0" normalizeH="0" baseline="0" noProof="0" dirty="0">
                  <a:ln>
                    <a:noFill/>
                  </a:ln>
                  <a:solidFill>
                    <a:srgbClr val="635F59"/>
                  </a:solidFill>
                  <a:effectLst/>
                  <a:uLnTx/>
                  <a:uFillTx/>
                  <a:ea typeface="Calibri"/>
                  <a:cs typeface="Calibri"/>
                  <a:sym typeface="Calibri"/>
                </a:rPr>
                <a:t>Requires significant consideration </a:t>
              </a:r>
            </a:p>
          </p:txBody>
        </p:sp>
        <p:sp>
          <p:nvSpPr>
            <p:cNvPr id="43" name="Google Shape;358;p31">
              <a:extLst>
                <a:ext uri="{FF2B5EF4-FFF2-40B4-BE49-F238E27FC236}">
                  <a16:creationId xmlns:a16="http://schemas.microsoft.com/office/drawing/2014/main" id="{0E79D913-6A32-7A46-806E-3EB9EF2FEF2A}"/>
                </a:ext>
              </a:extLst>
            </p:cNvPr>
            <p:cNvSpPr/>
            <p:nvPr/>
          </p:nvSpPr>
          <p:spPr>
            <a:xfrm rot="16200000">
              <a:off x="5047690" y="5944794"/>
              <a:ext cx="1045758" cy="261610"/>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595959"/>
                </a:buClr>
                <a:buSzPts val="1100"/>
                <a:buFont typeface="Calibri"/>
                <a:buNone/>
                <a:tabLst/>
                <a:defRPr/>
              </a:pPr>
              <a:r>
                <a:rPr kumimoji="0" lang="en-US" sz="1100" b="1" i="0" u="none" strike="noStrike" kern="0" cap="none" spc="0" normalizeH="0" baseline="0" noProof="0">
                  <a:ln>
                    <a:noFill/>
                  </a:ln>
                  <a:solidFill>
                    <a:srgbClr val="635F59"/>
                  </a:solidFill>
                  <a:effectLst/>
                  <a:uLnTx/>
                  <a:uFillTx/>
                  <a:ea typeface="Calibri"/>
                  <a:cs typeface="Calibri"/>
                  <a:sym typeface="Calibri"/>
                </a:rPr>
                <a:t>COLOR KEY </a:t>
              </a:r>
              <a:endParaRPr kumimoji="0" sz="1100" b="1" i="1" u="none" strike="noStrike" kern="0" cap="none" spc="0" normalizeH="0" baseline="0" noProof="0">
                <a:ln>
                  <a:noFill/>
                </a:ln>
                <a:solidFill>
                  <a:srgbClr val="635F59"/>
                </a:solidFill>
                <a:effectLst/>
                <a:uLnTx/>
                <a:uFillTx/>
                <a:ea typeface="Calibri"/>
                <a:cs typeface="Calibri"/>
                <a:sym typeface="Calibri"/>
              </a:endParaRPr>
            </a:p>
          </p:txBody>
        </p:sp>
      </p:grpSp>
      <p:sp>
        <p:nvSpPr>
          <p:cNvPr id="25" name="Google Shape;348;p31">
            <a:extLst>
              <a:ext uri="{FF2B5EF4-FFF2-40B4-BE49-F238E27FC236}">
                <a16:creationId xmlns:a16="http://schemas.microsoft.com/office/drawing/2014/main" id="{CCCDDAD4-AA1B-B440-811F-F19DF57C4CDD}"/>
              </a:ext>
            </a:extLst>
          </p:cNvPr>
          <p:cNvSpPr/>
          <p:nvPr/>
        </p:nvSpPr>
        <p:spPr>
          <a:xfrm>
            <a:off x="335279" y="1587850"/>
            <a:ext cx="11395803" cy="663351"/>
          </a:xfrm>
          <a:prstGeom prst="rect">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360;p31">
            <a:extLst>
              <a:ext uri="{FF2B5EF4-FFF2-40B4-BE49-F238E27FC236}">
                <a16:creationId xmlns:a16="http://schemas.microsoft.com/office/drawing/2014/main" id="{1C0E96F3-4E15-2C44-BD45-F5BC11593D65}"/>
              </a:ext>
            </a:extLst>
          </p:cNvPr>
          <p:cNvSpPr/>
          <p:nvPr/>
        </p:nvSpPr>
        <p:spPr>
          <a:xfrm>
            <a:off x="443427" y="1663587"/>
            <a:ext cx="2332278"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PLANNING &amp; </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BUDGETING</a:t>
            </a:r>
            <a:endParaRPr/>
          </a:p>
        </p:txBody>
      </p:sp>
      <p:sp>
        <p:nvSpPr>
          <p:cNvPr id="27" name="Google Shape;362;p31">
            <a:extLst>
              <a:ext uri="{FF2B5EF4-FFF2-40B4-BE49-F238E27FC236}">
                <a16:creationId xmlns:a16="http://schemas.microsoft.com/office/drawing/2014/main" id="{2FEAC8B6-A69C-F347-9045-F67A971D137C}"/>
              </a:ext>
            </a:extLst>
          </p:cNvPr>
          <p:cNvSpPr/>
          <p:nvPr/>
        </p:nvSpPr>
        <p:spPr>
          <a:xfrm>
            <a:off x="2993397" y="1663587"/>
            <a:ext cx="1974275"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SUPPLY CHAIN MANAGEMENT</a:t>
            </a:r>
            <a:endParaRPr/>
          </a:p>
        </p:txBody>
      </p:sp>
      <p:sp>
        <p:nvSpPr>
          <p:cNvPr id="28" name="Google Shape;364;p31">
            <a:extLst>
              <a:ext uri="{FF2B5EF4-FFF2-40B4-BE49-F238E27FC236}">
                <a16:creationId xmlns:a16="http://schemas.microsoft.com/office/drawing/2014/main" id="{E16CB590-127E-D244-AB05-D141E8AB61B2}"/>
              </a:ext>
            </a:extLst>
          </p:cNvPr>
          <p:cNvSpPr/>
          <p:nvPr/>
        </p:nvSpPr>
        <p:spPr>
          <a:xfrm>
            <a:off x="5185364" y="1663587"/>
            <a:ext cx="1974275"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DELIVERY                  PLATFORMS</a:t>
            </a:r>
            <a:endParaRPr/>
          </a:p>
        </p:txBody>
      </p:sp>
      <p:sp>
        <p:nvSpPr>
          <p:cNvPr id="29" name="Google Shape;366;p31">
            <a:extLst>
              <a:ext uri="{FF2B5EF4-FFF2-40B4-BE49-F238E27FC236}">
                <a16:creationId xmlns:a16="http://schemas.microsoft.com/office/drawing/2014/main" id="{8EBDE0FE-E752-2246-BC31-806C72A57C41}"/>
              </a:ext>
            </a:extLst>
          </p:cNvPr>
          <p:cNvSpPr/>
          <p:nvPr/>
        </p:nvSpPr>
        <p:spPr>
          <a:xfrm>
            <a:off x="7422452" y="1663587"/>
            <a:ext cx="1974275"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UPTAKE &amp; </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EFFECTIVE USE</a:t>
            </a:r>
            <a:endParaRPr/>
          </a:p>
        </p:txBody>
      </p:sp>
      <p:sp>
        <p:nvSpPr>
          <p:cNvPr id="30" name="Google Shape;368;p31">
            <a:extLst>
              <a:ext uri="{FF2B5EF4-FFF2-40B4-BE49-F238E27FC236}">
                <a16:creationId xmlns:a16="http://schemas.microsoft.com/office/drawing/2014/main" id="{DF1659FE-99B1-0940-B04A-10C00CE1A08F}"/>
              </a:ext>
            </a:extLst>
          </p:cNvPr>
          <p:cNvSpPr/>
          <p:nvPr/>
        </p:nvSpPr>
        <p:spPr>
          <a:xfrm>
            <a:off x="9586567" y="1663587"/>
            <a:ext cx="1993837"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algn="ctr"/>
            <a:r>
              <a:rPr lang="en-US" sz="1200" b="1">
                <a:solidFill>
                  <a:schemeClr val="bg1"/>
                </a:solidFill>
                <a:ea typeface="Calibri"/>
                <a:cs typeface="Calibri"/>
                <a:sym typeface="Calibri"/>
              </a:rPr>
              <a:t>MONITORING, EVALUATION, &amp; LEARNING</a:t>
            </a:r>
            <a:endParaRPr lang="en-US" sz="1200">
              <a:solidFill>
                <a:schemeClr val="bg1"/>
              </a:solidFill>
            </a:endParaRPr>
          </a:p>
        </p:txBody>
      </p:sp>
      <p:graphicFrame>
        <p:nvGraphicFramePr>
          <p:cNvPr id="31" name="Google Shape;361;p31">
            <a:extLst>
              <a:ext uri="{FF2B5EF4-FFF2-40B4-BE49-F238E27FC236}">
                <a16:creationId xmlns:a16="http://schemas.microsoft.com/office/drawing/2014/main" id="{8E04F2F8-B5DC-5246-930F-6E94B8CAE269}"/>
              </a:ext>
            </a:extLst>
          </p:cNvPr>
          <p:cNvGraphicFramePr/>
          <p:nvPr>
            <p:extLst>
              <p:ext uri="{D42A27DB-BD31-4B8C-83A1-F6EECF244321}">
                <p14:modId xmlns:p14="http://schemas.microsoft.com/office/powerpoint/2010/main" val="3066850510"/>
              </p:ext>
            </p:extLst>
          </p:nvPr>
        </p:nvGraphicFramePr>
        <p:xfrm>
          <a:off x="486513" y="2314338"/>
          <a:ext cx="11252882" cy="219456"/>
        </p:xfrm>
        <a:graphic>
          <a:graphicData uri="http://schemas.openxmlformats.org/drawingml/2006/table">
            <a:tbl>
              <a:tblPr>
                <a:noFill/>
              </a:tblPr>
              <a:tblGrid>
                <a:gridCol w="130707">
                  <a:extLst>
                    <a:ext uri="{9D8B030D-6E8A-4147-A177-3AD203B41FA5}">
                      <a16:colId xmlns:a16="http://schemas.microsoft.com/office/drawing/2014/main" val="20000"/>
                    </a:ext>
                  </a:extLst>
                </a:gridCol>
                <a:gridCol w="11122175">
                  <a:extLst>
                    <a:ext uri="{9D8B030D-6E8A-4147-A177-3AD203B41FA5}">
                      <a16:colId xmlns:a16="http://schemas.microsoft.com/office/drawing/2014/main" val="20001"/>
                    </a:ext>
                  </a:extLst>
                </a:gridCol>
              </a:tblGrid>
              <a:tr h="2194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12700" cap="flat" cmpd="sng" algn="ctr">
                      <a:solidFill>
                        <a:schemeClr val="accent3">
                          <a:lumMod val="60000"/>
                          <a:lumOff val="40000"/>
                        </a:schemeClr>
                      </a:solidFill>
                      <a:prstDash val="solid"/>
                      <a:round/>
                      <a:headEnd type="none" w="med" len="med"/>
                      <a:tailEnd type="none" w="med" len="med"/>
                    </a:lnL>
                    <a:lnR w="571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353535"/>
                          </a:solidFill>
                          <a:latin typeface="Calibri"/>
                          <a:ea typeface="Calibri"/>
                          <a:cs typeface="Calibri"/>
                          <a:sym typeface="Calibri"/>
                        </a:rPr>
                        <a:t>Plans, systems, and processes to support service integration across priority delivery channels, including reproductive health/family planning (FP) and private sector providers/pharmacies  </a:t>
                      </a:r>
                      <a:endParaRPr i="0" dirty="0"/>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49524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8;p31">
            <a:extLst>
              <a:ext uri="{FF2B5EF4-FFF2-40B4-BE49-F238E27FC236}">
                <a16:creationId xmlns:a16="http://schemas.microsoft.com/office/drawing/2014/main" id="{045F631D-69F7-4C45-BCBD-550DCB035EAC}"/>
              </a:ext>
            </a:extLst>
          </p:cNvPr>
          <p:cNvSpPr/>
          <p:nvPr/>
        </p:nvSpPr>
        <p:spPr>
          <a:xfrm>
            <a:off x="335279" y="1680344"/>
            <a:ext cx="11514950" cy="663351"/>
          </a:xfrm>
          <a:prstGeom prst="rect">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CD705EFC-1FB1-7E98-16F8-505FC994A9BE}"/>
              </a:ext>
            </a:extLst>
          </p:cNvPr>
          <p:cNvGrpSpPr/>
          <p:nvPr/>
        </p:nvGrpSpPr>
        <p:grpSpPr>
          <a:xfrm>
            <a:off x="443426" y="1756081"/>
            <a:ext cx="2307209" cy="5101918"/>
            <a:chOff x="443426" y="1756081"/>
            <a:chExt cx="2307209" cy="5101918"/>
          </a:xfrm>
        </p:grpSpPr>
        <p:sp>
          <p:nvSpPr>
            <p:cNvPr id="6" name="Google Shape;360;p31">
              <a:extLst>
                <a:ext uri="{FF2B5EF4-FFF2-40B4-BE49-F238E27FC236}">
                  <a16:creationId xmlns:a16="http://schemas.microsoft.com/office/drawing/2014/main" id="{F7977464-0895-BD44-A067-585C477BED91}"/>
                </a:ext>
              </a:extLst>
            </p:cNvPr>
            <p:cNvSpPr/>
            <p:nvPr/>
          </p:nvSpPr>
          <p:spPr>
            <a:xfrm>
              <a:off x="443426" y="1756081"/>
              <a:ext cx="2307209"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PLANNING &amp; </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BUDGETING</a:t>
              </a:r>
              <a:endParaRPr/>
            </a:p>
          </p:txBody>
        </p:sp>
        <p:sp>
          <p:nvSpPr>
            <p:cNvPr id="11" name="Google Shape;436;p38">
              <a:extLst>
                <a:ext uri="{FF2B5EF4-FFF2-40B4-BE49-F238E27FC236}">
                  <a16:creationId xmlns:a16="http://schemas.microsoft.com/office/drawing/2014/main" id="{9AC1068E-D16D-EC47-9999-737F5A8028E4}"/>
                </a:ext>
              </a:extLst>
            </p:cNvPr>
            <p:cNvSpPr/>
            <p:nvPr/>
          </p:nvSpPr>
          <p:spPr>
            <a:xfrm>
              <a:off x="443426" y="2350850"/>
              <a:ext cx="2307208" cy="4507149"/>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marL="171450" indent="-171450">
                <a:buSzPts val="1100"/>
                <a:buFont typeface="Arial" panose="020B0604020202020204" pitchFamily="34" charset="0"/>
                <a:buChar char="•"/>
              </a:pPr>
              <a:r>
                <a:rPr lang="en-US" sz="1100" dirty="0">
                  <a:solidFill>
                    <a:srgbClr val="353535"/>
                  </a:solidFill>
                  <a:cs typeface="Calibri"/>
                  <a:sym typeface="Calibri"/>
                </a:rPr>
                <a:t>The existing Technical Working Group (TWG) is leading the introduction of new PrEP methods. Discussions are under way to include sexual and reproductive health (SRH)/ maternal and child health (MCH) stakeholders in the current TWG. </a:t>
              </a:r>
            </a:p>
            <a:p>
              <a:pPr marL="171450" indent="-171450">
                <a:buSzPts val="1100"/>
                <a:buFont typeface="Arial" panose="020B0604020202020204" pitchFamily="34" charset="0"/>
                <a:buChar char="•"/>
              </a:pPr>
              <a:endParaRPr lang="en-US" sz="1100" dirty="0">
                <a:solidFill>
                  <a:srgbClr val="353535"/>
                </a:solidFill>
                <a:cs typeface="Calibri"/>
                <a:sym typeface="Calibri"/>
              </a:endParaRPr>
            </a:p>
            <a:p>
              <a:pPr marL="171450" indent="-171450">
                <a:buSzPts val="1100"/>
                <a:buFont typeface="Arial" panose="020B0604020202020204" pitchFamily="34" charset="0"/>
                <a:buChar char="•"/>
              </a:pPr>
              <a:r>
                <a:rPr lang="en-US" sz="1100" dirty="0">
                  <a:solidFill>
                    <a:srgbClr val="353535"/>
                  </a:solidFill>
                  <a:cs typeface="Calibri"/>
                  <a:sym typeface="Calibri"/>
                </a:rPr>
                <a:t>National plans will need updating to include the new PrEP methods.</a:t>
              </a:r>
            </a:p>
            <a:p>
              <a:pPr marL="171450" indent="-171450">
                <a:buSzPts val="1100"/>
                <a:buFont typeface="Arial" panose="020B0604020202020204" pitchFamily="34" charset="0"/>
                <a:buChar char="•"/>
              </a:pPr>
              <a:endParaRPr lang="en-US" sz="1100" dirty="0">
                <a:solidFill>
                  <a:srgbClr val="353535"/>
                </a:solidFill>
                <a:cs typeface="Calibri"/>
                <a:sym typeface="Calibri"/>
              </a:endParaRPr>
            </a:p>
            <a:p>
              <a:pPr marL="171450" indent="-171450">
                <a:buSzPts val="1100"/>
                <a:buFont typeface="Arial" panose="020B0604020202020204" pitchFamily="34" charset="0"/>
                <a:buChar char="•"/>
              </a:pPr>
              <a:r>
                <a:rPr lang="en-US" sz="1100" dirty="0">
                  <a:solidFill>
                    <a:srgbClr val="353535"/>
                  </a:solidFill>
                  <a:cs typeface="Calibri"/>
                  <a:sym typeface="Calibri"/>
                </a:rPr>
                <a:t>Implementation studies will be needed as a first step for introducing the PrEP ring and CAB PrEP, with a focus understanding the new methods in the Ugandan context.</a:t>
              </a:r>
            </a:p>
            <a:p>
              <a:pPr marL="171450" indent="-171450">
                <a:buSzPts val="1100"/>
                <a:buFont typeface="Arial" panose="020B0604020202020204" pitchFamily="34" charset="0"/>
                <a:buChar char="•"/>
              </a:pPr>
              <a:endParaRPr lang="en-US" sz="1100" dirty="0">
                <a:solidFill>
                  <a:srgbClr val="353535"/>
                </a:solidFill>
                <a:cs typeface="Calibri"/>
                <a:sym typeface="Calibri"/>
              </a:endParaRPr>
            </a:p>
            <a:p>
              <a:pPr marL="171450" indent="-171450">
                <a:buSzPts val="1100"/>
                <a:buFont typeface="Arial" panose="020B0604020202020204" pitchFamily="34" charset="0"/>
                <a:buChar char="•"/>
              </a:pPr>
              <a:r>
                <a:rPr lang="en-US" sz="1100" dirty="0">
                  <a:solidFill>
                    <a:srgbClr val="353535"/>
                  </a:solidFill>
                  <a:cs typeface="Calibri"/>
                  <a:sym typeface="Calibri"/>
                </a:rPr>
                <a:t>PEPFAR is the primary funder for oral PrEP rollout. PEPFAR will be able to support implementation studies for the PrEP ring; however, funding for rollout will need to come from another source (e.g., The Global Fund).</a:t>
              </a:r>
            </a:p>
            <a:p>
              <a:pPr marL="171450" indent="-171450">
                <a:buSzPts val="1100"/>
                <a:buFont typeface="Arial" panose="020B0604020202020204" pitchFamily="34" charset="0"/>
                <a:buChar char="•"/>
              </a:pPr>
              <a:endParaRPr lang="en-US" sz="1100" dirty="0">
                <a:solidFill>
                  <a:srgbClr val="353535"/>
                </a:solidFill>
                <a:cs typeface="Calibri"/>
                <a:sym typeface="Calibri"/>
              </a:endParaRPr>
            </a:p>
            <a:p>
              <a:pPr marL="171450" indent="-171450">
                <a:buSzPts val="1100"/>
                <a:buFont typeface="Arial" panose="020B0604020202020204" pitchFamily="34" charset="0"/>
                <a:buChar char="•"/>
              </a:pPr>
              <a:endParaRPr lang="en-US" sz="1100" dirty="0">
                <a:solidFill>
                  <a:srgbClr val="353535"/>
                </a:solidFill>
                <a:cs typeface="Calibri"/>
                <a:sym typeface="Calibri"/>
              </a:endParaRPr>
            </a:p>
            <a:p>
              <a:pPr marL="171450" indent="-171450">
                <a:buSzPts val="1100"/>
                <a:buFont typeface="Arial" panose="020B0604020202020204" pitchFamily="34" charset="0"/>
                <a:buChar char="•"/>
              </a:pPr>
              <a:endParaRPr lang="en-US" sz="1100" dirty="0">
                <a:solidFill>
                  <a:srgbClr val="635F59"/>
                </a:solidFill>
                <a:latin typeface="Calibri"/>
                <a:cs typeface="Calibri"/>
                <a:sym typeface="Calibri"/>
              </a:endParaRPr>
            </a:p>
            <a:p>
              <a:pPr marL="171450" indent="-171450">
                <a:buSzPts val="1100"/>
                <a:buFont typeface="Arial" panose="020B0604020202020204" pitchFamily="34" charset="0"/>
                <a:buChar char="•"/>
              </a:pPr>
              <a:endParaRPr lang="en-US" sz="1100" dirty="0">
                <a:solidFill>
                  <a:srgbClr val="635F59"/>
                </a:solidFill>
                <a:latin typeface="Calibri"/>
                <a:cs typeface="Calibri"/>
                <a:sym typeface="Calibri"/>
              </a:endParaRPr>
            </a:p>
            <a:p>
              <a:pPr marL="171450" indent="-171450">
                <a:buSzPts val="1100"/>
                <a:buFont typeface="Arial" panose="020B0604020202020204" pitchFamily="34" charset="0"/>
                <a:buChar char="•"/>
              </a:pPr>
              <a:endParaRPr sz="1100" dirty="0">
                <a:solidFill>
                  <a:srgbClr val="635F59"/>
                </a:solidFill>
                <a:latin typeface="Calibri"/>
                <a:cs typeface="Calibri"/>
              </a:endParaRPr>
            </a:p>
          </p:txBody>
        </p:sp>
      </p:grpSp>
      <p:grpSp>
        <p:nvGrpSpPr>
          <p:cNvPr id="2" name="Group 1">
            <a:extLst>
              <a:ext uri="{FF2B5EF4-FFF2-40B4-BE49-F238E27FC236}">
                <a16:creationId xmlns:a16="http://schemas.microsoft.com/office/drawing/2014/main" id="{4212E9AA-47C0-F4D5-50CE-203AA8A6EA3D}"/>
              </a:ext>
            </a:extLst>
          </p:cNvPr>
          <p:cNvGrpSpPr/>
          <p:nvPr/>
        </p:nvGrpSpPr>
        <p:grpSpPr>
          <a:xfrm>
            <a:off x="3012365" y="1756081"/>
            <a:ext cx="1860875" cy="4962156"/>
            <a:chOff x="3047737" y="1756081"/>
            <a:chExt cx="1860875" cy="4962156"/>
          </a:xfrm>
        </p:grpSpPr>
        <p:sp>
          <p:nvSpPr>
            <p:cNvPr id="7" name="Google Shape;362;p31">
              <a:extLst>
                <a:ext uri="{FF2B5EF4-FFF2-40B4-BE49-F238E27FC236}">
                  <a16:creationId xmlns:a16="http://schemas.microsoft.com/office/drawing/2014/main" id="{6D46C700-9898-3440-93B4-24CD5D2966BF}"/>
                </a:ext>
              </a:extLst>
            </p:cNvPr>
            <p:cNvSpPr/>
            <p:nvPr/>
          </p:nvSpPr>
          <p:spPr>
            <a:xfrm>
              <a:off x="3047737" y="1756081"/>
              <a:ext cx="1860875"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SUPPLY CHAIN MANAGEMENT</a:t>
              </a:r>
              <a:endParaRPr/>
            </a:p>
          </p:txBody>
        </p:sp>
        <p:sp>
          <p:nvSpPr>
            <p:cNvPr id="12" name="Google Shape;436;p38">
              <a:extLst>
                <a:ext uri="{FF2B5EF4-FFF2-40B4-BE49-F238E27FC236}">
                  <a16:creationId xmlns:a16="http://schemas.microsoft.com/office/drawing/2014/main" id="{CC105D77-6FAB-804B-B292-2C3EF6B0AD2B}"/>
                </a:ext>
              </a:extLst>
            </p:cNvPr>
            <p:cNvSpPr/>
            <p:nvPr/>
          </p:nvSpPr>
          <p:spPr>
            <a:xfrm>
              <a:off x="3063252" y="2350851"/>
              <a:ext cx="1829845" cy="4367386"/>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marL="171450" indent="-171450">
                <a:buSzPts val="1100"/>
                <a:buFont typeface="Arial" panose="020B0604020202020204" pitchFamily="34" charset="0"/>
                <a:buChar char="•"/>
              </a:pPr>
              <a:r>
                <a:rPr lang="en-US" sz="1100" dirty="0">
                  <a:solidFill>
                    <a:schemeClr val="tx1">
                      <a:lumMod val="50000"/>
                    </a:schemeClr>
                  </a:solidFill>
                  <a:cs typeface="Calibri"/>
                  <a:sym typeface="Calibri"/>
                </a:rPr>
                <a:t>The ring was approved by the National Drug Authority (NDA) in October 2021 and will be added to the public sector formulary based on findings of the demonstration projects.</a:t>
              </a:r>
              <a:r>
                <a:rPr lang="en-US" sz="1100" dirty="0">
                  <a:solidFill>
                    <a:schemeClr val="tx1">
                      <a:lumMod val="50000"/>
                    </a:schemeClr>
                  </a:solidFill>
                  <a:latin typeface="Calibri"/>
                  <a:cs typeface="Calibri"/>
                  <a:sym typeface="Calibri"/>
                </a:rPr>
                <a:t> Registration of CAB PrEP is under way.</a:t>
              </a:r>
            </a:p>
            <a:p>
              <a:pPr marL="171450" indent="-171450">
                <a:buSzPts val="1100"/>
                <a:buFont typeface="Arial" panose="020B0604020202020204" pitchFamily="34" charset="0"/>
                <a:buChar char="•"/>
              </a:pPr>
              <a:endParaRPr lang="en-US" sz="1100" dirty="0">
                <a:solidFill>
                  <a:srgbClr val="635F59"/>
                </a:solidFill>
                <a:latin typeface="Calibri"/>
                <a:cs typeface="Calibri"/>
                <a:sym typeface="Calibri"/>
              </a:endParaRPr>
            </a:p>
            <a:p>
              <a:pPr marL="171450" indent="-171450">
                <a:buSzPts val="1100"/>
                <a:buFont typeface="Arial" panose="020B0604020202020204" pitchFamily="34" charset="0"/>
                <a:buChar char="•"/>
              </a:pPr>
              <a:r>
                <a:rPr lang="en-US" sz="1100" dirty="0">
                  <a:solidFill>
                    <a:srgbClr val="353535"/>
                  </a:solidFill>
                  <a:cs typeface="Calibri"/>
                  <a:sym typeface="Calibri"/>
                </a:rPr>
                <a:t>Once the new PrEP methods are included in guidelines, they can be procured for implementation studies. </a:t>
              </a:r>
            </a:p>
            <a:p>
              <a:pPr marL="171450" indent="-171450">
                <a:buSzPts val="1100"/>
                <a:buFont typeface="Arial" panose="020B0604020202020204" pitchFamily="34" charset="0"/>
                <a:buChar char="•"/>
              </a:pPr>
              <a:endParaRPr lang="en-US" sz="1100" dirty="0">
                <a:solidFill>
                  <a:srgbClr val="353535"/>
                </a:solidFill>
                <a:cs typeface="Calibri"/>
                <a:sym typeface="Calibri"/>
              </a:endParaRPr>
            </a:p>
            <a:p>
              <a:pPr marL="171450" indent="-171450">
                <a:buSzPts val="1100"/>
                <a:buFont typeface="Arial" panose="020B0604020202020204" pitchFamily="34" charset="0"/>
                <a:buChar char="•"/>
              </a:pPr>
              <a:r>
                <a:rPr lang="en-US" sz="1100" dirty="0">
                  <a:solidFill>
                    <a:srgbClr val="353535"/>
                  </a:solidFill>
                  <a:cs typeface="Calibri"/>
                  <a:sym typeface="Calibri"/>
                </a:rPr>
                <a:t>Stakeholders feel that the new PrEP methods will be easily integrated within supply chain and logistic systems. No challenges are anticipated at this stage.</a:t>
              </a:r>
            </a:p>
            <a:p>
              <a:pPr marL="171450" indent="-171450">
                <a:buSzPts val="1100"/>
                <a:buFont typeface="Arial" panose="020B0604020202020204" pitchFamily="34" charset="0"/>
                <a:buChar char="•"/>
              </a:pPr>
              <a:endParaRPr lang="en-US" sz="1100" dirty="0">
                <a:solidFill>
                  <a:srgbClr val="635F59"/>
                </a:solidFill>
                <a:latin typeface="Calibri"/>
                <a:cs typeface="Calibri"/>
                <a:sym typeface="Calibri"/>
              </a:endParaRPr>
            </a:p>
            <a:p>
              <a:pPr marL="171450" indent="-171450">
                <a:buSzPts val="1100"/>
                <a:buFont typeface="Arial" panose="020B0604020202020204" pitchFamily="34" charset="0"/>
                <a:buChar char="•"/>
              </a:pPr>
              <a:endParaRPr lang="en-US" sz="1100" dirty="0">
                <a:solidFill>
                  <a:srgbClr val="635F59"/>
                </a:solidFill>
                <a:latin typeface="Calibri"/>
                <a:cs typeface="Calibri"/>
                <a:sym typeface="Calibri"/>
              </a:endParaRPr>
            </a:p>
            <a:p>
              <a:pPr marL="171450" indent="-171450">
                <a:buSzPts val="1100"/>
                <a:buFont typeface="Arial" panose="020B0604020202020204" pitchFamily="34" charset="0"/>
                <a:buChar char="•"/>
              </a:pPr>
              <a:endParaRPr lang="en-US" sz="1100" dirty="0">
                <a:solidFill>
                  <a:srgbClr val="635F59"/>
                </a:solidFill>
                <a:latin typeface="Calibri"/>
                <a:cs typeface="Calibri"/>
                <a:sym typeface="Calibri"/>
              </a:endParaRPr>
            </a:p>
            <a:p>
              <a:pPr marL="171450" indent="-171450">
                <a:buSzPts val="1100"/>
                <a:buFont typeface="Arial" panose="020B0604020202020204" pitchFamily="34" charset="0"/>
                <a:buChar char="•"/>
              </a:pPr>
              <a:endParaRPr lang="en-US" sz="1100" dirty="0">
                <a:solidFill>
                  <a:srgbClr val="635F59"/>
                </a:solidFill>
                <a:latin typeface="Calibri"/>
                <a:cs typeface="Calibri"/>
                <a:sym typeface="Calibri"/>
              </a:endParaRPr>
            </a:p>
            <a:p>
              <a:pPr marL="171450" indent="-171450">
                <a:buSzPts val="1100"/>
                <a:buFont typeface="Arial" panose="020B0604020202020204" pitchFamily="34" charset="0"/>
                <a:buChar char="•"/>
              </a:pPr>
              <a:endParaRPr sz="1100" dirty="0">
                <a:solidFill>
                  <a:srgbClr val="635F59"/>
                </a:solidFill>
                <a:latin typeface="Calibri"/>
                <a:cs typeface="Calibri"/>
              </a:endParaRPr>
            </a:p>
          </p:txBody>
        </p:sp>
      </p:grpSp>
      <p:grpSp>
        <p:nvGrpSpPr>
          <p:cNvPr id="17" name="Group 16">
            <a:extLst>
              <a:ext uri="{FF2B5EF4-FFF2-40B4-BE49-F238E27FC236}">
                <a16:creationId xmlns:a16="http://schemas.microsoft.com/office/drawing/2014/main" id="{4429BD0B-449E-7706-6D75-A60E3372F476}"/>
              </a:ext>
            </a:extLst>
          </p:cNvPr>
          <p:cNvGrpSpPr/>
          <p:nvPr/>
        </p:nvGrpSpPr>
        <p:grpSpPr>
          <a:xfrm>
            <a:off x="5134970" y="1756081"/>
            <a:ext cx="2031949" cy="4962156"/>
            <a:chOff x="5145121" y="1756081"/>
            <a:chExt cx="2031949" cy="4962156"/>
          </a:xfrm>
        </p:grpSpPr>
        <p:sp>
          <p:nvSpPr>
            <p:cNvPr id="8" name="Google Shape;364;p31">
              <a:extLst>
                <a:ext uri="{FF2B5EF4-FFF2-40B4-BE49-F238E27FC236}">
                  <a16:creationId xmlns:a16="http://schemas.microsoft.com/office/drawing/2014/main" id="{A56328FE-0B3E-F04D-A2A9-A3528285A6D9}"/>
                </a:ext>
              </a:extLst>
            </p:cNvPr>
            <p:cNvSpPr/>
            <p:nvPr/>
          </p:nvSpPr>
          <p:spPr>
            <a:xfrm>
              <a:off x="5145121" y="1756081"/>
              <a:ext cx="1865376"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cs typeface="Calibri"/>
                  <a:sym typeface="Calibri"/>
                </a:rPr>
                <a:t>PREP DELIVERY PLATFORMS</a:t>
              </a:r>
              <a:endParaRPr sz="1200" b="1">
                <a:solidFill>
                  <a:srgbClr val="FFFFFF"/>
                </a:solidFill>
                <a:latin typeface="Calibri"/>
                <a:cs typeface="Calibri"/>
              </a:endParaRPr>
            </a:p>
          </p:txBody>
        </p:sp>
        <p:sp>
          <p:nvSpPr>
            <p:cNvPr id="13" name="Google Shape;436;p38">
              <a:extLst>
                <a:ext uri="{FF2B5EF4-FFF2-40B4-BE49-F238E27FC236}">
                  <a16:creationId xmlns:a16="http://schemas.microsoft.com/office/drawing/2014/main" id="{A8625527-8BD7-9840-B447-3CEBE21944BC}"/>
                </a:ext>
              </a:extLst>
            </p:cNvPr>
            <p:cNvSpPr/>
            <p:nvPr/>
          </p:nvSpPr>
          <p:spPr>
            <a:xfrm>
              <a:off x="5145121" y="2350851"/>
              <a:ext cx="2031949" cy="4367386"/>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marL="171450" indent="-171450">
                <a:buSzPts val="1100"/>
                <a:buFont typeface="Arial" panose="020B0604020202020204" pitchFamily="34" charset="0"/>
                <a:buChar char="•"/>
              </a:pPr>
              <a:r>
                <a:rPr lang="en-US" sz="1100">
                  <a:solidFill>
                    <a:schemeClr val="tx1">
                      <a:lumMod val="50000"/>
                    </a:schemeClr>
                  </a:solidFill>
                  <a:latin typeface="Calibri"/>
                  <a:cs typeface="Calibri"/>
                  <a:sym typeface="Calibri"/>
                </a:rPr>
                <a:t>Oral PrEP is widely available in ART clinics and public health facilities, as well as in many SRH/MCH channels; expansion of oral PrEP across channels is under way.</a:t>
              </a:r>
            </a:p>
            <a:p>
              <a:pPr marL="171450" indent="-171450">
                <a:buSzPts val="1100"/>
                <a:buFont typeface="Arial" panose="020B0604020202020204" pitchFamily="34" charset="0"/>
                <a:buChar char="•"/>
              </a:pPr>
              <a:endParaRPr lang="en-US" sz="1100">
                <a:solidFill>
                  <a:schemeClr val="tx1">
                    <a:lumMod val="50000"/>
                  </a:schemeClr>
                </a:solidFill>
                <a:latin typeface="Calibri"/>
                <a:cs typeface="Calibri"/>
                <a:sym typeface="Calibri"/>
              </a:endParaRPr>
            </a:p>
            <a:p>
              <a:pPr marL="171450" indent="-171450">
                <a:buSzPts val="1100"/>
                <a:buFont typeface="Arial" panose="020B0604020202020204" pitchFamily="34" charset="0"/>
                <a:buChar char="•"/>
              </a:pPr>
              <a:r>
                <a:rPr lang="en-US" sz="1100">
                  <a:solidFill>
                    <a:schemeClr val="tx1">
                      <a:lumMod val="50000"/>
                    </a:schemeClr>
                  </a:solidFill>
                  <a:latin typeface="Calibri"/>
                  <a:cs typeface="Calibri"/>
                  <a:sym typeface="Calibri"/>
                </a:rPr>
                <a:t>Oral PrEP is also available through referral in community-based settings. These models have played an important role in the continuation and acceptance of oral PrEP in communities (e.g., through safe spaces, drop-in centers).</a:t>
              </a:r>
            </a:p>
            <a:p>
              <a:pPr marL="171450" indent="-171450">
                <a:buSzPts val="1100"/>
                <a:buFont typeface="Arial" panose="020B0604020202020204" pitchFamily="34" charset="0"/>
                <a:buChar char="•"/>
              </a:pPr>
              <a:endParaRPr lang="en-US" sz="1100">
                <a:solidFill>
                  <a:schemeClr val="tx1">
                    <a:lumMod val="50000"/>
                  </a:schemeClr>
                </a:solidFill>
                <a:latin typeface="Calibri"/>
                <a:cs typeface="Calibri"/>
                <a:sym typeface="Calibri"/>
              </a:endParaRPr>
            </a:p>
            <a:p>
              <a:pPr marL="171450" indent="-171450">
                <a:buSzPts val="1100"/>
                <a:buFont typeface="Arial" panose="020B0604020202020204" pitchFamily="34" charset="0"/>
                <a:buChar char="•"/>
              </a:pPr>
              <a:r>
                <a:rPr lang="en-US" sz="1100">
                  <a:solidFill>
                    <a:schemeClr val="tx1">
                      <a:lumMod val="50000"/>
                    </a:schemeClr>
                  </a:solidFill>
                  <a:latin typeface="Calibri"/>
                  <a:cs typeface="Calibri"/>
                  <a:sym typeface="Calibri"/>
                </a:rPr>
                <a:t>Stakeholders are also exploring opportunities for PrEP access at pharmacies and private sector clinics/hospitals. Early discussions have been held on establishing an accreditation system.</a:t>
              </a:r>
            </a:p>
            <a:p>
              <a:pPr marL="171450" indent="-171450">
                <a:buSzPts val="1100"/>
                <a:buFont typeface="Arial" panose="020B0604020202020204" pitchFamily="34" charset="0"/>
                <a:buChar char="•"/>
              </a:pPr>
              <a:endParaRPr lang="en-US" sz="1100">
                <a:solidFill>
                  <a:schemeClr val="tx1">
                    <a:lumMod val="50000"/>
                  </a:schemeClr>
                </a:solidFill>
                <a:latin typeface="Calibri"/>
                <a:cs typeface="Calibri"/>
                <a:sym typeface="Calibri"/>
              </a:endParaRPr>
            </a:p>
            <a:p>
              <a:pPr marL="171450" indent="-171450">
                <a:buSzPts val="1100"/>
                <a:buFont typeface="Arial" panose="020B0604020202020204" pitchFamily="34" charset="0"/>
                <a:buChar char="•"/>
              </a:pPr>
              <a:endParaRPr sz="1100">
                <a:solidFill>
                  <a:schemeClr val="tx1">
                    <a:lumMod val="50000"/>
                  </a:schemeClr>
                </a:solidFill>
                <a:latin typeface="Calibri"/>
                <a:cs typeface="Calibri"/>
              </a:endParaRPr>
            </a:p>
          </p:txBody>
        </p:sp>
      </p:grpSp>
      <p:grpSp>
        <p:nvGrpSpPr>
          <p:cNvPr id="18" name="Group 17">
            <a:extLst>
              <a:ext uri="{FF2B5EF4-FFF2-40B4-BE49-F238E27FC236}">
                <a16:creationId xmlns:a16="http://schemas.microsoft.com/office/drawing/2014/main" id="{EB502D83-05DD-8CB2-69FC-B9F109E66F53}"/>
              </a:ext>
            </a:extLst>
          </p:cNvPr>
          <p:cNvGrpSpPr/>
          <p:nvPr/>
        </p:nvGrpSpPr>
        <p:grpSpPr>
          <a:xfrm>
            <a:off x="7262077" y="1756081"/>
            <a:ext cx="2313012" cy="4962156"/>
            <a:chOff x="7262131" y="1756081"/>
            <a:chExt cx="2313012" cy="4962156"/>
          </a:xfrm>
        </p:grpSpPr>
        <p:sp>
          <p:nvSpPr>
            <p:cNvPr id="9" name="Google Shape;366;p31">
              <a:extLst>
                <a:ext uri="{FF2B5EF4-FFF2-40B4-BE49-F238E27FC236}">
                  <a16:creationId xmlns:a16="http://schemas.microsoft.com/office/drawing/2014/main" id="{0A555289-D65F-6546-A5FF-53ED2693FC75}"/>
                </a:ext>
              </a:extLst>
            </p:cNvPr>
            <p:cNvSpPr/>
            <p:nvPr/>
          </p:nvSpPr>
          <p:spPr>
            <a:xfrm>
              <a:off x="7262131" y="1756081"/>
              <a:ext cx="2313012"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UPTAKE &amp; </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EFFECTIVE USE</a:t>
              </a:r>
              <a:endParaRPr/>
            </a:p>
          </p:txBody>
        </p:sp>
        <p:sp>
          <p:nvSpPr>
            <p:cNvPr id="14" name="Google Shape;436;p38">
              <a:extLst>
                <a:ext uri="{FF2B5EF4-FFF2-40B4-BE49-F238E27FC236}">
                  <a16:creationId xmlns:a16="http://schemas.microsoft.com/office/drawing/2014/main" id="{21506202-7ED3-9A48-9005-6AF0196FE3D0}"/>
                </a:ext>
              </a:extLst>
            </p:cNvPr>
            <p:cNvSpPr/>
            <p:nvPr/>
          </p:nvSpPr>
          <p:spPr>
            <a:xfrm>
              <a:off x="7265258" y="2350851"/>
              <a:ext cx="2306759" cy="4367386"/>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marL="171450" indent="-171450">
                <a:buSzPts val="1100"/>
                <a:buFont typeface="Arial" panose="020B0604020202020204" pitchFamily="34" charset="0"/>
                <a:buChar char="•"/>
              </a:pPr>
              <a:r>
                <a:rPr lang="en-US" sz="1100">
                  <a:solidFill>
                    <a:schemeClr val="tx1">
                      <a:lumMod val="50000"/>
                    </a:schemeClr>
                  </a:solidFill>
                  <a:cs typeface="Calibri"/>
                  <a:sym typeface="Calibri"/>
                </a:rPr>
                <a:t>Although uptake of oral PrEP has been growing, continuation has been challenging. </a:t>
              </a:r>
            </a:p>
            <a:p>
              <a:pPr marL="171450" indent="-171450">
                <a:buSzPts val="1100"/>
                <a:buFont typeface="Arial" panose="020B0604020202020204" pitchFamily="34" charset="0"/>
                <a:buChar char="•"/>
              </a:pPr>
              <a:endParaRPr lang="en-US" sz="1100">
                <a:solidFill>
                  <a:schemeClr val="tx1">
                    <a:lumMod val="50000"/>
                  </a:schemeClr>
                </a:solidFill>
                <a:cs typeface="Calibri"/>
                <a:sym typeface="Calibri"/>
              </a:endParaRPr>
            </a:p>
            <a:p>
              <a:pPr marL="171450" indent="-171450">
                <a:buSzPts val="1100"/>
                <a:buFont typeface="Arial" panose="020B0604020202020204" pitchFamily="34" charset="0"/>
                <a:buChar char="•"/>
              </a:pPr>
              <a:r>
                <a:rPr lang="en-US" sz="1100">
                  <a:solidFill>
                    <a:schemeClr val="tx1">
                      <a:lumMod val="50000"/>
                    </a:schemeClr>
                  </a:solidFill>
                  <a:cs typeface="Calibri"/>
                  <a:sym typeface="Calibri"/>
                </a:rPr>
                <a:t>Initial rollout of PrEP did not have a strong demand generation and communication strategy that included the perspectives of community leaders and end users. The integration of community-based models and peer-led approaches addressed some of the stigma related to oral PREP. </a:t>
              </a:r>
            </a:p>
            <a:p>
              <a:pPr>
                <a:buSzPts val="1100"/>
              </a:pPr>
              <a:endParaRPr lang="en-CH" sz="1100">
                <a:solidFill>
                  <a:schemeClr val="tx1">
                    <a:lumMod val="50000"/>
                  </a:schemeClr>
                </a:solidFill>
              </a:endParaRPr>
            </a:p>
            <a:p>
              <a:pPr marL="171450" indent="-171450">
                <a:buSzPts val="1100"/>
                <a:buFont typeface="Arial" panose="020B0604020202020204" pitchFamily="34" charset="0"/>
                <a:buChar char="•"/>
              </a:pPr>
              <a:r>
                <a:rPr lang="en-CH" sz="1100">
                  <a:solidFill>
                    <a:schemeClr val="tx1">
                      <a:lumMod val="50000"/>
                    </a:schemeClr>
                  </a:solidFill>
                </a:rPr>
                <a:t>There is hope that the new PrEP methods may increase uptake and retention, particularly for </a:t>
              </a:r>
              <a:r>
                <a:rPr lang="en-US" sz="1100">
                  <a:solidFill>
                    <a:schemeClr val="tx1">
                      <a:lumMod val="50000"/>
                    </a:schemeClr>
                  </a:solidFill>
                </a:rPr>
                <a:t>members of </a:t>
              </a:r>
              <a:r>
                <a:rPr lang="en-CH" sz="1100">
                  <a:solidFill>
                    <a:schemeClr val="tx1">
                      <a:lumMod val="50000"/>
                    </a:schemeClr>
                  </a:solidFill>
                </a:rPr>
                <a:t>KPs and AGYW who have discontinued oral PrEP. However, </a:t>
              </a:r>
              <a:r>
                <a:rPr lang="en-US" sz="1100">
                  <a:solidFill>
                    <a:schemeClr val="tx1">
                      <a:lumMod val="50000"/>
                    </a:schemeClr>
                  </a:solidFill>
                  <a:latin typeface="Calibri"/>
                  <a:cs typeface="Calibri"/>
                  <a:sym typeface="Calibri"/>
                </a:rPr>
                <a:t>there will be a need to expand community sensitization and develop demand generation strategies for the new PrEP methods.</a:t>
              </a:r>
            </a:p>
            <a:p>
              <a:pPr marL="171450" indent="-171450">
                <a:buSzPts val="1100"/>
                <a:buFont typeface="Arial" panose="020B0604020202020204" pitchFamily="34" charset="0"/>
                <a:buChar char="•"/>
              </a:pPr>
              <a:endParaRPr lang="en-US" sz="1100">
                <a:solidFill>
                  <a:schemeClr val="tx1">
                    <a:lumMod val="50000"/>
                  </a:schemeClr>
                </a:solidFill>
                <a:latin typeface="Calibri"/>
                <a:cs typeface="Calibri"/>
                <a:sym typeface="Calibri"/>
              </a:endParaRPr>
            </a:p>
            <a:p>
              <a:pPr marL="171450" indent="-171450">
                <a:buSzPts val="1100"/>
                <a:buFont typeface="Arial" panose="020B0604020202020204" pitchFamily="34" charset="0"/>
                <a:buChar char="•"/>
              </a:pPr>
              <a:endParaRPr lang="en-US" sz="1100">
                <a:solidFill>
                  <a:schemeClr val="tx1">
                    <a:lumMod val="50000"/>
                  </a:schemeClr>
                </a:solidFill>
                <a:latin typeface="Calibri"/>
                <a:cs typeface="Calibri"/>
                <a:sym typeface="Calibri"/>
              </a:endParaRPr>
            </a:p>
            <a:p>
              <a:pPr marL="171450" indent="-171450">
                <a:buSzPts val="1100"/>
                <a:buFont typeface="Arial" panose="020B0604020202020204" pitchFamily="34" charset="0"/>
                <a:buChar char="•"/>
              </a:pPr>
              <a:endParaRPr lang="en-US" sz="1100">
                <a:solidFill>
                  <a:schemeClr val="tx1">
                    <a:lumMod val="50000"/>
                  </a:schemeClr>
                </a:solidFill>
                <a:latin typeface="Calibri"/>
                <a:cs typeface="Calibri"/>
                <a:sym typeface="Calibri"/>
              </a:endParaRPr>
            </a:p>
            <a:p>
              <a:pPr marL="171450" indent="-171450">
                <a:buSzPts val="1100"/>
                <a:buFont typeface="Arial" panose="020B0604020202020204" pitchFamily="34" charset="0"/>
                <a:buChar char="•"/>
              </a:pPr>
              <a:endParaRPr sz="1100">
                <a:solidFill>
                  <a:schemeClr val="tx1">
                    <a:lumMod val="50000"/>
                  </a:schemeClr>
                </a:solidFill>
                <a:latin typeface="Calibri"/>
                <a:cs typeface="Calibri"/>
              </a:endParaRPr>
            </a:p>
          </p:txBody>
        </p:sp>
      </p:grpSp>
      <p:grpSp>
        <p:nvGrpSpPr>
          <p:cNvPr id="19" name="Group 18">
            <a:extLst>
              <a:ext uri="{FF2B5EF4-FFF2-40B4-BE49-F238E27FC236}">
                <a16:creationId xmlns:a16="http://schemas.microsoft.com/office/drawing/2014/main" id="{D03F96B2-0DA8-F84E-2CBD-9DA335006BE9}"/>
              </a:ext>
            </a:extLst>
          </p:cNvPr>
          <p:cNvGrpSpPr/>
          <p:nvPr/>
        </p:nvGrpSpPr>
        <p:grpSpPr>
          <a:xfrm>
            <a:off x="9746166" y="1756081"/>
            <a:ext cx="1984915" cy="4962156"/>
            <a:chOff x="9746166" y="1756081"/>
            <a:chExt cx="1984915" cy="4962156"/>
          </a:xfrm>
        </p:grpSpPr>
        <p:sp>
          <p:nvSpPr>
            <p:cNvPr id="10" name="Google Shape;368;p31">
              <a:extLst>
                <a:ext uri="{FF2B5EF4-FFF2-40B4-BE49-F238E27FC236}">
                  <a16:creationId xmlns:a16="http://schemas.microsoft.com/office/drawing/2014/main" id="{61D80BDE-EA00-B64D-92DB-6B1609948683}"/>
                </a:ext>
              </a:extLst>
            </p:cNvPr>
            <p:cNvSpPr/>
            <p:nvPr/>
          </p:nvSpPr>
          <p:spPr>
            <a:xfrm>
              <a:off x="9746166" y="1756081"/>
              <a:ext cx="1984915"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algn="ctr"/>
              <a:r>
                <a:rPr lang="en-US" sz="1200" b="1">
                  <a:solidFill>
                    <a:schemeClr val="bg1"/>
                  </a:solidFill>
                  <a:ea typeface="Calibri"/>
                  <a:cs typeface="Calibri"/>
                  <a:sym typeface="Calibri"/>
                </a:rPr>
                <a:t>MONITORING, EVALUATION, &amp; LEARNING</a:t>
              </a:r>
              <a:endParaRPr lang="en-US" sz="1200">
                <a:solidFill>
                  <a:schemeClr val="bg1"/>
                </a:solidFill>
              </a:endParaRPr>
            </a:p>
          </p:txBody>
        </p:sp>
        <p:sp>
          <p:nvSpPr>
            <p:cNvPr id="15" name="Google Shape;436;p38">
              <a:extLst>
                <a:ext uri="{FF2B5EF4-FFF2-40B4-BE49-F238E27FC236}">
                  <a16:creationId xmlns:a16="http://schemas.microsoft.com/office/drawing/2014/main" id="{499DFFDE-F7F2-1F42-9A2A-B3182DB03B86}"/>
                </a:ext>
              </a:extLst>
            </p:cNvPr>
            <p:cNvSpPr/>
            <p:nvPr/>
          </p:nvSpPr>
          <p:spPr>
            <a:xfrm>
              <a:off x="9836820" y="2350851"/>
              <a:ext cx="1894261" cy="4367386"/>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marL="171450" indent="-171450">
                <a:buSzPts val="1100"/>
                <a:buFont typeface="Arial" panose="020B0604020202020204" pitchFamily="34" charset="0"/>
                <a:buChar char="•"/>
              </a:pPr>
              <a:r>
                <a:rPr lang="en-US" sz="1100">
                  <a:solidFill>
                    <a:srgbClr val="353535"/>
                  </a:solidFill>
                  <a:cs typeface="Calibri"/>
                  <a:sym typeface="Calibri"/>
                </a:rPr>
                <a:t>Data collection and reporting are already streamlined in a national health information system at the facility and district levels.</a:t>
              </a:r>
            </a:p>
            <a:p>
              <a:pPr marL="171450" indent="-171450">
                <a:buSzPts val="1100"/>
                <a:buFont typeface="Arial" panose="020B0604020202020204" pitchFamily="34" charset="0"/>
                <a:buChar char="•"/>
              </a:pPr>
              <a:endParaRPr lang="en-US" sz="1100">
                <a:solidFill>
                  <a:srgbClr val="353535"/>
                </a:solidFill>
                <a:cs typeface="Calibri"/>
                <a:sym typeface="Calibri"/>
              </a:endParaRPr>
            </a:p>
            <a:p>
              <a:pPr marL="171450" indent="-171450">
                <a:buSzPts val="1100"/>
                <a:buFont typeface="Arial" panose="020B0604020202020204" pitchFamily="34" charset="0"/>
                <a:buChar char="•"/>
              </a:pPr>
              <a:r>
                <a:rPr lang="en-US" sz="1100">
                  <a:solidFill>
                    <a:srgbClr val="353535"/>
                  </a:solidFill>
                  <a:cs typeface="Calibri"/>
                  <a:sym typeface="Calibri"/>
                </a:rPr>
                <a:t>There are no anticipated challenges to including new PrEP methods in monitoring systems.</a:t>
              </a:r>
            </a:p>
            <a:p>
              <a:pPr marL="171450" indent="-171450">
                <a:buSzPts val="1100"/>
                <a:buFont typeface="Arial" panose="020B0604020202020204" pitchFamily="34" charset="0"/>
                <a:buChar char="•"/>
              </a:pPr>
              <a:endParaRPr lang="en-US" sz="1100">
                <a:solidFill>
                  <a:srgbClr val="353535"/>
                </a:solidFill>
                <a:cs typeface="Calibri"/>
                <a:sym typeface="Calibri"/>
              </a:endParaRPr>
            </a:p>
            <a:p>
              <a:pPr marL="171450" indent="-171450">
                <a:buSzPts val="1100"/>
                <a:buFont typeface="Arial" panose="020B0604020202020204" pitchFamily="34" charset="0"/>
                <a:buChar char="•"/>
              </a:pPr>
              <a:r>
                <a:rPr lang="en-US" sz="1100">
                  <a:solidFill>
                    <a:srgbClr val="353535"/>
                  </a:solidFill>
                  <a:cs typeface="Calibri"/>
                  <a:sym typeface="Calibri"/>
                </a:rPr>
                <a:t>However, SRH/MCH data systems are not yet integrated in the HIV monitoring systems, and doing so will require updating each tool individually for new PrEP methods.</a:t>
              </a:r>
            </a:p>
            <a:p>
              <a:pPr marL="171450" indent="-171450">
                <a:buSzPts val="1100"/>
                <a:buFont typeface="Arial" panose="020B0604020202020204" pitchFamily="34" charset="0"/>
                <a:buChar char="•"/>
              </a:pPr>
              <a:endParaRPr sz="1100">
                <a:solidFill>
                  <a:srgbClr val="635F59"/>
                </a:solidFill>
                <a:latin typeface="Calibri"/>
                <a:cs typeface="Calibri"/>
              </a:endParaRPr>
            </a:p>
          </p:txBody>
        </p:sp>
      </p:grpSp>
      <p:sp>
        <p:nvSpPr>
          <p:cNvPr id="16" name="Rectangle 15">
            <a:extLst>
              <a:ext uri="{FF2B5EF4-FFF2-40B4-BE49-F238E27FC236}">
                <a16:creationId xmlns:a16="http://schemas.microsoft.com/office/drawing/2014/main" id="{E415C652-8AA0-8548-91DD-816E29C26AC4}"/>
              </a:ext>
            </a:extLst>
          </p:cNvPr>
          <p:cNvSpPr/>
          <p:nvPr/>
        </p:nvSpPr>
        <p:spPr>
          <a:xfrm>
            <a:off x="335279" y="1161613"/>
            <a:ext cx="11395803" cy="470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rgbClr val="635F59"/>
                </a:solidFill>
              </a:rPr>
              <a:t>Findings from the Uganda situation analysis are summarized below, with details included on the following slides.  </a:t>
            </a:r>
          </a:p>
        </p:txBody>
      </p:sp>
      <p:sp>
        <p:nvSpPr>
          <p:cNvPr id="5" name="Title 4">
            <a:extLst>
              <a:ext uri="{FF2B5EF4-FFF2-40B4-BE49-F238E27FC236}">
                <a16:creationId xmlns:a16="http://schemas.microsoft.com/office/drawing/2014/main" id="{A6752DA6-0B96-F847-9FC4-1AD655720685}"/>
              </a:ext>
            </a:extLst>
          </p:cNvPr>
          <p:cNvSpPr>
            <a:spLocks noGrp="1"/>
          </p:cNvSpPr>
          <p:nvPr>
            <p:ph type="title"/>
          </p:nvPr>
        </p:nvSpPr>
        <p:spPr>
          <a:xfrm>
            <a:off x="-1" y="190956"/>
            <a:ext cx="11599975" cy="1143000"/>
          </a:xfrm>
        </p:spPr>
        <p:txBody>
          <a:bodyPr/>
          <a:lstStyle/>
          <a:p>
            <a:r>
              <a:rPr lang="en-CH"/>
              <a:t>Uganda PrEP introduction situation analysis</a:t>
            </a:r>
          </a:p>
        </p:txBody>
      </p:sp>
    </p:spTree>
    <p:extLst>
      <p:ext uri="{BB962C8B-B14F-4D97-AF65-F5344CB8AC3E}">
        <p14:creationId xmlns:p14="http://schemas.microsoft.com/office/powerpoint/2010/main" val="283552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6" name="Google Shape;376;p32"/>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581025" marR="0" lvl="0" indent="0" algn="l" rtl="0">
              <a:spcBef>
                <a:spcPts val="0"/>
              </a:spcBef>
              <a:spcAft>
                <a:spcPts val="0"/>
              </a:spcAft>
              <a:buNone/>
            </a:pPr>
            <a:r>
              <a:rPr lang="en-US" sz="1200" b="1">
                <a:solidFill>
                  <a:srgbClr val="FFFFFF"/>
                </a:solidFill>
                <a:latin typeface="Calibri"/>
                <a:ea typeface="Calibri"/>
                <a:cs typeface="Calibri"/>
                <a:sym typeface="Calibri"/>
              </a:rPr>
              <a:t>PLANNING &amp; BUDGETING</a:t>
            </a:r>
            <a:endParaRPr/>
          </a:p>
        </p:txBody>
      </p:sp>
      <p:sp>
        <p:nvSpPr>
          <p:cNvPr id="377" name="Google Shape;377;p32"/>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78" name="Google Shape;378;p32" descr="C:\Users\neeraja.bhavaraju\Downloads\noun_81215_cc.png"/>
          <p:cNvPicPr preferRelativeResize="0"/>
          <p:nvPr/>
        </p:nvPicPr>
        <p:blipFill rotWithShape="1">
          <a:blip r:embed="rId3">
            <a:alphaModFix/>
          </a:blip>
          <a:srcRect b="15346"/>
          <a:stretch/>
        </p:blipFill>
        <p:spPr>
          <a:xfrm>
            <a:off x="9701373" y="275736"/>
            <a:ext cx="492498" cy="414564"/>
          </a:xfrm>
          <a:prstGeom prst="rect">
            <a:avLst/>
          </a:prstGeom>
          <a:noFill/>
          <a:ln>
            <a:noFill/>
          </a:ln>
        </p:spPr>
      </p:pic>
      <p:sp>
        <p:nvSpPr>
          <p:cNvPr id="2" name="Title 1">
            <a:extLst>
              <a:ext uri="{FF2B5EF4-FFF2-40B4-BE49-F238E27FC236}">
                <a16:creationId xmlns:a16="http://schemas.microsoft.com/office/drawing/2014/main" id="{5FA637B9-B88E-9146-A556-AF1B8FB0F215}"/>
              </a:ext>
            </a:extLst>
          </p:cNvPr>
          <p:cNvSpPr>
            <a:spLocks noGrp="1"/>
          </p:cNvSpPr>
          <p:nvPr>
            <p:ph type="title"/>
          </p:nvPr>
        </p:nvSpPr>
        <p:spPr>
          <a:xfrm>
            <a:off x="-340240" y="286651"/>
            <a:ext cx="10515600" cy="1143000"/>
          </a:xfrm>
        </p:spPr>
        <p:txBody>
          <a:bodyPr/>
          <a:lstStyle/>
          <a:p>
            <a:r>
              <a:rPr lang="en-US"/>
              <a:t>Planning &amp; budgeting key steps</a:t>
            </a:r>
            <a:endParaRPr lang="en-CH"/>
          </a:p>
        </p:txBody>
      </p:sp>
      <p:graphicFrame>
        <p:nvGraphicFramePr>
          <p:cNvPr id="8" name="Google Shape;375;p32">
            <a:extLst>
              <a:ext uri="{FF2B5EF4-FFF2-40B4-BE49-F238E27FC236}">
                <a16:creationId xmlns:a16="http://schemas.microsoft.com/office/drawing/2014/main" id="{2555CF26-C16A-EC4B-B4AE-EFA16A1C24FD}"/>
              </a:ext>
            </a:extLst>
          </p:cNvPr>
          <p:cNvGraphicFramePr/>
          <p:nvPr>
            <p:extLst>
              <p:ext uri="{D42A27DB-BD31-4B8C-83A1-F6EECF244321}">
                <p14:modId xmlns:p14="http://schemas.microsoft.com/office/powerpoint/2010/main" val="3837296424"/>
              </p:ext>
            </p:extLst>
          </p:nvPr>
        </p:nvGraphicFramePr>
        <p:xfrm>
          <a:off x="453875" y="1159240"/>
          <a:ext cx="11342547" cy="5547233"/>
        </p:xfrm>
        <a:graphic>
          <a:graphicData uri="http://schemas.openxmlformats.org/drawingml/2006/table">
            <a:tbl>
              <a:tblPr>
                <a:noFill/>
              </a:tblPr>
              <a:tblGrid>
                <a:gridCol w="144000">
                  <a:extLst>
                    <a:ext uri="{9D8B030D-6E8A-4147-A177-3AD203B41FA5}">
                      <a16:colId xmlns:a16="http://schemas.microsoft.com/office/drawing/2014/main" val="20000"/>
                    </a:ext>
                  </a:extLst>
                </a:gridCol>
                <a:gridCol w="2065401">
                  <a:extLst>
                    <a:ext uri="{9D8B030D-6E8A-4147-A177-3AD203B41FA5}">
                      <a16:colId xmlns:a16="http://schemas.microsoft.com/office/drawing/2014/main" val="20001"/>
                    </a:ext>
                  </a:extLst>
                </a:gridCol>
                <a:gridCol w="3535643">
                  <a:extLst>
                    <a:ext uri="{9D8B030D-6E8A-4147-A177-3AD203B41FA5}">
                      <a16:colId xmlns:a16="http://schemas.microsoft.com/office/drawing/2014/main" val="20002"/>
                    </a:ext>
                  </a:extLst>
                </a:gridCol>
                <a:gridCol w="5597503">
                  <a:extLst>
                    <a:ext uri="{9D8B030D-6E8A-4147-A177-3AD203B41FA5}">
                      <a16:colId xmlns:a16="http://schemas.microsoft.com/office/drawing/2014/main" val="1897602547"/>
                    </a:ext>
                  </a:extLst>
                </a:gridCol>
              </a:tblGrid>
              <a:tr h="17064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a:solidFill>
                            <a:srgbClr val="353535"/>
                          </a:solidFill>
                          <a:latin typeface="Calibri"/>
                          <a:ea typeface="Calibri"/>
                          <a:cs typeface="Calibri"/>
                          <a:sym typeface="Calibri"/>
                        </a:rPr>
                        <a:t> </a:t>
                      </a:r>
                      <a:endParaRPr sz="1000"/>
                    </a:p>
                  </a:txBody>
                  <a:tcPr marL="45725" marR="9525" marT="9525" marB="0" anchor="ctr">
                    <a:lnL w="9525" cap="flat" cmpd="sng">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fr-CH" sz="1000" b="1">
                          <a:solidFill>
                            <a:schemeClr val="bg1"/>
                          </a:solidFill>
                          <a:latin typeface="+mn-lt"/>
                        </a:rPr>
                        <a:t>Current situation of oral PrEP</a:t>
                      </a:r>
                      <a:endParaRPr sz="1000" b="1">
                        <a:solidFill>
                          <a:schemeClr val="bg1"/>
                        </a:solidFill>
                        <a:latin typeface="+mn-lt"/>
                      </a:endParaRPr>
                    </a:p>
                  </a:txBody>
                  <a:tcPr marL="45725" marR="9525" marT="9525" marB="0" anchor="ctr">
                    <a:lnL w="12700" cap="flat" cmpd="sng">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i="0" u="none" strike="noStrike" cap="none">
                          <a:solidFill>
                            <a:srgbClr val="FFFFFF"/>
                          </a:solidFill>
                          <a:latin typeface="+mn-lt"/>
                          <a:ea typeface="Calibri"/>
                          <a:cs typeface="Calibri"/>
                          <a:sym typeface="Calibri"/>
                        </a:rPr>
                        <a:t>What is needed to introduce new PrEP methods</a:t>
                      </a:r>
                      <a:endParaRPr lang="en-US" sz="1000"/>
                    </a:p>
                  </a:txBody>
                  <a:tcPr marL="45725" marR="9525" marT="9525" marB="0" anchor="ctr">
                    <a:lnL w="12700" cap="flat" cmpd="sng">
                      <a:solidFill>
                        <a:srgbClr val="B7CAD2"/>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81304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dirty="0">
                          <a:solidFill>
                            <a:schemeClr val="tx1">
                              <a:lumMod val="50000"/>
                            </a:schemeClr>
                          </a:solidFill>
                          <a:latin typeface="+mn-lt"/>
                          <a:ea typeface="Calibri"/>
                          <a:cs typeface="Calibri"/>
                          <a:sym typeface="Calibri"/>
                        </a:rPr>
                        <a:t>Convene new or existing subcommittee or task team within HIV prevention or PrEP </a:t>
                      </a:r>
                      <a:r>
                        <a:rPr lang="en-US" sz="1000" b="1" i="0" u="none" strike="noStrike" cap="none" dirty="0">
                          <a:solidFill>
                            <a:schemeClr val="tx1">
                              <a:lumMod val="50000"/>
                            </a:schemeClr>
                          </a:solidFill>
                          <a:latin typeface="+mn-lt"/>
                          <a:ea typeface="Calibri"/>
                          <a:cs typeface="Calibri"/>
                          <a:sym typeface="Calibri"/>
                        </a:rPr>
                        <a:t>technical working group.</a:t>
                      </a:r>
                      <a:endParaRPr lang="en-US" sz="1000" dirty="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1775" marR="0" lvl="0" indent="-168275" algn="l" rtl="0">
                        <a:lnSpc>
                          <a:spcPct val="100000"/>
                        </a:lnSpc>
                        <a:spcBef>
                          <a:spcPts val="0"/>
                        </a:spcBef>
                        <a:spcAft>
                          <a:spcPts val="0"/>
                        </a:spcAft>
                        <a:buClr>
                          <a:srgbClr val="000000"/>
                        </a:buClr>
                        <a:buSzPts val="1100"/>
                        <a:buFont typeface="Arial"/>
                        <a:buChar char="•"/>
                        <a:tabLst/>
                      </a:pPr>
                      <a:r>
                        <a:rPr lang="en-US" sz="1000" b="0" i="0" u="none" strike="noStrike" cap="none">
                          <a:solidFill>
                            <a:srgbClr val="353535"/>
                          </a:solidFill>
                          <a:latin typeface="Calibri" panose="020F0502020204030204" pitchFamily="34" charset="0"/>
                          <a:ea typeface="Calibri"/>
                          <a:cs typeface="Calibri" panose="020F0502020204030204" pitchFamily="34" charset="0"/>
                          <a:sym typeface="Calibri"/>
                        </a:rPr>
                        <a:t>The TWG supporting the National Strategic Plan for HIV prevention has a subgroup that leads the introduction of oral PrEP.</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a:ea typeface="Calibri"/>
                          <a:cs typeface="Calibri"/>
                          <a:sym typeface="Calibri"/>
                        </a:rPr>
                        <a:t>Once oral PrEP was authorized, the TWG was responsible for establishing national guidelines and supporting rollout.</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panose="020F0502020204030204" pitchFamily="34" charset="0"/>
                          <a:ea typeface="Calibri"/>
                          <a:cs typeface="Calibri" panose="020F0502020204030204" pitchFamily="34" charset="0"/>
                          <a:sym typeface="Calibri"/>
                        </a:rPr>
                        <a:t>A task force within the TWG will manage introduction of new PrEP methods, The task force is already holding discussions on the PrEP ring and CAB PrEP.</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panose="020F0502020204030204" pitchFamily="34" charset="0"/>
                          <a:ea typeface="Calibri"/>
                          <a:cs typeface="Calibri" panose="020F0502020204030204" pitchFamily="34" charset="0"/>
                          <a:sym typeface="Calibri"/>
                        </a:rPr>
                        <a:t>The current TWG does not include stakeholders from SRH/MCH services; however, the MOH is considering how to include these stakeholders moving forward.</a:t>
                      </a:r>
                    </a:p>
                  </a:txBody>
                  <a:tcPr marL="45725" marR="9525" marT="9525" marB="0">
                    <a:lnL w="12700" cap="flat" cmpd="sng" algn="ctr">
                      <a:solidFill>
                        <a:srgbClr val="B7CAD2"/>
                      </a:solidFill>
                      <a:prstDash val="solid"/>
                      <a:round/>
                      <a:headEnd type="none" w="sm" len="sm"/>
                      <a:tailEnd type="none" w="sm" len="sm"/>
                    </a:lnL>
                    <a:lnR w="12700" cap="flat" cmpd="sng">
                      <a:solidFill>
                        <a:srgbClr val="B7CAD2"/>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342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a:solidFill>
                            <a:schemeClr val="tx1">
                              <a:lumMod val="50000"/>
                            </a:schemeClr>
                          </a:solidFill>
                          <a:latin typeface="+mn-lt"/>
                          <a:ea typeface="Calibri"/>
                          <a:cs typeface="Calibri"/>
                          <a:sym typeface="Calibri"/>
                        </a:rPr>
                        <a:t>Identify </a:t>
                      </a:r>
                      <a:r>
                        <a:rPr lang="en-US" sz="1000" b="1" i="0" u="none" strike="noStrike" cap="none">
                          <a:solidFill>
                            <a:schemeClr val="tx1">
                              <a:lumMod val="50000"/>
                            </a:schemeClr>
                          </a:solidFill>
                          <a:latin typeface="+mn-lt"/>
                          <a:ea typeface="Calibri"/>
                          <a:cs typeface="Calibri"/>
                          <a:sym typeface="Calibri"/>
                        </a:rPr>
                        <a:t>focus</a:t>
                      </a:r>
                      <a:r>
                        <a:rPr lang="en-US" sz="1000" b="0" i="0" u="none" strike="noStrike" cap="none">
                          <a:solidFill>
                            <a:schemeClr val="tx1">
                              <a:lumMod val="50000"/>
                            </a:schemeClr>
                          </a:solidFill>
                          <a:latin typeface="+mn-lt"/>
                          <a:ea typeface="Calibri"/>
                          <a:cs typeface="Calibri"/>
                          <a:sym typeface="Calibri"/>
                        </a:rPr>
                        <a:t> </a:t>
                      </a:r>
                      <a:r>
                        <a:rPr lang="en-US" sz="1000" b="1" i="0" u="none" strike="noStrike" cap="none">
                          <a:solidFill>
                            <a:schemeClr val="tx1">
                              <a:lumMod val="50000"/>
                            </a:schemeClr>
                          </a:solidFill>
                          <a:latin typeface="+mn-lt"/>
                          <a:ea typeface="Calibri"/>
                          <a:cs typeface="Calibri"/>
                          <a:sym typeface="Calibri"/>
                        </a:rPr>
                        <a:t>populations and set targets </a:t>
                      </a:r>
                      <a:r>
                        <a:rPr lang="en-US" sz="1000" b="0" i="0" u="none" strike="noStrike" cap="none">
                          <a:solidFill>
                            <a:schemeClr val="tx1">
                              <a:lumMod val="50000"/>
                            </a:schemeClr>
                          </a:solidFill>
                          <a:latin typeface="+mn-lt"/>
                          <a:ea typeface="Calibri"/>
                          <a:cs typeface="Calibri"/>
                          <a:sym typeface="Calibri"/>
                        </a:rPr>
                        <a:t>for PrEP methods.</a:t>
                      </a:r>
                      <a:endParaRPr lang="en-US" sz="100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panose="020F0502020204030204" pitchFamily="34" charset="0"/>
                          <a:cs typeface="Calibri" panose="020F0502020204030204" pitchFamily="34" charset="0"/>
                          <a:sym typeface="Calibri"/>
                        </a:rPr>
                        <a:t>To maximize limited resources, a cost-effectiveness modeling exercise was conducted to select priority populations and geographies for the initial rollout of oral PrEP.</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a:cs typeface="Calibri"/>
                          <a:sym typeface="Arial"/>
                        </a:rPr>
                        <a:t>Oral PrEP has been defined for use for populations with substantial likelihood of HIV acquisition, with a focus on female sex workers, men who have sex with men, AGYW, and PBFP. </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noProof="0">
                          <a:solidFill>
                            <a:schemeClr val="tx1">
                              <a:lumMod val="50000"/>
                            </a:schemeClr>
                          </a:solidFill>
                          <a:latin typeface="+mn-lt"/>
                          <a:ea typeface="Calibri"/>
                          <a:cs typeface="Calibri"/>
                          <a:sym typeface="Calibri"/>
                        </a:rPr>
                        <a:t>Stakeholders expect new PrEP methods (e.g., PrEP ring, CAB PrEP) to be offered alongside oral PrEP to provide product choice and reduce stigmatization of product use.</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panose="020F0502020204030204" pitchFamily="34" charset="0"/>
                          <a:cs typeface="Calibri" panose="020F0502020204030204" pitchFamily="34" charset="0"/>
                          <a:sym typeface="Calibri"/>
                        </a:rPr>
                        <a:t>A similar modeling exercise will be conducted to identify priority populations and geographies for the new PrEP methods and inform planning within the Uganda context (e.g., acceptability, uptake, and cost of delivery of the new products).</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noProof="0">
                          <a:solidFill>
                            <a:schemeClr val="tx1">
                              <a:lumMod val="50000"/>
                            </a:schemeClr>
                          </a:solidFill>
                          <a:latin typeface="+mn-lt"/>
                          <a:ea typeface="Calibri"/>
                          <a:cs typeface="Calibri"/>
                          <a:sym typeface="Calibri"/>
                        </a:rPr>
                        <a:t>The process to set targets is under way; however, they are not yet being tied to specific products.</a:t>
                      </a:r>
                    </a:p>
                  </a:txBody>
                  <a:tcPr marL="45725" marR="9525" marT="9525" marB="0">
                    <a:lnL w="12700" cap="flat" cmpd="sng" algn="ctr">
                      <a:solidFill>
                        <a:srgbClr val="B7CAD2"/>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2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a:solidFill>
                            <a:schemeClr val="tx1">
                              <a:lumMod val="50000"/>
                            </a:schemeClr>
                          </a:solidFill>
                          <a:latin typeface="+mn-lt"/>
                          <a:ea typeface="Calibri"/>
                          <a:cs typeface="Calibri"/>
                          <a:sym typeface="Calibri"/>
                        </a:rPr>
                        <a:t>Engage </a:t>
                      </a:r>
                      <a:r>
                        <a:rPr lang="en-US" sz="1000" b="1" i="0" u="none" strike="noStrike" cap="none">
                          <a:solidFill>
                            <a:schemeClr val="tx1">
                              <a:lumMod val="50000"/>
                            </a:schemeClr>
                          </a:solidFill>
                          <a:latin typeface="+mn-lt"/>
                          <a:ea typeface="Calibri"/>
                          <a:cs typeface="Calibri"/>
                          <a:sym typeface="Calibri"/>
                        </a:rPr>
                        <a:t>community stakeholders </a:t>
                      </a:r>
                      <a:r>
                        <a:rPr lang="en-US" sz="1000" b="0" i="0" u="none" strike="noStrike" cap="none">
                          <a:solidFill>
                            <a:schemeClr val="tx1">
                              <a:lumMod val="50000"/>
                            </a:schemeClr>
                          </a:solidFill>
                          <a:latin typeface="+mn-lt"/>
                          <a:ea typeface="Calibri"/>
                          <a:cs typeface="Calibri"/>
                          <a:sym typeface="Calibri"/>
                        </a:rPr>
                        <a:t>to inform planning for PrEP rollout.</a:t>
                      </a:r>
                      <a:endParaRPr lang="en-US" sz="100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a:ea typeface="Calibri"/>
                          <a:cs typeface="Calibri"/>
                          <a:sym typeface="Calibri"/>
                        </a:rPr>
                        <a:t>A lesson learned from oral PrEP rollout was a recognition of the importance of engaging community leaders (e.g., faith-based leaders, KP leaders), partners, and parents of younger PrEP users.</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mn-lt"/>
                          <a:ea typeface="Calibri"/>
                          <a:cs typeface="Calibri"/>
                          <a:sym typeface="Calibri"/>
                        </a:rPr>
                        <a:t>Stakeholders expect further engagement with community stakeholders — end users, community leaders, and parents and partners of younger PrEP users — will be needed to address stigma and consider cultural sensitivities in the Ugandan context.</a:t>
                      </a:r>
                      <a:endParaRPr lang="en-US" sz="1000" b="0" i="0" u="none" strike="noStrike" cap="none">
                        <a:solidFill>
                          <a:schemeClr val="tx1">
                            <a:lumMod val="50000"/>
                          </a:schemeClr>
                        </a:solidFill>
                        <a:latin typeface="Calibri"/>
                        <a:ea typeface="Calibri"/>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1304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a:solidFill>
                            <a:schemeClr val="tx1">
                              <a:lumMod val="50000"/>
                            </a:schemeClr>
                          </a:solidFill>
                          <a:latin typeface="+mn-lt"/>
                          <a:ea typeface="Calibri"/>
                          <a:cs typeface="Calibri"/>
                          <a:sym typeface="Calibri"/>
                        </a:rPr>
                        <a:t>Include PrEP in national HIV prevention and other relevant </a:t>
                      </a:r>
                      <a:r>
                        <a:rPr lang="en-US" sz="1000" b="1" i="0" u="none" strike="noStrike" cap="none">
                          <a:solidFill>
                            <a:schemeClr val="tx1">
                              <a:lumMod val="50000"/>
                            </a:schemeClr>
                          </a:solidFill>
                          <a:latin typeface="+mn-lt"/>
                          <a:ea typeface="Calibri"/>
                          <a:cs typeface="Calibri"/>
                          <a:sym typeface="Calibri"/>
                        </a:rPr>
                        <a:t>plans and policies </a:t>
                      </a:r>
                      <a:r>
                        <a:rPr lang="en-US" sz="1000" b="0" i="0" u="none" strike="noStrike" cap="none">
                          <a:solidFill>
                            <a:schemeClr val="tx1">
                              <a:lumMod val="50000"/>
                            </a:schemeClr>
                          </a:solidFill>
                          <a:latin typeface="+mn-lt"/>
                          <a:ea typeface="Calibri"/>
                          <a:cs typeface="Calibri"/>
                          <a:sym typeface="Calibri"/>
                        </a:rPr>
                        <a:t>(e.g., HIV testing, FP).</a:t>
                      </a:r>
                      <a:endParaRPr lang="en-US" sz="1000" b="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a:ea typeface="Calibri"/>
                          <a:cs typeface="Calibri"/>
                          <a:sym typeface="Calibri"/>
                        </a:rPr>
                        <a:t>Oral PrEP has been included in </a:t>
                      </a:r>
                      <a:r>
                        <a:rPr lang="en-US" sz="1000" b="0" i="0" u="none" strike="noStrike" cap="none">
                          <a:solidFill>
                            <a:schemeClr val="tx1">
                              <a:lumMod val="50000"/>
                            </a:schemeClr>
                          </a:solidFill>
                          <a:latin typeface="+mn-lt"/>
                          <a:ea typeface="Calibri"/>
                          <a:cs typeface="Calibri"/>
                          <a:sym typeface="Calibri"/>
                        </a:rPr>
                        <a:t>the Uganda AIDS </a:t>
                      </a:r>
                      <a:r>
                        <a:rPr lang="en-GB" sz="1000">
                          <a:latin typeface="+mn-lt"/>
                          <a:hlinkClick r:id="rId4"/>
                        </a:rPr>
                        <a:t>National Strategic Plan 2020/2021 - 2024/2025</a:t>
                      </a:r>
                      <a:r>
                        <a:rPr lang="en-GB" sz="1000">
                          <a:latin typeface="+mn-lt"/>
                        </a:rPr>
                        <a:t>.</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a:ea typeface="Calibri"/>
                          <a:cs typeface="Calibri"/>
                          <a:sym typeface="Calibri"/>
                        </a:rPr>
                        <a:t>While oral PrEP has been integrated with SRH, FP and MCH services, there is still a need to adapt plans and policies to support integration.</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a:ea typeface="Calibri"/>
                          <a:cs typeface="Calibri"/>
                          <a:sym typeface="Calibri"/>
                        </a:rPr>
                        <a:t>Stakeholders do not anticipate any challenges to including new PrEP methods in national plans or policies. These plans are revised on a five-year cycle; the next revision will be for 2026/27 – 2029/30.</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a:ea typeface="Calibri"/>
                          <a:cs typeface="Calibri"/>
                          <a:sym typeface="Calibri"/>
                        </a:rPr>
                        <a:t>Currently, the timeline to have policy and tools in place for the new PrEP methods is September/ October 2022. Once the guidelines are in place, demonstration research can begin.</a:t>
                      </a:r>
                    </a:p>
                  </a:txBody>
                  <a:tcPr marL="45725" marR="9525" marT="9525" marB="0">
                    <a:lnL w="12700" cap="flat" cmpd="sng" algn="ctr">
                      <a:solidFill>
                        <a:srgbClr val="B7CAD2"/>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954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dirty="0">
                        <a:solidFill>
                          <a:srgbClr val="353535"/>
                        </a:solidFill>
                        <a:latin typeface="Calibri"/>
                        <a:cs typeface="Calibri"/>
                        <a:sym typeface="Calibri"/>
                      </a:endParaRPr>
                    </a:p>
                  </a:txBody>
                  <a:tcPr marL="9525" marR="9525" marT="9525" marB="0" anchor="ctr">
                    <a:lnL w="28575"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a:solidFill>
                            <a:schemeClr val="tx1">
                              <a:lumMod val="50000"/>
                            </a:schemeClr>
                          </a:solidFill>
                          <a:latin typeface="+mn-lt"/>
                          <a:ea typeface="Calibri"/>
                          <a:cs typeface="Calibri"/>
                          <a:sym typeface="Calibri"/>
                        </a:rPr>
                        <a:t>Issue standard</a:t>
                      </a:r>
                      <a:r>
                        <a:rPr lang="en-US" sz="1000" b="1" i="0" u="none" strike="noStrike" cap="none">
                          <a:solidFill>
                            <a:schemeClr val="tx1">
                              <a:lumMod val="50000"/>
                            </a:schemeClr>
                          </a:solidFill>
                          <a:latin typeface="+mn-lt"/>
                          <a:ea typeface="Calibri"/>
                          <a:cs typeface="Calibri"/>
                          <a:sym typeface="Calibri"/>
                        </a:rPr>
                        <a:t> clinical guidelines </a:t>
                      </a:r>
                      <a:r>
                        <a:rPr lang="en-US" sz="1000" b="0" i="0" u="none" strike="noStrike" cap="none">
                          <a:solidFill>
                            <a:schemeClr val="tx1">
                              <a:lumMod val="50000"/>
                            </a:schemeClr>
                          </a:solidFill>
                          <a:latin typeface="+mn-lt"/>
                          <a:ea typeface="Calibri"/>
                          <a:cs typeface="Calibri"/>
                          <a:sym typeface="Calibri"/>
                        </a:rPr>
                        <a:t>for delivery and use of PrEP methods. </a:t>
                      </a:r>
                      <a:endParaRPr lang="en-US" sz="100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noProof="0">
                          <a:solidFill>
                            <a:schemeClr val="tx1">
                              <a:lumMod val="50000"/>
                            </a:schemeClr>
                          </a:solidFill>
                          <a:latin typeface="+mn-lt"/>
                          <a:cs typeface="Calibri"/>
                          <a:sym typeface="Arial"/>
                        </a:rPr>
                        <a:t>Oral PrEP has been included in the </a:t>
                      </a:r>
                      <a:r>
                        <a:rPr lang="en-GB" sz="1000" kern="1200">
                          <a:solidFill>
                            <a:schemeClr val="tx1">
                              <a:lumMod val="50000"/>
                            </a:schemeClr>
                          </a:solidFill>
                          <a:latin typeface="+mn-lt"/>
                          <a:ea typeface="+mn-ea"/>
                          <a:cs typeface="+mn-cs"/>
                        </a:rPr>
                        <a:t>the </a:t>
                      </a:r>
                      <a:r>
                        <a:rPr lang="en-GB" sz="1000" kern="1200">
                          <a:solidFill>
                            <a:schemeClr val="tx1">
                              <a:lumMod val="50000"/>
                            </a:schemeClr>
                          </a:solidFill>
                          <a:latin typeface="+mn-lt"/>
                          <a:ea typeface="+mn-ea"/>
                          <a:cs typeface="+mn-cs"/>
                          <a:hlinkClick r:id="rId5"/>
                        </a:rPr>
                        <a:t>Consolidated Guidelines for Prevention and Treatment of HIV in Uganda</a:t>
                      </a:r>
                      <a:r>
                        <a:rPr lang="en-GB" sz="1000" kern="1200">
                          <a:solidFill>
                            <a:schemeClr val="tx1">
                              <a:lumMod val="50000"/>
                            </a:schemeClr>
                          </a:solidFill>
                          <a:latin typeface="+mn-lt"/>
                          <a:ea typeface="+mn-ea"/>
                          <a:cs typeface="+mn-cs"/>
                        </a:rPr>
                        <a:t> (2016).</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Calibri"/>
                          <a:ea typeface="Calibri"/>
                          <a:cs typeface="Calibri"/>
                          <a:sym typeface="Calibri"/>
                        </a:rPr>
                        <a:t>There is a need for greater operational guidance to strengthen integration of PrEP in SRH, FP and MCH services (see </a:t>
                      </a:r>
                      <a:r>
                        <a:rPr lang="en-US" sz="1000" b="0" i="0" u="none" strike="noStrike" cap="none">
                          <a:solidFill>
                            <a:srgbClr val="FF0000"/>
                          </a:solidFill>
                          <a:latin typeface="Calibri"/>
                          <a:ea typeface="Calibri"/>
                          <a:cs typeface="Calibri"/>
                          <a:sym typeface="Calibri"/>
                          <a:hlinkClick r:id="rId6"/>
                        </a:rPr>
                        <a:t>National FP Costed Implementation Plan</a:t>
                      </a:r>
                      <a:r>
                        <a:rPr lang="en-US" sz="1000" b="0" i="0" u="none" strike="noStrike" cap="none">
                          <a:solidFill>
                            <a:schemeClr val="tx1">
                              <a:lumMod val="50000"/>
                            </a:schemeClr>
                          </a:solidFill>
                          <a:latin typeface="Calibri"/>
                          <a:ea typeface="Calibri"/>
                          <a:cs typeface="Calibri"/>
                          <a:sym typeface="Calibri"/>
                        </a:rPr>
                        <a:t>).</a:t>
                      </a:r>
                      <a:endParaRPr lang="en-US" sz="1000" b="0" i="0" u="none" strike="noStrike" kern="1200" cap="none">
                        <a:solidFill>
                          <a:schemeClr val="tx1">
                            <a:lumMod val="50000"/>
                          </a:schemeClr>
                        </a:solidFill>
                        <a:latin typeface="+mn-lt"/>
                        <a:ea typeface="Calibri"/>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000">
                          <a:solidFill>
                            <a:schemeClr val="tx1">
                              <a:lumMod val="50000"/>
                            </a:schemeClr>
                          </a:solidFill>
                        </a:rPr>
                        <a:t>The new PrEP methods will need to be included in clinical guidelines.</a:t>
                      </a:r>
                      <a:endParaRPr lang="en-US" sz="1000" b="0" i="0" u="none" strike="noStrike" cap="none">
                        <a:solidFill>
                          <a:schemeClr val="tx1">
                            <a:lumMod val="50000"/>
                          </a:schemeClr>
                        </a:solidFill>
                        <a:latin typeface="+mn-lt"/>
                        <a:ea typeface="Calibri"/>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134252">
                <a:tc>
                  <a:txBody>
                    <a:body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dirty="0">
                        <a:solidFill>
                          <a:srgbClr val="353535"/>
                        </a:solidFill>
                        <a:latin typeface="Calibri"/>
                        <a:cs typeface="Calibri"/>
                        <a:sym typeface="Calibri"/>
                      </a:endParaRPr>
                    </a:p>
                  </a:txBody>
                  <a:tcPr marL="9525" marR="9525" marT="9525" marB="0" anchor="ctr">
                    <a:lnL w="28575"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0" u="none" strike="noStrike" cap="none" dirty="0">
                          <a:solidFill>
                            <a:schemeClr val="tx1">
                              <a:lumMod val="50000"/>
                            </a:schemeClr>
                          </a:solidFill>
                          <a:latin typeface="+mn-lt"/>
                          <a:ea typeface="Calibri"/>
                          <a:cs typeface="Calibri"/>
                          <a:sym typeface="Calibri"/>
                        </a:rPr>
                        <a:t>Develop an</a:t>
                      </a:r>
                      <a:r>
                        <a:rPr lang="en-US" sz="1000" b="1" i="0" u="none" strike="noStrike" cap="none" dirty="0">
                          <a:solidFill>
                            <a:schemeClr val="tx1">
                              <a:lumMod val="50000"/>
                            </a:schemeClr>
                          </a:solidFill>
                          <a:latin typeface="+mn-lt"/>
                          <a:ea typeface="Calibri"/>
                          <a:cs typeface="Calibri"/>
                          <a:sym typeface="Calibri"/>
                        </a:rPr>
                        <a:t> implementation plan and budget </a:t>
                      </a:r>
                      <a:r>
                        <a:rPr lang="en-US" sz="1000" b="0" i="0" u="none" strike="noStrike" cap="none" dirty="0">
                          <a:solidFill>
                            <a:schemeClr val="tx1">
                              <a:lumMod val="50000"/>
                            </a:schemeClr>
                          </a:solidFill>
                          <a:latin typeface="+mn-lt"/>
                          <a:ea typeface="Calibri"/>
                          <a:cs typeface="Calibri"/>
                          <a:sym typeface="Calibri"/>
                        </a:rPr>
                        <a:t>to guide initial PrEP introduction and scale-up.</a:t>
                      </a:r>
                      <a:endParaRPr lang="en-US" sz="1000" dirty="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000" b="0" i="0" u="none" strike="noStrike" cap="none" noProof="0" dirty="0">
                          <a:solidFill>
                            <a:schemeClr val="tx1">
                              <a:lumMod val="50000"/>
                            </a:schemeClr>
                          </a:solidFill>
                          <a:latin typeface="+mn-lt"/>
                          <a:cs typeface="Calibri"/>
                          <a:sym typeface="Arial"/>
                        </a:rPr>
                        <a:t>Oral PrEP rollout is through a resource-based scale-up expanding to more facilities, using funding from </a:t>
                      </a:r>
                      <a:r>
                        <a:rPr lang="en-CH" sz="1000" dirty="0">
                          <a:solidFill>
                            <a:schemeClr val="tx1">
                              <a:lumMod val="50000"/>
                            </a:schemeClr>
                          </a:solidFill>
                        </a:rPr>
                        <a:t>PEPFAR and  The Global Fund (supporting programming for AGYW).</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noProof="0" dirty="0">
                          <a:solidFill>
                            <a:schemeClr val="tx1">
                              <a:lumMod val="50000"/>
                            </a:schemeClr>
                          </a:solidFill>
                          <a:latin typeface="+mn-lt"/>
                          <a:cs typeface="Calibri"/>
                          <a:sym typeface="Arial"/>
                        </a:rPr>
                        <a:t>Initial introduction of new methods will occur via a series of demonstration projects. </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noProof="0" dirty="0">
                          <a:solidFill>
                            <a:schemeClr val="tx1">
                              <a:lumMod val="50000"/>
                            </a:schemeClr>
                          </a:solidFill>
                          <a:latin typeface="Calibri"/>
                          <a:cs typeface="Calibri"/>
                          <a:sym typeface="Arial"/>
                        </a:rPr>
                        <a:t>PEPFAR will continue to support funding for CAB PrEP as well as the implementation studies for the PrEP ring. Inclusion of CAB PrEP is planned for the second year of COP23 (or COP24).</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noProof="0" dirty="0">
                          <a:solidFill>
                            <a:schemeClr val="tx1">
                              <a:lumMod val="50000"/>
                            </a:schemeClr>
                          </a:solidFill>
                          <a:latin typeface="Calibri"/>
                          <a:cs typeface="Calibri"/>
                          <a:sym typeface="Arial"/>
                        </a:rPr>
                        <a:t>PEPFAR will not procure the PrEP ring beyond implementation research — a new funding source (e.g., The  Global Fund for DREAMS centers) </a:t>
                      </a:r>
                      <a:r>
                        <a:rPr lang="en-US" sz="1000" b="0" i="0" u="none" strike="noStrike" cap="none" noProof="0" dirty="0">
                          <a:solidFill>
                            <a:schemeClr val="tx1">
                              <a:lumMod val="50000"/>
                            </a:schemeClr>
                          </a:solidFill>
                          <a:latin typeface="+mn-lt"/>
                          <a:cs typeface="Calibri"/>
                          <a:sym typeface="Arial"/>
                        </a:rPr>
                        <a:t>will need to be identified for </a:t>
                      </a:r>
                      <a:r>
                        <a:rPr lang="en-US" sz="1000" b="0" i="0" u="none" strike="noStrike" cap="none" noProof="0" dirty="0">
                          <a:solidFill>
                            <a:schemeClr val="tx1">
                              <a:lumMod val="50000"/>
                            </a:schemeClr>
                          </a:solidFill>
                          <a:latin typeface="Calibri"/>
                          <a:cs typeface="Calibri"/>
                          <a:sym typeface="Arial"/>
                        </a:rPr>
                        <a:t>rollout. </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kern="0" dirty="0">
                          <a:solidFill>
                            <a:srgbClr val="061B49"/>
                          </a:solidFill>
                          <a:latin typeface="Calibri" panose="020F0502020204030204" pitchFamily="34" charset="0"/>
                          <a:ea typeface="Times New Roman" panose="02020603050405020304" pitchFamily="18" charset="0"/>
                          <a:cs typeface="Calibri" panose="020F0502020204030204" pitchFamily="34" charset="0"/>
                        </a:rPr>
                        <a:t>Planning for the next Global Fund funding cycle (2024–2026) will begin in October 2022, with final negotiations completed in May 2023.</a:t>
                      </a:r>
                    </a:p>
                  </a:txBody>
                  <a:tcPr marL="45725" marR="9525" marT="9525" marB="0">
                    <a:lnL w="12700" cap="flat" cmpd="sng" algn="ctr">
                      <a:solidFill>
                        <a:srgbClr val="B7CAD2"/>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060058"/>
                  </a:ext>
                </a:extLst>
              </a:tr>
            </a:tbl>
          </a:graphicData>
        </a:graphic>
      </p:graphicFrame>
      <p:sp>
        <p:nvSpPr>
          <p:cNvPr id="3" name="TextBox 2">
            <a:extLst>
              <a:ext uri="{FF2B5EF4-FFF2-40B4-BE49-F238E27FC236}">
                <a16:creationId xmlns:a16="http://schemas.microsoft.com/office/drawing/2014/main" id="{4E9EB76B-F6CB-2756-FD9A-E5F7674431CB}"/>
              </a:ext>
            </a:extLst>
          </p:cNvPr>
          <p:cNvSpPr txBox="1"/>
          <p:nvPr/>
        </p:nvSpPr>
        <p:spPr>
          <a:xfrm>
            <a:off x="-228600" y="25146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76746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7" name="Google Shape;376;p32">
            <a:extLst>
              <a:ext uri="{FF2B5EF4-FFF2-40B4-BE49-F238E27FC236}">
                <a16:creationId xmlns:a16="http://schemas.microsoft.com/office/drawing/2014/main" id="{F4213063-7E4C-274A-99F6-DEC5E1DCC81C}"/>
              </a:ext>
            </a:extLst>
          </p:cNvPr>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SUPPLY CHAIN MANAGEMENT</a:t>
            </a:r>
            <a:endParaRPr/>
          </a:p>
        </p:txBody>
      </p:sp>
      <p:sp>
        <p:nvSpPr>
          <p:cNvPr id="8" name="Google Shape;377;p32">
            <a:extLst>
              <a:ext uri="{FF2B5EF4-FFF2-40B4-BE49-F238E27FC236}">
                <a16:creationId xmlns:a16="http://schemas.microsoft.com/office/drawing/2014/main" id="{778F78C9-4F97-B040-9BBF-9D44E23F1B23}"/>
              </a:ext>
            </a:extLst>
          </p:cNvPr>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97" name="Google Shape;397;p34" descr="C:\Users\neeraja.bhavaraju\Downloads\noun_142824_cc.png"/>
          <p:cNvPicPr preferRelativeResize="0"/>
          <p:nvPr/>
        </p:nvPicPr>
        <p:blipFill rotWithShape="1">
          <a:blip r:embed="rId3">
            <a:alphaModFix/>
          </a:blip>
          <a:srcRect b="13330"/>
          <a:stretch/>
        </p:blipFill>
        <p:spPr>
          <a:xfrm>
            <a:off x="9709639" y="262155"/>
            <a:ext cx="518498" cy="434420"/>
          </a:xfrm>
          <a:prstGeom prst="rect">
            <a:avLst/>
          </a:prstGeom>
          <a:noFill/>
          <a:ln>
            <a:noFill/>
          </a:ln>
        </p:spPr>
      </p:pic>
      <p:sp>
        <p:nvSpPr>
          <p:cNvPr id="2" name="TextBox 1">
            <a:extLst>
              <a:ext uri="{FF2B5EF4-FFF2-40B4-BE49-F238E27FC236}">
                <a16:creationId xmlns:a16="http://schemas.microsoft.com/office/drawing/2014/main" id="{03745457-5F01-AC42-B36B-A060D6135615}"/>
              </a:ext>
            </a:extLst>
          </p:cNvPr>
          <p:cNvSpPr txBox="1"/>
          <p:nvPr/>
        </p:nvSpPr>
        <p:spPr>
          <a:xfrm>
            <a:off x="2053652" y="794479"/>
            <a:ext cx="184731" cy="369332"/>
          </a:xfrm>
          <a:prstGeom prst="rect">
            <a:avLst/>
          </a:prstGeom>
          <a:noFill/>
        </p:spPr>
        <p:txBody>
          <a:bodyPr wrap="none" rtlCol="0">
            <a:spAutoFit/>
          </a:bodyPr>
          <a:lstStyle/>
          <a:p>
            <a:endParaRPr lang="en-CH"/>
          </a:p>
        </p:txBody>
      </p:sp>
      <p:sp>
        <p:nvSpPr>
          <p:cNvPr id="3" name="Title 2">
            <a:extLst>
              <a:ext uri="{FF2B5EF4-FFF2-40B4-BE49-F238E27FC236}">
                <a16:creationId xmlns:a16="http://schemas.microsoft.com/office/drawing/2014/main" id="{7503A9E7-83AD-3846-AFA7-5D837744632B}"/>
              </a:ext>
            </a:extLst>
          </p:cNvPr>
          <p:cNvSpPr>
            <a:spLocks noGrp="1"/>
          </p:cNvSpPr>
          <p:nvPr>
            <p:ph type="title"/>
          </p:nvPr>
        </p:nvSpPr>
        <p:spPr>
          <a:xfrm>
            <a:off x="-340242" y="265386"/>
            <a:ext cx="10515600" cy="1143000"/>
          </a:xfrm>
        </p:spPr>
        <p:txBody>
          <a:bodyPr/>
          <a:lstStyle/>
          <a:p>
            <a:r>
              <a:rPr lang="en-US"/>
              <a:t>Supply chain management key steps</a:t>
            </a:r>
            <a:endParaRPr lang="en-CH"/>
          </a:p>
        </p:txBody>
      </p:sp>
      <p:graphicFrame>
        <p:nvGraphicFramePr>
          <p:cNvPr id="10" name="Google Shape;395;p34">
            <a:extLst>
              <a:ext uri="{FF2B5EF4-FFF2-40B4-BE49-F238E27FC236}">
                <a16:creationId xmlns:a16="http://schemas.microsoft.com/office/drawing/2014/main" id="{1A592243-D314-204A-906A-FBFB2E561134}"/>
              </a:ext>
            </a:extLst>
          </p:cNvPr>
          <p:cNvGraphicFramePr/>
          <p:nvPr>
            <p:extLst>
              <p:ext uri="{D42A27DB-BD31-4B8C-83A1-F6EECF244321}">
                <p14:modId xmlns:p14="http://schemas.microsoft.com/office/powerpoint/2010/main" val="682139430"/>
              </p:ext>
            </p:extLst>
          </p:nvPr>
        </p:nvGraphicFramePr>
        <p:xfrm>
          <a:off x="450999" y="1256383"/>
          <a:ext cx="11292510" cy="5392468"/>
        </p:xfrm>
        <a:graphic>
          <a:graphicData uri="http://schemas.openxmlformats.org/drawingml/2006/table">
            <a:tbl>
              <a:tblPr>
                <a:noFill/>
              </a:tblPr>
              <a:tblGrid>
                <a:gridCol w="171021">
                  <a:extLst>
                    <a:ext uri="{9D8B030D-6E8A-4147-A177-3AD203B41FA5}">
                      <a16:colId xmlns:a16="http://schemas.microsoft.com/office/drawing/2014/main" val="20000"/>
                    </a:ext>
                  </a:extLst>
                </a:gridCol>
                <a:gridCol w="1982957">
                  <a:extLst>
                    <a:ext uri="{9D8B030D-6E8A-4147-A177-3AD203B41FA5}">
                      <a16:colId xmlns:a16="http://schemas.microsoft.com/office/drawing/2014/main" val="20001"/>
                    </a:ext>
                  </a:extLst>
                </a:gridCol>
                <a:gridCol w="3162777">
                  <a:extLst>
                    <a:ext uri="{9D8B030D-6E8A-4147-A177-3AD203B41FA5}">
                      <a16:colId xmlns:a16="http://schemas.microsoft.com/office/drawing/2014/main" val="20002"/>
                    </a:ext>
                  </a:extLst>
                </a:gridCol>
                <a:gridCol w="5975755">
                  <a:extLst>
                    <a:ext uri="{9D8B030D-6E8A-4147-A177-3AD203B41FA5}">
                      <a16:colId xmlns:a16="http://schemas.microsoft.com/office/drawing/2014/main" val="3837379195"/>
                    </a:ext>
                  </a:extLst>
                </a:gridCol>
              </a:tblGrid>
              <a:tr h="18268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50" b="1" i="0" u="none" strike="noStrike" cap="none" dirty="0">
                          <a:solidFill>
                            <a:srgbClr val="353535"/>
                          </a:solidFill>
                          <a:latin typeface="Calibri"/>
                          <a:ea typeface="Calibri"/>
                          <a:cs typeface="Calibri"/>
                          <a:sym typeface="Calibri"/>
                        </a:rPr>
                        <a:t> </a:t>
                      </a:r>
                      <a:endParaRPr sz="1150" dirty="0"/>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fr-CH" sz="1150" b="1">
                          <a:solidFill>
                            <a:schemeClr val="bg1"/>
                          </a:solidFill>
                          <a:latin typeface="+mn-lt"/>
                        </a:rPr>
                        <a:t>Current situation of oral PrEP</a:t>
                      </a:r>
                      <a:endParaRPr sz="1150" b="1">
                        <a:solidFill>
                          <a:schemeClr val="bg1"/>
                        </a:solidFill>
                        <a:latin typeface="+mn-lt"/>
                      </a:endParaRP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50" b="1" i="0" u="none" strike="noStrike" cap="none">
                          <a:solidFill>
                            <a:srgbClr val="FFFFFF"/>
                          </a:solidFill>
                          <a:latin typeface="+mn-lt"/>
                          <a:ea typeface="Calibri"/>
                          <a:cs typeface="Calibri"/>
                          <a:sym typeface="Calibri"/>
                        </a:rPr>
                        <a:t>What is needed to introduce new PrEP methods</a:t>
                      </a:r>
                      <a:endParaRPr lang="en-US" sz="1150"/>
                    </a:p>
                  </a:txBody>
                  <a:tcPr marL="45725" marR="9525" marT="9525" marB="0" anchor="ctr">
                    <a:lnL w="28575" cap="flat" cmpd="sng" algn="ctr">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13860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tx1">
                              <a:lumMod val="50000"/>
                            </a:schemeClr>
                          </a:solidFill>
                          <a:latin typeface="Calibri"/>
                          <a:ea typeface="Calibri"/>
                          <a:cs typeface="Calibri"/>
                          <a:sym typeface="Calibri"/>
                        </a:rPr>
                        <a:t>Register</a:t>
                      </a:r>
                      <a:r>
                        <a:rPr lang="en-US" sz="1100" b="0" i="0" u="none" strike="noStrike" cap="none" dirty="0">
                          <a:solidFill>
                            <a:schemeClr val="tx1">
                              <a:lumMod val="50000"/>
                            </a:schemeClr>
                          </a:solidFill>
                          <a:latin typeface="Calibri"/>
                          <a:ea typeface="Calibri"/>
                          <a:cs typeface="Calibri"/>
                          <a:sym typeface="Calibri"/>
                        </a:rPr>
                        <a:t> PrEP methods and include them on the national essential medicines list, if needed.</a:t>
                      </a:r>
                      <a:endParaRPr lang="en-US" sz="1100" dirty="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921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Calibri"/>
                          <a:ea typeface="Calibri"/>
                          <a:cs typeface="Calibri"/>
                          <a:sym typeface="Calibri"/>
                        </a:rPr>
                        <a:t>The NDA is responsible for reviewing and registering new products and ensuring that all essential medicines are included in the national register.</a:t>
                      </a:r>
                    </a:p>
                    <a:p>
                      <a:pPr marL="2921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50" b="0" i="0" u="none" strike="noStrike" cap="none" dirty="0">
                        <a:solidFill>
                          <a:schemeClr val="tx1">
                            <a:lumMod val="50000"/>
                          </a:schemeClr>
                        </a:solidFill>
                        <a:latin typeface="Calibri"/>
                        <a:ea typeface="Calibri"/>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mn-lt"/>
                          <a:ea typeface="Calibri"/>
                          <a:cs typeface="Calibri"/>
                          <a:sym typeface="Calibri"/>
                        </a:rPr>
                        <a:t>The International Partnership for Microbicides submitted the PrEP ring dossier to the NDA for product approval in February 2021; NDA approval was granted in October 2021. </a:t>
                      </a:r>
                    </a:p>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mn-lt"/>
                          <a:ea typeface="Calibri"/>
                          <a:cs typeface="Calibri"/>
                          <a:sym typeface="Calibri"/>
                        </a:rPr>
                        <a:t>CAB PrEP registration is under way. Stakeholders do not anticipate any challenges; the registration of new drugs typically takes 6–12 months.</a:t>
                      </a:r>
                    </a:p>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mn-lt"/>
                          <a:ea typeface="Calibri"/>
                          <a:cs typeface="Calibri"/>
                          <a:sym typeface="Calibri"/>
                        </a:rPr>
                        <a:t>Once the new PrEP methods are approved for use in Uganda, the implementation research can run concurrently with the processes of including the products on the essential medicines list.</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955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tx1">
                              <a:lumMod val="50000"/>
                            </a:schemeClr>
                          </a:solidFill>
                          <a:latin typeface="Calibri"/>
                          <a:ea typeface="Calibri"/>
                          <a:cs typeface="Calibri"/>
                          <a:sym typeface="Calibri"/>
                        </a:rPr>
                        <a:t>Update </a:t>
                      </a:r>
                      <a:r>
                        <a:rPr lang="en-US" sz="1100" b="1" i="0" u="none" strike="noStrike" cap="none" dirty="0">
                          <a:solidFill>
                            <a:schemeClr val="tx1">
                              <a:lumMod val="50000"/>
                            </a:schemeClr>
                          </a:solidFill>
                          <a:latin typeface="Calibri"/>
                          <a:ea typeface="Calibri"/>
                          <a:cs typeface="Calibri"/>
                          <a:sym typeface="Calibri"/>
                        </a:rPr>
                        <a:t>supply chain guidelines and logistics systems </a:t>
                      </a:r>
                      <a:r>
                        <a:rPr lang="en-US" sz="1100" b="0" i="0" u="none" strike="noStrike" cap="none" dirty="0">
                          <a:solidFill>
                            <a:schemeClr val="tx1">
                              <a:lumMod val="50000"/>
                            </a:schemeClr>
                          </a:solidFill>
                          <a:latin typeface="Calibri"/>
                          <a:ea typeface="Calibri"/>
                          <a:cs typeface="Calibri"/>
                          <a:sym typeface="Calibri"/>
                        </a:rPr>
                        <a:t>to include PrEP products.  </a:t>
                      </a:r>
                      <a:endParaRPr lang="en-US" sz="1100" dirty="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41300" marR="0" lvl="0" indent="-171450" algn="l" rtl="0">
                        <a:lnSpc>
                          <a:spcPct val="100000"/>
                        </a:lnSpc>
                        <a:spcBef>
                          <a:spcPts val="0"/>
                        </a:spcBef>
                        <a:spcAft>
                          <a:spcPts val="0"/>
                        </a:spcAft>
                        <a:buClr>
                          <a:srgbClr val="000000"/>
                        </a:buClr>
                        <a:buSzPts val="1100"/>
                        <a:buFont typeface="Arial" panose="020B0604020202020204" pitchFamily="34" charset="0"/>
                        <a:buChar char="•"/>
                      </a:pPr>
                      <a:r>
                        <a:rPr lang="en-US" sz="1150" b="0" dirty="0">
                          <a:solidFill>
                            <a:schemeClr val="tx1">
                              <a:lumMod val="50000"/>
                            </a:schemeClr>
                          </a:solidFill>
                          <a:latin typeface="Calibri" panose="020F0502020204030204" pitchFamily="34" charset="0"/>
                          <a:cs typeface="Calibri" panose="020F0502020204030204" pitchFamily="34" charset="0"/>
                        </a:rPr>
                        <a:t>The Joint Medical Stores (JMS) oversees the in-country supply chain for PrEP; however, PEPFAR is </a:t>
                      </a:r>
                      <a:r>
                        <a:rPr lang="en-US" sz="1150" b="0" dirty="0">
                          <a:solidFill>
                            <a:schemeClr val="tx1">
                              <a:lumMod val="50000"/>
                            </a:schemeClr>
                          </a:solidFill>
                          <a:latin typeface="Calibri" panose="020F0502020204030204" pitchFamily="34" charset="0"/>
                        </a:rPr>
                        <a:t>transitioning ownership of this national supply chain to the Government of Uganda/ National Medical Stores (NMS). </a:t>
                      </a:r>
                    </a:p>
                    <a:p>
                      <a:pPr marL="2413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noProof="0" dirty="0">
                          <a:solidFill>
                            <a:schemeClr val="tx1">
                              <a:lumMod val="50000"/>
                            </a:schemeClr>
                          </a:solidFill>
                          <a:latin typeface="Calibri"/>
                          <a:ea typeface="Calibri"/>
                          <a:cs typeface="Calibri"/>
                          <a:sym typeface="Calibri"/>
                        </a:rPr>
                        <a:t>Challenges have arisen in the national supply chain (see next slide) and the MOH is working to address this issue. </a:t>
                      </a:r>
                      <a:endParaRPr lang="en-US" sz="1150" b="0" dirty="0">
                        <a:solidFill>
                          <a:schemeClr val="tx1">
                            <a:lumMod val="50000"/>
                          </a:schemeClr>
                        </a:solidFill>
                        <a:latin typeface="Calibri" panose="020F0502020204030204" pitchFamily="34" charset="0"/>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23838" marR="0" lvl="3" indent="-128588"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noProof="0" dirty="0">
                          <a:solidFill>
                            <a:schemeClr val="tx1">
                              <a:lumMod val="50000"/>
                            </a:schemeClr>
                          </a:solidFill>
                          <a:latin typeface="+mn-lt"/>
                          <a:ea typeface="Calibri"/>
                          <a:cs typeface="Calibri"/>
                          <a:sym typeface="Calibri"/>
                        </a:rPr>
                        <a:t>The NDA issued a statement allowing for programs to initiate new products in the market.</a:t>
                      </a:r>
                    </a:p>
                    <a:p>
                      <a:pPr marL="223838" marR="0" lvl="3" indent="-128588"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noProof="0" dirty="0">
                          <a:solidFill>
                            <a:schemeClr val="tx1">
                              <a:lumMod val="50000"/>
                            </a:schemeClr>
                          </a:solidFill>
                          <a:latin typeface="Calibri"/>
                          <a:ea typeface="Calibri"/>
                          <a:cs typeface="Calibri"/>
                          <a:sym typeface="Calibri"/>
                        </a:rPr>
                        <a:t>Stakeholders anticipate that the new PrEP methods will be easily integrated into existing supply chain guidelines and logistic systems. The process will be the similar to the one for oral PrEP.</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2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u="none" strike="noStrike" cap="none">
                          <a:solidFill>
                            <a:schemeClr val="tx1">
                              <a:lumMod val="50000"/>
                            </a:schemeClr>
                          </a:solidFill>
                          <a:latin typeface="+mn-lt"/>
                          <a:ea typeface="Calibri"/>
                          <a:cs typeface="Calibri"/>
                          <a:sym typeface="Calibri"/>
                        </a:rPr>
                        <a:t>Conduct </a:t>
                      </a:r>
                      <a:r>
                        <a:rPr lang="en-US" sz="1100" b="1" i="0" u="none" strike="noStrike" cap="none">
                          <a:solidFill>
                            <a:schemeClr val="tx1">
                              <a:lumMod val="50000"/>
                            </a:schemeClr>
                          </a:solidFill>
                          <a:latin typeface="+mn-lt"/>
                          <a:ea typeface="Calibri"/>
                          <a:cs typeface="Calibri"/>
                          <a:sym typeface="Calibri"/>
                        </a:rPr>
                        <a:t>forecasting and/or quantification </a:t>
                      </a:r>
                      <a:r>
                        <a:rPr lang="en-US" sz="1100" b="0" i="0" u="none" strike="noStrike" cap="none">
                          <a:solidFill>
                            <a:schemeClr val="tx1">
                              <a:lumMod val="50000"/>
                            </a:schemeClr>
                          </a:solidFill>
                          <a:latin typeface="+mn-lt"/>
                          <a:ea typeface="Calibri"/>
                          <a:cs typeface="Calibri"/>
                          <a:sym typeface="Calibri"/>
                        </a:rPr>
                        <a:t>to inform procurement of PrEP products.</a:t>
                      </a:r>
                      <a:endParaRPr lang="en-US" sz="110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921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Calibri"/>
                          <a:cs typeface="Calibri"/>
                          <a:sym typeface="Calibri"/>
                        </a:rPr>
                        <a:t>Targets for oral PrEP are based on the resources available for allocation. </a:t>
                      </a:r>
                    </a:p>
                    <a:p>
                      <a:pPr marL="2921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50" b="0" i="0" u="none" strike="noStrike" cap="none" dirty="0">
                        <a:solidFill>
                          <a:schemeClr val="tx1">
                            <a:lumMod val="50000"/>
                          </a:schemeClr>
                        </a:solidFill>
                        <a:latin typeface="Calibri"/>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41300" marR="0" lvl="0" indent="-171450" algn="l" rtl="0">
                        <a:lnSpc>
                          <a:spcPct val="100000"/>
                        </a:lnSpc>
                        <a:spcBef>
                          <a:spcPts val="0"/>
                        </a:spcBef>
                        <a:spcAft>
                          <a:spcPts val="0"/>
                        </a:spcAft>
                        <a:buClr>
                          <a:srgbClr val="000000"/>
                        </a:buClr>
                        <a:buSzPts val="1100"/>
                        <a:buFont typeface="Arial" panose="020B0604020202020204" pitchFamily="34" charset="0"/>
                        <a:buChar char="•"/>
                      </a:pPr>
                      <a:r>
                        <a:rPr lang="en-US" sz="1150" b="0" i="0" u="none" strike="noStrike" cap="none" dirty="0">
                          <a:solidFill>
                            <a:schemeClr val="tx1">
                              <a:lumMod val="50000"/>
                            </a:schemeClr>
                          </a:solidFill>
                          <a:latin typeface="+mn-lt"/>
                          <a:ea typeface="Calibri"/>
                          <a:cs typeface="Calibri"/>
                          <a:sym typeface="Calibri"/>
                        </a:rPr>
                        <a:t>Forecasting and quantification for the new PrEP methods has not yet begun; however, stakeholders do not anticipate any challenges. </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22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tx1">
                              <a:lumMod val="50000"/>
                            </a:schemeClr>
                          </a:solidFill>
                          <a:latin typeface="Calibri"/>
                          <a:ea typeface="Calibri"/>
                          <a:cs typeface="Calibri"/>
                          <a:sym typeface="Calibri"/>
                        </a:rPr>
                        <a:t>Establish </a:t>
                      </a:r>
                      <a:r>
                        <a:rPr lang="en-US" sz="1100" b="1" i="0" u="none" strike="noStrike" cap="none" dirty="0">
                          <a:solidFill>
                            <a:schemeClr val="tx1">
                              <a:lumMod val="50000"/>
                            </a:schemeClr>
                          </a:solidFill>
                          <a:latin typeface="Calibri"/>
                          <a:ea typeface="Calibri"/>
                          <a:cs typeface="Calibri"/>
                          <a:sym typeface="Calibri"/>
                        </a:rPr>
                        <a:t>procurement, commodity monitoring, and distribution</a:t>
                      </a:r>
                      <a:r>
                        <a:rPr lang="en-US" sz="1100" b="0" i="0" u="none" strike="noStrike" cap="none" dirty="0">
                          <a:solidFill>
                            <a:schemeClr val="tx1">
                              <a:lumMod val="50000"/>
                            </a:schemeClr>
                          </a:solidFill>
                          <a:latin typeface="Calibri"/>
                          <a:ea typeface="Calibri"/>
                          <a:cs typeface="Calibri"/>
                          <a:sym typeface="Calibri"/>
                        </a:rPr>
                        <a:t> for PrEP products and associated materials. </a:t>
                      </a: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413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a:solidFill>
                            <a:schemeClr val="tx1">
                              <a:lumMod val="50000"/>
                            </a:schemeClr>
                          </a:solidFill>
                          <a:latin typeface="Calibri" panose="020F0502020204030204" pitchFamily="34" charset="0"/>
                          <a:cs typeface="Calibri" panose="020F0502020204030204" pitchFamily="34" charset="0"/>
                        </a:rPr>
                        <a:t>PEPFAR runs procurement of PrEP through the Global Health Supply Chain–Procurement and Supply Management (GHSC-PSM) program.</a:t>
                      </a:r>
                    </a:p>
                    <a:p>
                      <a:pPr marL="2413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a:solidFill>
                            <a:schemeClr val="tx1">
                              <a:lumMod val="50000"/>
                            </a:schemeClr>
                          </a:solidFill>
                          <a:latin typeface="Calibri" panose="020F0502020204030204" pitchFamily="34" charset="0"/>
                          <a:cs typeface="Calibri" panose="020F0502020204030204" pitchFamily="34" charset="0"/>
                          <a:sym typeface="Calibri"/>
                        </a:rPr>
                        <a:t>The NMS relies on JMS to store and distribute PrEP to public and government facilities. </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mn-lt"/>
                          <a:cs typeface="Calibri"/>
                          <a:sym typeface="Calibri"/>
                        </a:rPr>
                        <a:t>Stakeholders do not anticipate any challenges to procuring the new PrEP methods through existing channels. For the ring, the </a:t>
                      </a:r>
                      <a:r>
                        <a:rPr lang="en-US" sz="1150" b="0" i="0" u="none" strike="noStrike" cap="none" dirty="0">
                          <a:solidFill>
                            <a:schemeClr val="tx1">
                              <a:lumMod val="50000"/>
                            </a:schemeClr>
                          </a:solidFill>
                          <a:latin typeface="Calibri"/>
                          <a:cs typeface="Calibri"/>
                          <a:sym typeface="Calibri"/>
                        </a:rPr>
                        <a:t>procurement and distribution process will be like the one for the female condom</a:t>
                      </a:r>
                      <a:r>
                        <a:rPr lang="en-US" sz="1150" b="0" i="0" u="none" strike="noStrike" cap="none" dirty="0">
                          <a:solidFill>
                            <a:schemeClr val="tx1">
                              <a:lumMod val="50000"/>
                            </a:schemeClr>
                          </a:solidFill>
                          <a:latin typeface="+mn-lt"/>
                          <a:cs typeface="Calibri"/>
                          <a:sym typeface="Calibri"/>
                        </a:rPr>
                        <a:t>.</a:t>
                      </a:r>
                    </a:p>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mn-lt"/>
                          <a:cs typeface="Calibri"/>
                          <a:sym typeface="Calibri"/>
                        </a:rPr>
                        <a:t>There is recognition that CAB PrEP will require additional materials that may not be available in all channels, especially SRH channels. </a:t>
                      </a:r>
                    </a:p>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noProof="0" dirty="0">
                          <a:solidFill>
                            <a:schemeClr val="tx1">
                              <a:lumMod val="50000"/>
                            </a:schemeClr>
                          </a:solidFill>
                          <a:latin typeface="+mn-lt"/>
                          <a:ea typeface="Calibri"/>
                          <a:cs typeface="Calibri"/>
                          <a:sym typeface="Calibri"/>
                        </a:rPr>
                        <a:t>There are concerns from stakeholders regarding whether the global supply chains will be able to meet the demand in-country for the new PrEP products once they are approved for use. </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379682732"/>
                  </a:ext>
                </a:extLst>
              </a:tr>
              <a:tr h="875736">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noProof="0" dirty="0">
                          <a:solidFill>
                            <a:schemeClr val="tx1">
                              <a:lumMod val="50000"/>
                            </a:schemeClr>
                          </a:solidFill>
                        </a:rPr>
                        <a:t>Establish </a:t>
                      </a:r>
                      <a:r>
                        <a:rPr lang="en-US" sz="1100" b="1" noProof="0" dirty="0">
                          <a:solidFill>
                            <a:schemeClr val="tx1">
                              <a:lumMod val="50000"/>
                            </a:schemeClr>
                          </a:solidFill>
                        </a:rPr>
                        <a:t>storage and  distribution systems </a:t>
                      </a:r>
                      <a:r>
                        <a:rPr lang="en-US" sz="1100" noProof="0" dirty="0">
                          <a:solidFill>
                            <a:schemeClr val="tx1">
                              <a:lumMod val="50000"/>
                            </a:schemeClr>
                          </a:solidFill>
                        </a:rPr>
                        <a:t>that maintain temperature controls for PrEP products, if needed.</a:t>
                      </a: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21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a:solidFill>
                            <a:schemeClr val="tx1">
                              <a:lumMod val="50000"/>
                            </a:schemeClr>
                          </a:solidFill>
                          <a:latin typeface="Calibri"/>
                          <a:cs typeface="Calibri"/>
                          <a:sym typeface="Calibri"/>
                        </a:rPr>
                        <a:t>N/A</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Calibri"/>
                          <a:cs typeface="Calibri"/>
                          <a:sym typeface="Calibri"/>
                        </a:rPr>
                        <a:t>Cold chain systems already exist for vaccines, but not all regional facilities have adequate cold chain systems.</a:t>
                      </a:r>
                    </a:p>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dirty="0">
                          <a:solidFill>
                            <a:schemeClr val="tx1">
                              <a:lumMod val="50000"/>
                            </a:schemeClr>
                          </a:solidFill>
                          <a:latin typeface="Calibri"/>
                          <a:cs typeface="Calibri"/>
                          <a:sym typeface="Calibri"/>
                        </a:rPr>
                        <a:t>The MOH is working to ensure that cold chain systems will be available to facilitate distribution of vaccines in rural settings (e.g., through cold chain vehicles); the PrEP CAB injection can build on those efforts.</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3720359"/>
                  </a:ext>
                </a:extLst>
              </a:tr>
            </a:tbl>
          </a:graphicData>
        </a:graphic>
      </p:graphicFrame>
      <p:sp>
        <p:nvSpPr>
          <p:cNvPr id="4" name="TextBox 3">
            <a:extLst>
              <a:ext uri="{FF2B5EF4-FFF2-40B4-BE49-F238E27FC236}">
                <a16:creationId xmlns:a16="http://schemas.microsoft.com/office/drawing/2014/main" id="{81C93E9F-7266-5F35-C77A-3A7F019E76EC}"/>
              </a:ext>
            </a:extLst>
          </p:cNvPr>
          <p:cNvSpPr txBox="1"/>
          <p:nvPr/>
        </p:nvSpPr>
        <p:spPr>
          <a:xfrm>
            <a:off x="437781" y="6642786"/>
            <a:ext cx="11213199" cy="230832"/>
          </a:xfrm>
          <a:prstGeom prst="rect">
            <a:avLst/>
          </a:prstGeom>
          <a:noFill/>
        </p:spPr>
        <p:txBody>
          <a:bodyPr wrap="square" rtlCol="0">
            <a:spAutoFit/>
          </a:bodyPr>
          <a:lstStyle/>
          <a:p>
            <a:r>
              <a:rPr lang="en-CH" sz="900" dirty="0">
                <a:solidFill>
                  <a:schemeClr val="tx1">
                    <a:lumMod val="50000"/>
                  </a:schemeClr>
                </a:solidFill>
              </a:rPr>
              <a:t>Source: Combination of analys</a:t>
            </a:r>
            <a:r>
              <a:rPr lang="en-US" sz="900" dirty="0">
                <a:solidFill>
                  <a:schemeClr val="tx1">
                    <a:lumMod val="50000"/>
                  </a:schemeClr>
                </a:solidFill>
              </a:rPr>
              <a:t>e</a:t>
            </a:r>
            <a:r>
              <a:rPr lang="en-CH" sz="900" dirty="0">
                <a:solidFill>
                  <a:schemeClr val="tx1">
                    <a:lumMod val="50000"/>
                  </a:schemeClr>
                </a:solidFill>
              </a:rPr>
              <a:t>s from Afton Bloom and Mann G</a:t>
            </a:r>
            <a:r>
              <a:rPr lang="en-GB" sz="900" dirty="0">
                <a:solidFill>
                  <a:schemeClr val="tx1">
                    <a:lumMod val="50000"/>
                  </a:schemeClr>
                </a:solidFill>
              </a:rPr>
              <a:t>l</a:t>
            </a:r>
            <a:r>
              <a:rPr lang="en-CH" sz="900" dirty="0">
                <a:solidFill>
                  <a:schemeClr val="tx1">
                    <a:lumMod val="50000"/>
                  </a:schemeClr>
                </a:solidFill>
              </a:rPr>
              <a:t>obal Health</a:t>
            </a:r>
            <a:r>
              <a:rPr lang="en-US" sz="900" dirty="0">
                <a:solidFill>
                  <a:schemeClr val="tx1">
                    <a:lumMod val="50000"/>
                  </a:schemeClr>
                </a:solidFill>
              </a:rPr>
              <a:t>.</a:t>
            </a:r>
            <a:endParaRPr lang="en-CH" sz="900" dirty="0">
              <a:solidFill>
                <a:schemeClr val="tx1">
                  <a:lumMod val="50000"/>
                </a:schemeClr>
              </a:solidFill>
            </a:endParaRPr>
          </a:p>
        </p:txBody>
      </p:sp>
    </p:spTree>
    <p:extLst>
      <p:ext uri="{BB962C8B-B14F-4D97-AF65-F5344CB8AC3E}">
        <p14:creationId xmlns:p14="http://schemas.microsoft.com/office/powerpoint/2010/main" val="4097070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06F94A-A364-9B45-9C33-9D4C77443500}"/>
              </a:ext>
            </a:extLst>
          </p:cNvPr>
          <p:cNvSpPr txBox="1"/>
          <p:nvPr/>
        </p:nvSpPr>
        <p:spPr>
          <a:xfrm>
            <a:off x="562769" y="2520242"/>
            <a:ext cx="10809276" cy="584775"/>
          </a:xfrm>
          <a:prstGeom prst="rect">
            <a:avLst/>
          </a:prstGeom>
          <a:noFill/>
        </p:spPr>
        <p:txBody>
          <a:bodyPr wrap="square" rtlCol="0">
            <a:spAutoFit/>
          </a:bodyPr>
          <a:lstStyle/>
          <a:p>
            <a:r>
              <a:rPr lang="en-CH" sz="3200">
                <a:solidFill>
                  <a:schemeClr val="bg1"/>
                </a:solidFill>
                <a:latin typeface="Poppins" pitchFamily="2" charset="77"/>
                <a:cs typeface="Poppins" pitchFamily="2" charset="77"/>
              </a:rPr>
              <a:t>Current situation of HIV prevention </a:t>
            </a:r>
          </a:p>
        </p:txBody>
      </p:sp>
      <p:sp>
        <p:nvSpPr>
          <p:cNvPr id="5" name="TextBox 4">
            <a:extLst>
              <a:ext uri="{FF2B5EF4-FFF2-40B4-BE49-F238E27FC236}">
                <a16:creationId xmlns:a16="http://schemas.microsoft.com/office/drawing/2014/main" id="{2AFF4ABD-C634-6C47-AB12-2760A9488914}"/>
              </a:ext>
            </a:extLst>
          </p:cNvPr>
          <p:cNvSpPr txBox="1"/>
          <p:nvPr/>
        </p:nvSpPr>
        <p:spPr>
          <a:xfrm>
            <a:off x="562768" y="3683138"/>
            <a:ext cx="11213595" cy="584775"/>
          </a:xfrm>
          <a:prstGeom prst="rect">
            <a:avLst/>
          </a:prstGeom>
          <a:noFill/>
        </p:spPr>
        <p:txBody>
          <a:bodyPr wrap="square" lIns="91440" tIns="45720" rIns="91440" bIns="45720" rtlCol="0" anchor="t">
            <a:spAutoFit/>
          </a:bodyPr>
          <a:lstStyle/>
          <a:p>
            <a:r>
              <a:rPr lang="en-CH" sz="3200">
                <a:solidFill>
                  <a:schemeClr val="bg1"/>
                </a:solidFill>
                <a:latin typeface="Poppins"/>
                <a:cs typeface="Poppins"/>
              </a:rPr>
              <a:t>Key findings for </a:t>
            </a:r>
            <a:r>
              <a:rPr lang="en-CH" sz="3200" err="1">
                <a:solidFill>
                  <a:schemeClr val="bg1"/>
                </a:solidFill>
                <a:latin typeface="Poppins"/>
                <a:cs typeface="Poppins"/>
              </a:rPr>
              <a:t>PrEP</a:t>
            </a:r>
            <a:r>
              <a:rPr lang="en-CH" sz="3200">
                <a:solidFill>
                  <a:schemeClr val="bg1"/>
                </a:solidFill>
                <a:latin typeface="Poppins"/>
                <a:cs typeface="Poppins"/>
              </a:rPr>
              <a:t> introduction planning</a:t>
            </a:r>
          </a:p>
        </p:txBody>
      </p:sp>
      <p:sp>
        <p:nvSpPr>
          <p:cNvPr id="6" name="TextBox 5">
            <a:extLst>
              <a:ext uri="{FF2B5EF4-FFF2-40B4-BE49-F238E27FC236}">
                <a16:creationId xmlns:a16="http://schemas.microsoft.com/office/drawing/2014/main" id="{62EFB950-A120-4C4A-9A6C-F65E2D361958}"/>
              </a:ext>
            </a:extLst>
          </p:cNvPr>
          <p:cNvSpPr txBox="1"/>
          <p:nvPr/>
        </p:nvSpPr>
        <p:spPr>
          <a:xfrm>
            <a:off x="562769" y="4846032"/>
            <a:ext cx="6596743" cy="584775"/>
          </a:xfrm>
          <a:prstGeom prst="rect">
            <a:avLst/>
          </a:prstGeom>
          <a:noFill/>
        </p:spPr>
        <p:txBody>
          <a:bodyPr wrap="square" rtlCol="0">
            <a:spAutoFit/>
          </a:bodyPr>
          <a:lstStyle/>
          <a:p>
            <a:r>
              <a:rPr lang="en-CH" sz="3200">
                <a:solidFill>
                  <a:schemeClr val="bg1"/>
                </a:solidFill>
                <a:latin typeface="Poppins" pitchFamily="2" charset="77"/>
                <a:cs typeface="Poppins" pitchFamily="2" charset="77"/>
              </a:rPr>
              <a:t>Sources and notes</a:t>
            </a:r>
          </a:p>
        </p:txBody>
      </p:sp>
      <p:sp>
        <p:nvSpPr>
          <p:cNvPr id="8" name="Chord 7">
            <a:extLst>
              <a:ext uri="{FF2B5EF4-FFF2-40B4-BE49-F238E27FC236}">
                <a16:creationId xmlns:a16="http://schemas.microsoft.com/office/drawing/2014/main" id="{1AF80069-DABF-B641-80B0-7EA3B0972225}"/>
              </a:ext>
            </a:extLst>
          </p:cNvPr>
          <p:cNvSpPr/>
          <p:nvPr/>
        </p:nvSpPr>
        <p:spPr>
          <a:xfrm rot="10800000">
            <a:off x="-290255" y="1314788"/>
            <a:ext cx="580510" cy="842294"/>
          </a:xfrm>
          <a:prstGeom prst="chord">
            <a:avLst>
              <a:gd name="adj1" fmla="val 5402243"/>
              <a:gd name="adj2" fmla="val 1622486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99894DD0-D956-FD4B-8054-7DFBADDEC1A4}"/>
              </a:ext>
            </a:extLst>
          </p:cNvPr>
          <p:cNvSpPr txBox="1"/>
          <p:nvPr/>
        </p:nvSpPr>
        <p:spPr>
          <a:xfrm>
            <a:off x="562769" y="1482922"/>
            <a:ext cx="6596743" cy="584775"/>
          </a:xfrm>
          <a:prstGeom prst="rect">
            <a:avLst/>
          </a:prstGeom>
          <a:noFill/>
        </p:spPr>
        <p:txBody>
          <a:bodyPr wrap="square" rtlCol="0">
            <a:spAutoFit/>
          </a:bodyPr>
          <a:lstStyle/>
          <a:p>
            <a:r>
              <a:rPr lang="en-US" sz="3200" b="1">
                <a:solidFill>
                  <a:schemeClr val="bg1"/>
                </a:solidFill>
                <a:latin typeface="Poppins" pitchFamily="2" charset="77"/>
                <a:cs typeface="Poppins" pitchFamily="2" charset="77"/>
              </a:rPr>
              <a:t>O</a:t>
            </a:r>
            <a:r>
              <a:rPr lang="en-CH" sz="3200" b="1">
                <a:solidFill>
                  <a:schemeClr val="bg1"/>
                </a:solidFill>
                <a:latin typeface="Poppins" pitchFamily="2" charset="77"/>
                <a:cs typeface="Poppins" pitchFamily="2" charset="77"/>
              </a:rPr>
              <a:t>verview</a:t>
            </a:r>
          </a:p>
        </p:txBody>
      </p:sp>
    </p:spTree>
    <p:extLst>
      <p:ext uri="{BB962C8B-B14F-4D97-AF65-F5344CB8AC3E}">
        <p14:creationId xmlns:p14="http://schemas.microsoft.com/office/powerpoint/2010/main" val="2594262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5A1808-2EB9-2C4B-A8C8-977FFCA816F1}"/>
              </a:ext>
            </a:extLst>
          </p:cNvPr>
          <p:cNvGrpSpPr/>
          <p:nvPr/>
        </p:nvGrpSpPr>
        <p:grpSpPr>
          <a:xfrm>
            <a:off x="787483" y="3279214"/>
            <a:ext cx="11020890" cy="3275831"/>
            <a:chOff x="452058" y="2896465"/>
            <a:chExt cx="11277730" cy="3275831"/>
          </a:xfrm>
        </p:grpSpPr>
        <p:grpSp>
          <p:nvGrpSpPr>
            <p:cNvPr id="3" name="Group 2">
              <a:extLst>
                <a:ext uri="{FF2B5EF4-FFF2-40B4-BE49-F238E27FC236}">
                  <a16:creationId xmlns:a16="http://schemas.microsoft.com/office/drawing/2014/main" id="{566BAFC4-D89E-F247-8252-D8D484233D1B}"/>
                </a:ext>
              </a:extLst>
            </p:cNvPr>
            <p:cNvGrpSpPr/>
            <p:nvPr/>
          </p:nvGrpSpPr>
          <p:grpSpPr>
            <a:xfrm>
              <a:off x="452058" y="2896465"/>
              <a:ext cx="11277730" cy="3275831"/>
              <a:chOff x="452058" y="2896465"/>
              <a:chExt cx="11277730" cy="3275831"/>
            </a:xfrm>
          </p:grpSpPr>
          <p:grpSp>
            <p:nvGrpSpPr>
              <p:cNvPr id="10" name="Group 9">
                <a:extLst>
                  <a:ext uri="{FF2B5EF4-FFF2-40B4-BE49-F238E27FC236}">
                    <a16:creationId xmlns:a16="http://schemas.microsoft.com/office/drawing/2014/main" id="{3E47180A-0F81-CC44-B72F-CB9C4832878F}"/>
                  </a:ext>
                </a:extLst>
              </p:cNvPr>
              <p:cNvGrpSpPr/>
              <p:nvPr/>
            </p:nvGrpSpPr>
            <p:grpSpPr>
              <a:xfrm>
                <a:off x="452058" y="2896465"/>
                <a:ext cx="11277730" cy="3275831"/>
                <a:chOff x="452058" y="2896465"/>
                <a:chExt cx="11277730" cy="3275831"/>
              </a:xfrm>
            </p:grpSpPr>
            <p:sp>
              <p:nvSpPr>
                <p:cNvPr id="11" name="Right Arrow 10">
                  <a:extLst>
                    <a:ext uri="{FF2B5EF4-FFF2-40B4-BE49-F238E27FC236}">
                      <a16:creationId xmlns:a16="http://schemas.microsoft.com/office/drawing/2014/main" id="{B26496D3-19F6-484F-8BD7-09E475B8D918}"/>
                    </a:ext>
                  </a:extLst>
                </p:cNvPr>
                <p:cNvSpPr/>
                <p:nvPr/>
              </p:nvSpPr>
              <p:spPr>
                <a:xfrm>
                  <a:off x="3559150" y="4261400"/>
                  <a:ext cx="540575" cy="232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a:extLst>
                    <a:ext uri="{FF2B5EF4-FFF2-40B4-BE49-F238E27FC236}">
                      <a16:creationId xmlns:a16="http://schemas.microsoft.com/office/drawing/2014/main" id="{6569684F-0CD5-B047-BA72-87A36D7480E8}"/>
                    </a:ext>
                  </a:extLst>
                </p:cNvPr>
                <p:cNvSpPr/>
                <p:nvPr/>
              </p:nvSpPr>
              <p:spPr>
                <a:xfrm>
                  <a:off x="5427746" y="4275285"/>
                  <a:ext cx="548738" cy="232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a:extLst>
                    <a:ext uri="{FF2B5EF4-FFF2-40B4-BE49-F238E27FC236}">
                      <a16:creationId xmlns:a16="http://schemas.microsoft.com/office/drawing/2014/main" id="{00B32319-F75E-8249-B808-DCF41F73A911}"/>
                    </a:ext>
                  </a:extLst>
                </p:cNvPr>
                <p:cNvSpPr/>
                <p:nvPr/>
              </p:nvSpPr>
              <p:spPr>
                <a:xfrm>
                  <a:off x="7276775" y="4280242"/>
                  <a:ext cx="584199" cy="232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a:extLst>
                    <a:ext uri="{FF2B5EF4-FFF2-40B4-BE49-F238E27FC236}">
                      <a16:creationId xmlns:a16="http://schemas.microsoft.com/office/drawing/2014/main" id="{9CC768E6-FBFF-FB4F-98DC-FB19BCB9D52D}"/>
                    </a:ext>
                  </a:extLst>
                </p:cNvPr>
                <p:cNvSpPr/>
                <p:nvPr/>
              </p:nvSpPr>
              <p:spPr>
                <a:xfrm>
                  <a:off x="9798208" y="4279787"/>
                  <a:ext cx="625795" cy="232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4">
                  <a:extLst>
                    <a:ext uri="{FF2B5EF4-FFF2-40B4-BE49-F238E27FC236}">
                      <a16:creationId xmlns:a16="http://schemas.microsoft.com/office/drawing/2014/main" id="{389031BD-110B-3744-AE75-4FC32AF62FD4}"/>
                    </a:ext>
                  </a:extLst>
                </p:cNvPr>
                <p:cNvSpPr txBox="1"/>
                <p:nvPr/>
              </p:nvSpPr>
              <p:spPr>
                <a:xfrm>
                  <a:off x="7861449" y="3512011"/>
                  <a:ext cx="1936759" cy="1770392"/>
                </a:xfrm>
                <a:prstGeom prst="rect">
                  <a:avLst/>
                </a:prstGeom>
                <a:noFill/>
                <a:ln>
                  <a:solidFill>
                    <a:srgbClr val="061C49"/>
                  </a:solid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0" marR="0" lvl="1" indent="0" algn="ctr" defTabSz="444500" eaLnBrk="1" fontAlgn="auto" latinLnBrk="0" hangingPunct="1">
                    <a:lnSpc>
                      <a:spcPct val="90000"/>
                    </a:lnSpc>
                    <a:spcBef>
                      <a:spcPct val="0"/>
                    </a:spcBef>
                    <a:spcAft>
                      <a:spcPct val="15000"/>
                    </a:spcAft>
                    <a:buClrTx/>
                    <a:buSzTx/>
                    <a:buFontTx/>
                    <a:buNone/>
                    <a:tabLst/>
                    <a:defRPr/>
                  </a:pPr>
                  <a:endParaRPr kumimoji="0" lang="en-US" sz="1000" b="1" i="0" u="none" strike="noStrike" kern="0" cap="none" spc="0" normalizeH="0" baseline="0" noProof="0">
                    <a:ln>
                      <a:noFill/>
                    </a:ln>
                    <a:solidFill>
                      <a:schemeClr val="tx1">
                        <a:lumMod val="50000"/>
                      </a:scheme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AF3F2A8-81B9-1D40-A84F-7A220FCAE7FE}"/>
                    </a:ext>
                  </a:extLst>
                </p:cNvPr>
                <p:cNvSpPr/>
                <p:nvPr/>
              </p:nvSpPr>
              <p:spPr>
                <a:xfrm>
                  <a:off x="10405532" y="2914287"/>
                  <a:ext cx="1300763" cy="3663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7" name="Rectangle 16">
                  <a:extLst>
                    <a:ext uri="{FF2B5EF4-FFF2-40B4-BE49-F238E27FC236}">
                      <a16:creationId xmlns:a16="http://schemas.microsoft.com/office/drawing/2014/main" id="{1923DA7C-F7B5-1541-916D-75BA7483F757}"/>
                    </a:ext>
                  </a:extLst>
                </p:cNvPr>
                <p:cNvSpPr/>
                <p:nvPr/>
              </p:nvSpPr>
              <p:spPr>
                <a:xfrm>
                  <a:off x="5967459" y="2896465"/>
                  <a:ext cx="1286192" cy="3663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8" name="Rectangle 17">
                  <a:extLst>
                    <a:ext uri="{FF2B5EF4-FFF2-40B4-BE49-F238E27FC236}">
                      <a16:creationId xmlns:a16="http://schemas.microsoft.com/office/drawing/2014/main" id="{8C839EF4-2680-254D-A950-25A1990A6BC2}"/>
                    </a:ext>
                  </a:extLst>
                </p:cNvPr>
                <p:cNvSpPr/>
                <p:nvPr/>
              </p:nvSpPr>
              <p:spPr>
                <a:xfrm>
                  <a:off x="4099725" y="2896465"/>
                  <a:ext cx="1309073" cy="3663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9" name="Rectangle 18">
                  <a:extLst>
                    <a:ext uri="{FF2B5EF4-FFF2-40B4-BE49-F238E27FC236}">
                      <a16:creationId xmlns:a16="http://schemas.microsoft.com/office/drawing/2014/main" id="{4E987F07-7616-1343-9D88-044C5EF874AA}"/>
                    </a:ext>
                  </a:extLst>
                </p:cNvPr>
                <p:cNvSpPr/>
                <p:nvPr/>
              </p:nvSpPr>
              <p:spPr>
                <a:xfrm>
                  <a:off x="463799" y="2904151"/>
                  <a:ext cx="1115140" cy="3663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21" name="Rectangle: Rounded Corners 4">
                  <a:extLst>
                    <a:ext uri="{FF2B5EF4-FFF2-40B4-BE49-F238E27FC236}">
                      <a16:creationId xmlns:a16="http://schemas.microsoft.com/office/drawing/2014/main" id="{6E525834-BBFF-8B44-A578-05688818ED7B}"/>
                    </a:ext>
                  </a:extLst>
                </p:cNvPr>
                <p:cNvSpPr txBox="1"/>
                <p:nvPr/>
              </p:nvSpPr>
              <p:spPr>
                <a:xfrm>
                  <a:off x="462212" y="4424342"/>
                  <a:ext cx="1124094" cy="769338"/>
                </a:xfrm>
                <a:prstGeom prst="rect">
                  <a:avLst/>
                </a:prstGeom>
                <a:solidFill>
                  <a:schemeClr val="bg1">
                    <a:lumMod val="95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100" i="0" u="none" strike="noStrike" kern="0" cap="none" spc="0" normalizeH="0" baseline="0" noProof="0">
                      <a:ln>
                        <a:noFill/>
                      </a:ln>
                      <a:solidFill>
                        <a:schemeClr val="tx1">
                          <a:lumMod val="50000"/>
                        </a:schemeClr>
                      </a:solidFill>
                      <a:effectLst/>
                      <a:uLnTx/>
                      <a:uFillTx/>
                      <a:latin typeface="Calibri" panose="020F0502020204030204"/>
                      <a:ea typeface="+mn-ea"/>
                      <a:cs typeface="+mn-cs"/>
                    </a:rPr>
                    <a:t>Government of Uganda</a:t>
                  </a:r>
                </a:p>
              </p:txBody>
            </p:sp>
            <p:sp>
              <p:nvSpPr>
                <p:cNvPr id="22" name="Rectangle: Rounded Corners 4">
                  <a:extLst>
                    <a:ext uri="{FF2B5EF4-FFF2-40B4-BE49-F238E27FC236}">
                      <a16:creationId xmlns:a16="http://schemas.microsoft.com/office/drawing/2014/main" id="{3E20BB7F-D161-E14D-92E8-7E880E7A3801}"/>
                    </a:ext>
                  </a:extLst>
                </p:cNvPr>
                <p:cNvSpPr txBox="1"/>
                <p:nvPr/>
              </p:nvSpPr>
              <p:spPr>
                <a:xfrm>
                  <a:off x="452058" y="5405539"/>
                  <a:ext cx="1124095" cy="743485"/>
                </a:xfrm>
                <a:prstGeom prst="rect">
                  <a:avLst/>
                </a:prstGeom>
                <a:solidFill>
                  <a:schemeClr val="accent1">
                    <a:lumMod val="50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100" i="0" u="none" strike="noStrike" kern="0" cap="none" spc="0" normalizeH="0" baseline="0" noProof="0">
                      <a:ln>
                        <a:noFill/>
                      </a:ln>
                      <a:solidFill>
                        <a:schemeClr val="bg1"/>
                      </a:solidFill>
                      <a:effectLst/>
                      <a:uLnTx/>
                      <a:uFillTx/>
                      <a:latin typeface="Calibri" panose="020F0502020204030204"/>
                      <a:ea typeface="+mn-ea"/>
                      <a:cs typeface="+mn-cs"/>
                    </a:rPr>
                    <a:t>PEPFAR</a:t>
                  </a:r>
                </a:p>
              </p:txBody>
            </p:sp>
            <p:sp>
              <p:nvSpPr>
                <p:cNvPr id="23" name="Rectangle: Rounded Corners 4">
                  <a:extLst>
                    <a:ext uri="{FF2B5EF4-FFF2-40B4-BE49-F238E27FC236}">
                      <a16:creationId xmlns:a16="http://schemas.microsoft.com/office/drawing/2014/main" id="{32A2527E-D894-FC47-9610-13D291988795}"/>
                    </a:ext>
                  </a:extLst>
                </p:cNvPr>
                <p:cNvSpPr txBox="1"/>
                <p:nvPr/>
              </p:nvSpPr>
              <p:spPr>
                <a:xfrm>
                  <a:off x="454843" y="2945037"/>
                  <a:ext cx="1124095" cy="244209"/>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71120" tIns="71120" rIns="71120" bIns="38100" numCol="1" spcCol="1270" anchor="t"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US" sz="1200" i="0" u="none" strike="noStrike" kern="0" cap="none" spc="0" normalizeH="0" baseline="0" noProof="0">
                      <a:ln>
                        <a:noFill/>
                      </a:ln>
                      <a:solidFill>
                        <a:schemeClr val="accent2"/>
                      </a:solidFill>
                      <a:effectLst/>
                      <a:uLnTx/>
                      <a:uFillTx/>
                      <a:latin typeface="Calibri" panose="020F0502020204030204"/>
                      <a:ea typeface="+mn-ea"/>
                      <a:cs typeface="+mn-cs"/>
                    </a:rPr>
                    <a:t>Financing </a:t>
                  </a:r>
                </a:p>
              </p:txBody>
            </p:sp>
            <p:sp>
              <p:nvSpPr>
                <p:cNvPr id="24" name="Rectangle: Rounded Corners 6">
                  <a:extLst>
                    <a:ext uri="{FF2B5EF4-FFF2-40B4-BE49-F238E27FC236}">
                      <a16:creationId xmlns:a16="http://schemas.microsoft.com/office/drawing/2014/main" id="{B268BBC1-C9AF-9A41-A6AA-65CF2B109DE0}"/>
                    </a:ext>
                  </a:extLst>
                </p:cNvPr>
                <p:cNvSpPr txBox="1"/>
                <p:nvPr/>
              </p:nvSpPr>
              <p:spPr>
                <a:xfrm>
                  <a:off x="2305581" y="2931701"/>
                  <a:ext cx="1162692" cy="244209"/>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71120" tIns="71120" rIns="71120" bIns="38100" numCol="1" spcCol="1270" anchor="t"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US" sz="1200" i="0" u="none" strike="noStrike" kern="0" cap="none" spc="0" normalizeH="0" baseline="0" noProof="0">
                      <a:ln>
                        <a:noFill/>
                      </a:ln>
                      <a:solidFill>
                        <a:schemeClr val="accent2"/>
                      </a:solidFill>
                      <a:effectLst/>
                      <a:uLnTx/>
                      <a:uFillTx/>
                      <a:latin typeface="Calibri" panose="020F0502020204030204"/>
                      <a:ea typeface="+mn-ea"/>
                      <a:cs typeface="+mn-cs"/>
                    </a:rPr>
                    <a:t>Procurement </a:t>
                  </a:r>
                </a:p>
              </p:txBody>
            </p:sp>
            <p:sp>
              <p:nvSpPr>
                <p:cNvPr id="25" name="Rectangle: Rounded Corners 4">
                  <a:extLst>
                    <a:ext uri="{FF2B5EF4-FFF2-40B4-BE49-F238E27FC236}">
                      <a16:creationId xmlns:a16="http://schemas.microsoft.com/office/drawing/2014/main" id="{9508287A-57A4-2C45-ADF4-CF5503803C0E}"/>
                    </a:ext>
                  </a:extLst>
                </p:cNvPr>
                <p:cNvSpPr txBox="1"/>
                <p:nvPr/>
              </p:nvSpPr>
              <p:spPr>
                <a:xfrm>
                  <a:off x="4184123" y="2929942"/>
                  <a:ext cx="1162692" cy="244209"/>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71120" tIns="71120" rIns="71120" bIns="38100" numCol="1" spcCol="1270" anchor="t"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US" sz="1200" i="0" u="none" strike="noStrike" kern="0" cap="none" spc="0" normalizeH="0" baseline="0" noProof="0">
                      <a:ln>
                        <a:noFill/>
                      </a:ln>
                      <a:solidFill>
                        <a:schemeClr val="accent2"/>
                      </a:solidFill>
                      <a:effectLst/>
                      <a:uLnTx/>
                      <a:uFillTx/>
                      <a:latin typeface="Calibri" panose="020F0502020204030204"/>
                      <a:ea typeface="+mn-ea"/>
                      <a:cs typeface="+mn-cs"/>
                    </a:rPr>
                    <a:t>Storage</a:t>
                  </a:r>
                </a:p>
              </p:txBody>
            </p:sp>
            <p:sp>
              <p:nvSpPr>
                <p:cNvPr id="26" name="Rectangle: Rounded Corners 6">
                  <a:extLst>
                    <a:ext uri="{FF2B5EF4-FFF2-40B4-BE49-F238E27FC236}">
                      <a16:creationId xmlns:a16="http://schemas.microsoft.com/office/drawing/2014/main" id="{5D1B2F74-5B02-D74A-A3F9-6A12574A6B5A}"/>
                    </a:ext>
                  </a:extLst>
                </p:cNvPr>
                <p:cNvSpPr txBox="1"/>
                <p:nvPr/>
              </p:nvSpPr>
              <p:spPr>
                <a:xfrm>
                  <a:off x="6045283" y="2917979"/>
                  <a:ext cx="1162692" cy="244209"/>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71120" tIns="71120" rIns="71120" bIns="38100" numCol="1" spcCol="1270" anchor="t"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US" sz="1200" i="0" u="none" strike="noStrike" kern="0" cap="none" spc="0" normalizeH="0" baseline="0" noProof="0">
                      <a:ln>
                        <a:noFill/>
                      </a:ln>
                      <a:solidFill>
                        <a:schemeClr val="accent2"/>
                      </a:solidFill>
                      <a:effectLst/>
                      <a:uLnTx/>
                      <a:uFillTx/>
                      <a:latin typeface="Calibri" panose="020F0502020204030204"/>
                      <a:ea typeface="+mn-ea"/>
                      <a:cs typeface="+mn-cs"/>
                    </a:rPr>
                    <a:t>Distribution</a:t>
                  </a:r>
                </a:p>
              </p:txBody>
            </p:sp>
            <p:sp>
              <p:nvSpPr>
                <p:cNvPr id="27" name="Rectangle: Rounded Corners 10">
                  <a:extLst>
                    <a:ext uri="{FF2B5EF4-FFF2-40B4-BE49-F238E27FC236}">
                      <a16:creationId xmlns:a16="http://schemas.microsoft.com/office/drawing/2014/main" id="{A0792965-F5BB-3541-8221-2F3CEF149F4F}"/>
                    </a:ext>
                  </a:extLst>
                </p:cNvPr>
                <p:cNvSpPr txBox="1"/>
                <p:nvPr/>
              </p:nvSpPr>
              <p:spPr>
                <a:xfrm>
                  <a:off x="10487571" y="2945038"/>
                  <a:ext cx="1162692" cy="244209"/>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71120" tIns="71120" rIns="71120" bIns="38100" numCol="1" spcCol="1270" anchor="t"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US" sz="1200" i="0" u="none" strike="noStrike" kern="0" cap="none" spc="0" normalizeH="0" baseline="0" noProof="0">
                      <a:ln>
                        <a:noFill/>
                      </a:ln>
                      <a:solidFill>
                        <a:schemeClr val="accent2"/>
                      </a:solidFill>
                      <a:effectLst/>
                      <a:uLnTx/>
                      <a:uFillTx/>
                      <a:latin typeface="Calibri" panose="020F0502020204030204"/>
                      <a:ea typeface="+mn-ea"/>
                      <a:cs typeface="+mn-cs"/>
                    </a:rPr>
                    <a:t>End User</a:t>
                  </a:r>
                </a:p>
              </p:txBody>
            </p:sp>
            <p:sp>
              <p:nvSpPr>
                <p:cNvPr id="28" name="Rectangle: Rounded Corners 4">
                  <a:extLst>
                    <a:ext uri="{FF2B5EF4-FFF2-40B4-BE49-F238E27FC236}">
                      <a16:creationId xmlns:a16="http://schemas.microsoft.com/office/drawing/2014/main" id="{83168F14-5D5A-814C-94A0-A9358FE04BF9}"/>
                    </a:ext>
                  </a:extLst>
                </p:cNvPr>
                <p:cNvSpPr txBox="1"/>
                <p:nvPr/>
              </p:nvSpPr>
              <p:spPr>
                <a:xfrm>
                  <a:off x="463799" y="3542932"/>
                  <a:ext cx="1115139" cy="769338"/>
                </a:xfrm>
                <a:prstGeom prst="rect">
                  <a:avLst/>
                </a:prstGeom>
                <a:solidFill>
                  <a:schemeClr val="bg1">
                    <a:lumMod val="95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100" i="0" u="none" strike="noStrike" kern="0" cap="none" spc="0" normalizeH="0" baseline="0" noProof="0">
                      <a:ln>
                        <a:noFill/>
                      </a:ln>
                      <a:solidFill>
                        <a:schemeClr val="tx1">
                          <a:lumMod val="50000"/>
                        </a:schemeClr>
                      </a:solidFill>
                      <a:effectLst/>
                      <a:uLnTx/>
                      <a:uFillTx/>
                      <a:latin typeface="Calibri" panose="020F0502020204030204"/>
                      <a:ea typeface="+mn-ea"/>
                      <a:cs typeface="+mn-cs"/>
                    </a:rPr>
                    <a:t>Global Fund</a:t>
                  </a:r>
                </a:p>
              </p:txBody>
            </p:sp>
            <p:sp>
              <p:nvSpPr>
                <p:cNvPr id="29" name="Rectangle: Rounded Corners 4">
                  <a:extLst>
                    <a:ext uri="{FF2B5EF4-FFF2-40B4-BE49-F238E27FC236}">
                      <a16:creationId xmlns:a16="http://schemas.microsoft.com/office/drawing/2014/main" id="{CC6ABEAC-0EA2-7B4B-A9A2-717D35C27DCC}"/>
                    </a:ext>
                  </a:extLst>
                </p:cNvPr>
                <p:cNvSpPr txBox="1"/>
                <p:nvPr/>
              </p:nvSpPr>
              <p:spPr>
                <a:xfrm>
                  <a:off x="4099725" y="3541100"/>
                  <a:ext cx="1328021" cy="1731594"/>
                </a:xfrm>
                <a:prstGeom prst="rect">
                  <a:avLst/>
                </a:prstGeom>
                <a:solidFill>
                  <a:schemeClr val="bg1">
                    <a:lumMod val="95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000" b="1" i="0" u="none" strike="noStrike" kern="0" cap="none" spc="0" normalizeH="0" baseline="0" noProof="0">
                      <a:ln>
                        <a:noFill/>
                      </a:ln>
                      <a:solidFill>
                        <a:schemeClr val="tx1">
                          <a:lumMod val="50000"/>
                        </a:schemeClr>
                      </a:solidFill>
                      <a:effectLst/>
                      <a:uLnTx/>
                      <a:uFillTx/>
                      <a:latin typeface="Calibri" panose="020F0502020204030204"/>
                    </a:rPr>
                    <a:t>National Medical Stores</a:t>
                  </a:r>
                </a:p>
                <a:p>
                  <a:pPr marL="0" marR="0" lvl="1" indent="0" algn="ctr" defTabSz="444500" eaLnBrk="1" fontAlgn="auto" latinLnBrk="0" hangingPunct="1">
                    <a:lnSpc>
                      <a:spcPct val="90000"/>
                    </a:lnSpc>
                    <a:spcBef>
                      <a:spcPct val="0"/>
                    </a:spcBef>
                    <a:spcAft>
                      <a:spcPct val="15000"/>
                    </a:spcAft>
                    <a:buClrTx/>
                    <a:buSzTx/>
                    <a:buFontTx/>
                    <a:buNone/>
                    <a:tabLst/>
                    <a:defRPr/>
                  </a:pPr>
                  <a:r>
                    <a:rPr lang="en-US" sz="1000" kern="0">
                      <a:solidFill>
                        <a:schemeClr val="tx1">
                          <a:lumMod val="50000"/>
                        </a:schemeClr>
                      </a:solidFill>
                      <a:latin typeface="Calibri" panose="020F0502020204030204"/>
                    </a:rPr>
                    <a:t>(except for items not in HIV Prevention Guidelines, which are stored at JMS)</a:t>
                  </a:r>
                </a:p>
              </p:txBody>
            </p:sp>
            <p:sp>
              <p:nvSpPr>
                <p:cNvPr id="30" name="Rectangle: Rounded Corners 4">
                  <a:extLst>
                    <a:ext uri="{FF2B5EF4-FFF2-40B4-BE49-F238E27FC236}">
                      <a16:creationId xmlns:a16="http://schemas.microsoft.com/office/drawing/2014/main" id="{1639D5D2-FE3B-AE44-A7D4-07F6B1A7680E}"/>
                    </a:ext>
                  </a:extLst>
                </p:cNvPr>
                <p:cNvSpPr txBox="1"/>
                <p:nvPr/>
              </p:nvSpPr>
              <p:spPr>
                <a:xfrm>
                  <a:off x="5983534" y="3550808"/>
                  <a:ext cx="1286191" cy="1721886"/>
                </a:xfrm>
                <a:prstGeom prst="rect">
                  <a:avLst/>
                </a:prstGeom>
                <a:solidFill>
                  <a:schemeClr val="bg1">
                    <a:lumMod val="95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000" b="1" i="0" u="none" strike="noStrike" kern="0" cap="none" spc="0" normalizeH="0" baseline="0" noProof="0">
                      <a:ln>
                        <a:noFill/>
                      </a:ln>
                      <a:solidFill>
                        <a:schemeClr val="tx1">
                          <a:lumMod val="50000"/>
                        </a:schemeClr>
                      </a:solidFill>
                      <a:effectLst/>
                      <a:uLnTx/>
                      <a:uFillTx/>
                      <a:latin typeface="Calibri" panose="020F0502020204030204"/>
                      <a:ea typeface="+mn-ea"/>
                      <a:cs typeface="+mn-cs"/>
                    </a:rPr>
                    <a:t>National Medical Stores </a:t>
                  </a:r>
                </a:p>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rPr>
                    <a:t>(via district health offices and district hospitals)</a:t>
                  </a:r>
                  <a:endParaRPr kumimoji="0" lang="en-US" sz="1000" b="1" i="0" u="none" strike="noStrike" kern="0" cap="none" spc="0" normalizeH="0" baseline="0" noProof="0">
                    <a:ln>
                      <a:noFill/>
                    </a:ln>
                    <a:solidFill>
                      <a:schemeClr val="tx1">
                        <a:lumMod val="50000"/>
                      </a:schemeClr>
                    </a:solidFill>
                    <a:effectLst/>
                    <a:uLnTx/>
                    <a:uFillTx/>
                    <a:latin typeface="Calibri" panose="020F0502020204030204"/>
                    <a:ea typeface="+mn-ea"/>
                    <a:cs typeface="+mn-cs"/>
                  </a:endParaRPr>
                </a:p>
              </p:txBody>
            </p:sp>
            <p:sp>
              <p:nvSpPr>
                <p:cNvPr id="31" name="Rectangle: Rounded Corners 4">
                  <a:extLst>
                    <a:ext uri="{FF2B5EF4-FFF2-40B4-BE49-F238E27FC236}">
                      <a16:creationId xmlns:a16="http://schemas.microsoft.com/office/drawing/2014/main" id="{9C5B8C25-FCEA-C048-BCB8-CDDA8EB94A18}"/>
                    </a:ext>
                  </a:extLst>
                </p:cNvPr>
                <p:cNvSpPr txBox="1"/>
                <p:nvPr/>
              </p:nvSpPr>
              <p:spPr>
                <a:xfrm>
                  <a:off x="10424003" y="3588528"/>
                  <a:ext cx="1305785" cy="2560496"/>
                </a:xfrm>
                <a:prstGeom prst="rect">
                  <a:avLst/>
                </a:prstGeom>
                <a:noFill/>
                <a:ln>
                  <a:solidFill>
                    <a:srgbClr val="061C49"/>
                  </a:solid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r>
                    <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rPr>
                    <a:t>Public</a:t>
                  </a: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endPar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endParaRP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r>
                    <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rPr>
                    <a:t>Discordant couples</a:t>
                  </a: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endPar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endParaRP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r>
                    <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rPr>
                    <a:t>AGYW</a:t>
                  </a: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endPar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endParaRP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r>
                    <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rPr>
                    <a:t>FSWs</a:t>
                  </a: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endPar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endParaRP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r>
                    <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rPr>
                    <a:t>MSM</a:t>
                  </a:r>
                </a:p>
                <a:p>
                  <a:pPr marL="57150" marR="0" lvl="1" defTabSz="444500" eaLnBrk="1" fontAlgn="auto" latinLnBrk="0" hangingPunct="1">
                    <a:lnSpc>
                      <a:spcPct val="90000"/>
                    </a:lnSpc>
                    <a:spcBef>
                      <a:spcPct val="0"/>
                    </a:spcBef>
                    <a:spcAft>
                      <a:spcPct val="15000"/>
                    </a:spcAft>
                    <a:buClr>
                      <a:schemeClr val="accent2"/>
                    </a:buClr>
                    <a:buSzPct val="115000"/>
                    <a:defRPr/>
                  </a:pPr>
                  <a:endParaRPr lang="en-US" sz="1000" kern="0">
                    <a:solidFill>
                      <a:schemeClr val="tx1">
                        <a:lumMod val="50000"/>
                      </a:schemeClr>
                    </a:solidFill>
                    <a:latin typeface="Calibri" panose="020F0502020204030204"/>
                  </a:endParaRP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r>
                    <a:rPr kumimoji="0" lang="en-US" sz="1000" i="0" u="none" strike="noStrike" kern="0" cap="none" spc="0" normalizeH="0" baseline="0" noProof="0">
                      <a:ln>
                        <a:noFill/>
                      </a:ln>
                      <a:solidFill>
                        <a:schemeClr val="tx1">
                          <a:lumMod val="50000"/>
                        </a:schemeClr>
                      </a:solidFill>
                      <a:effectLst/>
                      <a:uLnTx/>
                      <a:uFillTx/>
                      <a:latin typeface="Calibri" panose="020F0502020204030204"/>
                      <a:ea typeface="+mn-ea"/>
                      <a:cs typeface="+mn-cs"/>
                    </a:rPr>
                    <a:t>PWID</a:t>
                  </a: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endParaRPr lang="en-US" sz="1000" kern="0">
                    <a:solidFill>
                      <a:schemeClr val="tx1">
                        <a:lumMod val="50000"/>
                      </a:schemeClr>
                    </a:solidFill>
                    <a:latin typeface="Calibri" panose="020F0502020204030204"/>
                  </a:endParaRPr>
                </a:p>
                <a:p>
                  <a:pPr marL="228600" marR="0" lvl="1" indent="-171450" defTabSz="444500" eaLnBrk="1" fontAlgn="auto" latinLnBrk="0" hangingPunct="1">
                    <a:lnSpc>
                      <a:spcPct val="90000"/>
                    </a:lnSpc>
                    <a:spcBef>
                      <a:spcPct val="0"/>
                    </a:spcBef>
                    <a:spcAft>
                      <a:spcPct val="15000"/>
                    </a:spcAft>
                    <a:buClr>
                      <a:schemeClr val="accent2"/>
                    </a:buClr>
                    <a:buSzPct val="115000"/>
                    <a:buFont typeface="Arial" panose="020B0604020202020204" pitchFamily="34" charset="0"/>
                    <a:buChar char="•"/>
                    <a:defRPr/>
                  </a:pPr>
                  <a:r>
                    <a:rPr lang="en-US" sz="1000" kern="0">
                      <a:solidFill>
                        <a:schemeClr val="tx1">
                          <a:lumMod val="50000"/>
                        </a:schemeClr>
                      </a:solidFill>
                      <a:latin typeface="Calibri" panose="020F0502020204030204"/>
                    </a:rPr>
                    <a:t>Trans people</a:t>
                  </a:r>
                </a:p>
              </p:txBody>
            </p:sp>
            <p:sp>
              <p:nvSpPr>
                <p:cNvPr id="32" name="Right Brace 31">
                  <a:extLst>
                    <a:ext uri="{FF2B5EF4-FFF2-40B4-BE49-F238E27FC236}">
                      <a16:creationId xmlns:a16="http://schemas.microsoft.com/office/drawing/2014/main" id="{B31AF8C8-6663-F04A-AFB4-67907C3CDDC2}"/>
                    </a:ext>
                  </a:extLst>
                </p:cNvPr>
                <p:cNvSpPr/>
                <p:nvPr/>
              </p:nvSpPr>
              <p:spPr>
                <a:xfrm>
                  <a:off x="1806950" y="3550808"/>
                  <a:ext cx="272116" cy="1731594"/>
                </a:xfrm>
                <a:prstGeom prst="rightBrace">
                  <a:avLst/>
                </a:prstGeom>
                <a:ln w="12700">
                  <a:solidFill>
                    <a:schemeClr val="tx1">
                      <a:lumMod val="65000"/>
                      <a:lumOff val="3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Right Arrow 32">
                  <a:extLst>
                    <a:ext uri="{FF2B5EF4-FFF2-40B4-BE49-F238E27FC236}">
                      <a16:creationId xmlns:a16="http://schemas.microsoft.com/office/drawing/2014/main" id="{2FB061B3-AFDD-FB4A-8417-CDA2A3FCF0E5}"/>
                    </a:ext>
                  </a:extLst>
                </p:cNvPr>
                <p:cNvSpPr/>
                <p:nvPr/>
              </p:nvSpPr>
              <p:spPr>
                <a:xfrm>
                  <a:off x="1576153" y="2980879"/>
                  <a:ext cx="659515" cy="2328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4" name="Rectangle: Rounded Corners 6">
                  <a:extLst>
                    <a:ext uri="{FF2B5EF4-FFF2-40B4-BE49-F238E27FC236}">
                      <a16:creationId xmlns:a16="http://schemas.microsoft.com/office/drawing/2014/main" id="{5DC31938-C10F-6747-BB21-980207F2BB59}"/>
                    </a:ext>
                  </a:extLst>
                </p:cNvPr>
                <p:cNvSpPr txBox="1"/>
                <p:nvPr/>
              </p:nvSpPr>
              <p:spPr>
                <a:xfrm>
                  <a:off x="8238133" y="2929942"/>
                  <a:ext cx="1162692" cy="244209"/>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71120" tIns="71120" rIns="71120" bIns="38100" numCol="1" spcCol="1270" anchor="t"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lang="en-US" sz="1200" kern="0">
                      <a:solidFill>
                        <a:schemeClr val="accent2"/>
                      </a:solidFill>
                      <a:latin typeface="Calibri" panose="020F0502020204030204"/>
                    </a:rPr>
                    <a:t>Service Delivery</a:t>
                  </a:r>
                  <a:endParaRPr kumimoji="0" lang="en-US" sz="1200" i="0" u="none" strike="noStrike" kern="0" cap="none" spc="0" normalizeH="0" baseline="0" noProof="0">
                    <a:ln>
                      <a:noFill/>
                    </a:ln>
                    <a:solidFill>
                      <a:schemeClr val="accent2"/>
                    </a:solidFill>
                    <a:effectLst/>
                    <a:uLnTx/>
                    <a:uFillTx/>
                    <a:latin typeface="Calibri" panose="020F0502020204030204"/>
                  </a:endParaRPr>
                </a:p>
              </p:txBody>
            </p:sp>
            <p:sp>
              <p:nvSpPr>
                <p:cNvPr id="35" name="Rectangle 34">
                  <a:extLst>
                    <a:ext uri="{FF2B5EF4-FFF2-40B4-BE49-F238E27FC236}">
                      <a16:creationId xmlns:a16="http://schemas.microsoft.com/office/drawing/2014/main" id="{0EC01DC9-FB2E-E649-AAF5-CF4CEC9458B4}"/>
                    </a:ext>
                  </a:extLst>
                </p:cNvPr>
                <p:cNvSpPr/>
                <p:nvPr/>
              </p:nvSpPr>
              <p:spPr>
                <a:xfrm>
                  <a:off x="7938959" y="4002740"/>
                  <a:ext cx="1838549" cy="777905"/>
                </a:xfrm>
                <a:prstGeom prst="rect">
                  <a:avLst/>
                </a:prstGeom>
              </p:spPr>
              <p:txBody>
                <a:bodyPr wrap="square">
                  <a:spAutoFit/>
                </a:bodyPr>
                <a:lstStyle/>
                <a:p>
                  <a:pPr marL="171450" lvl="1" indent="-171450" defTabSz="444500">
                    <a:lnSpc>
                      <a:spcPct val="90000"/>
                    </a:lnSpc>
                    <a:spcBef>
                      <a:spcPct val="0"/>
                    </a:spcBef>
                    <a:spcAft>
                      <a:spcPct val="15000"/>
                    </a:spcAft>
                    <a:buClr>
                      <a:schemeClr val="accent2"/>
                    </a:buClr>
                    <a:buSzPct val="115000"/>
                    <a:buFont typeface="Arial" panose="020B0604020202020204" pitchFamily="34" charset="0"/>
                    <a:buChar char="•"/>
                    <a:defRPr/>
                  </a:pPr>
                  <a:r>
                    <a:rPr lang="en-US" sz="1100" kern="0">
                      <a:solidFill>
                        <a:srgbClr val="061C49"/>
                      </a:solidFill>
                    </a:rPr>
                    <a:t>Public facilities</a:t>
                  </a:r>
                </a:p>
                <a:p>
                  <a:pPr marL="171450" lvl="1" indent="-171450" defTabSz="444500">
                    <a:lnSpc>
                      <a:spcPct val="90000"/>
                    </a:lnSpc>
                    <a:spcBef>
                      <a:spcPct val="0"/>
                    </a:spcBef>
                    <a:spcAft>
                      <a:spcPct val="15000"/>
                    </a:spcAft>
                    <a:buClr>
                      <a:schemeClr val="accent2"/>
                    </a:buClr>
                    <a:buSzPct val="115000"/>
                    <a:buFont typeface="Arial" panose="020B0604020202020204" pitchFamily="34" charset="0"/>
                    <a:buChar char="•"/>
                    <a:defRPr/>
                  </a:pPr>
                  <a:r>
                    <a:rPr lang="en-US" sz="1100" kern="0">
                      <a:solidFill>
                        <a:srgbClr val="061C49"/>
                      </a:solidFill>
                    </a:rPr>
                    <a:t>Drop-in centers</a:t>
                  </a:r>
                </a:p>
                <a:p>
                  <a:pPr marL="171450" lvl="1" indent="-171450" defTabSz="444500">
                    <a:lnSpc>
                      <a:spcPct val="90000"/>
                    </a:lnSpc>
                    <a:spcBef>
                      <a:spcPct val="0"/>
                    </a:spcBef>
                    <a:spcAft>
                      <a:spcPct val="15000"/>
                    </a:spcAft>
                    <a:buClr>
                      <a:schemeClr val="accent2"/>
                    </a:buClr>
                    <a:buSzPct val="115000"/>
                    <a:buFont typeface="Arial" panose="020B0604020202020204" pitchFamily="34" charset="0"/>
                    <a:buChar char="•"/>
                    <a:defRPr/>
                  </a:pPr>
                  <a:r>
                    <a:rPr lang="en-US" sz="1100" kern="0">
                      <a:solidFill>
                        <a:srgbClr val="061C49"/>
                      </a:solidFill>
                    </a:rPr>
                    <a:t>Outreach</a:t>
                  </a:r>
                </a:p>
                <a:p>
                  <a:pPr marL="171450" lvl="1" indent="-171450" defTabSz="444500">
                    <a:lnSpc>
                      <a:spcPct val="90000"/>
                    </a:lnSpc>
                    <a:spcBef>
                      <a:spcPct val="0"/>
                    </a:spcBef>
                    <a:spcAft>
                      <a:spcPct val="15000"/>
                    </a:spcAft>
                    <a:buClr>
                      <a:schemeClr val="accent2"/>
                    </a:buClr>
                    <a:buSzPct val="115000"/>
                    <a:buFont typeface="Arial" panose="020B0604020202020204" pitchFamily="34" charset="0"/>
                    <a:buChar char="•"/>
                    <a:defRPr/>
                  </a:pPr>
                  <a:r>
                    <a:rPr lang="en-US" sz="1100" kern="0">
                      <a:solidFill>
                        <a:srgbClr val="061C49"/>
                      </a:solidFill>
                    </a:rPr>
                    <a:t>Private not-for-profit</a:t>
                  </a:r>
                </a:p>
              </p:txBody>
            </p:sp>
            <p:sp>
              <p:nvSpPr>
                <p:cNvPr id="36" name="Right Arrow 35">
                  <a:extLst>
                    <a:ext uri="{FF2B5EF4-FFF2-40B4-BE49-F238E27FC236}">
                      <a16:creationId xmlns:a16="http://schemas.microsoft.com/office/drawing/2014/main" id="{F6EB8268-71D2-4B4E-A96F-DF70DF34AF9F}"/>
                    </a:ext>
                  </a:extLst>
                </p:cNvPr>
                <p:cNvSpPr/>
                <p:nvPr/>
              </p:nvSpPr>
              <p:spPr>
                <a:xfrm>
                  <a:off x="7276775" y="5669989"/>
                  <a:ext cx="584199" cy="232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0886B927-5CB3-3D40-A385-FC47600D8D91}"/>
                    </a:ext>
                  </a:extLst>
                </p:cNvPr>
                <p:cNvSpPr/>
                <p:nvPr/>
              </p:nvSpPr>
              <p:spPr>
                <a:xfrm>
                  <a:off x="2240302" y="2906633"/>
                  <a:ext cx="1300763" cy="3663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8" name="Rectangle 37">
                  <a:extLst>
                    <a:ext uri="{FF2B5EF4-FFF2-40B4-BE49-F238E27FC236}">
                      <a16:creationId xmlns:a16="http://schemas.microsoft.com/office/drawing/2014/main" id="{155A15D8-2875-3C44-99A2-86C80843E24D}"/>
                    </a:ext>
                  </a:extLst>
                </p:cNvPr>
                <p:cNvSpPr/>
                <p:nvPr/>
              </p:nvSpPr>
              <p:spPr>
                <a:xfrm>
                  <a:off x="7860974" y="2911525"/>
                  <a:ext cx="1937235" cy="3663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9" name="Rectangle: Rounded Corners 4">
                  <a:extLst>
                    <a:ext uri="{FF2B5EF4-FFF2-40B4-BE49-F238E27FC236}">
                      <a16:creationId xmlns:a16="http://schemas.microsoft.com/office/drawing/2014/main" id="{45695E01-34A1-7A41-943A-2F9DAF518608}"/>
                    </a:ext>
                  </a:extLst>
                </p:cNvPr>
                <p:cNvSpPr txBox="1"/>
                <p:nvPr/>
              </p:nvSpPr>
              <p:spPr>
                <a:xfrm>
                  <a:off x="2231129" y="3512010"/>
                  <a:ext cx="1328021" cy="1731595"/>
                </a:xfrm>
                <a:prstGeom prst="rect">
                  <a:avLst/>
                </a:prstGeom>
                <a:solidFill>
                  <a:schemeClr val="bg1">
                    <a:lumMod val="95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000" b="1" i="0" u="none" strike="noStrike" kern="0" cap="none" spc="0" normalizeH="0" baseline="0" noProof="0">
                      <a:ln>
                        <a:noFill/>
                      </a:ln>
                      <a:solidFill>
                        <a:schemeClr val="tx1">
                          <a:lumMod val="50000"/>
                        </a:schemeClr>
                      </a:solidFill>
                      <a:effectLst/>
                      <a:uLnTx/>
                      <a:uFillTx/>
                      <a:latin typeface="Calibri" panose="020F0502020204030204"/>
                      <a:ea typeface="+mn-ea"/>
                      <a:cs typeface="+mn-cs"/>
                    </a:rPr>
                    <a:t>National Medical Stores </a:t>
                  </a:r>
                </a:p>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000" b="1" i="0" u="none" strike="noStrike" kern="0" cap="none" spc="0" normalizeH="0" baseline="0" noProof="0">
                      <a:ln>
                        <a:noFill/>
                      </a:ln>
                      <a:solidFill>
                        <a:schemeClr val="tx1">
                          <a:lumMod val="50000"/>
                        </a:schemeClr>
                      </a:solidFill>
                      <a:effectLst/>
                      <a:uLnTx/>
                      <a:uFillTx/>
                      <a:latin typeface="Calibri" panose="020F0502020204030204"/>
                      <a:ea typeface="+mn-ea"/>
                      <a:cs typeface="+mn-cs"/>
                    </a:rPr>
                    <a:t>or </a:t>
                  </a:r>
                </a:p>
                <a:p>
                  <a:pPr marL="0" marR="0" lvl="1" indent="0" algn="ctr" defTabSz="444500" eaLnBrk="1" fontAlgn="auto" latinLnBrk="0" hangingPunct="1">
                    <a:lnSpc>
                      <a:spcPct val="90000"/>
                    </a:lnSpc>
                    <a:spcBef>
                      <a:spcPct val="0"/>
                    </a:spcBef>
                    <a:spcAft>
                      <a:spcPct val="15000"/>
                    </a:spcAft>
                    <a:buClrTx/>
                    <a:buSzTx/>
                    <a:buFontTx/>
                    <a:buNone/>
                    <a:tabLst/>
                    <a:defRPr/>
                  </a:pPr>
                  <a:r>
                    <a:rPr kumimoji="0" lang="en-US" sz="1000" b="1" i="0" u="none" strike="noStrike" kern="0" cap="none" spc="0" normalizeH="0" baseline="0" noProof="0">
                      <a:ln>
                        <a:noFill/>
                      </a:ln>
                      <a:solidFill>
                        <a:schemeClr val="tx1">
                          <a:lumMod val="50000"/>
                        </a:schemeClr>
                      </a:solidFill>
                      <a:effectLst/>
                      <a:uLnTx/>
                      <a:uFillTx/>
                      <a:latin typeface="Calibri" panose="020F0502020204030204"/>
                      <a:ea typeface="+mn-ea"/>
                      <a:cs typeface="+mn-cs"/>
                    </a:rPr>
                    <a:t>Global Fund Procurement Division</a:t>
                  </a:r>
                </a:p>
              </p:txBody>
            </p:sp>
            <p:sp>
              <p:nvSpPr>
                <p:cNvPr id="40" name="Rectangle: Rounded Corners 4">
                  <a:extLst>
                    <a:ext uri="{FF2B5EF4-FFF2-40B4-BE49-F238E27FC236}">
                      <a16:creationId xmlns:a16="http://schemas.microsoft.com/office/drawing/2014/main" id="{5924CC64-82DD-A54D-9232-067220797333}"/>
                    </a:ext>
                  </a:extLst>
                </p:cNvPr>
                <p:cNvSpPr txBox="1"/>
                <p:nvPr/>
              </p:nvSpPr>
              <p:spPr>
                <a:xfrm>
                  <a:off x="2231129" y="5405544"/>
                  <a:ext cx="1328021" cy="743485"/>
                </a:xfrm>
                <a:prstGeom prst="rect">
                  <a:avLst/>
                </a:prstGeom>
                <a:solidFill>
                  <a:schemeClr val="accent1">
                    <a:lumMod val="50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lvl="0" algn="ctr" defTabSz="914400">
                    <a:defRPr/>
                  </a:pPr>
                  <a:r>
                    <a:rPr lang="en-US" sz="1000" kern="0">
                      <a:solidFill>
                        <a:schemeClr val="bg1"/>
                      </a:solidFill>
                    </a:rPr>
                    <a:t>PEPFAR GHSC </a:t>
                  </a:r>
                </a:p>
                <a:p>
                  <a:pPr lvl="0" algn="ctr" defTabSz="914400">
                    <a:defRPr/>
                  </a:pPr>
                  <a:r>
                    <a:rPr lang="en-US" sz="1000" kern="0">
                      <a:solidFill>
                        <a:schemeClr val="bg1"/>
                      </a:solidFill>
                    </a:rPr>
                    <a:t>Program</a:t>
                  </a:r>
                </a:p>
              </p:txBody>
            </p:sp>
            <p:sp>
              <p:nvSpPr>
                <p:cNvPr id="41" name="Rectangle: Rounded Corners 4">
                  <a:extLst>
                    <a:ext uri="{FF2B5EF4-FFF2-40B4-BE49-F238E27FC236}">
                      <a16:creationId xmlns:a16="http://schemas.microsoft.com/office/drawing/2014/main" id="{96EAF74D-038B-2A4C-AF62-EF53BD9ABF4E}"/>
                    </a:ext>
                  </a:extLst>
                </p:cNvPr>
                <p:cNvSpPr txBox="1"/>
                <p:nvPr/>
              </p:nvSpPr>
              <p:spPr>
                <a:xfrm>
                  <a:off x="4066774" y="5410330"/>
                  <a:ext cx="1407807" cy="761966"/>
                </a:xfrm>
                <a:prstGeom prst="rect">
                  <a:avLst/>
                </a:prstGeom>
                <a:solidFill>
                  <a:schemeClr val="accent1">
                    <a:lumMod val="50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lvl="0" algn="ctr" defTabSz="914400">
                    <a:defRPr/>
                  </a:pPr>
                  <a:r>
                    <a:rPr lang="en-GB" sz="1000" kern="0">
                      <a:solidFill>
                        <a:schemeClr val="bg1"/>
                      </a:solidFill>
                    </a:rPr>
                    <a:t>Joint Medical Stores</a:t>
                  </a:r>
                </a:p>
              </p:txBody>
            </p:sp>
            <p:sp>
              <p:nvSpPr>
                <p:cNvPr id="42" name="Rectangle: Rounded Corners 4">
                  <a:extLst>
                    <a:ext uri="{FF2B5EF4-FFF2-40B4-BE49-F238E27FC236}">
                      <a16:creationId xmlns:a16="http://schemas.microsoft.com/office/drawing/2014/main" id="{5A1DEC16-8244-6E4D-873B-E9FBC70341D1}"/>
                    </a:ext>
                  </a:extLst>
                </p:cNvPr>
                <p:cNvSpPr txBox="1"/>
                <p:nvPr/>
              </p:nvSpPr>
              <p:spPr>
                <a:xfrm>
                  <a:off x="5951894" y="5414654"/>
                  <a:ext cx="1328021" cy="743485"/>
                </a:xfrm>
                <a:prstGeom prst="rect">
                  <a:avLst/>
                </a:prstGeom>
                <a:solidFill>
                  <a:schemeClr val="accent1">
                    <a:lumMod val="50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lvl="0" algn="ctr" defTabSz="914400">
                    <a:defRPr/>
                  </a:pPr>
                  <a:r>
                    <a:rPr lang="en-GB" sz="1000" kern="0">
                      <a:solidFill>
                        <a:schemeClr val="bg1"/>
                      </a:solidFill>
                    </a:rPr>
                    <a:t>Joint Medical Stores/ Chemonics + Beyond Logistics</a:t>
                  </a:r>
                </a:p>
              </p:txBody>
            </p:sp>
          </p:grpSp>
          <p:sp>
            <p:nvSpPr>
              <p:cNvPr id="76" name="Right Arrow 75">
                <a:extLst>
                  <a:ext uri="{FF2B5EF4-FFF2-40B4-BE49-F238E27FC236}">
                    <a16:creationId xmlns:a16="http://schemas.microsoft.com/office/drawing/2014/main" id="{577B01DC-5801-594A-89CB-0DE6CD351F51}"/>
                  </a:ext>
                </a:extLst>
              </p:cNvPr>
              <p:cNvSpPr/>
              <p:nvPr/>
            </p:nvSpPr>
            <p:spPr>
              <a:xfrm>
                <a:off x="3533552" y="2980879"/>
                <a:ext cx="572747" cy="2328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77" name="Right Arrow 76">
                <a:extLst>
                  <a:ext uri="{FF2B5EF4-FFF2-40B4-BE49-F238E27FC236}">
                    <a16:creationId xmlns:a16="http://schemas.microsoft.com/office/drawing/2014/main" id="{7672F368-3CD8-8641-BE97-3519B1C89B55}"/>
                  </a:ext>
                </a:extLst>
              </p:cNvPr>
              <p:cNvSpPr/>
              <p:nvPr/>
            </p:nvSpPr>
            <p:spPr>
              <a:xfrm>
                <a:off x="5414426" y="2982414"/>
                <a:ext cx="548738" cy="2328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78" name="Right Arrow 77">
                <a:extLst>
                  <a:ext uri="{FF2B5EF4-FFF2-40B4-BE49-F238E27FC236}">
                    <a16:creationId xmlns:a16="http://schemas.microsoft.com/office/drawing/2014/main" id="{29F0C7B2-6C1C-334F-8F6C-1567A938A40E}"/>
                  </a:ext>
                </a:extLst>
              </p:cNvPr>
              <p:cNvSpPr/>
              <p:nvPr/>
            </p:nvSpPr>
            <p:spPr>
              <a:xfrm>
                <a:off x="7253651" y="2980879"/>
                <a:ext cx="607323" cy="2328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79" name="Right Arrow 78">
                <a:extLst>
                  <a:ext uri="{FF2B5EF4-FFF2-40B4-BE49-F238E27FC236}">
                    <a16:creationId xmlns:a16="http://schemas.microsoft.com/office/drawing/2014/main" id="{FF619B10-8F76-504D-AC6F-D89997B85678}"/>
                  </a:ext>
                </a:extLst>
              </p:cNvPr>
              <p:cNvSpPr/>
              <p:nvPr/>
            </p:nvSpPr>
            <p:spPr>
              <a:xfrm>
                <a:off x="9804184" y="2970901"/>
                <a:ext cx="601347" cy="2328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sp>
          <p:nvSpPr>
            <p:cNvPr id="82" name="Rectangle: Rounded Corners 4">
              <a:extLst>
                <a:ext uri="{FF2B5EF4-FFF2-40B4-BE49-F238E27FC236}">
                  <a16:creationId xmlns:a16="http://schemas.microsoft.com/office/drawing/2014/main" id="{1DA54217-15E3-3C4F-88B7-BE1CCA966A7F}"/>
                </a:ext>
              </a:extLst>
            </p:cNvPr>
            <p:cNvSpPr txBox="1"/>
            <p:nvPr/>
          </p:nvSpPr>
          <p:spPr>
            <a:xfrm>
              <a:off x="7871324" y="5419570"/>
              <a:ext cx="1916534" cy="743485"/>
            </a:xfrm>
            <a:prstGeom prst="rect">
              <a:avLst/>
            </a:prstGeom>
            <a:solidFill>
              <a:schemeClr val="accent1">
                <a:lumMod val="50000"/>
              </a:schemeClr>
            </a:solidFill>
            <a:ln>
              <a:noFill/>
            </a:ln>
            <a:scene3d>
              <a:camera prst="orthographicFront">
                <a:rot lat="0" lon="0" rev="0"/>
              </a:camera>
              <a:lightRig rig="contrasting" dir="t">
                <a:rot lat="0" lon="0" rev="1200000"/>
              </a:lightRig>
            </a:scene3d>
          </p:spPr>
          <p:style>
            <a:lnRef idx="2">
              <a:schemeClr val="dk1"/>
            </a:lnRef>
            <a:fillRef idx="1">
              <a:schemeClr val="lt1"/>
            </a:fillRef>
            <a:effectRef idx="0">
              <a:schemeClr val="dk1"/>
            </a:effectRef>
            <a:fontRef idx="minor">
              <a:schemeClr val="dk1"/>
            </a:fontRef>
          </p:style>
          <p:txBody>
            <a:bodyPr spcFirstLastPara="0" vert="horz" wrap="square" lIns="71120" tIns="71120" rIns="71120" bIns="71120" numCol="1" spcCol="1270" anchor="ctr" anchorCtr="0">
              <a:noAutofit/>
            </a:bodyPr>
            <a:lstStyle/>
            <a:p>
              <a:pPr marL="171450" lvl="0" indent="-171450" defTabSz="914400">
                <a:buFont typeface="Arial" panose="020B0604020202020204" pitchFamily="34" charset="0"/>
                <a:buChar char="•"/>
                <a:defRPr/>
              </a:pPr>
              <a:r>
                <a:rPr lang="en-GB" sz="1000" kern="0">
                  <a:solidFill>
                    <a:schemeClr val="bg1"/>
                  </a:solidFill>
                </a:rPr>
                <a:t>Private for-profit</a:t>
              </a:r>
            </a:p>
            <a:p>
              <a:pPr marL="171450" lvl="0" indent="-171450" defTabSz="914400">
                <a:buFont typeface="Arial" panose="020B0604020202020204" pitchFamily="34" charset="0"/>
                <a:buChar char="•"/>
                <a:defRPr/>
              </a:pPr>
              <a:r>
                <a:rPr lang="en-GB" sz="1000" kern="0">
                  <a:solidFill>
                    <a:schemeClr val="bg1"/>
                  </a:solidFill>
                </a:rPr>
                <a:t>Private not-for-profit</a:t>
              </a:r>
            </a:p>
          </p:txBody>
        </p:sp>
      </p:grpSp>
      <p:sp>
        <p:nvSpPr>
          <p:cNvPr id="83" name="Right Arrow 82">
            <a:extLst>
              <a:ext uri="{FF2B5EF4-FFF2-40B4-BE49-F238E27FC236}">
                <a16:creationId xmlns:a16="http://schemas.microsoft.com/office/drawing/2014/main" id="{EB5CB58A-C610-8C48-94C1-359AE5931299}"/>
              </a:ext>
            </a:extLst>
          </p:cNvPr>
          <p:cNvSpPr/>
          <p:nvPr/>
        </p:nvSpPr>
        <p:spPr>
          <a:xfrm>
            <a:off x="9950837" y="6052738"/>
            <a:ext cx="611543" cy="232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88956E8-2C79-925F-2020-06C84DF81F24}"/>
              </a:ext>
            </a:extLst>
          </p:cNvPr>
          <p:cNvSpPr>
            <a:spLocks noGrp="1"/>
          </p:cNvSpPr>
          <p:nvPr>
            <p:ph type="title"/>
          </p:nvPr>
        </p:nvSpPr>
        <p:spPr>
          <a:xfrm>
            <a:off x="0" y="190956"/>
            <a:ext cx="7989651" cy="1143000"/>
          </a:xfrm>
        </p:spPr>
        <p:txBody>
          <a:bodyPr>
            <a:normAutofit/>
          </a:bodyPr>
          <a:lstStyle/>
          <a:p>
            <a:r>
              <a:rPr lang="en-US"/>
              <a:t>Supply chain management for new PrEP methods</a:t>
            </a:r>
            <a:endParaRPr lang="en-CH"/>
          </a:p>
        </p:txBody>
      </p:sp>
      <p:sp>
        <p:nvSpPr>
          <p:cNvPr id="8" name="Content Placeholder 2">
            <a:extLst>
              <a:ext uri="{FF2B5EF4-FFF2-40B4-BE49-F238E27FC236}">
                <a16:creationId xmlns:a16="http://schemas.microsoft.com/office/drawing/2014/main" id="{AA7EB901-E92B-8492-E4E4-E9BFE4DB2683}"/>
              </a:ext>
            </a:extLst>
          </p:cNvPr>
          <p:cNvSpPr txBox="1">
            <a:spLocks/>
          </p:cNvSpPr>
          <p:nvPr/>
        </p:nvSpPr>
        <p:spPr>
          <a:xfrm>
            <a:off x="787483" y="1273194"/>
            <a:ext cx="10997932" cy="1767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500"/>
              </a:spcAft>
              <a:buClr>
                <a:schemeClr val="accent3"/>
              </a:buClr>
              <a:buFont typeface="Wingdings" pitchFamily="2" charset="2"/>
              <a:buChar char="§"/>
            </a:pPr>
            <a:r>
              <a:rPr lang="en-US" sz="1400" dirty="0">
                <a:solidFill>
                  <a:schemeClr val="tx1">
                    <a:lumMod val="50000"/>
                  </a:schemeClr>
                </a:solidFill>
              </a:rPr>
              <a:t>PEPFAR runs procurement through the GHSC–PSM program, managed by Chemonics and Beyond Logistics, and leverages Joint Medical Stores for in-country supply chain management. PEPFAR is beginning to transition full ownership of national supply chain to the Government of Uganda’s National Medical Stores — which is unlikely to affect new products such as CAB PrEP or the PrEP ring. </a:t>
            </a:r>
          </a:p>
          <a:p>
            <a:pPr>
              <a:lnSpc>
                <a:spcPct val="100000"/>
              </a:lnSpc>
              <a:spcAft>
                <a:spcPts val="500"/>
              </a:spcAft>
              <a:buClr>
                <a:schemeClr val="accent3"/>
              </a:buClr>
              <a:buFont typeface="Wingdings" pitchFamily="2" charset="2"/>
              <a:buChar char="§"/>
            </a:pPr>
            <a:r>
              <a:rPr lang="en-US" sz="1400" dirty="0">
                <a:solidFill>
                  <a:schemeClr val="tx1">
                    <a:lumMod val="50000"/>
                  </a:schemeClr>
                </a:solidFill>
              </a:rPr>
              <a:t>Main supply chain challenges are due to the “informed push” distribution system; the MOH is currently working to address this issue. There are also delays in receiving products procured by partners. Stakeholders voiced concerns that the global supply of the new PrEP methods would not be sufficient to meet what they expect to be significant in-country demand.</a:t>
            </a:r>
          </a:p>
        </p:txBody>
      </p:sp>
      <p:sp>
        <p:nvSpPr>
          <p:cNvPr id="9" name="TextBox 8">
            <a:extLst>
              <a:ext uri="{FF2B5EF4-FFF2-40B4-BE49-F238E27FC236}">
                <a16:creationId xmlns:a16="http://schemas.microsoft.com/office/drawing/2014/main" id="{2AEAA68A-E989-69C3-517A-107257FA9F19}"/>
              </a:ext>
            </a:extLst>
          </p:cNvPr>
          <p:cNvSpPr txBox="1"/>
          <p:nvPr/>
        </p:nvSpPr>
        <p:spPr>
          <a:xfrm>
            <a:off x="706545" y="2885958"/>
            <a:ext cx="3784498" cy="307777"/>
          </a:xfrm>
          <a:prstGeom prst="rect">
            <a:avLst/>
          </a:prstGeom>
          <a:noFill/>
        </p:spPr>
        <p:txBody>
          <a:bodyPr wrap="none" rtlCol="0">
            <a:spAutoFit/>
          </a:bodyPr>
          <a:lstStyle/>
          <a:p>
            <a:r>
              <a:rPr lang="en-CH" sz="1400" b="1"/>
              <a:t>Uganda Supply Chain Management for Oral PrEP</a:t>
            </a:r>
            <a:endParaRPr lang="en-CH" sz="1400" b="1" baseline="30000"/>
          </a:p>
        </p:txBody>
      </p:sp>
      <p:sp>
        <p:nvSpPr>
          <p:cNvPr id="20" name="TextBox 19">
            <a:extLst>
              <a:ext uri="{FF2B5EF4-FFF2-40B4-BE49-F238E27FC236}">
                <a16:creationId xmlns:a16="http://schemas.microsoft.com/office/drawing/2014/main" id="{792A67A3-E071-11E2-40C2-84D27E39E0DE}"/>
              </a:ext>
            </a:extLst>
          </p:cNvPr>
          <p:cNvSpPr txBox="1"/>
          <p:nvPr/>
        </p:nvSpPr>
        <p:spPr>
          <a:xfrm>
            <a:off x="604638" y="6614890"/>
            <a:ext cx="10181968" cy="230832"/>
          </a:xfrm>
          <a:prstGeom prst="rect">
            <a:avLst/>
          </a:prstGeom>
          <a:noFill/>
        </p:spPr>
        <p:txBody>
          <a:bodyPr wrap="square" rtlCol="0">
            <a:spAutoFit/>
          </a:bodyPr>
          <a:lstStyle/>
          <a:p>
            <a:r>
              <a:rPr lang="en-US" sz="900">
                <a:solidFill>
                  <a:schemeClr val="tx1">
                    <a:lumMod val="50000"/>
                  </a:schemeClr>
                </a:solidFill>
              </a:rPr>
              <a:t>Sources: Analysis and framework developed by Mann Global Health for the product introduction of CAB PrEP in partnership with </a:t>
            </a:r>
            <a:r>
              <a:rPr lang="en-US" sz="900" err="1">
                <a:solidFill>
                  <a:schemeClr val="tx1">
                    <a:lumMod val="50000"/>
                  </a:schemeClr>
                </a:solidFill>
              </a:rPr>
              <a:t>ViiV</a:t>
            </a:r>
            <a:r>
              <a:rPr lang="en-US" sz="900">
                <a:solidFill>
                  <a:schemeClr val="tx1">
                    <a:lumMod val="50000"/>
                  </a:schemeClr>
                </a:solidFill>
              </a:rPr>
              <a:t> Healthcare.</a:t>
            </a:r>
          </a:p>
        </p:txBody>
      </p:sp>
      <p:sp>
        <p:nvSpPr>
          <p:cNvPr id="43" name="Google Shape;376;p32">
            <a:extLst>
              <a:ext uri="{FF2B5EF4-FFF2-40B4-BE49-F238E27FC236}">
                <a16:creationId xmlns:a16="http://schemas.microsoft.com/office/drawing/2014/main" id="{151FCBBD-109F-53A4-7AAC-9C0AA7A2F787}"/>
              </a:ext>
            </a:extLst>
          </p:cNvPr>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SUPPLY CHAIN MANAGEMENT</a:t>
            </a:r>
            <a:endParaRPr/>
          </a:p>
        </p:txBody>
      </p:sp>
      <p:sp>
        <p:nvSpPr>
          <p:cNvPr id="44" name="Google Shape;377;p32">
            <a:extLst>
              <a:ext uri="{FF2B5EF4-FFF2-40B4-BE49-F238E27FC236}">
                <a16:creationId xmlns:a16="http://schemas.microsoft.com/office/drawing/2014/main" id="{EE835A9A-862F-C8AD-FF5F-58B612E73685}"/>
              </a:ext>
            </a:extLst>
          </p:cNvPr>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5" name="Google Shape;397;p34" descr="C:\Users\neeraja.bhavaraju\Downloads\noun_142824_cc.png">
            <a:extLst>
              <a:ext uri="{FF2B5EF4-FFF2-40B4-BE49-F238E27FC236}">
                <a16:creationId xmlns:a16="http://schemas.microsoft.com/office/drawing/2014/main" id="{57117631-F1E5-9B44-91FF-DDA78B4CA089}"/>
              </a:ext>
            </a:extLst>
          </p:cNvPr>
          <p:cNvPicPr preferRelativeResize="0"/>
          <p:nvPr/>
        </p:nvPicPr>
        <p:blipFill rotWithShape="1">
          <a:blip r:embed="rId2">
            <a:alphaModFix/>
          </a:blip>
          <a:srcRect b="13330"/>
          <a:stretch/>
        </p:blipFill>
        <p:spPr>
          <a:xfrm>
            <a:off x="9709639" y="262155"/>
            <a:ext cx="518498" cy="434420"/>
          </a:xfrm>
          <a:prstGeom prst="rect">
            <a:avLst/>
          </a:prstGeom>
          <a:noFill/>
          <a:ln>
            <a:noFill/>
          </a:ln>
        </p:spPr>
      </p:pic>
    </p:spTree>
    <p:extLst>
      <p:ext uri="{BB962C8B-B14F-4D97-AF65-F5344CB8AC3E}">
        <p14:creationId xmlns:p14="http://schemas.microsoft.com/office/powerpoint/2010/main" val="428788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7" name="Google Shape;376;p32">
            <a:extLst>
              <a:ext uri="{FF2B5EF4-FFF2-40B4-BE49-F238E27FC236}">
                <a16:creationId xmlns:a16="http://schemas.microsoft.com/office/drawing/2014/main" id="{28EAF8F3-3C7C-E447-905A-3B242EF88854}"/>
              </a:ext>
            </a:extLst>
          </p:cNvPr>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DELIVERY PLATFORMS</a:t>
            </a:r>
            <a:endParaRPr/>
          </a:p>
        </p:txBody>
      </p:sp>
      <p:sp>
        <p:nvSpPr>
          <p:cNvPr id="8" name="Google Shape;377;p32">
            <a:extLst>
              <a:ext uri="{FF2B5EF4-FFF2-40B4-BE49-F238E27FC236}">
                <a16:creationId xmlns:a16="http://schemas.microsoft.com/office/drawing/2014/main" id="{6600F752-F80F-044B-848E-D3F586FEA141}"/>
              </a:ext>
            </a:extLst>
          </p:cNvPr>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16" name="Google Shape;416;p36" descr="C:\Users\neeraja.bhavaraju\Downloads\noun_22779_cc.png"/>
          <p:cNvPicPr preferRelativeResize="0"/>
          <p:nvPr/>
        </p:nvPicPr>
        <p:blipFill rotWithShape="1">
          <a:blip r:embed="rId3">
            <a:alphaModFix/>
          </a:blip>
          <a:srcRect b="13330"/>
          <a:stretch/>
        </p:blipFill>
        <p:spPr>
          <a:xfrm>
            <a:off x="9719022" y="290811"/>
            <a:ext cx="457200" cy="365760"/>
          </a:xfrm>
          <a:prstGeom prst="rect">
            <a:avLst/>
          </a:prstGeom>
          <a:noFill/>
          <a:ln>
            <a:noFill/>
          </a:ln>
        </p:spPr>
      </p:pic>
      <p:sp>
        <p:nvSpPr>
          <p:cNvPr id="2" name="Title 1">
            <a:extLst>
              <a:ext uri="{FF2B5EF4-FFF2-40B4-BE49-F238E27FC236}">
                <a16:creationId xmlns:a16="http://schemas.microsoft.com/office/drawing/2014/main" id="{263826E7-C70C-E742-9CE7-3827740210A2}"/>
              </a:ext>
            </a:extLst>
          </p:cNvPr>
          <p:cNvSpPr>
            <a:spLocks noGrp="1"/>
          </p:cNvSpPr>
          <p:nvPr>
            <p:ph type="title"/>
          </p:nvPr>
        </p:nvSpPr>
        <p:spPr>
          <a:xfrm>
            <a:off x="-350880" y="222856"/>
            <a:ext cx="10515600" cy="1143000"/>
          </a:xfrm>
        </p:spPr>
        <p:txBody>
          <a:bodyPr/>
          <a:lstStyle/>
          <a:p>
            <a:r>
              <a:rPr lang="en-US"/>
              <a:t>PrEP delivery platforms key steps</a:t>
            </a:r>
            <a:endParaRPr lang="en-CH"/>
          </a:p>
        </p:txBody>
      </p:sp>
      <p:graphicFrame>
        <p:nvGraphicFramePr>
          <p:cNvPr id="10" name="Google Shape;413;p36">
            <a:extLst>
              <a:ext uri="{FF2B5EF4-FFF2-40B4-BE49-F238E27FC236}">
                <a16:creationId xmlns:a16="http://schemas.microsoft.com/office/drawing/2014/main" id="{DC29CD12-E690-8E46-8217-727C353CC5AA}"/>
              </a:ext>
            </a:extLst>
          </p:cNvPr>
          <p:cNvGraphicFramePr/>
          <p:nvPr>
            <p:extLst>
              <p:ext uri="{D42A27DB-BD31-4B8C-83A1-F6EECF244321}">
                <p14:modId xmlns:p14="http://schemas.microsoft.com/office/powerpoint/2010/main" val="2854264241"/>
              </p:ext>
            </p:extLst>
          </p:nvPr>
        </p:nvGraphicFramePr>
        <p:xfrm>
          <a:off x="438799" y="1235516"/>
          <a:ext cx="11188762" cy="5311145"/>
        </p:xfrm>
        <a:graphic>
          <a:graphicData uri="http://schemas.openxmlformats.org/drawingml/2006/table">
            <a:tbl>
              <a:tblPr>
                <a:noFill/>
              </a:tblPr>
              <a:tblGrid>
                <a:gridCol w="163709">
                  <a:extLst>
                    <a:ext uri="{9D8B030D-6E8A-4147-A177-3AD203B41FA5}">
                      <a16:colId xmlns:a16="http://schemas.microsoft.com/office/drawing/2014/main" val="20000"/>
                    </a:ext>
                  </a:extLst>
                </a:gridCol>
                <a:gridCol w="2002469">
                  <a:extLst>
                    <a:ext uri="{9D8B030D-6E8A-4147-A177-3AD203B41FA5}">
                      <a16:colId xmlns:a16="http://schemas.microsoft.com/office/drawing/2014/main" val="20001"/>
                    </a:ext>
                  </a:extLst>
                </a:gridCol>
                <a:gridCol w="4804008">
                  <a:extLst>
                    <a:ext uri="{9D8B030D-6E8A-4147-A177-3AD203B41FA5}">
                      <a16:colId xmlns:a16="http://schemas.microsoft.com/office/drawing/2014/main" val="20002"/>
                    </a:ext>
                  </a:extLst>
                </a:gridCol>
                <a:gridCol w="4218576">
                  <a:extLst>
                    <a:ext uri="{9D8B030D-6E8A-4147-A177-3AD203B41FA5}">
                      <a16:colId xmlns:a16="http://schemas.microsoft.com/office/drawing/2014/main" val="2570661213"/>
                    </a:ext>
                  </a:extLst>
                </a:gridCol>
              </a:tblGrid>
              <a:tr h="154946">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353535"/>
                          </a:solidFill>
                          <a:latin typeface="Calibri"/>
                          <a:ea typeface="Calibri"/>
                          <a:cs typeface="Calibri"/>
                          <a:sym typeface="Calibri"/>
                        </a:rPr>
                        <a:t> </a:t>
                      </a:r>
                      <a:endParaRPr/>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fr-CH" sz="1150" b="1">
                          <a:solidFill>
                            <a:schemeClr val="bg1"/>
                          </a:solidFill>
                          <a:latin typeface="+mn-lt"/>
                        </a:rPr>
                        <a:t>Current situation of oral PrEP</a:t>
                      </a:r>
                      <a:endParaRPr sz="1150" b="1">
                        <a:solidFill>
                          <a:schemeClr val="bg1"/>
                        </a:solidFill>
                        <a:latin typeface="+mn-lt"/>
                      </a:endParaRP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50" b="1" i="0" u="none" strike="noStrike" cap="none">
                          <a:solidFill>
                            <a:srgbClr val="FFFFFF"/>
                          </a:solidFill>
                          <a:latin typeface="+mn-lt"/>
                          <a:ea typeface="Calibri"/>
                          <a:cs typeface="Calibri"/>
                          <a:sym typeface="Calibri"/>
                        </a:rPr>
                        <a:t>What is needed to introduce new PrEP methods</a:t>
                      </a:r>
                      <a:endParaRPr lang="en-US" sz="1150"/>
                    </a:p>
                  </a:txBody>
                  <a:tcPr marL="45725" marR="9525" marT="9525" marB="0" anchor="ctr">
                    <a:lnL w="28575" cap="flat" cmpd="sng" algn="ctr">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1836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ctr" latinLnBrk="0" hangingPunct="1">
                        <a:lnSpc>
                          <a:spcPct val="100000"/>
                        </a:lnSpc>
                        <a:spcBef>
                          <a:spcPts val="0"/>
                        </a:spcBef>
                        <a:spcAft>
                          <a:spcPts val="0"/>
                        </a:spcAft>
                        <a:buClr>
                          <a:srgbClr val="353535"/>
                        </a:buClr>
                        <a:buSzPts val="1100"/>
                        <a:buFont typeface="Calibri"/>
                        <a:buNone/>
                        <a:tabLst/>
                        <a:defRPr/>
                      </a:pPr>
                      <a:r>
                        <a:rPr lang="en-US" sz="1100" b="0" i="0" u="none" strike="noStrike" cap="none" dirty="0">
                          <a:solidFill>
                            <a:schemeClr val="tx1">
                              <a:lumMod val="50000"/>
                            </a:schemeClr>
                          </a:solidFill>
                          <a:latin typeface="Calibri"/>
                          <a:ea typeface="+mn-ea"/>
                          <a:cs typeface="Calibri"/>
                          <a:sym typeface="Arial"/>
                        </a:rPr>
                        <a:t>Dedicate resources to conduct regular </a:t>
                      </a:r>
                      <a:r>
                        <a:rPr lang="en-US" sz="1100" b="1" i="0" u="none" strike="noStrike" cap="none" dirty="0">
                          <a:solidFill>
                            <a:schemeClr val="tx1">
                              <a:lumMod val="50000"/>
                            </a:schemeClr>
                          </a:solidFill>
                          <a:latin typeface="Calibri"/>
                          <a:ea typeface="+mn-ea"/>
                          <a:cs typeface="Calibri"/>
                          <a:sym typeface="Arial"/>
                        </a:rPr>
                        <a:t>HIV tests, initiate PrEP, and support ongoing PrEP use.</a:t>
                      </a:r>
                    </a:p>
                  </a:txBody>
                  <a:tcPr marL="45725" marR="9525" marT="9525" marB="0" anchor="ctr">
                    <a:lnL w="9525" cap="flat" cmpd="sng" algn="ctr">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HIV testing is prevalent and easy to access across channels, including SRH services, at the national and subnational levels. </a:t>
                      </a:r>
                    </a:p>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Oral PrEP is widely available in public HIV clinics and SRH/FP/MCH clinics, as well as in community-based models (</a:t>
                      </a:r>
                      <a:r>
                        <a:rPr lang="en-US" sz="1150" b="0" i="1" u="none" strike="noStrike" cap="none">
                          <a:solidFill>
                            <a:schemeClr val="tx1">
                              <a:lumMod val="50000"/>
                            </a:schemeClr>
                          </a:solidFill>
                          <a:latin typeface="Calibri"/>
                          <a:ea typeface="Calibri"/>
                          <a:cs typeface="Calibri"/>
                          <a:sym typeface="Calibri"/>
                        </a:rPr>
                        <a:t>see next slide for more information</a:t>
                      </a:r>
                      <a:r>
                        <a:rPr lang="en-US" sz="1150" b="0" i="0" u="none" strike="noStrike" cap="none">
                          <a:solidFill>
                            <a:schemeClr val="tx1">
                              <a:lumMod val="50000"/>
                            </a:schemeClr>
                          </a:solidFill>
                          <a:latin typeface="Calibri"/>
                          <a:ea typeface="Calibri"/>
                          <a:cs typeface="Calibri"/>
                          <a:sym typeface="Calibri"/>
                        </a:rPr>
                        <a:t>).</a:t>
                      </a:r>
                    </a:p>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Availability of oral PrEP in public health facilities is quickly expanding (based on available resources). </a:t>
                      </a:r>
                    </a:p>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HIV clinics continue to be the access channel preferred by SDCs.</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mn-lt"/>
                          <a:ea typeface="Calibri"/>
                          <a:cs typeface="Calibri"/>
                          <a:sym typeface="Calibri"/>
                        </a:rPr>
                        <a:t>The initial focus for new product delivery will be in public sector HIV clinics, followed by SRH/MCH/FP clinics. </a:t>
                      </a:r>
                    </a:p>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There are no anticipated challenges to integrating the new PrEP methods in existing infrastructure.</a:t>
                      </a:r>
                    </a:p>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kern="1200" cap="none">
                          <a:solidFill>
                            <a:schemeClr val="tx1">
                              <a:lumMod val="50000"/>
                            </a:schemeClr>
                          </a:solidFill>
                          <a:latin typeface="Calibri"/>
                          <a:ea typeface="Calibri"/>
                          <a:cs typeface="Calibri"/>
                          <a:sym typeface="Calibri"/>
                        </a:rPr>
                        <a:t>However, </a:t>
                      </a:r>
                      <a:r>
                        <a:rPr lang="en-US" sz="1150" b="0" i="0" u="none" strike="noStrike" kern="1200" cap="none" noProof="0">
                          <a:solidFill>
                            <a:schemeClr val="tx1">
                              <a:lumMod val="50000"/>
                            </a:schemeClr>
                          </a:solidFill>
                          <a:latin typeface="Calibri"/>
                          <a:cs typeface="Calibri"/>
                        </a:rPr>
                        <a:t>there will be a continued need to address stigma. HIV clinics are highly stigmatized because they are the sites for ART delivery.</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654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chemeClr val="tx1">
                              <a:lumMod val="50000"/>
                            </a:schemeClr>
                          </a:solidFill>
                          <a:latin typeface="Calibri"/>
                          <a:ea typeface="Calibri"/>
                          <a:cs typeface="Calibri"/>
                          <a:sym typeface="Calibri"/>
                        </a:rPr>
                        <a:t>Develop training and materials for </a:t>
                      </a:r>
                      <a:r>
                        <a:rPr lang="en-US" sz="1100" b="1" i="0" u="none" strike="noStrike" cap="none">
                          <a:solidFill>
                            <a:schemeClr val="tx1">
                              <a:lumMod val="50000"/>
                            </a:schemeClr>
                          </a:solidFill>
                          <a:latin typeface="Calibri"/>
                          <a:ea typeface="Calibri"/>
                          <a:cs typeface="Calibri"/>
                          <a:sym typeface="Calibri"/>
                        </a:rPr>
                        <a:t>health care workers </a:t>
                      </a:r>
                      <a:r>
                        <a:rPr lang="en-US" sz="1100" b="0" i="0" u="none" strike="noStrike" cap="none">
                          <a:solidFill>
                            <a:schemeClr val="tx1">
                              <a:lumMod val="50000"/>
                            </a:schemeClr>
                          </a:solidFill>
                          <a:latin typeface="Calibri"/>
                          <a:ea typeface="Calibri"/>
                          <a:cs typeface="Calibri"/>
                          <a:sym typeface="Calibri"/>
                        </a:rPr>
                        <a:t>on PrEP methods.</a:t>
                      </a:r>
                      <a:endParaRPr lang="en-US" sz="1100">
                        <a:solidFill>
                          <a:schemeClr val="tx1">
                            <a:lumMod val="50000"/>
                          </a:schemeClr>
                        </a:solidFill>
                      </a:endParaRPr>
                    </a:p>
                  </a:txBody>
                  <a:tcPr marL="4572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The TWG created national training materials to conduct national-level, district-level, and facility-level training. They are currently supporting a cascading rollout using virtual platforms and training at the facility level.</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There has been a broad training program for health care workers (HCWs) in SRH, FP, and MCH services to receive PrEP training; every public SRH and FP facility has at least one HCW with PrEP training.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In faith-based facilities, challenges arose around leaders not accepting the program. These channels are typically not good access points for KP groups, who could experience stigma.</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Across all facilities, a lesson learned is recognition of the need to engage top management and train HCWs to mitigate stigma, especially for delivery of oral PrEP to KP clients and AGYW.</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mn-lt"/>
                          <a:ea typeface="Calibri"/>
                          <a:cs typeface="Calibri"/>
                          <a:sym typeface="Calibri"/>
                        </a:rPr>
                        <a:t>Uganda will continue to expand HCW training on PrEP and will explore opportunities </a:t>
                      </a:r>
                      <a:r>
                        <a:rPr lang="en-US" sz="1150" b="0" i="0" u="none" strike="noStrike" cap="none">
                          <a:solidFill>
                            <a:schemeClr val="tx1">
                              <a:lumMod val="50000"/>
                            </a:schemeClr>
                          </a:solidFill>
                          <a:latin typeface="Calibri"/>
                          <a:ea typeface="Calibri"/>
                          <a:cs typeface="Calibri"/>
                          <a:sym typeface="Calibri"/>
                        </a:rPr>
                        <a:t>to layer new PrEP methods in existing programming. Stakeholders believe this will be relatively easy in the programs that have already integrated oral PrEP.</a:t>
                      </a:r>
                    </a:p>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Existing training materials will need to be adapted for product specifications and designed to ensure HCWs have the capacity and materials to administer the new </a:t>
                      </a:r>
                      <a:r>
                        <a:rPr lang="en-US" sz="1150" b="0" i="0" u="none" strike="noStrike" cap="none">
                          <a:solidFill>
                            <a:schemeClr val="tx1">
                              <a:lumMod val="50000"/>
                            </a:schemeClr>
                          </a:solidFill>
                          <a:latin typeface="+mn-lt"/>
                          <a:ea typeface="Calibri"/>
                          <a:cs typeface="Calibri"/>
                          <a:sym typeface="Calibri"/>
                        </a:rPr>
                        <a:t>products (e.g., models of support for self-insertion of the PrEP ring, administration of fourth generation injections for CAB PrEP).</a:t>
                      </a:r>
                      <a:endParaRPr lang="en-US" sz="1150" b="0" i="0" u="none" strike="noStrike" cap="none">
                        <a:solidFill>
                          <a:schemeClr val="tx1">
                            <a:lumMod val="50000"/>
                          </a:schemeClr>
                        </a:solidFill>
                        <a:latin typeface="Calibri"/>
                        <a:ea typeface="Calibri"/>
                        <a:cs typeface="Calibri"/>
                        <a:sym typeface="Calibri"/>
                      </a:endParaRPr>
                    </a:p>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The types of existing programming where there are opportunities to layer new PrEP methods include SRH/MCH/FP to reach HIV-negative PBFP or the expanded immunization program for children, as well as programs that target specific groups (e.g., sex workers, AGYW).</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275719853"/>
                  </a:ext>
                </a:extLst>
              </a:tr>
              <a:tr h="5958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chemeClr val="tx1">
                              <a:lumMod val="50000"/>
                            </a:schemeClr>
                          </a:solidFill>
                          <a:latin typeface="Calibri"/>
                          <a:ea typeface="Calibri"/>
                          <a:cs typeface="Calibri"/>
                          <a:sym typeface="Calibri"/>
                        </a:rPr>
                        <a:t>Establish </a:t>
                      </a:r>
                      <a:r>
                        <a:rPr lang="en-US" sz="1100" b="1" i="0" u="none" strike="noStrike" cap="none">
                          <a:solidFill>
                            <a:schemeClr val="tx1">
                              <a:lumMod val="50000"/>
                            </a:schemeClr>
                          </a:solidFill>
                          <a:latin typeface="Calibri"/>
                          <a:ea typeface="Calibri"/>
                          <a:cs typeface="Calibri"/>
                          <a:sym typeface="Calibri"/>
                        </a:rPr>
                        <a:t>referral systems </a:t>
                      </a:r>
                      <a:r>
                        <a:rPr lang="en-US" sz="1100" b="0" i="0" u="none" strike="noStrike" cap="none">
                          <a:solidFill>
                            <a:schemeClr val="tx1">
                              <a:lumMod val="50000"/>
                            </a:schemeClr>
                          </a:solidFill>
                          <a:latin typeface="Calibri"/>
                          <a:ea typeface="Calibri"/>
                          <a:cs typeface="Calibri"/>
                          <a:sym typeface="Calibri"/>
                        </a:rPr>
                        <a:t>to link clients from other channels to sites providing PrEP. </a:t>
                      </a:r>
                      <a:endParaRPr lang="en-US" sz="110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Calibri"/>
                          <a:ea typeface="Calibri"/>
                          <a:cs typeface="Calibri"/>
                          <a:sym typeface="Calibri"/>
                        </a:rPr>
                        <a:t>Oral PrEP has been integrated in other services, such as SRH/FP/MCH programs, as well as in drop-in centers and friendly corners that focus on AGYW </a:t>
                      </a:r>
                      <a:r>
                        <a:rPr lang="en-US" sz="1150" b="0" i="1" u="none" strike="noStrike" cap="none">
                          <a:solidFill>
                            <a:schemeClr val="tx1">
                              <a:lumMod val="50000"/>
                            </a:schemeClr>
                          </a:solidFill>
                          <a:latin typeface="Calibri"/>
                          <a:ea typeface="Calibri"/>
                          <a:cs typeface="Calibri"/>
                          <a:sym typeface="Calibri"/>
                        </a:rPr>
                        <a:t>(see more details on next slide).</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tx1">
                              <a:lumMod val="50000"/>
                            </a:schemeClr>
                          </a:solidFill>
                          <a:latin typeface="+mn-lt"/>
                          <a:ea typeface="Calibri"/>
                          <a:cs typeface="Calibri"/>
                          <a:sym typeface="Calibri"/>
                        </a:rPr>
                        <a:t>Depending on how the new PrEP methods are authorized for delivery, referrals from nonclinical services (e.g., youth corners) may also be important to support access to the new PrEP methods.</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582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chemeClr val="tx1">
                              <a:lumMod val="50000"/>
                            </a:schemeClr>
                          </a:solidFill>
                          <a:latin typeface="Calibri"/>
                          <a:ea typeface="Calibri"/>
                          <a:cs typeface="Calibri"/>
                          <a:sym typeface="Calibri"/>
                        </a:rPr>
                        <a:t>Integrate support for </a:t>
                      </a:r>
                      <a:r>
                        <a:rPr lang="en-US" sz="1100" b="1" i="0" u="none" strike="noStrike" cap="none">
                          <a:solidFill>
                            <a:schemeClr val="tx1">
                              <a:lumMod val="50000"/>
                            </a:schemeClr>
                          </a:solidFill>
                          <a:latin typeface="Calibri"/>
                          <a:ea typeface="Calibri"/>
                          <a:cs typeface="Calibri"/>
                          <a:sym typeface="Calibri"/>
                        </a:rPr>
                        <a:t>partner communication</a:t>
                      </a:r>
                      <a:r>
                        <a:rPr lang="en-US" sz="1100" b="0" i="0" u="none" strike="noStrike" cap="none">
                          <a:solidFill>
                            <a:schemeClr val="tx1">
                              <a:lumMod val="50000"/>
                            </a:schemeClr>
                          </a:solidFill>
                          <a:latin typeface="Calibri"/>
                          <a:ea typeface="Calibri"/>
                          <a:cs typeface="Calibri"/>
                          <a:sym typeface="Calibri"/>
                        </a:rPr>
                        <a:t> and services for intimate partner violence response.</a:t>
                      </a:r>
                    </a:p>
                  </a:txBody>
                  <a:tcPr marL="45725" marR="9525" marT="457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9388" marR="0" lvl="0" indent="-169863"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1150" b="0" i="0" u="none" strike="noStrike" cap="none">
                          <a:solidFill>
                            <a:srgbClr val="353535"/>
                          </a:solidFill>
                          <a:latin typeface="Calibri"/>
                          <a:ea typeface="Calibri"/>
                          <a:cs typeface="Calibri"/>
                          <a:sym typeface="Calibri"/>
                        </a:rPr>
                        <a:t>IPV and gender-based violence (GBV) screening have been integrated in HIV service delivery points and are particularly recommended in the following services: outpatient and inpatient departments, ART clinics, and antenatal care (ANC)/MCH.</a:t>
                      </a:r>
                      <a:endParaRPr lang="en-US" sz="1150" b="0" i="0" u="none" strike="noStrike" cap="none">
                        <a:solidFill>
                          <a:schemeClr val="tx1">
                            <a:lumMod val="50000"/>
                          </a:schemeClr>
                        </a:solidFill>
                        <a:latin typeface="Calibri"/>
                        <a:ea typeface="Calibri"/>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marR="0" lvl="0" indent="-166688"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dirty="0">
                          <a:solidFill>
                            <a:srgbClr val="353535"/>
                          </a:solidFill>
                          <a:latin typeface="+mn-lt"/>
                          <a:ea typeface="Calibri"/>
                          <a:cs typeface="Calibri"/>
                          <a:sym typeface="Calibri"/>
                        </a:rPr>
                        <a:t>Strategies to engage male partners should be considered for all of the PrEP methods to support clients who may be at risk of GBV.</a:t>
                      </a:r>
                      <a:endParaRPr lang="en-US" sz="1150" b="0" i="0" u="none" strike="noStrike" cap="none" dirty="0">
                        <a:solidFill>
                          <a:schemeClr val="tx1">
                            <a:lumMod val="50000"/>
                          </a:schemeClr>
                        </a:solidFill>
                        <a:latin typeface="Calibri"/>
                        <a:ea typeface="Calibri"/>
                        <a:cs typeface="Calibri"/>
                        <a:sym typeface="Calibri"/>
                      </a:endParaRP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21515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ED5E-F4AC-391A-2454-946CF07EF1E3}"/>
              </a:ext>
            </a:extLst>
          </p:cNvPr>
          <p:cNvSpPr>
            <a:spLocks noGrp="1"/>
          </p:cNvSpPr>
          <p:nvPr>
            <p:ph type="title"/>
          </p:nvPr>
        </p:nvSpPr>
        <p:spPr>
          <a:xfrm>
            <a:off x="0" y="276020"/>
            <a:ext cx="9719022" cy="1143000"/>
          </a:xfrm>
        </p:spPr>
        <p:txBody>
          <a:bodyPr/>
          <a:lstStyle/>
          <a:p>
            <a:r>
              <a:rPr lang="en-US"/>
              <a:t>Differentiated service delivery for PrEP: Channels</a:t>
            </a:r>
            <a:endParaRPr lang="en-CH"/>
          </a:p>
        </p:txBody>
      </p:sp>
      <p:graphicFrame>
        <p:nvGraphicFramePr>
          <p:cNvPr id="7" name="Table 6">
            <a:extLst>
              <a:ext uri="{FF2B5EF4-FFF2-40B4-BE49-F238E27FC236}">
                <a16:creationId xmlns:a16="http://schemas.microsoft.com/office/drawing/2014/main" id="{1E5FDB78-DE28-9C18-078B-B32EEB547DCC}"/>
              </a:ext>
            </a:extLst>
          </p:cNvPr>
          <p:cNvGraphicFramePr>
            <a:graphicFrameLocks noGrp="1"/>
          </p:cNvGraphicFramePr>
          <p:nvPr>
            <p:extLst>
              <p:ext uri="{D42A27DB-BD31-4B8C-83A1-F6EECF244321}">
                <p14:modId xmlns:p14="http://schemas.microsoft.com/office/powerpoint/2010/main" val="1942273171"/>
              </p:ext>
            </p:extLst>
          </p:nvPr>
        </p:nvGraphicFramePr>
        <p:xfrm>
          <a:off x="541020" y="1569586"/>
          <a:ext cx="11109960" cy="4793053"/>
        </p:xfrm>
        <a:graphic>
          <a:graphicData uri="http://schemas.openxmlformats.org/drawingml/2006/table">
            <a:tbl>
              <a:tblPr>
                <a:noFill/>
              </a:tblPr>
              <a:tblGrid>
                <a:gridCol w="162527">
                  <a:extLst>
                    <a:ext uri="{9D8B030D-6E8A-4147-A177-3AD203B41FA5}">
                      <a16:colId xmlns:a16="http://schemas.microsoft.com/office/drawing/2014/main" val="820453265"/>
                    </a:ext>
                  </a:extLst>
                </a:gridCol>
                <a:gridCol w="1890797">
                  <a:extLst>
                    <a:ext uri="{9D8B030D-6E8A-4147-A177-3AD203B41FA5}">
                      <a16:colId xmlns:a16="http://schemas.microsoft.com/office/drawing/2014/main" val="1881581333"/>
                    </a:ext>
                  </a:extLst>
                </a:gridCol>
                <a:gridCol w="4456905">
                  <a:extLst>
                    <a:ext uri="{9D8B030D-6E8A-4147-A177-3AD203B41FA5}">
                      <a16:colId xmlns:a16="http://schemas.microsoft.com/office/drawing/2014/main" val="4264317014"/>
                    </a:ext>
                  </a:extLst>
                </a:gridCol>
                <a:gridCol w="4599731">
                  <a:extLst>
                    <a:ext uri="{9D8B030D-6E8A-4147-A177-3AD203B41FA5}">
                      <a16:colId xmlns:a16="http://schemas.microsoft.com/office/drawing/2014/main" val="3465424833"/>
                    </a:ext>
                  </a:extLst>
                </a:gridCol>
              </a:tblGrid>
              <a:tr h="144823">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a:solidFill>
                            <a:srgbClr val="353535"/>
                          </a:solidFill>
                          <a:latin typeface="Calibri"/>
                          <a:ea typeface="Calibri"/>
                          <a:cs typeface="Calibri"/>
                          <a:sym typeface="Calibri"/>
                        </a:rPr>
                        <a:t> </a:t>
                      </a:r>
                      <a:endParaRPr sz="1000"/>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fr-CH" sz="1000" b="1">
                          <a:solidFill>
                            <a:schemeClr val="bg1"/>
                          </a:solidFill>
                          <a:latin typeface="+mn-lt"/>
                        </a:rPr>
                        <a:t>Current situation of oral PrEP</a:t>
                      </a: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i="0" u="none" strike="noStrike" cap="none">
                          <a:solidFill>
                            <a:srgbClr val="FFFFFF"/>
                          </a:solidFill>
                          <a:latin typeface="+mn-lt"/>
                          <a:ea typeface="Calibri"/>
                          <a:cs typeface="Calibri"/>
                          <a:sym typeface="Calibri"/>
                        </a:rPr>
                        <a:t>What is needed to introduce new PrEP methods</a:t>
                      </a:r>
                      <a:endParaRPr lang="en-US" sz="1000"/>
                    </a:p>
                  </a:txBody>
                  <a:tcPr marL="45725" marR="9525" marT="9525" marB="0" anchor="ctr">
                    <a:lnL w="28575" cap="flat" cmpd="sng" algn="ctr">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779482644"/>
                  </a:ext>
                </a:extLst>
              </a:tr>
              <a:tr h="1106878">
                <a:tc>
                  <a:txBody>
                    <a:bodyPr/>
                    <a:lstStyle/>
                    <a:p>
                      <a:pPr algn="ctr"/>
                      <a:endParaRPr lang="en-CH" sz="1000" dirty="0"/>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dirty="0">
                          <a:solidFill>
                            <a:schemeClr val="tx1">
                              <a:lumMod val="50000"/>
                            </a:schemeClr>
                          </a:solidFill>
                        </a:rPr>
                        <a:t>Integration in SRH/FP/MCH/ANC/ postnatal (PNC) services</a:t>
                      </a:r>
                    </a:p>
                    <a:p>
                      <a:pPr marL="0" marR="0" lvl="0" indent="0" algn="l" rtl="0">
                        <a:lnSpc>
                          <a:spcPct val="100000"/>
                        </a:lnSpc>
                        <a:spcBef>
                          <a:spcPts val="0"/>
                        </a:spcBef>
                        <a:spcAft>
                          <a:spcPts val="0"/>
                        </a:spcAft>
                        <a:buClr>
                          <a:srgbClr val="000000"/>
                        </a:buClr>
                        <a:buSzPts val="1100"/>
                        <a:buFont typeface="Arial"/>
                        <a:buNone/>
                      </a:pPr>
                      <a:endParaRPr lang="en-US" sz="1000" b="0" dirty="0">
                        <a:solidFill>
                          <a:schemeClr val="tx1">
                            <a:lumMod val="50000"/>
                          </a:schemeClr>
                        </a:solidFill>
                      </a:endParaRPr>
                    </a:p>
                    <a:p>
                      <a:pPr marL="0" marR="0" lvl="0" indent="0" algn="l" rtl="0">
                        <a:lnSpc>
                          <a:spcPct val="100000"/>
                        </a:lnSpc>
                        <a:spcBef>
                          <a:spcPts val="0"/>
                        </a:spcBef>
                        <a:spcAft>
                          <a:spcPts val="0"/>
                        </a:spcAft>
                        <a:buClr>
                          <a:srgbClr val="000000"/>
                        </a:buClr>
                        <a:buSzPts val="1100"/>
                        <a:buFont typeface="Arial"/>
                        <a:buNone/>
                      </a:pPr>
                      <a:r>
                        <a:rPr lang="en-US" sz="1000" b="0" i="1" dirty="0">
                          <a:solidFill>
                            <a:schemeClr val="tx1">
                              <a:lumMod val="50000"/>
                            </a:schemeClr>
                          </a:solidFill>
                        </a:rPr>
                        <a:t>Population focus</a:t>
                      </a:r>
                      <a:r>
                        <a:rPr lang="en-US" sz="1000" b="0" i="1" baseline="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Women, </a:t>
                      </a:r>
                      <a:r>
                        <a:rPr kumimoji="0" lang="en-US" sz="1000" b="0" i="1" u="none" strike="noStrike" kern="1200" cap="none" spc="0" normalizeH="0" baseline="0" noProof="0" dirty="0">
                          <a:ln>
                            <a:noFill/>
                          </a:ln>
                          <a:solidFill>
                            <a:schemeClr val="tx1">
                              <a:lumMod val="50000"/>
                            </a:schemeClr>
                          </a:solidFill>
                          <a:effectLst/>
                          <a:uLnTx/>
                          <a:uFillTx/>
                          <a:latin typeface="Calibri" panose="020F0502020204030204" pitchFamily="34" charset="0"/>
                          <a:cs typeface="Calibri" panose="020F0502020204030204" pitchFamily="34" charset="0"/>
                        </a:rPr>
                        <a:t>FSWs, SDCs</a:t>
                      </a:r>
                      <a:r>
                        <a:rPr lang="en-US" sz="1000" b="0" i="1" baseline="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PBFP</a:t>
                      </a:r>
                      <a:endParaRPr kumimoji="0" lang="en-US" sz="1000" b="0" i="1" u="none" strike="noStrike" kern="1200" cap="none" spc="0" normalizeH="0" baseline="0" noProof="0" dirty="0">
                        <a:ln>
                          <a:noFill/>
                        </a:ln>
                        <a:solidFill>
                          <a:schemeClr val="tx1">
                            <a:lumMod val="50000"/>
                          </a:schemeClr>
                        </a:solidFill>
                        <a:effectLst/>
                        <a:uLnTx/>
                        <a:uFillTx/>
                        <a:latin typeface="Calibri" panose="020F0502020204030204" pitchFamily="34" charset="0"/>
                        <a:cs typeface="Calibri" panose="020F0502020204030204" pitchFamily="34" charset="0"/>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cap="none">
                          <a:solidFill>
                            <a:schemeClr val="tx1">
                              <a:lumMod val="50000"/>
                            </a:schemeClr>
                          </a:solidFill>
                          <a:latin typeface="+mn-lt"/>
                          <a:ea typeface="Calibri"/>
                          <a:cs typeface="Calibri"/>
                          <a:sym typeface="Calibri"/>
                        </a:rPr>
                        <a:t>Oral PrEP has also been integrated in SRH/FP/MCH/ANC/PNC channels.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cap="none">
                          <a:solidFill>
                            <a:schemeClr val="tx1">
                              <a:lumMod val="50000"/>
                            </a:schemeClr>
                          </a:solidFill>
                          <a:latin typeface="+mn-lt"/>
                          <a:ea typeface="Calibri"/>
                          <a:cs typeface="Calibri"/>
                          <a:sym typeface="Calibri"/>
                        </a:rPr>
                        <a:t>Furthermore, there has been extensive training of HCWs within these services to screen eligible clients.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cap="none">
                          <a:solidFill>
                            <a:schemeClr val="tx1">
                              <a:lumMod val="50000"/>
                            </a:schemeClr>
                          </a:solidFill>
                          <a:latin typeface="+mn-lt"/>
                          <a:ea typeface="Calibri"/>
                          <a:cs typeface="Calibri"/>
                          <a:sym typeface="Calibri"/>
                        </a:rPr>
                        <a:t>One in three HCWs in MCH services are trained on oral PrEP (including 100 midwives across Uganda).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cap="none">
                          <a:solidFill>
                            <a:schemeClr val="tx1">
                              <a:lumMod val="50000"/>
                            </a:schemeClr>
                          </a:solidFill>
                          <a:latin typeface="+mn-lt"/>
                          <a:ea typeface="Calibri"/>
                          <a:cs typeface="Calibri"/>
                          <a:sym typeface="Calibri"/>
                        </a:rPr>
                        <a:t>However, further integration of PrEP in these channels will require adaptation of plans, policies, and clinical guidelines.</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mn-lt"/>
                          <a:ea typeface="Calibri"/>
                          <a:cs typeface="Calibri"/>
                          <a:sym typeface="Calibri"/>
                        </a:rPr>
                        <a:t>Stakeholders anticipate that the new PrEP methods can be easily integrated in existing programming for SRH/FP/MCH, including training HWCs to offer the new PrEP methods. </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mn-lt"/>
                          <a:ea typeface="Calibri"/>
                          <a:cs typeface="Calibri"/>
                          <a:sym typeface="Calibri"/>
                        </a:rPr>
                        <a:t>However, some reorganization of clinics may be required because new products bring new considerations. Reorganization can be informed through demonstration research (e.g., building more capacity for HCWs to administer CAB PrEP injections within FP services ).</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949913"/>
                  </a:ext>
                </a:extLst>
              </a:tr>
              <a:tr h="2139492">
                <a:tc>
                  <a:txBody>
                    <a:bodyPr/>
                    <a:lstStyle/>
                    <a:p>
                      <a:pPr algn="ctr"/>
                      <a:endParaRPr lang="en-CH" sz="1000" dirty="0"/>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chemeClr val="tx1">
                              <a:lumMod val="50000"/>
                            </a:schemeClr>
                          </a:solidFill>
                          <a:latin typeface="+mn-lt"/>
                          <a:ea typeface="Calibri"/>
                          <a:cs typeface="Calibri"/>
                          <a:sym typeface="Calibri"/>
                        </a:rPr>
                        <a:t>Integration in community-based models</a:t>
                      </a:r>
                    </a:p>
                    <a:p>
                      <a:pPr marL="0" marR="0" lvl="0" indent="0" algn="l" rtl="0">
                        <a:lnSpc>
                          <a:spcPct val="100000"/>
                        </a:lnSpc>
                        <a:spcBef>
                          <a:spcPts val="0"/>
                        </a:spcBef>
                        <a:spcAft>
                          <a:spcPts val="0"/>
                        </a:spcAft>
                        <a:buClr>
                          <a:srgbClr val="000000"/>
                        </a:buClr>
                        <a:buSzPts val="1100"/>
                        <a:buFont typeface="Arial"/>
                        <a:buNone/>
                      </a:pPr>
                      <a:endParaRPr lang="en-US" sz="1000" b="0" i="0" u="none" strike="noStrike" cap="none">
                        <a:solidFill>
                          <a:schemeClr val="tx1">
                            <a:lumMod val="50000"/>
                          </a:schemeClr>
                        </a:solidFill>
                        <a:latin typeface="+mn-lt"/>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000" b="0" i="1" u="none" strike="noStrike" cap="none">
                          <a:solidFill>
                            <a:schemeClr val="tx1">
                              <a:lumMod val="50000"/>
                            </a:schemeClr>
                          </a:solidFill>
                          <a:latin typeface="+mn-lt"/>
                          <a:cs typeface="Calibri"/>
                          <a:sym typeface="Calibri"/>
                        </a:rPr>
                        <a:t>Population focus: AGYW, KPs</a:t>
                      </a:r>
                      <a:endParaRPr lang="en-US" sz="1000" i="1">
                        <a:solidFill>
                          <a:schemeClr val="tx1">
                            <a:lumMod val="50000"/>
                          </a:schemeClr>
                        </a:solidFill>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CH" sz="1000" b="1" i="1" kern="1200">
                          <a:solidFill>
                            <a:schemeClr val="tx1">
                              <a:lumMod val="50000"/>
                            </a:schemeClr>
                          </a:solidFill>
                          <a:latin typeface="+mn-lt"/>
                          <a:ea typeface="+mn-ea"/>
                          <a:cs typeface="+mn-cs"/>
                        </a:rPr>
                        <a:t>Community-based service delivery models for PrEP </a:t>
                      </a:r>
                      <a:r>
                        <a:rPr lang="en-CH" sz="1000" b="1" i="1" kern="1200" baseline="30000">
                          <a:solidFill>
                            <a:schemeClr val="tx1">
                              <a:lumMod val="50000"/>
                            </a:schemeClr>
                          </a:solidFill>
                          <a:latin typeface="+mn-lt"/>
                          <a:ea typeface="+mn-ea"/>
                          <a:cs typeface="+mn-cs"/>
                        </a:rPr>
                        <a:t>(1)</a:t>
                      </a:r>
                      <a:endParaRPr lang="en-CH" sz="1000" b="1" i="1" kern="1200">
                        <a:solidFill>
                          <a:schemeClr val="tx1">
                            <a:lumMod val="50000"/>
                          </a:schemeClr>
                        </a:solidFill>
                        <a:latin typeface="+mn-lt"/>
                        <a:ea typeface="+mn-ea"/>
                        <a:cs typeface="+mn-cs"/>
                      </a:endParaRPr>
                    </a:p>
                    <a:p>
                      <a:pPr marL="171450" indent="-171450">
                        <a:buFont typeface="Arial" panose="020B0604020202020204" pitchFamily="34" charset="0"/>
                        <a:buChar char="•"/>
                      </a:pPr>
                      <a:r>
                        <a:rPr lang="en-US" sz="1000" b="1" kern="1200">
                          <a:solidFill>
                            <a:schemeClr val="tx1">
                              <a:lumMod val="50000"/>
                            </a:schemeClr>
                          </a:solidFill>
                          <a:latin typeface="+mn-lt"/>
                          <a:ea typeface="+mn-ea"/>
                          <a:cs typeface="+mn-cs"/>
                        </a:rPr>
                        <a:t>Peer-led approaches</a:t>
                      </a:r>
                      <a:r>
                        <a:rPr lang="en-US" sz="1000" kern="1200">
                          <a:solidFill>
                            <a:schemeClr val="tx1">
                              <a:lumMod val="50000"/>
                            </a:schemeClr>
                          </a:solidFill>
                          <a:latin typeface="+mn-lt"/>
                          <a:ea typeface="+mn-ea"/>
                          <a:cs typeface="+mn-cs"/>
                        </a:rPr>
                        <a:t>: Mobilizing KPs for PrEP services at hot spots with the support of trained health workers to educate and screen clients for PrEP and initiate and conduct PrEP refills.</a:t>
                      </a:r>
                      <a:endParaRPr lang="en-CH" sz="1000" kern="1200">
                        <a:solidFill>
                          <a:schemeClr val="tx1">
                            <a:lumMod val="50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a:solidFill>
                            <a:schemeClr val="tx1">
                              <a:lumMod val="50000"/>
                            </a:schemeClr>
                          </a:solidFill>
                          <a:latin typeface="+mn-lt"/>
                          <a:ea typeface="+mn-ea"/>
                          <a:cs typeface="+mn-cs"/>
                        </a:rPr>
                        <a:t>Delivery of PrEP at community drop-in centers</a:t>
                      </a:r>
                      <a:r>
                        <a:rPr lang="en-US" sz="1000" kern="1200">
                          <a:solidFill>
                            <a:schemeClr val="tx1">
                              <a:lumMod val="50000"/>
                            </a:schemeClr>
                          </a:solidFill>
                          <a:latin typeface="+mn-lt"/>
                          <a:ea typeface="+mn-ea"/>
                          <a:cs typeface="+mn-cs"/>
                        </a:rPr>
                        <a:t>: Drop-in centers (DICs) deliver oral PrEP to  clients on scheduled PrEP days with the support of a trained HCW from a co-located health facility, who provide PrEP services for the clients at the DIC (health education and PrEP screening, initiation, and refill). </a:t>
                      </a:r>
                      <a:r>
                        <a:rPr lang="en-US" sz="1000">
                          <a:solidFill>
                            <a:schemeClr val="tx1">
                              <a:lumMod val="50000"/>
                            </a:schemeClr>
                          </a:solidFill>
                          <a:latin typeface="Calibri" panose="020F0502020204030204" pitchFamily="34" charset="0"/>
                          <a:cs typeface="Calibri" panose="020F0502020204030204" pitchFamily="34" charset="0"/>
                        </a:rPr>
                        <a:t>Seen as more sensitive to the needs of KP clients and can provide support for continuation.</a:t>
                      </a:r>
                      <a:endParaRPr lang="en-CH" sz="1000" kern="1200">
                        <a:solidFill>
                          <a:schemeClr val="tx1">
                            <a:lumMod val="50000"/>
                          </a:schemeClr>
                        </a:solidFill>
                        <a:latin typeface="+mn-lt"/>
                        <a:ea typeface="+mn-ea"/>
                        <a:cs typeface="+mn-cs"/>
                      </a:endParaRPr>
                    </a:p>
                    <a:p>
                      <a:pPr marL="171450" indent="-171450">
                        <a:buFont typeface="Arial" panose="020B0604020202020204" pitchFamily="34" charset="0"/>
                        <a:buChar char="•"/>
                      </a:pPr>
                      <a:r>
                        <a:rPr lang="en-US" sz="1000" b="1" kern="1200">
                          <a:solidFill>
                            <a:schemeClr val="tx1">
                              <a:lumMod val="50000"/>
                            </a:schemeClr>
                          </a:solidFill>
                          <a:latin typeface="+mn-lt"/>
                          <a:ea typeface="+mn-ea"/>
                          <a:cs typeface="+mn-cs"/>
                        </a:rPr>
                        <a:t>Community PrEP hub model</a:t>
                      </a:r>
                      <a:r>
                        <a:rPr lang="en-US" sz="1000" kern="1200">
                          <a:solidFill>
                            <a:schemeClr val="tx1">
                              <a:lumMod val="50000"/>
                            </a:schemeClr>
                          </a:solidFill>
                          <a:latin typeface="+mn-lt"/>
                          <a:ea typeface="+mn-ea"/>
                          <a:cs typeface="+mn-cs"/>
                        </a:rPr>
                        <a:t>: Once a patient is at a health facility and is initiated on PrEP, focal persons within the community (e.g., village health team members, peers, expert clients) help support ongoing refills and follow-up.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a:solidFill>
                            <a:schemeClr val="tx1">
                              <a:lumMod val="50000"/>
                            </a:schemeClr>
                          </a:solidFill>
                          <a:latin typeface="+mn-lt"/>
                          <a:ea typeface="+mn-ea"/>
                          <a:cs typeface="+mn-cs"/>
                        </a:rPr>
                        <a:t>DREAMS centers</a:t>
                      </a:r>
                      <a:r>
                        <a:rPr lang="en-US" sz="1000" kern="1200">
                          <a:solidFill>
                            <a:schemeClr val="tx1">
                              <a:lumMod val="50000"/>
                            </a:schemeClr>
                          </a:solidFill>
                          <a:latin typeface="+mn-lt"/>
                          <a:ea typeface="+mn-ea"/>
                          <a:cs typeface="+mn-cs"/>
                        </a:rPr>
                        <a:t>: Youth-friendly spaces focused on AGYW offer a comprehensive package of services, including oral PrEP.</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AAC1CA"/>
                      </a:solidFill>
                      <a:prstDash val="solid"/>
                      <a:round/>
                      <a:headEnd type="none" w="med" len="med"/>
                      <a:tailEnd type="none" w="med" len="med"/>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mn-lt"/>
                          <a:ea typeface="Calibri"/>
                          <a:cs typeface="Calibri"/>
                          <a:sym typeface="Calibri"/>
                        </a:rPr>
                        <a:t>The existing community-based models lay a strong foundation for the integration of the new PrEP methods. </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mn-lt"/>
                          <a:ea typeface="Calibri"/>
                          <a:cs typeface="Calibri"/>
                          <a:sym typeface="Calibri"/>
                        </a:rPr>
                        <a:t>Continuing to engage community leaders, end users, and peers will be important early in the planning processes to hear their perspectives on community rollout and build buy-in.</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mn-lt"/>
                          <a:ea typeface="Calibri"/>
                          <a:cs typeface="Calibri"/>
                          <a:sym typeface="Calibri"/>
                        </a:rPr>
                        <a:t>Continued barriers for these channels include:</a:t>
                      </a:r>
                    </a:p>
                    <a:p>
                      <a:pPr marL="688975" marR="0" lvl="1"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mn-lt"/>
                          <a:ea typeface="Calibri"/>
                          <a:cs typeface="Calibri"/>
                          <a:sym typeface="Calibri"/>
                        </a:rPr>
                        <a:t>Most KP are highly mobile, which presents challenges with identification, ensuring continuity across different service delivery points, and identifying optimal locations with sufficient privacy for outreach.</a:t>
                      </a:r>
                    </a:p>
                    <a:p>
                      <a:pPr marL="688975" marR="0" lvl="1"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a:solidFill>
                            <a:schemeClr val="tx1">
                              <a:lumMod val="50000"/>
                            </a:schemeClr>
                          </a:solidFill>
                          <a:latin typeface="+mn-lt"/>
                          <a:ea typeface="Calibri"/>
                          <a:cs typeface="Calibri"/>
                          <a:sym typeface="Calibri"/>
                        </a:rPr>
                        <a:t>Stigma due to the association of mobile clinics with KPs may limit uptake among other populations.</a:t>
                      </a:r>
                    </a:p>
                    <a:p>
                      <a:pPr marL="688975" marR="0" lvl="1"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a:solidFill>
                            <a:schemeClr val="tx1">
                              <a:lumMod val="50000"/>
                            </a:schemeClr>
                          </a:solidFill>
                          <a:latin typeface="Calibri" panose="020F0502020204030204" pitchFamily="34" charset="0"/>
                          <a:cs typeface="Calibri" panose="020F0502020204030204" pitchFamily="34" charset="0"/>
                        </a:rPr>
                        <a:t>The legal status of key populations, </a:t>
                      </a:r>
                      <a:r>
                        <a:rPr lang="en-US" sz="1000">
                          <a:solidFill>
                            <a:schemeClr val="tx1">
                              <a:lumMod val="50000"/>
                            </a:schemeClr>
                          </a:solidFill>
                          <a:latin typeface="Calibri" panose="020F0502020204030204" pitchFamily="34" charset="0"/>
                          <a:cs typeface="Calibri" panose="020F0502020204030204" pitchFamily="34" charset="0"/>
                        </a:rPr>
                        <a:t>particularly FSWs, MSM, PWID, and transgender people, leaves them vulnerable to arrest.</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AAC1CA"/>
                      </a:solidFill>
                      <a:prstDash val="solid"/>
                      <a:round/>
                      <a:headEnd type="none" w="med" len="med"/>
                      <a:tailEnd type="none" w="med" len="med"/>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9089959"/>
                  </a:ext>
                </a:extLst>
              </a:tr>
              <a:tr h="1136187">
                <a:tc>
                  <a:txBody>
                    <a:bodyPr/>
                    <a:lstStyle/>
                    <a:p>
                      <a:pPr algn="ctr"/>
                      <a:endParaRPr lang="en-CH" sz="1000" dirty="0"/>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a:solidFill>
                            <a:schemeClr val="tx1">
                              <a:lumMod val="50000"/>
                            </a:schemeClr>
                          </a:solidFill>
                        </a:rPr>
                        <a:t>Integration through private sector providers and pharmacies</a:t>
                      </a:r>
                    </a:p>
                    <a:p>
                      <a:pPr marL="0" marR="0" lvl="0" indent="0" algn="l" rtl="0">
                        <a:lnSpc>
                          <a:spcPct val="100000"/>
                        </a:lnSpc>
                        <a:spcBef>
                          <a:spcPts val="0"/>
                        </a:spcBef>
                        <a:spcAft>
                          <a:spcPts val="0"/>
                        </a:spcAft>
                        <a:buClr>
                          <a:srgbClr val="000000"/>
                        </a:buClr>
                        <a:buSzPts val="1100"/>
                        <a:buFont typeface="Arial"/>
                        <a:buNone/>
                      </a:pPr>
                      <a:endParaRPr lang="en-US" sz="1000">
                        <a:solidFill>
                          <a:schemeClr val="tx1">
                            <a:lumMod val="50000"/>
                          </a:schemeClr>
                        </a:solidFill>
                      </a:endParaRPr>
                    </a:p>
                    <a:p>
                      <a:pPr marL="0" marR="0" lvl="0" indent="0" algn="l" rtl="0">
                        <a:lnSpc>
                          <a:spcPct val="100000"/>
                        </a:lnSpc>
                        <a:spcBef>
                          <a:spcPts val="0"/>
                        </a:spcBef>
                        <a:spcAft>
                          <a:spcPts val="0"/>
                        </a:spcAft>
                        <a:buClr>
                          <a:srgbClr val="000000"/>
                        </a:buClr>
                        <a:buSzPts val="1100"/>
                        <a:buFont typeface="Arial"/>
                        <a:buNone/>
                      </a:pPr>
                      <a:r>
                        <a:rPr lang="en-US" sz="1000" b="0" i="1" u="none" strike="noStrike" cap="none">
                          <a:solidFill>
                            <a:schemeClr val="tx1">
                              <a:lumMod val="50000"/>
                            </a:schemeClr>
                          </a:solidFill>
                          <a:latin typeface="+mn-lt"/>
                          <a:cs typeface="Calibri"/>
                          <a:sym typeface="Calibri"/>
                        </a:rPr>
                        <a:t>Population focus: AGYW, KPs</a:t>
                      </a:r>
                      <a:endParaRPr lang="en-US" sz="1000" i="1">
                        <a:solidFill>
                          <a:schemeClr val="tx1">
                            <a:lumMod val="50000"/>
                          </a:schemeClr>
                        </a:solidFill>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71450" indent="-171450">
                        <a:buSzPts val="1100"/>
                        <a:buFont typeface="Arial" panose="020B0604020202020204" pitchFamily="34" charset="0"/>
                        <a:buChar char="•"/>
                      </a:pPr>
                      <a:r>
                        <a:rPr lang="en-US" sz="1000">
                          <a:solidFill>
                            <a:schemeClr val="tx1">
                              <a:lumMod val="50000"/>
                            </a:schemeClr>
                          </a:solidFill>
                          <a:latin typeface="+mn-lt"/>
                          <a:cs typeface="Calibri"/>
                          <a:sym typeface="Calibri"/>
                        </a:rPr>
                        <a:t>Stakeholders are exploring opportunities to expand PrEP access in pharmacies in private sector clinics and hospitals, e.g., discussions for an accreditation system are in early phases.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solidFill>
                            <a:schemeClr val="tx1">
                              <a:lumMod val="50000"/>
                            </a:schemeClr>
                          </a:solidFill>
                          <a:latin typeface="+mn-lt"/>
                          <a:cs typeface="Calibri"/>
                          <a:sym typeface="Calibri"/>
                        </a:rPr>
                        <a:t>Delivery channels that end users have access to daily are currently being prioritized, such as the three main pharmacy chains and supermarket drug stores.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H" sz="1000">
                        <a:solidFill>
                          <a:schemeClr val="tx1">
                            <a:lumMod val="50000"/>
                          </a:schemeClr>
                        </a:solidFill>
                        <a:latin typeface="+mn-lt"/>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AAC1CA"/>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000" dirty="0">
                          <a:solidFill>
                            <a:schemeClr val="tx1">
                              <a:lumMod val="50000"/>
                            </a:schemeClr>
                          </a:solidFill>
                          <a:latin typeface="+mn-lt"/>
                        </a:rPr>
                        <a:t>Stakeholders feel there are opportunities to integrate PrEP in the private sector thanks to the large number of small hospitals in Uganda. </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000" dirty="0">
                          <a:solidFill>
                            <a:schemeClr val="tx1">
                              <a:lumMod val="50000"/>
                            </a:schemeClr>
                          </a:solidFill>
                          <a:latin typeface="+mn-lt"/>
                        </a:rPr>
                        <a:t>Learning from how other countries are integrating PrEP in the private sector can be a good starting point.</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H" sz="1000" dirty="0">
                          <a:solidFill>
                            <a:schemeClr val="tx1">
                              <a:lumMod val="50000"/>
                            </a:schemeClr>
                          </a:solidFill>
                          <a:latin typeface="+mn-lt"/>
                        </a:rPr>
                        <a:t>Currently, </a:t>
                      </a:r>
                      <a:r>
                        <a:rPr lang="en-GB" sz="1000" dirty="0">
                          <a:solidFill>
                            <a:schemeClr val="tx1">
                              <a:lumMod val="50000"/>
                            </a:schemeClr>
                          </a:solidFill>
                          <a:latin typeface="+mn-lt"/>
                        </a:rPr>
                        <a:t>40% of women get contraception in the private sector. Further exploration of options for private sector integration and rollout of the new PrEP methods will be needed, particularly for the ring.</a:t>
                      </a:r>
                      <a:r>
                        <a:rPr lang="en-GB" sz="1000" baseline="30000" dirty="0">
                          <a:solidFill>
                            <a:schemeClr val="tx1">
                              <a:lumMod val="50000"/>
                            </a:schemeClr>
                          </a:solidFill>
                          <a:latin typeface="+mn-lt"/>
                        </a:rPr>
                        <a:t>2</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b="0" i="0" u="none" strike="noStrike" cap="none" baseline="0" dirty="0">
                          <a:solidFill>
                            <a:schemeClr val="tx1">
                              <a:lumMod val="50000"/>
                            </a:schemeClr>
                          </a:solidFill>
                          <a:latin typeface="+mn-lt"/>
                          <a:ea typeface="Calibri"/>
                          <a:cs typeface="Calibri"/>
                          <a:sym typeface="Calibri"/>
                        </a:rPr>
                        <a:t>However, HIV testing and PrEP delivery are limited, and the private sector may be inaccessible for some clients due to out-of-pocket payments without subsidization.</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AAC1CA"/>
                      </a:solidFill>
                      <a:prstDash val="solid"/>
                      <a:round/>
                      <a:headEnd type="none" w="med" len="med"/>
                      <a:tailEnd type="none" w="med" len="med"/>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65108923"/>
                  </a:ext>
                </a:extLst>
              </a:tr>
            </a:tbl>
          </a:graphicData>
        </a:graphic>
      </p:graphicFrame>
      <p:sp>
        <p:nvSpPr>
          <p:cNvPr id="4" name="TextBox 3">
            <a:extLst>
              <a:ext uri="{FF2B5EF4-FFF2-40B4-BE49-F238E27FC236}">
                <a16:creationId xmlns:a16="http://schemas.microsoft.com/office/drawing/2014/main" id="{EA4FCD2C-D206-F921-EE54-3F36102F66D2}"/>
              </a:ext>
            </a:extLst>
          </p:cNvPr>
          <p:cNvSpPr txBox="1"/>
          <p:nvPr/>
        </p:nvSpPr>
        <p:spPr>
          <a:xfrm>
            <a:off x="437781" y="6506418"/>
            <a:ext cx="11213199" cy="400110"/>
          </a:xfrm>
          <a:prstGeom prst="rect">
            <a:avLst/>
          </a:prstGeom>
          <a:noFill/>
        </p:spPr>
        <p:txBody>
          <a:bodyPr wrap="square" rtlCol="0">
            <a:spAutoFit/>
          </a:bodyPr>
          <a:lstStyle/>
          <a:p>
            <a:r>
              <a:rPr lang="en-CH" sz="1000">
                <a:solidFill>
                  <a:schemeClr val="tx1">
                    <a:lumMod val="50000"/>
                  </a:schemeClr>
                </a:solidFill>
                <a:latin typeface="Arial" panose="020B0604020202020204" pitchFamily="34" charset="0"/>
                <a:cs typeface="Arial" panose="020B0604020202020204" pitchFamily="34" charset="0"/>
              </a:rPr>
              <a:t>Source</a:t>
            </a:r>
            <a:r>
              <a:rPr lang="en-US" sz="1000">
                <a:solidFill>
                  <a:schemeClr val="tx1">
                    <a:lumMod val="50000"/>
                  </a:schemeClr>
                </a:solidFill>
                <a:latin typeface="Arial" panose="020B0604020202020204" pitchFamily="34" charset="0"/>
                <a:cs typeface="Arial" panose="020B0604020202020204" pitchFamily="34" charset="0"/>
              </a:rPr>
              <a:t>s</a:t>
            </a:r>
            <a:r>
              <a:rPr lang="en-CH" sz="1000">
                <a:solidFill>
                  <a:schemeClr val="tx1">
                    <a:lumMod val="50000"/>
                  </a:schemeClr>
                </a:solidFill>
                <a:latin typeface="Arial" panose="020B0604020202020204" pitchFamily="34" charset="0"/>
                <a:cs typeface="Arial" panose="020B0604020202020204" pitchFamily="34" charset="0"/>
              </a:rPr>
              <a:t>: Combination of analys</a:t>
            </a:r>
            <a:r>
              <a:rPr lang="en-US" sz="1000">
                <a:solidFill>
                  <a:schemeClr val="tx1">
                    <a:lumMod val="50000"/>
                  </a:schemeClr>
                </a:solidFill>
                <a:latin typeface="Arial" panose="020B0604020202020204" pitchFamily="34" charset="0"/>
                <a:cs typeface="Arial" panose="020B0604020202020204" pitchFamily="34" charset="0"/>
              </a:rPr>
              <a:t>e</a:t>
            </a:r>
            <a:r>
              <a:rPr lang="en-CH" sz="1000">
                <a:solidFill>
                  <a:schemeClr val="tx1">
                    <a:lumMod val="50000"/>
                  </a:schemeClr>
                </a:solidFill>
                <a:latin typeface="Arial" panose="020B0604020202020204" pitchFamily="34" charset="0"/>
                <a:cs typeface="Arial" panose="020B0604020202020204" pitchFamily="34" charset="0"/>
              </a:rPr>
              <a:t>s from Afton Bloom and Mann G</a:t>
            </a:r>
            <a:r>
              <a:rPr lang="en-GB" sz="1000">
                <a:solidFill>
                  <a:schemeClr val="tx1">
                    <a:lumMod val="50000"/>
                  </a:schemeClr>
                </a:solidFill>
                <a:latin typeface="Arial" panose="020B0604020202020204" pitchFamily="34" charset="0"/>
                <a:cs typeface="Arial" panose="020B0604020202020204" pitchFamily="34" charset="0"/>
              </a:rPr>
              <a:t>l</a:t>
            </a:r>
            <a:r>
              <a:rPr lang="en-CH" sz="1000">
                <a:solidFill>
                  <a:schemeClr val="tx1">
                    <a:lumMod val="50000"/>
                  </a:schemeClr>
                </a:solidFill>
                <a:latin typeface="Arial" panose="020B0604020202020204" pitchFamily="34" charset="0"/>
                <a:cs typeface="Arial" panose="020B0604020202020204" pitchFamily="34" charset="0"/>
              </a:rPr>
              <a:t>obal Health</a:t>
            </a:r>
            <a:r>
              <a:rPr lang="en-US" sz="1000">
                <a:solidFill>
                  <a:schemeClr val="tx1">
                    <a:lumMod val="50000"/>
                  </a:schemeClr>
                </a:solidFill>
                <a:latin typeface="Arial" panose="020B0604020202020204" pitchFamily="34" charset="0"/>
                <a:cs typeface="Arial" panose="020B0604020202020204" pitchFamily="34" charset="0"/>
              </a:rPr>
              <a:t>.</a:t>
            </a:r>
            <a:r>
              <a:rPr lang="en-CH" sz="1000">
                <a:solidFill>
                  <a:schemeClr val="tx1">
                    <a:lumMod val="50000"/>
                  </a:schemeClr>
                </a:solidFill>
                <a:latin typeface="Arial" panose="020B0604020202020204" pitchFamily="34" charset="0"/>
                <a:cs typeface="Arial" panose="020B0604020202020204" pitchFamily="34" charset="0"/>
              </a:rPr>
              <a:t> (1) Ministry of Health, Uganda. </a:t>
            </a:r>
            <a:r>
              <a:rPr lang="en-US" sz="1000">
                <a:solidFill>
                  <a:schemeClr val="tx1">
                    <a:lumMod val="50000"/>
                  </a:schemeClr>
                </a:solidFill>
                <a:latin typeface="Arial" panose="020B0604020202020204" pitchFamily="34" charset="0"/>
                <a:cs typeface="Arial" panose="020B0604020202020204" pitchFamily="34" charset="0"/>
              </a:rPr>
              <a:t>Technical Guidance on Pre-Exposure Prophylaxis (PrEP) for Persons at High Risk of HIV in Uganda, May 2020.</a:t>
            </a:r>
            <a:r>
              <a:rPr lang="en-CH" sz="1000">
                <a:solidFill>
                  <a:schemeClr val="tx1">
                    <a:lumMod val="50000"/>
                  </a:schemeClr>
                </a:solidFill>
                <a:latin typeface="Arial" panose="020B0604020202020204" pitchFamily="34" charset="0"/>
                <a:cs typeface="Arial" panose="020B0604020202020204" pitchFamily="34" charset="0"/>
              </a:rPr>
              <a:t> (2)</a:t>
            </a:r>
            <a:r>
              <a:rPr lang="en-US" sz="1000">
                <a:solidFill>
                  <a:schemeClr val="tx1">
                    <a:lumMod val="50000"/>
                  </a:schemeClr>
                </a:solidFill>
                <a:latin typeface="Arial" panose="020B0604020202020204" pitchFamily="34" charset="0"/>
                <a:cs typeface="Arial" panose="020B0604020202020204" pitchFamily="34" charset="0"/>
              </a:rPr>
              <a:t> USAID and SHOPS Plus project. </a:t>
            </a:r>
            <a:r>
              <a:rPr lang="en-US" sz="1000">
                <a:solidFill>
                  <a:schemeClr val="tx1">
                    <a:lumMod val="50000"/>
                  </a:schemeClr>
                </a:solidFill>
                <a:latin typeface="Arial" panose="020B0604020202020204" pitchFamily="34" charset="0"/>
                <a:cs typeface="Arial" panose="020B0604020202020204" pitchFamily="34" charset="0"/>
                <a:hlinkClick r:id="rId2"/>
              </a:rPr>
              <a:t>Sources of Family Planning: Uganda.</a:t>
            </a:r>
            <a:r>
              <a:rPr lang="en-US" sz="1000">
                <a:solidFill>
                  <a:schemeClr val="tx1">
                    <a:lumMod val="50000"/>
                  </a:schemeClr>
                </a:solidFill>
                <a:latin typeface="Arial" panose="020B0604020202020204" pitchFamily="34" charset="0"/>
                <a:cs typeface="Arial" panose="020B0604020202020204" pitchFamily="34" charset="0"/>
              </a:rPr>
              <a:t> Abt Associates, November 2018.</a:t>
            </a:r>
            <a:endParaRPr lang="en-CH" sz="1000">
              <a:solidFill>
                <a:schemeClr val="tx1">
                  <a:lumMod val="50000"/>
                </a:schemeClr>
              </a:solidFill>
              <a:latin typeface="Arial" panose="020B0604020202020204" pitchFamily="34" charset="0"/>
              <a:cs typeface="Arial" panose="020B0604020202020204" pitchFamily="34" charset="0"/>
            </a:endParaRPr>
          </a:p>
        </p:txBody>
      </p:sp>
      <p:sp>
        <p:nvSpPr>
          <p:cNvPr id="6" name="Google Shape;376;p32">
            <a:extLst>
              <a:ext uri="{FF2B5EF4-FFF2-40B4-BE49-F238E27FC236}">
                <a16:creationId xmlns:a16="http://schemas.microsoft.com/office/drawing/2014/main" id="{2727C577-113B-8F27-3181-04810C878B51}"/>
              </a:ext>
            </a:extLst>
          </p:cNvPr>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DELIVERY PLATFORMS</a:t>
            </a:r>
            <a:endParaRPr/>
          </a:p>
        </p:txBody>
      </p:sp>
      <p:sp>
        <p:nvSpPr>
          <p:cNvPr id="8" name="Google Shape;377;p32">
            <a:extLst>
              <a:ext uri="{FF2B5EF4-FFF2-40B4-BE49-F238E27FC236}">
                <a16:creationId xmlns:a16="http://schemas.microsoft.com/office/drawing/2014/main" id="{C7FBB91C-57C5-FE54-406B-B135BC9E8AD2}"/>
              </a:ext>
            </a:extLst>
          </p:cNvPr>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 name="Google Shape;416;p36" descr="C:\Users\neeraja.bhavaraju\Downloads\noun_22779_cc.png">
            <a:extLst>
              <a:ext uri="{FF2B5EF4-FFF2-40B4-BE49-F238E27FC236}">
                <a16:creationId xmlns:a16="http://schemas.microsoft.com/office/drawing/2014/main" id="{24B8589A-7045-0CAD-3ADE-9201957E1748}"/>
              </a:ext>
            </a:extLst>
          </p:cNvPr>
          <p:cNvPicPr preferRelativeResize="0"/>
          <p:nvPr/>
        </p:nvPicPr>
        <p:blipFill rotWithShape="1">
          <a:blip r:embed="rId3">
            <a:alphaModFix/>
          </a:blip>
          <a:srcRect b="13330"/>
          <a:stretch/>
        </p:blipFill>
        <p:spPr>
          <a:xfrm>
            <a:off x="9719022" y="290811"/>
            <a:ext cx="457200" cy="365760"/>
          </a:xfrm>
          <a:prstGeom prst="rect">
            <a:avLst/>
          </a:prstGeom>
          <a:noFill/>
          <a:ln>
            <a:noFill/>
          </a:ln>
        </p:spPr>
      </p:pic>
      <p:graphicFrame>
        <p:nvGraphicFramePr>
          <p:cNvPr id="10" name="Google Shape;361;p31">
            <a:extLst>
              <a:ext uri="{FF2B5EF4-FFF2-40B4-BE49-F238E27FC236}">
                <a16:creationId xmlns:a16="http://schemas.microsoft.com/office/drawing/2014/main" id="{960E42FE-9317-7FCF-5F84-2555849DA1A2}"/>
              </a:ext>
            </a:extLst>
          </p:cNvPr>
          <p:cNvGraphicFramePr/>
          <p:nvPr>
            <p:extLst>
              <p:ext uri="{D42A27DB-BD31-4B8C-83A1-F6EECF244321}">
                <p14:modId xmlns:p14="http://schemas.microsoft.com/office/powerpoint/2010/main" val="1993849823"/>
              </p:ext>
            </p:extLst>
          </p:nvPr>
        </p:nvGraphicFramePr>
        <p:xfrm>
          <a:off x="541020" y="1284917"/>
          <a:ext cx="11190063" cy="219456"/>
        </p:xfrm>
        <a:graphic>
          <a:graphicData uri="http://schemas.openxmlformats.org/drawingml/2006/table">
            <a:tbl>
              <a:tblPr>
                <a:noFill/>
              </a:tblPr>
              <a:tblGrid>
                <a:gridCol w="179070">
                  <a:extLst>
                    <a:ext uri="{9D8B030D-6E8A-4147-A177-3AD203B41FA5}">
                      <a16:colId xmlns:a16="http://schemas.microsoft.com/office/drawing/2014/main" val="20000"/>
                    </a:ext>
                  </a:extLst>
                </a:gridCol>
                <a:gridCol w="11010993">
                  <a:extLst>
                    <a:ext uri="{9D8B030D-6E8A-4147-A177-3AD203B41FA5}">
                      <a16:colId xmlns:a16="http://schemas.microsoft.com/office/drawing/2014/main" val="20001"/>
                    </a:ext>
                  </a:extLst>
                </a:gridCol>
              </a:tblGrid>
              <a:tr h="2194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353535"/>
                          </a:solidFill>
                          <a:latin typeface="Calibri"/>
                          <a:ea typeface="Calibri"/>
                          <a:cs typeface="Calibri"/>
                          <a:sym typeface="Calibri"/>
                        </a:rPr>
                        <a:t>Plans, systems, and processes to support service integration across priority delivery channels, including reproductive health/family planning and private sector providers/pharmacies  </a:t>
                      </a:r>
                      <a:endParaRPr i="0" dirty="0"/>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03547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D711EA-0E73-1B4A-B38B-D6B3533CA16F}"/>
              </a:ext>
            </a:extLst>
          </p:cNvPr>
          <p:cNvSpPr/>
          <p:nvPr/>
        </p:nvSpPr>
        <p:spPr>
          <a:xfrm>
            <a:off x="1283160" y="1182429"/>
            <a:ext cx="10473922" cy="923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defRPr/>
            </a:pPr>
            <a:endParaRPr lang="en-US" sz="1400">
              <a:solidFill>
                <a:srgbClr val="061C49"/>
              </a:solidFill>
              <a:latin typeface="Calibri" panose="020F0502020204030204" pitchFamily="34"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F0BD62B2-64EE-0749-93F5-FDFC62C6E685}"/>
              </a:ext>
            </a:extLst>
          </p:cNvPr>
          <p:cNvGraphicFramePr>
            <a:graphicFrameLocks noGrp="1"/>
          </p:cNvGraphicFramePr>
          <p:nvPr>
            <p:extLst>
              <p:ext uri="{D42A27DB-BD31-4B8C-83A1-F6EECF244321}">
                <p14:modId xmlns:p14="http://schemas.microsoft.com/office/powerpoint/2010/main" val="4258886850"/>
              </p:ext>
            </p:extLst>
          </p:nvPr>
        </p:nvGraphicFramePr>
        <p:xfrm>
          <a:off x="341970" y="2254109"/>
          <a:ext cx="9657979" cy="4220673"/>
        </p:xfrm>
        <a:graphic>
          <a:graphicData uri="http://schemas.openxmlformats.org/drawingml/2006/table">
            <a:tbl>
              <a:tblPr firstRow="1" firstCol="1" bandRow="1">
                <a:tableStyleId>{5C22544A-7EE6-4342-B048-85BDC9FD1C3A}</a:tableStyleId>
              </a:tblPr>
              <a:tblGrid>
                <a:gridCol w="1415719">
                  <a:extLst>
                    <a:ext uri="{9D8B030D-6E8A-4147-A177-3AD203B41FA5}">
                      <a16:colId xmlns:a16="http://schemas.microsoft.com/office/drawing/2014/main" val="2062821931"/>
                    </a:ext>
                  </a:extLst>
                </a:gridCol>
                <a:gridCol w="1295000">
                  <a:extLst>
                    <a:ext uri="{9D8B030D-6E8A-4147-A177-3AD203B41FA5}">
                      <a16:colId xmlns:a16="http://schemas.microsoft.com/office/drawing/2014/main" val="1050361193"/>
                    </a:ext>
                  </a:extLst>
                </a:gridCol>
                <a:gridCol w="1257091">
                  <a:extLst>
                    <a:ext uri="{9D8B030D-6E8A-4147-A177-3AD203B41FA5}">
                      <a16:colId xmlns:a16="http://schemas.microsoft.com/office/drawing/2014/main" val="2595916412"/>
                    </a:ext>
                  </a:extLst>
                </a:gridCol>
                <a:gridCol w="1160999">
                  <a:extLst>
                    <a:ext uri="{9D8B030D-6E8A-4147-A177-3AD203B41FA5}">
                      <a16:colId xmlns:a16="http://schemas.microsoft.com/office/drawing/2014/main" val="3861919827"/>
                    </a:ext>
                  </a:extLst>
                </a:gridCol>
                <a:gridCol w="2526129">
                  <a:extLst>
                    <a:ext uri="{9D8B030D-6E8A-4147-A177-3AD203B41FA5}">
                      <a16:colId xmlns:a16="http://schemas.microsoft.com/office/drawing/2014/main" val="78812458"/>
                    </a:ext>
                  </a:extLst>
                </a:gridCol>
                <a:gridCol w="2003041">
                  <a:extLst>
                    <a:ext uri="{9D8B030D-6E8A-4147-A177-3AD203B41FA5}">
                      <a16:colId xmlns:a16="http://schemas.microsoft.com/office/drawing/2014/main" val="4078144913"/>
                    </a:ext>
                  </a:extLst>
                </a:gridCol>
              </a:tblGrid>
              <a:tr h="190416">
                <a:tc rowSpan="2">
                  <a:txBody>
                    <a:bodyPr/>
                    <a:lstStyle/>
                    <a:p>
                      <a:pPr marL="0" marR="0" algn="l">
                        <a:lnSpc>
                          <a:spcPct val="107000"/>
                        </a:lnSpc>
                        <a:spcBef>
                          <a:spcPts val="0"/>
                        </a:spcBef>
                        <a:spcAft>
                          <a:spcPts val="0"/>
                        </a:spcAft>
                      </a:pPr>
                      <a:r>
                        <a:rPr lang="en-US" sz="1200">
                          <a:solidFill>
                            <a:schemeClr val="tx1">
                              <a:lumMod val="50000"/>
                            </a:schemeClr>
                          </a:solidFill>
                          <a:effectLst/>
                          <a:latin typeface="Calibri" panose="020F0502020204030204" pitchFamily="34" charset="0"/>
                          <a:cs typeface="Calibri" panose="020F0502020204030204" pitchFamily="34" charset="0"/>
                        </a:rPr>
                        <a:t>Service Delivery</a:t>
                      </a:r>
                    </a:p>
                    <a:p>
                      <a:pPr marL="0" marR="0" algn="l">
                        <a:lnSpc>
                          <a:spcPct val="107000"/>
                        </a:lnSpc>
                        <a:spcBef>
                          <a:spcPts val="0"/>
                        </a:spcBef>
                        <a:spcAft>
                          <a:spcPts val="0"/>
                        </a:spcAft>
                      </a:pPr>
                      <a:r>
                        <a:rPr lang="en-US" sz="1200">
                          <a:solidFill>
                            <a:schemeClr val="tx1">
                              <a:lumMod val="50000"/>
                            </a:schemeClr>
                          </a:solidFill>
                          <a:effectLst/>
                          <a:latin typeface="Calibri" panose="020F0502020204030204" pitchFamily="34" charset="0"/>
                          <a:cs typeface="Calibri" panose="020F0502020204030204" pitchFamily="34" charset="0"/>
                        </a:rPr>
                        <a:t>Channel</a:t>
                      </a:r>
                    </a:p>
                  </a:txBody>
                  <a:tcPr marL="56932" marR="56932"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3">
                  <a:txBody>
                    <a:bodyPr/>
                    <a:lstStyle/>
                    <a:p>
                      <a:pPr marL="0" marR="0" algn="ctr">
                        <a:lnSpc>
                          <a:spcPct val="107000"/>
                        </a:lnSpc>
                        <a:spcBef>
                          <a:spcPts val="0"/>
                        </a:spcBef>
                        <a:spcAft>
                          <a:spcPts val="0"/>
                        </a:spcAft>
                      </a:pPr>
                      <a:r>
                        <a:rPr lang="en-US" sz="1200">
                          <a:solidFill>
                            <a:schemeClr val="bg1"/>
                          </a:solidFill>
                          <a:effectLst/>
                          <a:latin typeface="Calibri" panose="020F0502020204030204" pitchFamily="34" charset="0"/>
                          <a:cs typeface="Calibri" panose="020F0502020204030204" pitchFamily="34" charset="0"/>
                        </a:rPr>
                        <a:t>Health System Readiness</a:t>
                      </a:r>
                      <a:endParaRPr lang="en-US" sz="12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6932" marR="56932"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200">
                          <a:solidFill>
                            <a:schemeClr val="bg1"/>
                          </a:solidFill>
                          <a:effectLst/>
                          <a:latin typeface="Calibri" panose="020F0502020204030204" pitchFamily="34" charset="0"/>
                          <a:cs typeface="Calibri" panose="020F0502020204030204" pitchFamily="34" charset="0"/>
                        </a:rPr>
                        <a:t>Reach (Scalability and Cost-Effectiveness)</a:t>
                      </a:r>
                    </a:p>
                  </a:txBody>
                  <a:tcPr marL="56932" marR="56932"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rowSpan="2">
                  <a:txBody>
                    <a:bodyPr/>
                    <a:lstStyle/>
                    <a:p>
                      <a:pPr marL="0" marR="0" algn="ctr">
                        <a:lnSpc>
                          <a:spcPct val="107000"/>
                        </a:lnSpc>
                        <a:spcBef>
                          <a:spcPts val="0"/>
                        </a:spcBef>
                        <a:spcAft>
                          <a:spcPts val="0"/>
                        </a:spcAft>
                      </a:pPr>
                      <a:r>
                        <a:rPr lang="en-US" sz="1200" dirty="0">
                          <a:solidFill>
                            <a:schemeClr val="bg1"/>
                          </a:solidFill>
                          <a:effectLst/>
                          <a:latin typeface="Calibri" panose="020F0502020204030204" pitchFamily="34" charset="0"/>
                          <a:cs typeface="Calibri" panose="020F0502020204030204" pitchFamily="34" charset="0"/>
                        </a:rPr>
                        <a:t>Potential Impact (</a:t>
                      </a:r>
                      <a:r>
                        <a:rPr lang="en-US" sz="1200" dirty="0" err="1">
                          <a:solidFill>
                            <a:schemeClr val="bg1"/>
                          </a:solidFill>
                          <a:effectLst/>
                          <a:latin typeface="Calibri" panose="020F0502020204030204" pitchFamily="34" charset="0"/>
                          <a:cs typeface="Calibri" panose="020F0502020204030204" pitchFamily="34" charset="0"/>
                        </a:rPr>
                        <a:t>sers</a:t>
                      </a:r>
                      <a:r>
                        <a:rPr lang="en-US" sz="1200" dirty="0">
                          <a:solidFill>
                            <a:schemeClr val="bg1"/>
                          </a:solidFill>
                          <a:effectLst/>
                          <a:latin typeface="Calibri" panose="020F0502020204030204" pitchFamily="34" charset="0"/>
                          <a:cs typeface="Calibri" panose="020F0502020204030204" pitchFamily="34" charset="0"/>
                        </a:rPr>
                        <a:t> Served)</a:t>
                      </a:r>
                    </a:p>
                  </a:txBody>
                  <a:tcPr marL="56932" marR="56932"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132668388"/>
                  </a:ext>
                </a:extLst>
              </a:tr>
              <a:tr h="390056">
                <a:tc vMerge="1">
                  <a:txBody>
                    <a:bodyPr/>
                    <a:lstStyle/>
                    <a:p>
                      <a:endParaRPr lang="en-US"/>
                    </a:p>
                  </a:txBody>
                  <a:tcPr/>
                </a:tc>
                <a:tc>
                  <a:txBody>
                    <a:bodyPr/>
                    <a:lstStyle/>
                    <a:p>
                      <a:pPr marL="0" marR="0" algn="ctr">
                        <a:lnSpc>
                          <a:spcPct val="107000"/>
                        </a:lnSpc>
                        <a:spcBef>
                          <a:spcPts val="0"/>
                        </a:spcBef>
                        <a:spcAft>
                          <a:spcPts val="0"/>
                        </a:spcAft>
                      </a:pPr>
                      <a:r>
                        <a:rPr lang="en-US" sz="1200">
                          <a:solidFill>
                            <a:schemeClr val="bg1"/>
                          </a:solidFill>
                          <a:effectLst/>
                          <a:latin typeface="Calibri" panose="020F0502020204030204" pitchFamily="34" charset="0"/>
                          <a:ea typeface="Calibri" panose="020F0502020204030204" pitchFamily="34" charset="0"/>
                          <a:cs typeface="Calibri" panose="020F0502020204030204" pitchFamily="34" charset="0"/>
                        </a:rPr>
                        <a:t>Offer PrEP/HTS</a:t>
                      </a:r>
                    </a:p>
                  </a:txBody>
                  <a:tcPr marL="56932" marR="56932"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200">
                          <a:solidFill>
                            <a:schemeClr val="bg1"/>
                          </a:solidFill>
                          <a:effectLst/>
                          <a:latin typeface="Calibri" panose="020F0502020204030204" pitchFamily="34" charset="0"/>
                          <a:ea typeface="Calibri" panose="020F0502020204030204" pitchFamily="34" charset="0"/>
                          <a:cs typeface="Calibri" panose="020F0502020204030204" pitchFamily="34" charset="0"/>
                        </a:rPr>
                        <a:t>Offer Injections</a:t>
                      </a:r>
                    </a:p>
                  </a:txBody>
                  <a:tcPr marL="56932" marR="56932"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200">
                          <a:solidFill>
                            <a:schemeClr val="bg1"/>
                          </a:solidFill>
                          <a:effectLst/>
                          <a:latin typeface="Calibri" panose="020F0502020204030204" pitchFamily="34" charset="0"/>
                          <a:ea typeface="Calibri" panose="020F0502020204030204" pitchFamily="34" charset="0"/>
                          <a:cs typeface="Calibri" panose="020F0502020204030204" pitchFamily="34" charset="0"/>
                        </a:rPr>
                        <a:t>Private Space</a:t>
                      </a:r>
                    </a:p>
                  </a:txBody>
                  <a:tcPr marL="56932" marR="56932"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10059023"/>
                  </a:ext>
                </a:extLst>
              </a:tr>
              <a:tr h="364829">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b="1" baseline="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Public HIV Clinics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7000"/>
                        </a:lnSpc>
                        <a:spcBef>
                          <a:spcPts val="0"/>
                        </a:spcBef>
                        <a:spcAft>
                          <a:spcPts val="0"/>
                        </a:spcAft>
                        <a:buFont typeface="Arial" panose="020B0604020202020204" pitchFamily="34" charset="0"/>
                        <a:buNone/>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kern="1200">
                          <a:solidFill>
                            <a:srgbClr val="061B49"/>
                          </a:solidFill>
                          <a:effectLst/>
                          <a:latin typeface="Calibri" panose="020F0502020204030204" pitchFamily="34" charset="0"/>
                          <a:ea typeface="+mn-ea"/>
                          <a:cs typeface="Calibri" panose="020F0502020204030204" pitchFamily="34" charset="0"/>
                        </a:rPr>
                        <a:t>High, though limited by stigma</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kern="1200">
                          <a:solidFill>
                            <a:srgbClr val="061B49"/>
                          </a:solidFill>
                          <a:effectLst/>
                          <a:latin typeface="Calibri" panose="020F0502020204030204" pitchFamily="34" charset="0"/>
                          <a:ea typeface="+mn-ea"/>
                          <a:cs typeface="Calibri" panose="020F0502020204030204" pitchFamily="34" charset="0"/>
                        </a:rPr>
                        <a:t>Medium</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833034426"/>
                  </a:ext>
                </a:extLst>
              </a:tr>
              <a:tr h="656641">
                <a:tc>
                  <a:txBody>
                    <a:bodyPr/>
                    <a:lstStyle/>
                    <a:p>
                      <a:pPr marL="0" marR="0" lvl="0" indent="0" algn="l" rtl="0">
                        <a:lnSpc>
                          <a:spcPct val="100000"/>
                        </a:lnSpc>
                        <a:spcBef>
                          <a:spcPts val="0"/>
                        </a:spcBef>
                        <a:spcAft>
                          <a:spcPts val="0"/>
                        </a:spcAft>
                        <a:buClr>
                          <a:srgbClr val="000000"/>
                        </a:buClr>
                        <a:buSzPts val="1100"/>
                        <a:buFont typeface="Arial"/>
                        <a:buNone/>
                      </a:pPr>
                      <a:r>
                        <a:rPr kumimoji="0" lang="en-US" sz="1200" b="1" i="0" u="none" strike="noStrike" kern="1200" cap="none" spc="0" normalizeH="0" baseline="0" noProof="0">
                          <a:ln>
                            <a:noFill/>
                          </a:ln>
                          <a:solidFill>
                            <a:schemeClr val="tx1">
                              <a:lumMod val="50000"/>
                            </a:schemeClr>
                          </a:solidFill>
                          <a:effectLst/>
                          <a:uLnTx/>
                          <a:uFillTx/>
                          <a:latin typeface="Calibri" panose="020F0502020204030204" pitchFamily="34" charset="0"/>
                          <a:cs typeface="Calibri" panose="020F0502020204030204" pitchFamily="34" charset="0"/>
                        </a:rPr>
                        <a:t>Public SRH / FP clinics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7000"/>
                        </a:lnSpc>
                        <a:spcBef>
                          <a:spcPts val="0"/>
                        </a:spcBef>
                        <a:spcAft>
                          <a:spcPts val="0"/>
                        </a:spcAft>
                        <a:buFont typeface="Arial" panose="020B0604020202020204" pitchFamily="34" charset="0"/>
                        <a:buNone/>
                      </a:pPr>
                      <a:r>
                        <a:rPr lang="en-US" sz="1200" i="0" kern="1200">
                          <a:solidFill>
                            <a:schemeClr val="tx1">
                              <a:lumMod val="50000"/>
                            </a:schemeClr>
                          </a:solidFill>
                          <a:effectLst/>
                          <a:latin typeface="Calibri" panose="020F0502020204030204" pitchFamily="34" charset="0"/>
                          <a:ea typeface="+mn-ea"/>
                          <a:cs typeface="Calibri" panose="020F0502020204030204" pitchFamily="34" charset="0"/>
                        </a:rPr>
                        <a:t>N</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indent="0" algn="ctr">
                        <a:lnSpc>
                          <a:spcPct val="107000"/>
                        </a:lnSpc>
                        <a:spcBef>
                          <a:spcPts val="0"/>
                        </a:spcBef>
                        <a:spcAft>
                          <a:spcPts val="0"/>
                        </a:spcAft>
                        <a:buFont typeface="Arial" panose="020B0604020202020204" pitchFamily="34" charset="0"/>
                        <a:buNone/>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a:lnSpc>
                          <a:spcPct val="107000"/>
                        </a:lnSpc>
                        <a:spcBef>
                          <a:spcPts val="0"/>
                        </a:spcBef>
                        <a:spcAft>
                          <a:spcPts val="0"/>
                        </a:spcAft>
                        <a:buFont typeface="Arial" panose="020B0604020202020204" pitchFamily="34" charset="0"/>
                        <a:buNone/>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kern="1200">
                          <a:solidFill>
                            <a:srgbClr val="061B49"/>
                          </a:solidFill>
                          <a:effectLst/>
                          <a:latin typeface="Calibri" panose="020F0502020204030204" pitchFamily="34" charset="0"/>
                          <a:ea typeface="+mn-ea"/>
                          <a:cs typeface="Calibri" panose="020F0502020204030204" pitchFamily="34" charset="0"/>
                        </a:rPr>
                        <a:t>High</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kern="1200">
                          <a:solidFill>
                            <a:srgbClr val="061B49"/>
                          </a:solidFill>
                          <a:effectLst/>
                          <a:latin typeface="Calibri" panose="020F0502020204030204" pitchFamily="34" charset="0"/>
                          <a:ea typeface="+mn-ea"/>
                          <a:cs typeface="Calibri" panose="020F0502020204030204" pitchFamily="34" charset="0"/>
                        </a:rPr>
                        <a:t>Potential high but limited capacity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02846914"/>
                  </a:ext>
                </a:extLst>
              </a:tr>
              <a:tr h="522914">
                <a:tc>
                  <a:txBody>
                    <a:bodyPr/>
                    <a:lstStyle/>
                    <a:p>
                      <a:pPr marL="0" marR="0" lvl="0" indent="0" algn="l" rtl="0">
                        <a:lnSpc>
                          <a:spcPct val="100000"/>
                        </a:lnSpc>
                        <a:spcBef>
                          <a:spcPts val="0"/>
                        </a:spcBef>
                        <a:spcAft>
                          <a:spcPts val="0"/>
                        </a:spcAft>
                        <a:buClr>
                          <a:srgbClr val="000000"/>
                        </a:buClr>
                        <a:buSzPts val="1100"/>
                        <a:buFont typeface="Arial"/>
                        <a:buNone/>
                      </a:pPr>
                      <a:r>
                        <a:rPr lang="en-US" sz="1200" b="1" i="0" noProof="0">
                          <a:solidFill>
                            <a:schemeClr val="tx1">
                              <a:lumMod val="50000"/>
                            </a:schemeClr>
                          </a:solidFill>
                        </a:rPr>
                        <a:t>Public sector MCH / ANC / PNC health services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 — in high-volume clinics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a:solidFill>
                            <a:srgbClr val="061B49"/>
                          </a:solidFill>
                          <a:effectLst/>
                          <a:latin typeface="Calibri" panose="020F0502020204030204" pitchFamily="34" charset="0"/>
                          <a:ea typeface="Calibri" panose="020F0502020204030204" pitchFamily="34" charset="0"/>
                          <a:cs typeface="Calibri" panose="020F0502020204030204" pitchFamily="34" charset="0"/>
                        </a:rPr>
                        <a:t>Very High</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kern="1200">
                          <a:solidFill>
                            <a:srgbClr val="061B49"/>
                          </a:solidFill>
                          <a:effectLst/>
                          <a:latin typeface="Calibri" panose="020F0502020204030204" pitchFamily="34" charset="0"/>
                          <a:ea typeface="+mn-ea"/>
                          <a:cs typeface="Calibri" panose="020F0502020204030204" pitchFamily="34" charset="0"/>
                        </a:rPr>
                        <a:t>Potential high but limited capacity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62442292"/>
                  </a:ext>
                </a:extLst>
              </a:tr>
              <a:tr h="656641">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b="1" baseline="0">
                          <a:solidFill>
                            <a:srgbClr val="061C49"/>
                          </a:solidFill>
                          <a:effectLst/>
                          <a:latin typeface="Calibri" panose="020F0502020204030204" pitchFamily="34" charset="0"/>
                          <a:ea typeface="Calibri" panose="020F0502020204030204" pitchFamily="34" charset="0"/>
                          <a:cs typeface="Calibri" panose="020F0502020204030204" pitchFamily="34" charset="0"/>
                        </a:rPr>
                        <a:t>Outreach/Mobile Clinics/NGO Models (DREAMS)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Tend to be high-cost models; limited reach</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Limited</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784571480"/>
                  </a:ext>
                </a:extLst>
              </a:tr>
              <a:tr h="639258">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b="1" baseline="0">
                          <a:solidFill>
                            <a:srgbClr val="061C49"/>
                          </a:solidFill>
                          <a:effectLst/>
                          <a:latin typeface="Calibri" panose="020F0502020204030204" pitchFamily="34" charset="0"/>
                          <a:ea typeface="Calibri" panose="020F0502020204030204" pitchFamily="34" charset="0"/>
                          <a:cs typeface="Calibri" panose="020F0502020204030204" pitchFamily="34" charset="0"/>
                        </a:rPr>
                        <a:t>DICs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Y</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Limited; high-cost models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Impact limited to KPs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238245160"/>
                  </a:ext>
                </a:extLst>
              </a:tr>
              <a:tr h="737830">
                <a:tc>
                  <a:txBody>
                    <a:bodyPr/>
                    <a:lstStyle/>
                    <a:p>
                      <a:pPr marL="0" marR="0" lvl="0" indent="0" algn="l" rtl="0">
                        <a:lnSpc>
                          <a:spcPct val="100000"/>
                        </a:lnSpc>
                        <a:spcBef>
                          <a:spcPts val="0"/>
                        </a:spcBef>
                        <a:spcAft>
                          <a:spcPts val="0"/>
                        </a:spcAft>
                        <a:buClr>
                          <a:srgbClr val="000000"/>
                        </a:buClr>
                        <a:buSzPts val="1100"/>
                        <a:buFont typeface="Arial"/>
                        <a:buNone/>
                      </a:pPr>
                      <a:r>
                        <a:rPr lang="en-US" sz="1200" b="1" i="0" noProof="0">
                          <a:solidFill>
                            <a:schemeClr val="tx1">
                              <a:lumMod val="50000"/>
                            </a:schemeClr>
                          </a:solidFill>
                        </a:rPr>
                        <a:t>Private sector clinics and pharmacies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chemeClr val="tx1">
                              <a:lumMod val="50000"/>
                            </a:schemeClr>
                          </a:solidFill>
                          <a:effectLst/>
                          <a:latin typeface="Calibri" panose="020F0502020204030204" pitchFamily="34" charset="0"/>
                          <a:ea typeface="+mn-ea"/>
                          <a:cs typeface="Calibri" panose="020F0502020204030204" pitchFamily="34" charset="0"/>
                        </a:rPr>
                        <a:t>N  — though some clinics provide HTS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N for pharmacies; varies in private clinics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i="0" kern="1200">
                          <a:solidFill>
                            <a:srgbClr val="061B49"/>
                          </a:solidFill>
                          <a:effectLst/>
                          <a:latin typeface="Calibri" panose="020F0502020204030204" pitchFamily="34" charset="0"/>
                          <a:ea typeface="+mn-ea"/>
                          <a:cs typeface="Calibri" panose="020F0502020204030204" pitchFamily="34" charset="0"/>
                        </a:rPr>
                        <a:t>N for pharmacies; varies in private clinics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a:solidFill>
                            <a:srgbClr val="061B49"/>
                          </a:solidFill>
                          <a:effectLst/>
                          <a:latin typeface="Calibri" panose="020F0502020204030204" pitchFamily="34" charset="0"/>
                          <a:ea typeface="Calibri" panose="020F0502020204030204" pitchFamily="34" charset="0"/>
                          <a:cs typeface="Calibri" panose="020F0502020204030204" pitchFamily="34" charset="0"/>
                        </a:rPr>
                        <a:t>Higher reach, but no organized way to support providers</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dirty="0">
                          <a:solidFill>
                            <a:srgbClr val="061B49"/>
                          </a:solidFill>
                          <a:effectLst/>
                          <a:latin typeface="Calibri" panose="020F0502020204030204" pitchFamily="34" charset="0"/>
                          <a:ea typeface="Calibri" panose="020F0502020204030204" pitchFamily="34" charset="0"/>
                          <a:cs typeface="Calibri" panose="020F0502020204030204" pitchFamily="34" charset="0"/>
                        </a:rPr>
                        <a:t>Medium (long-term)</a:t>
                      </a:r>
                    </a:p>
                  </a:txBody>
                  <a:tcPr marL="68571" marR="68571"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866112113"/>
                  </a:ext>
                </a:extLst>
              </a:tr>
            </a:tbl>
          </a:graphicData>
        </a:graphic>
      </p:graphicFrame>
      <p:graphicFrame>
        <p:nvGraphicFramePr>
          <p:cNvPr id="9" name="Table 8">
            <a:extLst>
              <a:ext uri="{FF2B5EF4-FFF2-40B4-BE49-F238E27FC236}">
                <a16:creationId xmlns:a16="http://schemas.microsoft.com/office/drawing/2014/main" id="{80927E91-1DD9-824B-BFB4-AB8587887E88}"/>
              </a:ext>
            </a:extLst>
          </p:cNvPr>
          <p:cNvGraphicFramePr>
            <a:graphicFrameLocks noGrp="1"/>
          </p:cNvGraphicFramePr>
          <p:nvPr>
            <p:extLst>
              <p:ext uri="{D42A27DB-BD31-4B8C-83A1-F6EECF244321}">
                <p14:modId xmlns:p14="http://schemas.microsoft.com/office/powerpoint/2010/main" val="1425176904"/>
              </p:ext>
            </p:extLst>
          </p:nvPr>
        </p:nvGraphicFramePr>
        <p:xfrm>
          <a:off x="10290255" y="2268691"/>
          <a:ext cx="1604652" cy="1230800"/>
        </p:xfrm>
        <a:graphic>
          <a:graphicData uri="http://schemas.openxmlformats.org/drawingml/2006/table">
            <a:tbl>
              <a:tblPr firstRow="1" bandRow="1">
                <a:tableStyleId>{5C22544A-7EE6-4342-B048-85BDC9FD1C3A}</a:tableStyleId>
              </a:tblPr>
              <a:tblGrid>
                <a:gridCol w="1604652">
                  <a:extLst>
                    <a:ext uri="{9D8B030D-6E8A-4147-A177-3AD203B41FA5}">
                      <a16:colId xmlns:a16="http://schemas.microsoft.com/office/drawing/2014/main" val="819148064"/>
                    </a:ext>
                  </a:extLst>
                </a:gridCol>
              </a:tblGrid>
              <a:tr h="307700">
                <a:tc>
                  <a:txBody>
                    <a:bodyPr/>
                    <a:lstStyle/>
                    <a:p>
                      <a:r>
                        <a:rPr lang="en-GB" sz="1200" b="1">
                          <a:solidFill>
                            <a:srgbClr val="061C49"/>
                          </a:solidFill>
                        </a:rPr>
                        <a:t>Rating key:</a:t>
                      </a:r>
                    </a:p>
                  </a:txBody>
                  <a:tcPr marL="91428" marR="91428" marT="45714" marB="45714">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5493675"/>
                  </a:ext>
                </a:extLst>
              </a:tr>
              <a:tr h="307700">
                <a:tc>
                  <a:txBody>
                    <a:bodyPr/>
                    <a:lstStyle/>
                    <a:p>
                      <a:r>
                        <a:rPr lang="en-GB" sz="1200">
                          <a:solidFill>
                            <a:srgbClr val="061C49"/>
                          </a:solidFill>
                        </a:rPr>
                        <a:t>Very high/high</a:t>
                      </a:r>
                    </a:p>
                  </a:txBody>
                  <a:tcPr marL="91428" marR="91428" marT="45714" marB="45714">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21261555"/>
                  </a:ext>
                </a:extLst>
              </a:tr>
              <a:tr h="307700">
                <a:tc>
                  <a:txBody>
                    <a:bodyPr/>
                    <a:lstStyle/>
                    <a:p>
                      <a:r>
                        <a:rPr lang="en-GB" sz="1200">
                          <a:solidFill>
                            <a:srgbClr val="061C49"/>
                          </a:solidFill>
                        </a:rPr>
                        <a:t>Medium</a:t>
                      </a:r>
                    </a:p>
                  </a:txBody>
                  <a:tcPr marL="91428" marR="91428" marT="45714" marB="45714">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90204339"/>
                  </a:ext>
                </a:extLst>
              </a:tr>
              <a:tr h="307700">
                <a:tc>
                  <a:txBody>
                    <a:bodyPr/>
                    <a:lstStyle/>
                    <a:p>
                      <a:r>
                        <a:rPr lang="en-GB" sz="1200" dirty="0">
                          <a:solidFill>
                            <a:schemeClr val="tx1">
                              <a:lumMod val="50000"/>
                            </a:schemeClr>
                          </a:solidFill>
                        </a:rPr>
                        <a:t>Limited</a:t>
                      </a:r>
                    </a:p>
                  </a:txBody>
                  <a:tcPr marL="91428" marR="91428" marT="45714" marB="45714">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489060069"/>
                  </a:ext>
                </a:extLst>
              </a:tr>
            </a:tbl>
          </a:graphicData>
        </a:graphic>
      </p:graphicFrame>
      <p:sp>
        <p:nvSpPr>
          <p:cNvPr id="2" name="TextBox 1">
            <a:extLst>
              <a:ext uri="{FF2B5EF4-FFF2-40B4-BE49-F238E27FC236}">
                <a16:creationId xmlns:a16="http://schemas.microsoft.com/office/drawing/2014/main" id="{799C0AAE-CCBE-C87E-E77F-51194A70ACFE}"/>
              </a:ext>
            </a:extLst>
          </p:cNvPr>
          <p:cNvSpPr txBox="1"/>
          <p:nvPr/>
        </p:nvSpPr>
        <p:spPr>
          <a:xfrm>
            <a:off x="276587" y="1345590"/>
            <a:ext cx="11415112" cy="738664"/>
          </a:xfrm>
          <a:prstGeom prst="rect">
            <a:avLst/>
          </a:prstGeom>
          <a:noFill/>
        </p:spPr>
        <p:txBody>
          <a:bodyPr wrap="square" rtlCol="0">
            <a:spAutoFit/>
          </a:bodyPr>
          <a:lstStyle/>
          <a:p>
            <a:r>
              <a:rPr lang="en-US" sz="1400">
                <a:solidFill>
                  <a:schemeClr val="tx1">
                    <a:lumMod val="50000"/>
                  </a:schemeClr>
                </a:solidFill>
              </a:rPr>
              <a:t>For the introduction of new PrEP methods, there is an opportunity to prioritize HIV clinics, existing DICs, and outreach models for KPs and safe spaces for AGYW. Furthermore, there is an opportunity to build on ANC/PNC sites where oral PrEP has started and look for longer-term opportunities for further expansion at ANC/PNC sites.</a:t>
            </a:r>
          </a:p>
        </p:txBody>
      </p:sp>
      <p:sp>
        <p:nvSpPr>
          <p:cNvPr id="5" name="TextBox 4">
            <a:extLst>
              <a:ext uri="{FF2B5EF4-FFF2-40B4-BE49-F238E27FC236}">
                <a16:creationId xmlns:a16="http://schemas.microsoft.com/office/drawing/2014/main" id="{5CEE74C7-FDBD-90E4-6F5C-6C1CD3E4CE86}"/>
              </a:ext>
            </a:extLst>
          </p:cNvPr>
          <p:cNvSpPr txBox="1"/>
          <p:nvPr/>
        </p:nvSpPr>
        <p:spPr>
          <a:xfrm>
            <a:off x="604638" y="6614890"/>
            <a:ext cx="10181968" cy="246221"/>
          </a:xfrm>
          <a:prstGeom prst="rect">
            <a:avLst/>
          </a:prstGeom>
          <a:noFill/>
        </p:spPr>
        <p:txBody>
          <a:bodyPr wrap="square" rtlCol="0">
            <a:spAutoFit/>
          </a:bodyPr>
          <a:lstStyle/>
          <a:p>
            <a:r>
              <a:rPr lang="en-US" sz="1000">
                <a:solidFill>
                  <a:schemeClr val="tx1">
                    <a:lumMod val="50000"/>
                  </a:schemeClr>
                </a:solidFill>
                <a:latin typeface="Arial" panose="020B0604020202020204" pitchFamily="34" charset="0"/>
                <a:cs typeface="Arial" panose="020B0604020202020204" pitchFamily="34" charset="0"/>
              </a:rPr>
              <a:t>Sources: Framework from the Plan4PrEP Toolkit; analysis by Mann Global Health for the product introduction of CAB PrEP in partnership with </a:t>
            </a:r>
            <a:r>
              <a:rPr lang="en-US" sz="1000" err="1">
                <a:solidFill>
                  <a:schemeClr val="tx1">
                    <a:lumMod val="50000"/>
                  </a:schemeClr>
                </a:solidFill>
                <a:latin typeface="Arial" panose="020B0604020202020204" pitchFamily="34" charset="0"/>
                <a:cs typeface="Arial" panose="020B0604020202020204" pitchFamily="34" charset="0"/>
              </a:rPr>
              <a:t>ViiV</a:t>
            </a:r>
            <a:r>
              <a:rPr lang="en-US" sz="1000">
                <a:solidFill>
                  <a:schemeClr val="tx1">
                    <a:lumMod val="50000"/>
                  </a:schemeClr>
                </a:solidFill>
                <a:latin typeface="Arial" panose="020B0604020202020204" pitchFamily="34" charset="0"/>
                <a:cs typeface="Arial" panose="020B0604020202020204" pitchFamily="34" charset="0"/>
              </a:rPr>
              <a:t> Healthcare.</a:t>
            </a:r>
          </a:p>
        </p:txBody>
      </p:sp>
      <p:sp>
        <p:nvSpPr>
          <p:cNvPr id="15" name="Title 14">
            <a:extLst>
              <a:ext uri="{FF2B5EF4-FFF2-40B4-BE49-F238E27FC236}">
                <a16:creationId xmlns:a16="http://schemas.microsoft.com/office/drawing/2014/main" id="{365FA370-9671-1CD1-11B9-366A8064D64D}"/>
              </a:ext>
            </a:extLst>
          </p:cNvPr>
          <p:cNvSpPr>
            <a:spLocks noGrp="1"/>
          </p:cNvSpPr>
          <p:nvPr>
            <p:ph type="title"/>
          </p:nvPr>
        </p:nvSpPr>
        <p:spPr>
          <a:xfrm>
            <a:off x="0" y="190956"/>
            <a:ext cx="9490957" cy="1143000"/>
          </a:xfrm>
        </p:spPr>
        <p:txBody>
          <a:bodyPr>
            <a:normAutofit/>
          </a:bodyPr>
          <a:lstStyle/>
          <a:p>
            <a:r>
              <a:rPr lang="en-US"/>
              <a:t>Differentiated service delivery for PrEP: Channel analysis</a:t>
            </a:r>
            <a:endParaRPr lang="en-CH"/>
          </a:p>
        </p:txBody>
      </p:sp>
      <p:sp>
        <p:nvSpPr>
          <p:cNvPr id="21" name="Google Shape;376;p32">
            <a:extLst>
              <a:ext uri="{FF2B5EF4-FFF2-40B4-BE49-F238E27FC236}">
                <a16:creationId xmlns:a16="http://schemas.microsoft.com/office/drawing/2014/main" id="{7FBF6EF5-E0CA-682E-29A3-6A24D769AACB}"/>
              </a:ext>
            </a:extLst>
          </p:cNvPr>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DELIVERY PLATFORMS</a:t>
            </a:r>
            <a:endParaRPr/>
          </a:p>
        </p:txBody>
      </p:sp>
      <p:sp>
        <p:nvSpPr>
          <p:cNvPr id="22" name="Google Shape;377;p32">
            <a:extLst>
              <a:ext uri="{FF2B5EF4-FFF2-40B4-BE49-F238E27FC236}">
                <a16:creationId xmlns:a16="http://schemas.microsoft.com/office/drawing/2014/main" id="{0948DB12-C182-BE7F-00A9-814264B7385A}"/>
              </a:ext>
            </a:extLst>
          </p:cNvPr>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3" name="Google Shape;416;p36" descr="C:\Users\neeraja.bhavaraju\Downloads\noun_22779_cc.png">
            <a:extLst>
              <a:ext uri="{FF2B5EF4-FFF2-40B4-BE49-F238E27FC236}">
                <a16:creationId xmlns:a16="http://schemas.microsoft.com/office/drawing/2014/main" id="{E5899BDA-C4EF-1647-234F-D4F7BD0A0618}"/>
              </a:ext>
            </a:extLst>
          </p:cNvPr>
          <p:cNvPicPr preferRelativeResize="0"/>
          <p:nvPr/>
        </p:nvPicPr>
        <p:blipFill rotWithShape="1">
          <a:blip r:embed="rId3">
            <a:alphaModFix/>
          </a:blip>
          <a:srcRect b="13330"/>
          <a:stretch/>
        </p:blipFill>
        <p:spPr>
          <a:xfrm>
            <a:off x="9719022" y="290811"/>
            <a:ext cx="457200" cy="365760"/>
          </a:xfrm>
          <a:prstGeom prst="rect">
            <a:avLst/>
          </a:prstGeom>
          <a:noFill/>
          <a:ln>
            <a:noFill/>
          </a:ln>
        </p:spPr>
      </p:pic>
    </p:spTree>
    <p:extLst>
      <p:ext uri="{BB962C8B-B14F-4D97-AF65-F5344CB8AC3E}">
        <p14:creationId xmlns:p14="http://schemas.microsoft.com/office/powerpoint/2010/main" val="1303736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Quad Arrow 11">
            <a:extLst>
              <a:ext uri="{FF2B5EF4-FFF2-40B4-BE49-F238E27FC236}">
                <a16:creationId xmlns:a16="http://schemas.microsoft.com/office/drawing/2014/main" id="{1A23C91A-4AD0-1641-A2C9-CF1650CDA52A}"/>
              </a:ext>
            </a:extLst>
          </p:cNvPr>
          <p:cNvSpPr/>
          <p:nvPr/>
        </p:nvSpPr>
        <p:spPr>
          <a:xfrm>
            <a:off x="4265771" y="2365038"/>
            <a:ext cx="3884911" cy="3883348"/>
          </a:xfrm>
          <a:prstGeom prst="quadArrow">
            <a:avLst>
              <a:gd name="adj1" fmla="val 2000"/>
              <a:gd name="adj2" fmla="val 4000"/>
              <a:gd name="adj3" fmla="val 5000"/>
            </a:avLst>
          </a:prstGeom>
          <a:solidFill>
            <a:srgbClr val="061C49"/>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1" name="TextBox 30">
            <a:extLst>
              <a:ext uri="{FF2B5EF4-FFF2-40B4-BE49-F238E27FC236}">
                <a16:creationId xmlns:a16="http://schemas.microsoft.com/office/drawing/2014/main" id="{D659A8A5-AD5B-114B-BCF5-EC447427D4B8}"/>
              </a:ext>
            </a:extLst>
          </p:cNvPr>
          <p:cNvSpPr txBox="1"/>
          <p:nvPr/>
        </p:nvSpPr>
        <p:spPr>
          <a:xfrm>
            <a:off x="7194777" y="4168230"/>
            <a:ext cx="712087" cy="276963"/>
          </a:xfrm>
          <a:custGeom>
            <a:avLst/>
            <a:gdLst>
              <a:gd name="connsiteX0" fmla="*/ 0 w 625556"/>
              <a:gd name="connsiteY0" fmla="*/ 0 h 307777"/>
              <a:gd name="connsiteX1" fmla="*/ 625556 w 625556"/>
              <a:gd name="connsiteY1" fmla="*/ 0 h 307777"/>
              <a:gd name="connsiteX2" fmla="*/ 625556 w 625556"/>
              <a:gd name="connsiteY2" fmla="*/ 307777 h 307777"/>
              <a:gd name="connsiteX3" fmla="*/ 0 w 625556"/>
              <a:gd name="connsiteY3" fmla="*/ 307777 h 307777"/>
              <a:gd name="connsiteX4" fmla="*/ 0 w 625556"/>
              <a:gd name="connsiteY4" fmla="*/ 0 h 307777"/>
              <a:gd name="connsiteX0" fmla="*/ 0 w 625556"/>
              <a:gd name="connsiteY0" fmla="*/ 0 h 307777"/>
              <a:gd name="connsiteX1" fmla="*/ 590656 w 625556"/>
              <a:gd name="connsiteY1" fmla="*/ 48864 h 307777"/>
              <a:gd name="connsiteX2" fmla="*/ 625556 w 625556"/>
              <a:gd name="connsiteY2" fmla="*/ 307777 h 307777"/>
              <a:gd name="connsiteX3" fmla="*/ 0 w 625556"/>
              <a:gd name="connsiteY3" fmla="*/ 307777 h 307777"/>
              <a:gd name="connsiteX4" fmla="*/ 0 w 625556"/>
              <a:gd name="connsiteY4" fmla="*/ 0 h 307777"/>
              <a:gd name="connsiteX0" fmla="*/ 0 w 625556"/>
              <a:gd name="connsiteY0" fmla="*/ 0 h 307777"/>
              <a:gd name="connsiteX1" fmla="*/ 620801 w 625556"/>
              <a:gd name="connsiteY1" fmla="*/ 26537 h 307777"/>
              <a:gd name="connsiteX2" fmla="*/ 625556 w 625556"/>
              <a:gd name="connsiteY2" fmla="*/ 307777 h 307777"/>
              <a:gd name="connsiteX3" fmla="*/ 0 w 625556"/>
              <a:gd name="connsiteY3" fmla="*/ 307777 h 307777"/>
              <a:gd name="connsiteX4" fmla="*/ 0 w 62555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556" h="307777">
                <a:moveTo>
                  <a:pt x="0" y="0"/>
                </a:moveTo>
                <a:lnTo>
                  <a:pt x="620801" y="26537"/>
                </a:lnTo>
                <a:lnTo>
                  <a:pt x="625556" y="307777"/>
                </a:lnTo>
                <a:lnTo>
                  <a:pt x="0" y="307777"/>
                </a:lnTo>
                <a:lnTo>
                  <a:pt x="0" y="0"/>
                </a:lnTo>
                <a:close/>
              </a:path>
            </a:pathLst>
          </a:custGeom>
          <a:solidFill>
            <a:schemeClr val="bg1"/>
          </a:solidFill>
        </p:spPr>
        <p:txBody>
          <a:bodyPr wrap="square" rtlCol="0">
            <a:spAutoFit/>
          </a:bodyPr>
          <a:lstStyle/>
          <a:p>
            <a:pPr algn="ctr" defTabSz="914309">
              <a:defRPr/>
            </a:pPr>
            <a:r>
              <a:rPr lang="en-US" sz="1200">
                <a:solidFill>
                  <a:srgbClr val="061C49"/>
                </a:solidFill>
                <a:latin typeface="Calibri" panose="020F0502020204030204"/>
              </a:rPr>
              <a:t>Capacity</a:t>
            </a:r>
          </a:p>
        </p:txBody>
      </p:sp>
      <p:sp>
        <p:nvSpPr>
          <p:cNvPr id="28" name="TextBox 27">
            <a:extLst>
              <a:ext uri="{FF2B5EF4-FFF2-40B4-BE49-F238E27FC236}">
                <a16:creationId xmlns:a16="http://schemas.microsoft.com/office/drawing/2014/main" id="{41B3D07F-461B-F54B-A005-452C037AF963}"/>
              </a:ext>
            </a:extLst>
          </p:cNvPr>
          <p:cNvSpPr txBox="1"/>
          <p:nvPr/>
        </p:nvSpPr>
        <p:spPr>
          <a:xfrm rot="16200000">
            <a:off x="5903530" y="5517564"/>
            <a:ext cx="625475" cy="276963"/>
          </a:xfrm>
          <a:custGeom>
            <a:avLst/>
            <a:gdLst>
              <a:gd name="connsiteX0" fmla="*/ 0 w 625556"/>
              <a:gd name="connsiteY0" fmla="*/ 0 h 307777"/>
              <a:gd name="connsiteX1" fmla="*/ 625556 w 625556"/>
              <a:gd name="connsiteY1" fmla="*/ 0 h 307777"/>
              <a:gd name="connsiteX2" fmla="*/ 625556 w 625556"/>
              <a:gd name="connsiteY2" fmla="*/ 307777 h 307777"/>
              <a:gd name="connsiteX3" fmla="*/ 0 w 625556"/>
              <a:gd name="connsiteY3" fmla="*/ 307777 h 307777"/>
              <a:gd name="connsiteX4" fmla="*/ 0 w 625556"/>
              <a:gd name="connsiteY4" fmla="*/ 0 h 307777"/>
              <a:gd name="connsiteX0" fmla="*/ 0 w 625556"/>
              <a:gd name="connsiteY0" fmla="*/ 0 h 307777"/>
              <a:gd name="connsiteX1" fmla="*/ 590656 w 625556"/>
              <a:gd name="connsiteY1" fmla="*/ 48864 h 307777"/>
              <a:gd name="connsiteX2" fmla="*/ 625556 w 625556"/>
              <a:gd name="connsiteY2" fmla="*/ 307777 h 307777"/>
              <a:gd name="connsiteX3" fmla="*/ 0 w 625556"/>
              <a:gd name="connsiteY3" fmla="*/ 307777 h 307777"/>
              <a:gd name="connsiteX4" fmla="*/ 0 w 625556"/>
              <a:gd name="connsiteY4" fmla="*/ 0 h 307777"/>
              <a:gd name="connsiteX0" fmla="*/ 0 w 625556"/>
              <a:gd name="connsiteY0" fmla="*/ 0 h 307777"/>
              <a:gd name="connsiteX1" fmla="*/ 620801 w 625556"/>
              <a:gd name="connsiteY1" fmla="*/ 26537 h 307777"/>
              <a:gd name="connsiteX2" fmla="*/ 625556 w 625556"/>
              <a:gd name="connsiteY2" fmla="*/ 307777 h 307777"/>
              <a:gd name="connsiteX3" fmla="*/ 0 w 625556"/>
              <a:gd name="connsiteY3" fmla="*/ 307777 h 307777"/>
              <a:gd name="connsiteX4" fmla="*/ 0 w 62555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556" h="307777">
                <a:moveTo>
                  <a:pt x="0" y="0"/>
                </a:moveTo>
                <a:lnTo>
                  <a:pt x="620801" y="26537"/>
                </a:lnTo>
                <a:lnTo>
                  <a:pt x="625556" y="307777"/>
                </a:lnTo>
                <a:lnTo>
                  <a:pt x="0" y="307777"/>
                </a:lnTo>
                <a:lnTo>
                  <a:pt x="0" y="0"/>
                </a:lnTo>
                <a:close/>
              </a:path>
            </a:pathLst>
          </a:custGeom>
          <a:solidFill>
            <a:schemeClr val="bg1"/>
          </a:solidFill>
        </p:spPr>
        <p:txBody>
          <a:bodyPr wrap="square" rtlCol="0">
            <a:spAutoFit/>
          </a:bodyPr>
          <a:lstStyle/>
          <a:p>
            <a:pPr defTabSz="914309">
              <a:defRPr/>
            </a:pPr>
            <a:r>
              <a:rPr lang="en-US" sz="1200">
                <a:solidFill>
                  <a:srgbClr val="061C49"/>
                </a:solidFill>
                <a:latin typeface="Calibri" panose="020F0502020204030204"/>
              </a:rPr>
              <a:t>Reach</a:t>
            </a:r>
          </a:p>
        </p:txBody>
      </p:sp>
      <p:sp>
        <p:nvSpPr>
          <p:cNvPr id="7" name="TextBox 6">
            <a:extLst>
              <a:ext uri="{FF2B5EF4-FFF2-40B4-BE49-F238E27FC236}">
                <a16:creationId xmlns:a16="http://schemas.microsoft.com/office/drawing/2014/main" id="{8E90A346-1B1A-E14D-B10D-7D98DE175427}"/>
              </a:ext>
            </a:extLst>
          </p:cNvPr>
          <p:cNvSpPr txBox="1"/>
          <p:nvPr/>
        </p:nvSpPr>
        <p:spPr>
          <a:xfrm>
            <a:off x="642057" y="1334562"/>
            <a:ext cx="11132337" cy="523220"/>
          </a:xfrm>
          <a:prstGeom prst="rect">
            <a:avLst/>
          </a:prstGeom>
          <a:noFill/>
        </p:spPr>
        <p:txBody>
          <a:bodyPr wrap="square" rtlCol="0">
            <a:spAutoFit/>
          </a:bodyPr>
          <a:lstStyle/>
          <a:p>
            <a:pPr defTabSz="914309">
              <a:defRPr/>
            </a:pPr>
            <a:r>
              <a:rPr lang="en-US" sz="1400">
                <a:solidFill>
                  <a:schemeClr val="tx1">
                    <a:lumMod val="50000"/>
                  </a:schemeClr>
                </a:solidFill>
                <a:latin typeface="Calibri" panose="020F0502020204030204" pitchFamily="34" charset="0"/>
                <a:cs typeface="Calibri" panose="020F0502020204030204" pitchFamily="34" charset="0"/>
              </a:rPr>
              <a:t>Existing PrEP delivery sites offer the potential for rapid uptake, but high volume and increased reach among AGYW and PBFP will require engagement of ANC/PNC/MCH and FP clinics, where investment in provider capacity will be required.</a:t>
            </a:r>
          </a:p>
        </p:txBody>
      </p:sp>
      <p:sp>
        <p:nvSpPr>
          <p:cNvPr id="8" name="Freeform 406">
            <a:extLst>
              <a:ext uri="{FF2B5EF4-FFF2-40B4-BE49-F238E27FC236}">
                <a16:creationId xmlns:a16="http://schemas.microsoft.com/office/drawing/2014/main" id="{B9851CD4-30D6-9340-B33F-C396D1592FD3}"/>
              </a:ext>
            </a:extLst>
          </p:cNvPr>
          <p:cNvSpPr>
            <a:spLocks noChangeArrowheads="1"/>
          </p:cNvSpPr>
          <p:nvPr/>
        </p:nvSpPr>
        <p:spPr bwMode="auto">
          <a:xfrm>
            <a:off x="4231554" y="2353119"/>
            <a:ext cx="1830228" cy="1830227"/>
          </a:xfrm>
          <a:custGeom>
            <a:avLst/>
            <a:gdLst>
              <a:gd name="T0" fmla="*/ 3823 w 3824"/>
              <a:gd name="T1" fmla="*/ 3821 h 3822"/>
              <a:gd name="T2" fmla="*/ 3823 w 3824"/>
              <a:gd name="T3" fmla="*/ 3821 h 3822"/>
              <a:gd name="T4" fmla="*/ 1916 w 3824"/>
              <a:gd name="T5" fmla="*/ 3821 h 3822"/>
              <a:gd name="T6" fmla="*/ 0 w 3824"/>
              <a:gd name="T7" fmla="*/ 1916 h 3822"/>
              <a:gd name="T8" fmla="*/ 0 w 3824"/>
              <a:gd name="T9" fmla="*/ 1916 h 3822"/>
              <a:gd name="T10" fmla="*/ 1916 w 3824"/>
              <a:gd name="T11" fmla="*/ 0 h 3822"/>
              <a:gd name="T12" fmla="*/ 1916 w 3824"/>
              <a:gd name="T13" fmla="*/ 0 h 3822"/>
              <a:gd name="T14" fmla="*/ 3823 w 3824"/>
              <a:gd name="T15" fmla="*/ 1916 h 3822"/>
              <a:gd name="T16" fmla="*/ 3823 w 3824"/>
              <a:gd name="T17" fmla="*/ 3821 h 3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4" h="3822">
                <a:moveTo>
                  <a:pt x="3823" y="3821"/>
                </a:moveTo>
                <a:lnTo>
                  <a:pt x="3823" y="3821"/>
                </a:lnTo>
                <a:cubicBezTo>
                  <a:pt x="1916" y="3821"/>
                  <a:pt x="1916" y="3821"/>
                  <a:pt x="1916" y="3821"/>
                </a:cubicBezTo>
                <a:cubicBezTo>
                  <a:pt x="855" y="3821"/>
                  <a:pt x="0" y="2967"/>
                  <a:pt x="0" y="1916"/>
                </a:cubicBezTo>
                <a:lnTo>
                  <a:pt x="0" y="1916"/>
                </a:lnTo>
                <a:cubicBezTo>
                  <a:pt x="0" y="855"/>
                  <a:pt x="855" y="0"/>
                  <a:pt x="1916" y="0"/>
                </a:cubicBezTo>
                <a:lnTo>
                  <a:pt x="1916" y="0"/>
                </a:lnTo>
                <a:cubicBezTo>
                  <a:pt x="2969" y="0"/>
                  <a:pt x="3823" y="855"/>
                  <a:pt x="3823" y="1916"/>
                </a:cubicBezTo>
                <a:lnTo>
                  <a:pt x="3823" y="3821"/>
                </a:lnTo>
              </a:path>
            </a:pathLst>
          </a:custGeom>
          <a:solidFill>
            <a:schemeClr val="bg1">
              <a:lumMod val="85000"/>
            </a:schemeClr>
          </a:solidFill>
          <a:ln>
            <a:noFill/>
          </a:ln>
          <a:effectLst/>
        </p:spPr>
        <p:txBody>
          <a:bodyPr wrap="none" anchor="ctr"/>
          <a:lstStyle/>
          <a:p>
            <a:pPr defTabSz="457154"/>
            <a:endParaRPr lang="es-MX">
              <a:solidFill>
                <a:prstClr val="black"/>
              </a:solidFill>
              <a:latin typeface="Calibri" panose="020F0502020204030204"/>
            </a:endParaRPr>
          </a:p>
        </p:txBody>
      </p:sp>
      <p:sp>
        <p:nvSpPr>
          <p:cNvPr id="9" name="Freeform 407">
            <a:extLst>
              <a:ext uri="{FF2B5EF4-FFF2-40B4-BE49-F238E27FC236}">
                <a16:creationId xmlns:a16="http://schemas.microsoft.com/office/drawing/2014/main" id="{519C68B0-C92B-8942-B5E8-D4746BF3775C}"/>
              </a:ext>
            </a:extLst>
          </p:cNvPr>
          <p:cNvSpPr>
            <a:spLocks noChangeArrowheads="1"/>
          </p:cNvSpPr>
          <p:nvPr/>
        </p:nvSpPr>
        <p:spPr bwMode="auto">
          <a:xfrm>
            <a:off x="6320454" y="2379354"/>
            <a:ext cx="1830228" cy="1830227"/>
          </a:xfrm>
          <a:custGeom>
            <a:avLst/>
            <a:gdLst>
              <a:gd name="T0" fmla="*/ 1915 w 3822"/>
              <a:gd name="T1" fmla="*/ 3821 h 3822"/>
              <a:gd name="T2" fmla="*/ 1915 w 3822"/>
              <a:gd name="T3" fmla="*/ 3821 h 3822"/>
              <a:gd name="T4" fmla="*/ 0 w 3822"/>
              <a:gd name="T5" fmla="*/ 3821 h 3822"/>
              <a:gd name="T6" fmla="*/ 0 w 3822"/>
              <a:gd name="T7" fmla="*/ 1916 h 3822"/>
              <a:gd name="T8" fmla="*/ 1915 w 3822"/>
              <a:gd name="T9" fmla="*/ 0 h 3822"/>
              <a:gd name="T10" fmla="*/ 1915 w 3822"/>
              <a:gd name="T11" fmla="*/ 0 h 3822"/>
              <a:gd name="T12" fmla="*/ 3821 w 3822"/>
              <a:gd name="T13" fmla="*/ 1916 h 3822"/>
              <a:gd name="T14" fmla="*/ 3821 w 3822"/>
              <a:gd name="T15" fmla="*/ 1916 h 3822"/>
              <a:gd name="T16" fmla="*/ 1915 w 3822"/>
              <a:gd name="T17" fmla="*/ 3821 h 3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2" h="3822">
                <a:moveTo>
                  <a:pt x="1915" y="3821"/>
                </a:moveTo>
                <a:lnTo>
                  <a:pt x="1915" y="3821"/>
                </a:lnTo>
                <a:cubicBezTo>
                  <a:pt x="0" y="3821"/>
                  <a:pt x="0" y="3821"/>
                  <a:pt x="0" y="3821"/>
                </a:cubicBezTo>
                <a:cubicBezTo>
                  <a:pt x="0" y="1916"/>
                  <a:pt x="0" y="1916"/>
                  <a:pt x="0" y="1916"/>
                </a:cubicBezTo>
                <a:cubicBezTo>
                  <a:pt x="0" y="855"/>
                  <a:pt x="862" y="0"/>
                  <a:pt x="1915" y="0"/>
                </a:cubicBezTo>
                <a:lnTo>
                  <a:pt x="1915" y="0"/>
                </a:lnTo>
                <a:cubicBezTo>
                  <a:pt x="2967" y="0"/>
                  <a:pt x="3821" y="855"/>
                  <a:pt x="3821" y="1916"/>
                </a:cubicBezTo>
                <a:lnTo>
                  <a:pt x="3821" y="1916"/>
                </a:lnTo>
                <a:cubicBezTo>
                  <a:pt x="3821" y="2967"/>
                  <a:pt x="2967" y="3821"/>
                  <a:pt x="1915" y="3821"/>
                </a:cubicBezTo>
              </a:path>
            </a:pathLst>
          </a:custGeom>
          <a:solidFill>
            <a:schemeClr val="bg1">
              <a:lumMod val="85000"/>
            </a:schemeClr>
          </a:solidFill>
          <a:ln>
            <a:noFill/>
          </a:ln>
          <a:effectLst/>
        </p:spPr>
        <p:txBody>
          <a:bodyPr wrap="square" anchor="ctr"/>
          <a:lstStyle/>
          <a:p>
            <a:pPr defTabSz="457154"/>
            <a:endParaRPr lang="es-MX">
              <a:solidFill>
                <a:prstClr val="black"/>
              </a:solidFill>
              <a:latin typeface="Calibri" panose="020F0502020204030204"/>
            </a:endParaRPr>
          </a:p>
        </p:txBody>
      </p:sp>
      <p:sp>
        <p:nvSpPr>
          <p:cNvPr id="10" name="Freeform 408">
            <a:extLst>
              <a:ext uri="{FF2B5EF4-FFF2-40B4-BE49-F238E27FC236}">
                <a16:creationId xmlns:a16="http://schemas.microsoft.com/office/drawing/2014/main" id="{61B63606-4813-234F-A994-3FD34EB1BC52}"/>
              </a:ext>
            </a:extLst>
          </p:cNvPr>
          <p:cNvSpPr>
            <a:spLocks noChangeArrowheads="1"/>
          </p:cNvSpPr>
          <p:nvPr/>
        </p:nvSpPr>
        <p:spPr bwMode="auto">
          <a:xfrm>
            <a:off x="4265772" y="4432473"/>
            <a:ext cx="1830229" cy="1830228"/>
          </a:xfrm>
          <a:custGeom>
            <a:avLst/>
            <a:gdLst>
              <a:gd name="T0" fmla="*/ 1916 w 3824"/>
              <a:gd name="T1" fmla="*/ 3823 h 3824"/>
              <a:gd name="T2" fmla="*/ 1916 w 3824"/>
              <a:gd name="T3" fmla="*/ 3823 h 3824"/>
              <a:gd name="T4" fmla="*/ 1916 w 3824"/>
              <a:gd name="T5" fmla="*/ 3823 h 3824"/>
              <a:gd name="T6" fmla="*/ 0 w 3824"/>
              <a:gd name="T7" fmla="*/ 1907 h 3824"/>
              <a:gd name="T8" fmla="*/ 0 w 3824"/>
              <a:gd name="T9" fmla="*/ 1907 h 3824"/>
              <a:gd name="T10" fmla="*/ 1916 w 3824"/>
              <a:gd name="T11" fmla="*/ 0 h 3824"/>
              <a:gd name="T12" fmla="*/ 3823 w 3824"/>
              <a:gd name="T13" fmla="*/ 0 h 3824"/>
              <a:gd name="T14" fmla="*/ 3823 w 3824"/>
              <a:gd name="T15" fmla="*/ 1907 h 3824"/>
              <a:gd name="T16" fmla="*/ 1916 w 3824"/>
              <a:gd name="T17" fmla="*/ 3823 h 3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4" h="3824">
                <a:moveTo>
                  <a:pt x="1916" y="3823"/>
                </a:moveTo>
                <a:lnTo>
                  <a:pt x="1916" y="3823"/>
                </a:lnTo>
                <a:lnTo>
                  <a:pt x="1916" y="3823"/>
                </a:lnTo>
                <a:cubicBezTo>
                  <a:pt x="855" y="3823"/>
                  <a:pt x="0" y="2968"/>
                  <a:pt x="0" y="1907"/>
                </a:cubicBezTo>
                <a:lnTo>
                  <a:pt x="0" y="1907"/>
                </a:lnTo>
                <a:cubicBezTo>
                  <a:pt x="0" y="855"/>
                  <a:pt x="855" y="0"/>
                  <a:pt x="1916" y="0"/>
                </a:cubicBezTo>
                <a:cubicBezTo>
                  <a:pt x="3823" y="0"/>
                  <a:pt x="3823" y="0"/>
                  <a:pt x="3823" y="0"/>
                </a:cubicBezTo>
                <a:cubicBezTo>
                  <a:pt x="3823" y="1907"/>
                  <a:pt x="3823" y="1907"/>
                  <a:pt x="3823" y="1907"/>
                </a:cubicBezTo>
                <a:cubicBezTo>
                  <a:pt x="3823" y="2968"/>
                  <a:pt x="2969" y="3823"/>
                  <a:pt x="1916" y="3823"/>
                </a:cubicBezTo>
              </a:path>
            </a:pathLst>
          </a:custGeom>
          <a:solidFill>
            <a:schemeClr val="bg1">
              <a:lumMod val="85000"/>
            </a:schemeClr>
          </a:solidFill>
          <a:ln>
            <a:noFill/>
          </a:ln>
          <a:effectLst/>
        </p:spPr>
        <p:txBody>
          <a:bodyPr wrap="none" anchor="ctr"/>
          <a:lstStyle/>
          <a:p>
            <a:pPr defTabSz="457154"/>
            <a:endParaRPr lang="es-MX">
              <a:solidFill>
                <a:prstClr val="black"/>
              </a:solidFill>
              <a:latin typeface="Calibri" panose="020F0502020204030204"/>
            </a:endParaRPr>
          </a:p>
        </p:txBody>
      </p:sp>
      <p:sp>
        <p:nvSpPr>
          <p:cNvPr id="11" name="Freeform 409">
            <a:extLst>
              <a:ext uri="{FF2B5EF4-FFF2-40B4-BE49-F238E27FC236}">
                <a16:creationId xmlns:a16="http://schemas.microsoft.com/office/drawing/2014/main" id="{84BFF4C8-3C6E-0A4F-880D-F1C11465C8BB}"/>
              </a:ext>
            </a:extLst>
          </p:cNvPr>
          <p:cNvSpPr>
            <a:spLocks noChangeArrowheads="1"/>
          </p:cNvSpPr>
          <p:nvPr/>
        </p:nvSpPr>
        <p:spPr bwMode="auto">
          <a:xfrm>
            <a:off x="6320454" y="4403842"/>
            <a:ext cx="1830229" cy="1830228"/>
          </a:xfrm>
          <a:custGeom>
            <a:avLst/>
            <a:gdLst>
              <a:gd name="T0" fmla="*/ 1915 w 3822"/>
              <a:gd name="T1" fmla="*/ 3823 h 3824"/>
              <a:gd name="T2" fmla="*/ 1915 w 3822"/>
              <a:gd name="T3" fmla="*/ 3823 h 3824"/>
              <a:gd name="T4" fmla="*/ 1915 w 3822"/>
              <a:gd name="T5" fmla="*/ 3823 h 3824"/>
              <a:gd name="T6" fmla="*/ 0 w 3822"/>
              <a:gd name="T7" fmla="*/ 1907 h 3824"/>
              <a:gd name="T8" fmla="*/ 0 w 3822"/>
              <a:gd name="T9" fmla="*/ 0 h 3824"/>
              <a:gd name="T10" fmla="*/ 1915 w 3822"/>
              <a:gd name="T11" fmla="*/ 0 h 3824"/>
              <a:gd name="T12" fmla="*/ 3821 w 3822"/>
              <a:gd name="T13" fmla="*/ 1907 h 3824"/>
              <a:gd name="T14" fmla="*/ 3821 w 3822"/>
              <a:gd name="T15" fmla="*/ 1907 h 3824"/>
              <a:gd name="T16" fmla="*/ 1915 w 3822"/>
              <a:gd name="T17" fmla="*/ 3823 h 3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2" h="3824">
                <a:moveTo>
                  <a:pt x="1915" y="3823"/>
                </a:moveTo>
                <a:lnTo>
                  <a:pt x="1915" y="3823"/>
                </a:lnTo>
                <a:lnTo>
                  <a:pt x="1915" y="3823"/>
                </a:lnTo>
                <a:cubicBezTo>
                  <a:pt x="862" y="3823"/>
                  <a:pt x="0" y="2968"/>
                  <a:pt x="0" y="1907"/>
                </a:cubicBezTo>
                <a:cubicBezTo>
                  <a:pt x="0" y="0"/>
                  <a:pt x="0" y="0"/>
                  <a:pt x="0" y="0"/>
                </a:cubicBezTo>
                <a:cubicBezTo>
                  <a:pt x="1915" y="0"/>
                  <a:pt x="1915" y="0"/>
                  <a:pt x="1915" y="0"/>
                </a:cubicBezTo>
                <a:cubicBezTo>
                  <a:pt x="2967" y="0"/>
                  <a:pt x="3821" y="855"/>
                  <a:pt x="3821" y="1907"/>
                </a:cubicBezTo>
                <a:lnTo>
                  <a:pt x="3821" y="1907"/>
                </a:lnTo>
                <a:cubicBezTo>
                  <a:pt x="3821" y="2968"/>
                  <a:pt x="2967" y="3823"/>
                  <a:pt x="1915" y="3823"/>
                </a:cubicBezTo>
              </a:path>
            </a:pathLst>
          </a:custGeom>
          <a:solidFill>
            <a:schemeClr val="bg1">
              <a:lumMod val="85000"/>
            </a:schemeClr>
          </a:solidFill>
          <a:ln>
            <a:noFill/>
          </a:ln>
          <a:effectLst/>
        </p:spPr>
        <p:txBody>
          <a:bodyPr wrap="none" anchor="ctr"/>
          <a:lstStyle/>
          <a:p>
            <a:pPr defTabSz="457154"/>
            <a:endParaRPr lang="es-MX">
              <a:solidFill>
                <a:prstClr val="black"/>
              </a:solidFill>
              <a:latin typeface="Calibri" panose="020F0502020204030204"/>
            </a:endParaRPr>
          </a:p>
        </p:txBody>
      </p:sp>
      <p:sp>
        <p:nvSpPr>
          <p:cNvPr id="13" name="TextBox 12">
            <a:extLst>
              <a:ext uri="{FF2B5EF4-FFF2-40B4-BE49-F238E27FC236}">
                <a16:creationId xmlns:a16="http://schemas.microsoft.com/office/drawing/2014/main" id="{A16B8C49-E6E9-6F4D-8EB4-E2237F067CD7}"/>
              </a:ext>
            </a:extLst>
          </p:cNvPr>
          <p:cNvSpPr txBox="1"/>
          <p:nvPr/>
        </p:nvSpPr>
        <p:spPr>
          <a:xfrm>
            <a:off x="7419644" y="2178335"/>
            <a:ext cx="1577471" cy="253883"/>
          </a:xfrm>
          <a:prstGeom prst="rect">
            <a:avLst/>
          </a:prstGeom>
          <a:noFill/>
          <a:ln>
            <a:noFill/>
          </a:ln>
        </p:spPr>
        <p:txBody>
          <a:bodyPr wrap="none" rtlCol="0">
            <a:spAutoFit/>
          </a:bodyPr>
          <a:lstStyle/>
          <a:p>
            <a:pPr defTabSz="914309">
              <a:defRPr/>
            </a:pPr>
            <a:r>
              <a:rPr lang="en-US" sz="1050" b="1">
                <a:solidFill>
                  <a:srgbClr val="061C49"/>
                </a:solidFill>
                <a:latin typeface="Calibri" panose="020F0502020204030204"/>
              </a:rPr>
              <a:t>High reach, high capacity</a:t>
            </a:r>
            <a:endParaRPr lang="en-US" b="1">
              <a:solidFill>
                <a:srgbClr val="061C49"/>
              </a:solidFill>
              <a:latin typeface="Calibri" panose="020F0502020204030204"/>
            </a:endParaRPr>
          </a:p>
        </p:txBody>
      </p:sp>
      <p:sp>
        <p:nvSpPr>
          <p:cNvPr id="14" name="TextBox 13">
            <a:extLst>
              <a:ext uri="{FF2B5EF4-FFF2-40B4-BE49-F238E27FC236}">
                <a16:creationId xmlns:a16="http://schemas.microsoft.com/office/drawing/2014/main" id="{7F5D9DB7-4005-6949-83F6-898EAA4F7F04}"/>
              </a:ext>
            </a:extLst>
          </p:cNvPr>
          <p:cNvSpPr txBox="1"/>
          <p:nvPr/>
        </p:nvSpPr>
        <p:spPr>
          <a:xfrm>
            <a:off x="3194886" y="2178335"/>
            <a:ext cx="1577471" cy="253883"/>
          </a:xfrm>
          <a:prstGeom prst="rect">
            <a:avLst/>
          </a:prstGeom>
          <a:noFill/>
          <a:ln>
            <a:noFill/>
          </a:ln>
        </p:spPr>
        <p:txBody>
          <a:bodyPr wrap="none" rtlCol="0">
            <a:spAutoFit/>
          </a:bodyPr>
          <a:lstStyle/>
          <a:p>
            <a:pPr algn="r" defTabSz="914309">
              <a:defRPr/>
            </a:pPr>
            <a:r>
              <a:rPr lang="en-US" sz="1050" b="1">
                <a:solidFill>
                  <a:srgbClr val="061C49"/>
                </a:solidFill>
                <a:latin typeface="Calibri" panose="020F0502020204030204"/>
              </a:rPr>
              <a:t>High reach, low capacity</a:t>
            </a:r>
          </a:p>
        </p:txBody>
      </p:sp>
      <p:sp>
        <p:nvSpPr>
          <p:cNvPr id="15" name="TextBox 14">
            <a:extLst>
              <a:ext uri="{FF2B5EF4-FFF2-40B4-BE49-F238E27FC236}">
                <a16:creationId xmlns:a16="http://schemas.microsoft.com/office/drawing/2014/main" id="{FF946B8D-C3D6-C447-A796-AD72144AAAC5}"/>
              </a:ext>
            </a:extLst>
          </p:cNvPr>
          <p:cNvSpPr txBox="1"/>
          <p:nvPr/>
        </p:nvSpPr>
        <p:spPr>
          <a:xfrm>
            <a:off x="3230147" y="6221054"/>
            <a:ext cx="1542209" cy="253883"/>
          </a:xfrm>
          <a:prstGeom prst="rect">
            <a:avLst/>
          </a:prstGeom>
          <a:noFill/>
          <a:ln>
            <a:noFill/>
          </a:ln>
        </p:spPr>
        <p:txBody>
          <a:bodyPr wrap="none" rtlCol="0">
            <a:spAutoFit/>
          </a:bodyPr>
          <a:lstStyle/>
          <a:p>
            <a:pPr algn="r" defTabSz="914309">
              <a:defRPr/>
            </a:pPr>
            <a:r>
              <a:rPr lang="en-US" sz="1050" b="1">
                <a:solidFill>
                  <a:srgbClr val="061C49"/>
                </a:solidFill>
                <a:latin typeface="Calibri" panose="020F0502020204030204"/>
              </a:rPr>
              <a:t>Low reach, low capacity</a:t>
            </a:r>
          </a:p>
        </p:txBody>
      </p:sp>
      <p:sp>
        <p:nvSpPr>
          <p:cNvPr id="16" name="TextBox 15">
            <a:extLst>
              <a:ext uri="{FF2B5EF4-FFF2-40B4-BE49-F238E27FC236}">
                <a16:creationId xmlns:a16="http://schemas.microsoft.com/office/drawing/2014/main" id="{F841BD83-1F31-6247-B4E0-373B9422001B}"/>
              </a:ext>
            </a:extLst>
          </p:cNvPr>
          <p:cNvSpPr txBox="1"/>
          <p:nvPr/>
        </p:nvSpPr>
        <p:spPr>
          <a:xfrm>
            <a:off x="7419645" y="6210952"/>
            <a:ext cx="1553428" cy="253883"/>
          </a:xfrm>
          <a:prstGeom prst="rect">
            <a:avLst/>
          </a:prstGeom>
          <a:noFill/>
          <a:ln>
            <a:noFill/>
          </a:ln>
        </p:spPr>
        <p:txBody>
          <a:bodyPr wrap="none" rtlCol="0">
            <a:spAutoFit/>
          </a:bodyPr>
          <a:lstStyle/>
          <a:p>
            <a:pPr defTabSz="914309">
              <a:defRPr/>
            </a:pPr>
            <a:r>
              <a:rPr lang="en-US" sz="1050" b="1">
                <a:solidFill>
                  <a:srgbClr val="061C49"/>
                </a:solidFill>
                <a:latin typeface="Calibri" panose="020F0502020204030204"/>
              </a:rPr>
              <a:t>Low reach, high capacity</a:t>
            </a:r>
            <a:endParaRPr lang="en-US" b="1">
              <a:solidFill>
                <a:srgbClr val="061C49"/>
              </a:solidFill>
              <a:latin typeface="Calibri" panose="020F0502020204030204"/>
            </a:endParaRPr>
          </a:p>
        </p:txBody>
      </p:sp>
      <p:sp>
        <p:nvSpPr>
          <p:cNvPr id="18" name="TextBox 17">
            <a:extLst>
              <a:ext uri="{FF2B5EF4-FFF2-40B4-BE49-F238E27FC236}">
                <a16:creationId xmlns:a16="http://schemas.microsoft.com/office/drawing/2014/main" id="{C22CEC89-843C-CA4B-8971-DDCED16610C3}"/>
              </a:ext>
            </a:extLst>
          </p:cNvPr>
          <p:cNvSpPr txBox="1"/>
          <p:nvPr/>
        </p:nvSpPr>
        <p:spPr>
          <a:xfrm>
            <a:off x="4650865" y="3531221"/>
            <a:ext cx="2287806" cy="307777"/>
          </a:xfrm>
          <a:prstGeom prst="rect">
            <a:avLst/>
          </a:prstGeom>
          <a:solidFill>
            <a:schemeClr val="accent2"/>
          </a:solidFill>
          <a:ln>
            <a:noFill/>
          </a:ln>
        </p:spPr>
        <p:txBody>
          <a:bodyPr wrap="none" rtlCol="0">
            <a:spAutoFit/>
          </a:bodyPr>
          <a:lstStyle/>
          <a:p>
            <a:pPr defTabSz="914309">
              <a:defRPr/>
            </a:pPr>
            <a:r>
              <a:rPr lang="en-US" sz="1400">
                <a:solidFill>
                  <a:prstClr val="white"/>
                </a:solidFill>
                <a:latin typeface="Calibri" panose="020F0502020204030204"/>
              </a:rPr>
              <a:t>Public ANC/PNC/MCH Clinics</a:t>
            </a:r>
          </a:p>
        </p:txBody>
      </p:sp>
      <p:sp>
        <p:nvSpPr>
          <p:cNvPr id="22" name="TextBox 21">
            <a:extLst>
              <a:ext uri="{FF2B5EF4-FFF2-40B4-BE49-F238E27FC236}">
                <a16:creationId xmlns:a16="http://schemas.microsoft.com/office/drawing/2014/main" id="{98BAAABF-E3B9-6048-8EE6-FA9D94CB7981}"/>
              </a:ext>
            </a:extLst>
          </p:cNvPr>
          <p:cNvSpPr txBox="1"/>
          <p:nvPr/>
        </p:nvSpPr>
        <p:spPr>
          <a:xfrm>
            <a:off x="7147091" y="3532895"/>
            <a:ext cx="1426808" cy="307737"/>
          </a:xfrm>
          <a:prstGeom prst="rect">
            <a:avLst/>
          </a:prstGeom>
          <a:solidFill>
            <a:schemeClr val="accent2"/>
          </a:solidFill>
          <a:ln>
            <a:noFill/>
          </a:ln>
        </p:spPr>
        <p:txBody>
          <a:bodyPr wrap="none" rtlCol="0">
            <a:spAutoFit/>
          </a:bodyPr>
          <a:lstStyle/>
          <a:p>
            <a:pPr defTabSz="914309">
              <a:defRPr/>
            </a:pPr>
            <a:r>
              <a:rPr lang="en-US" sz="1400">
                <a:solidFill>
                  <a:prstClr val="white"/>
                </a:solidFill>
                <a:latin typeface="Calibri" panose="020F0502020204030204"/>
              </a:rPr>
              <a:t>Public HIV Clinics</a:t>
            </a:r>
          </a:p>
        </p:txBody>
      </p:sp>
      <p:sp>
        <p:nvSpPr>
          <p:cNvPr id="24" name="TextBox 23">
            <a:extLst>
              <a:ext uri="{FF2B5EF4-FFF2-40B4-BE49-F238E27FC236}">
                <a16:creationId xmlns:a16="http://schemas.microsoft.com/office/drawing/2014/main" id="{37AC679E-A9A4-D54F-AC60-C27030D0D04E}"/>
              </a:ext>
            </a:extLst>
          </p:cNvPr>
          <p:cNvSpPr txBox="1"/>
          <p:nvPr/>
        </p:nvSpPr>
        <p:spPr>
          <a:xfrm>
            <a:off x="4388415" y="3924521"/>
            <a:ext cx="1822935" cy="307777"/>
          </a:xfrm>
          <a:prstGeom prst="rect">
            <a:avLst/>
          </a:prstGeom>
          <a:solidFill>
            <a:schemeClr val="accent2"/>
          </a:solidFill>
          <a:ln>
            <a:noFill/>
          </a:ln>
        </p:spPr>
        <p:txBody>
          <a:bodyPr wrap="none" rtlCol="0">
            <a:spAutoFit/>
          </a:bodyPr>
          <a:lstStyle/>
          <a:p>
            <a:pPr defTabSz="914309">
              <a:defRPr/>
            </a:pPr>
            <a:r>
              <a:rPr lang="en-US" sz="1400">
                <a:solidFill>
                  <a:prstClr val="white"/>
                </a:solidFill>
                <a:latin typeface="Calibri" panose="020F0502020204030204"/>
              </a:rPr>
              <a:t>Public SRH / FP Clinics</a:t>
            </a:r>
          </a:p>
        </p:txBody>
      </p:sp>
      <p:sp>
        <p:nvSpPr>
          <p:cNvPr id="27" name="TextBox 26">
            <a:extLst>
              <a:ext uri="{FF2B5EF4-FFF2-40B4-BE49-F238E27FC236}">
                <a16:creationId xmlns:a16="http://schemas.microsoft.com/office/drawing/2014/main" id="{A1BF9237-CA1E-CF41-8C11-6352C58D692E}"/>
              </a:ext>
            </a:extLst>
          </p:cNvPr>
          <p:cNvSpPr txBox="1"/>
          <p:nvPr/>
        </p:nvSpPr>
        <p:spPr>
          <a:xfrm>
            <a:off x="7689489" y="5339965"/>
            <a:ext cx="506870" cy="307777"/>
          </a:xfrm>
          <a:prstGeom prst="rect">
            <a:avLst/>
          </a:prstGeom>
          <a:solidFill>
            <a:schemeClr val="accent2"/>
          </a:solidFill>
          <a:ln>
            <a:noFill/>
          </a:ln>
        </p:spPr>
        <p:txBody>
          <a:bodyPr wrap="none" rtlCol="0">
            <a:spAutoFit/>
          </a:bodyPr>
          <a:lstStyle/>
          <a:p>
            <a:pPr defTabSz="914309">
              <a:defRPr/>
            </a:pPr>
            <a:r>
              <a:rPr lang="en-US" sz="1400">
                <a:solidFill>
                  <a:prstClr val="white"/>
                </a:solidFill>
                <a:latin typeface="Calibri" panose="020F0502020204030204"/>
              </a:rPr>
              <a:t>DICs</a:t>
            </a:r>
          </a:p>
        </p:txBody>
      </p:sp>
      <p:cxnSp>
        <p:nvCxnSpPr>
          <p:cNvPr id="34" name="Straight Connector 33">
            <a:extLst>
              <a:ext uri="{FF2B5EF4-FFF2-40B4-BE49-F238E27FC236}">
                <a16:creationId xmlns:a16="http://schemas.microsoft.com/office/drawing/2014/main" id="{C88FE5BC-F8BB-1341-A6CF-C77179C25329}"/>
              </a:ext>
            </a:extLst>
          </p:cNvPr>
          <p:cNvCxnSpPr>
            <a:cxnSpLocks/>
          </p:cNvCxnSpPr>
          <p:nvPr/>
        </p:nvCxnSpPr>
        <p:spPr>
          <a:xfrm>
            <a:off x="2971534" y="2205162"/>
            <a:ext cx="0" cy="421878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C3DC44-7EEC-4D4F-9BE1-B21B3FA37A49}"/>
              </a:ext>
            </a:extLst>
          </p:cNvPr>
          <p:cNvCxnSpPr>
            <a:cxnSpLocks/>
          </p:cNvCxnSpPr>
          <p:nvPr/>
        </p:nvCxnSpPr>
        <p:spPr>
          <a:xfrm>
            <a:off x="9251714" y="2185380"/>
            <a:ext cx="0" cy="421878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EEF8874-F564-784F-A52D-613362E9555B}"/>
              </a:ext>
            </a:extLst>
          </p:cNvPr>
          <p:cNvSpPr txBox="1"/>
          <p:nvPr/>
        </p:nvSpPr>
        <p:spPr>
          <a:xfrm>
            <a:off x="3516041" y="3098880"/>
            <a:ext cx="2108462" cy="307777"/>
          </a:xfrm>
          <a:prstGeom prst="rect">
            <a:avLst/>
          </a:prstGeom>
          <a:solidFill>
            <a:schemeClr val="accent2"/>
          </a:solidFill>
          <a:ln>
            <a:noFill/>
          </a:ln>
        </p:spPr>
        <p:txBody>
          <a:bodyPr wrap="none" rtlCol="0">
            <a:spAutoFit/>
          </a:bodyPr>
          <a:lstStyle/>
          <a:p>
            <a:pPr defTabSz="914309">
              <a:defRPr/>
            </a:pPr>
            <a:r>
              <a:rPr lang="en-US" sz="1400">
                <a:solidFill>
                  <a:prstClr val="white"/>
                </a:solidFill>
                <a:latin typeface="Calibri" panose="020F0502020204030204"/>
              </a:rPr>
              <a:t>Pharmacies/Private Clinics</a:t>
            </a:r>
          </a:p>
        </p:txBody>
      </p:sp>
      <p:sp>
        <p:nvSpPr>
          <p:cNvPr id="36" name="TextBox 35">
            <a:extLst>
              <a:ext uri="{FF2B5EF4-FFF2-40B4-BE49-F238E27FC236}">
                <a16:creationId xmlns:a16="http://schemas.microsoft.com/office/drawing/2014/main" id="{D45770D8-25C2-1AC6-375B-14D904C039B6}"/>
              </a:ext>
            </a:extLst>
          </p:cNvPr>
          <p:cNvSpPr txBox="1"/>
          <p:nvPr/>
        </p:nvSpPr>
        <p:spPr>
          <a:xfrm>
            <a:off x="6559613" y="5000057"/>
            <a:ext cx="2153666" cy="307777"/>
          </a:xfrm>
          <a:prstGeom prst="rect">
            <a:avLst/>
          </a:prstGeom>
          <a:solidFill>
            <a:schemeClr val="accent2"/>
          </a:solidFill>
          <a:ln>
            <a:noFill/>
          </a:ln>
        </p:spPr>
        <p:txBody>
          <a:bodyPr wrap="none" rtlCol="0">
            <a:spAutoFit/>
          </a:bodyPr>
          <a:lstStyle/>
          <a:p>
            <a:pPr defTabSz="914309">
              <a:defRPr/>
            </a:pPr>
            <a:r>
              <a:rPr lang="en-US" sz="1400">
                <a:solidFill>
                  <a:prstClr val="white"/>
                </a:solidFill>
                <a:latin typeface="Calibri" panose="020F0502020204030204"/>
              </a:rPr>
              <a:t>Outreach/Mobile/DREAMS</a:t>
            </a:r>
          </a:p>
        </p:txBody>
      </p:sp>
      <p:sp>
        <p:nvSpPr>
          <p:cNvPr id="30" name="TextBox 29">
            <a:extLst>
              <a:ext uri="{FF2B5EF4-FFF2-40B4-BE49-F238E27FC236}">
                <a16:creationId xmlns:a16="http://schemas.microsoft.com/office/drawing/2014/main" id="{558FF528-31AC-BD47-9C2B-AEA3A4F127AD}"/>
              </a:ext>
            </a:extLst>
          </p:cNvPr>
          <p:cNvSpPr txBox="1"/>
          <p:nvPr/>
        </p:nvSpPr>
        <p:spPr>
          <a:xfrm>
            <a:off x="9469618" y="2114070"/>
            <a:ext cx="2476174" cy="2308324"/>
          </a:xfrm>
          <a:prstGeom prst="rect">
            <a:avLst/>
          </a:prstGeom>
          <a:noFill/>
        </p:spPr>
        <p:txBody>
          <a:bodyPr wrap="square">
            <a:spAutoFit/>
          </a:bodyPr>
          <a:lstStyle/>
          <a:p>
            <a:pPr fontAlgn="ctr"/>
            <a:r>
              <a:rPr lang="en-US" sz="1600" i="1">
                <a:solidFill>
                  <a:schemeClr val="tx1">
                    <a:lumMod val="50000"/>
                  </a:schemeClr>
                </a:solidFill>
                <a:latin typeface="Calibri" panose="020F0502020204030204" pitchFamily="34" charset="0"/>
                <a:cs typeface="Calibri" panose="020F0502020204030204" pitchFamily="34" charset="0"/>
              </a:rPr>
              <a:t>“The [ANC/PNC] system is ready — the most organized space is ANC, and they are committed to mothers. Easiest to initiate an intervention. But let’s take the first year to learn, as they move to task shifting. </a:t>
            </a:r>
            <a:r>
              <a:rPr lang="en-US" sz="1600" b="1" i="1">
                <a:solidFill>
                  <a:schemeClr val="tx1">
                    <a:lumMod val="50000"/>
                  </a:schemeClr>
                </a:solidFill>
                <a:latin typeface="Calibri" panose="020F0502020204030204" pitchFamily="34" charset="0"/>
                <a:cs typeface="Calibri" panose="020F0502020204030204" pitchFamily="34" charset="0"/>
              </a:rPr>
              <a:t>– </a:t>
            </a:r>
            <a:r>
              <a:rPr lang="en-US" sz="1600" b="1">
                <a:solidFill>
                  <a:schemeClr val="tx1">
                    <a:lumMod val="50000"/>
                  </a:schemeClr>
                </a:solidFill>
                <a:latin typeface="Calibri" panose="020F0502020204030204" pitchFamily="34" charset="0"/>
                <a:cs typeface="Calibri" panose="020F0502020204030204" pitchFamily="34" charset="0"/>
              </a:rPr>
              <a:t>Donor</a:t>
            </a:r>
            <a:endParaRPr lang="en-US" sz="1600" i="1">
              <a:solidFill>
                <a:schemeClr val="tx1">
                  <a:lumMod val="50000"/>
                </a:schemeClr>
              </a:solidFill>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55D5361E-F8D8-234B-8030-CF0EC2A187A2}"/>
              </a:ext>
            </a:extLst>
          </p:cNvPr>
          <p:cNvSpPr txBox="1"/>
          <p:nvPr/>
        </p:nvSpPr>
        <p:spPr>
          <a:xfrm>
            <a:off x="159317" y="2838125"/>
            <a:ext cx="2714375" cy="1569660"/>
          </a:xfrm>
          <a:prstGeom prst="rect">
            <a:avLst/>
          </a:prstGeom>
          <a:noFill/>
        </p:spPr>
        <p:txBody>
          <a:bodyPr wrap="square">
            <a:spAutoFit/>
          </a:bodyPr>
          <a:lstStyle/>
          <a:p>
            <a:pPr fontAlgn="ctr"/>
            <a:r>
              <a:rPr lang="en-US" sz="1600" i="1">
                <a:solidFill>
                  <a:schemeClr val="tx1">
                    <a:lumMod val="50000"/>
                  </a:schemeClr>
                </a:solidFill>
                <a:latin typeface="Calibri" panose="020F0502020204030204" pitchFamily="34" charset="0"/>
                <a:cs typeface="Calibri" panose="020F0502020204030204" pitchFamily="34" charset="0"/>
              </a:rPr>
              <a:t>“Learning visits to countries to see how they are implementing CAB LA for PrEP across different delivery channels would be very helpful for us.” </a:t>
            </a:r>
            <a:r>
              <a:rPr lang="en-US" sz="1600" b="1" i="1">
                <a:solidFill>
                  <a:schemeClr val="tx1">
                    <a:lumMod val="50000"/>
                  </a:schemeClr>
                </a:solidFill>
                <a:latin typeface="Calibri" panose="020F0502020204030204" pitchFamily="34" charset="0"/>
                <a:cs typeface="Calibri" panose="020F0502020204030204" pitchFamily="34" charset="0"/>
              </a:rPr>
              <a:t>– </a:t>
            </a:r>
            <a:r>
              <a:rPr lang="en-US" sz="1600" b="1">
                <a:solidFill>
                  <a:schemeClr val="tx1">
                    <a:lumMod val="50000"/>
                  </a:schemeClr>
                </a:solidFill>
                <a:latin typeface="Calibri" panose="020F0502020204030204" pitchFamily="34" charset="0"/>
                <a:cs typeface="Calibri" panose="020F0502020204030204" pitchFamily="34" charset="0"/>
              </a:rPr>
              <a:t>MOH</a:t>
            </a:r>
            <a:endParaRPr lang="en-US" sz="1600" i="1">
              <a:solidFill>
                <a:schemeClr val="tx1">
                  <a:lumMod val="50000"/>
                </a:schemeClr>
              </a:solidFill>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957BB0C6-1B66-11C5-5A4E-D248B912E7B5}"/>
              </a:ext>
            </a:extLst>
          </p:cNvPr>
          <p:cNvSpPr>
            <a:spLocks noGrp="1"/>
          </p:cNvSpPr>
          <p:nvPr>
            <p:ph type="title"/>
          </p:nvPr>
        </p:nvSpPr>
        <p:spPr>
          <a:xfrm>
            <a:off x="0" y="190956"/>
            <a:ext cx="8573899" cy="1143000"/>
          </a:xfrm>
        </p:spPr>
        <p:txBody>
          <a:bodyPr/>
          <a:lstStyle/>
          <a:p>
            <a:r>
              <a:rPr lang="en-US"/>
              <a:t>Differentiated service delivery for PrEP: Recommendations for PrEP</a:t>
            </a:r>
            <a:endParaRPr lang="en-CH"/>
          </a:p>
        </p:txBody>
      </p:sp>
      <p:sp>
        <p:nvSpPr>
          <p:cNvPr id="17" name="Google Shape;376;p32">
            <a:extLst>
              <a:ext uri="{FF2B5EF4-FFF2-40B4-BE49-F238E27FC236}">
                <a16:creationId xmlns:a16="http://schemas.microsoft.com/office/drawing/2014/main" id="{C90006B0-1BFD-F508-DB12-2BC385CAC1DB}"/>
              </a:ext>
            </a:extLst>
          </p:cNvPr>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DELIVERY PLATFORMS</a:t>
            </a:r>
            <a:endParaRPr/>
          </a:p>
        </p:txBody>
      </p:sp>
      <p:sp>
        <p:nvSpPr>
          <p:cNvPr id="19" name="Google Shape;377;p32">
            <a:extLst>
              <a:ext uri="{FF2B5EF4-FFF2-40B4-BE49-F238E27FC236}">
                <a16:creationId xmlns:a16="http://schemas.microsoft.com/office/drawing/2014/main" id="{D33C8F65-D31F-07CA-9C47-C4D11E86C398}"/>
              </a:ext>
            </a:extLst>
          </p:cNvPr>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0" name="Google Shape;416;p36" descr="C:\Users\neeraja.bhavaraju\Downloads\noun_22779_cc.png">
            <a:extLst>
              <a:ext uri="{FF2B5EF4-FFF2-40B4-BE49-F238E27FC236}">
                <a16:creationId xmlns:a16="http://schemas.microsoft.com/office/drawing/2014/main" id="{6B2BB966-2810-6600-496B-E959919C1776}"/>
              </a:ext>
            </a:extLst>
          </p:cNvPr>
          <p:cNvPicPr preferRelativeResize="0"/>
          <p:nvPr/>
        </p:nvPicPr>
        <p:blipFill rotWithShape="1">
          <a:blip r:embed="rId2">
            <a:alphaModFix/>
          </a:blip>
          <a:srcRect b="13330"/>
          <a:stretch/>
        </p:blipFill>
        <p:spPr>
          <a:xfrm>
            <a:off x="9719022" y="290811"/>
            <a:ext cx="457200" cy="365760"/>
          </a:xfrm>
          <a:prstGeom prst="rect">
            <a:avLst/>
          </a:prstGeom>
          <a:noFill/>
          <a:ln>
            <a:noFill/>
          </a:ln>
        </p:spPr>
      </p:pic>
      <p:sp>
        <p:nvSpPr>
          <p:cNvPr id="21" name="TextBox 20">
            <a:extLst>
              <a:ext uri="{FF2B5EF4-FFF2-40B4-BE49-F238E27FC236}">
                <a16:creationId xmlns:a16="http://schemas.microsoft.com/office/drawing/2014/main" id="{318FA9C3-03F9-E40A-E984-E7FF513118B5}"/>
              </a:ext>
            </a:extLst>
          </p:cNvPr>
          <p:cNvSpPr txBox="1"/>
          <p:nvPr/>
        </p:nvSpPr>
        <p:spPr>
          <a:xfrm>
            <a:off x="604638" y="6614890"/>
            <a:ext cx="10181968" cy="246221"/>
          </a:xfrm>
          <a:prstGeom prst="rect">
            <a:avLst/>
          </a:prstGeom>
          <a:noFill/>
        </p:spPr>
        <p:txBody>
          <a:bodyPr wrap="square" rtlCol="0">
            <a:spAutoFit/>
          </a:bodyPr>
          <a:lstStyle/>
          <a:p>
            <a:r>
              <a:rPr lang="en-US" sz="1000">
                <a:solidFill>
                  <a:schemeClr val="tx1">
                    <a:lumMod val="50000"/>
                  </a:schemeClr>
                </a:solidFill>
                <a:latin typeface="Arial" panose="020B0604020202020204" pitchFamily="34" charset="0"/>
                <a:cs typeface="Arial" panose="020B0604020202020204" pitchFamily="34" charset="0"/>
              </a:rPr>
              <a:t>Sources: Framework from Plan4PrEP Toolkit; analysis by Mann Global Health for the product introduction of CAB PrEP in partnership with </a:t>
            </a:r>
            <a:r>
              <a:rPr lang="en-US" sz="1000" err="1">
                <a:solidFill>
                  <a:schemeClr val="tx1">
                    <a:lumMod val="50000"/>
                  </a:schemeClr>
                </a:solidFill>
                <a:latin typeface="Arial" panose="020B0604020202020204" pitchFamily="34" charset="0"/>
                <a:cs typeface="Arial" panose="020B0604020202020204" pitchFamily="34" charset="0"/>
              </a:rPr>
              <a:t>ViiV</a:t>
            </a:r>
            <a:r>
              <a:rPr lang="en-US" sz="1000">
                <a:solidFill>
                  <a:schemeClr val="tx1">
                    <a:lumMod val="50000"/>
                  </a:schemeClr>
                </a:solidFill>
                <a:latin typeface="Arial" panose="020B0604020202020204" pitchFamily="34" charset="0"/>
                <a:cs typeface="Arial" panose="020B0604020202020204" pitchFamily="34" charset="0"/>
              </a:rPr>
              <a:t> Healthcare.</a:t>
            </a:r>
          </a:p>
        </p:txBody>
      </p:sp>
    </p:spTree>
    <p:extLst>
      <p:ext uri="{BB962C8B-B14F-4D97-AF65-F5344CB8AC3E}">
        <p14:creationId xmlns:p14="http://schemas.microsoft.com/office/powerpoint/2010/main" val="3909010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8" name="Google Shape;376;p32">
            <a:extLst>
              <a:ext uri="{FF2B5EF4-FFF2-40B4-BE49-F238E27FC236}">
                <a16:creationId xmlns:a16="http://schemas.microsoft.com/office/drawing/2014/main" id="{7DD565C4-BE88-BE4B-9B85-580788189388}"/>
              </a:ext>
            </a:extLst>
          </p:cNvPr>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UPTAKE &amp;</a:t>
            </a:r>
          </a:p>
          <a:p>
            <a:pPr marL="9525" marR="0" lvl="0" algn="r" rtl="0">
              <a:spcBef>
                <a:spcPts val="0"/>
              </a:spcBef>
              <a:spcAft>
                <a:spcPts val="0"/>
              </a:spcAft>
              <a:buNone/>
            </a:pPr>
            <a:r>
              <a:rPr lang="en-US" sz="1200" b="1">
                <a:solidFill>
                  <a:srgbClr val="FFFFFF"/>
                </a:solidFill>
                <a:latin typeface="Calibri"/>
                <a:ea typeface="Calibri"/>
                <a:cs typeface="Calibri"/>
                <a:sym typeface="Calibri"/>
              </a:rPr>
              <a:t> EFFECTIVE USE</a:t>
            </a:r>
            <a:endParaRPr/>
          </a:p>
        </p:txBody>
      </p:sp>
      <p:sp>
        <p:nvSpPr>
          <p:cNvPr id="9" name="Google Shape;377;p32">
            <a:extLst>
              <a:ext uri="{FF2B5EF4-FFF2-40B4-BE49-F238E27FC236}">
                <a16:creationId xmlns:a16="http://schemas.microsoft.com/office/drawing/2014/main" id="{14556C04-6FFA-F747-ABF0-8F8FB643D14E}"/>
              </a:ext>
            </a:extLst>
          </p:cNvPr>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9DD68DE6-2A6F-1A41-978B-517D65404194}"/>
              </a:ext>
            </a:extLst>
          </p:cNvPr>
          <p:cNvSpPr>
            <a:spLocks noGrp="1"/>
          </p:cNvSpPr>
          <p:nvPr>
            <p:ph type="title"/>
          </p:nvPr>
        </p:nvSpPr>
        <p:spPr/>
        <p:txBody>
          <a:bodyPr/>
          <a:lstStyle/>
          <a:p>
            <a:r>
              <a:rPr lang="en-US"/>
              <a:t>Uptake &amp; effective use key steps</a:t>
            </a:r>
            <a:endParaRPr lang="en-CH"/>
          </a:p>
        </p:txBody>
      </p:sp>
      <p:pic>
        <p:nvPicPr>
          <p:cNvPr id="7" name="Graphic 6" descr="Medical with solid fill">
            <a:extLst>
              <a:ext uri="{FF2B5EF4-FFF2-40B4-BE49-F238E27FC236}">
                <a16:creationId xmlns:a16="http://schemas.microsoft.com/office/drawing/2014/main" id="{7E0F313B-189B-0D47-B184-C5CDA5F3F1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1707" y="184955"/>
            <a:ext cx="591830" cy="591830"/>
          </a:xfrm>
          <a:prstGeom prst="rect">
            <a:avLst/>
          </a:prstGeom>
        </p:spPr>
      </p:pic>
      <p:graphicFrame>
        <p:nvGraphicFramePr>
          <p:cNvPr id="11" name="Google Shape;432;p38">
            <a:extLst>
              <a:ext uri="{FF2B5EF4-FFF2-40B4-BE49-F238E27FC236}">
                <a16:creationId xmlns:a16="http://schemas.microsoft.com/office/drawing/2014/main" id="{246E4831-5FDA-6648-B7CD-EFEE3C1DF093}"/>
              </a:ext>
            </a:extLst>
          </p:cNvPr>
          <p:cNvGraphicFramePr/>
          <p:nvPr>
            <p:extLst>
              <p:ext uri="{D42A27DB-BD31-4B8C-83A1-F6EECF244321}">
                <p14:modId xmlns:p14="http://schemas.microsoft.com/office/powerpoint/2010/main" val="1936381283"/>
              </p:ext>
            </p:extLst>
          </p:nvPr>
        </p:nvGraphicFramePr>
        <p:xfrm>
          <a:off x="430807" y="1250340"/>
          <a:ext cx="11311027" cy="5440498"/>
        </p:xfrm>
        <a:graphic>
          <a:graphicData uri="http://schemas.openxmlformats.org/drawingml/2006/table">
            <a:tbl>
              <a:tblPr>
                <a:noFill/>
              </a:tblPr>
              <a:tblGrid>
                <a:gridCol w="162143">
                  <a:extLst>
                    <a:ext uri="{9D8B030D-6E8A-4147-A177-3AD203B41FA5}">
                      <a16:colId xmlns:a16="http://schemas.microsoft.com/office/drawing/2014/main" val="20000"/>
                    </a:ext>
                  </a:extLst>
                </a:gridCol>
                <a:gridCol w="2012027">
                  <a:extLst>
                    <a:ext uri="{9D8B030D-6E8A-4147-A177-3AD203B41FA5}">
                      <a16:colId xmlns:a16="http://schemas.microsoft.com/office/drawing/2014/main" val="20001"/>
                    </a:ext>
                  </a:extLst>
                </a:gridCol>
                <a:gridCol w="4543968">
                  <a:extLst>
                    <a:ext uri="{9D8B030D-6E8A-4147-A177-3AD203B41FA5}">
                      <a16:colId xmlns:a16="http://schemas.microsoft.com/office/drawing/2014/main" val="20002"/>
                    </a:ext>
                  </a:extLst>
                </a:gridCol>
                <a:gridCol w="4592889">
                  <a:extLst>
                    <a:ext uri="{9D8B030D-6E8A-4147-A177-3AD203B41FA5}">
                      <a16:colId xmlns:a16="http://schemas.microsoft.com/office/drawing/2014/main" val="2641293304"/>
                    </a:ext>
                  </a:extLst>
                </a:gridCol>
              </a:tblGrid>
              <a:tr h="181445">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50" b="1" i="0" u="none" strike="noStrike" cap="none">
                          <a:solidFill>
                            <a:srgbClr val="353535"/>
                          </a:solidFill>
                          <a:latin typeface="Calibri"/>
                          <a:ea typeface="Calibri"/>
                          <a:cs typeface="Calibri"/>
                          <a:sym typeface="Calibri"/>
                        </a:rPr>
                        <a:t> </a:t>
                      </a:r>
                      <a:endParaRPr sz="1050"/>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fr-CH" sz="1050" b="1">
                          <a:solidFill>
                            <a:schemeClr val="bg1"/>
                          </a:solidFill>
                          <a:latin typeface="+mn-lt"/>
                        </a:rPr>
                        <a:t>Current situation of oral PrEP</a:t>
                      </a:r>
                      <a:endParaRPr sz="1050" b="1">
                        <a:solidFill>
                          <a:schemeClr val="bg1"/>
                        </a:solidFill>
                        <a:latin typeface="+mn-lt"/>
                      </a:endParaRP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b="1" i="0" u="none" strike="noStrike" cap="none">
                          <a:solidFill>
                            <a:srgbClr val="FFFFFF"/>
                          </a:solidFill>
                          <a:latin typeface="+mn-lt"/>
                          <a:ea typeface="Calibri"/>
                          <a:cs typeface="Calibri"/>
                          <a:sym typeface="Calibri"/>
                        </a:rPr>
                        <a:t>What is needed to introduce new PrEP methods</a:t>
                      </a:r>
                      <a:endParaRPr lang="en-US" sz="1050"/>
                    </a:p>
                  </a:txBody>
                  <a:tcPr marL="45725" marR="9525" marT="9525" marB="0" anchor="ctr">
                    <a:lnL w="28575" cap="flat" cmpd="sng" algn="ctr">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2297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50" b="0" i="0" u="none" strike="noStrike" cap="none" dirty="0">
                          <a:solidFill>
                            <a:schemeClr val="tx1">
                              <a:lumMod val="50000"/>
                            </a:schemeClr>
                          </a:solidFill>
                          <a:latin typeface="Calibri"/>
                          <a:ea typeface="Calibri"/>
                          <a:cs typeface="Calibri"/>
                          <a:sym typeface="Calibri"/>
                        </a:rPr>
                        <a:t>Develop and implement </a:t>
                      </a:r>
                      <a:r>
                        <a:rPr lang="en-US" sz="1050" b="1" i="0" u="none" strike="noStrike" cap="none" dirty="0">
                          <a:solidFill>
                            <a:schemeClr val="tx1">
                              <a:lumMod val="50000"/>
                            </a:schemeClr>
                          </a:solidFill>
                          <a:latin typeface="Calibri"/>
                          <a:ea typeface="Calibri"/>
                          <a:cs typeface="Calibri"/>
                          <a:sym typeface="Calibri"/>
                        </a:rPr>
                        <a:t>demand generation strategies </a:t>
                      </a:r>
                      <a:r>
                        <a:rPr lang="en-US" sz="1050" b="0" i="0" u="none" strike="noStrike" cap="none" dirty="0">
                          <a:solidFill>
                            <a:schemeClr val="tx1">
                              <a:lumMod val="50000"/>
                            </a:schemeClr>
                          </a:solidFill>
                          <a:latin typeface="Calibri"/>
                          <a:ea typeface="Calibri"/>
                          <a:cs typeface="Calibri"/>
                          <a:sym typeface="Calibri"/>
                        </a:rPr>
                        <a:t>that include PrEP promotion.</a:t>
                      </a:r>
                      <a:endParaRPr lang="en-US" sz="1050" dirty="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050" b="0" i="0" u="none" strike="noStrike" cap="none">
                          <a:solidFill>
                            <a:schemeClr val="tx1">
                              <a:lumMod val="50000"/>
                            </a:schemeClr>
                          </a:solidFill>
                          <a:latin typeface="Calibri"/>
                          <a:cs typeface="Calibri"/>
                          <a:sym typeface="Calibri"/>
                        </a:rPr>
                        <a:t>During the initial rollout, demand generation was primarily focused on HCWs within facilities. There was not a communication plan in place; however, one was developed in consultation with stakeholders during the later scale-up of oral PrEP.</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050" b="0" i="0" u="none" strike="noStrike" cap="none">
                          <a:solidFill>
                            <a:schemeClr val="tx1">
                              <a:lumMod val="50000"/>
                            </a:schemeClr>
                          </a:solidFill>
                          <a:latin typeface="Calibri"/>
                          <a:cs typeface="Calibri"/>
                          <a:sym typeface="Calibri"/>
                        </a:rPr>
                        <a:t>During scale up, peer-led models led to a significant improvement in enrollment and follow-up among KP clients and AGYW. Peers played a crucial role in identifying eligible clients and ensuring initiation, as well as following up with clients. </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050" b="0" i="0" u="none" strike="noStrike" cap="none">
                          <a:solidFill>
                            <a:schemeClr val="tx1">
                              <a:lumMod val="50000"/>
                            </a:schemeClr>
                          </a:solidFill>
                          <a:latin typeface="Calibri"/>
                          <a:cs typeface="Calibri"/>
                          <a:sym typeface="Calibri"/>
                        </a:rPr>
                        <a:t>The new PrEP methods will be integrated into the National PrEP Communication Plan for the STD/AIDS Control Program of the MOH. The last update was in April 2019.</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050" b="0" i="0" u="none" strike="noStrike" cap="none">
                          <a:solidFill>
                            <a:schemeClr val="tx1">
                              <a:lumMod val="50000"/>
                            </a:schemeClr>
                          </a:solidFill>
                          <a:latin typeface="Calibri"/>
                          <a:cs typeface="Calibri"/>
                          <a:sym typeface="Calibri"/>
                        </a:rPr>
                        <a:t>However, stakeholders feel that priority populations groups could be involved earlier on to hear their perspectives and address their concerns when building communication strategies.</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939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50" b="0" i="0" u="none" strike="noStrike" cap="none">
                          <a:solidFill>
                            <a:schemeClr val="tx1">
                              <a:lumMod val="50000"/>
                            </a:schemeClr>
                          </a:solidFill>
                          <a:latin typeface="Calibri"/>
                          <a:ea typeface="Calibri"/>
                          <a:cs typeface="Calibri"/>
                          <a:sym typeface="Calibri"/>
                        </a:rPr>
                        <a:t>Address social norms/stigma to build </a:t>
                      </a:r>
                      <a:r>
                        <a:rPr lang="en-US" sz="1050" b="1" i="0" u="none" strike="noStrike" cap="none">
                          <a:solidFill>
                            <a:schemeClr val="tx1">
                              <a:lumMod val="50000"/>
                            </a:schemeClr>
                          </a:solidFill>
                          <a:latin typeface="Calibri"/>
                          <a:ea typeface="Calibri"/>
                          <a:cs typeface="Calibri"/>
                          <a:sym typeface="Calibri"/>
                        </a:rPr>
                        <a:t>community and partner acceptance</a:t>
                      </a:r>
                      <a:r>
                        <a:rPr lang="en-US" sz="1050" b="0" i="0" u="none" strike="noStrike" cap="none">
                          <a:solidFill>
                            <a:schemeClr val="tx1">
                              <a:lumMod val="50000"/>
                            </a:schemeClr>
                          </a:solidFill>
                          <a:latin typeface="Calibri"/>
                          <a:ea typeface="Calibri"/>
                          <a:cs typeface="Calibri"/>
                          <a:sym typeface="Calibri"/>
                        </a:rPr>
                        <a:t> of PrEP use.</a:t>
                      </a: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a:solidFill>
                            <a:schemeClr val="tx1">
                              <a:lumMod val="50000"/>
                            </a:schemeClr>
                          </a:solidFill>
                          <a:latin typeface="Calibri"/>
                          <a:cs typeface="Calibri"/>
                          <a:sym typeface="Calibri"/>
                        </a:rPr>
                        <a:t>Early on in PrEP rollout, community sensitization efforts were limited due to the concerns about the availability of oral PrEP. Over time, however, investment was made in broader media, recognizing its importance for community acceptance and sensitization.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a:solidFill>
                            <a:schemeClr val="tx1">
                              <a:lumMod val="50000"/>
                            </a:schemeClr>
                          </a:solidFill>
                          <a:latin typeface="Calibri"/>
                          <a:cs typeface="Calibri"/>
                          <a:sym typeface="Calibri"/>
                        </a:rPr>
                        <a:t>There continues to be stigma around oral PrEP use because PrEP medicines look similar to those used for treatment and initial oral PrEP rollout was focused on KPs.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050" b="0" i="0" u="none" strike="noStrike" cap="none">
                          <a:solidFill>
                            <a:schemeClr val="tx1">
                              <a:lumMod val="50000"/>
                            </a:schemeClr>
                          </a:solidFill>
                          <a:latin typeface="Calibri"/>
                          <a:cs typeface="Calibri"/>
                          <a:sym typeface="Calibri"/>
                        </a:rPr>
                        <a:t>To address some of the issues around stigma, communication strategies were developed in consultation with key populations (e.g., AGYW, sex workers) and stakeholder groups in Uganda and were informed by lessons from other countries.</a:t>
                      </a:r>
                      <a:endParaRPr lang="en-US" sz="1050" b="0" i="0" u="none" strike="noStrike" cap="none">
                        <a:solidFill>
                          <a:schemeClr val="tx1">
                            <a:lumMod val="50000"/>
                          </a:schemeClr>
                        </a:solidFill>
                        <a:latin typeface="Calibri"/>
                        <a:ea typeface="Calibri"/>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H" sz="1050">
                          <a:solidFill>
                            <a:schemeClr val="tx1">
                              <a:lumMod val="50000"/>
                            </a:schemeClr>
                          </a:solidFill>
                        </a:rPr>
                        <a:t>Engagement with community leaders — particularly KPs leaders — will be crucial to address the perception</a:t>
                      </a:r>
                      <a:r>
                        <a:rPr lang="en-US" sz="1050">
                          <a:solidFill>
                            <a:schemeClr val="tx1">
                              <a:lumMod val="50000"/>
                            </a:schemeClr>
                          </a:solidFill>
                        </a:rPr>
                        <a:t>s</a:t>
                      </a:r>
                      <a:r>
                        <a:rPr lang="en-CH" sz="1050">
                          <a:solidFill>
                            <a:schemeClr val="tx1">
                              <a:lumMod val="50000"/>
                            </a:schemeClr>
                          </a:solidFill>
                        </a:rPr>
                        <a:t> of communities. Their buy-in is </a:t>
                      </a:r>
                      <a:r>
                        <a:rPr lang="en-US" sz="1050">
                          <a:solidFill>
                            <a:schemeClr val="tx1">
                              <a:lumMod val="50000"/>
                            </a:schemeClr>
                          </a:solidFill>
                        </a:rPr>
                        <a:t>essential</a:t>
                      </a:r>
                      <a:r>
                        <a:rPr lang="en-CH" sz="1050">
                          <a:solidFill>
                            <a:schemeClr val="tx1">
                              <a:lumMod val="50000"/>
                            </a:schemeClr>
                          </a:solidFill>
                        </a:rPr>
                        <a:t> for community acceptance.</a:t>
                      </a: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3770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50" b="0" i="0" u="none" strike="noStrike" cap="none">
                          <a:solidFill>
                            <a:schemeClr val="tx1">
                              <a:lumMod val="50000"/>
                            </a:schemeClr>
                          </a:solidFill>
                          <a:latin typeface="Calibri"/>
                          <a:ea typeface="Calibri"/>
                          <a:cs typeface="Calibri"/>
                          <a:sym typeface="Calibri"/>
                        </a:rPr>
                        <a:t>Develop </a:t>
                      </a:r>
                      <a:r>
                        <a:rPr lang="en-US" sz="1050" b="1" i="0" u="none" strike="noStrike" cap="none">
                          <a:solidFill>
                            <a:schemeClr val="tx1">
                              <a:lumMod val="50000"/>
                            </a:schemeClr>
                          </a:solidFill>
                          <a:latin typeface="Calibri"/>
                          <a:ea typeface="Calibri"/>
                          <a:cs typeface="Calibri"/>
                          <a:sym typeface="Calibri"/>
                        </a:rPr>
                        <a:t>information and tools for clients </a:t>
                      </a:r>
                      <a:r>
                        <a:rPr lang="en-US" sz="1050" b="0" i="0" u="none" strike="noStrike" cap="none">
                          <a:solidFill>
                            <a:schemeClr val="tx1">
                              <a:lumMod val="50000"/>
                            </a:schemeClr>
                          </a:solidFill>
                          <a:latin typeface="Calibri"/>
                          <a:ea typeface="Calibri"/>
                          <a:cs typeface="Calibri"/>
                          <a:sym typeface="Calibri"/>
                        </a:rPr>
                        <a:t>to support product choice.</a:t>
                      </a:r>
                      <a:endParaRPr lang="en-US" sz="1050" strike="sngStrike">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a:solidFill>
                            <a:schemeClr val="tx1">
                              <a:lumMod val="50000"/>
                            </a:schemeClr>
                          </a:solidFill>
                          <a:latin typeface="Calibri"/>
                          <a:cs typeface="Calibri"/>
                          <a:sym typeface="Calibri"/>
                        </a:rPr>
                        <a:t>Information, education, and communication (IEC) materials were developed for oral PrEP, informed by stakeholder consultations with end users.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a:solidFill>
                            <a:schemeClr val="tx1">
                              <a:lumMod val="50000"/>
                            </a:schemeClr>
                          </a:solidFill>
                          <a:latin typeface="Calibri"/>
                          <a:cs typeface="Calibri"/>
                          <a:sym typeface="Calibri"/>
                        </a:rPr>
                        <a:t>Major end user questions include why someone who is HIV negative should be taking the oral PrEP, how long they should take it, and what the drug side effects are. </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a:solidFill>
                            <a:srgbClr val="353535"/>
                          </a:solidFill>
                          <a:latin typeface="+mn-lt"/>
                          <a:ea typeface="Calibri"/>
                          <a:cs typeface="Calibri"/>
                          <a:sym typeface="Calibri"/>
                        </a:rPr>
                        <a:t>Existing oral PrEP tools and materials can be expanded to include information about all forms of PrEP (including the PrEP ring and CAB PrEP) and to differentiate to new channels (e.g., media campaigns, toll-free call lines). Consideration is needed to ensure </a:t>
                      </a:r>
                      <a:r>
                        <a:rPr lang="en-US" sz="1050" b="0" i="0" u="none" strike="noStrike" cap="none">
                          <a:solidFill>
                            <a:schemeClr val="tx1">
                              <a:lumMod val="50000"/>
                            </a:schemeClr>
                          </a:solidFill>
                          <a:latin typeface="+mn-lt"/>
                          <a:ea typeface="Calibri"/>
                          <a:cs typeface="Calibri"/>
                          <a:sym typeface="Calibri"/>
                        </a:rPr>
                        <a:t>messaging supports product choice.</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a:solidFill>
                            <a:schemeClr val="tx1">
                              <a:lumMod val="50000"/>
                            </a:schemeClr>
                          </a:solidFill>
                          <a:latin typeface="+mn-lt"/>
                          <a:ea typeface="Calibri"/>
                          <a:cs typeface="Calibri"/>
                          <a:sym typeface="Calibri"/>
                        </a:rPr>
                        <a:t>The pilot projects can inform ways to introduce the new PrEP methods effectively in IEC materials, including </a:t>
                      </a:r>
                      <a:r>
                        <a:rPr lang="en-US" sz="1050" b="0" i="0" u="none" strike="noStrike" cap="none">
                          <a:solidFill>
                            <a:schemeClr val="tx1">
                              <a:lumMod val="50000"/>
                            </a:schemeClr>
                          </a:solidFill>
                          <a:latin typeface="+mn-lt"/>
                          <a:cs typeface="Calibri"/>
                          <a:sym typeface="Calibri"/>
                        </a:rPr>
                        <a:t>proper disposal of the ring.</a:t>
                      </a:r>
                      <a:endParaRPr lang="en-US" sz="1050" b="0" i="0" u="none" strike="noStrike" cap="none">
                        <a:solidFill>
                          <a:schemeClr val="tx1">
                            <a:lumMod val="50000"/>
                          </a:schemeClr>
                        </a:solidFill>
                        <a:latin typeface="+mn-lt"/>
                        <a:ea typeface="Calibri"/>
                        <a:cs typeface="Calibri"/>
                        <a:sym typeface="Calibri"/>
                      </a:endParaRP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3770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50" b="0" i="0" u="none" strike="noStrike" cap="none">
                          <a:solidFill>
                            <a:schemeClr val="tx1">
                              <a:lumMod val="50000"/>
                            </a:schemeClr>
                          </a:solidFill>
                          <a:latin typeface="Calibri"/>
                          <a:ea typeface="Calibri"/>
                          <a:cs typeface="Calibri"/>
                          <a:sym typeface="Calibri"/>
                        </a:rPr>
                        <a:t>Support </a:t>
                      </a:r>
                      <a:r>
                        <a:rPr lang="en-US" sz="1050" b="1" i="0" u="none" strike="noStrike" cap="none">
                          <a:solidFill>
                            <a:schemeClr val="tx1">
                              <a:lumMod val="50000"/>
                            </a:schemeClr>
                          </a:solidFill>
                          <a:latin typeface="Calibri"/>
                          <a:ea typeface="Calibri"/>
                          <a:cs typeface="Calibri"/>
                          <a:sym typeface="Calibri"/>
                        </a:rPr>
                        <a:t>effective use </a:t>
                      </a:r>
                      <a:r>
                        <a:rPr lang="en-US" sz="1050" b="0" i="0" u="none" strike="noStrike" cap="none">
                          <a:solidFill>
                            <a:schemeClr val="tx1">
                              <a:lumMod val="50000"/>
                            </a:schemeClr>
                          </a:solidFill>
                          <a:latin typeface="Calibri"/>
                          <a:ea typeface="Calibri"/>
                          <a:cs typeface="Calibri"/>
                          <a:sym typeface="Calibri"/>
                        </a:rPr>
                        <a:t>of PrEP products.</a:t>
                      </a:r>
                      <a:endParaRPr lang="en-US" sz="105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a:solidFill>
                            <a:schemeClr val="tx1">
                              <a:lumMod val="50000"/>
                            </a:schemeClr>
                          </a:solidFill>
                          <a:latin typeface="Calibri"/>
                          <a:ea typeface="Calibri"/>
                          <a:cs typeface="Calibri"/>
                          <a:sym typeface="Calibri"/>
                        </a:rPr>
                        <a:t>Oral PrEP rollout faced challenges with retention and continuation due to low mobility and access to facilities — not all facilities provide PrEP, which causes access issues (e.g., costs for transportation to facilities are a challenge for AGYW).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a:solidFill>
                            <a:schemeClr val="tx1">
                              <a:lumMod val="50000"/>
                            </a:schemeClr>
                          </a:solidFill>
                          <a:latin typeface="Calibri"/>
                          <a:ea typeface="Calibri"/>
                          <a:cs typeface="Calibri"/>
                          <a:sym typeface="Calibri"/>
                        </a:rPr>
                        <a:t>Furthermore, there is a lot of stigma among end users (e.g., fears of side effects from drugs, downplaying perceived risk).</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dirty="0">
                          <a:solidFill>
                            <a:srgbClr val="353535"/>
                          </a:solidFill>
                          <a:latin typeface="+mn-lt"/>
                          <a:ea typeface="Calibri"/>
                          <a:cs typeface="Calibri"/>
                          <a:sym typeface="Calibri"/>
                        </a:rPr>
                        <a:t>Resources will be required to address issues of stigma that affect effective use and continuation.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b="0" i="0" u="none" strike="noStrike" cap="none" dirty="0">
                          <a:solidFill>
                            <a:srgbClr val="353535"/>
                          </a:solidFill>
                          <a:latin typeface="+mn-lt"/>
                          <a:ea typeface="Calibri"/>
                          <a:cs typeface="Calibri"/>
                          <a:sym typeface="Calibri"/>
                        </a:rPr>
                        <a:t>Working with community organizations and using peer-led models will help address some of these challenges when integrating the new PrEP methods.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050" b="0" i="0" u="none" strike="noStrike" cap="none" dirty="0">
                        <a:solidFill>
                          <a:schemeClr val="tx1">
                            <a:lumMod val="50000"/>
                          </a:schemeClr>
                        </a:solidFill>
                        <a:latin typeface="Calibri"/>
                        <a:ea typeface="Calibri"/>
                        <a:cs typeface="Calibri"/>
                        <a:sym typeface="Calibri"/>
                      </a:endParaRP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31359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7" name="Google Shape;376;p32">
            <a:extLst>
              <a:ext uri="{FF2B5EF4-FFF2-40B4-BE49-F238E27FC236}">
                <a16:creationId xmlns:a16="http://schemas.microsoft.com/office/drawing/2014/main" id="{C1F8367F-E446-8147-83BF-9C795A4957EE}"/>
              </a:ext>
            </a:extLst>
          </p:cNvPr>
          <p:cNvSpPr/>
          <p:nvPr/>
        </p:nvSpPr>
        <p:spPr>
          <a:xfrm>
            <a:off x="10069033" y="22708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MONITORING, EVALUATION, &amp; LEARNING</a:t>
            </a:r>
            <a:endParaRPr/>
          </a:p>
        </p:txBody>
      </p:sp>
      <p:sp>
        <p:nvSpPr>
          <p:cNvPr id="8" name="Google Shape;377;p32">
            <a:extLst>
              <a:ext uri="{FF2B5EF4-FFF2-40B4-BE49-F238E27FC236}">
                <a16:creationId xmlns:a16="http://schemas.microsoft.com/office/drawing/2014/main" id="{55DE493E-1F33-4E42-87D3-69FA428CDE27}"/>
              </a:ext>
            </a:extLst>
          </p:cNvPr>
          <p:cNvSpPr/>
          <p:nvPr/>
        </p:nvSpPr>
        <p:spPr>
          <a:xfrm>
            <a:off x="9604990" y="15152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55" name="Google Shape;455;p40" descr="C:\Users\neeraja.bhavaraju\Downloads\noun_30986_cc.png"/>
          <p:cNvPicPr preferRelativeResize="0"/>
          <p:nvPr/>
        </p:nvPicPr>
        <p:blipFill rotWithShape="1">
          <a:blip r:embed="rId3">
            <a:alphaModFix/>
          </a:blip>
          <a:srcRect b="13330"/>
          <a:stretch/>
        </p:blipFill>
        <p:spPr>
          <a:xfrm>
            <a:off x="9718985" y="306151"/>
            <a:ext cx="457273" cy="367983"/>
          </a:xfrm>
          <a:prstGeom prst="rect">
            <a:avLst/>
          </a:prstGeom>
          <a:noFill/>
          <a:ln>
            <a:noFill/>
          </a:ln>
        </p:spPr>
      </p:pic>
      <p:sp>
        <p:nvSpPr>
          <p:cNvPr id="2" name="Title 1">
            <a:extLst>
              <a:ext uri="{FF2B5EF4-FFF2-40B4-BE49-F238E27FC236}">
                <a16:creationId xmlns:a16="http://schemas.microsoft.com/office/drawing/2014/main" id="{5733E057-6890-AB4C-AFBF-84439C5E4BA8}"/>
              </a:ext>
            </a:extLst>
          </p:cNvPr>
          <p:cNvSpPr>
            <a:spLocks noGrp="1"/>
          </p:cNvSpPr>
          <p:nvPr>
            <p:ph type="title"/>
          </p:nvPr>
        </p:nvSpPr>
        <p:spPr/>
        <p:txBody>
          <a:bodyPr/>
          <a:lstStyle/>
          <a:p>
            <a:r>
              <a:rPr lang="en-US"/>
              <a:t>Monitoring key steps</a:t>
            </a:r>
            <a:endParaRPr lang="en-CH"/>
          </a:p>
        </p:txBody>
      </p:sp>
      <p:graphicFrame>
        <p:nvGraphicFramePr>
          <p:cNvPr id="10" name="Google Shape;452;p40">
            <a:extLst>
              <a:ext uri="{FF2B5EF4-FFF2-40B4-BE49-F238E27FC236}">
                <a16:creationId xmlns:a16="http://schemas.microsoft.com/office/drawing/2014/main" id="{C79B070E-CCC6-A54A-9188-059B491EC60C}"/>
              </a:ext>
            </a:extLst>
          </p:cNvPr>
          <p:cNvGraphicFramePr/>
          <p:nvPr>
            <p:extLst>
              <p:ext uri="{D42A27DB-BD31-4B8C-83A1-F6EECF244321}">
                <p14:modId xmlns:p14="http://schemas.microsoft.com/office/powerpoint/2010/main" val="2164346089"/>
              </p:ext>
            </p:extLst>
          </p:nvPr>
        </p:nvGraphicFramePr>
        <p:xfrm>
          <a:off x="478466" y="1261839"/>
          <a:ext cx="11171928" cy="5280120"/>
        </p:xfrm>
        <a:graphic>
          <a:graphicData uri="http://schemas.openxmlformats.org/drawingml/2006/table">
            <a:tbl>
              <a:tblPr>
                <a:noFill/>
              </a:tblPr>
              <a:tblGrid>
                <a:gridCol w="163434">
                  <a:extLst>
                    <a:ext uri="{9D8B030D-6E8A-4147-A177-3AD203B41FA5}">
                      <a16:colId xmlns:a16="http://schemas.microsoft.com/office/drawing/2014/main" val="20000"/>
                    </a:ext>
                  </a:extLst>
                </a:gridCol>
                <a:gridCol w="1773054">
                  <a:extLst>
                    <a:ext uri="{9D8B030D-6E8A-4147-A177-3AD203B41FA5}">
                      <a16:colId xmlns:a16="http://schemas.microsoft.com/office/drawing/2014/main" val="20001"/>
                    </a:ext>
                  </a:extLst>
                </a:gridCol>
                <a:gridCol w="4617720">
                  <a:extLst>
                    <a:ext uri="{9D8B030D-6E8A-4147-A177-3AD203B41FA5}">
                      <a16:colId xmlns:a16="http://schemas.microsoft.com/office/drawing/2014/main" val="20002"/>
                    </a:ext>
                  </a:extLst>
                </a:gridCol>
                <a:gridCol w="4617720">
                  <a:extLst>
                    <a:ext uri="{9D8B030D-6E8A-4147-A177-3AD203B41FA5}">
                      <a16:colId xmlns:a16="http://schemas.microsoft.com/office/drawing/2014/main" val="1002822685"/>
                    </a:ext>
                  </a:extLst>
                </a:gridCol>
              </a:tblGrid>
              <a:tr h="254196">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50" b="1" i="0" u="none" strike="noStrike" cap="none">
                          <a:solidFill>
                            <a:srgbClr val="353535"/>
                          </a:solidFill>
                          <a:latin typeface="Calibri"/>
                          <a:ea typeface="Calibri"/>
                          <a:cs typeface="Calibri"/>
                          <a:sym typeface="Calibri"/>
                        </a:rPr>
                        <a:t> </a:t>
                      </a:r>
                      <a:endParaRPr sz="1050"/>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fr-CH" sz="1050" b="1">
                          <a:solidFill>
                            <a:schemeClr val="bg1"/>
                          </a:solidFill>
                          <a:latin typeface="+mn-lt"/>
                        </a:rPr>
                        <a:t>Current situation of oral PrEP</a:t>
                      </a:r>
                      <a:endParaRPr sz="1050" b="1">
                        <a:solidFill>
                          <a:schemeClr val="bg1"/>
                        </a:solidFill>
                        <a:latin typeface="+mn-lt"/>
                      </a:endParaRP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b="1" i="0" u="none" strike="noStrike" cap="none">
                          <a:solidFill>
                            <a:srgbClr val="FFFFFF"/>
                          </a:solidFill>
                          <a:latin typeface="+mn-lt"/>
                          <a:ea typeface="Calibri"/>
                          <a:cs typeface="Calibri"/>
                          <a:sym typeface="Calibri"/>
                        </a:rPr>
                        <a:t>What is needed to introduce new PrEP methods</a:t>
                      </a:r>
                      <a:endParaRPr lang="en-US" sz="1050"/>
                    </a:p>
                  </a:txBody>
                  <a:tcPr marL="45725" marR="9525" marT="9525" marB="0" anchor="ctr">
                    <a:lnL w="28575" cap="flat" cmpd="sng" algn="ctr">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2233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50" b="0" i="0" u="none" strike="noStrike" cap="none" dirty="0">
                          <a:solidFill>
                            <a:schemeClr val="tx1">
                              <a:lumMod val="50000"/>
                            </a:schemeClr>
                          </a:solidFill>
                          <a:latin typeface="+mn-lt"/>
                          <a:ea typeface="Calibri"/>
                          <a:cs typeface="Calibri"/>
                          <a:sym typeface="Calibri"/>
                        </a:rPr>
                        <a:t>Update or establish</a:t>
                      </a:r>
                      <a:r>
                        <a:rPr lang="en-US" sz="1050" b="1" i="0" u="none" strike="noStrike" cap="none" dirty="0">
                          <a:solidFill>
                            <a:schemeClr val="tx1">
                              <a:lumMod val="50000"/>
                            </a:schemeClr>
                          </a:solidFill>
                          <a:latin typeface="+mn-lt"/>
                          <a:ea typeface="Calibri"/>
                          <a:cs typeface="Calibri"/>
                          <a:sym typeface="Calibri"/>
                        </a:rPr>
                        <a:t> integrated monitoring tools</a:t>
                      </a:r>
                      <a:r>
                        <a:rPr lang="en-US" sz="1050" b="0" i="0" u="none" strike="noStrike" cap="none" dirty="0">
                          <a:solidFill>
                            <a:schemeClr val="tx1">
                              <a:lumMod val="50000"/>
                            </a:schemeClr>
                          </a:solidFill>
                          <a:latin typeface="+mn-lt"/>
                          <a:ea typeface="Calibri"/>
                          <a:cs typeface="Calibri"/>
                          <a:sym typeface="Calibri"/>
                        </a:rPr>
                        <a:t> to support data collection and analysis on PrEP use across multiple products.</a:t>
                      </a:r>
                      <a:endParaRPr lang="en-US" sz="1050" dirty="0">
                        <a:solidFill>
                          <a:schemeClr val="tx1">
                            <a:lumMod val="50000"/>
                          </a:schemeClr>
                        </a:solidFill>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1775" marR="0" lvl="0" indent="-168275" algn="l" rtl="0">
                        <a:lnSpc>
                          <a:spcPct val="100000"/>
                        </a:lnSpc>
                        <a:spcBef>
                          <a:spcPts val="0"/>
                        </a:spcBef>
                        <a:spcAft>
                          <a:spcPts val="0"/>
                        </a:spcAft>
                        <a:buClr>
                          <a:srgbClr val="000000"/>
                        </a:buClr>
                        <a:buSzPts val="1100"/>
                        <a:buFont typeface="Arial"/>
                        <a:buChar char="•"/>
                        <a:tabLst/>
                      </a:pPr>
                      <a:r>
                        <a:rPr lang="en-US" sz="1050" b="0" i="0" u="none" strike="noStrike" cap="none">
                          <a:solidFill>
                            <a:schemeClr val="tx1">
                              <a:lumMod val="50000"/>
                            </a:schemeClr>
                          </a:solidFill>
                          <a:latin typeface="Calibri"/>
                          <a:ea typeface="Calibri"/>
                          <a:cs typeface="Calibri"/>
                          <a:sym typeface="Calibri"/>
                        </a:rPr>
                        <a:t>The Monitoring and Evaluation Plan for the National HIV and AIDS Strategic Plan 2020/2021-2024/25 provides a framework for data collection, aggregation, storage, reporting, and dissemination; routine monitoring; and data quality assurance. </a:t>
                      </a:r>
                    </a:p>
                    <a:p>
                      <a:pPr marL="231775" marR="0" lvl="0" indent="-168275" algn="l" rtl="0">
                        <a:lnSpc>
                          <a:spcPct val="100000"/>
                        </a:lnSpc>
                        <a:spcBef>
                          <a:spcPts val="0"/>
                        </a:spcBef>
                        <a:spcAft>
                          <a:spcPts val="0"/>
                        </a:spcAft>
                        <a:buClr>
                          <a:srgbClr val="000000"/>
                        </a:buClr>
                        <a:buSzPts val="1100"/>
                        <a:buFont typeface="Arial"/>
                        <a:buChar char="•"/>
                        <a:tabLst/>
                      </a:pPr>
                      <a:r>
                        <a:rPr lang="en-US" sz="1050" b="0" i="0" u="none" strike="noStrike" cap="none">
                          <a:solidFill>
                            <a:schemeClr val="tx1">
                              <a:lumMod val="50000"/>
                            </a:schemeClr>
                          </a:solidFill>
                          <a:latin typeface="Calibri"/>
                          <a:ea typeface="Calibri"/>
                          <a:cs typeface="Calibri"/>
                          <a:sym typeface="Calibri"/>
                        </a:rPr>
                        <a:t>A subgroup of the PrEP TWG is focused on integrating oral PrEP into monitoring systems and recently rolled out a health information system to include subpopulations such as PBFP and AGYW.</a:t>
                      </a:r>
                    </a:p>
                    <a:p>
                      <a:pPr marL="231775" marR="0" lvl="0" indent="-168275" algn="l" rtl="0">
                        <a:lnSpc>
                          <a:spcPct val="100000"/>
                        </a:lnSpc>
                        <a:spcBef>
                          <a:spcPts val="0"/>
                        </a:spcBef>
                        <a:spcAft>
                          <a:spcPts val="0"/>
                        </a:spcAft>
                        <a:buClr>
                          <a:srgbClr val="000000"/>
                        </a:buClr>
                        <a:buSzPts val="1100"/>
                        <a:buFont typeface="Arial"/>
                        <a:buChar char="•"/>
                        <a:tabLst/>
                      </a:pPr>
                      <a:r>
                        <a:rPr lang="en-US" sz="1050" b="0" i="0" u="none" strike="noStrike" cap="none">
                          <a:solidFill>
                            <a:schemeClr val="tx1">
                              <a:lumMod val="50000"/>
                            </a:schemeClr>
                          </a:solidFill>
                          <a:latin typeface="Calibri"/>
                          <a:ea typeface="Calibri"/>
                          <a:cs typeface="Calibri"/>
                          <a:sym typeface="Calibri"/>
                        </a:rPr>
                        <a:t>Health monitoring systems are interconnected from the national level and cascaded to subnational and facility levels. These systems have already integrated PrEP.</a:t>
                      </a:r>
                    </a:p>
                    <a:p>
                      <a:pPr marL="231775" marR="0" lvl="0" indent="-168275" algn="l" rtl="0">
                        <a:lnSpc>
                          <a:spcPct val="100000"/>
                        </a:lnSpc>
                        <a:spcBef>
                          <a:spcPts val="0"/>
                        </a:spcBef>
                        <a:spcAft>
                          <a:spcPts val="0"/>
                        </a:spcAft>
                        <a:buClr>
                          <a:srgbClr val="000000"/>
                        </a:buClr>
                        <a:buSzPts val="1100"/>
                        <a:buFont typeface="Arial"/>
                        <a:buChar char="•"/>
                        <a:tabLst/>
                      </a:pPr>
                      <a:r>
                        <a:rPr lang="en-US" sz="1050" b="0" i="0" u="none" strike="noStrike" cap="none">
                          <a:solidFill>
                            <a:schemeClr val="tx1">
                              <a:lumMod val="50000"/>
                            </a:schemeClr>
                          </a:solidFill>
                          <a:latin typeface="Calibri"/>
                          <a:ea typeface="Calibri"/>
                          <a:cs typeface="Calibri"/>
                          <a:sym typeface="Calibri"/>
                        </a:rPr>
                        <a:t>PrEP has been integrated in monitoring tools for prevention of vertical transmission programs as well as in FP/SRH/MCH; these stakeholders will be joining the TWG to streamline integration of PrEP in the future.</a:t>
                      </a:r>
                    </a:p>
                    <a:p>
                      <a:pPr marL="231775" marR="0" lvl="0" indent="-168275" algn="l" rtl="0">
                        <a:lnSpc>
                          <a:spcPct val="100000"/>
                        </a:lnSpc>
                        <a:spcBef>
                          <a:spcPts val="0"/>
                        </a:spcBef>
                        <a:spcAft>
                          <a:spcPts val="0"/>
                        </a:spcAft>
                        <a:buClr>
                          <a:srgbClr val="000000"/>
                        </a:buClr>
                        <a:buSzPts val="1100"/>
                        <a:buFont typeface="Arial"/>
                        <a:buChar char="•"/>
                        <a:tabLst/>
                      </a:pPr>
                      <a:r>
                        <a:rPr lang="en-US" sz="1050" b="0" i="0" u="none" strike="noStrike" cap="none">
                          <a:solidFill>
                            <a:schemeClr val="tx1">
                              <a:lumMod val="50000"/>
                            </a:schemeClr>
                          </a:solidFill>
                          <a:latin typeface="Calibri"/>
                          <a:ea typeface="Calibri"/>
                          <a:cs typeface="Calibri"/>
                          <a:sym typeface="Calibri"/>
                        </a:rPr>
                        <a:t>Data from access locations beyond public health facilities has not yet been integrated, and there is a lack of data at the community-level.</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68275" algn="l" rtl="0">
                        <a:lnSpc>
                          <a:spcPct val="100000"/>
                        </a:lnSpc>
                        <a:spcBef>
                          <a:spcPts val="0"/>
                        </a:spcBef>
                        <a:spcAft>
                          <a:spcPts val="0"/>
                        </a:spcAft>
                        <a:buClr>
                          <a:srgbClr val="000000"/>
                        </a:buClr>
                        <a:buSzPts val="1100"/>
                        <a:buFont typeface="Arial"/>
                        <a:buChar char="•"/>
                        <a:tabLst/>
                      </a:pPr>
                      <a:r>
                        <a:rPr lang="en-US" sz="1050" b="0" i="0" u="none" strike="noStrike" cap="none">
                          <a:solidFill>
                            <a:schemeClr val="tx1">
                              <a:lumMod val="50000"/>
                            </a:schemeClr>
                          </a:solidFill>
                          <a:latin typeface="Calibri"/>
                          <a:ea typeface="Calibri"/>
                          <a:cs typeface="Calibri"/>
                          <a:sym typeface="Calibri"/>
                        </a:rPr>
                        <a:t>Integration of new PrEP methods and updating of monitoring tools is expected to be relatively easy; however, the update will need to occur before the end of June (deadline for updating systems).</a:t>
                      </a:r>
                    </a:p>
                    <a:p>
                      <a:pPr marL="231775" marR="0" lvl="0" indent="-168275" algn="l" rtl="0">
                        <a:lnSpc>
                          <a:spcPct val="100000"/>
                        </a:lnSpc>
                        <a:spcBef>
                          <a:spcPts val="0"/>
                        </a:spcBef>
                        <a:spcAft>
                          <a:spcPts val="0"/>
                        </a:spcAft>
                        <a:buClr>
                          <a:srgbClr val="000000"/>
                        </a:buClr>
                        <a:buSzPts val="1100"/>
                        <a:buFont typeface="Arial"/>
                        <a:buChar char="•"/>
                        <a:tabLst/>
                      </a:pPr>
                      <a:r>
                        <a:rPr lang="en-US" sz="1050" b="0" i="0" u="none" strike="noStrike" cap="none">
                          <a:solidFill>
                            <a:schemeClr val="tx1">
                              <a:lumMod val="50000"/>
                            </a:schemeClr>
                          </a:solidFill>
                          <a:latin typeface="Calibri"/>
                          <a:ea typeface="Calibri"/>
                          <a:cs typeface="Calibri"/>
                          <a:sym typeface="Calibri"/>
                        </a:rPr>
                        <a:t>Stakeholders do not anticipate that new indicators will need to be added to monitoring systems. Instead, updates will include disaggregating data based on product, age group, and population to monitor who takes up which method of PrEP. Getting new M&amp;E indicators into existing tools is a complex process that involves engagement and approval of several MOH teams, and tools are revised every 2–3 years.</a:t>
                      </a:r>
                    </a:p>
                    <a:p>
                      <a:pPr marL="231775" marR="0" lvl="0" indent="-168275" algn="l" rtl="0">
                        <a:lnSpc>
                          <a:spcPct val="100000"/>
                        </a:lnSpc>
                        <a:spcBef>
                          <a:spcPts val="0"/>
                        </a:spcBef>
                        <a:spcAft>
                          <a:spcPts val="0"/>
                        </a:spcAft>
                        <a:buClr>
                          <a:srgbClr val="000000"/>
                        </a:buClr>
                        <a:buSzPts val="1100"/>
                        <a:buFont typeface="Arial"/>
                        <a:buChar char="•"/>
                        <a:tabLst/>
                      </a:pPr>
                      <a:endParaRPr lang="en-US" sz="1050" b="0" i="0" u="none" strike="noStrike" cap="none">
                        <a:solidFill>
                          <a:srgbClr val="635F59"/>
                        </a:solidFill>
                        <a:latin typeface="Calibri"/>
                        <a:ea typeface="Calibri"/>
                        <a:cs typeface="Calibri"/>
                        <a:sym typeface="Calibri"/>
                      </a:endParaRP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32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50" b="0" i="0" u="none" strike="noStrike" cap="none">
                          <a:solidFill>
                            <a:schemeClr val="tx1">
                              <a:lumMod val="50000"/>
                            </a:schemeClr>
                          </a:solidFill>
                          <a:latin typeface="Calibri"/>
                          <a:ea typeface="Calibri"/>
                          <a:cs typeface="Calibri"/>
                          <a:sym typeface="Calibri"/>
                        </a:rPr>
                        <a:t>Establish systems for </a:t>
                      </a:r>
                      <a:r>
                        <a:rPr lang="en-US" sz="1050" b="1" i="0" u="none" strike="noStrike" cap="none">
                          <a:solidFill>
                            <a:schemeClr val="tx1">
                              <a:lumMod val="50000"/>
                            </a:schemeClr>
                          </a:solidFill>
                          <a:latin typeface="Calibri"/>
                          <a:ea typeface="Calibri"/>
                          <a:cs typeface="Calibri"/>
                          <a:sym typeface="Calibri"/>
                        </a:rPr>
                        <a:t>pharmacovigilance</a:t>
                      </a:r>
                      <a:r>
                        <a:rPr lang="en-US" sz="1050" b="0" i="0" u="none" strike="noStrike" cap="none">
                          <a:solidFill>
                            <a:schemeClr val="tx1">
                              <a:lumMod val="50000"/>
                            </a:schemeClr>
                          </a:solidFill>
                          <a:latin typeface="Calibri"/>
                          <a:ea typeface="Calibri"/>
                          <a:cs typeface="Calibri"/>
                          <a:sym typeface="Calibri"/>
                        </a:rPr>
                        <a:t> and to monitor drug resistance. </a:t>
                      </a:r>
                      <a:endParaRPr lang="en-US" sz="1050">
                        <a:solidFill>
                          <a:schemeClr val="tx1">
                            <a:lumMod val="50000"/>
                          </a:schemeClr>
                        </a:solidFill>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41300" marR="0" lvl="0" indent="-171450" algn="l" rtl="0">
                        <a:lnSpc>
                          <a:spcPct val="100000"/>
                        </a:lnSpc>
                        <a:spcBef>
                          <a:spcPts val="0"/>
                        </a:spcBef>
                        <a:spcAft>
                          <a:spcPts val="0"/>
                        </a:spcAft>
                        <a:buClr>
                          <a:srgbClr val="000000"/>
                        </a:buClr>
                        <a:buSzPts val="1100"/>
                        <a:buFont typeface="Arial" panose="020B0604020202020204" pitchFamily="34" charset="0"/>
                        <a:buChar char="•"/>
                      </a:pPr>
                      <a:r>
                        <a:rPr lang="en-US" sz="1050" b="0" i="0" u="none" strike="noStrike" cap="none">
                          <a:solidFill>
                            <a:schemeClr val="tx1">
                              <a:lumMod val="50000"/>
                            </a:schemeClr>
                          </a:solidFill>
                          <a:latin typeface="Calibri"/>
                          <a:ea typeface="Calibri"/>
                          <a:cs typeface="Calibri"/>
                          <a:sym typeface="Calibri"/>
                        </a:rPr>
                        <a:t>The system for pharmacovigilance has recently been updated to monitor adverse drug effects for oral PrEP. Stakeholders are continuing discussions to streamline systems in the TWG, including SRH/FP/MCH stakeholders.</a:t>
                      </a:r>
                    </a:p>
                    <a:p>
                      <a:pPr marL="241300" marR="0" lvl="0" indent="-171450" algn="l" rtl="0">
                        <a:lnSpc>
                          <a:spcPct val="100000"/>
                        </a:lnSpc>
                        <a:spcBef>
                          <a:spcPts val="0"/>
                        </a:spcBef>
                        <a:spcAft>
                          <a:spcPts val="0"/>
                        </a:spcAft>
                        <a:buClr>
                          <a:srgbClr val="000000"/>
                        </a:buClr>
                        <a:buSzPts val="1100"/>
                        <a:buFont typeface="Arial" panose="020B0604020202020204" pitchFamily="34" charset="0"/>
                        <a:buChar char="•"/>
                      </a:pPr>
                      <a:endParaRPr lang="en-US" sz="1050" b="0" i="0" u="none" strike="noStrike" cap="none">
                        <a:solidFill>
                          <a:schemeClr val="tx1">
                            <a:lumMod val="50000"/>
                          </a:schemeClr>
                        </a:solidFill>
                        <a:latin typeface="Calibri"/>
                        <a:ea typeface="Calibri"/>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413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050" b="0" i="0" u="none" strike="noStrike" cap="none">
                          <a:solidFill>
                            <a:schemeClr val="tx1">
                              <a:lumMod val="50000"/>
                            </a:schemeClr>
                          </a:solidFill>
                          <a:latin typeface="+mn-lt"/>
                          <a:ea typeface="Calibri"/>
                          <a:cs typeface="Calibri"/>
                          <a:sym typeface="Calibri"/>
                        </a:rPr>
                        <a:t>Stakeholders did not anticipate any challenges to integrating the new PrEP methods into existing pharmacovigilance systems.</a:t>
                      </a:r>
                    </a:p>
                    <a:p>
                      <a:pPr marL="241300" marR="0" lvl="0" indent="-171450" algn="l" rtl="0">
                        <a:lnSpc>
                          <a:spcPct val="100000"/>
                        </a:lnSpc>
                        <a:spcBef>
                          <a:spcPts val="0"/>
                        </a:spcBef>
                        <a:spcAft>
                          <a:spcPts val="0"/>
                        </a:spcAft>
                        <a:buClr>
                          <a:srgbClr val="000000"/>
                        </a:buClr>
                        <a:buSzPts val="1100"/>
                        <a:buFont typeface="Arial" panose="020B0604020202020204" pitchFamily="34" charset="0"/>
                        <a:buChar char="•"/>
                      </a:pPr>
                      <a:endParaRPr lang="en-US" sz="1050" b="0" i="0" u="none" strike="noStrike" cap="none">
                        <a:solidFill>
                          <a:srgbClr val="FF0000"/>
                        </a:solidFill>
                        <a:latin typeface="+mn-lt"/>
                        <a:ea typeface="Calibri"/>
                        <a:cs typeface="Calibri"/>
                        <a:sym typeface="Calibri"/>
                      </a:endParaRP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28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dirty="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050" b="0" i="0" u="none" strike="noStrike" cap="none" dirty="0">
                          <a:solidFill>
                            <a:schemeClr val="tx1">
                              <a:lumMod val="50000"/>
                            </a:schemeClr>
                          </a:solidFill>
                          <a:latin typeface="Calibri"/>
                          <a:ea typeface="Calibri"/>
                          <a:cs typeface="Calibri"/>
                          <a:sym typeface="Calibri"/>
                        </a:rPr>
                        <a:t>Conduct </a:t>
                      </a:r>
                      <a:r>
                        <a:rPr lang="en-US" sz="1050" b="1" i="0" u="none" strike="noStrike" cap="none" dirty="0">
                          <a:solidFill>
                            <a:schemeClr val="tx1">
                              <a:lumMod val="50000"/>
                            </a:schemeClr>
                          </a:solidFill>
                          <a:latin typeface="Calibri"/>
                          <a:ea typeface="Calibri"/>
                          <a:cs typeface="Calibri"/>
                          <a:sym typeface="Calibri"/>
                        </a:rPr>
                        <a:t>implementation science </a:t>
                      </a:r>
                      <a:r>
                        <a:rPr lang="en-US" sz="1050" b="0" i="0" u="none" strike="noStrike" cap="none" dirty="0">
                          <a:solidFill>
                            <a:schemeClr val="tx1">
                              <a:lumMod val="50000"/>
                            </a:schemeClr>
                          </a:solidFill>
                          <a:latin typeface="Calibri"/>
                          <a:ea typeface="Calibri"/>
                          <a:cs typeface="Calibri"/>
                          <a:sym typeface="Calibri"/>
                        </a:rPr>
                        <a:t>research to inform policy and scale-up.</a:t>
                      </a:r>
                      <a:endParaRPr lang="en-US" sz="1050" dirty="0">
                        <a:solidFill>
                          <a:schemeClr val="tx1">
                            <a:lumMod val="50000"/>
                          </a:schemeClr>
                        </a:solidFill>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1775" marR="0" lvl="0" indent="-168275" algn="l" rtl="0">
                        <a:lnSpc>
                          <a:spcPct val="100000"/>
                        </a:lnSpc>
                        <a:spcBef>
                          <a:spcPts val="0"/>
                        </a:spcBef>
                        <a:spcAft>
                          <a:spcPts val="0"/>
                        </a:spcAft>
                        <a:buClr>
                          <a:srgbClr val="000000"/>
                        </a:buClr>
                        <a:buSzPts val="1100"/>
                        <a:buFont typeface="Arial" panose="020B0604020202020204" pitchFamily="34" charset="0"/>
                        <a:buChar char="•"/>
                        <a:tabLst/>
                      </a:pPr>
                      <a:r>
                        <a:rPr lang="en-US" sz="1050" b="0" i="0" u="none" strike="noStrike" cap="none">
                          <a:solidFill>
                            <a:schemeClr val="tx1">
                              <a:lumMod val="50000"/>
                            </a:schemeClr>
                          </a:solidFill>
                          <a:latin typeface="Calibri"/>
                          <a:ea typeface="Calibri"/>
                          <a:cs typeface="Calibri"/>
                          <a:sym typeface="Calibri"/>
                        </a:rPr>
                        <a:t>Implementation studies were conducted for oral PrEP and greatly informed integration and rollout of PrEP within HIV prevention methods in Uganda.</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231775" marR="0" lvl="0" indent="-168275" algn="l" rtl="0">
                        <a:lnSpc>
                          <a:spcPct val="100000"/>
                        </a:lnSpc>
                        <a:spcBef>
                          <a:spcPts val="0"/>
                        </a:spcBef>
                        <a:spcAft>
                          <a:spcPts val="0"/>
                        </a:spcAft>
                        <a:buClr>
                          <a:srgbClr val="000000"/>
                        </a:buClr>
                        <a:buSzPts val="1100"/>
                        <a:buFont typeface="Arial" panose="020B0604020202020204" pitchFamily="34" charset="0"/>
                        <a:buChar char="•"/>
                        <a:tabLst/>
                      </a:pPr>
                      <a:r>
                        <a:rPr lang="en-US" sz="1050" b="0" i="0" u="none" strike="noStrike" cap="none" dirty="0">
                          <a:solidFill>
                            <a:schemeClr val="tx1">
                              <a:lumMod val="50000"/>
                            </a:schemeClr>
                          </a:solidFill>
                          <a:latin typeface="+mn-lt"/>
                          <a:ea typeface="Calibri"/>
                          <a:cs typeface="Calibri"/>
                          <a:sym typeface="Calibri"/>
                        </a:rPr>
                        <a:t>Stakeholders feel there is a need to implement pilots or demonstration projects to benchmark the lessons learned through oral PrEP rollout, address the challenges to PrEP implementation in the Ugandan context, and use that evidence to inform policy before rolling out in a phased approach.</a:t>
                      </a:r>
                    </a:p>
                    <a:p>
                      <a:pPr marL="231775" marR="0" lvl="0" indent="-168275" algn="l" rtl="0">
                        <a:lnSpc>
                          <a:spcPct val="100000"/>
                        </a:lnSpc>
                        <a:spcBef>
                          <a:spcPts val="0"/>
                        </a:spcBef>
                        <a:spcAft>
                          <a:spcPts val="0"/>
                        </a:spcAft>
                        <a:buClr>
                          <a:srgbClr val="000000"/>
                        </a:buClr>
                        <a:buSzPts val="1100"/>
                        <a:buFont typeface="Arial" panose="020B0604020202020204" pitchFamily="34" charset="0"/>
                        <a:buChar char="•"/>
                        <a:tabLst/>
                      </a:pPr>
                      <a:r>
                        <a:rPr lang="en-US" sz="1050" b="0" i="0" u="none" strike="noStrike" cap="none" dirty="0">
                          <a:solidFill>
                            <a:schemeClr val="tx1">
                              <a:lumMod val="50000"/>
                            </a:schemeClr>
                          </a:solidFill>
                          <a:latin typeface="+mn-lt"/>
                          <a:ea typeface="Calibri"/>
                          <a:cs typeface="Calibri"/>
                          <a:sym typeface="Calibri"/>
                        </a:rPr>
                        <a:t>Current facilities that are implementing oral PrEP can be used for pilot projects with the new products.</a:t>
                      </a:r>
                    </a:p>
                    <a:p>
                      <a:pPr marL="231775" marR="0" lvl="0" indent="-168275" algn="l" rtl="0">
                        <a:lnSpc>
                          <a:spcPct val="100000"/>
                        </a:lnSpc>
                        <a:spcBef>
                          <a:spcPts val="0"/>
                        </a:spcBef>
                        <a:spcAft>
                          <a:spcPts val="0"/>
                        </a:spcAft>
                        <a:buClr>
                          <a:srgbClr val="000000"/>
                        </a:buClr>
                        <a:buSzPts val="1100"/>
                        <a:buFont typeface="Arial" panose="020B0604020202020204" pitchFamily="34" charset="0"/>
                        <a:buChar char="•"/>
                        <a:tabLst/>
                      </a:pPr>
                      <a:r>
                        <a:rPr lang="en-US" sz="1050" b="0" i="0" u="none" strike="noStrike" cap="none" dirty="0">
                          <a:solidFill>
                            <a:schemeClr val="tx1">
                              <a:lumMod val="50000"/>
                            </a:schemeClr>
                          </a:solidFill>
                          <a:latin typeface="+mn-lt"/>
                          <a:ea typeface="Calibri"/>
                          <a:cs typeface="Calibri"/>
                          <a:sym typeface="Calibri"/>
                        </a:rPr>
                        <a:t>If possible, demonstration projects should focus on both new products at the same time, which should be available to all priority population groups from the outset.</a:t>
                      </a:r>
                      <a:endParaRPr lang="en-US" sz="1050" b="0" i="0" u="none" strike="noStrike" cap="none" dirty="0">
                        <a:solidFill>
                          <a:schemeClr val="tx1">
                            <a:lumMod val="50000"/>
                          </a:schemeClr>
                        </a:solidFill>
                        <a:latin typeface="Calibri"/>
                        <a:ea typeface="Calibri"/>
                        <a:cs typeface="Calibri"/>
                        <a:sym typeface="Calibri"/>
                      </a:endParaRPr>
                    </a:p>
                  </a:txBody>
                  <a:tcPr marL="45725" marR="9525" marT="9525" marB="0">
                    <a:lnL w="12700" cap="flat" cmpd="sng" algn="ctr">
                      <a:solidFill>
                        <a:srgbClr val="AAC1CA"/>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14413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06F94A-A364-9B45-9C33-9D4C77443500}"/>
              </a:ext>
            </a:extLst>
          </p:cNvPr>
          <p:cNvSpPr txBox="1"/>
          <p:nvPr/>
        </p:nvSpPr>
        <p:spPr>
          <a:xfrm>
            <a:off x="562769" y="2520242"/>
            <a:ext cx="10809276" cy="584775"/>
          </a:xfrm>
          <a:prstGeom prst="rect">
            <a:avLst/>
          </a:prstGeom>
          <a:noFill/>
        </p:spPr>
        <p:txBody>
          <a:bodyPr wrap="square" rtlCol="0">
            <a:spAutoFit/>
          </a:bodyPr>
          <a:lstStyle/>
          <a:p>
            <a:r>
              <a:rPr lang="en-CH" sz="3200">
                <a:solidFill>
                  <a:schemeClr val="bg1"/>
                </a:solidFill>
                <a:latin typeface="Poppins" pitchFamily="2" charset="77"/>
                <a:cs typeface="Poppins" pitchFamily="2" charset="77"/>
              </a:rPr>
              <a:t>Current situation of HIV prevention </a:t>
            </a:r>
          </a:p>
        </p:txBody>
      </p:sp>
      <p:sp>
        <p:nvSpPr>
          <p:cNvPr id="5" name="TextBox 4">
            <a:extLst>
              <a:ext uri="{FF2B5EF4-FFF2-40B4-BE49-F238E27FC236}">
                <a16:creationId xmlns:a16="http://schemas.microsoft.com/office/drawing/2014/main" id="{2AFF4ABD-C634-6C47-AB12-2760A9488914}"/>
              </a:ext>
            </a:extLst>
          </p:cNvPr>
          <p:cNvSpPr txBox="1"/>
          <p:nvPr/>
        </p:nvSpPr>
        <p:spPr>
          <a:xfrm>
            <a:off x="562768" y="3683138"/>
            <a:ext cx="11213595" cy="584775"/>
          </a:xfrm>
          <a:prstGeom prst="rect">
            <a:avLst/>
          </a:prstGeom>
          <a:noFill/>
        </p:spPr>
        <p:txBody>
          <a:bodyPr wrap="square" lIns="91440" tIns="45720" rIns="91440" bIns="45720" rtlCol="0" anchor="t">
            <a:spAutoFit/>
          </a:bodyPr>
          <a:lstStyle/>
          <a:p>
            <a:r>
              <a:rPr lang="en-CH" sz="3200">
                <a:solidFill>
                  <a:schemeClr val="bg1"/>
                </a:solidFill>
                <a:latin typeface="Poppins"/>
                <a:cs typeface="Poppins"/>
              </a:rPr>
              <a:t>Key findings for </a:t>
            </a:r>
            <a:r>
              <a:rPr lang="en-CH" sz="3200" err="1">
                <a:solidFill>
                  <a:schemeClr val="bg1"/>
                </a:solidFill>
                <a:latin typeface="Poppins"/>
                <a:cs typeface="Poppins"/>
              </a:rPr>
              <a:t>PrEP</a:t>
            </a:r>
            <a:r>
              <a:rPr lang="en-CH" sz="3200">
                <a:solidFill>
                  <a:schemeClr val="bg1"/>
                </a:solidFill>
                <a:latin typeface="Poppins"/>
                <a:cs typeface="Poppins"/>
              </a:rPr>
              <a:t> introduction planning</a:t>
            </a:r>
          </a:p>
        </p:txBody>
      </p:sp>
      <p:sp>
        <p:nvSpPr>
          <p:cNvPr id="6" name="TextBox 5">
            <a:extLst>
              <a:ext uri="{FF2B5EF4-FFF2-40B4-BE49-F238E27FC236}">
                <a16:creationId xmlns:a16="http://schemas.microsoft.com/office/drawing/2014/main" id="{62EFB950-A120-4C4A-9A6C-F65E2D361958}"/>
              </a:ext>
            </a:extLst>
          </p:cNvPr>
          <p:cNvSpPr txBox="1"/>
          <p:nvPr/>
        </p:nvSpPr>
        <p:spPr>
          <a:xfrm>
            <a:off x="562769" y="4846032"/>
            <a:ext cx="6596743" cy="584775"/>
          </a:xfrm>
          <a:prstGeom prst="rect">
            <a:avLst/>
          </a:prstGeom>
          <a:noFill/>
        </p:spPr>
        <p:txBody>
          <a:bodyPr wrap="square" rtlCol="0">
            <a:spAutoFit/>
          </a:bodyPr>
          <a:lstStyle/>
          <a:p>
            <a:r>
              <a:rPr lang="en-CH" sz="3200" b="1">
                <a:solidFill>
                  <a:schemeClr val="bg1"/>
                </a:solidFill>
                <a:latin typeface="Poppins" pitchFamily="2" charset="77"/>
                <a:cs typeface="Poppins" pitchFamily="2" charset="77"/>
              </a:rPr>
              <a:t>Sources and notes</a:t>
            </a:r>
          </a:p>
        </p:txBody>
      </p:sp>
      <p:sp>
        <p:nvSpPr>
          <p:cNvPr id="8" name="Chord 7">
            <a:extLst>
              <a:ext uri="{FF2B5EF4-FFF2-40B4-BE49-F238E27FC236}">
                <a16:creationId xmlns:a16="http://schemas.microsoft.com/office/drawing/2014/main" id="{1AF80069-DABF-B641-80B0-7EA3B0972225}"/>
              </a:ext>
            </a:extLst>
          </p:cNvPr>
          <p:cNvSpPr/>
          <p:nvPr/>
        </p:nvSpPr>
        <p:spPr>
          <a:xfrm rot="10800000">
            <a:off x="-290255" y="4695300"/>
            <a:ext cx="580510" cy="842294"/>
          </a:xfrm>
          <a:prstGeom prst="chord">
            <a:avLst>
              <a:gd name="adj1" fmla="val 5402243"/>
              <a:gd name="adj2" fmla="val 1622486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99894DD0-D956-FD4B-8054-7DFBADDEC1A4}"/>
              </a:ext>
            </a:extLst>
          </p:cNvPr>
          <p:cNvSpPr txBox="1"/>
          <p:nvPr/>
        </p:nvSpPr>
        <p:spPr>
          <a:xfrm>
            <a:off x="562769" y="1482922"/>
            <a:ext cx="6596743" cy="584775"/>
          </a:xfrm>
          <a:prstGeom prst="rect">
            <a:avLst/>
          </a:prstGeom>
          <a:noFill/>
        </p:spPr>
        <p:txBody>
          <a:bodyPr wrap="square" rtlCol="0">
            <a:spAutoFit/>
          </a:bodyPr>
          <a:lstStyle/>
          <a:p>
            <a:r>
              <a:rPr lang="en-CH" sz="3200">
                <a:solidFill>
                  <a:schemeClr val="bg1"/>
                </a:solidFill>
                <a:latin typeface="Poppins" pitchFamily="2" charset="77"/>
                <a:cs typeface="Poppins" pitchFamily="2" charset="77"/>
              </a:rPr>
              <a:t>MOSAIC project overview</a:t>
            </a:r>
          </a:p>
        </p:txBody>
      </p:sp>
    </p:spTree>
    <p:extLst>
      <p:ext uri="{BB962C8B-B14F-4D97-AF65-F5344CB8AC3E}">
        <p14:creationId xmlns:p14="http://schemas.microsoft.com/office/powerpoint/2010/main" val="127494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794C-E389-4B41-8A77-234EDF0BBE59}"/>
              </a:ext>
            </a:extLst>
          </p:cNvPr>
          <p:cNvSpPr>
            <a:spLocks noGrp="1"/>
          </p:cNvSpPr>
          <p:nvPr>
            <p:ph type="title"/>
          </p:nvPr>
        </p:nvSpPr>
        <p:spPr/>
        <p:txBody>
          <a:bodyPr/>
          <a:lstStyle/>
          <a:p>
            <a:r>
              <a:rPr lang="en-CH"/>
              <a:t>Key stakeholders interviewed</a:t>
            </a:r>
          </a:p>
        </p:txBody>
      </p:sp>
      <p:graphicFrame>
        <p:nvGraphicFramePr>
          <p:cNvPr id="5" name="Google Shape;515;p45">
            <a:extLst>
              <a:ext uri="{FF2B5EF4-FFF2-40B4-BE49-F238E27FC236}">
                <a16:creationId xmlns:a16="http://schemas.microsoft.com/office/drawing/2014/main" id="{13C74BDE-13B3-124D-BE21-C03354C555B0}"/>
              </a:ext>
            </a:extLst>
          </p:cNvPr>
          <p:cNvGraphicFramePr/>
          <p:nvPr>
            <p:extLst>
              <p:ext uri="{D42A27DB-BD31-4B8C-83A1-F6EECF244321}">
                <p14:modId xmlns:p14="http://schemas.microsoft.com/office/powerpoint/2010/main" val="1313805313"/>
              </p:ext>
            </p:extLst>
          </p:nvPr>
        </p:nvGraphicFramePr>
        <p:xfrm>
          <a:off x="809469" y="1213947"/>
          <a:ext cx="9677402" cy="4645883"/>
        </p:xfrm>
        <a:graphic>
          <a:graphicData uri="http://schemas.openxmlformats.org/drawingml/2006/table">
            <a:tbl>
              <a:tblPr>
                <a:noFill/>
              </a:tblPr>
              <a:tblGrid>
                <a:gridCol w="2028855">
                  <a:extLst>
                    <a:ext uri="{9D8B030D-6E8A-4147-A177-3AD203B41FA5}">
                      <a16:colId xmlns:a16="http://schemas.microsoft.com/office/drawing/2014/main" val="625957422"/>
                    </a:ext>
                  </a:extLst>
                </a:gridCol>
                <a:gridCol w="2028855">
                  <a:extLst>
                    <a:ext uri="{9D8B030D-6E8A-4147-A177-3AD203B41FA5}">
                      <a16:colId xmlns:a16="http://schemas.microsoft.com/office/drawing/2014/main" val="20000"/>
                    </a:ext>
                  </a:extLst>
                </a:gridCol>
                <a:gridCol w="2809846">
                  <a:extLst>
                    <a:ext uri="{9D8B030D-6E8A-4147-A177-3AD203B41FA5}">
                      <a16:colId xmlns:a16="http://schemas.microsoft.com/office/drawing/2014/main" val="764688447"/>
                    </a:ext>
                  </a:extLst>
                </a:gridCol>
                <a:gridCol w="2809846">
                  <a:extLst>
                    <a:ext uri="{9D8B030D-6E8A-4147-A177-3AD203B41FA5}">
                      <a16:colId xmlns:a16="http://schemas.microsoft.com/office/drawing/2014/main" val="57848712"/>
                    </a:ext>
                  </a:extLst>
                </a:gridCol>
              </a:tblGrid>
              <a:tr h="245521">
                <a:tc>
                  <a:txBody>
                    <a:bodyPr/>
                    <a:lstStyle/>
                    <a:p>
                      <a:pPr marL="0" marR="0" lvl="0" indent="0" algn="l" rtl="0">
                        <a:lnSpc>
                          <a:spcPct val="100000"/>
                        </a:lnSpc>
                        <a:spcBef>
                          <a:spcPts val="0"/>
                        </a:spcBef>
                        <a:spcAft>
                          <a:spcPts val="0"/>
                        </a:spcAft>
                        <a:buClr>
                          <a:srgbClr val="000000"/>
                        </a:buClr>
                        <a:buSzPts val="1300"/>
                        <a:buFont typeface="Arial"/>
                        <a:buNone/>
                      </a:pPr>
                      <a:r>
                        <a:rPr lang="en-US" sz="1200" b="1" i="0" u="none" strike="noStrike" cap="none" noProof="0">
                          <a:solidFill>
                            <a:schemeClr val="bg1"/>
                          </a:solidFill>
                          <a:latin typeface="+mn-lt"/>
                          <a:cs typeface="Calibri"/>
                          <a:sym typeface="Arial"/>
                        </a:rPr>
                        <a:t>Stakeholder group</a:t>
                      </a:r>
                    </a:p>
                  </a:txBody>
                  <a:tcPr marL="133275" marR="133275" marT="45725" marB="45725" anchor="ctr">
                    <a:lnL w="9525" cap="flat" cmpd="sng">
                      <a:solidFill>
                        <a:srgbClr val="000000">
                          <a:alpha val="0"/>
                        </a:srgbClr>
                      </a:solidFill>
                      <a:prstDash val="solid"/>
                      <a:round/>
                      <a:headEnd type="none" w="sm" len="sm"/>
                      <a:tailEnd type="none" w="sm" len="sm"/>
                    </a:lnL>
                    <a:lnR w="28575" cap="flat" cmpd="sng" algn="ctr">
                      <a:solidFill>
                        <a:srgbClr val="FFFFFF"/>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no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b="1" i="0" u="none" strike="noStrike" cap="none" noProof="0">
                          <a:solidFill>
                            <a:schemeClr val="bg1"/>
                          </a:solidFill>
                          <a:latin typeface="+mn-lt"/>
                          <a:cs typeface="Calibri"/>
                          <a:sym typeface="Calibri"/>
                        </a:rPr>
                        <a:t>Organization</a:t>
                      </a:r>
                      <a:endParaRPr lang="en-US" sz="1200" b="1" i="0" u="none" strike="noStrike" cap="none" noProof="0">
                        <a:solidFill>
                          <a:schemeClr val="bg1"/>
                        </a:solidFill>
                        <a:latin typeface="+mn-lt"/>
                        <a:cs typeface="Calibri"/>
                        <a:sym typeface="Arial"/>
                      </a:endParaRPr>
                    </a:p>
                  </a:txBody>
                  <a:tcPr marL="133275" marR="133275" marT="45725" marB="45725"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no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b="1" i="0" u="none" strike="noStrike" cap="none" noProof="0">
                          <a:solidFill>
                            <a:schemeClr val="bg1"/>
                          </a:solidFill>
                          <a:latin typeface="+mn-lt"/>
                          <a:cs typeface="Calibri"/>
                          <a:sym typeface="Arial"/>
                        </a:rPr>
                        <a:t>Individuals</a:t>
                      </a:r>
                    </a:p>
                  </a:txBody>
                  <a:tcPr marL="133275" marR="133275" marT="45725" marB="45725"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no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b="1" i="0" u="none" strike="noStrike" cap="none" noProof="0">
                          <a:solidFill>
                            <a:schemeClr val="bg1"/>
                          </a:solidFill>
                          <a:latin typeface="+mn-lt"/>
                          <a:cs typeface="Calibri"/>
                          <a:sym typeface="Arial"/>
                        </a:rPr>
                        <a:t>Role</a:t>
                      </a:r>
                    </a:p>
                  </a:txBody>
                  <a:tcPr marL="133275" marR="133275" marT="45725" marB="45725"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no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09196">
                <a:tc rowSpan="2">
                  <a:txBody>
                    <a:bodyPr/>
                    <a:lstStyle/>
                    <a:p>
                      <a:pPr marL="0" marR="0" lvl="0" indent="0" algn="l" rtl="0">
                        <a:lnSpc>
                          <a:spcPct val="100000"/>
                        </a:lnSpc>
                        <a:spcBef>
                          <a:spcPts val="0"/>
                        </a:spcBef>
                        <a:spcAft>
                          <a:spcPts val="0"/>
                        </a:spcAft>
                        <a:buClr>
                          <a:srgbClr val="353535"/>
                        </a:buClr>
                        <a:buSzPts val="1100"/>
                        <a:buFont typeface="Calibri"/>
                        <a:buNone/>
                      </a:pPr>
                      <a:r>
                        <a:rPr lang="en-US" sz="1200" b="1" i="0" u="none" strike="noStrike" cap="none" noProof="0">
                          <a:solidFill>
                            <a:schemeClr val="tx1"/>
                          </a:solidFill>
                          <a:latin typeface="+mn-lt"/>
                          <a:cs typeface="Calibri Light" panose="020F0302020204030204" pitchFamily="34" charset="0"/>
                        </a:rPr>
                        <a:t>NGO &amp; Implementing Partners</a:t>
                      </a:r>
                    </a:p>
                  </a:txBody>
                  <a:tcPr marL="133275" marR="133275" marT="45725" marB="45725" anchor="ctr">
                    <a:lnL w="9525" cap="flat" cmpd="sng">
                      <a:noFill/>
                      <a:prstDash val="solid"/>
                      <a:round/>
                      <a:headEnd type="none" w="sm" len="sm"/>
                      <a:tailEnd type="none" w="sm" len="sm"/>
                    </a:lnL>
                    <a:lnR w="9525" cap="flat" cmpd="sng" algn="ctr">
                      <a:solidFill>
                        <a:schemeClr val="accent6">
                          <a:lumMod val="75000"/>
                        </a:schemeClr>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353535"/>
                        </a:buClr>
                        <a:buSzPts val="1100"/>
                        <a:buFont typeface="Calibri"/>
                        <a:buNone/>
                      </a:pPr>
                      <a:r>
                        <a:rPr lang="en-US" sz="1200" b="0" i="0" u="none" strike="noStrike" cap="none" noProof="0">
                          <a:solidFill>
                            <a:srgbClr val="635F59"/>
                          </a:solidFill>
                          <a:latin typeface="+mn-lt"/>
                          <a:cs typeface="Calibri Light" panose="020F0302020204030204" pitchFamily="34" charset="0"/>
                        </a:rPr>
                        <a:t>AVAC Fellowship</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noProof="0">
                          <a:solidFill>
                            <a:srgbClr val="635F59"/>
                          </a:solidFill>
                          <a:latin typeface="+mn-lt"/>
                          <a:cs typeface="Calibri Light" panose="020F0302020204030204" pitchFamily="34" charset="0"/>
                        </a:rPr>
                        <a:t>Charles Brown</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noProof="0">
                          <a:solidFill>
                            <a:srgbClr val="635F59"/>
                          </a:solidFill>
                          <a:latin typeface="+mn-lt"/>
                          <a:cs typeface="Calibri Light" panose="020F0302020204030204" pitchFamily="34" charset="0"/>
                        </a:rPr>
                        <a:t>Advocate, Key Populations, and Member of the PrEP TWG</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1053623"/>
                  </a:ext>
                </a:extLst>
              </a:tr>
              <a:tr h="409196">
                <a:tc vMerge="1">
                  <a:txBody>
                    <a:bodyPr/>
                    <a:lstStyle/>
                    <a:p>
                      <a:pPr marL="0" marR="0" lvl="0" indent="0" algn="l" rtl="0">
                        <a:lnSpc>
                          <a:spcPct val="100000"/>
                        </a:lnSpc>
                        <a:spcBef>
                          <a:spcPts val="0"/>
                        </a:spcBef>
                        <a:spcAft>
                          <a:spcPts val="0"/>
                        </a:spcAft>
                        <a:buClr>
                          <a:srgbClr val="000000"/>
                        </a:buClr>
                        <a:buSzPts val="1100"/>
                        <a:buFont typeface="Arial"/>
                        <a:buNone/>
                      </a:pPr>
                      <a:endParaRPr lang="en-US" sz="1200" b="0" i="0" u="none" strike="noStrike" cap="none" noProof="0">
                        <a:solidFill>
                          <a:srgbClr val="635F59"/>
                        </a:solidFill>
                        <a:latin typeface="+mn-lt"/>
                        <a:cs typeface="Calibri Light" panose="020F0302020204030204" pitchFamily="34" charset="0"/>
                      </a:endParaRPr>
                    </a:p>
                  </a:txBody>
                  <a:tcPr marL="133275" marR="133275" marT="45725" marB="45725" anchor="ctr">
                    <a:lnL w="9525" cap="flat" cmpd="sng">
                      <a:noFill/>
                      <a:prstDash val="solid"/>
                      <a:round/>
                      <a:headEnd type="none" w="sm" len="sm"/>
                      <a:tailEnd type="none" w="sm" len="sm"/>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noProof="0">
                          <a:solidFill>
                            <a:srgbClr val="635F59"/>
                          </a:solidFill>
                          <a:latin typeface="+mn-lt"/>
                          <a:cs typeface="Calibri Light" panose="020F0302020204030204" pitchFamily="34" charset="0"/>
                        </a:rPr>
                        <a:t>TASO Uganda</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noProof="0">
                          <a:solidFill>
                            <a:srgbClr val="635F59"/>
                          </a:solidFill>
                          <a:latin typeface="+mn-lt"/>
                          <a:cs typeface="Calibri Light" panose="020F0302020204030204" pitchFamily="34" charset="0"/>
                        </a:rPr>
                        <a:t>Dr. Miya Yunus</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noProof="0">
                          <a:solidFill>
                            <a:srgbClr val="635F59"/>
                          </a:solidFill>
                          <a:latin typeface="+mn-lt"/>
                          <a:cs typeface="Calibri Light" panose="020F0302020204030204" pitchFamily="34" charset="0"/>
                        </a:rPr>
                        <a:t>Chief of Programmes and Capacity Development</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140360"/>
                  </a:ext>
                </a:extLst>
              </a:tr>
              <a:tr h="409196">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GB" sz="1200" b="1" i="0" u="none" strike="noStrike">
                          <a:solidFill>
                            <a:schemeClr val="tx1"/>
                          </a:solidFill>
                          <a:effectLst/>
                          <a:latin typeface="+mn-lt"/>
                        </a:rPr>
                        <a:t>Donor &amp; Multilateral Stakeholders</a:t>
                      </a:r>
                    </a:p>
                  </a:txBody>
                  <a:tcPr marL="133275" marR="133275" marT="45725" marB="45725" anchor="ctr">
                    <a:lnL w="9525" cap="flat" cmpd="sng">
                      <a:noFill/>
                      <a:prstDash val="solid"/>
                      <a:round/>
                      <a:headEnd type="none" w="sm" len="sm"/>
                      <a:tailEnd type="none" w="sm" len="sm"/>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USAID Mission</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Brian Kanyemba</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MOSAIC Point of Contact</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5624282"/>
                  </a:ext>
                </a:extLst>
              </a:tr>
              <a:tr h="365226">
                <a:tc rowSpan="7">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GB" sz="1200" b="1" i="0" u="none" strike="noStrike">
                          <a:solidFill>
                            <a:schemeClr val="tx1"/>
                          </a:solidFill>
                          <a:effectLst/>
                          <a:latin typeface="+mn-lt"/>
                        </a:rPr>
                        <a:t>Government &amp; Parastatal Stakeholders</a:t>
                      </a:r>
                    </a:p>
                  </a:txBody>
                  <a:tcPr marL="133275" marR="133275" marT="45725" marB="45725" anchor="ctr">
                    <a:lnL w="9525" cap="flat" cmpd="sng">
                      <a:noFill/>
                      <a:prstDash val="solid"/>
                      <a:round/>
                      <a:headEnd type="none" w="sm" len="sm"/>
                      <a:tailEnd type="none" w="sm" len="sm"/>
                    </a:lnL>
                    <a:lnR w="6350" cap="flat" cmpd="sng" algn="ctr">
                      <a:solidFill>
                        <a:schemeClr val="bg2">
                          <a:lumMod val="90000"/>
                        </a:schemeClr>
                      </a:solid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Uganda Ministry of Health</a:t>
                      </a:r>
                    </a:p>
                  </a:txBody>
                  <a:tcPr marL="133275" marR="133275" marT="45725" marB="45725" anchor="ctr">
                    <a:lnL w="6350" cap="flat" cmpd="sng" algn="ctr">
                      <a:solidFill>
                        <a:schemeClr val="bg2">
                          <a:lumMod val="90000"/>
                        </a:schemeClr>
                      </a:solidFill>
                      <a:prstDash val="solid"/>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Dr. Peter Mudiope</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HIV Prevention Team Lead</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2805090"/>
                  </a:ext>
                </a:extLst>
              </a:tr>
              <a:tr h="5263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Uganda Ministry of Health</a:t>
                      </a:r>
                    </a:p>
                  </a:txBody>
                  <a:tcPr marL="133275" marR="133275" marT="45725" marB="45725" anchor="ctr">
                    <a:lnL w="6350" cap="flat" cmpd="sng" algn="ctr">
                      <a:solidFill>
                        <a:schemeClr val="bg2">
                          <a:lumMod val="90000"/>
                        </a:schemeClr>
                      </a:solidFill>
                      <a:prstDash val="solid"/>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noProof="0">
                          <a:solidFill>
                            <a:srgbClr val="635F59"/>
                          </a:solidFill>
                          <a:latin typeface="+mn-lt"/>
                          <a:cs typeface="Calibri Light" panose="020F0302020204030204" pitchFamily="34" charset="0"/>
                        </a:rPr>
                        <a:t>Dr. Hebert Kadama</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noProof="0">
                          <a:solidFill>
                            <a:srgbClr val="635F59"/>
                          </a:solidFill>
                          <a:latin typeface="+mn-lt"/>
                          <a:cs typeface="Calibri Light" panose="020F0302020204030204" pitchFamily="34" charset="0"/>
                        </a:rPr>
                        <a:t>PrEP Point of Contact for Policy and Programming</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23751"/>
                  </a:ext>
                </a:extLst>
              </a:tr>
              <a:tr h="365226">
                <a:tc vMerge="1">
                  <a:txBody>
                    <a:bodyPr/>
                    <a:lstStyle/>
                    <a:p>
                      <a:endParaRPr lang="en-US"/>
                    </a:p>
                  </a:txBody>
                  <a:tcPr>
                    <a:lnT w="9525" cap="flat" cmpd="sng" algn="ctr">
                      <a:solidFill>
                        <a:schemeClr val="accent6">
                          <a:lumMod val="75000"/>
                        </a:schemeClr>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Uganda Ministry of Health</a:t>
                      </a:r>
                    </a:p>
                  </a:txBody>
                  <a:tcPr marL="133275" marR="133275" marT="45725" marB="45725" anchor="ctr">
                    <a:lnL w="6350" cap="flat" cmpd="sng" algn="ctr">
                      <a:solidFill>
                        <a:schemeClr val="bg2">
                          <a:lumMod val="90000"/>
                        </a:schemeClr>
                      </a:solidFill>
                      <a:prstDash val="solid"/>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Dr. Juliet Cheptoris</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Adolescent Girls and Young Women</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568752"/>
                  </a:ext>
                </a:extLst>
              </a:tr>
              <a:tr h="423788">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Uganda Ministry of Health</a:t>
                      </a:r>
                    </a:p>
                  </a:txBody>
                  <a:tcPr marL="133275" marR="133275" marT="45725" marB="45725" anchor="ctr">
                    <a:lnL w="6350" cap="flat" cmpd="sng" algn="ctr">
                      <a:solidFill>
                        <a:schemeClr val="bg2">
                          <a:lumMod val="90000"/>
                        </a:schemeClr>
                      </a:solidFill>
                      <a:prstDash val="solid"/>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Lordwin Kasambula</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Senior Program Officer for M&amp;E</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4710134"/>
                  </a:ext>
                </a:extLst>
              </a:tr>
              <a:tr h="404943">
                <a:tc vMerge="1">
                  <a:txBody>
                    <a:bodyPr/>
                    <a:lstStyle/>
                    <a:p>
                      <a:endParaRPr lang="en-US"/>
                    </a:p>
                  </a:txBody>
                  <a:tcPr>
                    <a:lnT w="9525" cap="flat" cmpd="sng" algn="ctr">
                      <a:solidFill>
                        <a:schemeClr val="accent6">
                          <a:lumMod val="75000"/>
                        </a:schemeClr>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Uganda Ministry of Health</a:t>
                      </a:r>
                    </a:p>
                  </a:txBody>
                  <a:tcPr marL="133275" marR="133275" marT="45725" marB="45725" anchor="ctr">
                    <a:lnL w="6350" cap="flat" cmpd="sng" algn="ctr">
                      <a:solidFill>
                        <a:schemeClr val="bg2">
                          <a:lumMod val="90000"/>
                        </a:schemeClr>
                      </a:solidFill>
                      <a:prstDash val="solid"/>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noProof="0">
                          <a:solidFill>
                            <a:srgbClr val="635F59"/>
                          </a:solidFill>
                          <a:latin typeface="+mn-lt"/>
                          <a:cs typeface="Calibri Light" panose="020F0302020204030204" pitchFamily="34" charset="0"/>
                        </a:rPr>
                        <a:t>Mark Agaara</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noProof="0">
                          <a:solidFill>
                            <a:srgbClr val="635F59"/>
                          </a:solidFill>
                          <a:latin typeface="+mn-lt"/>
                          <a:cs typeface="Calibri Light" panose="020F0302020204030204" pitchFamily="34" charset="0"/>
                        </a:rPr>
                        <a:t>Supply Chain Management</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6794526"/>
                  </a:ext>
                </a:extLst>
              </a:tr>
              <a:tr h="457210">
                <a:tc vMerge="1">
                  <a:txBody>
                    <a:bodyPr/>
                    <a:lstStyle/>
                    <a:p>
                      <a:endParaRPr lang="en-US"/>
                    </a:p>
                  </a:txBody>
                  <a:tcPr>
                    <a:lnT w="9525" cap="flat" cmpd="sng" algn="ctr">
                      <a:solidFill>
                        <a:schemeClr val="accent6">
                          <a:lumMod val="75000"/>
                        </a:schemeClr>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Uganda Ministry of Health</a:t>
                      </a:r>
                    </a:p>
                  </a:txBody>
                  <a:tcPr marL="133275" marR="133275" marT="45725" marB="45725" anchor="ctr">
                    <a:lnL w="6350" cap="flat" cmpd="sng" algn="ctr">
                      <a:solidFill>
                        <a:schemeClr val="bg2">
                          <a:lumMod val="90000"/>
                        </a:schemeClr>
                      </a:solidFill>
                      <a:prstDash val="solid"/>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Pande Gerald</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noProof="0">
                          <a:solidFill>
                            <a:srgbClr val="635F59"/>
                          </a:solidFill>
                          <a:latin typeface="+mn-lt"/>
                          <a:cs typeface="Calibri Light" panose="020F0302020204030204" pitchFamily="34" charset="0"/>
                        </a:rPr>
                        <a:t>Key Populations and Member of the PrEP TWG</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1359184"/>
                  </a:ext>
                </a:extLst>
              </a:tr>
              <a:tr h="457210">
                <a:tc vMerge="1">
                  <a:txBody>
                    <a:bodyPr/>
                    <a:lstStyle/>
                    <a:p>
                      <a:endParaRPr lang="en-US"/>
                    </a:p>
                  </a:txBody>
                  <a:tcPr>
                    <a:lnT w="9525" cap="flat" cmpd="sng" algn="ctr">
                      <a:solidFill>
                        <a:schemeClr val="accent6">
                          <a:lumMod val="75000"/>
                        </a:schemeClr>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noProof="0">
                          <a:solidFill>
                            <a:srgbClr val="635F59"/>
                          </a:solidFill>
                          <a:latin typeface="+mn-lt"/>
                          <a:cs typeface="Calibri Light" panose="020F0302020204030204" pitchFamily="34" charset="0"/>
                        </a:rPr>
                        <a:t>Uganda Ministry of Health</a:t>
                      </a:r>
                    </a:p>
                  </a:txBody>
                  <a:tcPr marL="133275" marR="133275" marT="45725" marB="45725" anchor="ctr">
                    <a:lnL w="6350" cap="flat" cmpd="sng" algn="ctr">
                      <a:solidFill>
                        <a:schemeClr val="bg2">
                          <a:lumMod val="90000"/>
                        </a:schemeClr>
                      </a:solidFill>
                      <a:prstDash val="solid"/>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noProof="0">
                          <a:solidFill>
                            <a:srgbClr val="635F59"/>
                          </a:solidFill>
                          <a:latin typeface="+mn-lt"/>
                          <a:cs typeface="Calibri Light" panose="020F0302020204030204" pitchFamily="34" charset="0"/>
                        </a:rPr>
                        <a:t>Peter Kyambabe</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noProof="0">
                          <a:solidFill>
                            <a:srgbClr val="635F59"/>
                          </a:solidFill>
                          <a:latin typeface="+mn-lt"/>
                          <a:cs typeface="Calibri Light" panose="020F0302020204030204" pitchFamily="34" charset="0"/>
                        </a:rPr>
                        <a:t>Civil Society Organizations and Key Populations</a:t>
                      </a:r>
                    </a:p>
                  </a:txBody>
                  <a:tcPr marL="133275" marR="133275" marT="45725" marB="45725" anchor="ctr">
                    <a:lnL w="9525" cap="flat" cmpd="sng" algn="ctr">
                      <a:solidFill>
                        <a:schemeClr val="accent6">
                          <a:lumMod val="75000"/>
                        </a:schemeClr>
                      </a:solidFill>
                      <a:prstDash val="sysDot"/>
                      <a:round/>
                      <a:headEnd type="none" w="med" len="med"/>
                      <a:tailEnd type="none" w="med" len="med"/>
                    </a:lnL>
                    <a:lnR w="9525" cap="flat" cmpd="sng" algn="ctr">
                      <a:solidFill>
                        <a:schemeClr val="accent6">
                          <a:lumMod val="75000"/>
                        </a:schemeClr>
                      </a:solidFill>
                      <a:prstDash val="sysDot"/>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3773038"/>
                  </a:ext>
                </a:extLst>
              </a:tr>
            </a:tbl>
          </a:graphicData>
        </a:graphic>
      </p:graphicFrame>
      <p:sp>
        <p:nvSpPr>
          <p:cNvPr id="3" name="Rectangle 2">
            <a:extLst>
              <a:ext uri="{FF2B5EF4-FFF2-40B4-BE49-F238E27FC236}">
                <a16:creationId xmlns:a16="http://schemas.microsoft.com/office/drawing/2014/main" id="{433DE8D8-F85E-B2FD-6590-D9B7A1876153}"/>
              </a:ext>
            </a:extLst>
          </p:cNvPr>
          <p:cNvSpPr/>
          <p:nvPr/>
        </p:nvSpPr>
        <p:spPr>
          <a:xfrm>
            <a:off x="809469" y="5949536"/>
            <a:ext cx="9677401" cy="55125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H" sz="1400">
                <a:solidFill>
                  <a:schemeClr val="tx1">
                    <a:lumMod val="50000"/>
                  </a:schemeClr>
                </a:solidFill>
              </a:rPr>
              <a:t>This analysis was completed in collaboration</a:t>
            </a:r>
            <a:r>
              <a:rPr lang="en-US" sz="1400">
                <a:solidFill>
                  <a:schemeClr val="tx1">
                    <a:lumMod val="50000"/>
                  </a:schemeClr>
                </a:solidFill>
              </a:rPr>
              <a:t> with colleagues from</a:t>
            </a:r>
            <a:r>
              <a:rPr lang="en-CH" sz="1400">
                <a:solidFill>
                  <a:schemeClr val="tx1">
                    <a:lumMod val="50000"/>
                  </a:schemeClr>
                </a:solidFill>
              </a:rPr>
              <a:t> MOSAIC Consortium partner Mann Global Health who spoke with a number of national stakeholders </a:t>
            </a:r>
            <a:r>
              <a:rPr lang="en-US" sz="1400">
                <a:solidFill>
                  <a:schemeClr val="tx1">
                    <a:lumMod val="50000"/>
                  </a:schemeClr>
                </a:solidFill>
              </a:rPr>
              <a:t>about</a:t>
            </a:r>
            <a:r>
              <a:rPr lang="en-CH" sz="1400">
                <a:solidFill>
                  <a:schemeClr val="tx1">
                    <a:lumMod val="50000"/>
                  </a:schemeClr>
                </a:solidFill>
              </a:rPr>
              <a:t> the introduction of </a:t>
            </a:r>
            <a:r>
              <a:rPr lang="en-US" sz="1400">
                <a:solidFill>
                  <a:schemeClr val="tx1">
                    <a:lumMod val="50000"/>
                  </a:schemeClr>
                </a:solidFill>
              </a:rPr>
              <a:t>CAB PrEP </a:t>
            </a:r>
            <a:r>
              <a:rPr lang="en-CH" sz="1400">
                <a:solidFill>
                  <a:schemeClr val="tx1">
                    <a:lumMod val="50000"/>
                  </a:schemeClr>
                </a:solidFill>
              </a:rPr>
              <a:t>in partnership with ViiV Healthcare.</a:t>
            </a:r>
          </a:p>
        </p:txBody>
      </p:sp>
    </p:spTree>
    <p:extLst>
      <p:ext uri="{BB962C8B-B14F-4D97-AF65-F5344CB8AC3E}">
        <p14:creationId xmlns:p14="http://schemas.microsoft.com/office/powerpoint/2010/main" val="2932373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5F605E-32BA-6C4E-8BDC-4B61CFD09313}"/>
              </a:ext>
            </a:extLst>
          </p:cNvPr>
          <p:cNvSpPr>
            <a:spLocks noGrp="1"/>
          </p:cNvSpPr>
          <p:nvPr>
            <p:ph type="title"/>
          </p:nvPr>
        </p:nvSpPr>
        <p:spPr/>
        <p:txBody>
          <a:bodyPr/>
          <a:lstStyle/>
          <a:p>
            <a:r>
              <a:rPr lang="en-CH"/>
              <a:t>Selected Desk Review Sources</a:t>
            </a:r>
          </a:p>
        </p:txBody>
      </p:sp>
      <p:graphicFrame>
        <p:nvGraphicFramePr>
          <p:cNvPr id="5" name="Google Shape;515;p45">
            <a:extLst>
              <a:ext uri="{FF2B5EF4-FFF2-40B4-BE49-F238E27FC236}">
                <a16:creationId xmlns:a16="http://schemas.microsoft.com/office/drawing/2014/main" id="{6EB222D7-6FEA-3F4F-9737-88190DCDFD3A}"/>
              </a:ext>
            </a:extLst>
          </p:cNvPr>
          <p:cNvGraphicFramePr/>
          <p:nvPr>
            <p:extLst>
              <p:ext uri="{D42A27DB-BD31-4B8C-83A1-F6EECF244321}">
                <p14:modId xmlns:p14="http://schemas.microsoft.com/office/powerpoint/2010/main" val="2822460848"/>
              </p:ext>
            </p:extLst>
          </p:nvPr>
        </p:nvGraphicFramePr>
        <p:xfrm>
          <a:off x="824459" y="1213949"/>
          <a:ext cx="8877976" cy="5392866"/>
        </p:xfrm>
        <a:graphic>
          <a:graphicData uri="http://schemas.openxmlformats.org/drawingml/2006/table">
            <a:tbl>
              <a:tblPr>
                <a:noFill/>
              </a:tblPr>
              <a:tblGrid>
                <a:gridCol w="8877976">
                  <a:extLst>
                    <a:ext uri="{9D8B030D-6E8A-4147-A177-3AD203B41FA5}">
                      <a16:colId xmlns:a16="http://schemas.microsoft.com/office/drawing/2014/main" val="20000"/>
                    </a:ext>
                  </a:extLst>
                </a:gridCol>
              </a:tblGrid>
              <a:tr h="297987">
                <a:tc>
                  <a:txBody>
                    <a:bodyPr/>
                    <a:lstStyle/>
                    <a:p>
                      <a:pPr marL="0" marR="0" lvl="0" indent="0" algn="l" rtl="0">
                        <a:lnSpc>
                          <a:spcPct val="100000"/>
                        </a:lnSpc>
                        <a:spcBef>
                          <a:spcPts val="0"/>
                        </a:spcBef>
                        <a:spcAft>
                          <a:spcPts val="0"/>
                        </a:spcAft>
                        <a:buClr>
                          <a:srgbClr val="000000"/>
                        </a:buClr>
                        <a:buSzPts val="1300"/>
                        <a:buFont typeface="Arial"/>
                        <a:buNone/>
                      </a:pPr>
                      <a:r>
                        <a:rPr lang="en-US" sz="1200" b="1" i="0" u="none" strike="noStrike" cap="none">
                          <a:solidFill>
                            <a:schemeClr val="bg1"/>
                          </a:solidFill>
                          <a:latin typeface="+mn-lt"/>
                          <a:cs typeface="Calibri"/>
                          <a:sym typeface="Calibri"/>
                        </a:rPr>
                        <a:t>Sources</a:t>
                      </a:r>
                      <a:endParaRPr sz="1200" b="1" i="0" u="none" strike="noStrike" cap="none">
                        <a:solidFill>
                          <a:schemeClr val="bg1"/>
                        </a:solidFill>
                        <a:latin typeface="+mn-lt"/>
                        <a:cs typeface="Calibri"/>
                        <a:sym typeface="Arial"/>
                      </a:endParaRPr>
                    </a:p>
                  </a:txBody>
                  <a:tcPr marL="133275" marR="133275" marT="45725" marB="45725" anchor="ctr">
                    <a:lnL w="9525" cap="flat" cmpd="sng">
                      <a:solidFill>
                        <a:srgbClr val="000000">
                          <a:alpha val="0"/>
                        </a:srgbClr>
                      </a:solidFill>
                      <a:prstDash val="solid"/>
                      <a:round/>
                      <a:headEnd type="none" w="sm" len="sm"/>
                      <a:tailEnd type="none" w="sm" len="sm"/>
                    </a:lnL>
                    <a:lnR w="28575" cap="flat" cmpd="sng" algn="ctr">
                      <a:solidFill>
                        <a:srgbClr val="FFFFFF"/>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no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CH" sz="1200">
                          <a:solidFill>
                            <a:schemeClr val="tx1">
                              <a:lumMod val="50000"/>
                            </a:schemeClr>
                          </a:solidFill>
                          <a:latin typeface="+mn-lt"/>
                        </a:rPr>
                        <a:t>Release of Preliminary Results of the 2020 Uganda Population-Based HIV Impact Assessment</a:t>
                      </a:r>
                      <a:r>
                        <a:rPr lang="en-US" sz="1200">
                          <a:solidFill>
                            <a:schemeClr val="tx1">
                              <a:lumMod val="50000"/>
                            </a:schemeClr>
                          </a:solidFill>
                          <a:latin typeface="+mn-lt"/>
                        </a:rPr>
                        <a:t>. Press release. Uganda Ministry of Health, February 2022.</a:t>
                      </a:r>
                      <a:endParaRPr lang="en-US" sz="1200" b="0" i="0" u="none" strike="noStrike" cap="none">
                        <a:solidFill>
                          <a:schemeClr val="tx1">
                            <a:lumMod val="50000"/>
                          </a:schemeClr>
                        </a:solidFill>
                        <a:latin typeface="+mn-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sm" len="sm"/>
                      <a:tailEnd type="none" w="sm" len="sm"/>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2324">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kern="1200" baseline="0">
                          <a:solidFill>
                            <a:schemeClr val="tx1">
                              <a:lumMod val="50000"/>
                            </a:schemeClr>
                          </a:solidFill>
                          <a:effectLst/>
                          <a:latin typeface="+mn-lt"/>
                          <a:ea typeface="+mn-ea"/>
                          <a:cs typeface="+mn-cs"/>
                        </a:rPr>
                        <a:t>Technical Guidance on Pre-Exposure Prophylaxis (PrEP) for Persons at High Risk of HIV in Uganda. Uganda Ministry of Health, May 2020.</a:t>
                      </a: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9283454"/>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a:solidFill>
                            <a:schemeClr val="tx1">
                              <a:lumMod val="50000"/>
                            </a:schemeClr>
                          </a:solidFill>
                          <a:latin typeface="+mn-lt"/>
                          <a:cs typeface="Calibri Light" panose="020F0302020204030204" pitchFamily="34" charset="0"/>
                          <a:sym typeface="Arial"/>
                          <a:hlinkClick r:id="rId3"/>
                        </a:rPr>
                        <a:t>Uganda Country Fact Sheet</a:t>
                      </a:r>
                      <a:r>
                        <a:rPr lang="en-US" sz="1200" b="0" i="0" u="none" strike="noStrike" cap="none">
                          <a:solidFill>
                            <a:schemeClr val="tx1">
                              <a:lumMod val="50000"/>
                            </a:schemeClr>
                          </a:solidFill>
                          <a:latin typeface="+mn-lt"/>
                          <a:cs typeface="Calibri Light" panose="020F0302020204030204" pitchFamily="34" charset="0"/>
                          <a:sym typeface="Arial"/>
                        </a:rPr>
                        <a:t>. UNAIDS, 2020.</a:t>
                      </a: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1797353"/>
                  </a:ext>
                </a:extLst>
              </a:tr>
              <a:tr h="372325">
                <a:tc>
                  <a:txBody>
                    <a:bodyPr/>
                    <a:lstStyle/>
                    <a:p>
                      <a:pPr marL="0" marR="0" lvl="0" indent="0" algn="l" rtl="0" eaLnBrk="1" fontAlgn="auto" latinLnBrk="0" hangingPunct="1">
                        <a:lnSpc>
                          <a:spcPct val="100000"/>
                        </a:lnSpc>
                        <a:spcBef>
                          <a:spcPts val="0"/>
                        </a:spcBef>
                        <a:spcAft>
                          <a:spcPts val="0"/>
                        </a:spcAft>
                        <a:buClr>
                          <a:srgbClr val="353535"/>
                        </a:buClr>
                        <a:buSzPts val="1100"/>
                        <a:buFont typeface="Calibri"/>
                        <a:buNone/>
                      </a:pPr>
                      <a:r>
                        <a:rPr lang="en-US" sz="1200" b="0" i="0" u="none" strike="noStrike" cap="none">
                          <a:solidFill>
                            <a:schemeClr val="tx1">
                              <a:lumMod val="50000"/>
                            </a:schemeClr>
                          </a:solidFill>
                          <a:latin typeface="+mn-lt"/>
                          <a:cs typeface="Calibri Light" panose="020F0302020204030204" pitchFamily="34" charset="0"/>
                          <a:sym typeface="Arial"/>
                          <a:hlinkClick r:id="rId4"/>
                        </a:rPr>
                        <a:t>Uganda Country Operational Plan (COP21) Strategic Direction Summary</a:t>
                      </a:r>
                      <a:r>
                        <a:rPr lang="en-US" sz="1200" b="0" i="0" u="none" strike="noStrike" cap="none">
                          <a:solidFill>
                            <a:schemeClr val="tx1">
                              <a:lumMod val="50000"/>
                            </a:schemeClr>
                          </a:solidFill>
                          <a:latin typeface="+mn-lt"/>
                          <a:cs typeface="Calibri Light" panose="020F0302020204030204" pitchFamily="34" charset="0"/>
                          <a:sym typeface="Arial"/>
                        </a:rPr>
                        <a:t>. PEPFAR, May 2021.</a:t>
                      </a: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968492"/>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a:solidFill>
                            <a:schemeClr val="tx1">
                              <a:lumMod val="50000"/>
                            </a:schemeClr>
                          </a:solidFill>
                          <a:latin typeface="+mn-lt"/>
                          <a:cs typeface="Calibri Light"/>
                          <a:sym typeface="Arial"/>
                          <a:hlinkClick r:id="rId5"/>
                        </a:rPr>
                        <a:t>Acceleration of HIV Prevention in Uganda: A Road Map Towards Zero New Infections by 2030</a:t>
                      </a:r>
                      <a:r>
                        <a:rPr lang="en-US" sz="1200" b="0" i="0" u="none" strike="noStrike" cap="none">
                          <a:solidFill>
                            <a:schemeClr val="tx1">
                              <a:lumMod val="50000"/>
                            </a:schemeClr>
                          </a:solidFill>
                          <a:latin typeface="+mn-lt"/>
                          <a:cs typeface="Calibri Light"/>
                          <a:sym typeface="Arial"/>
                        </a:rPr>
                        <a:t>. Uganda AIDS Commission, November 2018.</a:t>
                      </a: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2325">
                <a:tc>
                  <a:txBody>
                    <a:bodyPr/>
                    <a:lstStyle/>
                    <a:p>
                      <a:pPr marL="0" marR="0" lvl="0" indent="0" algn="l" rtl="0" eaLnBrk="1" fontAlgn="auto" latinLnBrk="0" hangingPunct="1">
                        <a:lnSpc>
                          <a:spcPct val="100000"/>
                        </a:lnSpc>
                        <a:spcBef>
                          <a:spcPts val="0"/>
                        </a:spcBef>
                        <a:spcAft>
                          <a:spcPts val="0"/>
                        </a:spcAft>
                        <a:buClr>
                          <a:srgbClr val="353535"/>
                        </a:buClr>
                        <a:buSzPts val="1100"/>
                        <a:buFont typeface="Calibri"/>
                        <a:buNone/>
                      </a:pPr>
                      <a:r>
                        <a:rPr lang="en-US" sz="1200" b="0" i="0" u="none" strike="noStrike" cap="none">
                          <a:solidFill>
                            <a:schemeClr val="tx1">
                              <a:lumMod val="50000"/>
                            </a:schemeClr>
                          </a:solidFill>
                          <a:latin typeface="+mn-lt"/>
                          <a:cs typeface="Calibri Light"/>
                          <a:sym typeface="Arial"/>
                        </a:rPr>
                        <a:t>Uganda National HIV and AIDS Strategic Plan </a:t>
                      </a:r>
                      <a:r>
                        <a:rPr lang="en-US" sz="1200" b="0" i="0" u="none" strike="noStrike" cap="none">
                          <a:solidFill>
                            <a:srgbClr val="0070C0"/>
                          </a:solidFill>
                          <a:latin typeface="+mn-lt"/>
                          <a:cs typeface="Calibri Light"/>
                          <a:sym typeface="Arial"/>
                          <a:hlinkClick r:id="rId6">
                            <a:extLst>
                              <a:ext uri="{A12FA001-AC4F-418D-AE19-62706E023703}">
                                <ahyp:hlinkClr xmlns:ahyp="http://schemas.microsoft.com/office/drawing/2018/hyperlinkcolor" val="tx"/>
                              </a:ext>
                            </a:extLst>
                          </a:hlinkClick>
                        </a:rPr>
                        <a:t>2011/12 – 2014/15</a:t>
                      </a:r>
                      <a:r>
                        <a:rPr lang="en-US" sz="1200" b="0" i="0" u="none" strike="noStrike" cap="none">
                          <a:solidFill>
                            <a:schemeClr val="tx1">
                              <a:lumMod val="50000"/>
                            </a:schemeClr>
                          </a:solidFill>
                          <a:latin typeface="+mn-lt"/>
                          <a:cs typeface="Calibri Light"/>
                          <a:sym typeface="Arial"/>
                        </a:rPr>
                        <a:t>, </a:t>
                      </a:r>
                      <a:r>
                        <a:rPr lang="en-US" sz="1200" b="0" i="0" u="none" strike="noStrike" cap="none">
                          <a:solidFill>
                            <a:schemeClr val="tx1">
                              <a:lumMod val="50000"/>
                            </a:schemeClr>
                          </a:solidFill>
                          <a:latin typeface="+mn-lt"/>
                          <a:cs typeface="Calibri Light"/>
                          <a:sym typeface="Arial"/>
                          <a:hlinkClick r:id="rId7"/>
                        </a:rPr>
                        <a:t>2015/2016 – 2019/2020</a:t>
                      </a:r>
                      <a:r>
                        <a:rPr lang="en-US" sz="1200" b="0" i="0" u="none" strike="noStrike" cap="none">
                          <a:solidFill>
                            <a:schemeClr val="tx1">
                              <a:lumMod val="50000"/>
                            </a:schemeClr>
                          </a:solidFill>
                          <a:latin typeface="+mn-lt"/>
                          <a:cs typeface="Calibri Light"/>
                          <a:sym typeface="Arial"/>
                        </a:rPr>
                        <a:t>, </a:t>
                      </a:r>
                      <a:r>
                        <a:rPr lang="en-GB" sz="1200" b="0">
                          <a:solidFill>
                            <a:schemeClr val="tx1">
                              <a:lumMod val="50000"/>
                            </a:schemeClr>
                          </a:solidFill>
                          <a:latin typeface="+mn-lt"/>
                        </a:rPr>
                        <a:t>and </a:t>
                      </a:r>
                      <a:r>
                        <a:rPr lang="en-GB" sz="1200" b="0">
                          <a:solidFill>
                            <a:schemeClr val="tx1">
                              <a:lumMod val="50000"/>
                            </a:schemeClr>
                          </a:solidFill>
                          <a:latin typeface="+mn-lt"/>
                          <a:hlinkClick r:id="rId8"/>
                        </a:rPr>
                        <a:t>2020/21 –2024/25</a:t>
                      </a:r>
                      <a:r>
                        <a:rPr lang="en-GB" sz="1200" b="0">
                          <a:solidFill>
                            <a:schemeClr val="tx1">
                              <a:lumMod val="50000"/>
                            </a:schemeClr>
                          </a:solidFill>
                          <a:latin typeface="+mn-lt"/>
                        </a:rPr>
                        <a:t>.  Uganda AIDS Commission, 2011, 2015, 2020.</a:t>
                      </a:r>
                      <a:endParaRPr lang="en-US" sz="1200" b="0" i="0" u="none" strike="noStrike" cap="none">
                        <a:solidFill>
                          <a:schemeClr val="tx1">
                            <a:lumMod val="50000"/>
                          </a:schemeClr>
                        </a:solidFill>
                        <a:latin typeface="+mn-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0890645"/>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a:solidFill>
                            <a:schemeClr val="tx1">
                              <a:lumMod val="50000"/>
                            </a:schemeClr>
                          </a:solidFill>
                          <a:latin typeface="+mn-lt"/>
                          <a:cs typeface="Calibri Light"/>
                          <a:sym typeface="Arial"/>
                        </a:rPr>
                        <a:t>National Family Planning Costed Implementation Plan 2020/21– 2024/25 (Draft). MOH Reproductive and Infant Health Division, June 2021.</a:t>
                      </a: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a:solidFill>
                            <a:schemeClr val="tx1">
                              <a:lumMod val="50000"/>
                            </a:schemeClr>
                          </a:solidFill>
                          <a:latin typeface="+mn-lt"/>
                          <a:cs typeface="Calibri Light"/>
                          <a:sym typeface="Arial"/>
                        </a:rPr>
                        <a:t>Priorities for the Reproductive, Maternal, Newborn, Child, and Adolescent Health (RMNCAAH) 2021–2026 Sharpened Plan and Investment Case. The Republic of Uganda, June 2022.</a:t>
                      </a: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200" b="0" i="0" u="none" strike="noStrike" cap="none">
                          <a:solidFill>
                            <a:schemeClr val="tx1">
                              <a:lumMod val="50000"/>
                            </a:schemeClr>
                          </a:solidFill>
                          <a:latin typeface="+mn-lt"/>
                          <a:cs typeface="Calibri Light" panose="020F0302020204030204" pitchFamily="34" charset="0"/>
                          <a:sym typeface="Arial"/>
                        </a:rPr>
                        <a:t>Ministry of Health, Uganda. Uganda Population-Based HIV Impact Assessment 2016-2017. July 2019. </a:t>
                      </a: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3098367"/>
                  </a:ext>
                </a:extLst>
              </a:tr>
              <a:tr h="372325">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a:solidFill>
                          <a:schemeClr val="tx1">
                            <a:lumMod val="50000"/>
                          </a:schemeClr>
                        </a:solidFill>
                        <a:latin typeface="+mj-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3878518"/>
                  </a:ext>
                </a:extLst>
              </a:tr>
              <a:tr h="372325">
                <a:tc>
                  <a:txBody>
                    <a:bodyPr/>
                    <a:lstStyle/>
                    <a:p>
                      <a:pPr marL="0" marR="0" lvl="0" indent="0" algn="l" rtl="0">
                        <a:lnSpc>
                          <a:spcPct val="100000"/>
                        </a:lnSpc>
                        <a:spcBef>
                          <a:spcPts val="0"/>
                        </a:spcBef>
                        <a:spcAft>
                          <a:spcPts val="0"/>
                        </a:spcAft>
                        <a:buClr>
                          <a:srgbClr val="353535"/>
                        </a:buClr>
                        <a:buSzPts val="1100"/>
                        <a:buFont typeface="Calibri"/>
                        <a:buNone/>
                      </a:pPr>
                      <a:endParaRPr sz="1200" b="0" i="0" u="none" strike="noStrike" cap="none">
                        <a:solidFill>
                          <a:schemeClr val="tx1">
                            <a:lumMod val="50000"/>
                          </a:schemeClr>
                        </a:solidFill>
                        <a:latin typeface="+mj-lt"/>
                        <a:cs typeface="Calibri Light" panose="020F0302020204030204" pitchFamily="34" charset="0"/>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2325">
                <a:tc>
                  <a:txBody>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tx1">
                            <a:lumMod val="50000"/>
                          </a:schemeClr>
                        </a:solidFill>
                        <a:latin typeface="+mj-lt"/>
                        <a:ea typeface="Calibri"/>
                        <a:cs typeface="Calibri Light" panose="020F0302020204030204" pitchFamily="34" charset="0"/>
                        <a:sym typeface="Calibri"/>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2325">
                <a:tc>
                  <a:txBody>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tx1">
                            <a:lumMod val="50000"/>
                          </a:schemeClr>
                        </a:solidFill>
                        <a:latin typeface="+mj-lt"/>
                        <a:ea typeface="Calibri"/>
                        <a:cs typeface="Calibri Light" panose="020F0302020204030204" pitchFamily="34" charset="0"/>
                        <a:sym typeface="Calibri"/>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12700" cap="flat" cmpd="sng">
                      <a:noFill/>
                      <a:prstDash val="dot"/>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21286814"/>
                  </a:ext>
                </a:extLst>
              </a:tr>
            </a:tbl>
          </a:graphicData>
        </a:graphic>
      </p:graphicFrame>
    </p:spTree>
    <p:extLst>
      <p:ext uri="{BB962C8B-B14F-4D97-AF65-F5344CB8AC3E}">
        <p14:creationId xmlns:p14="http://schemas.microsoft.com/office/powerpoint/2010/main" val="344678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6793D0-D591-A933-D013-C139783DBE9A}"/>
              </a:ext>
            </a:extLst>
          </p:cNvPr>
          <p:cNvSpPr/>
          <p:nvPr/>
        </p:nvSpPr>
        <p:spPr>
          <a:xfrm>
            <a:off x="0" y="0"/>
            <a:ext cx="12214279" cy="6858000"/>
          </a:xfrm>
          <a:prstGeom prst="rect">
            <a:avLst/>
          </a:prstGeom>
          <a:solidFill>
            <a:srgbClr val="05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Full screen preview">
            <a:extLst>
              <a:ext uri="{FF2B5EF4-FFF2-40B4-BE49-F238E27FC236}">
                <a16:creationId xmlns:a16="http://schemas.microsoft.com/office/drawing/2014/main" id="{D78EB4D5-7B84-EA40-DD68-8AE9C1FDA72A}"/>
              </a:ext>
            </a:extLst>
          </p:cNvPr>
          <p:cNvPicPr>
            <a:picLocks noChangeAspect="1" noChangeArrowheads="1"/>
          </p:cNvPicPr>
          <p:nvPr/>
        </p:nvPicPr>
        <p:blipFill>
          <a:blip r:embed="rId3">
            <a:alphaModFix amt="35000"/>
            <a:extLst>
              <a:ext uri="{28A0092B-C50C-407E-A947-70E740481C1C}">
                <a14:useLocalDpi xmlns:a14="http://schemas.microsoft.com/office/drawing/2010/main"/>
              </a:ext>
            </a:extLst>
          </a:blip>
          <a:srcRect/>
          <a:stretch>
            <a:fillRect/>
          </a:stretch>
        </p:blipFill>
        <p:spPr bwMode="auto">
          <a:xfrm flipH="1">
            <a:off x="-7432" y="0"/>
            <a:ext cx="12221711" cy="6874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46F933-83A5-6A70-FA25-B6A2D7E85F35}"/>
              </a:ext>
            </a:extLst>
          </p:cNvPr>
          <p:cNvSpPr txBox="1"/>
          <p:nvPr/>
        </p:nvSpPr>
        <p:spPr>
          <a:xfrm>
            <a:off x="9772660" y="0"/>
            <a:ext cx="2449051" cy="6876288"/>
          </a:xfrm>
          <a:prstGeom prst="rect">
            <a:avLst/>
          </a:prstGeom>
          <a:solidFill>
            <a:srgbClr val="0E8389">
              <a:alpha val="87059"/>
            </a:srgbClr>
          </a:solidFill>
          <a:effectLst/>
        </p:spPr>
        <p:txBody>
          <a:bodyPr wrap="square" lIns="228600" tIns="228600" rIns="228600" bIns="228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VALUES</a:t>
            </a:r>
            <a:br>
              <a:rPr kumimoji="0" lang="en-US" sz="20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br>
            <a:endParaRPr kumimoji="0" lang="en-US" sz="20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Country-led</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Women-focused with emphasis on AGYW</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Informed choice</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Equitable co-leadership</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Intentionality</a:t>
            </a:r>
            <a:endParaRPr kumimoji="0" lang="en-US" sz="20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7" name="Content Placeholder 4">
            <a:extLst>
              <a:ext uri="{FF2B5EF4-FFF2-40B4-BE49-F238E27FC236}">
                <a16:creationId xmlns:a16="http://schemas.microsoft.com/office/drawing/2014/main" id="{55D9D47B-22C5-D55B-15D9-F5D1B3ABDAC7}"/>
              </a:ext>
            </a:extLst>
          </p:cNvPr>
          <p:cNvSpPr txBox="1">
            <a:spLocks/>
          </p:cNvSpPr>
          <p:nvPr/>
        </p:nvSpPr>
        <p:spPr>
          <a:xfrm>
            <a:off x="675373" y="1220112"/>
            <a:ext cx="8595627" cy="5333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8" name="TextBox 7">
            <a:extLst>
              <a:ext uri="{FF2B5EF4-FFF2-40B4-BE49-F238E27FC236}">
                <a16:creationId xmlns:a16="http://schemas.microsoft.com/office/drawing/2014/main" id="{F7E14CE8-D83A-C35C-DE81-656C9B5E74C8}"/>
              </a:ext>
            </a:extLst>
          </p:cNvPr>
          <p:cNvSpPr txBox="1"/>
          <p:nvPr/>
        </p:nvSpPr>
        <p:spPr>
          <a:xfrm>
            <a:off x="4207893" y="-1576"/>
            <a:ext cx="5574228" cy="6841288"/>
          </a:xfrm>
          <a:prstGeom prst="rect">
            <a:avLst/>
          </a:prstGeom>
          <a:solidFill>
            <a:srgbClr val="0E8389">
              <a:alpha val="45882"/>
            </a:srgbClr>
          </a:solidFill>
          <a:effectLst/>
        </p:spPr>
        <p:txBody>
          <a:bodyPr wrap="square" lIns="228600" tIns="228600" rIns="228600" bIns="228600" rtlCol="0" anchor="ctr">
            <a:noAutofit/>
          </a:bodyPr>
          <a:lstStyle/>
          <a:p>
            <a:pPr marL="285750" marR="0" lvl="0" indent="-285750" algn="l" defTabSz="914400" rtl="0" eaLnBrk="1" fontAlgn="auto" latinLnBrk="0" hangingPunct="1">
              <a:lnSpc>
                <a:spcPct val="110000"/>
              </a:lnSpc>
              <a:spcBef>
                <a:spcPts val="0"/>
              </a:spcBef>
              <a:spcAft>
                <a:spcPts val="2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Poppins"/>
                <a:ea typeface="+mn-ea"/>
                <a:cs typeface="Poppins"/>
              </a:rPr>
              <a:t>5-year, $85M global project funded by PEPFAR through USAID (2021-2026)</a:t>
            </a:r>
          </a:p>
          <a:p>
            <a:pPr marL="285750" marR="0" lvl="0" indent="-285750" algn="l" defTabSz="914400" rtl="0" eaLnBrk="1" fontAlgn="auto" latinLnBrk="0" hangingPunct="1">
              <a:lnSpc>
                <a:spcPct val="110000"/>
              </a:lnSpc>
              <a:spcBef>
                <a:spcPts val="0"/>
              </a:spcBef>
              <a:spcAft>
                <a:spcPts val="2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Poppins"/>
                <a:ea typeface="+mn-ea"/>
                <a:cs typeface="Poppins"/>
              </a:rPr>
              <a:t>Focuses on introduction of and access </a:t>
            </a:r>
            <a:r>
              <a:rPr lang="en-US" sz="1600" dirty="0">
                <a:solidFill>
                  <a:srgbClr val="FFFFFF"/>
                </a:solidFill>
                <a:latin typeface="Poppins"/>
                <a:cs typeface="Poppins"/>
              </a:rPr>
              <a:t>t</a:t>
            </a:r>
            <a:r>
              <a:rPr kumimoji="0" lang="en-US" sz="1600" b="0" i="0" u="none" strike="noStrike" kern="1200" cap="none" spc="0" normalizeH="0" baseline="0" noProof="0" dirty="0">
                <a:ln>
                  <a:noFill/>
                </a:ln>
                <a:solidFill>
                  <a:srgbClr val="FFFFFF"/>
                </a:solidFill>
                <a:effectLst/>
                <a:uLnTx/>
                <a:uFillTx/>
                <a:latin typeface="Poppins"/>
                <a:ea typeface="+mn-ea"/>
                <a:cs typeface="Poppins"/>
              </a:rPr>
              <a:t>o new biomedical prevention products to prevent HIV for women in sub-Saharan Africa</a:t>
            </a:r>
            <a:endParaRPr lang="en-US" sz="1600" b="0" i="0" u="none" strike="noStrike" kern="1200" cap="none" spc="0" normalizeH="0" baseline="0" noProof="0" dirty="0">
              <a:ln>
                <a:noFill/>
              </a:ln>
              <a:solidFill>
                <a:srgbClr val="FFFFFF"/>
              </a:solidFill>
              <a:effectLst/>
              <a:uLnTx/>
              <a:uFillTx/>
              <a:latin typeface="Poppins"/>
              <a:cs typeface="Poppins"/>
            </a:endParaRPr>
          </a:p>
          <a:p>
            <a:pPr marL="285750" indent="-285750">
              <a:lnSpc>
                <a:spcPct val="110000"/>
              </a:lnSpc>
              <a:spcAft>
                <a:spcPts val="2400"/>
              </a:spcAft>
              <a:buFont typeface="Wingdings" panose="05000000000000000000" pitchFamily="2" charset="2"/>
              <a:buChar char="§"/>
              <a:defRPr/>
            </a:pPr>
            <a:r>
              <a:rPr kumimoji="0" lang="en-US" sz="1600" b="0" i="0" u="none" strike="noStrike" kern="1200" cap="none" spc="0" normalizeH="0" baseline="0" noProof="0" dirty="0">
                <a:ln>
                  <a:noFill/>
                </a:ln>
                <a:solidFill>
                  <a:srgbClr val="FFFFFF"/>
                </a:solidFill>
                <a:effectLst/>
                <a:uLnTx/>
                <a:uFillTx/>
                <a:latin typeface="Poppins"/>
                <a:ea typeface="+mn-ea"/>
                <a:cs typeface="Poppins"/>
              </a:rPr>
              <a:t>Works across multiple countries — </a:t>
            </a:r>
            <a:r>
              <a:rPr lang="en-US" sz="1600" dirty="0">
                <a:solidFill>
                  <a:srgbClr val="FFFFFF"/>
                </a:solidFill>
                <a:latin typeface="Poppins"/>
                <a:cs typeface="Poppins"/>
              </a:rPr>
              <a:t>Botswana, Eswatini</a:t>
            </a:r>
            <a:r>
              <a:rPr kumimoji="0" lang="en-US" sz="1600" b="0" i="0" u="none" strike="noStrike" kern="1200" cap="none" spc="0" normalizeH="0" baseline="0" noProof="0" dirty="0">
                <a:ln>
                  <a:noFill/>
                </a:ln>
                <a:solidFill>
                  <a:srgbClr val="FFFFFF"/>
                </a:solidFill>
                <a:effectLst/>
                <a:uLnTx/>
                <a:uFillTx/>
                <a:latin typeface="Poppins"/>
                <a:ea typeface="+mn-ea"/>
                <a:cs typeface="Poppins"/>
              </a:rPr>
              <a:t>, Lesotho, Kenya, Namibia, Nigeria, South Africa, Uganda, Zambia, and Zimbabwe</a:t>
            </a:r>
            <a:endParaRPr lang="en-US" sz="1600" b="0" i="0" u="none" strike="noStrike" kern="1200" cap="none" spc="0" normalizeH="0" baseline="0" noProof="0" dirty="0">
              <a:ln>
                <a:noFill/>
              </a:ln>
              <a:solidFill>
                <a:srgbClr val="FFFFFF"/>
              </a:solidFill>
              <a:effectLst/>
              <a:uLnTx/>
              <a:uFillTx/>
              <a:latin typeface="Poppins"/>
              <a:cs typeface="Poppins"/>
            </a:endParaRPr>
          </a:p>
          <a:p>
            <a:pPr marL="285750" marR="0" lvl="0" indent="-285750" algn="l" defTabSz="914400" rtl="0" eaLnBrk="1" fontAlgn="auto" latinLnBrk="0" hangingPunct="1">
              <a:lnSpc>
                <a:spcPct val="110000"/>
              </a:lnSpc>
              <a:spcBef>
                <a:spcPts val="0"/>
              </a:spcBef>
              <a:spcAft>
                <a:spcPts val="2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Poppins"/>
                <a:ea typeface="+mn-ea"/>
                <a:cs typeface="Poppins"/>
              </a:rPr>
              <a:t>Supports a multi-product market with informed choice for HIV prevention as new products enter the market</a:t>
            </a:r>
            <a:endParaRPr lang="en-US" sz="1600" b="0" i="0" u="none" strike="noStrike" kern="1200" cap="none" spc="0" normalizeH="0" baseline="0" noProof="0" dirty="0">
              <a:ln>
                <a:noFill/>
              </a:ln>
              <a:solidFill>
                <a:srgbClr val="FFFFFF"/>
              </a:solidFill>
              <a:effectLst/>
              <a:uLnTx/>
              <a:uFillTx/>
              <a:latin typeface="Poppins"/>
              <a:cs typeface="Poppins"/>
            </a:endParaRPr>
          </a:p>
          <a:p>
            <a:pPr marL="285750" marR="0" lvl="0" indent="-285750" algn="l" defTabSz="914400" rtl="0" eaLnBrk="1" fontAlgn="auto" latinLnBrk="0" hangingPunct="1">
              <a:lnSpc>
                <a:spcPct val="110000"/>
              </a:lnSpc>
              <a:spcBef>
                <a:spcPts val="0"/>
              </a:spcBef>
              <a:spcAft>
                <a:spcPts val="2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Poppins"/>
                <a:ea typeface="+mn-ea"/>
                <a:cs typeface="Poppins"/>
              </a:rPr>
              <a:t>Collaborates closely with ministries of health, missions, implementing partners, civil society, end users, providers, other local and global stakeholders, and product developers</a:t>
            </a:r>
            <a:endParaRPr lang="en-US" sz="1600" b="0" i="0" u="none" strike="noStrike" kern="1200" cap="none" spc="0" normalizeH="0" baseline="0" noProof="0" dirty="0">
              <a:ln>
                <a:noFill/>
              </a:ln>
              <a:solidFill>
                <a:srgbClr val="FFFFFF"/>
              </a:solidFill>
              <a:effectLst/>
              <a:uLnTx/>
              <a:uFillTx/>
              <a:latin typeface="Poppins"/>
              <a:cs typeface="Poppins"/>
            </a:endParaRPr>
          </a:p>
        </p:txBody>
      </p:sp>
      <p:sp>
        <p:nvSpPr>
          <p:cNvPr id="5" name="Title 3">
            <a:extLst>
              <a:ext uri="{FF2B5EF4-FFF2-40B4-BE49-F238E27FC236}">
                <a16:creationId xmlns:a16="http://schemas.microsoft.com/office/drawing/2014/main" id="{134B0EA0-5948-788F-8451-C4BC20E58971}"/>
              </a:ext>
            </a:extLst>
          </p:cNvPr>
          <p:cNvSpPr>
            <a:spLocks noGrp="1"/>
          </p:cNvSpPr>
          <p:nvPr>
            <p:ph type="title"/>
          </p:nvPr>
        </p:nvSpPr>
        <p:spPr>
          <a:xfrm>
            <a:off x="-140782" y="2743656"/>
            <a:ext cx="4763582" cy="1143000"/>
          </a:xfrm>
        </p:spPr>
        <p:txBody>
          <a:bodyPr>
            <a:normAutofit/>
          </a:bodyPr>
          <a:lstStyle/>
          <a:p>
            <a:r>
              <a:rPr lang="en-US">
                <a:solidFill>
                  <a:schemeClr val="bg1"/>
                </a:solidFill>
              </a:rPr>
              <a:t>MOSAIC Project Overview</a:t>
            </a:r>
          </a:p>
        </p:txBody>
      </p:sp>
      <p:cxnSp>
        <p:nvCxnSpPr>
          <p:cNvPr id="10" name="Straight Connector 9">
            <a:extLst>
              <a:ext uri="{FF2B5EF4-FFF2-40B4-BE49-F238E27FC236}">
                <a16:creationId xmlns:a16="http://schemas.microsoft.com/office/drawing/2014/main" id="{C905F4DB-7AC3-B9F4-3898-A18D6507ADB9}"/>
              </a:ext>
            </a:extLst>
          </p:cNvPr>
          <p:cNvCxnSpPr>
            <a:cxnSpLocks/>
          </p:cNvCxnSpPr>
          <p:nvPr/>
        </p:nvCxnSpPr>
        <p:spPr>
          <a:xfrm>
            <a:off x="10363200" y="1983014"/>
            <a:ext cx="127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A1D670-CFE8-F3DE-8351-3CD1E68C8CD6}"/>
              </a:ext>
            </a:extLst>
          </p:cNvPr>
          <p:cNvCxnSpPr>
            <a:cxnSpLocks/>
          </p:cNvCxnSpPr>
          <p:nvPr/>
        </p:nvCxnSpPr>
        <p:spPr>
          <a:xfrm>
            <a:off x="10363200" y="1475014"/>
            <a:ext cx="127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843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D06E35-F166-9645-950E-91E43B65C00A}"/>
              </a:ext>
            </a:extLst>
          </p:cNvPr>
          <p:cNvSpPr>
            <a:spLocks noGrp="1"/>
          </p:cNvSpPr>
          <p:nvPr>
            <p:ph idx="1"/>
          </p:nvPr>
        </p:nvSpPr>
        <p:spPr>
          <a:xfrm>
            <a:off x="838199" y="1350336"/>
            <a:ext cx="9677401" cy="4826627"/>
          </a:xfrm>
        </p:spPr>
        <p:txBody>
          <a:bodyPr/>
          <a:lstStyle/>
          <a:p>
            <a:pPr marL="4445" indent="0">
              <a:lnSpc>
                <a:spcPct val="100000"/>
              </a:lnSpc>
              <a:spcAft>
                <a:spcPts val="1000"/>
              </a:spcAft>
              <a:buNone/>
            </a:pPr>
            <a:r>
              <a:rPr lang="en-US" sz="2400">
                <a:latin typeface="Calibri"/>
                <a:cs typeface="Calibri"/>
              </a:rPr>
              <a:t>In efforts to be more precise and not contribute to the stigmatization of people living with HIV or those who may benefit from HIV prevention products, we have made a few language shifts:</a:t>
            </a:r>
            <a:endParaRPr lang="en-US">
              <a:latin typeface="Calibri"/>
              <a:cs typeface="Calibri"/>
            </a:endParaRPr>
          </a:p>
          <a:p>
            <a:pPr marL="800100" lvl="1" indent="-342900">
              <a:lnSpc>
                <a:spcPct val="100000"/>
              </a:lnSpc>
              <a:spcAft>
                <a:spcPts val="1000"/>
              </a:spcAft>
            </a:pPr>
            <a:r>
              <a:rPr lang="en-US" sz="2000" b="1"/>
              <a:t>Serodifferent instead of serodiscordant</a:t>
            </a:r>
            <a:r>
              <a:rPr lang="en-US" sz="2000"/>
              <a:t>. This change reinforces that while the HIV status of people can be different, it does not put them in discord. It is completely okay for people to have different HIV serostatuses.</a:t>
            </a:r>
          </a:p>
          <a:p>
            <a:pPr marL="800100" lvl="1" indent="-342900">
              <a:lnSpc>
                <a:spcPct val="100000"/>
              </a:lnSpc>
              <a:spcAft>
                <a:spcPts val="1000"/>
              </a:spcAft>
            </a:pPr>
            <a:r>
              <a:rPr lang="en-US" sz="2000" b="1"/>
              <a:t>Minimizing use of the terms “risk” and “risky.” </a:t>
            </a:r>
            <a:r>
              <a:rPr lang="en-US" sz="2000"/>
              <a:t>These terms can have so many different definitions and may stigmatize certain behaviors, impose labels on clients, or stigmatize living with HIV itself.</a:t>
            </a:r>
            <a:r>
              <a:rPr lang="en-US"/>
              <a:t> </a:t>
            </a:r>
            <a:endParaRPr lang="en-US" sz="2000">
              <a:cs typeface="Calibri"/>
            </a:endParaRPr>
          </a:p>
          <a:p>
            <a:pPr marL="800100" lvl="1" indent="-342900"/>
            <a:r>
              <a:rPr lang="en-US" sz="2000"/>
              <a:t>Using </a:t>
            </a:r>
            <a:r>
              <a:rPr lang="en-US" sz="2000" b="1"/>
              <a:t>gender-neutral terms when text is not specifically about gender</a:t>
            </a:r>
            <a:r>
              <a:rPr lang="en-US" sz="2000"/>
              <a:t>. The terms are more inclusive of various gender identities.</a:t>
            </a:r>
          </a:p>
          <a:p>
            <a:endParaRPr lang="en-CH"/>
          </a:p>
        </p:txBody>
      </p:sp>
      <p:sp>
        <p:nvSpPr>
          <p:cNvPr id="4" name="Title 3">
            <a:extLst>
              <a:ext uri="{FF2B5EF4-FFF2-40B4-BE49-F238E27FC236}">
                <a16:creationId xmlns:a16="http://schemas.microsoft.com/office/drawing/2014/main" id="{AF361633-B40A-4443-AD4F-E52315C0CF5D}"/>
              </a:ext>
            </a:extLst>
          </p:cNvPr>
          <p:cNvSpPr>
            <a:spLocks noGrp="1"/>
          </p:cNvSpPr>
          <p:nvPr>
            <p:ph type="title"/>
          </p:nvPr>
        </p:nvSpPr>
        <p:spPr/>
        <p:txBody>
          <a:bodyPr/>
          <a:lstStyle/>
          <a:p>
            <a:r>
              <a:rPr lang="en-CH"/>
              <a:t>Note on terminology</a:t>
            </a:r>
          </a:p>
        </p:txBody>
      </p:sp>
    </p:spTree>
    <p:extLst>
      <p:ext uri="{BB962C8B-B14F-4D97-AF65-F5344CB8AC3E}">
        <p14:creationId xmlns:p14="http://schemas.microsoft.com/office/powerpoint/2010/main" val="3262892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6C8E-B8C0-1447-BAAC-BCBFA2EF2D54}"/>
              </a:ext>
            </a:extLst>
          </p:cNvPr>
          <p:cNvSpPr>
            <a:spLocks noGrp="1"/>
          </p:cNvSpPr>
          <p:nvPr>
            <p:ph type="title"/>
          </p:nvPr>
        </p:nvSpPr>
        <p:spPr>
          <a:xfrm>
            <a:off x="374739" y="200187"/>
            <a:ext cx="10515600" cy="800039"/>
          </a:xfrm>
        </p:spPr>
        <p:txBody>
          <a:bodyPr/>
          <a:lstStyle/>
          <a:p>
            <a:r>
              <a:rPr lang="en-CH"/>
              <a:t>Acronyms</a:t>
            </a:r>
          </a:p>
        </p:txBody>
      </p:sp>
      <p:sp>
        <p:nvSpPr>
          <p:cNvPr id="3" name="TextBox 2">
            <a:extLst>
              <a:ext uri="{FF2B5EF4-FFF2-40B4-BE49-F238E27FC236}">
                <a16:creationId xmlns:a16="http://schemas.microsoft.com/office/drawing/2014/main" id="{4D3B6899-9D3C-5B44-8F80-6382EFC2787B}"/>
              </a:ext>
            </a:extLst>
          </p:cNvPr>
          <p:cNvSpPr txBox="1"/>
          <p:nvPr/>
        </p:nvSpPr>
        <p:spPr>
          <a:xfrm>
            <a:off x="374739" y="1235197"/>
            <a:ext cx="6399687" cy="4524315"/>
          </a:xfrm>
          <a:prstGeom prst="rect">
            <a:avLst/>
          </a:prstGeom>
          <a:noFill/>
        </p:spPr>
        <p:txBody>
          <a:bodyPr wrap="square" lIns="91440" tIns="45720" rIns="91440" bIns="45720" rtlCol="0" anchor="t">
            <a:spAutoFit/>
          </a:bodyPr>
          <a:lstStyle/>
          <a:p>
            <a:r>
              <a:rPr lang="en-GB" sz="1200">
                <a:latin typeface="Calibri Light"/>
                <a:cs typeface="Calibri Light"/>
              </a:rPr>
              <a:t>AIDS 	Acquired immunodeficiency syndrome 		</a:t>
            </a:r>
          </a:p>
          <a:p>
            <a:r>
              <a:rPr lang="en-CH" sz="1200">
                <a:latin typeface="Calibri Light"/>
                <a:cs typeface="Calibri Light"/>
              </a:rPr>
              <a:t>AGYW 	Adolescent girls and young women 		</a:t>
            </a:r>
          </a:p>
          <a:p>
            <a:r>
              <a:rPr lang="en-CH" sz="1200">
                <a:latin typeface="Calibri Light"/>
                <a:cs typeface="Calibri Light"/>
              </a:rPr>
              <a:t>ANC	Antenatal care	</a:t>
            </a:r>
          </a:p>
          <a:p>
            <a:r>
              <a:rPr lang="en-CH" sz="1200">
                <a:latin typeface="Calibri Light"/>
                <a:cs typeface="Calibri Light"/>
              </a:rPr>
              <a:t>ANECCA	African Network for Care of Children Affected by HIV/AIDS</a:t>
            </a:r>
          </a:p>
          <a:p>
            <a:r>
              <a:rPr lang="en-CH" sz="1200">
                <a:latin typeface="Calibri Light"/>
                <a:cs typeface="Calibri Light"/>
              </a:rPr>
              <a:t>ART 	Antiretroviral Therapy</a:t>
            </a:r>
            <a:endParaRPr lang="en-GB" sz="1200">
              <a:latin typeface="Calibri Light"/>
              <a:cs typeface="Calibri Light"/>
            </a:endParaRPr>
          </a:p>
          <a:p>
            <a:r>
              <a:rPr lang="en-GB" sz="1200">
                <a:latin typeface="Calibri Light"/>
                <a:cs typeface="Calibri Light"/>
              </a:rPr>
              <a:t>CAB	Cabotegravir</a:t>
            </a:r>
          </a:p>
          <a:p>
            <a:r>
              <a:rPr lang="en-GB" sz="1200">
                <a:latin typeface="Calibri Light"/>
                <a:cs typeface="Calibri Light"/>
              </a:rPr>
              <a:t>CDC	U.S. Centers for Disease Control and Prevention</a:t>
            </a:r>
          </a:p>
          <a:p>
            <a:r>
              <a:rPr lang="en-GB" sz="1200">
                <a:latin typeface="Calibri Light"/>
                <a:cs typeface="Calibri Light"/>
              </a:rPr>
              <a:t>COP	Country Operational Plan</a:t>
            </a:r>
          </a:p>
          <a:p>
            <a:r>
              <a:rPr lang="en-GB" sz="1200">
                <a:latin typeface="Calibri Light"/>
                <a:cs typeface="Calibri Light"/>
              </a:rPr>
              <a:t>DIC	Drop-in-center</a:t>
            </a:r>
          </a:p>
          <a:p>
            <a:r>
              <a:rPr lang="en-GB" sz="1200">
                <a:latin typeface="Calibri Light"/>
                <a:cs typeface="Calibri Light"/>
              </a:rPr>
              <a:t>DOD	Department of Defense</a:t>
            </a:r>
          </a:p>
          <a:p>
            <a:r>
              <a:rPr lang="en-GB" sz="1200">
                <a:latin typeface="Calibri Light"/>
                <a:cs typeface="Calibri Light"/>
              </a:rPr>
              <a:t>DREAMS	DREAMS Initiative (Determined, Resilient, Empowered, AIDS-free, </a:t>
            </a:r>
          </a:p>
          <a:p>
            <a:r>
              <a:rPr lang="en-GB" sz="1200">
                <a:latin typeface="Calibri Light"/>
                <a:cs typeface="Calibri Light"/>
              </a:rPr>
              <a:t>	Mentored, and Safe)</a:t>
            </a:r>
          </a:p>
          <a:p>
            <a:r>
              <a:rPr lang="en-GB" sz="1200">
                <a:latin typeface="Calibri Light"/>
                <a:cs typeface="Calibri Light"/>
              </a:rPr>
              <a:t>DSD	Differentiated service delivery</a:t>
            </a:r>
          </a:p>
          <a:p>
            <a:r>
              <a:rPr lang="en-GB" sz="1200">
                <a:latin typeface="Calibri Light"/>
                <a:cs typeface="Calibri Light"/>
              </a:rPr>
              <a:t>FP	Family planning</a:t>
            </a:r>
          </a:p>
          <a:p>
            <a:r>
              <a:rPr lang="en-GB" sz="1200">
                <a:latin typeface="Calibri Light"/>
                <a:cs typeface="Calibri Light"/>
              </a:rPr>
              <a:t>FSW	Female sex worker</a:t>
            </a:r>
          </a:p>
          <a:p>
            <a:r>
              <a:rPr lang="en-GB" sz="1200">
                <a:latin typeface="Calibri Light"/>
                <a:cs typeface="Calibri Light"/>
              </a:rPr>
              <a:t>GBV	Gender-based violence</a:t>
            </a:r>
          </a:p>
          <a:p>
            <a:r>
              <a:rPr lang="en-GB" sz="1200">
                <a:latin typeface="Calibri Light"/>
                <a:cs typeface="Calibri Light"/>
              </a:rPr>
              <a:t>GHSC-PSM	USAID Global Health Supply Chain–Procurement and Supply </a:t>
            </a:r>
          </a:p>
          <a:p>
            <a:r>
              <a:rPr lang="en-GB" sz="1200">
                <a:latin typeface="Calibri Light"/>
                <a:cs typeface="Calibri Light"/>
              </a:rPr>
              <a:t>	Management program</a:t>
            </a:r>
          </a:p>
          <a:p>
            <a:r>
              <a:rPr lang="en-GB" sz="1200">
                <a:latin typeface="Calibri Light"/>
                <a:cs typeface="Calibri Light"/>
              </a:rPr>
              <a:t>G2G	Government-to-government</a:t>
            </a:r>
          </a:p>
          <a:p>
            <a:r>
              <a:rPr lang="en-GB" sz="1200">
                <a:latin typeface="Calibri Light"/>
                <a:cs typeface="Calibri Light"/>
              </a:rPr>
              <a:t>HCW	Health care worker</a:t>
            </a:r>
          </a:p>
          <a:p>
            <a:r>
              <a:rPr lang="en-GB" sz="1200">
                <a:latin typeface="Calibri Light"/>
                <a:cs typeface="Calibri Light"/>
              </a:rPr>
              <a:t>HIV 	Human immunodeficiency virus </a:t>
            </a:r>
          </a:p>
          <a:p>
            <a:r>
              <a:rPr lang="en-GB" sz="1200">
                <a:latin typeface="Calibri Light"/>
                <a:cs typeface="Calibri Light"/>
              </a:rPr>
              <a:t>IEC	Information, education, and communication </a:t>
            </a:r>
            <a:endParaRPr lang="en-GB" sz="1200">
              <a:latin typeface="Calibri Light" panose="020F0302020204030204" pitchFamily="34" charset="0"/>
              <a:cs typeface="Calibri Light" panose="020F0302020204030204" pitchFamily="34" charset="0"/>
            </a:endParaRPr>
          </a:p>
          <a:p>
            <a:r>
              <a:rPr lang="en-GB" sz="1200">
                <a:latin typeface="Calibri Light"/>
                <a:cs typeface="Calibri Light"/>
              </a:rPr>
              <a:t>IPV	Intimate partner violence</a:t>
            </a:r>
          </a:p>
          <a:p>
            <a:r>
              <a:rPr lang="en-GB" sz="1200">
                <a:latin typeface="Calibri Light"/>
                <a:cs typeface="Calibri Light"/>
              </a:rPr>
              <a:t>JMS	Joint Medical Stores</a:t>
            </a:r>
          </a:p>
        </p:txBody>
      </p:sp>
      <p:sp>
        <p:nvSpPr>
          <p:cNvPr id="4" name="Rectangle 3">
            <a:extLst>
              <a:ext uri="{FF2B5EF4-FFF2-40B4-BE49-F238E27FC236}">
                <a16:creationId xmlns:a16="http://schemas.microsoft.com/office/drawing/2014/main" id="{78581A55-27AC-C34E-9732-8B4865B38C4C}"/>
              </a:ext>
            </a:extLst>
          </p:cNvPr>
          <p:cNvSpPr/>
          <p:nvPr/>
        </p:nvSpPr>
        <p:spPr>
          <a:xfrm>
            <a:off x="6892414" y="1235197"/>
            <a:ext cx="4924848" cy="4524315"/>
          </a:xfrm>
          <a:prstGeom prst="rect">
            <a:avLst/>
          </a:prstGeom>
        </p:spPr>
        <p:txBody>
          <a:bodyPr wrap="square" lIns="91440" tIns="45720" rIns="91440" bIns="45720" anchor="t">
            <a:spAutoFit/>
          </a:bodyPr>
          <a:lstStyle/>
          <a:p>
            <a:r>
              <a:rPr lang="en-GB" sz="1200">
                <a:latin typeface="Calibri Light"/>
                <a:cs typeface="Calibri Light"/>
              </a:rPr>
              <a:t>JMS	Joint Medical Stores</a:t>
            </a:r>
          </a:p>
          <a:p>
            <a:r>
              <a:rPr lang="en-GB" sz="1200">
                <a:latin typeface="Calibri Light"/>
                <a:cs typeface="Calibri Light"/>
              </a:rPr>
              <a:t>KCCA	Kampala Capital City Authority</a:t>
            </a:r>
          </a:p>
          <a:p>
            <a:r>
              <a:rPr lang="en-GB" sz="1200">
                <a:latin typeface="Calibri Light"/>
                <a:cs typeface="Calibri Light"/>
              </a:rPr>
              <a:t>KP	Key population</a:t>
            </a:r>
          </a:p>
          <a:p>
            <a:r>
              <a:rPr lang="en-GB" sz="1200">
                <a:latin typeface="Calibri Light"/>
                <a:cs typeface="Calibri Light"/>
              </a:rPr>
              <a:t>MCH	Maternal and child health		</a:t>
            </a:r>
            <a:endParaRPr lang="en-CH" sz="1200">
              <a:latin typeface="Calibri Light"/>
              <a:cs typeface="Calibri Light"/>
            </a:endParaRPr>
          </a:p>
          <a:p>
            <a:r>
              <a:rPr lang="en-GB" sz="1200">
                <a:latin typeface="Calibri Light"/>
                <a:cs typeface="Calibri Light"/>
              </a:rPr>
              <a:t>MOH	Ministry of Health</a:t>
            </a:r>
          </a:p>
          <a:p>
            <a:r>
              <a:rPr lang="en-GB" sz="1200">
                <a:latin typeface="Calibri Light"/>
                <a:cs typeface="Calibri Light"/>
              </a:rPr>
              <a:t>M&amp;E	Monitoring and evaluation</a:t>
            </a:r>
          </a:p>
          <a:p>
            <a:r>
              <a:rPr lang="en-GB" sz="1200">
                <a:latin typeface="Calibri Light"/>
                <a:cs typeface="Calibri Light"/>
              </a:rPr>
              <a:t>MSM	Men who have sex with men</a:t>
            </a:r>
          </a:p>
          <a:p>
            <a:r>
              <a:rPr lang="en-GB" sz="1200">
                <a:latin typeface="Calibri Light"/>
                <a:cs typeface="Calibri Light"/>
              </a:rPr>
              <a:t>NDA	National Drug Authority</a:t>
            </a:r>
          </a:p>
          <a:p>
            <a:r>
              <a:rPr lang="en-GB" sz="1200">
                <a:latin typeface="Calibri Light"/>
                <a:cs typeface="Calibri Light"/>
              </a:rPr>
              <a:t>NMS	National Medical Stores</a:t>
            </a:r>
          </a:p>
          <a:p>
            <a:r>
              <a:rPr lang="en-GB" sz="1200">
                <a:latin typeface="Calibri Light"/>
                <a:cs typeface="Calibri Light"/>
              </a:rPr>
              <a:t>PBFP	Pregnant and breastfeeding people</a:t>
            </a:r>
            <a:br>
              <a:rPr lang="en-GB" sz="1200">
                <a:latin typeface="Calibri Light" panose="020F0302020204030204" pitchFamily="34" charset="0"/>
                <a:cs typeface="Calibri Light" panose="020F0302020204030204" pitchFamily="34" charset="0"/>
              </a:rPr>
            </a:br>
            <a:r>
              <a:rPr lang="en-GB" sz="1200">
                <a:latin typeface="Calibri Light"/>
                <a:cs typeface="Calibri Light"/>
              </a:rPr>
              <a:t>PEPFAR 	President's Emergency Plan for AIDS Relief </a:t>
            </a:r>
          </a:p>
          <a:p>
            <a:r>
              <a:rPr lang="en-GB" sz="1200">
                <a:latin typeface="Calibri Light"/>
                <a:cs typeface="Calibri Light"/>
              </a:rPr>
              <a:t>PNC	Postnatal care</a:t>
            </a:r>
          </a:p>
          <a:p>
            <a:r>
              <a:rPr lang="en-GB" sz="1200">
                <a:latin typeface="Calibri Light"/>
                <a:cs typeface="Calibri Light"/>
              </a:rPr>
              <a:t>PrEP	Pre-exposure prophylaxis </a:t>
            </a:r>
          </a:p>
          <a:p>
            <a:r>
              <a:rPr lang="en-GB" sz="1200">
                <a:latin typeface="Calibri Light"/>
                <a:cs typeface="Calibri Light"/>
              </a:rPr>
              <a:t>PWID	People who inject drugs</a:t>
            </a:r>
            <a:endParaRPr lang="en-GB" sz="1200">
              <a:latin typeface="Calibri Light" panose="020F0302020204030204" pitchFamily="34" charset="0"/>
              <a:cs typeface="Calibri Light" panose="020F0302020204030204" pitchFamily="34" charset="0"/>
            </a:endParaRPr>
          </a:p>
          <a:p>
            <a:r>
              <a:rPr lang="en-GB" sz="1200">
                <a:latin typeface="Calibri Light"/>
                <a:cs typeface="Calibri Light"/>
              </a:rPr>
              <a:t>SDC	Serodifferent couple</a:t>
            </a:r>
          </a:p>
          <a:p>
            <a:r>
              <a:rPr lang="en-GB" sz="1200">
                <a:latin typeface="Calibri Light"/>
                <a:cs typeface="Calibri Light"/>
              </a:rPr>
              <a:t>SRH	Sexual and reproductive health</a:t>
            </a:r>
          </a:p>
          <a:p>
            <a:r>
              <a:rPr lang="en-GB" sz="1200">
                <a:latin typeface="Calibri Light"/>
                <a:cs typeface="Calibri Light"/>
              </a:rPr>
              <a:t>TASO	The AIDS Support Organization of Uganda</a:t>
            </a:r>
          </a:p>
          <a:p>
            <a:r>
              <a:rPr lang="en-GB" sz="1200">
                <a:latin typeface="Calibri Light"/>
                <a:cs typeface="Calibri Light"/>
              </a:rPr>
              <a:t>TWG	</a:t>
            </a:r>
            <a:r>
              <a:rPr lang="en-CH" sz="1200">
                <a:latin typeface="Calibri Light"/>
                <a:cs typeface="Calibri Light"/>
              </a:rPr>
              <a:t>Technical Working Groups</a:t>
            </a:r>
            <a:endParaRPr lang="en-GB" sz="1200">
              <a:latin typeface="Calibri Light"/>
              <a:cs typeface="Calibri Light"/>
            </a:endParaRPr>
          </a:p>
          <a:p>
            <a:r>
              <a:rPr lang="en-GB" sz="1200">
                <a:latin typeface="+mj-lt"/>
                <a:ea typeface="+mn-lt"/>
                <a:cs typeface="+mn-lt"/>
              </a:rPr>
              <a:t>UEC	Uganda Episcopal Conference</a:t>
            </a:r>
          </a:p>
          <a:p>
            <a:r>
              <a:rPr lang="en-GB" sz="1200">
                <a:latin typeface="+mj-lt"/>
                <a:ea typeface="+mn-lt"/>
                <a:cs typeface="+mn-lt"/>
              </a:rPr>
              <a:t>UNHCR	United Nations High Commissioner for Refugees</a:t>
            </a:r>
          </a:p>
          <a:p>
            <a:r>
              <a:rPr lang="en-GB" sz="1200">
                <a:latin typeface="+mj-lt"/>
                <a:ea typeface="+mn-lt"/>
                <a:cs typeface="+mn-lt"/>
              </a:rPr>
              <a:t>UPHIA 	Uganda Population HIV Impact Assessment</a:t>
            </a:r>
            <a:endParaRPr lang="en-GB" sz="1200">
              <a:latin typeface="+mj-lt"/>
            </a:endParaRPr>
          </a:p>
          <a:p>
            <a:r>
              <a:rPr lang="en-GB" sz="1200">
                <a:latin typeface="Calibri Light"/>
                <a:cs typeface="Calibri Light"/>
              </a:rPr>
              <a:t>UPMB	Uganda Protestant Medical Bureau</a:t>
            </a:r>
          </a:p>
          <a:p>
            <a:r>
              <a:rPr lang="en-GB" sz="1200">
                <a:latin typeface="Calibri Light"/>
                <a:cs typeface="Calibri Light"/>
              </a:rPr>
              <a:t>UPS	Uganda Prisons Services</a:t>
            </a:r>
          </a:p>
          <a:p>
            <a:r>
              <a:rPr lang="en-GB" sz="1200">
                <a:latin typeface="Calibri Light"/>
                <a:cs typeface="Calibri Light"/>
              </a:rPr>
              <a:t>USAID 	United States Agency for International Development</a:t>
            </a:r>
          </a:p>
        </p:txBody>
      </p:sp>
    </p:spTree>
    <p:extLst>
      <p:ext uri="{BB962C8B-B14F-4D97-AF65-F5344CB8AC3E}">
        <p14:creationId xmlns:p14="http://schemas.microsoft.com/office/powerpoint/2010/main" val="109996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C51F7E40-096E-F530-3A3F-C783CF085568}"/>
              </a:ext>
            </a:extLst>
          </p:cNvPr>
          <p:cNvSpPr txBox="1">
            <a:spLocks/>
          </p:cNvSpPr>
          <p:nvPr/>
        </p:nvSpPr>
        <p:spPr>
          <a:xfrm>
            <a:off x="0" y="190955"/>
            <a:ext cx="6096000" cy="5552619"/>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1" i="0" u="none" strike="noStrike" kern="1200" cap="none" spc="0" normalizeH="0" baseline="0" noProof="0">
              <a:ln>
                <a:noFill/>
              </a:ln>
              <a:solidFill>
                <a:srgbClr val="05676D"/>
              </a:solidFill>
              <a:effectLst/>
              <a:uLnTx/>
              <a:uFillTx/>
              <a:latin typeface="Poppins SemiBold" pitchFamily="2" charset="77"/>
              <a:ea typeface="Roboto" panose="02000000000000000000" pitchFamily="2" charset="0"/>
              <a:cs typeface="Poppins SemiBold" pitchFamily="2" charset="77"/>
            </a:endParaRPr>
          </a:p>
        </p:txBody>
      </p:sp>
      <p:sp>
        <p:nvSpPr>
          <p:cNvPr id="5" name="TextBox 4">
            <a:extLst>
              <a:ext uri="{FF2B5EF4-FFF2-40B4-BE49-F238E27FC236}">
                <a16:creationId xmlns:a16="http://schemas.microsoft.com/office/drawing/2014/main" id="{478667AA-C7BF-EA12-895A-51F9E4AC7ACB}"/>
              </a:ext>
            </a:extLst>
          </p:cNvPr>
          <p:cNvSpPr txBox="1"/>
          <p:nvPr/>
        </p:nvSpPr>
        <p:spPr>
          <a:xfrm>
            <a:off x="985674" y="320436"/>
            <a:ext cx="5941367" cy="176971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5676D"/>
                </a:solidFill>
                <a:effectLst/>
                <a:uLnTx/>
                <a:uFillTx/>
                <a:latin typeface="Poppins SemiBold" pitchFamily="2" charset="77"/>
                <a:ea typeface="Roboto" panose="02000000000000000000" pitchFamily="2" charset="0"/>
                <a:cs typeface="Poppins SemiBold" pitchFamily="2" charset="77"/>
              </a:rPr>
              <a:t>MOSAIC’s goal is to accelerate access to new products</a:t>
            </a:r>
          </a:p>
        </p:txBody>
      </p:sp>
      <p:pic>
        <p:nvPicPr>
          <p:cNvPr id="6" name="Graphic 5" descr="Puzzle with solid fill">
            <a:extLst>
              <a:ext uri="{FF2B5EF4-FFF2-40B4-BE49-F238E27FC236}">
                <a16:creationId xmlns:a16="http://schemas.microsoft.com/office/drawing/2014/main" id="{E57E6526-3929-2665-E3E0-A72F3DF1D8C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8891988">
            <a:off x="650778" y="2994382"/>
            <a:ext cx="2449887" cy="2449887"/>
          </a:xfrm>
          <a:prstGeom prst="rect">
            <a:avLst/>
          </a:prstGeom>
        </p:spPr>
      </p:pic>
      <p:pic>
        <p:nvPicPr>
          <p:cNvPr id="7" name="Graphic 6" descr="Puzzle with solid fill">
            <a:extLst>
              <a:ext uri="{FF2B5EF4-FFF2-40B4-BE49-F238E27FC236}">
                <a16:creationId xmlns:a16="http://schemas.microsoft.com/office/drawing/2014/main" id="{A7179B75-B8E1-4DA9-288A-41088F6E360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8136192">
            <a:off x="3811869" y="2884370"/>
            <a:ext cx="2449887" cy="2449887"/>
          </a:xfrm>
          <a:prstGeom prst="rect">
            <a:avLst/>
          </a:prstGeom>
        </p:spPr>
      </p:pic>
      <p:sp>
        <p:nvSpPr>
          <p:cNvPr id="8" name="TextBox 7">
            <a:extLst>
              <a:ext uri="{FF2B5EF4-FFF2-40B4-BE49-F238E27FC236}">
                <a16:creationId xmlns:a16="http://schemas.microsoft.com/office/drawing/2014/main" id="{BB5A8D83-D57A-8F46-3AE0-CFC52BC63750}"/>
              </a:ext>
            </a:extLst>
          </p:cNvPr>
          <p:cNvSpPr txBox="1"/>
          <p:nvPr/>
        </p:nvSpPr>
        <p:spPr>
          <a:xfrm>
            <a:off x="1526028" y="3816925"/>
            <a:ext cx="8468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Oral PrEP</a:t>
            </a:r>
          </a:p>
        </p:txBody>
      </p:sp>
      <p:sp>
        <p:nvSpPr>
          <p:cNvPr id="9" name="TextBox 8">
            <a:extLst>
              <a:ext uri="{FF2B5EF4-FFF2-40B4-BE49-F238E27FC236}">
                <a16:creationId xmlns:a16="http://schemas.microsoft.com/office/drawing/2014/main" id="{D1B3FDE8-ED6D-8DEB-6CD8-000CC267AFBC}"/>
              </a:ext>
            </a:extLst>
          </p:cNvPr>
          <p:cNvSpPr txBox="1"/>
          <p:nvPr/>
        </p:nvSpPr>
        <p:spPr>
          <a:xfrm>
            <a:off x="4766638" y="3835859"/>
            <a:ext cx="8963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CAB PrEP</a:t>
            </a:r>
          </a:p>
        </p:txBody>
      </p:sp>
      <p:pic>
        <p:nvPicPr>
          <p:cNvPr id="10" name="Graphic 9" descr="Puzzle with solid fill">
            <a:extLst>
              <a:ext uri="{FF2B5EF4-FFF2-40B4-BE49-F238E27FC236}">
                <a16:creationId xmlns:a16="http://schemas.microsoft.com/office/drawing/2014/main" id="{0213EF89-B931-6BCF-7B7F-55938D17A69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1972793">
            <a:off x="6600740" y="2475410"/>
            <a:ext cx="2449887" cy="2449887"/>
          </a:xfrm>
          <a:prstGeom prst="rect">
            <a:avLst/>
          </a:prstGeom>
        </p:spPr>
      </p:pic>
      <p:sp>
        <p:nvSpPr>
          <p:cNvPr id="11" name="TextBox 10">
            <a:extLst>
              <a:ext uri="{FF2B5EF4-FFF2-40B4-BE49-F238E27FC236}">
                <a16:creationId xmlns:a16="http://schemas.microsoft.com/office/drawing/2014/main" id="{4D1A6F9D-FD6A-95DA-B367-FABCE3171DF5}"/>
              </a:ext>
            </a:extLst>
          </p:cNvPr>
          <p:cNvSpPr txBox="1"/>
          <p:nvPr/>
        </p:nvSpPr>
        <p:spPr>
          <a:xfrm rot="20220032">
            <a:off x="7170398" y="3557426"/>
            <a:ext cx="13075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Lenacapavir</a:t>
            </a:r>
          </a:p>
        </p:txBody>
      </p:sp>
      <p:pic>
        <p:nvPicPr>
          <p:cNvPr id="12" name="Graphic 11" descr="Puzzle with solid fill">
            <a:extLst>
              <a:ext uri="{FF2B5EF4-FFF2-40B4-BE49-F238E27FC236}">
                <a16:creationId xmlns:a16="http://schemas.microsoft.com/office/drawing/2014/main" id="{AD764C56-5D7A-9053-7802-C63C99A0A23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2877765">
            <a:off x="9392523" y="3029368"/>
            <a:ext cx="2449887" cy="2449887"/>
          </a:xfrm>
          <a:prstGeom prst="rect">
            <a:avLst/>
          </a:prstGeom>
        </p:spPr>
      </p:pic>
      <p:sp>
        <p:nvSpPr>
          <p:cNvPr id="13" name="TextBox 12">
            <a:extLst>
              <a:ext uri="{FF2B5EF4-FFF2-40B4-BE49-F238E27FC236}">
                <a16:creationId xmlns:a16="http://schemas.microsoft.com/office/drawing/2014/main" id="{68C4830B-8C87-E358-2881-60A22207EDF5}"/>
              </a:ext>
            </a:extLst>
          </p:cNvPr>
          <p:cNvSpPr txBox="1"/>
          <p:nvPr/>
        </p:nvSpPr>
        <p:spPr>
          <a:xfrm>
            <a:off x="1129095" y="2509642"/>
            <a:ext cx="2855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0" normalizeH="0" baseline="0" noProof="0">
                <a:ln>
                  <a:noFill/>
                </a:ln>
                <a:solidFill>
                  <a:srgbClr val="05676D"/>
                </a:solidFill>
                <a:effectLst/>
                <a:uLnTx/>
                <a:uFillTx/>
                <a:latin typeface="Poppins" pitchFamily="2" charset="77"/>
                <a:ea typeface="+mn-ea"/>
                <a:cs typeface="Poppins" pitchFamily="2" charset="77"/>
              </a:rPr>
              <a:t>IN MARKET</a:t>
            </a:r>
          </a:p>
        </p:txBody>
      </p:sp>
      <p:sp>
        <p:nvSpPr>
          <p:cNvPr id="14" name="TextBox 13">
            <a:extLst>
              <a:ext uri="{FF2B5EF4-FFF2-40B4-BE49-F238E27FC236}">
                <a16:creationId xmlns:a16="http://schemas.microsoft.com/office/drawing/2014/main" id="{65E4AD8D-F43B-B7A4-EFB0-90345C106F98}"/>
              </a:ext>
            </a:extLst>
          </p:cNvPr>
          <p:cNvSpPr txBox="1"/>
          <p:nvPr/>
        </p:nvSpPr>
        <p:spPr>
          <a:xfrm>
            <a:off x="3486789" y="2527518"/>
            <a:ext cx="2855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0" normalizeH="0" baseline="0" noProof="0">
                <a:ln>
                  <a:noFill/>
                </a:ln>
                <a:solidFill>
                  <a:srgbClr val="05676D"/>
                </a:solidFill>
                <a:effectLst/>
                <a:uLnTx/>
                <a:uFillTx/>
                <a:latin typeface="Poppins" pitchFamily="2" charset="77"/>
                <a:ea typeface="+mn-ea"/>
                <a:cs typeface="Poppins" pitchFamily="2" charset="77"/>
              </a:rPr>
              <a:t>NEAR-TO-MARKET</a:t>
            </a:r>
          </a:p>
        </p:txBody>
      </p:sp>
      <p:pic>
        <p:nvPicPr>
          <p:cNvPr id="15" name="Graphic 14" descr="Puzzle with solid fill">
            <a:extLst>
              <a:ext uri="{FF2B5EF4-FFF2-40B4-BE49-F238E27FC236}">
                <a16:creationId xmlns:a16="http://schemas.microsoft.com/office/drawing/2014/main" id="{9A58FB28-FA49-017C-2A79-D144DC0609C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708709">
            <a:off x="2355148" y="2974072"/>
            <a:ext cx="2449887" cy="2449887"/>
          </a:xfrm>
          <a:prstGeom prst="rect">
            <a:avLst/>
          </a:prstGeom>
        </p:spPr>
      </p:pic>
      <p:sp>
        <p:nvSpPr>
          <p:cNvPr id="16" name="TextBox 15">
            <a:extLst>
              <a:ext uri="{FF2B5EF4-FFF2-40B4-BE49-F238E27FC236}">
                <a16:creationId xmlns:a16="http://schemas.microsoft.com/office/drawing/2014/main" id="{49F663DB-1B6B-A9DB-E9BE-D167922F49B1}"/>
              </a:ext>
            </a:extLst>
          </p:cNvPr>
          <p:cNvSpPr txBox="1"/>
          <p:nvPr/>
        </p:nvSpPr>
        <p:spPr>
          <a:xfrm>
            <a:off x="3099935" y="4003466"/>
            <a:ext cx="17306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PrEP Ring</a:t>
            </a:r>
          </a:p>
        </p:txBody>
      </p:sp>
      <p:pic>
        <p:nvPicPr>
          <p:cNvPr id="18" name="Graphic 17" descr="Puzzle with solid fill">
            <a:extLst>
              <a:ext uri="{FF2B5EF4-FFF2-40B4-BE49-F238E27FC236}">
                <a16:creationId xmlns:a16="http://schemas.microsoft.com/office/drawing/2014/main" id="{EE45A7CF-1AF4-5B89-1DFD-20906651CD1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3487781">
            <a:off x="7560400" y="4421891"/>
            <a:ext cx="2449887" cy="2449887"/>
          </a:xfrm>
          <a:prstGeom prst="rect">
            <a:avLst/>
          </a:prstGeom>
        </p:spPr>
      </p:pic>
      <p:sp>
        <p:nvSpPr>
          <p:cNvPr id="19" name="TextBox 18">
            <a:extLst>
              <a:ext uri="{FF2B5EF4-FFF2-40B4-BE49-F238E27FC236}">
                <a16:creationId xmlns:a16="http://schemas.microsoft.com/office/drawing/2014/main" id="{DD2B9BB9-B324-8B48-E3D7-93A1CB907E95}"/>
              </a:ext>
            </a:extLst>
          </p:cNvPr>
          <p:cNvSpPr txBox="1"/>
          <p:nvPr/>
        </p:nvSpPr>
        <p:spPr>
          <a:xfrm>
            <a:off x="8116266" y="5410829"/>
            <a:ext cx="14311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Dual prevention pill</a:t>
            </a:r>
          </a:p>
        </p:txBody>
      </p:sp>
      <p:sp>
        <p:nvSpPr>
          <p:cNvPr id="20" name="TextBox 19">
            <a:extLst>
              <a:ext uri="{FF2B5EF4-FFF2-40B4-BE49-F238E27FC236}">
                <a16:creationId xmlns:a16="http://schemas.microsoft.com/office/drawing/2014/main" id="{4F476B00-8467-98CF-716A-B7D890E45B64}"/>
              </a:ext>
            </a:extLst>
          </p:cNvPr>
          <p:cNvSpPr txBox="1"/>
          <p:nvPr/>
        </p:nvSpPr>
        <p:spPr>
          <a:xfrm rot="21003527">
            <a:off x="9764037" y="4080411"/>
            <a:ext cx="1706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Novel delivery methods</a:t>
            </a:r>
          </a:p>
        </p:txBody>
      </p:sp>
      <p:sp>
        <p:nvSpPr>
          <p:cNvPr id="22" name="TextBox 21">
            <a:extLst>
              <a:ext uri="{FF2B5EF4-FFF2-40B4-BE49-F238E27FC236}">
                <a16:creationId xmlns:a16="http://schemas.microsoft.com/office/drawing/2014/main" id="{889F2F46-D77E-E07E-B7B1-23ECC50233D2}"/>
              </a:ext>
            </a:extLst>
          </p:cNvPr>
          <p:cNvSpPr txBox="1"/>
          <p:nvPr/>
        </p:nvSpPr>
        <p:spPr>
          <a:xfrm>
            <a:off x="8368384" y="2593355"/>
            <a:ext cx="2855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0" normalizeH="0" baseline="0" noProof="0">
                <a:ln>
                  <a:noFill/>
                </a:ln>
                <a:solidFill>
                  <a:srgbClr val="05676D"/>
                </a:solidFill>
                <a:effectLst/>
                <a:uLnTx/>
                <a:uFillTx/>
                <a:latin typeface="Poppins" pitchFamily="2" charset="77"/>
                <a:ea typeface="+mn-ea"/>
                <a:cs typeface="Poppins" pitchFamily="2" charset="77"/>
              </a:rPr>
              <a:t>PIPELINE PRODUCTS</a:t>
            </a:r>
          </a:p>
        </p:txBody>
      </p:sp>
      <p:sp>
        <p:nvSpPr>
          <p:cNvPr id="23" name="TextBox 22">
            <a:extLst>
              <a:ext uri="{FF2B5EF4-FFF2-40B4-BE49-F238E27FC236}">
                <a16:creationId xmlns:a16="http://schemas.microsoft.com/office/drawing/2014/main" id="{5DB32ADC-E420-39E5-0939-9BB321170990}"/>
              </a:ext>
            </a:extLst>
          </p:cNvPr>
          <p:cNvSpPr txBox="1"/>
          <p:nvPr/>
        </p:nvSpPr>
        <p:spPr>
          <a:xfrm>
            <a:off x="7265816" y="320436"/>
            <a:ext cx="3958386" cy="170713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MOSAIC works to accelerate and expand introduction of new HIV prevention products, including those in and near to market, and to lay the groundwork for introduction of products in the research pipeline.</a:t>
            </a:r>
          </a:p>
        </p:txBody>
      </p:sp>
      <p:sp>
        <p:nvSpPr>
          <p:cNvPr id="2" name="TextBox 1">
            <a:extLst>
              <a:ext uri="{FF2B5EF4-FFF2-40B4-BE49-F238E27FC236}">
                <a16:creationId xmlns:a16="http://schemas.microsoft.com/office/drawing/2014/main" id="{0CF1C838-950A-25E1-FDBE-360AE7C50451}"/>
              </a:ext>
            </a:extLst>
          </p:cNvPr>
          <p:cNvSpPr txBox="1"/>
          <p:nvPr/>
        </p:nvSpPr>
        <p:spPr>
          <a:xfrm>
            <a:off x="3304576" y="6315373"/>
            <a:ext cx="4518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676D"/>
                </a:solidFill>
                <a:effectLst/>
                <a:uLnTx/>
                <a:uFillTx/>
                <a:latin typeface="Poppins" pitchFamily="2" charset="77"/>
                <a:ea typeface="+mn-ea"/>
                <a:cs typeface="Poppins" pitchFamily="2" charset="77"/>
              </a:rPr>
              <a:t>…toward a multi-method market</a:t>
            </a:r>
          </a:p>
        </p:txBody>
      </p:sp>
    </p:spTree>
    <p:extLst>
      <p:ext uri="{BB962C8B-B14F-4D97-AF65-F5344CB8AC3E}">
        <p14:creationId xmlns:p14="http://schemas.microsoft.com/office/powerpoint/2010/main" val="260049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B9E7-3742-A870-32F6-E69FB49E404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3D8CC172-A0C2-B1F3-4745-6A791E4F20F1}"/>
              </a:ext>
            </a:extLst>
          </p:cNvPr>
          <p:cNvSpPr/>
          <p:nvPr/>
        </p:nvSpPr>
        <p:spPr>
          <a:xfrm>
            <a:off x="0" y="-7632"/>
            <a:ext cx="12216085" cy="686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DA4049B-2FC4-2A52-6E15-5A44DA12EB2A}"/>
              </a:ext>
            </a:extLst>
          </p:cNvPr>
          <p:cNvSpPr txBox="1"/>
          <p:nvPr/>
        </p:nvSpPr>
        <p:spPr>
          <a:xfrm>
            <a:off x="547981" y="4342184"/>
            <a:ext cx="1899252" cy="1000274"/>
          </a:xfrm>
          <a:prstGeom prst="rect">
            <a:avLst/>
          </a:prstGeom>
          <a:noFill/>
        </p:spPr>
        <p:txBody>
          <a:bodyPr wrap="square">
            <a:spAutoFit/>
          </a:bodyPr>
          <a:lstStyle/>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600" b="1" i="0" u="none" strike="noStrike" kern="1200" cap="none" spc="20" normalizeH="0" baseline="0" noProof="0">
                <a:ln>
                  <a:noFill/>
                </a:ln>
                <a:solidFill>
                  <a:srgbClr val="DF8204"/>
                </a:solidFill>
                <a:effectLst/>
                <a:uLnTx/>
                <a:uFillTx/>
                <a:latin typeface="Poppins" pitchFamily="2" charset="77"/>
                <a:ea typeface="Roboto" panose="02000000000000000000" pitchFamily="2" charset="0"/>
                <a:cs typeface="Poppins" pitchFamily="2" charset="77"/>
              </a:rPr>
              <a:t>User-centered Approach</a:t>
            </a:r>
          </a:p>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100" b="0" i="0" u="none" strike="noStrike" kern="1200" cap="none" spc="20" normalizeH="0" baseline="0" noProof="0">
                <a:ln>
                  <a:noFill/>
                </a:ln>
                <a:solidFill>
                  <a:srgbClr val="E7E6E6">
                    <a:lumMod val="10000"/>
                  </a:srgbClr>
                </a:solidFill>
                <a:effectLst/>
                <a:uLnTx/>
                <a:uFillTx/>
                <a:latin typeface="Poppins" pitchFamily="2" charset="77"/>
                <a:ea typeface="Roboto" panose="02000000000000000000" pitchFamily="2" charset="0"/>
                <a:cs typeface="Poppins" pitchFamily="2" charset="77"/>
              </a:rPr>
              <a:t>Promote a user-centered approach.</a:t>
            </a:r>
          </a:p>
        </p:txBody>
      </p:sp>
      <p:sp>
        <p:nvSpPr>
          <p:cNvPr id="51" name="TextBox 50">
            <a:extLst>
              <a:ext uri="{FF2B5EF4-FFF2-40B4-BE49-F238E27FC236}">
                <a16:creationId xmlns:a16="http://schemas.microsoft.com/office/drawing/2014/main" id="{0B5C132D-6934-BFE5-9466-A6C64A72F55A}"/>
              </a:ext>
            </a:extLst>
          </p:cNvPr>
          <p:cNvSpPr txBox="1"/>
          <p:nvPr/>
        </p:nvSpPr>
        <p:spPr>
          <a:xfrm>
            <a:off x="2687643" y="4342184"/>
            <a:ext cx="1727840" cy="1431161"/>
          </a:xfrm>
          <a:prstGeom prst="rect">
            <a:avLst/>
          </a:prstGeom>
          <a:noFill/>
        </p:spPr>
        <p:txBody>
          <a:bodyPr wrap="square">
            <a:spAutoFit/>
          </a:bodyPr>
          <a:lstStyle/>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600" b="1" i="0" u="none" strike="noStrike" kern="1200" cap="none" spc="20" normalizeH="0" baseline="0" noProof="0">
                <a:ln>
                  <a:noFill/>
                </a:ln>
                <a:solidFill>
                  <a:srgbClr val="AF3158"/>
                </a:solidFill>
                <a:effectLst/>
                <a:uLnTx/>
                <a:uFillTx/>
                <a:latin typeface="Poppins" pitchFamily="2" charset="77"/>
                <a:ea typeface="Calibri" panose="020F0502020204030204" pitchFamily="34" charset="0"/>
                <a:cs typeface="Poppins" pitchFamily="2" charset="77"/>
              </a:rPr>
              <a:t>Research</a:t>
            </a:r>
          </a:p>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100" b="0" i="0" u="none" strike="noStrike" kern="1200" cap="none" spc="20" normalizeH="0" baseline="0" noProof="0">
                <a:ln>
                  <a:noFill/>
                </a:ln>
                <a:solidFill>
                  <a:srgbClr val="E7E6E6">
                    <a:lumMod val="10000"/>
                  </a:srgbClr>
                </a:solidFill>
                <a:effectLst/>
                <a:uLnTx/>
                <a:uFillTx/>
                <a:latin typeface="Poppins" pitchFamily="2" charset="77"/>
                <a:ea typeface="Calibri" panose="020F0502020204030204" pitchFamily="34" charset="0"/>
                <a:cs typeface="Poppins" pitchFamily="2" charset="77"/>
              </a:rPr>
              <a:t>Conduct research on how to enhance product availability, acceptability, uptake, and effective use.</a:t>
            </a:r>
          </a:p>
        </p:txBody>
      </p:sp>
      <p:sp>
        <p:nvSpPr>
          <p:cNvPr id="52" name="TextBox 51">
            <a:extLst>
              <a:ext uri="{FF2B5EF4-FFF2-40B4-BE49-F238E27FC236}">
                <a16:creationId xmlns:a16="http://schemas.microsoft.com/office/drawing/2014/main" id="{1F0C39CF-64CE-3B11-D883-652DB8F84C33}"/>
              </a:ext>
            </a:extLst>
          </p:cNvPr>
          <p:cNvSpPr txBox="1"/>
          <p:nvPr/>
        </p:nvSpPr>
        <p:spPr>
          <a:xfrm>
            <a:off x="4720885" y="4325601"/>
            <a:ext cx="2312946" cy="1600438"/>
          </a:xfrm>
          <a:prstGeom prst="rect">
            <a:avLst/>
          </a:prstGeom>
          <a:noFill/>
        </p:spPr>
        <p:txBody>
          <a:bodyPr wrap="square">
            <a:spAutoFit/>
          </a:bodyPr>
          <a:lstStyle/>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600" b="1" i="0" u="none" strike="noStrike" kern="1200" cap="none" spc="20" normalizeH="0" baseline="0" noProof="0">
                <a:ln>
                  <a:noFill/>
                </a:ln>
                <a:solidFill>
                  <a:srgbClr val="46245F"/>
                </a:solidFill>
                <a:effectLst/>
                <a:uLnTx/>
                <a:uFillTx/>
                <a:latin typeface="Poppins" pitchFamily="2" charset="77"/>
                <a:ea typeface="Calibri" panose="020F0502020204030204" pitchFamily="34" charset="0"/>
                <a:cs typeface="Poppins" pitchFamily="2" charset="77"/>
              </a:rPr>
              <a:t>Policy &amp; Programs</a:t>
            </a:r>
          </a:p>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100" b="0" i="0" u="none" strike="noStrike" kern="1200" cap="none" spc="20" normalizeH="0" baseline="0" noProof="0">
                <a:ln>
                  <a:noFill/>
                </a:ln>
                <a:solidFill>
                  <a:srgbClr val="E7E6E6">
                    <a:lumMod val="10000"/>
                  </a:srgbClr>
                </a:solidFill>
                <a:effectLst/>
                <a:uLnTx/>
                <a:uFillTx/>
                <a:latin typeface="Poppins" pitchFamily="2" charset="77"/>
                <a:ea typeface="Calibri" panose="020F0502020204030204" pitchFamily="34" charset="0"/>
                <a:cs typeface="Poppins" pitchFamily="2" charset="77"/>
              </a:rPr>
              <a:t>Coordinate and provide technical assistance on regulatory review, policy, resource mobilization, supply chain, delivery, </a:t>
            </a:r>
            <a:r>
              <a:rPr kumimoji="0" lang="en-US" sz="1100" b="0" i="0" u="none" strike="noStrike" kern="1200" cap="none" spc="0" normalizeH="0" baseline="0" noProof="0">
                <a:ln>
                  <a:noFill/>
                </a:ln>
                <a:solidFill>
                  <a:srgbClr val="E7E6E6">
                    <a:lumMod val="10000"/>
                  </a:srgbClr>
                </a:solidFill>
                <a:effectLst/>
                <a:uLnTx/>
                <a:uFillTx/>
                <a:latin typeface="Poppins" pitchFamily="2" charset="77"/>
                <a:ea typeface="Calibri" panose="020F0502020204030204" pitchFamily="34" charset="0"/>
                <a:cs typeface="Poppins" pitchFamily="2" charset="77"/>
              </a:rPr>
              <a:t>M&amp;E, surveillance, </a:t>
            </a:r>
            <a:r>
              <a:rPr kumimoji="0" lang="en-US" sz="1100" b="0" i="0" u="none" strike="noStrike" kern="1200" cap="none" spc="20" normalizeH="0" baseline="0" noProof="0">
                <a:ln>
                  <a:noFill/>
                </a:ln>
                <a:solidFill>
                  <a:srgbClr val="E7E6E6">
                    <a:lumMod val="10000"/>
                  </a:srgbClr>
                </a:solidFill>
                <a:effectLst/>
                <a:uLnTx/>
                <a:uFillTx/>
                <a:latin typeface="Poppins" pitchFamily="2" charset="77"/>
                <a:ea typeface="Calibri" panose="020F0502020204030204" pitchFamily="34" charset="0"/>
                <a:cs typeface="Poppins" pitchFamily="2" charset="77"/>
              </a:rPr>
              <a:t>and demand generation.</a:t>
            </a:r>
          </a:p>
        </p:txBody>
      </p:sp>
      <p:sp>
        <p:nvSpPr>
          <p:cNvPr id="53" name="TextBox 52">
            <a:extLst>
              <a:ext uri="{FF2B5EF4-FFF2-40B4-BE49-F238E27FC236}">
                <a16:creationId xmlns:a16="http://schemas.microsoft.com/office/drawing/2014/main" id="{C84FC92C-8E5A-1D28-F7C8-02CA5698A96B}"/>
              </a:ext>
            </a:extLst>
          </p:cNvPr>
          <p:cNvSpPr txBox="1"/>
          <p:nvPr/>
        </p:nvSpPr>
        <p:spPr>
          <a:xfrm>
            <a:off x="7209249" y="4342184"/>
            <a:ext cx="2335247" cy="1261884"/>
          </a:xfrm>
          <a:prstGeom prst="rect">
            <a:avLst/>
          </a:prstGeom>
          <a:noFill/>
        </p:spPr>
        <p:txBody>
          <a:bodyPr wrap="square">
            <a:spAutoFit/>
          </a:bodyPr>
          <a:lstStyle/>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600" b="1" i="0" u="none" strike="noStrike" kern="1200" cap="none" spc="20" normalizeH="0" baseline="0" noProof="0">
                <a:ln>
                  <a:noFill/>
                </a:ln>
                <a:solidFill>
                  <a:srgbClr val="05676D"/>
                </a:solidFill>
                <a:effectLst/>
                <a:uLnTx/>
                <a:uFillTx/>
                <a:latin typeface="Poppins" pitchFamily="2" charset="77"/>
                <a:ea typeface="Calibri" panose="020F0502020204030204" pitchFamily="34" charset="0"/>
                <a:cs typeface="Poppins" pitchFamily="2" charset="77"/>
              </a:rPr>
              <a:t>Research Utilization </a:t>
            </a:r>
          </a:p>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100" b="0" i="0" u="none" strike="noStrike" kern="1200" cap="none" spc="20" normalizeH="0" baseline="0" noProof="0">
                <a:ln>
                  <a:noFill/>
                </a:ln>
                <a:solidFill>
                  <a:srgbClr val="E7E6E6">
                    <a:lumMod val="10000"/>
                  </a:srgbClr>
                </a:solidFill>
                <a:effectLst/>
                <a:uLnTx/>
                <a:uFillTx/>
                <a:latin typeface="Poppins" pitchFamily="2" charset="77"/>
                <a:ea typeface="Calibri" panose="020F0502020204030204" pitchFamily="34" charset="0"/>
                <a:cs typeface="Poppins" pitchFamily="2" charset="77"/>
              </a:rPr>
              <a:t>Implement research utilization activities and establish mechanisms for rapid, effective knowledge exchange.</a:t>
            </a:r>
          </a:p>
        </p:txBody>
      </p:sp>
      <p:sp>
        <p:nvSpPr>
          <p:cNvPr id="54" name="TextBox 53">
            <a:extLst>
              <a:ext uri="{FF2B5EF4-FFF2-40B4-BE49-F238E27FC236}">
                <a16:creationId xmlns:a16="http://schemas.microsoft.com/office/drawing/2014/main" id="{42A35076-32E7-CDDD-8E88-34BF92128B37}"/>
              </a:ext>
            </a:extLst>
          </p:cNvPr>
          <p:cNvSpPr txBox="1"/>
          <p:nvPr/>
        </p:nvSpPr>
        <p:spPr>
          <a:xfrm>
            <a:off x="9784906" y="4342184"/>
            <a:ext cx="2190505" cy="1677382"/>
          </a:xfrm>
          <a:prstGeom prst="rect">
            <a:avLst/>
          </a:prstGeom>
          <a:noFill/>
        </p:spPr>
        <p:txBody>
          <a:bodyPr wrap="square">
            <a:spAutoFit/>
          </a:bodyPr>
          <a:lstStyle/>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600" b="1" i="0" u="none" strike="noStrike" kern="1200" cap="none" spc="20" normalizeH="0" baseline="0" noProof="0">
                <a:ln>
                  <a:noFill/>
                </a:ln>
                <a:solidFill>
                  <a:srgbClr val="50A849"/>
                </a:solidFill>
                <a:effectLst/>
                <a:uLnTx/>
                <a:uFillTx/>
                <a:latin typeface="Poppins" pitchFamily="2" charset="77"/>
                <a:ea typeface="Calibri" panose="020F0502020204030204" pitchFamily="34" charset="0"/>
                <a:cs typeface="Poppins" pitchFamily="2" charset="77"/>
              </a:rPr>
              <a:t>Local Partner Capacity </a:t>
            </a:r>
          </a:p>
          <a:p>
            <a:pPr marL="6350" marR="0" lvl="0" indent="0" algn="l" defTabSz="914400" rtl="0" eaLnBrk="1" fontAlgn="auto" latinLnBrk="0" hangingPunct="1">
              <a:lnSpc>
                <a:spcPct val="100000"/>
              </a:lnSpc>
              <a:spcBef>
                <a:spcPts val="0"/>
              </a:spcBef>
              <a:spcAft>
                <a:spcPts val="600"/>
              </a:spcAft>
              <a:buClr>
                <a:srgbClr val="E0A141"/>
              </a:buClr>
              <a:buSzTx/>
              <a:buFontTx/>
              <a:buNone/>
              <a:tabLst/>
              <a:defRPr/>
            </a:pPr>
            <a:r>
              <a:rPr kumimoji="0" lang="en-US" sz="1100" b="0" i="0" u="none" strike="noStrike" kern="1200" cap="none" spc="20" normalizeH="0" baseline="0" noProof="0">
                <a:ln>
                  <a:noFill/>
                </a:ln>
                <a:solidFill>
                  <a:srgbClr val="E7E6E6">
                    <a:lumMod val="10000"/>
                  </a:srgbClr>
                </a:solidFill>
                <a:effectLst/>
                <a:uLnTx/>
                <a:uFillTx/>
                <a:latin typeface="Poppins" pitchFamily="2" charset="77"/>
                <a:ea typeface="Calibri" panose="020F0502020204030204" pitchFamily="34" charset="0"/>
                <a:cs typeface="Poppins" pitchFamily="2" charset="77"/>
              </a:rPr>
              <a:t>Strengthen and sustain local partner capacity to advocate for, design, and implement product introduction activities and research.</a:t>
            </a:r>
            <a:endParaRPr kumimoji="0" lang="en-US" sz="1100" b="0" i="0" u="none" strike="noStrike" kern="1200" cap="none" spc="0" normalizeH="0" baseline="0" noProof="0">
              <a:ln>
                <a:noFill/>
              </a:ln>
              <a:solidFill>
                <a:srgbClr val="E7E6E6">
                  <a:lumMod val="10000"/>
                </a:srgbClr>
              </a:solidFill>
              <a:effectLst/>
              <a:uLnTx/>
              <a:uFillTx/>
              <a:latin typeface="Poppins" pitchFamily="2" charset="77"/>
              <a:ea typeface="Calibri" panose="020F0502020204030204" pitchFamily="34" charset="0"/>
              <a:cs typeface="Poppins" pitchFamily="2" charset="77"/>
            </a:endParaRPr>
          </a:p>
        </p:txBody>
      </p:sp>
      <p:grpSp>
        <p:nvGrpSpPr>
          <p:cNvPr id="56" name="Group 55">
            <a:extLst>
              <a:ext uri="{FF2B5EF4-FFF2-40B4-BE49-F238E27FC236}">
                <a16:creationId xmlns:a16="http://schemas.microsoft.com/office/drawing/2014/main" id="{0B8E27CB-40CA-8C35-AF4B-44C5E9C80EA7}"/>
              </a:ext>
            </a:extLst>
          </p:cNvPr>
          <p:cNvGrpSpPr>
            <a:grpSpLocks noChangeAspect="1"/>
          </p:cNvGrpSpPr>
          <p:nvPr/>
        </p:nvGrpSpPr>
        <p:grpSpPr>
          <a:xfrm>
            <a:off x="697826" y="1414803"/>
            <a:ext cx="10690469" cy="2687170"/>
            <a:chOff x="1368801" y="3427283"/>
            <a:chExt cx="6158816" cy="2161140"/>
          </a:xfrm>
        </p:grpSpPr>
        <p:sp>
          <p:nvSpPr>
            <p:cNvPr id="58" name="Hexagon 57">
              <a:extLst>
                <a:ext uri="{FF2B5EF4-FFF2-40B4-BE49-F238E27FC236}">
                  <a16:creationId xmlns:a16="http://schemas.microsoft.com/office/drawing/2014/main" id="{CF380144-598E-BA53-B01E-41AC7077031A}"/>
                </a:ext>
              </a:extLst>
            </p:cNvPr>
            <p:cNvSpPr/>
            <p:nvPr/>
          </p:nvSpPr>
          <p:spPr>
            <a:xfrm>
              <a:off x="2574147" y="3427283"/>
              <a:ext cx="1316973" cy="147080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59" name="Hexagon 58">
              <a:extLst>
                <a:ext uri="{FF2B5EF4-FFF2-40B4-BE49-F238E27FC236}">
                  <a16:creationId xmlns:a16="http://schemas.microsoft.com/office/drawing/2014/main" id="{20B0EEBE-6C0A-3118-9374-3412FBC5DA55}"/>
                </a:ext>
              </a:extLst>
            </p:cNvPr>
            <p:cNvSpPr/>
            <p:nvPr/>
          </p:nvSpPr>
          <p:spPr>
            <a:xfrm>
              <a:off x="1368801" y="4117622"/>
              <a:ext cx="1316973" cy="1470801"/>
            </a:xfrm>
            <a:prstGeom prst="hexagon">
              <a:avLst/>
            </a:prstGeom>
            <a:solidFill>
              <a:srgbClr val="DF8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60" name="Hexagon 59">
              <a:extLst>
                <a:ext uri="{FF2B5EF4-FFF2-40B4-BE49-F238E27FC236}">
                  <a16:creationId xmlns:a16="http://schemas.microsoft.com/office/drawing/2014/main" id="{7D43F648-9979-16C5-1257-89A746B8789F}"/>
                </a:ext>
              </a:extLst>
            </p:cNvPr>
            <p:cNvSpPr/>
            <p:nvPr/>
          </p:nvSpPr>
          <p:spPr>
            <a:xfrm>
              <a:off x="4999997" y="3427283"/>
              <a:ext cx="1316973" cy="147080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61" name="Hexagon 60">
              <a:extLst>
                <a:ext uri="{FF2B5EF4-FFF2-40B4-BE49-F238E27FC236}">
                  <a16:creationId xmlns:a16="http://schemas.microsoft.com/office/drawing/2014/main" id="{B8CE66F3-2C7C-F329-F21D-57475B4FE627}"/>
                </a:ext>
              </a:extLst>
            </p:cNvPr>
            <p:cNvSpPr/>
            <p:nvPr/>
          </p:nvSpPr>
          <p:spPr>
            <a:xfrm>
              <a:off x="6210644" y="4117622"/>
              <a:ext cx="1316973" cy="147080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64" name="Hexagon 63">
              <a:extLst>
                <a:ext uri="{FF2B5EF4-FFF2-40B4-BE49-F238E27FC236}">
                  <a16:creationId xmlns:a16="http://schemas.microsoft.com/office/drawing/2014/main" id="{B8F24587-7B22-F6A2-6C04-FCE1952CDC8E}"/>
                </a:ext>
              </a:extLst>
            </p:cNvPr>
            <p:cNvSpPr/>
            <p:nvPr/>
          </p:nvSpPr>
          <p:spPr>
            <a:xfrm>
              <a:off x="3776687" y="4117622"/>
              <a:ext cx="1316973" cy="1470801"/>
            </a:xfrm>
            <a:prstGeom prst="hexagon">
              <a:avLst/>
            </a:prstGeom>
            <a:solidFill>
              <a:srgbClr val="462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grpSp>
      <p:sp>
        <p:nvSpPr>
          <p:cNvPr id="5" name="TextBox 4">
            <a:extLst>
              <a:ext uri="{FF2B5EF4-FFF2-40B4-BE49-F238E27FC236}">
                <a16:creationId xmlns:a16="http://schemas.microsoft.com/office/drawing/2014/main" id="{06141F98-5AF0-4941-A672-2856296231ED}"/>
              </a:ext>
            </a:extLst>
          </p:cNvPr>
          <p:cNvSpPr txBox="1"/>
          <p:nvPr/>
        </p:nvSpPr>
        <p:spPr>
          <a:xfrm>
            <a:off x="649273" y="292726"/>
            <a:ext cx="1074231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676D"/>
                </a:solidFill>
                <a:effectLst/>
                <a:uLnTx/>
                <a:uFillTx/>
                <a:latin typeface="Poppins SemiBold" pitchFamily="2" charset="77"/>
                <a:ea typeface="Roboto" panose="02000000000000000000" pitchFamily="2" charset="0"/>
                <a:cs typeface="Poppins SemiBold" pitchFamily="2" charset="77"/>
              </a:rPr>
              <a:t>MOSAIC will accelerate access to a multi-method market through five strategic priorities</a:t>
            </a:r>
            <a:endParaRPr kumimoji="0" lang="en-US" sz="1600" b="0" i="0" u="none" strike="noStrike" kern="1200" cap="none" spc="0" normalizeH="0" baseline="0" noProof="0">
              <a:ln>
                <a:noFill/>
              </a:ln>
              <a:solidFill>
                <a:srgbClr val="05676D"/>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42A6D148-27D0-2126-1906-F578E22046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580" y="2907258"/>
            <a:ext cx="2687757" cy="1188720"/>
          </a:xfrm>
          <a:prstGeom prst="rect">
            <a:avLst/>
          </a:prstGeom>
        </p:spPr>
      </p:pic>
      <p:pic>
        <p:nvPicPr>
          <p:cNvPr id="6" name="Picture 5">
            <a:extLst>
              <a:ext uri="{FF2B5EF4-FFF2-40B4-BE49-F238E27FC236}">
                <a16:creationId xmlns:a16="http://schemas.microsoft.com/office/drawing/2014/main" id="{5C9B0636-9802-E9B6-DB6C-01AA881FD364}"/>
              </a:ext>
            </a:extLst>
          </p:cNvPr>
          <p:cNvPicPr>
            <a:picLocks noChangeAspect="1"/>
          </p:cNvPicPr>
          <p:nvPr/>
        </p:nvPicPr>
        <p:blipFill>
          <a:blip r:embed="rId4" cstate="email">
            <a:duotone>
              <a:schemeClr val="accent6">
                <a:shade val="45000"/>
                <a:satMod val="135000"/>
              </a:schemeClr>
              <a:prstClr val="white"/>
            </a:duotone>
            <a:extLst>
              <a:ext uri="{BEBA8EAE-BF5A-486C-A8C5-ECC9F3942E4B}">
                <a14:imgProps xmlns:a14="http://schemas.microsoft.com/office/drawing/2010/main">
                  <a14:imgLayer r:embed="rId5">
                    <a14:imgEffect>
                      <a14:backgroundRemoval t="6709" b="91195" l="4062" r="97099">
                        <a14:foregroundMark x1="4255" y1="50524" x2="7544" y2="50105"/>
                        <a14:foregroundMark x1="93617" y1="43606" x2="93617" y2="43606"/>
                        <a14:foregroundMark x1="93617" y1="43606" x2="93617" y2="43606"/>
                        <a14:foregroundMark x1="88201" y1="6709" x2="88201" y2="6709"/>
                        <a14:foregroundMark x1="88201" y1="6709" x2="88201" y2="6709"/>
                        <a14:foregroundMark x1="97292" y1="43396" x2="97292" y2="43396"/>
                        <a14:foregroundMark x1="97292" y1="43396" x2="97292" y2="43396"/>
                        <a14:foregroundMark x1="67505" y1="91195" x2="67505" y2="91195"/>
                        <a14:foregroundMark x1="67505" y1="91195" x2="67505" y2="91195"/>
                      </a14:backgroundRemoval>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7404090" y="1693891"/>
            <a:ext cx="1367702" cy="1261884"/>
          </a:xfrm>
          <a:prstGeom prst="rect">
            <a:avLst/>
          </a:prstGeom>
        </p:spPr>
      </p:pic>
      <p:pic>
        <p:nvPicPr>
          <p:cNvPr id="11" name="Picture 10">
            <a:extLst>
              <a:ext uri="{FF2B5EF4-FFF2-40B4-BE49-F238E27FC236}">
                <a16:creationId xmlns:a16="http://schemas.microsoft.com/office/drawing/2014/main" id="{B700E9B2-BD15-CC94-3060-60EDE0B3218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4789" b="98028" l="4086" r="96109">
                        <a14:foregroundMark x1="64202" y1="5352" x2="64202" y2="5352"/>
                        <a14:foregroundMark x1="64202" y1="5352" x2="64202" y2="5352"/>
                        <a14:foregroundMark x1="4280" y1="38873" x2="4280" y2="38873"/>
                        <a14:foregroundMark x1="4280" y1="38873" x2="4280" y2="38873"/>
                        <a14:foregroundMark x1="6226" y1="40845" x2="6226" y2="40845"/>
                        <a14:foregroundMark x1="6226" y1="40845" x2="6226" y2="40845"/>
                        <a14:foregroundMark x1="6226" y1="40845" x2="6226" y2="40845"/>
                        <a14:foregroundMark x1="52918" y1="82254" x2="52918" y2="82254"/>
                        <a14:foregroundMark x1="52918" y1="82254" x2="52918" y2="82254"/>
                        <a14:foregroundMark x1="68288" y1="60282" x2="83852" y2="58873"/>
                        <a14:foregroundMark x1="83852" y1="58873" x2="86187" y2="83662"/>
                        <a14:foregroundMark x1="86187" y1="83662" x2="78988" y2="87042"/>
                        <a14:foregroundMark x1="67315" y1="88451" x2="82685" y2="96338"/>
                        <a14:foregroundMark x1="82685" y1="96338" x2="90272" y2="83662"/>
                        <a14:foregroundMark x1="90272" y1="83662" x2="85409" y2="46197"/>
                        <a14:foregroundMark x1="85409" y1="46197" x2="73541" y2="47324"/>
                        <a14:foregroundMark x1="73541" y1="47324" x2="72179" y2="48732"/>
                        <a14:foregroundMark x1="92218" y1="55211" x2="93385" y2="80000"/>
                        <a14:foregroundMark x1="93385" y1="80000" x2="86381" y2="95775"/>
                        <a14:foregroundMark x1="86381" y1="95775" x2="76654" y2="96901"/>
                        <a14:foregroundMark x1="76654" y1="96901" x2="72374" y2="95493"/>
                        <a14:foregroundMark x1="96109" y1="92113" x2="96109" y2="92113"/>
                        <a14:foregroundMark x1="96109" y1="91831" x2="96109" y2="91831"/>
                        <a14:foregroundMark x1="40661" y1="98028" x2="40661" y2="98028"/>
                        <a14:foregroundMark x1="40661" y1="98028" x2="40661" y2="98028"/>
                      </a14:backgroundRemoval>
                    </a14:imgEffect>
                  </a14:imgLayer>
                </a14:imgProps>
              </a:ext>
              <a:ext uri="{28A0092B-C50C-407E-A947-70E740481C1C}">
                <a14:useLocalDpi xmlns:a14="http://schemas.microsoft.com/office/drawing/2010/main"/>
              </a:ext>
            </a:extLst>
          </a:blip>
          <a:stretch>
            <a:fillRect/>
          </a:stretch>
        </p:blipFill>
        <p:spPr>
          <a:xfrm>
            <a:off x="9567795" y="3156807"/>
            <a:ext cx="1374525" cy="949331"/>
          </a:xfrm>
          <a:prstGeom prst="rect">
            <a:avLst/>
          </a:prstGeom>
        </p:spPr>
      </p:pic>
      <p:pic>
        <p:nvPicPr>
          <p:cNvPr id="10" name="Picture 9">
            <a:extLst>
              <a:ext uri="{FF2B5EF4-FFF2-40B4-BE49-F238E27FC236}">
                <a16:creationId xmlns:a16="http://schemas.microsoft.com/office/drawing/2014/main" id="{88DD11A1-B9B7-F863-0C42-6E97E673354D}"/>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670" b="94364" l="3624" r="93575">
                        <a14:foregroundMark x1="47117" y1="7568" x2="47117" y2="7568"/>
                        <a14:foregroundMark x1="47117" y1="7568" x2="47117" y2="7568"/>
                        <a14:foregroundMark x1="93575" y1="46216" x2="93575" y2="46216"/>
                        <a14:foregroundMark x1="93575" y1="46216" x2="93575" y2="46216"/>
                        <a14:foregroundMark x1="7743" y1="45250" x2="7743" y2="45250"/>
                        <a14:foregroundMark x1="7743" y1="45250" x2="7743" y2="45250"/>
                        <a14:foregroundMark x1="47117" y1="91465" x2="47117" y2="91465"/>
                        <a14:foregroundMark x1="47117" y1="91465" x2="47117" y2="91465"/>
                        <a14:foregroundMark x1="50082" y1="5636" x2="50082" y2="5636"/>
                        <a14:foregroundMark x1="50082" y1="5636" x2="50082" y2="5636"/>
                        <a14:foregroundMark x1="46129" y1="94364" x2="46129" y2="94364"/>
                        <a14:foregroundMark x1="45634" y1="94364" x2="45634" y2="94364"/>
                        <a14:foregroundMark x1="3789" y1="48631" x2="3789" y2="48631"/>
                        <a14:foregroundMark x1="3789" y1="48631" x2="3789" y2="48631"/>
                        <a14:foregroundMark x1="50577" y1="4670" x2="50577" y2="4670"/>
                        <a14:foregroundMark x1="50577" y1="4670" x2="50577" y2="4670"/>
                        <a14:backgroundMark x1="3624" y1="48470" x2="3624" y2="48470"/>
                        <a14:backgroundMark x1="3624" y1="48631" x2="3624" y2="48631"/>
                        <a14:backgroundMark x1="50577" y1="4509" x2="50577" y2="4509"/>
                      </a14:backgroundRemoval>
                    </a14:imgEffect>
                  </a14:imgLayer>
                </a14:imgProps>
              </a:ext>
              <a:ext uri="{28A0092B-C50C-407E-A947-70E740481C1C}">
                <a14:useLocalDpi xmlns:a14="http://schemas.microsoft.com/office/drawing/2010/main"/>
              </a:ext>
            </a:extLst>
          </a:blip>
          <a:stretch>
            <a:fillRect/>
          </a:stretch>
        </p:blipFill>
        <p:spPr>
          <a:xfrm>
            <a:off x="5316177" y="2477235"/>
            <a:ext cx="1408509" cy="1440995"/>
          </a:xfrm>
          <a:prstGeom prst="rect">
            <a:avLst/>
          </a:prstGeom>
        </p:spPr>
      </p:pic>
      <p:pic>
        <p:nvPicPr>
          <p:cNvPr id="8" name="Picture 7" descr="A person using a computer&#10;&#10;Description automatically generated with medium confidence">
            <a:extLst>
              <a:ext uri="{FF2B5EF4-FFF2-40B4-BE49-F238E27FC236}">
                <a16:creationId xmlns:a16="http://schemas.microsoft.com/office/drawing/2014/main" id="{12764B3A-04C0-9F02-9897-727531A118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33595" y="1675981"/>
            <a:ext cx="1853994" cy="1290676"/>
          </a:xfrm>
          <a:prstGeom prst="rect">
            <a:avLst/>
          </a:prstGeom>
        </p:spPr>
      </p:pic>
    </p:spTree>
    <p:extLst>
      <p:ext uri="{BB962C8B-B14F-4D97-AF65-F5344CB8AC3E}">
        <p14:creationId xmlns:p14="http://schemas.microsoft.com/office/powerpoint/2010/main" val="193378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3C0E-0367-0945-920B-CEE765A90012}"/>
              </a:ext>
            </a:extLst>
          </p:cNvPr>
          <p:cNvSpPr>
            <a:spLocks noGrp="1"/>
          </p:cNvSpPr>
          <p:nvPr>
            <p:ph type="title"/>
          </p:nvPr>
        </p:nvSpPr>
        <p:spPr/>
        <p:txBody>
          <a:bodyPr/>
          <a:lstStyle/>
          <a:p>
            <a:r>
              <a:rPr lang="en-CH"/>
              <a:t>Overview</a:t>
            </a:r>
            <a:r>
              <a:rPr lang="en-US"/>
              <a:t> of this analysis</a:t>
            </a:r>
            <a:endParaRPr lang="en-CH"/>
          </a:p>
        </p:txBody>
      </p:sp>
      <p:sp>
        <p:nvSpPr>
          <p:cNvPr id="6" name="TextBox 5">
            <a:extLst>
              <a:ext uri="{FF2B5EF4-FFF2-40B4-BE49-F238E27FC236}">
                <a16:creationId xmlns:a16="http://schemas.microsoft.com/office/drawing/2014/main" id="{3B93FF06-074B-12FD-CDA5-ADE2955A867A}"/>
              </a:ext>
            </a:extLst>
          </p:cNvPr>
          <p:cNvSpPr txBox="1"/>
          <p:nvPr/>
        </p:nvSpPr>
        <p:spPr>
          <a:xfrm>
            <a:off x="684757" y="1166842"/>
            <a:ext cx="9636690" cy="4524315"/>
          </a:xfrm>
          <a:prstGeom prst="rect">
            <a:avLst/>
          </a:prstGeom>
          <a:noFill/>
        </p:spPr>
        <p:txBody>
          <a:bodyPr wrap="square" lIns="91440" tIns="45720" rIns="91440" bIns="45720" rtlCol="0" anchor="t">
            <a:spAutoFit/>
          </a:bodyPr>
          <a:lstStyle/>
          <a:p>
            <a:pPr marL="285750" indent="-285750">
              <a:buClr>
                <a:schemeClr val="accent3"/>
              </a:buClr>
              <a:buFont typeface="Wingdings" pitchFamily="2" charset="2"/>
              <a:buChar char="§"/>
            </a:pPr>
            <a:r>
              <a:rPr lang="en-GB" sz="1600">
                <a:solidFill>
                  <a:schemeClr val="tx1">
                    <a:lumMod val="50000"/>
                  </a:schemeClr>
                </a:solidFill>
              </a:rPr>
              <a:t>This document summarizes findings from the national situation analysis that can support the creation of a national biomedical HIV prevention platform. </a:t>
            </a:r>
          </a:p>
          <a:p>
            <a:pPr marL="285750" indent="-285750">
              <a:buClr>
                <a:schemeClr val="accent3"/>
              </a:buClr>
              <a:buFont typeface="Wingdings" pitchFamily="2" charset="2"/>
              <a:buChar char="§"/>
            </a:pPr>
            <a:endParaRPr lang="en-GB" sz="1600">
              <a:solidFill>
                <a:schemeClr val="tx1">
                  <a:lumMod val="50000"/>
                </a:schemeClr>
              </a:solidFill>
            </a:endParaRPr>
          </a:p>
          <a:p>
            <a:pPr marL="285750" indent="-285750">
              <a:buClr>
                <a:schemeClr val="accent3"/>
              </a:buClr>
              <a:buFont typeface="Wingdings" pitchFamily="2" charset="2"/>
              <a:buChar char="§"/>
            </a:pPr>
            <a:r>
              <a:rPr lang="en-GB" sz="1600">
                <a:solidFill>
                  <a:schemeClr val="tx1">
                    <a:lumMod val="50000"/>
                  </a:schemeClr>
                </a:solidFill>
              </a:rPr>
              <a:t>The situation analysis aims to clarify critical steps for the introduction of biomedical HIV prevention products.</a:t>
            </a:r>
          </a:p>
          <a:p>
            <a:pPr marL="285750" indent="-285750">
              <a:buClr>
                <a:schemeClr val="accent3"/>
              </a:buClr>
              <a:buFont typeface="Wingdings" pitchFamily="2" charset="2"/>
              <a:buChar char="§"/>
            </a:pPr>
            <a:endParaRPr lang="en-GB" sz="1600">
              <a:solidFill>
                <a:schemeClr val="tx1">
                  <a:lumMod val="50000"/>
                </a:schemeClr>
              </a:solidFill>
            </a:endParaRPr>
          </a:p>
          <a:p>
            <a:pPr marL="285750" indent="-285750">
              <a:buClr>
                <a:schemeClr val="accent3"/>
              </a:buClr>
              <a:buFont typeface="Wingdings" pitchFamily="2" charset="2"/>
              <a:buChar char="§"/>
            </a:pPr>
            <a:r>
              <a:rPr lang="en-GB" sz="1600">
                <a:solidFill>
                  <a:schemeClr val="tx1">
                    <a:lumMod val="50000"/>
                  </a:schemeClr>
                </a:solidFill>
              </a:rPr>
              <a:t>This analysis is based on several </a:t>
            </a:r>
            <a:r>
              <a:rPr lang="en-GB" sz="1600" b="1">
                <a:solidFill>
                  <a:schemeClr val="tx1">
                    <a:lumMod val="50000"/>
                  </a:schemeClr>
                </a:solidFill>
              </a:rPr>
              <a:t>inputs</a:t>
            </a:r>
            <a:r>
              <a:rPr lang="en-GB" sz="1600">
                <a:solidFill>
                  <a:schemeClr val="tx1">
                    <a:lumMod val="50000"/>
                  </a:schemeClr>
                </a:solidFill>
              </a:rPr>
              <a:t>, including a desk review, secondary research, and interviews with key stakeholders in Uganda. </a:t>
            </a:r>
            <a:endParaRPr lang="en-US" sz="1600">
              <a:solidFill>
                <a:schemeClr val="tx1">
                  <a:lumMod val="50000"/>
                </a:schemeClr>
              </a:solidFill>
              <a:cs typeface="Arial"/>
            </a:endParaRPr>
          </a:p>
          <a:p>
            <a:pPr marL="285750" indent="-285750">
              <a:buClr>
                <a:schemeClr val="accent3"/>
              </a:buClr>
              <a:buFont typeface="Wingdings" pitchFamily="2" charset="2"/>
              <a:buChar char="§"/>
            </a:pPr>
            <a:endParaRPr lang="en-GB" sz="1600">
              <a:solidFill>
                <a:schemeClr val="tx1">
                  <a:lumMod val="50000"/>
                </a:schemeClr>
              </a:solidFill>
            </a:endParaRPr>
          </a:p>
          <a:p>
            <a:pPr marL="285750" indent="-285750">
              <a:buClr>
                <a:schemeClr val="accent3"/>
              </a:buClr>
              <a:buFont typeface="Wingdings" pitchFamily="2" charset="2"/>
              <a:buChar char="§"/>
            </a:pPr>
            <a:r>
              <a:rPr lang="en-CH" sz="1600">
                <a:solidFill>
                  <a:schemeClr val="tx1">
                    <a:lumMod val="50000"/>
                  </a:schemeClr>
                </a:solidFill>
              </a:rPr>
              <a:t>Th</a:t>
            </a:r>
            <a:r>
              <a:rPr lang="en-US" sz="1600">
                <a:solidFill>
                  <a:schemeClr val="tx1">
                    <a:lumMod val="50000"/>
                  </a:schemeClr>
                </a:solidFill>
              </a:rPr>
              <a:t>e</a:t>
            </a:r>
            <a:r>
              <a:rPr lang="en-CH" sz="1600">
                <a:solidFill>
                  <a:schemeClr val="tx1">
                    <a:lumMod val="50000"/>
                  </a:schemeClr>
                </a:solidFill>
              </a:rPr>
              <a:t> analysis can be used by policymakers, implementers, and others </a:t>
            </a:r>
            <a:r>
              <a:rPr lang="en-CH" sz="1600" b="1">
                <a:solidFill>
                  <a:schemeClr val="tx1">
                    <a:lumMod val="50000"/>
                  </a:schemeClr>
                </a:solidFill>
              </a:rPr>
              <a:t>planning for introduction of the PrEP ring and CAB PrEP </a:t>
            </a:r>
            <a:r>
              <a:rPr lang="en-CH" sz="1600">
                <a:solidFill>
                  <a:schemeClr val="tx1">
                    <a:lumMod val="50000"/>
                  </a:schemeClr>
                </a:solidFill>
              </a:rPr>
              <a:t>in </a:t>
            </a:r>
            <a:r>
              <a:rPr lang="en-GB" sz="1600">
                <a:solidFill>
                  <a:schemeClr val="tx1">
                    <a:lumMod val="50000"/>
                  </a:schemeClr>
                </a:solidFill>
              </a:rPr>
              <a:t>Uganda.</a:t>
            </a:r>
            <a:endParaRPr lang="en-GB" sz="1600">
              <a:solidFill>
                <a:schemeClr val="tx1">
                  <a:lumMod val="50000"/>
                </a:schemeClr>
              </a:solidFill>
              <a:cs typeface="Arial"/>
            </a:endParaRPr>
          </a:p>
          <a:p>
            <a:pPr marL="285750" indent="-285750">
              <a:buClr>
                <a:schemeClr val="accent3"/>
              </a:buClr>
              <a:buFont typeface="Wingdings" pitchFamily="2" charset="2"/>
              <a:buChar char="§"/>
            </a:pPr>
            <a:endParaRPr lang="en-GB" sz="1600">
              <a:solidFill>
                <a:schemeClr val="tx1">
                  <a:lumMod val="50000"/>
                </a:schemeClr>
              </a:solidFill>
            </a:endParaRPr>
          </a:p>
          <a:p>
            <a:pPr marL="285750" indent="-285750">
              <a:buClr>
                <a:schemeClr val="accent3"/>
              </a:buClr>
              <a:buFont typeface="Arial" pitchFamily="2" charset="2"/>
              <a:buChar char="•"/>
            </a:pPr>
            <a:r>
              <a:rPr lang="en-GB" sz="1600">
                <a:solidFill>
                  <a:schemeClr val="tx1">
                    <a:lumMod val="50000"/>
                  </a:schemeClr>
                </a:solidFill>
              </a:rPr>
              <a:t>This </a:t>
            </a:r>
            <a:r>
              <a:rPr lang="en-GB" sz="1600" b="1">
                <a:solidFill>
                  <a:schemeClr val="tx1">
                    <a:lumMod val="50000"/>
                  </a:schemeClr>
                </a:solidFill>
              </a:rPr>
              <a:t>analysis</a:t>
            </a:r>
            <a:r>
              <a:rPr lang="en-GB" sz="1600">
                <a:solidFill>
                  <a:schemeClr val="tx1">
                    <a:lumMod val="50000"/>
                  </a:schemeClr>
                </a:solidFill>
              </a:rPr>
              <a:t> was developed in early 2022 by members of the MOSAIC consortium, including </a:t>
            </a:r>
            <a:r>
              <a:rPr lang="en-US" sz="1600">
                <a:solidFill>
                  <a:schemeClr val="tx1">
                    <a:lumMod val="50000"/>
                  </a:schemeClr>
                </a:solidFill>
              </a:rPr>
              <a:t>findings from an analysis conducted by Mann Global Health in partnership with </a:t>
            </a:r>
            <a:r>
              <a:rPr lang="en-US" sz="1600" err="1">
                <a:solidFill>
                  <a:schemeClr val="tx1">
                    <a:lumMod val="50000"/>
                  </a:schemeClr>
                </a:solidFill>
              </a:rPr>
              <a:t>ViiV</a:t>
            </a:r>
            <a:r>
              <a:rPr lang="en-US" sz="1600">
                <a:solidFill>
                  <a:schemeClr val="tx1">
                    <a:lumMod val="50000"/>
                  </a:schemeClr>
                </a:solidFill>
              </a:rPr>
              <a:t> Healthcare for the introduction of CAB PrEP in Uganda.</a:t>
            </a:r>
            <a:endParaRPr lang="en-US" sz="1600">
              <a:solidFill>
                <a:schemeClr val="tx1">
                  <a:lumMod val="50000"/>
                </a:schemeClr>
              </a:solidFill>
              <a:ea typeface="+mn-lt"/>
              <a:cs typeface="+mn-lt"/>
            </a:endParaRPr>
          </a:p>
          <a:p>
            <a:pPr marL="285750" indent="-285750">
              <a:buClr>
                <a:schemeClr val="accent3"/>
              </a:buClr>
              <a:buFont typeface="Wingdings" pitchFamily="2" charset="2"/>
              <a:buChar char="§"/>
            </a:pPr>
            <a:endParaRPr lang="en-GB" sz="1600">
              <a:solidFill>
                <a:schemeClr val="tx1">
                  <a:lumMod val="50000"/>
                </a:schemeClr>
              </a:solidFill>
              <a:cs typeface="Arial"/>
            </a:endParaRPr>
          </a:p>
          <a:p>
            <a:pPr marL="285750" indent="-285750">
              <a:buClr>
                <a:schemeClr val="accent3"/>
              </a:buClr>
              <a:buFont typeface="Wingdings" pitchFamily="2" charset="2"/>
              <a:buChar char="§"/>
            </a:pPr>
            <a:r>
              <a:rPr lang="en-GB" sz="1600">
                <a:solidFill>
                  <a:schemeClr val="tx1">
                    <a:lumMod val="50000"/>
                  </a:schemeClr>
                </a:solidFill>
              </a:rPr>
              <a:t>Summaries of similar analyses for other HIV prevention methods and other countries are available on </a:t>
            </a:r>
            <a:r>
              <a:rPr lang="en-GB" sz="1600" b="1">
                <a:solidFill>
                  <a:schemeClr val="tx1">
                    <a:lumMod val="50000"/>
                  </a:schemeClr>
                </a:solidFill>
              </a:rPr>
              <a:t>PrEPWatch.org</a:t>
            </a:r>
            <a:r>
              <a:rPr lang="en-GB" sz="1600">
                <a:solidFill>
                  <a:schemeClr val="tx1">
                    <a:lumMod val="50000"/>
                  </a:schemeClr>
                </a:solidFill>
              </a:rPr>
              <a:t>. </a:t>
            </a:r>
            <a:endParaRPr lang="en-CH" sz="1600">
              <a:solidFill>
                <a:schemeClr val="tx1">
                  <a:lumMod val="50000"/>
                </a:schemeClr>
              </a:solidFill>
            </a:endParaRPr>
          </a:p>
        </p:txBody>
      </p:sp>
      <p:cxnSp>
        <p:nvCxnSpPr>
          <p:cNvPr id="16" name="Straight Connector 15">
            <a:extLst>
              <a:ext uri="{FF2B5EF4-FFF2-40B4-BE49-F238E27FC236}">
                <a16:creationId xmlns:a16="http://schemas.microsoft.com/office/drawing/2014/main" id="{599B40D8-81DD-86F1-5163-05FB8D2D0C71}"/>
              </a:ext>
            </a:extLst>
          </p:cNvPr>
          <p:cNvCxnSpPr>
            <a:cxnSpLocks/>
          </p:cNvCxnSpPr>
          <p:nvPr/>
        </p:nvCxnSpPr>
        <p:spPr>
          <a:xfrm flipV="1">
            <a:off x="1060545" y="6184041"/>
            <a:ext cx="9308813" cy="27378"/>
          </a:xfrm>
          <a:prstGeom prst="line">
            <a:avLst/>
          </a:prstGeom>
          <a:noFill/>
          <a:ln w="19050" cap="flat" cmpd="sng" algn="ctr">
            <a:solidFill>
              <a:srgbClr val="05676D"/>
            </a:solidFill>
            <a:prstDash val="solid"/>
            <a:miter lim="800000"/>
          </a:ln>
          <a:effectLst/>
        </p:spPr>
      </p:cxnSp>
      <p:sp>
        <p:nvSpPr>
          <p:cNvPr id="17" name="Google Shape;327;p30">
            <a:extLst>
              <a:ext uri="{FF2B5EF4-FFF2-40B4-BE49-F238E27FC236}">
                <a16:creationId xmlns:a16="http://schemas.microsoft.com/office/drawing/2014/main" id="{6A0D6D22-F3F1-AE16-95FB-E5168002E74C}"/>
              </a:ext>
            </a:extLst>
          </p:cNvPr>
          <p:cNvSpPr/>
          <p:nvPr/>
        </p:nvSpPr>
        <p:spPr>
          <a:xfrm>
            <a:off x="947097" y="5704888"/>
            <a:ext cx="957533" cy="958305"/>
          </a:xfrm>
          <a:prstGeom prst="ellipse">
            <a:avLst/>
          </a:prstGeom>
          <a:solidFill>
            <a:srgbClr val="625E58">
              <a:lumMod val="20000"/>
              <a:lumOff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8" name="Google Shape;328;p30" descr="C:\Users\neeraja.bhavaraju\Downloads\noun_81215_cc.png">
            <a:extLst>
              <a:ext uri="{FF2B5EF4-FFF2-40B4-BE49-F238E27FC236}">
                <a16:creationId xmlns:a16="http://schemas.microsoft.com/office/drawing/2014/main" id="{46BF6513-1220-7BCC-8B1B-7AFF0D4B83C9}"/>
              </a:ext>
            </a:extLst>
          </p:cNvPr>
          <p:cNvPicPr preferRelativeResize="0"/>
          <p:nvPr/>
        </p:nvPicPr>
        <p:blipFill rotWithShape="1">
          <a:blip r:embed="rId2">
            <a:alphaModFix/>
          </a:blip>
          <a:srcRect b="15346"/>
          <a:stretch/>
        </p:blipFill>
        <p:spPr>
          <a:xfrm>
            <a:off x="1060545" y="5874783"/>
            <a:ext cx="730637" cy="618515"/>
          </a:xfrm>
          <a:prstGeom prst="rect">
            <a:avLst/>
          </a:prstGeom>
          <a:noFill/>
          <a:ln>
            <a:noFill/>
          </a:ln>
        </p:spPr>
      </p:pic>
      <p:sp>
        <p:nvSpPr>
          <p:cNvPr id="19" name="Google Shape;329;p30">
            <a:extLst>
              <a:ext uri="{FF2B5EF4-FFF2-40B4-BE49-F238E27FC236}">
                <a16:creationId xmlns:a16="http://schemas.microsoft.com/office/drawing/2014/main" id="{20E24D3D-F740-2931-DB4F-736B61C1EE03}"/>
              </a:ext>
            </a:extLst>
          </p:cNvPr>
          <p:cNvSpPr/>
          <p:nvPr/>
        </p:nvSpPr>
        <p:spPr>
          <a:xfrm>
            <a:off x="3085759" y="5704888"/>
            <a:ext cx="957533" cy="958305"/>
          </a:xfrm>
          <a:prstGeom prst="ellipse">
            <a:avLst/>
          </a:prstGeom>
          <a:solidFill>
            <a:srgbClr val="625E58">
              <a:lumMod val="20000"/>
              <a:lumOff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0" name="Google Shape;330;p30" descr="C:\Users\neeraja.bhavaraju\Downloads\noun_142824_cc.png">
            <a:extLst>
              <a:ext uri="{FF2B5EF4-FFF2-40B4-BE49-F238E27FC236}">
                <a16:creationId xmlns:a16="http://schemas.microsoft.com/office/drawing/2014/main" id="{4EEABC1F-E441-CB8A-24B4-0094EA974A09}"/>
              </a:ext>
            </a:extLst>
          </p:cNvPr>
          <p:cNvPicPr preferRelativeResize="0"/>
          <p:nvPr/>
        </p:nvPicPr>
        <p:blipFill rotWithShape="1">
          <a:blip r:embed="rId3">
            <a:alphaModFix/>
          </a:blip>
          <a:srcRect b="13330"/>
          <a:stretch/>
        </p:blipFill>
        <p:spPr>
          <a:xfrm>
            <a:off x="3202272" y="5870075"/>
            <a:ext cx="724507" cy="627931"/>
          </a:xfrm>
          <a:prstGeom prst="rect">
            <a:avLst/>
          </a:prstGeom>
          <a:noFill/>
          <a:ln>
            <a:noFill/>
          </a:ln>
        </p:spPr>
      </p:pic>
      <p:sp>
        <p:nvSpPr>
          <p:cNvPr id="21" name="Google Shape;331;p30">
            <a:extLst>
              <a:ext uri="{FF2B5EF4-FFF2-40B4-BE49-F238E27FC236}">
                <a16:creationId xmlns:a16="http://schemas.microsoft.com/office/drawing/2014/main" id="{E4EEB9AB-FF6D-57CA-7D54-78FEE601886C}"/>
              </a:ext>
            </a:extLst>
          </p:cNvPr>
          <p:cNvSpPr/>
          <p:nvPr/>
        </p:nvSpPr>
        <p:spPr>
          <a:xfrm>
            <a:off x="5273553" y="5704888"/>
            <a:ext cx="957533" cy="958305"/>
          </a:xfrm>
          <a:prstGeom prst="ellipse">
            <a:avLst/>
          </a:prstGeom>
          <a:solidFill>
            <a:srgbClr val="625E58">
              <a:lumMod val="20000"/>
              <a:lumOff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332;p30" descr="C:\Users\neeraja.bhavaraju\Downloads\noun_22779_cc.png">
            <a:extLst>
              <a:ext uri="{FF2B5EF4-FFF2-40B4-BE49-F238E27FC236}">
                <a16:creationId xmlns:a16="http://schemas.microsoft.com/office/drawing/2014/main" id="{DAB231CC-7BBD-FF91-CD76-8F4289326D67}"/>
              </a:ext>
            </a:extLst>
          </p:cNvPr>
          <p:cNvPicPr preferRelativeResize="0"/>
          <p:nvPr/>
        </p:nvPicPr>
        <p:blipFill rotWithShape="1">
          <a:blip r:embed="rId4">
            <a:alphaModFix/>
          </a:blip>
          <a:srcRect b="13330"/>
          <a:stretch/>
        </p:blipFill>
        <p:spPr>
          <a:xfrm>
            <a:off x="5443771" y="5916621"/>
            <a:ext cx="617096" cy="534839"/>
          </a:xfrm>
          <a:prstGeom prst="rect">
            <a:avLst/>
          </a:prstGeom>
          <a:noFill/>
          <a:ln>
            <a:noFill/>
          </a:ln>
        </p:spPr>
      </p:pic>
      <p:sp>
        <p:nvSpPr>
          <p:cNvPr id="23" name="Google Shape;335;p30">
            <a:extLst>
              <a:ext uri="{FF2B5EF4-FFF2-40B4-BE49-F238E27FC236}">
                <a16:creationId xmlns:a16="http://schemas.microsoft.com/office/drawing/2014/main" id="{AF57A2DE-91DD-4170-87E7-54467960ACE9}"/>
              </a:ext>
            </a:extLst>
          </p:cNvPr>
          <p:cNvSpPr/>
          <p:nvPr/>
        </p:nvSpPr>
        <p:spPr>
          <a:xfrm>
            <a:off x="9558067" y="5704888"/>
            <a:ext cx="957533" cy="958305"/>
          </a:xfrm>
          <a:prstGeom prst="ellipse">
            <a:avLst/>
          </a:prstGeom>
          <a:solidFill>
            <a:srgbClr val="625E58">
              <a:lumMod val="20000"/>
              <a:lumOff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4" name="Google Shape;336;p30" descr="C:\Users\neeraja.bhavaraju\Downloads\noun_30986_cc.png">
            <a:extLst>
              <a:ext uri="{FF2B5EF4-FFF2-40B4-BE49-F238E27FC236}">
                <a16:creationId xmlns:a16="http://schemas.microsoft.com/office/drawing/2014/main" id="{CE33C46B-7F28-E83C-D667-D25A4B8D8B1B}"/>
              </a:ext>
            </a:extLst>
          </p:cNvPr>
          <p:cNvPicPr preferRelativeResize="0"/>
          <p:nvPr/>
        </p:nvPicPr>
        <p:blipFill rotWithShape="1">
          <a:blip r:embed="rId5">
            <a:alphaModFix/>
          </a:blip>
          <a:srcRect b="13330"/>
          <a:stretch/>
        </p:blipFill>
        <p:spPr>
          <a:xfrm>
            <a:off x="9704309" y="5895841"/>
            <a:ext cx="665049" cy="576399"/>
          </a:xfrm>
          <a:prstGeom prst="rect">
            <a:avLst/>
          </a:prstGeom>
          <a:noFill/>
          <a:ln>
            <a:noFill/>
          </a:ln>
        </p:spPr>
      </p:pic>
      <p:sp>
        <p:nvSpPr>
          <p:cNvPr id="25" name="Google Shape;333;p30">
            <a:extLst>
              <a:ext uri="{FF2B5EF4-FFF2-40B4-BE49-F238E27FC236}">
                <a16:creationId xmlns:a16="http://schemas.microsoft.com/office/drawing/2014/main" id="{7AFEF193-D44D-8420-A463-89C6E86F68E2}"/>
              </a:ext>
            </a:extLst>
          </p:cNvPr>
          <p:cNvSpPr/>
          <p:nvPr/>
        </p:nvSpPr>
        <p:spPr>
          <a:xfrm>
            <a:off x="7410493" y="5704888"/>
            <a:ext cx="957533" cy="958305"/>
          </a:xfrm>
          <a:prstGeom prst="ellipse">
            <a:avLst/>
          </a:prstGeom>
          <a:solidFill>
            <a:srgbClr val="625E58">
              <a:lumMod val="20000"/>
              <a:lumOff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6" name="Graphic 25" descr="Medical with solid fill">
            <a:extLst>
              <a:ext uri="{FF2B5EF4-FFF2-40B4-BE49-F238E27FC236}">
                <a16:creationId xmlns:a16="http://schemas.microsoft.com/office/drawing/2014/main" id="{14223D57-E6DF-8F26-4338-F9DF64DA3A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1442" y="5783812"/>
            <a:ext cx="807134" cy="807134"/>
          </a:xfrm>
          <a:prstGeom prst="rect">
            <a:avLst/>
          </a:prstGeom>
        </p:spPr>
      </p:pic>
    </p:spTree>
    <p:extLst>
      <p:ext uri="{BB962C8B-B14F-4D97-AF65-F5344CB8AC3E}">
        <p14:creationId xmlns:p14="http://schemas.microsoft.com/office/powerpoint/2010/main" val="251761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06F94A-A364-9B45-9C33-9D4C77443500}"/>
              </a:ext>
            </a:extLst>
          </p:cNvPr>
          <p:cNvSpPr txBox="1"/>
          <p:nvPr/>
        </p:nvSpPr>
        <p:spPr>
          <a:xfrm>
            <a:off x="562769" y="2520242"/>
            <a:ext cx="10809276" cy="584775"/>
          </a:xfrm>
          <a:prstGeom prst="rect">
            <a:avLst/>
          </a:prstGeom>
          <a:noFill/>
        </p:spPr>
        <p:txBody>
          <a:bodyPr wrap="square" rtlCol="0">
            <a:spAutoFit/>
          </a:bodyPr>
          <a:lstStyle/>
          <a:p>
            <a:r>
              <a:rPr lang="en-CH" sz="3200" b="1">
                <a:solidFill>
                  <a:schemeClr val="bg1"/>
                </a:solidFill>
                <a:latin typeface="Poppins" pitchFamily="2" charset="77"/>
                <a:cs typeface="Poppins" pitchFamily="2" charset="77"/>
              </a:rPr>
              <a:t>Current situation of HIV prevention </a:t>
            </a:r>
          </a:p>
        </p:txBody>
      </p:sp>
      <p:sp>
        <p:nvSpPr>
          <p:cNvPr id="5" name="TextBox 4">
            <a:extLst>
              <a:ext uri="{FF2B5EF4-FFF2-40B4-BE49-F238E27FC236}">
                <a16:creationId xmlns:a16="http://schemas.microsoft.com/office/drawing/2014/main" id="{2AFF4ABD-C634-6C47-AB12-2760A9488914}"/>
              </a:ext>
            </a:extLst>
          </p:cNvPr>
          <p:cNvSpPr txBox="1"/>
          <p:nvPr/>
        </p:nvSpPr>
        <p:spPr>
          <a:xfrm>
            <a:off x="562768" y="3683138"/>
            <a:ext cx="11213595" cy="584775"/>
          </a:xfrm>
          <a:prstGeom prst="rect">
            <a:avLst/>
          </a:prstGeom>
          <a:noFill/>
        </p:spPr>
        <p:txBody>
          <a:bodyPr wrap="square" lIns="91440" tIns="45720" rIns="91440" bIns="45720" rtlCol="0" anchor="t">
            <a:spAutoFit/>
          </a:bodyPr>
          <a:lstStyle/>
          <a:p>
            <a:r>
              <a:rPr lang="en-CH" sz="3200">
                <a:solidFill>
                  <a:schemeClr val="bg1"/>
                </a:solidFill>
                <a:latin typeface="Poppins"/>
                <a:cs typeface="Poppins"/>
              </a:rPr>
              <a:t>Key findings for PrEP introduction planning</a:t>
            </a:r>
          </a:p>
        </p:txBody>
      </p:sp>
      <p:sp>
        <p:nvSpPr>
          <p:cNvPr id="6" name="TextBox 5">
            <a:extLst>
              <a:ext uri="{FF2B5EF4-FFF2-40B4-BE49-F238E27FC236}">
                <a16:creationId xmlns:a16="http://schemas.microsoft.com/office/drawing/2014/main" id="{62EFB950-A120-4C4A-9A6C-F65E2D361958}"/>
              </a:ext>
            </a:extLst>
          </p:cNvPr>
          <p:cNvSpPr txBox="1"/>
          <p:nvPr/>
        </p:nvSpPr>
        <p:spPr>
          <a:xfrm>
            <a:off x="562769" y="4846032"/>
            <a:ext cx="6596743" cy="584775"/>
          </a:xfrm>
          <a:prstGeom prst="rect">
            <a:avLst/>
          </a:prstGeom>
          <a:noFill/>
        </p:spPr>
        <p:txBody>
          <a:bodyPr wrap="square" rtlCol="0">
            <a:spAutoFit/>
          </a:bodyPr>
          <a:lstStyle/>
          <a:p>
            <a:r>
              <a:rPr lang="en-CH" sz="3200">
                <a:solidFill>
                  <a:schemeClr val="bg1"/>
                </a:solidFill>
                <a:latin typeface="Poppins" pitchFamily="2" charset="77"/>
                <a:cs typeface="Poppins" pitchFamily="2" charset="77"/>
              </a:rPr>
              <a:t>Sources and notes</a:t>
            </a:r>
          </a:p>
        </p:txBody>
      </p:sp>
      <p:sp>
        <p:nvSpPr>
          <p:cNvPr id="8" name="Chord 7">
            <a:extLst>
              <a:ext uri="{FF2B5EF4-FFF2-40B4-BE49-F238E27FC236}">
                <a16:creationId xmlns:a16="http://schemas.microsoft.com/office/drawing/2014/main" id="{1AF80069-DABF-B641-80B0-7EA3B0972225}"/>
              </a:ext>
            </a:extLst>
          </p:cNvPr>
          <p:cNvSpPr/>
          <p:nvPr/>
        </p:nvSpPr>
        <p:spPr>
          <a:xfrm rot="10800000">
            <a:off x="-290255" y="2353874"/>
            <a:ext cx="580510" cy="842294"/>
          </a:xfrm>
          <a:prstGeom prst="chord">
            <a:avLst>
              <a:gd name="adj1" fmla="val 5402243"/>
              <a:gd name="adj2" fmla="val 1622486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99894DD0-D956-FD4B-8054-7DFBADDEC1A4}"/>
              </a:ext>
            </a:extLst>
          </p:cNvPr>
          <p:cNvSpPr txBox="1"/>
          <p:nvPr/>
        </p:nvSpPr>
        <p:spPr>
          <a:xfrm>
            <a:off x="562769" y="1482922"/>
            <a:ext cx="6596743" cy="584775"/>
          </a:xfrm>
          <a:prstGeom prst="rect">
            <a:avLst/>
          </a:prstGeom>
          <a:noFill/>
        </p:spPr>
        <p:txBody>
          <a:bodyPr wrap="square" rtlCol="0">
            <a:spAutoFit/>
          </a:bodyPr>
          <a:lstStyle/>
          <a:p>
            <a:r>
              <a:rPr lang="en-US" sz="3200">
                <a:solidFill>
                  <a:schemeClr val="bg1"/>
                </a:solidFill>
                <a:latin typeface="Poppins" pitchFamily="2" charset="77"/>
                <a:cs typeface="Poppins" pitchFamily="2" charset="77"/>
              </a:rPr>
              <a:t>O</a:t>
            </a:r>
            <a:r>
              <a:rPr lang="en-CH" sz="3200">
                <a:solidFill>
                  <a:schemeClr val="bg1"/>
                </a:solidFill>
                <a:latin typeface="Poppins" pitchFamily="2" charset="77"/>
                <a:cs typeface="Poppins" pitchFamily="2" charset="77"/>
              </a:rPr>
              <a:t>verview</a:t>
            </a:r>
          </a:p>
        </p:txBody>
      </p:sp>
    </p:spTree>
    <p:extLst>
      <p:ext uri="{BB962C8B-B14F-4D97-AF65-F5344CB8AC3E}">
        <p14:creationId xmlns:p14="http://schemas.microsoft.com/office/powerpoint/2010/main" val="2348687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B9A411-0CB2-A59D-EFBD-FCBD90FC309A}"/>
              </a:ext>
            </a:extLst>
          </p:cNvPr>
          <p:cNvSpPr/>
          <p:nvPr/>
        </p:nvSpPr>
        <p:spPr>
          <a:xfrm>
            <a:off x="691978" y="1333956"/>
            <a:ext cx="10268878" cy="10134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8C2AFCD7-8C72-C567-1B0F-7CB7FCE164B2}"/>
              </a:ext>
            </a:extLst>
          </p:cNvPr>
          <p:cNvSpPr>
            <a:spLocks noGrp="1"/>
          </p:cNvSpPr>
          <p:nvPr>
            <p:ph type="title"/>
          </p:nvPr>
        </p:nvSpPr>
        <p:spPr/>
        <p:txBody>
          <a:bodyPr/>
          <a:lstStyle/>
          <a:p>
            <a:r>
              <a:rPr lang="en-CH"/>
              <a:t>HIV in Uganda</a:t>
            </a:r>
          </a:p>
        </p:txBody>
      </p:sp>
      <p:sp>
        <p:nvSpPr>
          <p:cNvPr id="9" name="TextBox 8">
            <a:extLst>
              <a:ext uri="{FF2B5EF4-FFF2-40B4-BE49-F238E27FC236}">
                <a16:creationId xmlns:a16="http://schemas.microsoft.com/office/drawing/2014/main" id="{E6B9EB91-B70E-3CBC-FA28-7D9CCF3F3B5A}"/>
              </a:ext>
            </a:extLst>
          </p:cNvPr>
          <p:cNvSpPr txBox="1"/>
          <p:nvPr/>
        </p:nvSpPr>
        <p:spPr>
          <a:xfrm>
            <a:off x="691979" y="6327013"/>
            <a:ext cx="9823621" cy="400110"/>
          </a:xfrm>
          <a:prstGeom prst="rect">
            <a:avLst/>
          </a:prstGeom>
          <a:noFill/>
        </p:spPr>
        <p:txBody>
          <a:bodyPr wrap="square" rtlCol="0">
            <a:spAutoFit/>
          </a:bodyPr>
          <a:lstStyle/>
          <a:p>
            <a:r>
              <a:rPr lang="en-CH" sz="1000">
                <a:solidFill>
                  <a:schemeClr val="tx1">
                    <a:lumMod val="50000"/>
                  </a:schemeClr>
                </a:solidFill>
                <a:latin typeface="Arial" panose="020B0604020202020204" pitchFamily="34" charset="0"/>
                <a:cs typeface="Arial" panose="020B0604020202020204" pitchFamily="34" charset="0"/>
              </a:rPr>
              <a:t>Sources: (1) M</a:t>
            </a:r>
            <a:r>
              <a:rPr lang="en-US" sz="1000">
                <a:solidFill>
                  <a:schemeClr val="tx1">
                    <a:lumMod val="50000"/>
                  </a:schemeClr>
                </a:solidFill>
                <a:latin typeface="Arial" panose="020B0604020202020204" pitchFamily="34" charset="0"/>
                <a:cs typeface="Arial" panose="020B0604020202020204" pitchFamily="34" charset="0"/>
              </a:rPr>
              <a:t>inistry of Health (MO</a:t>
            </a:r>
            <a:r>
              <a:rPr lang="en-CH" sz="1000">
                <a:solidFill>
                  <a:schemeClr val="tx1">
                    <a:lumMod val="50000"/>
                  </a:schemeClr>
                </a:solidFill>
                <a:latin typeface="Arial" panose="020B0604020202020204" pitchFamily="34" charset="0"/>
                <a:cs typeface="Arial" panose="020B0604020202020204" pitchFamily="34" charset="0"/>
              </a:rPr>
              <a:t>H</a:t>
            </a:r>
            <a:r>
              <a:rPr lang="en-US" sz="1000">
                <a:solidFill>
                  <a:schemeClr val="tx1">
                    <a:lumMod val="50000"/>
                  </a:schemeClr>
                </a:solidFill>
                <a:latin typeface="Arial" panose="020B0604020202020204" pitchFamily="34" charset="0"/>
                <a:cs typeface="Arial" panose="020B0604020202020204" pitchFamily="34" charset="0"/>
              </a:rPr>
              <a:t>), Uganda. </a:t>
            </a:r>
            <a:r>
              <a:rPr lang="en-CH" sz="1000">
                <a:solidFill>
                  <a:schemeClr val="tx1">
                    <a:lumMod val="50000"/>
                  </a:schemeClr>
                </a:solidFill>
                <a:latin typeface="Arial" panose="020B0604020202020204" pitchFamily="34" charset="0"/>
                <a:cs typeface="Arial" panose="020B0604020202020204" pitchFamily="34" charset="0"/>
              </a:rPr>
              <a:t>Release of Preliminary Results of the 2020 Uganda Population-Based HIV Impact Assessment</a:t>
            </a:r>
            <a:r>
              <a:rPr lang="en-US" sz="1000">
                <a:solidFill>
                  <a:schemeClr val="tx1">
                    <a:lumMod val="50000"/>
                  </a:schemeClr>
                </a:solidFill>
                <a:latin typeface="Arial" panose="020B0604020202020204" pitchFamily="34" charset="0"/>
                <a:cs typeface="Arial" panose="020B0604020202020204" pitchFamily="34" charset="0"/>
              </a:rPr>
              <a:t>. Press release. February 2022;</a:t>
            </a:r>
            <a:r>
              <a:rPr lang="en-CH" sz="1000">
                <a:solidFill>
                  <a:schemeClr val="tx1">
                    <a:lumMod val="50000"/>
                  </a:schemeClr>
                </a:solidFill>
                <a:latin typeface="Arial" panose="020B0604020202020204" pitchFamily="34" charset="0"/>
                <a:cs typeface="Arial" panose="020B0604020202020204" pitchFamily="34" charset="0"/>
              </a:rPr>
              <a:t> (2) M</a:t>
            </a:r>
            <a:r>
              <a:rPr lang="en-US" sz="1000">
                <a:solidFill>
                  <a:schemeClr val="tx1">
                    <a:lumMod val="50000"/>
                  </a:schemeClr>
                </a:solidFill>
                <a:latin typeface="Arial" panose="020B0604020202020204" pitchFamily="34" charset="0"/>
                <a:cs typeface="Arial" panose="020B0604020202020204" pitchFamily="34" charset="0"/>
              </a:rPr>
              <a:t>O</a:t>
            </a:r>
            <a:r>
              <a:rPr lang="en-CH" sz="1000">
                <a:solidFill>
                  <a:schemeClr val="tx1">
                    <a:lumMod val="50000"/>
                  </a:schemeClr>
                </a:solidFill>
                <a:latin typeface="Arial" panose="020B0604020202020204" pitchFamily="34" charset="0"/>
                <a:cs typeface="Arial" panose="020B0604020202020204" pitchFamily="34" charset="0"/>
              </a:rPr>
              <a:t>H data on HIV current situation of oral PrEP</a:t>
            </a:r>
            <a:r>
              <a:rPr lang="en-US" sz="1000">
                <a:solidFill>
                  <a:schemeClr val="tx1">
                    <a:lumMod val="50000"/>
                  </a:schemeClr>
                </a:solidFill>
                <a:latin typeface="Arial" panose="020B0604020202020204" pitchFamily="34" charset="0"/>
                <a:cs typeface="Arial" panose="020B0604020202020204" pitchFamily="34" charset="0"/>
              </a:rPr>
              <a:t>.</a:t>
            </a:r>
            <a:r>
              <a:rPr lang="en-CH" sz="1000">
                <a:solidFill>
                  <a:schemeClr val="tx1">
                    <a:lumMod val="50000"/>
                  </a:schemeClr>
                </a:solidFill>
                <a:latin typeface="Arial" panose="020B0604020202020204" pitchFamily="34" charset="0"/>
                <a:cs typeface="Arial" panose="020B0604020202020204" pitchFamily="34" charset="0"/>
              </a:rPr>
              <a:t> (3) UNAIDS</a:t>
            </a:r>
            <a:r>
              <a:rPr lang="en-US" sz="1000">
                <a:solidFill>
                  <a:schemeClr val="tx1">
                    <a:lumMod val="50000"/>
                  </a:schemeClr>
                </a:solidFill>
                <a:latin typeface="Arial" panose="020B0604020202020204" pitchFamily="34" charset="0"/>
                <a:cs typeface="Arial" panose="020B0604020202020204" pitchFamily="34" charset="0"/>
              </a:rPr>
              <a:t>.</a:t>
            </a:r>
            <a:r>
              <a:rPr lang="en-CH" sz="1000">
                <a:solidFill>
                  <a:schemeClr val="tx1">
                    <a:lumMod val="50000"/>
                  </a:schemeClr>
                </a:solidFill>
                <a:latin typeface="Arial" panose="020B0604020202020204" pitchFamily="34" charset="0"/>
                <a:cs typeface="Arial" panose="020B0604020202020204" pitchFamily="34" charset="0"/>
              </a:rPr>
              <a:t> Uganda Country Fact Sheet 2020</a:t>
            </a:r>
            <a:r>
              <a:rPr lang="en-US" sz="1000">
                <a:solidFill>
                  <a:schemeClr val="tx1">
                    <a:lumMod val="50000"/>
                  </a:schemeClr>
                </a:solidFill>
                <a:latin typeface="Arial" panose="020B0604020202020204" pitchFamily="34" charset="0"/>
                <a:cs typeface="Arial" panose="020B0604020202020204" pitchFamily="34" charset="0"/>
              </a:rPr>
              <a:t>.</a:t>
            </a:r>
            <a:endParaRPr lang="en-US" sz="1000">
              <a:solidFill>
                <a:schemeClr val="tx1">
                  <a:lumMod val="50000"/>
                </a:schemeClr>
              </a:solidFill>
              <a:latin typeface="Arial" panose="020B06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35AE75D4-9E4A-7D4C-EE1C-0B177FA73034}"/>
              </a:ext>
            </a:extLst>
          </p:cNvPr>
          <p:cNvSpPr/>
          <p:nvPr/>
        </p:nvSpPr>
        <p:spPr>
          <a:xfrm>
            <a:off x="6203478" y="2476956"/>
            <a:ext cx="4864856" cy="3570208"/>
          </a:xfrm>
          <a:prstGeom prst="rect">
            <a:avLst/>
          </a:prstGeom>
        </p:spPr>
        <p:txBody>
          <a:bodyPr wrap="square">
            <a:spAutoFit/>
          </a:bodyPr>
          <a:lstStyle/>
          <a:p>
            <a:pPr>
              <a:spcAft>
                <a:spcPts val="600"/>
              </a:spcAft>
            </a:pPr>
            <a:r>
              <a:rPr lang="en-CH" sz="1550" b="1">
                <a:solidFill>
                  <a:schemeClr val="tx1">
                    <a:lumMod val="50000"/>
                  </a:schemeClr>
                </a:solidFill>
              </a:rPr>
              <a:t>KEY STATISTICS </a:t>
            </a:r>
          </a:p>
          <a:p>
            <a:pPr marL="285750" indent="-285750">
              <a:spcAft>
                <a:spcPts val="600"/>
              </a:spcAft>
              <a:buClr>
                <a:schemeClr val="accent3"/>
              </a:buClr>
              <a:buFont typeface="Wingdings" pitchFamily="2" charset="2"/>
              <a:buChar char="§"/>
            </a:pPr>
            <a:r>
              <a:rPr lang="en-GB" sz="1550">
                <a:solidFill>
                  <a:schemeClr val="tx1">
                    <a:lumMod val="50000"/>
                  </a:schemeClr>
                </a:solidFill>
              </a:rPr>
              <a:t>National prevalence among people ages 15–49 is </a:t>
            </a:r>
            <a:r>
              <a:rPr lang="en-GB" sz="1550" b="1">
                <a:solidFill>
                  <a:schemeClr val="accent2"/>
                </a:solidFill>
              </a:rPr>
              <a:t>5.5%</a:t>
            </a:r>
            <a:r>
              <a:rPr lang="en-CH" sz="1550" baseline="30000">
                <a:solidFill>
                  <a:schemeClr val="tx1">
                    <a:lumMod val="50000"/>
                  </a:schemeClr>
                </a:solidFill>
              </a:rPr>
              <a:t>1</a:t>
            </a:r>
            <a:endParaRPr lang="en-GB" sz="1550">
              <a:solidFill>
                <a:schemeClr val="tx1">
                  <a:lumMod val="50000"/>
                </a:schemeClr>
              </a:solidFill>
            </a:endParaRPr>
          </a:p>
          <a:p>
            <a:pPr marL="285750" indent="-285750">
              <a:spcAft>
                <a:spcPts val="600"/>
              </a:spcAft>
              <a:buClr>
                <a:schemeClr val="accent3"/>
              </a:buClr>
              <a:buFont typeface="Wingdings" pitchFamily="2" charset="2"/>
              <a:buChar char="§"/>
            </a:pPr>
            <a:r>
              <a:rPr lang="en-GB" sz="1550">
                <a:solidFill>
                  <a:schemeClr val="tx1">
                    <a:lumMod val="50000"/>
                  </a:schemeClr>
                </a:solidFill>
              </a:rPr>
              <a:t>Prevalence among women (ages 15–49) is </a:t>
            </a:r>
            <a:r>
              <a:rPr lang="en-GB" sz="1550" b="1">
                <a:solidFill>
                  <a:schemeClr val="accent2"/>
                </a:solidFill>
              </a:rPr>
              <a:t>7.1%;</a:t>
            </a:r>
            <a:r>
              <a:rPr lang="en-GB" sz="1550">
                <a:solidFill>
                  <a:schemeClr val="tx1">
                    <a:lumMod val="50000"/>
                  </a:schemeClr>
                </a:solidFill>
              </a:rPr>
              <a:t> for young women (ages 15 – 24), it is </a:t>
            </a:r>
            <a:r>
              <a:rPr lang="en-GB" sz="1550" b="1">
                <a:solidFill>
                  <a:schemeClr val="accent2"/>
                </a:solidFill>
              </a:rPr>
              <a:t>2.9%</a:t>
            </a:r>
            <a:r>
              <a:rPr lang="en-CH" sz="1550" baseline="30000">
                <a:solidFill>
                  <a:schemeClr val="tx1">
                    <a:lumMod val="50000"/>
                  </a:schemeClr>
                </a:solidFill>
              </a:rPr>
              <a:t>1</a:t>
            </a:r>
            <a:endParaRPr lang="en-GB" sz="1550">
              <a:solidFill>
                <a:schemeClr val="accent2"/>
              </a:solidFill>
            </a:endParaRPr>
          </a:p>
          <a:p>
            <a:pPr marL="285750" indent="-285750">
              <a:spcAft>
                <a:spcPts val="600"/>
              </a:spcAft>
              <a:buClr>
                <a:schemeClr val="accent3"/>
              </a:buClr>
              <a:buFont typeface="Wingdings" pitchFamily="2" charset="2"/>
              <a:buChar char="§"/>
            </a:pPr>
            <a:r>
              <a:rPr lang="en-GB" sz="1550">
                <a:solidFill>
                  <a:schemeClr val="tx1">
                    <a:lumMod val="50000"/>
                  </a:schemeClr>
                </a:solidFill>
              </a:rPr>
              <a:t>Prevalence among men (ages 15–49) is </a:t>
            </a:r>
            <a:r>
              <a:rPr lang="en-GB" sz="1550" b="1">
                <a:solidFill>
                  <a:schemeClr val="accent2"/>
                </a:solidFill>
              </a:rPr>
              <a:t>3.8%;</a:t>
            </a:r>
            <a:r>
              <a:rPr lang="en-GB" sz="1550">
                <a:solidFill>
                  <a:schemeClr val="tx1">
                    <a:lumMod val="50000"/>
                  </a:schemeClr>
                </a:solidFill>
              </a:rPr>
              <a:t> for young men (ages 15–24), it is </a:t>
            </a:r>
            <a:r>
              <a:rPr lang="en-GB" sz="1550" b="1">
                <a:solidFill>
                  <a:schemeClr val="accent2"/>
                </a:solidFill>
              </a:rPr>
              <a:t>0.8%</a:t>
            </a:r>
            <a:r>
              <a:rPr lang="en-CH" sz="1550" baseline="30000">
                <a:solidFill>
                  <a:schemeClr val="tx1">
                    <a:lumMod val="50000"/>
                  </a:schemeClr>
                </a:solidFill>
              </a:rPr>
              <a:t>1</a:t>
            </a:r>
            <a:endParaRPr lang="en-GB" sz="1550">
              <a:solidFill>
                <a:schemeClr val="accent2"/>
              </a:solidFill>
            </a:endParaRPr>
          </a:p>
          <a:p>
            <a:pPr marL="285750" indent="-285750">
              <a:spcAft>
                <a:spcPts val="600"/>
              </a:spcAft>
              <a:buClr>
                <a:schemeClr val="accent3"/>
              </a:buClr>
              <a:buFont typeface="Wingdings" pitchFamily="2" charset="2"/>
              <a:buChar char="§"/>
            </a:pPr>
            <a:r>
              <a:rPr lang="en-US" sz="1550">
                <a:solidFill>
                  <a:srgbClr val="434343"/>
                </a:solidFill>
              </a:rPr>
              <a:t>Prevalence among KPs is significantly higher:</a:t>
            </a:r>
          </a:p>
          <a:p>
            <a:pPr marL="742950" lvl="1" indent="-285750">
              <a:spcAft>
                <a:spcPts val="600"/>
              </a:spcAft>
              <a:buClr>
                <a:schemeClr val="accent3"/>
              </a:buClr>
              <a:buFont typeface="Arial" panose="020B0604020202020204" pitchFamily="34" charset="0"/>
              <a:buChar char="•"/>
            </a:pPr>
            <a:r>
              <a:rPr lang="en-US" sz="1550" b="1">
                <a:solidFill>
                  <a:schemeClr val="accent2"/>
                </a:solidFill>
              </a:rPr>
              <a:t>31.3%</a:t>
            </a:r>
            <a:r>
              <a:rPr lang="en-US" sz="1550" b="1">
                <a:solidFill>
                  <a:srgbClr val="434343"/>
                </a:solidFill>
              </a:rPr>
              <a:t> </a:t>
            </a:r>
            <a:r>
              <a:rPr lang="en-US" sz="1550">
                <a:solidFill>
                  <a:srgbClr val="434343"/>
                </a:solidFill>
              </a:rPr>
              <a:t>for female sex workers (FSW)</a:t>
            </a:r>
            <a:r>
              <a:rPr lang="en-CH" sz="1550" baseline="30000">
                <a:solidFill>
                  <a:schemeClr val="tx1">
                    <a:lumMod val="50000"/>
                  </a:schemeClr>
                </a:solidFill>
              </a:rPr>
              <a:t>3</a:t>
            </a:r>
            <a:endParaRPr lang="en-US" sz="1550" baseline="30000">
              <a:solidFill>
                <a:srgbClr val="434343"/>
              </a:solidFill>
            </a:endParaRPr>
          </a:p>
          <a:p>
            <a:pPr marL="742950" lvl="1" indent="-285750">
              <a:spcAft>
                <a:spcPts val="600"/>
              </a:spcAft>
              <a:buClr>
                <a:schemeClr val="accent3"/>
              </a:buClr>
              <a:buFont typeface="Arial" panose="020B0604020202020204" pitchFamily="34" charset="0"/>
              <a:buChar char="•"/>
            </a:pPr>
            <a:r>
              <a:rPr lang="en-US" sz="1550" b="1">
                <a:solidFill>
                  <a:schemeClr val="accent2"/>
                </a:solidFill>
              </a:rPr>
              <a:t>13.2% </a:t>
            </a:r>
            <a:r>
              <a:rPr lang="en-US" sz="1550">
                <a:solidFill>
                  <a:srgbClr val="434343"/>
                </a:solidFill>
              </a:rPr>
              <a:t>for men who have sex with men (MSM)</a:t>
            </a:r>
            <a:r>
              <a:rPr lang="en-CH" sz="1550" baseline="30000">
                <a:solidFill>
                  <a:schemeClr val="tx1">
                    <a:lumMod val="50000"/>
                  </a:schemeClr>
                </a:solidFill>
              </a:rPr>
              <a:t>3</a:t>
            </a:r>
            <a:endParaRPr lang="en-US" sz="1550">
              <a:solidFill>
                <a:srgbClr val="434343"/>
              </a:solidFill>
            </a:endParaRPr>
          </a:p>
          <a:p>
            <a:pPr marL="742950" lvl="1" indent="-285750">
              <a:spcAft>
                <a:spcPts val="600"/>
              </a:spcAft>
              <a:buClr>
                <a:schemeClr val="accent3"/>
              </a:buClr>
              <a:buFont typeface="Arial" panose="020B0604020202020204" pitchFamily="34" charset="0"/>
              <a:buChar char="•"/>
            </a:pPr>
            <a:r>
              <a:rPr lang="en-US" sz="1550" b="1">
                <a:solidFill>
                  <a:schemeClr val="accent2"/>
                </a:solidFill>
              </a:rPr>
              <a:t>17%</a:t>
            </a:r>
            <a:r>
              <a:rPr lang="en-US" sz="1550" b="1">
                <a:solidFill>
                  <a:srgbClr val="434343"/>
                </a:solidFill>
              </a:rPr>
              <a:t> </a:t>
            </a:r>
            <a:r>
              <a:rPr lang="en-US" sz="1550">
                <a:solidFill>
                  <a:srgbClr val="434343"/>
                </a:solidFill>
              </a:rPr>
              <a:t>for people who inject drugs (PWID)</a:t>
            </a:r>
            <a:r>
              <a:rPr lang="en-CH" sz="1550" baseline="30000">
                <a:solidFill>
                  <a:schemeClr val="tx1">
                    <a:lumMod val="50000"/>
                  </a:schemeClr>
                </a:solidFill>
              </a:rPr>
              <a:t>3</a:t>
            </a:r>
            <a:endParaRPr lang="en-US" sz="1550">
              <a:solidFill>
                <a:srgbClr val="434343"/>
              </a:solidFill>
            </a:endParaRPr>
          </a:p>
          <a:p>
            <a:pPr marL="742950" lvl="1" indent="-285750">
              <a:spcAft>
                <a:spcPts val="600"/>
              </a:spcAft>
              <a:buClr>
                <a:schemeClr val="accent3"/>
              </a:buClr>
              <a:buFont typeface="Arial" panose="020B0604020202020204" pitchFamily="34" charset="0"/>
              <a:buChar char="•"/>
            </a:pPr>
            <a:r>
              <a:rPr lang="en-US" sz="1550" b="1">
                <a:solidFill>
                  <a:schemeClr val="accent2"/>
                </a:solidFill>
              </a:rPr>
              <a:t>4%</a:t>
            </a:r>
            <a:r>
              <a:rPr lang="en-US" sz="1550" b="1">
                <a:solidFill>
                  <a:srgbClr val="434343"/>
                </a:solidFill>
              </a:rPr>
              <a:t> </a:t>
            </a:r>
            <a:r>
              <a:rPr lang="en-US" sz="1550">
                <a:solidFill>
                  <a:srgbClr val="434343"/>
                </a:solidFill>
              </a:rPr>
              <a:t>for prisoners</a:t>
            </a:r>
            <a:r>
              <a:rPr lang="en-CH" sz="1550" baseline="30000">
                <a:solidFill>
                  <a:schemeClr val="tx1">
                    <a:lumMod val="50000"/>
                  </a:schemeClr>
                </a:solidFill>
              </a:rPr>
              <a:t>3</a:t>
            </a:r>
            <a:endParaRPr lang="en-US" sz="1550">
              <a:solidFill>
                <a:srgbClr val="434343"/>
              </a:solidFill>
            </a:endParaRPr>
          </a:p>
        </p:txBody>
      </p:sp>
      <p:sp>
        <p:nvSpPr>
          <p:cNvPr id="15" name="Rectangle 14">
            <a:extLst>
              <a:ext uri="{FF2B5EF4-FFF2-40B4-BE49-F238E27FC236}">
                <a16:creationId xmlns:a16="http://schemas.microsoft.com/office/drawing/2014/main" id="{F9B530EB-05A8-B1C5-67D9-054FB6E7EA27}"/>
              </a:ext>
            </a:extLst>
          </p:cNvPr>
          <p:cNvSpPr/>
          <p:nvPr/>
        </p:nvSpPr>
        <p:spPr>
          <a:xfrm>
            <a:off x="629479" y="2479008"/>
            <a:ext cx="5102582" cy="3262432"/>
          </a:xfrm>
          <a:prstGeom prst="rect">
            <a:avLst/>
          </a:prstGeom>
          <a:noFill/>
        </p:spPr>
        <p:txBody>
          <a:bodyPr wrap="square" lIns="91440" tIns="45720" rIns="91440" bIns="45720" anchor="t">
            <a:spAutoFit/>
          </a:bodyPr>
          <a:lstStyle/>
          <a:p>
            <a:pPr marL="285750" indent="-285750">
              <a:spcAft>
                <a:spcPts val="1200"/>
              </a:spcAft>
              <a:buClr>
                <a:schemeClr val="accent3"/>
              </a:buClr>
              <a:buFont typeface="Wingdings" pitchFamily="2" charset="2"/>
              <a:buChar char="§"/>
            </a:pPr>
            <a:r>
              <a:rPr lang="en-GB" sz="1550">
                <a:solidFill>
                  <a:schemeClr val="tx1">
                    <a:lumMod val="50000"/>
                  </a:schemeClr>
                </a:solidFill>
              </a:rPr>
              <a:t>However, </a:t>
            </a:r>
            <a:r>
              <a:rPr lang="en-GB" sz="1550" b="1">
                <a:solidFill>
                  <a:schemeClr val="tx1">
                    <a:lumMod val="50000"/>
                  </a:schemeClr>
                </a:solidFill>
              </a:rPr>
              <a:t>HIV incidence has remained unacceptably high, </a:t>
            </a:r>
            <a:r>
              <a:rPr lang="en-GB" sz="1550">
                <a:solidFill>
                  <a:schemeClr val="tx1">
                    <a:lumMod val="50000"/>
                  </a:schemeClr>
                </a:solidFill>
              </a:rPr>
              <a:t>with over 38,000 new HIV infections in 2020, and is particularly high for key populations (KPs) and adolescent girls and young women (AGYW).</a:t>
            </a:r>
            <a:r>
              <a:rPr lang="en-GB" sz="1550" baseline="30000">
                <a:solidFill>
                  <a:schemeClr val="tx1">
                    <a:lumMod val="50000"/>
                  </a:schemeClr>
                </a:solidFill>
              </a:rPr>
              <a:t>2</a:t>
            </a:r>
            <a:r>
              <a:rPr lang="en-GB" sz="1550">
                <a:solidFill>
                  <a:schemeClr val="tx1">
                    <a:lumMod val="50000"/>
                  </a:schemeClr>
                </a:solidFill>
              </a:rPr>
              <a:t> </a:t>
            </a:r>
          </a:p>
          <a:p>
            <a:pPr marL="285750" indent="-285750">
              <a:spcAft>
                <a:spcPts val="1200"/>
              </a:spcAft>
              <a:buClr>
                <a:schemeClr val="accent3"/>
              </a:buClr>
              <a:buFont typeface="Wingdings" pitchFamily="2" charset="2"/>
              <a:buChar char="§"/>
            </a:pPr>
            <a:r>
              <a:rPr lang="en-US" sz="1550" b="1">
                <a:solidFill>
                  <a:schemeClr val="tx1">
                    <a:lumMod val="50000"/>
                  </a:schemeClr>
                </a:solidFill>
              </a:rPr>
              <a:t>HIV prevalence is three times</a:t>
            </a:r>
            <a:r>
              <a:rPr lang="en-CH" sz="1550" b="1">
                <a:solidFill>
                  <a:schemeClr val="tx1">
                    <a:lumMod val="50000"/>
                  </a:schemeClr>
                </a:solidFill>
              </a:rPr>
              <a:t> higher among young women</a:t>
            </a:r>
            <a:r>
              <a:rPr lang="en-CH" sz="1550">
                <a:solidFill>
                  <a:schemeClr val="tx1">
                    <a:lumMod val="50000"/>
                  </a:schemeClr>
                </a:solidFill>
              </a:rPr>
              <a:t> age</a:t>
            </a:r>
            <a:r>
              <a:rPr lang="en-US" sz="1550">
                <a:solidFill>
                  <a:schemeClr val="tx1">
                    <a:lumMod val="50000"/>
                  </a:schemeClr>
                </a:solidFill>
              </a:rPr>
              <a:t>s</a:t>
            </a:r>
            <a:r>
              <a:rPr lang="en-CH" sz="1550">
                <a:solidFill>
                  <a:schemeClr val="tx1">
                    <a:lumMod val="50000"/>
                  </a:schemeClr>
                </a:solidFill>
              </a:rPr>
              <a:t> 15 to 24 years </a:t>
            </a:r>
            <a:r>
              <a:rPr lang="en-US" sz="1550">
                <a:solidFill>
                  <a:schemeClr val="tx1">
                    <a:lumMod val="50000"/>
                  </a:schemeClr>
                </a:solidFill>
              </a:rPr>
              <a:t>compared with</a:t>
            </a:r>
            <a:r>
              <a:rPr lang="en-CH" sz="1550">
                <a:solidFill>
                  <a:schemeClr val="tx1">
                    <a:lumMod val="50000"/>
                  </a:schemeClr>
                </a:solidFill>
              </a:rPr>
              <a:t> young men</a:t>
            </a:r>
            <a:r>
              <a:rPr lang="en-US" sz="1550">
                <a:solidFill>
                  <a:schemeClr val="tx1">
                    <a:lumMod val="50000"/>
                  </a:schemeClr>
                </a:solidFill>
              </a:rPr>
              <a:t>.</a:t>
            </a:r>
            <a:r>
              <a:rPr lang="en-CH" sz="1550">
                <a:solidFill>
                  <a:schemeClr val="tx1">
                    <a:lumMod val="50000"/>
                  </a:schemeClr>
                </a:solidFill>
              </a:rPr>
              <a:t> Furthermore, </a:t>
            </a:r>
            <a:r>
              <a:rPr lang="en-US" sz="1550">
                <a:solidFill>
                  <a:schemeClr val="tx1">
                    <a:lumMod val="50000"/>
                  </a:schemeClr>
                </a:solidFill>
              </a:rPr>
              <a:t>this age group has a </a:t>
            </a:r>
            <a:r>
              <a:rPr lang="en-CH" sz="1550">
                <a:solidFill>
                  <a:schemeClr val="tx1">
                    <a:lumMod val="50000"/>
                  </a:schemeClr>
                </a:solidFill>
              </a:rPr>
              <a:t>low level of viral load suppression among </a:t>
            </a:r>
            <a:r>
              <a:rPr lang="en-US" sz="1550">
                <a:solidFill>
                  <a:schemeClr val="tx1">
                    <a:lumMod val="50000"/>
                  </a:schemeClr>
                </a:solidFill>
              </a:rPr>
              <a:t>young people living with HIV.</a:t>
            </a:r>
            <a:r>
              <a:rPr lang="en-US" sz="1550" baseline="30000">
                <a:solidFill>
                  <a:schemeClr val="tx1">
                    <a:lumMod val="50000"/>
                  </a:schemeClr>
                </a:solidFill>
              </a:rPr>
              <a:t>1</a:t>
            </a:r>
            <a:r>
              <a:rPr lang="en-CH" sz="1550">
                <a:solidFill>
                  <a:schemeClr val="tx1">
                    <a:lumMod val="50000"/>
                  </a:schemeClr>
                </a:solidFill>
              </a:rPr>
              <a:t> </a:t>
            </a:r>
            <a:endParaRPr lang="en-CH" sz="1550">
              <a:solidFill>
                <a:schemeClr val="tx1">
                  <a:lumMod val="50000"/>
                </a:schemeClr>
              </a:solidFill>
              <a:cs typeface="Calibri"/>
            </a:endParaRPr>
          </a:p>
          <a:p>
            <a:pPr marL="285750" indent="-285750">
              <a:spcAft>
                <a:spcPts val="1200"/>
              </a:spcAft>
              <a:buClr>
                <a:schemeClr val="accent3"/>
              </a:buClr>
              <a:buFont typeface="Wingdings" pitchFamily="2" charset="2"/>
              <a:buChar char="§"/>
            </a:pPr>
            <a:r>
              <a:rPr lang="en-CH" sz="1550">
                <a:solidFill>
                  <a:schemeClr val="tx1">
                    <a:lumMod val="50000"/>
                  </a:schemeClr>
                </a:solidFill>
              </a:rPr>
              <a:t>The M</a:t>
            </a:r>
            <a:r>
              <a:rPr lang="en-US" sz="1550">
                <a:solidFill>
                  <a:schemeClr val="tx1">
                    <a:lumMod val="50000"/>
                  </a:schemeClr>
                </a:solidFill>
              </a:rPr>
              <a:t>inistry of Health (MO</a:t>
            </a:r>
            <a:r>
              <a:rPr lang="en-CH" sz="1550">
                <a:solidFill>
                  <a:schemeClr val="tx1">
                    <a:lumMod val="50000"/>
                  </a:schemeClr>
                </a:solidFill>
              </a:rPr>
              <a:t>H</a:t>
            </a:r>
            <a:r>
              <a:rPr lang="en-US" sz="1550">
                <a:solidFill>
                  <a:schemeClr val="tx1">
                    <a:lumMod val="50000"/>
                  </a:schemeClr>
                </a:solidFill>
              </a:rPr>
              <a:t>)</a:t>
            </a:r>
            <a:r>
              <a:rPr lang="en-CH" sz="1550">
                <a:solidFill>
                  <a:schemeClr val="tx1">
                    <a:lumMod val="50000"/>
                  </a:schemeClr>
                </a:solidFill>
              </a:rPr>
              <a:t> </a:t>
            </a:r>
            <a:r>
              <a:rPr lang="en-US" sz="1550">
                <a:solidFill>
                  <a:schemeClr val="tx1">
                    <a:lumMod val="50000"/>
                  </a:schemeClr>
                </a:solidFill>
              </a:rPr>
              <a:t>p</a:t>
            </a:r>
            <a:r>
              <a:rPr lang="en-CH" sz="1550">
                <a:solidFill>
                  <a:schemeClr val="tx1">
                    <a:lumMod val="50000"/>
                  </a:schemeClr>
                </a:solidFill>
              </a:rPr>
              <a:t>ress </a:t>
            </a:r>
            <a:r>
              <a:rPr lang="en-US" sz="1550">
                <a:solidFill>
                  <a:schemeClr val="tx1">
                    <a:lumMod val="50000"/>
                  </a:schemeClr>
                </a:solidFill>
              </a:rPr>
              <a:t>r</a:t>
            </a:r>
            <a:r>
              <a:rPr lang="en-CH" sz="1550">
                <a:solidFill>
                  <a:schemeClr val="tx1">
                    <a:lumMod val="50000"/>
                  </a:schemeClr>
                </a:solidFill>
              </a:rPr>
              <a:t>elease on </a:t>
            </a:r>
            <a:r>
              <a:rPr lang="en-US" sz="1550">
                <a:solidFill>
                  <a:schemeClr val="tx1">
                    <a:lumMod val="50000"/>
                  </a:schemeClr>
                </a:solidFill>
              </a:rPr>
              <a:t>the </a:t>
            </a:r>
            <a:r>
              <a:rPr lang="en-CH" sz="1550">
                <a:solidFill>
                  <a:schemeClr val="tx1">
                    <a:lumMod val="50000"/>
                  </a:schemeClr>
                </a:solidFill>
              </a:rPr>
              <a:t>UPHIA 2020 results highlights that </a:t>
            </a:r>
            <a:r>
              <a:rPr lang="en-CH" sz="1550" b="1">
                <a:solidFill>
                  <a:schemeClr val="tx1">
                    <a:lumMod val="50000"/>
                  </a:schemeClr>
                </a:solidFill>
              </a:rPr>
              <a:t>HIV prevention and testing interventions must begin earlier among adolescents who are at higher risk, particularly AGYW.</a:t>
            </a:r>
            <a:r>
              <a:rPr lang="en-US" sz="1550" b="1" baseline="30000">
                <a:solidFill>
                  <a:schemeClr val="tx1">
                    <a:lumMod val="50000"/>
                  </a:schemeClr>
                </a:solidFill>
              </a:rPr>
              <a:t>1</a:t>
            </a:r>
            <a:r>
              <a:rPr lang="en-CH" sz="1550" b="1">
                <a:solidFill>
                  <a:schemeClr val="tx1">
                    <a:lumMod val="50000"/>
                  </a:schemeClr>
                </a:solidFill>
              </a:rPr>
              <a:t> </a:t>
            </a:r>
            <a:endParaRPr lang="en-CH" sz="1550" b="1">
              <a:solidFill>
                <a:schemeClr val="tx1">
                  <a:lumMod val="50000"/>
                </a:schemeClr>
              </a:solidFill>
              <a:cs typeface="Calibri"/>
            </a:endParaRPr>
          </a:p>
        </p:txBody>
      </p:sp>
      <p:sp>
        <p:nvSpPr>
          <p:cNvPr id="5" name="TextBox 4">
            <a:extLst>
              <a:ext uri="{FF2B5EF4-FFF2-40B4-BE49-F238E27FC236}">
                <a16:creationId xmlns:a16="http://schemas.microsoft.com/office/drawing/2014/main" id="{47BE9C6B-50D5-DA86-1284-04A63783D821}"/>
              </a:ext>
            </a:extLst>
          </p:cNvPr>
          <p:cNvSpPr txBox="1"/>
          <p:nvPr/>
        </p:nvSpPr>
        <p:spPr>
          <a:xfrm>
            <a:off x="799454" y="1425187"/>
            <a:ext cx="10161402" cy="830997"/>
          </a:xfrm>
          <a:prstGeom prst="rect">
            <a:avLst/>
          </a:prstGeom>
          <a:noFill/>
        </p:spPr>
        <p:txBody>
          <a:bodyPr wrap="square" lIns="91440" tIns="45720" rIns="91440" bIns="45720" anchor="t">
            <a:spAutoFit/>
          </a:bodyPr>
          <a:lstStyle/>
          <a:p>
            <a:pPr>
              <a:spcAft>
                <a:spcPts val="1200"/>
              </a:spcAft>
              <a:buClr>
                <a:schemeClr val="accent3"/>
              </a:buClr>
            </a:pPr>
            <a:r>
              <a:rPr lang="en-CH" sz="1600">
                <a:solidFill>
                  <a:schemeClr val="tx1">
                    <a:lumMod val="50000"/>
                  </a:schemeClr>
                </a:solidFill>
              </a:rPr>
              <a:t>According to the Uganda Population HIV Impact Assessment (UPHIA 2020), </a:t>
            </a:r>
            <a:r>
              <a:rPr lang="en-CH" sz="1600" b="1">
                <a:solidFill>
                  <a:schemeClr val="tx1">
                    <a:lumMod val="50000"/>
                  </a:schemeClr>
                </a:solidFill>
              </a:rPr>
              <a:t>1.3 million adults </a:t>
            </a:r>
            <a:r>
              <a:rPr lang="en-US" sz="1600" b="1">
                <a:solidFill>
                  <a:schemeClr val="tx1">
                    <a:lumMod val="50000"/>
                  </a:schemeClr>
                </a:solidFill>
              </a:rPr>
              <a:t>are </a:t>
            </a:r>
            <a:r>
              <a:rPr lang="en-CH" sz="1600" b="1">
                <a:solidFill>
                  <a:schemeClr val="tx1">
                    <a:lumMod val="50000"/>
                  </a:schemeClr>
                </a:solidFill>
              </a:rPr>
              <a:t>living with HIV in Uganda</a:t>
            </a:r>
            <a:r>
              <a:rPr lang="en-CH" sz="1600">
                <a:solidFill>
                  <a:schemeClr val="tx1">
                    <a:lumMod val="50000"/>
                  </a:schemeClr>
                </a:solidFill>
              </a:rPr>
              <a:t>.</a:t>
            </a:r>
            <a:r>
              <a:rPr lang="en-CH" sz="1600" baseline="30000">
                <a:solidFill>
                  <a:schemeClr val="tx1">
                    <a:lumMod val="50000"/>
                  </a:schemeClr>
                </a:solidFill>
              </a:rPr>
              <a:t>1 </a:t>
            </a:r>
            <a:r>
              <a:rPr lang="en-CH" sz="1600">
                <a:solidFill>
                  <a:schemeClr val="tx1">
                    <a:lumMod val="50000"/>
                  </a:schemeClr>
                </a:solidFill>
              </a:rPr>
              <a:t>Uganda has made tremendous progress toward achieving HIV epidemic control</a:t>
            </a:r>
            <a:r>
              <a:rPr lang="en-US" sz="1600">
                <a:solidFill>
                  <a:schemeClr val="tx1">
                    <a:lumMod val="50000"/>
                  </a:schemeClr>
                </a:solidFill>
              </a:rPr>
              <a:t>. N</a:t>
            </a:r>
            <a:r>
              <a:rPr lang="en-GB" sz="1600">
                <a:solidFill>
                  <a:schemeClr val="tx1">
                    <a:lumMod val="50000"/>
                  </a:schemeClr>
                </a:solidFill>
              </a:rPr>
              <a:t>ew HIV infections have declined, and the current rate of viral load suppression is 96% of people on treatment.</a:t>
            </a:r>
            <a:r>
              <a:rPr lang="en-GB" sz="1600" baseline="30000">
                <a:solidFill>
                  <a:schemeClr val="tx1">
                    <a:lumMod val="50000"/>
                  </a:schemeClr>
                </a:solidFill>
              </a:rPr>
              <a:t>2</a:t>
            </a:r>
            <a:r>
              <a:rPr lang="en-GB" sz="1600">
                <a:solidFill>
                  <a:schemeClr val="tx1">
                    <a:lumMod val="50000"/>
                  </a:schemeClr>
                </a:solidFill>
              </a:rPr>
              <a:t> </a:t>
            </a:r>
          </a:p>
        </p:txBody>
      </p:sp>
      <p:cxnSp>
        <p:nvCxnSpPr>
          <p:cNvPr id="6" name="Straight Connector 5">
            <a:extLst>
              <a:ext uri="{FF2B5EF4-FFF2-40B4-BE49-F238E27FC236}">
                <a16:creationId xmlns:a16="http://schemas.microsoft.com/office/drawing/2014/main" id="{E67D3A80-ABDC-DF0C-B10C-CF64BEDA0B92}"/>
              </a:ext>
            </a:extLst>
          </p:cNvPr>
          <p:cNvCxnSpPr>
            <a:cxnSpLocks/>
          </p:cNvCxnSpPr>
          <p:nvPr/>
        </p:nvCxnSpPr>
        <p:spPr>
          <a:xfrm>
            <a:off x="5912739" y="2575200"/>
            <a:ext cx="0" cy="373948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599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CCEB-2152-4055-39B9-715A46213F9A}"/>
              </a:ext>
            </a:extLst>
          </p:cNvPr>
          <p:cNvSpPr>
            <a:spLocks noGrp="1"/>
          </p:cNvSpPr>
          <p:nvPr>
            <p:ph type="title"/>
          </p:nvPr>
        </p:nvSpPr>
        <p:spPr/>
        <p:txBody>
          <a:bodyPr/>
          <a:lstStyle/>
          <a:p>
            <a:r>
              <a:rPr lang="en-CH"/>
              <a:t>HIV in Uganda</a:t>
            </a:r>
          </a:p>
        </p:txBody>
      </p:sp>
      <p:sp>
        <p:nvSpPr>
          <p:cNvPr id="3" name="Content Placeholder 2">
            <a:extLst>
              <a:ext uri="{FF2B5EF4-FFF2-40B4-BE49-F238E27FC236}">
                <a16:creationId xmlns:a16="http://schemas.microsoft.com/office/drawing/2014/main" id="{0D1B1F48-84F9-EF46-B0FC-14AA23C8900F}"/>
              </a:ext>
            </a:extLst>
          </p:cNvPr>
          <p:cNvSpPr>
            <a:spLocks noGrp="1"/>
          </p:cNvSpPr>
          <p:nvPr>
            <p:ph idx="4294967295"/>
          </p:nvPr>
        </p:nvSpPr>
        <p:spPr>
          <a:xfrm>
            <a:off x="631070" y="1110962"/>
            <a:ext cx="10975809" cy="2271701"/>
          </a:xfrm>
        </p:spPr>
        <p:txBody>
          <a:bodyPr vert="horz" lIns="91440" tIns="45720" rIns="91440" bIns="45720" rtlCol="0" anchor="t">
            <a:noAutofit/>
          </a:bodyPr>
          <a:lstStyle/>
          <a:p>
            <a:pPr marL="0" indent="0">
              <a:spcAft>
                <a:spcPts val="300"/>
              </a:spcAft>
              <a:buNone/>
            </a:pPr>
            <a:r>
              <a:rPr lang="en-CH" sz="1550" b="1" dirty="0">
                <a:solidFill>
                  <a:schemeClr val="tx1">
                    <a:lumMod val="50000"/>
                  </a:schemeClr>
                </a:solidFill>
                <a:latin typeface="+mn-lt"/>
              </a:rPr>
              <a:t>KEY TRENDS</a:t>
            </a:r>
          </a:p>
          <a:p>
            <a:pPr>
              <a:spcAft>
                <a:spcPts val="300"/>
              </a:spcAft>
            </a:pPr>
            <a:r>
              <a:rPr lang="en-GB" sz="1550" dirty="0">
                <a:solidFill>
                  <a:schemeClr val="tx1">
                    <a:lumMod val="50000"/>
                  </a:schemeClr>
                </a:solidFill>
              </a:rPr>
              <a:t>Since the onset of the epidemic in Uganda in the early 1980s, the prevalence has remained high in major urban areas compared to other localities. The UPHIA 2020 results show there continues to be a </a:t>
            </a:r>
            <a:r>
              <a:rPr lang="en-GB" sz="1550" b="1" dirty="0">
                <a:solidFill>
                  <a:schemeClr val="tx1">
                    <a:lumMod val="50000"/>
                  </a:schemeClr>
                </a:solidFill>
              </a:rPr>
              <a:t>higher </a:t>
            </a:r>
            <a:r>
              <a:rPr lang="en-CH" sz="1550" b="1" dirty="0">
                <a:solidFill>
                  <a:schemeClr val="tx1">
                    <a:lumMod val="50000"/>
                  </a:schemeClr>
                </a:solidFill>
              </a:rPr>
              <a:t>prevalance of HIV among adults 15 years and </a:t>
            </a:r>
            <a:r>
              <a:rPr lang="en-US" sz="1550" b="1" dirty="0">
                <a:solidFill>
                  <a:schemeClr val="tx1">
                    <a:lumMod val="50000"/>
                  </a:schemeClr>
                </a:solidFill>
              </a:rPr>
              <a:t>older</a:t>
            </a:r>
            <a:r>
              <a:rPr lang="en-CH" sz="1550" b="1" dirty="0">
                <a:solidFill>
                  <a:schemeClr val="tx1">
                    <a:lumMod val="50000"/>
                  </a:schemeClr>
                </a:solidFill>
              </a:rPr>
              <a:t> in urban areas </a:t>
            </a:r>
            <a:r>
              <a:rPr lang="en-CH" sz="1550" dirty="0">
                <a:solidFill>
                  <a:schemeClr val="tx1">
                    <a:lumMod val="50000"/>
                  </a:schemeClr>
                </a:solidFill>
              </a:rPr>
              <a:t>(7.1%) </a:t>
            </a:r>
            <a:r>
              <a:rPr lang="en-CH" sz="1550" b="1" dirty="0">
                <a:solidFill>
                  <a:schemeClr val="tx1">
                    <a:lumMod val="50000"/>
                  </a:schemeClr>
                </a:solidFill>
              </a:rPr>
              <a:t>than in rural areas </a:t>
            </a:r>
            <a:r>
              <a:rPr lang="en-CH" sz="1550" dirty="0">
                <a:solidFill>
                  <a:schemeClr val="tx1">
                    <a:lumMod val="50000"/>
                  </a:schemeClr>
                </a:solidFill>
              </a:rPr>
              <a:t>(5.2%),</a:t>
            </a:r>
            <a:r>
              <a:rPr lang="en-GB" sz="1550" dirty="0">
                <a:solidFill>
                  <a:schemeClr val="tx1">
                    <a:lumMod val="50000"/>
                  </a:schemeClr>
                </a:solidFill>
              </a:rPr>
              <a:t> particularly among women (9.8% compared to those in rural areas of 6.7%)</a:t>
            </a:r>
            <a:r>
              <a:rPr lang="en-CH" sz="1550" dirty="0">
                <a:solidFill>
                  <a:schemeClr val="tx1">
                    <a:lumMod val="50000"/>
                  </a:schemeClr>
                </a:solidFill>
              </a:rPr>
              <a:t>.</a:t>
            </a:r>
            <a:r>
              <a:rPr lang="en-CH" sz="1550" b="1" baseline="30000" dirty="0">
                <a:solidFill>
                  <a:schemeClr val="tx1">
                    <a:lumMod val="50000"/>
                  </a:schemeClr>
                </a:solidFill>
                <a:latin typeface="+mn-lt"/>
              </a:rPr>
              <a:t>1</a:t>
            </a:r>
            <a:endParaRPr lang="en-CH" sz="1550" dirty="0">
              <a:solidFill>
                <a:schemeClr val="tx1">
                  <a:lumMod val="50000"/>
                </a:schemeClr>
              </a:solidFill>
            </a:endParaRPr>
          </a:p>
          <a:p>
            <a:pPr>
              <a:spcAft>
                <a:spcPts val="300"/>
              </a:spcAft>
            </a:pPr>
            <a:r>
              <a:rPr lang="en-CH" sz="1550" dirty="0">
                <a:solidFill>
                  <a:schemeClr val="tx1">
                    <a:lumMod val="50000"/>
                  </a:schemeClr>
                </a:solidFill>
              </a:rPr>
              <a:t>Nevertheless, there is a </a:t>
            </a:r>
            <a:r>
              <a:rPr lang="en-CH" sz="1550" b="1" dirty="0">
                <a:solidFill>
                  <a:schemeClr val="tx1">
                    <a:lumMod val="50000"/>
                  </a:schemeClr>
                </a:solidFill>
              </a:rPr>
              <a:t>decreasing trend of HIV prevalence across all regions </a:t>
            </a:r>
            <a:r>
              <a:rPr lang="en-CH" sz="1550" dirty="0">
                <a:solidFill>
                  <a:schemeClr val="tx1">
                    <a:lumMod val="50000"/>
                  </a:schemeClr>
                </a:solidFill>
              </a:rPr>
              <a:t>—</a:t>
            </a:r>
            <a:r>
              <a:rPr lang="en-US" sz="1550" dirty="0">
                <a:solidFill>
                  <a:schemeClr val="tx1">
                    <a:lumMod val="50000"/>
                  </a:schemeClr>
                </a:solidFill>
              </a:rPr>
              <a:t> </a:t>
            </a:r>
            <a:r>
              <a:rPr lang="en-CH" sz="1550" dirty="0">
                <a:solidFill>
                  <a:schemeClr val="tx1">
                    <a:lumMod val="50000"/>
                  </a:schemeClr>
                </a:solidFill>
              </a:rPr>
              <a:t>except for mid-North and Central 1 regions — since the UPHIA survey in 2016/2017.</a:t>
            </a:r>
            <a:r>
              <a:rPr lang="en-CH" sz="1550" b="1" baseline="30000" dirty="0">
                <a:solidFill>
                  <a:schemeClr val="tx1">
                    <a:lumMod val="50000"/>
                  </a:schemeClr>
                </a:solidFill>
                <a:latin typeface="+mn-lt"/>
              </a:rPr>
              <a:t> 1</a:t>
            </a:r>
            <a:endParaRPr lang="en-CH" sz="1550" dirty="0">
              <a:solidFill>
                <a:schemeClr val="tx1">
                  <a:lumMod val="50000"/>
                </a:schemeClr>
              </a:solidFill>
            </a:endParaRPr>
          </a:p>
          <a:p>
            <a:pPr>
              <a:spcBef>
                <a:spcPts val="600"/>
              </a:spcBef>
              <a:spcAft>
                <a:spcPts val="300"/>
              </a:spcAft>
            </a:pPr>
            <a:r>
              <a:rPr lang="en-US" sz="1550" dirty="0">
                <a:solidFill>
                  <a:schemeClr val="tx1">
                    <a:lumMod val="50000"/>
                  </a:schemeClr>
                </a:solidFill>
              </a:rPr>
              <a:t>The UPHIA data from 2016-2017 show that </a:t>
            </a:r>
            <a:r>
              <a:rPr lang="en-US" sz="1550" b="1" dirty="0">
                <a:solidFill>
                  <a:schemeClr val="tx1">
                    <a:lumMod val="50000"/>
                  </a:schemeClr>
                </a:solidFill>
              </a:rPr>
              <a:t>HIV incidence is highest among urban women,</a:t>
            </a:r>
            <a:r>
              <a:rPr lang="en-US" sz="1550" dirty="0">
                <a:solidFill>
                  <a:schemeClr val="tx1">
                    <a:lumMod val="50000"/>
                  </a:schemeClr>
                </a:solidFill>
              </a:rPr>
              <a:t> compared to rural women or urban or rural men. However, </a:t>
            </a:r>
            <a:r>
              <a:rPr lang="en-US" sz="1550" b="1" dirty="0">
                <a:solidFill>
                  <a:schemeClr val="tx1">
                    <a:lumMod val="50000"/>
                  </a:schemeClr>
                </a:solidFill>
              </a:rPr>
              <a:t>HIV incidence is higher among rural males </a:t>
            </a:r>
            <a:r>
              <a:rPr lang="en-US" sz="1550" dirty="0">
                <a:solidFill>
                  <a:schemeClr val="tx1">
                    <a:lumMod val="50000"/>
                  </a:schemeClr>
                </a:solidFill>
              </a:rPr>
              <a:t>compared to urban men</a:t>
            </a:r>
            <a:r>
              <a:rPr lang="en-CH" sz="1550" dirty="0">
                <a:solidFill>
                  <a:schemeClr val="tx1">
                    <a:lumMod val="50000"/>
                  </a:schemeClr>
                </a:solidFill>
              </a:rPr>
              <a:t>.</a:t>
            </a:r>
            <a:r>
              <a:rPr lang="en-CH" sz="1550" baseline="30000" dirty="0">
                <a:solidFill>
                  <a:schemeClr val="tx1">
                    <a:lumMod val="50000"/>
                  </a:schemeClr>
                </a:solidFill>
              </a:rPr>
              <a:t>2</a:t>
            </a:r>
            <a:r>
              <a:rPr lang="en-CH" sz="1550" dirty="0">
                <a:solidFill>
                  <a:schemeClr val="tx1">
                    <a:lumMod val="50000"/>
                  </a:schemeClr>
                </a:solidFill>
              </a:rPr>
              <a:t> </a:t>
            </a:r>
            <a:endParaRPr lang="en-US" sz="1550" dirty="0">
              <a:solidFill>
                <a:schemeClr val="tx1">
                  <a:lumMod val="50000"/>
                </a:schemeClr>
              </a:solidFill>
            </a:endParaRPr>
          </a:p>
        </p:txBody>
      </p:sp>
      <p:sp>
        <p:nvSpPr>
          <p:cNvPr id="5" name="TextBox 4">
            <a:extLst>
              <a:ext uri="{FF2B5EF4-FFF2-40B4-BE49-F238E27FC236}">
                <a16:creationId xmlns:a16="http://schemas.microsoft.com/office/drawing/2014/main" id="{5CC35BCF-ECF4-0F4C-B70E-223FA05F282B}"/>
              </a:ext>
            </a:extLst>
          </p:cNvPr>
          <p:cNvSpPr txBox="1"/>
          <p:nvPr/>
        </p:nvSpPr>
        <p:spPr>
          <a:xfrm>
            <a:off x="603421" y="6457241"/>
            <a:ext cx="10181968" cy="400110"/>
          </a:xfrm>
          <a:prstGeom prst="rect">
            <a:avLst/>
          </a:prstGeom>
          <a:noFill/>
        </p:spPr>
        <p:txBody>
          <a:bodyPr wrap="square" rtlCol="0">
            <a:spAutoFit/>
          </a:bodyPr>
          <a:lstStyle/>
          <a:p>
            <a:r>
              <a:rPr lang="en-CH" sz="1000">
                <a:solidFill>
                  <a:schemeClr val="tx1">
                    <a:lumMod val="50000"/>
                  </a:schemeClr>
                </a:solidFill>
                <a:latin typeface="Arial" panose="020B0604020202020204" pitchFamily="34" charset="0"/>
                <a:cs typeface="Arial" panose="020B0604020202020204" pitchFamily="34" charset="0"/>
              </a:rPr>
              <a:t>Sources: (1) </a:t>
            </a:r>
            <a:r>
              <a:rPr lang="en-US" sz="1000">
                <a:solidFill>
                  <a:schemeClr val="tx1">
                    <a:lumMod val="50000"/>
                  </a:schemeClr>
                </a:solidFill>
                <a:latin typeface="Arial" panose="020B0604020202020204" pitchFamily="34" charset="0"/>
                <a:cs typeface="Arial" panose="020B0604020202020204" pitchFamily="34" charset="0"/>
              </a:rPr>
              <a:t>Ministry of Health, Uganda. </a:t>
            </a:r>
            <a:r>
              <a:rPr lang="en-CH" sz="1000">
                <a:solidFill>
                  <a:schemeClr val="tx1">
                    <a:lumMod val="50000"/>
                  </a:schemeClr>
                </a:solidFill>
                <a:latin typeface="Arial" panose="020B0604020202020204" pitchFamily="34" charset="0"/>
                <a:cs typeface="Arial" panose="020B0604020202020204" pitchFamily="34" charset="0"/>
              </a:rPr>
              <a:t>Release of Preliminary Results of the 2020 Uganda Population-Based HIV Impact Assessment</a:t>
            </a:r>
            <a:r>
              <a:rPr lang="en-US" sz="1000">
                <a:solidFill>
                  <a:schemeClr val="tx1">
                    <a:lumMod val="50000"/>
                  </a:schemeClr>
                </a:solidFill>
                <a:latin typeface="Arial" panose="020B0604020202020204" pitchFamily="34" charset="0"/>
                <a:cs typeface="Arial" panose="020B0604020202020204" pitchFamily="34" charset="0"/>
              </a:rPr>
              <a:t>. </a:t>
            </a:r>
            <a:r>
              <a:rPr lang="en-CH" sz="1000">
                <a:solidFill>
                  <a:schemeClr val="tx1">
                    <a:lumMod val="50000"/>
                  </a:schemeClr>
                </a:solidFill>
                <a:latin typeface="Arial" panose="020B0604020202020204" pitchFamily="34" charset="0"/>
                <a:cs typeface="Arial" panose="020B0604020202020204" pitchFamily="34" charset="0"/>
              </a:rPr>
              <a:t>Press </a:t>
            </a:r>
            <a:r>
              <a:rPr lang="en-US" sz="1000">
                <a:solidFill>
                  <a:schemeClr val="tx1">
                    <a:lumMod val="50000"/>
                  </a:schemeClr>
                </a:solidFill>
                <a:latin typeface="Arial" panose="020B0604020202020204" pitchFamily="34" charset="0"/>
                <a:cs typeface="Arial" panose="020B0604020202020204" pitchFamily="34" charset="0"/>
              </a:rPr>
              <a:t>s</a:t>
            </a:r>
            <a:r>
              <a:rPr lang="en-CH" sz="1000">
                <a:solidFill>
                  <a:schemeClr val="tx1">
                    <a:lumMod val="50000"/>
                  </a:schemeClr>
                </a:solidFill>
                <a:latin typeface="Arial" panose="020B0604020202020204" pitchFamily="34" charset="0"/>
                <a:cs typeface="Arial" panose="020B0604020202020204" pitchFamily="34" charset="0"/>
              </a:rPr>
              <a:t>tatement</a:t>
            </a:r>
            <a:r>
              <a:rPr lang="en-US" sz="1000">
                <a:solidFill>
                  <a:schemeClr val="tx1">
                    <a:lumMod val="50000"/>
                  </a:schemeClr>
                </a:solidFill>
                <a:latin typeface="Arial" panose="020B0604020202020204" pitchFamily="34" charset="0"/>
                <a:cs typeface="Arial" panose="020B0604020202020204" pitchFamily="34" charset="0"/>
              </a:rPr>
              <a:t>. February 2022.</a:t>
            </a:r>
            <a:r>
              <a:rPr lang="en-CH" sz="1000">
                <a:solidFill>
                  <a:schemeClr val="tx1">
                    <a:lumMod val="50000"/>
                  </a:schemeClr>
                </a:solidFill>
                <a:latin typeface="Arial" panose="020B0604020202020204" pitchFamily="34" charset="0"/>
                <a:cs typeface="Arial" panose="020B0604020202020204" pitchFamily="34" charset="0"/>
              </a:rPr>
              <a:t> (2) </a:t>
            </a:r>
            <a:r>
              <a:rPr lang="en-GB" sz="1000">
                <a:solidFill>
                  <a:schemeClr val="tx1">
                    <a:lumMod val="50000"/>
                  </a:schemeClr>
                </a:solidFill>
                <a:latin typeface="Arial" panose="020B0604020202020204" pitchFamily="34" charset="0"/>
                <a:cs typeface="Arial" panose="020B0604020202020204" pitchFamily="34" charset="0"/>
              </a:rPr>
              <a:t>Ministry of Health, Uganda. </a:t>
            </a:r>
            <a:r>
              <a:rPr lang="en-CH" sz="1000">
                <a:solidFill>
                  <a:schemeClr val="tx1">
                    <a:lumMod val="50000"/>
                  </a:schemeClr>
                </a:solidFill>
                <a:latin typeface="Arial" panose="020B0604020202020204" pitchFamily="34" charset="0"/>
                <a:cs typeface="Arial" panose="020B0604020202020204" pitchFamily="34" charset="0"/>
              </a:rPr>
              <a:t>Uganda Population-Based HIV Impact Assessment</a:t>
            </a:r>
            <a:r>
              <a:rPr lang="en-GB" sz="1000">
                <a:solidFill>
                  <a:schemeClr val="tx1">
                    <a:lumMod val="50000"/>
                  </a:schemeClr>
                </a:solidFill>
                <a:latin typeface="Arial" panose="020B0604020202020204" pitchFamily="34" charset="0"/>
                <a:cs typeface="Arial" panose="020B0604020202020204" pitchFamily="34" charset="0"/>
              </a:rPr>
              <a:t> 2016-2017</a:t>
            </a:r>
            <a:r>
              <a:rPr lang="en-US" sz="1000">
                <a:solidFill>
                  <a:schemeClr val="tx1">
                    <a:lumMod val="50000"/>
                  </a:schemeClr>
                </a:solidFill>
                <a:latin typeface="Arial" panose="020B0604020202020204" pitchFamily="34" charset="0"/>
                <a:cs typeface="Arial" panose="020B0604020202020204" pitchFamily="34" charset="0"/>
              </a:rPr>
              <a:t>. July 2019. </a:t>
            </a:r>
            <a:endParaRPr lang="en-CH" sz="1000">
              <a:solidFill>
                <a:schemeClr val="tx1">
                  <a:lumMod val="50000"/>
                </a:schemeClr>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9AC36214-18AA-1E04-374B-FA293DA44B92}"/>
              </a:ext>
            </a:extLst>
          </p:cNvPr>
          <p:cNvGrpSpPr/>
          <p:nvPr/>
        </p:nvGrpSpPr>
        <p:grpSpPr>
          <a:xfrm>
            <a:off x="145633" y="3353713"/>
            <a:ext cx="6276623" cy="3159153"/>
            <a:chOff x="163933" y="3196305"/>
            <a:chExt cx="6276623" cy="3159153"/>
          </a:xfrm>
        </p:grpSpPr>
        <p:pic>
          <p:nvPicPr>
            <p:cNvPr id="8" name="Content Placeholder 6" descr="Diagram, map&#10;&#10;Description automatically generated">
              <a:extLst>
                <a:ext uri="{FF2B5EF4-FFF2-40B4-BE49-F238E27FC236}">
                  <a16:creationId xmlns:a16="http://schemas.microsoft.com/office/drawing/2014/main" id="{B1AA792D-92E0-C183-21E4-DFE787B67C40}"/>
                </a:ext>
              </a:extLst>
            </p:cNvPr>
            <p:cNvPicPr>
              <a:picLocks noChangeAspect="1"/>
            </p:cNvPicPr>
            <p:nvPr/>
          </p:nvPicPr>
          <p:blipFill rotWithShape="1">
            <a:blip r:embed="rId2"/>
            <a:srcRect t="7189"/>
            <a:stretch/>
          </p:blipFill>
          <p:spPr>
            <a:xfrm>
              <a:off x="603421" y="3503066"/>
              <a:ext cx="5837135" cy="2852392"/>
            </a:xfrm>
            <a:prstGeom prst="rect">
              <a:avLst/>
            </a:prstGeom>
          </p:spPr>
        </p:pic>
        <p:sp>
          <p:nvSpPr>
            <p:cNvPr id="9" name="TextBox 8">
              <a:extLst>
                <a:ext uri="{FF2B5EF4-FFF2-40B4-BE49-F238E27FC236}">
                  <a16:creationId xmlns:a16="http://schemas.microsoft.com/office/drawing/2014/main" id="{5BCF57D1-D056-72F0-F2CE-DF83F356DD3C}"/>
                </a:ext>
              </a:extLst>
            </p:cNvPr>
            <p:cNvSpPr txBox="1"/>
            <p:nvPr/>
          </p:nvSpPr>
          <p:spPr>
            <a:xfrm>
              <a:off x="649370" y="3196305"/>
              <a:ext cx="1953676" cy="307777"/>
            </a:xfrm>
            <a:prstGeom prst="rect">
              <a:avLst/>
            </a:prstGeom>
            <a:noFill/>
          </p:spPr>
          <p:txBody>
            <a:bodyPr wrap="none" rtlCol="0">
              <a:spAutoFit/>
            </a:bodyPr>
            <a:lstStyle/>
            <a:p>
              <a:r>
                <a:rPr lang="en-CH" sz="1400" b="1">
                  <a:solidFill>
                    <a:schemeClr val="tx1">
                      <a:lumMod val="50000"/>
                    </a:schemeClr>
                  </a:solidFill>
                </a:rPr>
                <a:t>HIV Prevalence in 2020</a:t>
              </a:r>
              <a:r>
                <a:rPr lang="en-CH" sz="1400" b="1" baseline="30000">
                  <a:solidFill>
                    <a:schemeClr val="tx1">
                      <a:lumMod val="50000"/>
                    </a:schemeClr>
                  </a:solidFill>
                </a:rPr>
                <a:t>1</a:t>
              </a:r>
            </a:p>
          </p:txBody>
        </p:sp>
        <p:sp>
          <p:nvSpPr>
            <p:cNvPr id="6" name="TextBox 5">
              <a:extLst>
                <a:ext uri="{FF2B5EF4-FFF2-40B4-BE49-F238E27FC236}">
                  <a16:creationId xmlns:a16="http://schemas.microsoft.com/office/drawing/2014/main" id="{CC00A93D-128E-6C8A-8B7D-E7D4BDC62582}"/>
                </a:ext>
              </a:extLst>
            </p:cNvPr>
            <p:cNvSpPr txBox="1"/>
            <p:nvPr/>
          </p:nvSpPr>
          <p:spPr>
            <a:xfrm>
              <a:off x="4302758" y="3625722"/>
              <a:ext cx="2044590" cy="430887"/>
            </a:xfrm>
            <a:prstGeom prst="rect">
              <a:avLst/>
            </a:prstGeom>
            <a:solidFill>
              <a:schemeClr val="bg1"/>
            </a:solidFill>
          </p:spPr>
          <p:txBody>
            <a:bodyPr wrap="square" rtlCol="0">
              <a:spAutoFit/>
            </a:bodyPr>
            <a:lstStyle/>
            <a:p>
              <a:r>
                <a:rPr lang="en-CH" sz="1100">
                  <a:solidFill>
                    <a:schemeClr val="tx1">
                      <a:lumMod val="50000"/>
                    </a:schemeClr>
                  </a:solidFill>
                </a:rPr>
                <a:t>North East (Karamoja): </a:t>
              </a:r>
              <a:r>
                <a:rPr lang="en-CH" sz="1100" b="1">
                  <a:solidFill>
                    <a:schemeClr val="tx1">
                      <a:lumMod val="50000"/>
                    </a:schemeClr>
                  </a:solidFill>
                </a:rPr>
                <a:t>2.1%</a:t>
              </a:r>
            </a:p>
            <a:p>
              <a:r>
                <a:rPr lang="en-CH" sz="1100">
                  <a:solidFill>
                    <a:schemeClr val="tx1">
                      <a:lumMod val="50000"/>
                    </a:schemeClr>
                  </a:solidFill>
                </a:rPr>
                <a:t>North East (Teso): </a:t>
              </a:r>
              <a:r>
                <a:rPr lang="en-CH" sz="1100" b="1">
                  <a:solidFill>
                    <a:schemeClr val="tx1">
                      <a:lumMod val="50000"/>
                    </a:schemeClr>
                  </a:solidFill>
                </a:rPr>
                <a:t>4.2%</a:t>
              </a:r>
            </a:p>
          </p:txBody>
        </p:sp>
        <p:sp>
          <p:nvSpPr>
            <p:cNvPr id="7" name="TextBox 6">
              <a:extLst>
                <a:ext uri="{FF2B5EF4-FFF2-40B4-BE49-F238E27FC236}">
                  <a16:creationId xmlns:a16="http://schemas.microsoft.com/office/drawing/2014/main" id="{42F1988E-FF15-76FE-8E93-00AFAC333D5B}"/>
                </a:ext>
              </a:extLst>
            </p:cNvPr>
            <p:cNvSpPr txBox="1"/>
            <p:nvPr/>
          </p:nvSpPr>
          <p:spPr>
            <a:xfrm>
              <a:off x="1180618" y="3815114"/>
              <a:ext cx="1169043" cy="261610"/>
            </a:xfrm>
            <a:prstGeom prst="rect">
              <a:avLst/>
            </a:prstGeom>
            <a:solidFill>
              <a:schemeClr val="bg1"/>
            </a:solidFill>
          </p:spPr>
          <p:txBody>
            <a:bodyPr wrap="square" rtlCol="0">
              <a:spAutoFit/>
            </a:bodyPr>
            <a:lstStyle/>
            <a:p>
              <a:r>
                <a:rPr lang="en-CH" sz="1100">
                  <a:solidFill>
                    <a:schemeClr val="tx1">
                      <a:lumMod val="50000"/>
                    </a:schemeClr>
                  </a:solidFill>
                </a:rPr>
                <a:t>West Nile: </a:t>
              </a:r>
              <a:r>
                <a:rPr lang="en-CH" sz="1100" b="1">
                  <a:solidFill>
                    <a:schemeClr val="tx1">
                      <a:lumMod val="50000"/>
                    </a:schemeClr>
                  </a:solidFill>
                </a:rPr>
                <a:t>2.8%</a:t>
              </a:r>
            </a:p>
          </p:txBody>
        </p:sp>
        <p:sp>
          <p:nvSpPr>
            <p:cNvPr id="10" name="TextBox 9">
              <a:extLst>
                <a:ext uri="{FF2B5EF4-FFF2-40B4-BE49-F238E27FC236}">
                  <a16:creationId xmlns:a16="http://schemas.microsoft.com/office/drawing/2014/main" id="{A23B3573-D9A8-6D60-7F03-A1D6F8157644}"/>
                </a:ext>
              </a:extLst>
            </p:cNvPr>
            <p:cNvSpPr txBox="1"/>
            <p:nvPr/>
          </p:nvSpPr>
          <p:spPr>
            <a:xfrm>
              <a:off x="4451949" y="4805390"/>
              <a:ext cx="1129174" cy="261610"/>
            </a:xfrm>
            <a:prstGeom prst="rect">
              <a:avLst/>
            </a:prstGeom>
            <a:solidFill>
              <a:schemeClr val="bg1"/>
            </a:solidFill>
          </p:spPr>
          <p:txBody>
            <a:bodyPr wrap="square" rtlCol="0">
              <a:spAutoFit/>
            </a:bodyPr>
            <a:lstStyle/>
            <a:p>
              <a:r>
                <a:rPr lang="en-CH" sz="1100">
                  <a:solidFill>
                    <a:schemeClr val="tx1">
                      <a:lumMod val="50000"/>
                    </a:schemeClr>
                  </a:solidFill>
                </a:rPr>
                <a:t>Mid-East: </a:t>
              </a:r>
              <a:r>
                <a:rPr lang="en-CH" sz="1100" b="1">
                  <a:solidFill>
                    <a:schemeClr val="tx1">
                      <a:lumMod val="50000"/>
                    </a:schemeClr>
                  </a:solidFill>
                </a:rPr>
                <a:t>4.2%</a:t>
              </a:r>
            </a:p>
          </p:txBody>
        </p:sp>
        <p:sp>
          <p:nvSpPr>
            <p:cNvPr id="11" name="TextBox 10">
              <a:extLst>
                <a:ext uri="{FF2B5EF4-FFF2-40B4-BE49-F238E27FC236}">
                  <a16:creationId xmlns:a16="http://schemas.microsoft.com/office/drawing/2014/main" id="{AB7A88B6-5892-46DD-ABFB-A18252E361D3}"/>
                </a:ext>
              </a:extLst>
            </p:cNvPr>
            <p:cNvSpPr txBox="1"/>
            <p:nvPr/>
          </p:nvSpPr>
          <p:spPr>
            <a:xfrm>
              <a:off x="711811" y="4873499"/>
              <a:ext cx="1129174" cy="253916"/>
            </a:xfrm>
            <a:prstGeom prst="rect">
              <a:avLst/>
            </a:prstGeom>
            <a:solidFill>
              <a:schemeClr val="bg1"/>
            </a:solidFill>
          </p:spPr>
          <p:txBody>
            <a:bodyPr wrap="square" rtlCol="0">
              <a:spAutoFit/>
            </a:bodyPr>
            <a:lstStyle/>
            <a:p>
              <a:r>
                <a:rPr lang="en-CH" sz="1050">
                  <a:solidFill>
                    <a:schemeClr val="tx1">
                      <a:lumMod val="50000"/>
                    </a:schemeClr>
                  </a:solidFill>
                </a:rPr>
                <a:t>Central 2: </a:t>
              </a:r>
              <a:r>
                <a:rPr lang="en-CH" sz="1050" b="1">
                  <a:solidFill>
                    <a:schemeClr val="tx1">
                      <a:lumMod val="50000"/>
                    </a:schemeClr>
                  </a:solidFill>
                </a:rPr>
                <a:t>6.2%</a:t>
              </a:r>
            </a:p>
          </p:txBody>
        </p:sp>
        <p:sp>
          <p:nvSpPr>
            <p:cNvPr id="12" name="TextBox 11">
              <a:extLst>
                <a:ext uri="{FF2B5EF4-FFF2-40B4-BE49-F238E27FC236}">
                  <a16:creationId xmlns:a16="http://schemas.microsoft.com/office/drawing/2014/main" id="{95C7E35D-3635-4E18-C5E7-914E6B29FB9A}"/>
                </a:ext>
              </a:extLst>
            </p:cNvPr>
            <p:cNvSpPr txBox="1"/>
            <p:nvPr/>
          </p:nvSpPr>
          <p:spPr>
            <a:xfrm>
              <a:off x="1079688" y="4461748"/>
              <a:ext cx="1168330" cy="270653"/>
            </a:xfrm>
            <a:prstGeom prst="rect">
              <a:avLst/>
            </a:prstGeom>
            <a:solidFill>
              <a:schemeClr val="bg1"/>
            </a:solidFill>
          </p:spPr>
          <p:txBody>
            <a:bodyPr wrap="square" rtlCol="0">
              <a:spAutoFit/>
            </a:bodyPr>
            <a:lstStyle/>
            <a:p>
              <a:r>
                <a:rPr lang="en-CH" sz="1100">
                  <a:solidFill>
                    <a:schemeClr val="tx1">
                      <a:lumMod val="50000"/>
                    </a:schemeClr>
                  </a:solidFill>
                </a:rPr>
                <a:t>Mid-West: </a:t>
              </a:r>
              <a:r>
                <a:rPr lang="en-CH" sz="1100" b="1">
                  <a:solidFill>
                    <a:schemeClr val="tx1">
                      <a:lumMod val="50000"/>
                    </a:schemeClr>
                  </a:solidFill>
                </a:rPr>
                <a:t>5.5%</a:t>
              </a:r>
            </a:p>
          </p:txBody>
        </p:sp>
        <p:sp>
          <p:nvSpPr>
            <p:cNvPr id="13" name="TextBox 12">
              <a:extLst>
                <a:ext uri="{FF2B5EF4-FFF2-40B4-BE49-F238E27FC236}">
                  <a16:creationId xmlns:a16="http://schemas.microsoft.com/office/drawing/2014/main" id="{CF0D5B5E-AEC3-5739-C79A-503B392DFD75}"/>
                </a:ext>
              </a:extLst>
            </p:cNvPr>
            <p:cNvSpPr txBox="1"/>
            <p:nvPr/>
          </p:nvSpPr>
          <p:spPr>
            <a:xfrm>
              <a:off x="603421" y="5256742"/>
              <a:ext cx="1032982" cy="261610"/>
            </a:xfrm>
            <a:prstGeom prst="rect">
              <a:avLst/>
            </a:prstGeom>
            <a:solidFill>
              <a:schemeClr val="bg1"/>
            </a:solidFill>
          </p:spPr>
          <p:txBody>
            <a:bodyPr wrap="square" rtlCol="0">
              <a:spAutoFit/>
            </a:bodyPr>
            <a:lstStyle/>
            <a:p>
              <a:r>
                <a:rPr lang="en-CH" sz="1100">
                  <a:solidFill>
                    <a:schemeClr val="tx1">
                      <a:lumMod val="50000"/>
                    </a:schemeClr>
                  </a:solidFill>
                </a:rPr>
                <a:t>Kampala: </a:t>
              </a:r>
              <a:r>
                <a:rPr lang="en-CH" sz="1100" b="1">
                  <a:solidFill>
                    <a:schemeClr val="tx1">
                      <a:lumMod val="50000"/>
                    </a:schemeClr>
                  </a:solidFill>
                </a:rPr>
                <a:t>6.0%</a:t>
              </a:r>
            </a:p>
          </p:txBody>
        </p:sp>
        <p:sp>
          <p:nvSpPr>
            <p:cNvPr id="15" name="TextBox 14">
              <a:extLst>
                <a:ext uri="{FF2B5EF4-FFF2-40B4-BE49-F238E27FC236}">
                  <a16:creationId xmlns:a16="http://schemas.microsoft.com/office/drawing/2014/main" id="{0F4A0AF2-8CB7-0693-3C85-4AB334DAEEF2}"/>
                </a:ext>
              </a:extLst>
            </p:cNvPr>
            <p:cNvSpPr txBox="1"/>
            <p:nvPr/>
          </p:nvSpPr>
          <p:spPr>
            <a:xfrm>
              <a:off x="163933" y="5041298"/>
              <a:ext cx="2028612" cy="215444"/>
            </a:xfrm>
            <a:prstGeom prst="rect">
              <a:avLst/>
            </a:prstGeom>
            <a:noFill/>
          </p:spPr>
          <p:txBody>
            <a:bodyPr wrap="square">
              <a:spAutoFit/>
            </a:bodyPr>
            <a:lstStyle/>
            <a:p>
              <a:r>
                <a:rPr lang="en-CH" sz="800">
                  <a:solidFill>
                    <a:schemeClr val="tx1">
                      <a:lumMod val="50000"/>
                    </a:schemeClr>
                  </a:solidFill>
                </a:rPr>
                <a:t> (Greater Mubende, Luwero</a:t>
              </a:r>
              <a:r>
                <a:rPr lang="en-US" sz="800">
                  <a:solidFill>
                    <a:schemeClr val="tx1">
                      <a:lumMod val="50000"/>
                    </a:schemeClr>
                  </a:solidFill>
                </a:rPr>
                <a:t>,</a:t>
              </a:r>
              <a:r>
                <a:rPr lang="en-CH" sz="800">
                  <a:solidFill>
                    <a:schemeClr val="tx1">
                      <a:lumMod val="50000"/>
                    </a:schemeClr>
                  </a:solidFill>
                </a:rPr>
                <a:t> and Mukono)</a:t>
              </a:r>
            </a:p>
          </p:txBody>
        </p:sp>
        <p:sp>
          <p:nvSpPr>
            <p:cNvPr id="16" name="TextBox 15">
              <a:extLst>
                <a:ext uri="{FF2B5EF4-FFF2-40B4-BE49-F238E27FC236}">
                  <a16:creationId xmlns:a16="http://schemas.microsoft.com/office/drawing/2014/main" id="{8FB1DB17-1CBA-891E-BB02-9ADFBEA57221}"/>
                </a:ext>
              </a:extLst>
            </p:cNvPr>
            <p:cNvSpPr txBox="1"/>
            <p:nvPr/>
          </p:nvSpPr>
          <p:spPr>
            <a:xfrm>
              <a:off x="4224817" y="5708361"/>
              <a:ext cx="1333156" cy="430887"/>
            </a:xfrm>
            <a:prstGeom prst="rect">
              <a:avLst/>
            </a:prstGeom>
            <a:solidFill>
              <a:schemeClr val="bg1"/>
            </a:solidFill>
          </p:spPr>
          <p:txBody>
            <a:bodyPr wrap="square" rtlCol="0">
              <a:spAutoFit/>
            </a:bodyPr>
            <a:lstStyle/>
            <a:p>
              <a:r>
                <a:rPr lang="en-CH" sz="1100">
                  <a:solidFill>
                    <a:schemeClr val="tx1">
                      <a:lumMod val="50000"/>
                    </a:schemeClr>
                  </a:solidFill>
                </a:rPr>
                <a:t>Central 1 </a:t>
              </a:r>
              <a:r>
                <a:rPr lang="en-CH" sz="1100">
                  <a:solidFill>
                    <a:schemeClr val="tx1">
                      <a:lumMod val="50000"/>
                    </a:schemeClr>
                  </a:solidFill>
                  <a:sym typeface="Wingdings" pitchFamily="2" charset="2"/>
                </a:rPr>
                <a:t>(greater Masaka): </a:t>
              </a:r>
              <a:r>
                <a:rPr lang="en-CH" sz="1100" b="1">
                  <a:solidFill>
                    <a:schemeClr val="tx1">
                      <a:lumMod val="50000"/>
                    </a:schemeClr>
                  </a:solidFill>
                  <a:sym typeface="Wingdings" pitchFamily="2" charset="2"/>
                </a:rPr>
                <a:t>8.1%</a:t>
              </a:r>
              <a:endParaRPr lang="en-CH" sz="1100" b="1">
                <a:solidFill>
                  <a:schemeClr val="tx1">
                    <a:lumMod val="50000"/>
                  </a:schemeClr>
                </a:solidFill>
              </a:endParaRPr>
            </a:p>
          </p:txBody>
        </p:sp>
        <p:sp>
          <p:nvSpPr>
            <p:cNvPr id="17" name="TextBox 16">
              <a:extLst>
                <a:ext uri="{FF2B5EF4-FFF2-40B4-BE49-F238E27FC236}">
                  <a16:creationId xmlns:a16="http://schemas.microsoft.com/office/drawing/2014/main" id="{1A2911AE-AA5E-D941-1EED-95732552FAD2}"/>
                </a:ext>
              </a:extLst>
            </p:cNvPr>
            <p:cNvSpPr txBox="1"/>
            <p:nvPr/>
          </p:nvSpPr>
          <p:spPr>
            <a:xfrm>
              <a:off x="502465" y="5831621"/>
              <a:ext cx="1222163" cy="261610"/>
            </a:xfrm>
            <a:prstGeom prst="rect">
              <a:avLst/>
            </a:prstGeom>
            <a:solidFill>
              <a:schemeClr val="bg1"/>
            </a:solidFill>
          </p:spPr>
          <p:txBody>
            <a:bodyPr wrap="square" rtlCol="0">
              <a:spAutoFit/>
            </a:bodyPr>
            <a:lstStyle/>
            <a:p>
              <a:r>
                <a:rPr lang="en-CH" sz="1100">
                  <a:solidFill>
                    <a:schemeClr val="tx1">
                      <a:lumMod val="50000"/>
                    </a:schemeClr>
                  </a:solidFill>
                </a:rPr>
                <a:t>South West: </a:t>
              </a:r>
              <a:r>
                <a:rPr lang="en-CH" sz="1100" b="1">
                  <a:solidFill>
                    <a:schemeClr val="tx1">
                      <a:lumMod val="50000"/>
                    </a:schemeClr>
                  </a:solidFill>
                </a:rPr>
                <a:t>6.3%</a:t>
              </a:r>
            </a:p>
          </p:txBody>
        </p:sp>
        <p:sp>
          <p:nvSpPr>
            <p:cNvPr id="18" name="TextBox 17">
              <a:extLst>
                <a:ext uri="{FF2B5EF4-FFF2-40B4-BE49-F238E27FC236}">
                  <a16:creationId xmlns:a16="http://schemas.microsoft.com/office/drawing/2014/main" id="{849AC5D4-4D9B-DC5B-3C9C-5EE9D6F52B75}"/>
                </a:ext>
              </a:extLst>
            </p:cNvPr>
            <p:cNvSpPr txBox="1"/>
            <p:nvPr/>
          </p:nvSpPr>
          <p:spPr>
            <a:xfrm>
              <a:off x="4646718" y="4091360"/>
              <a:ext cx="1222163" cy="261610"/>
            </a:xfrm>
            <a:prstGeom prst="rect">
              <a:avLst/>
            </a:prstGeom>
            <a:solidFill>
              <a:schemeClr val="bg1"/>
            </a:solidFill>
          </p:spPr>
          <p:txBody>
            <a:bodyPr wrap="square" rtlCol="0">
              <a:spAutoFit/>
            </a:bodyPr>
            <a:lstStyle/>
            <a:p>
              <a:r>
                <a:rPr lang="en-CH" sz="1100">
                  <a:solidFill>
                    <a:schemeClr val="tx1">
                      <a:lumMod val="50000"/>
                    </a:schemeClr>
                  </a:solidFill>
                </a:rPr>
                <a:t>Mid-North: </a:t>
              </a:r>
              <a:r>
                <a:rPr lang="en-CH" sz="1100" b="1">
                  <a:solidFill>
                    <a:schemeClr val="tx1">
                      <a:lumMod val="50000"/>
                    </a:schemeClr>
                  </a:solidFill>
                </a:rPr>
                <a:t>7.6% </a:t>
              </a:r>
            </a:p>
          </p:txBody>
        </p:sp>
        <p:sp>
          <p:nvSpPr>
            <p:cNvPr id="19" name="TextBox 18">
              <a:extLst>
                <a:ext uri="{FF2B5EF4-FFF2-40B4-BE49-F238E27FC236}">
                  <a16:creationId xmlns:a16="http://schemas.microsoft.com/office/drawing/2014/main" id="{E08244C8-29E0-6D6E-ED9E-8864E89BC800}"/>
                </a:ext>
              </a:extLst>
            </p:cNvPr>
            <p:cNvSpPr txBox="1"/>
            <p:nvPr/>
          </p:nvSpPr>
          <p:spPr>
            <a:xfrm>
              <a:off x="4302758" y="5280787"/>
              <a:ext cx="1035966" cy="430887"/>
            </a:xfrm>
            <a:prstGeom prst="rect">
              <a:avLst/>
            </a:prstGeom>
            <a:solidFill>
              <a:schemeClr val="bg1"/>
            </a:solidFill>
          </p:spPr>
          <p:txBody>
            <a:bodyPr wrap="square" rtlCol="0">
              <a:spAutoFit/>
            </a:bodyPr>
            <a:lstStyle/>
            <a:p>
              <a:r>
                <a:rPr lang="en-CH" sz="1100">
                  <a:solidFill>
                    <a:schemeClr val="tx1">
                      <a:lumMod val="50000"/>
                    </a:schemeClr>
                  </a:solidFill>
                </a:rPr>
                <a:t>East Central (Busoga): </a:t>
              </a:r>
              <a:r>
                <a:rPr lang="en-CH" sz="1100" b="1">
                  <a:solidFill>
                    <a:schemeClr val="tx1">
                      <a:lumMod val="50000"/>
                    </a:schemeClr>
                  </a:solidFill>
                </a:rPr>
                <a:t>4.5%</a:t>
              </a:r>
            </a:p>
          </p:txBody>
        </p:sp>
      </p:grpSp>
      <p:graphicFrame>
        <p:nvGraphicFramePr>
          <p:cNvPr id="23" name="Chart 22">
            <a:extLst>
              <a:ext uri="{FF2B5EF4-FFF2-40B4-BE49-F238E27FC236}">
                <a16:creationId xmlns:a16="http://schemas.microsoft.com/office/drawing/2014/main" id="{65F1DDA5-CBC8-2CE6-D416-14EC71ABA588}"/>
              </a:ext>
            </a:extLst>
          </p:cNvPr>
          <p:cNvGraphicFramePr>
            <a:graphicFrameLocks/>
          </p:cNvGraphicFramePr>
          <p:nvPr>
            <p:extLst>
              <p:ext uri="{D42A27DB-BD31-4B8C-83A1-F6EECF244321}">
                <p14:modId xmlns:p14="http://schemas.microsoft.com/office/powerpoint/2010/main" val="3995776409"/>
              </p:ext>
            </p:extLst>
          </p:nvPr>
        </p:nvGraphicFramePr>
        <p:xfrm>
          <a:off x="6611423" y="3793939"/>
          <a:ext cx="4760538" cy="2819898"/>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F83B9E16-9440-C891-9968-B672792F2D64}"/>
              </a:ext>
            </a:extLst>
          </p:cNvPr>
          <p:cNvSpPr txBox="1"/>
          <p:nvPr/>
        </p:nvSpPr>
        <p:spPr>
          <a:xfrm>
            <a:off x="6584851" y="3382664"/>
            <a:ext cx="4662815" cy="307777"/>
          </a:xfrm>
          <a:prstGeom prst="rect">
            <a:avLst/>
          </a:prstGeom>
          <a:noFill/>
        </p:spPr>
        <p:txBody>
          <a:bodyPr wrap="none" rtlCol="0">
            <a:spAutoFit/>
          </a:bodyPr>
          <a:lstStyle/>
          <a:p>
            <a:r>
              <a:rPr lang="en-CH" sz="1400" b="1">
                <a:solidFill>
                  <a:schemeClr val="tx1">
                    <a:lumMod val="50000"/>
                  </a:schemeClr>
                </a:solidFill>
              </a:rPr>
              <a:t>Annual HIV Incidence for Urban/Rural Areas in 2016/2017 </a:t>
            </a:r>
            <a:r>
              <a:rPr lang="en-CH" sz="1400" b="1" baseline="30000">
                <a:solidFill>
                  <a:schemeClr val="tx1">
                    <a:lumMod val="50000"/>
                  </a:schemeClr>
                </a:solidFill>
              </a:rPr>
              <a:t>2</a:t>
            </a:r>
          </a:p>
        </p:txBody>
      </p:sp>
      <p:cxnSp>
        <p:nvCxnSpPr>
          <p:cNvPr id="26" name="Straight Connector 25">
            <a:extLst>
              <a:ext uri="{FF2B5EF4-FFF2-40B4-BE49-F238E27FC236}">
                <a16:creationId xmlns:a16="http://schemas.microsoft.com/office/drawing/2014/main" id="{78196D5C-3C53-37A9-99B4-331B0457DDBC}"/>
              </a:ext>
            </a:extLst>
          </p:cNvPr>
          <p:cNvCxnSpPr>
            <a:cxnSpLocks/>
          </p:cNvCxnSpPr>
          <p:nvPr/>
        </p:nvCxnSpPr>
        <p:spPr>
          <a:xfrm>
            <a:off x="6422256" y="3382664"/>
            <a:ext cx="0" cy="3024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754787"/>
      </p:ext>
    </p:extLst>
  </p:cSld>
  <p:clrMapOvr>
    <a:masterClrMapping/>
  </p:clrMapOvr>
</p:sld>
</file>

<file path=ppt/theme/theme1.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4DEC760-4842-3E4A-964B-F445545CC0B0}" vid="{65BA07B5-49AE-B845-81C3-BF9A9A2BCC1A}"/>
    </a:ext>
  </a:extLst>
</a:theme>
</file>

<file path=ppt/theme/theme2.xml><?xml version="1.0" encoding="utf-8"?>
<a:theme xmlns:a="http://schemas.openxmlformats.org/drawingml/2006/main" name="1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370bcd0f3745805b83439467a1f558e [Read-Only]" id="{7E081692-3531-44F1-864D-69E1E1F60E23}" vid="{49D15417-2DF2-4C8F-ABB3-326306D7570E}"/>
    </a:ext>
  </a:extLst>
</a:theme>
</file>

<file path=ppt/theme/theme3.xml><?xml version="1.0" encoding="utf-8"?>
<a:theme xmlns:a="http://schemas.openxmlformats.org/drawingml/2006/main" name="2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AAC Presentation Slides_15Sep22" id="{A641896F-0B03-4830-8E09-CB37252A00EB}" vid="{BF46CE6A-D710-4888-A6C9-B42035260A4B}"/>
    </a:ext>
  </a:extLst>
</a:theme>
</file>

<file path=ppt/theme/theme4.xml><?xml version="1.0" encoding="utf-8"?>
<a:theme xmlns:a="http://schemas.openxmlformats.org/drawingml/2006/main" name="3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PT Presentation Template_FINAL.potx" id="{4ACC52A9-E06F-4397-9242-8056F6F71CB9}" vid="{F1ED2A0F-B2FD-4188-8784-E67BC90B75FD}"/>
    </a:ext>
  </a:extLst>
</a:theme>
</file>

<file path=ppt/theme/theme5.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saicColorThemeADJ">
  <a:themeElements>
    <a:clrScheme name="MOSAIC Template Colors">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 PPT Presentation Template_FINAL Dec 2022" id="{93973E5E-17B1-493D-B0D7-04F284AE4BFB}" vid="{77FCC3DE-7E5B-4DB3-9040-4483BFA92BC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35616bd-f3ab-4ee4-8f55-73cb5167d911">
      <UserInfo>
        <DisplayName>Marga Eichleay</DisplayName>
        <AccountId>29</AccountId>
        <AccountType/>
      </UserInfo>
      <UserInfo>
        <DisplayName>Daniel Were</DisplayName>
        <AccountId>370</AccountId>
        <AccountType/>
      </UserInfo>
      <UserInfo>
        <DisplayName>Catherine Todd</DisplayName>
        <AccountId>28</AccountId>
        <AccountType/>
      </UserInfo>
      <UserInfo>
        <DisplayName>Katie Schwartz</DisplayName>
        <AccountId>15</AccountId>
        <AccountType/>
      </UserInfo>
      <UserInfo>
        <DisplayName>Tara McClure</DisplayName>
        <AccountId>30</AccountId>
        <AccountType/>
      </UserInfo>
      <UserInfo>
        <DisplayName>Jill Peterson</DisplayName>
        <AccountId>32</AccountId>
        <AccountType/>
      </UserInfo>
      <UserInfo>
        <DisplayName>Kristine Torjesen</DisplayName>
        <AccountId>14</AccountId>
        <AccountType/>
      </UserInfo>
    </SharedWithUsers>
    <TaxCatchAll xmlns="d35616bd-f3ab-4ee4-8f55-73cb5167d911" xsi:nil="true"/>
    <lcf76f155ced4ddcb4097134ff3c332f xmlns="1865d82a-bf83-4eaa-817a-e97c662b7d4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E4E829-761F-4C9E-B66B-DAA0E884DE40}">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BA780D4-6F5E-4438-A103-58906198CC9F}">
  <ds:schemaRefs>
    <ds:schemaRef ds:uri="http://schemas.microsoft.com/office/2006/metadata/properties"/>
    <ds:schemaRef ds:uri="http://purl.org/dc/dcmitype/"/>
    <ds:schemaRef ds:uri="http://purl.org/dc/elements/1.1/"/>
    <ds:schemaRef ds:uri="http://purl.org/dc/terms/"/>
    <ds:schemaRef ds:uri="d35616bd-f3ab-4ee4-8f55-73cb5167d911"/>
    <ds:schemaRef ds:uri="http://schemas.microsoft.com/office/2006/documentManagement/types"/>
    <ds:schemaRef ds:uri="http://schemas.microsoft.com/office/infopath/2007/PartnerControls"/>
    <ds:schemaRef ds:uri="http://schemas.openxmlformats.org/package/2006/metadata/core-properties"/>
    <ds:schemaRef ds:uri="1865d82a-bf83-4eaa-817a-e97c662b7d46"/>
    <ds:schemaRef ds:uri="http://www.w3.org/XML/1998/namespace"/>
  </ds:schemaRefs>
</ds:datastoreItem>
</file>

<file path=customXml/itemProps3.xml><?xml version="1.0" encoding="utf-8"?>
<ds:datastoreItem xmlns:ds="http://schemas.openxmlformats.org/officeDocument/2006/customXml" ds:itemID="{09F03563-1226-4627-8187-8322C20454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MOSAIC_PPT Presentation Template_2022 Update</Template>
  <TotalTime>49</TotalTime>
  <Words>8932</Words>
  <Application>Microsoft Macintosh PowerPoint</Application>
  <PresentationFormat>Widescreen</PresentationFormat>
  <Paragraphs>690</Paragraphs>
  <Slides>32</Slides>
  <Notes>14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32</vt:i4>
      </vt:variant>
    </vt:vector>
  </HeadingPairs>
  <TitlesOfParts>
    <vt:vector size="45" baseType="lpstr">
      <vt:lpstr>Arial</vt:lpstr>
      <vt:lpstr>Calibri</vt:lpstr>
      <vt:lpstr>Calibri Light</vt:lpstr>
      <vt:lpstr>Noto Sans Symbols</vt:lpstr>
      <vt:lpstr>Poppins</vt:lpstr>
      <vt:lpstr>Poppins SemiBold</vt:lpstr>
      <vt:lpstr>Wingdings</vt:lpstr>
      <vt:lpstr>MOSAIC-Template Core Colors</vt:lpstr>
      <vt:lpstr>1_MOSAIC-Template Core Colors</vt:lpstr>
      <vt:lpstr>2_MOSAIC-Template Core Colors</vt:lpstr>
      <vt:lpstr>3_MOSAIC-Template Core Colors</vt:lpstr>
      <vt:lpstr>MOSAIC-Template Core Colors</vt:lpstr>
      <vt:lpstr>MosaicColorThemeADJ</vt:lpstr>
      <vt:lpstr>PrEP Introduction in Uganda  Value Chain Situation Analysis</vt:lpstr>
      <vt:lpstr>PowerPoint Presentation</vt:lpstr>
      <vt:lpstr>MOSAIC Project Overview</vt:lpstr>
      <vt:lpstr>PowerPoint Presentation</vt:lpstr>
      <vt:lpstr>PowerPoint Presentation</vt:lpstr>
      <vt:lpstr>Overview of this analysis</vt:lpstr>
      <vt:lpstr>PowerPoint Presentation</vt:lpstr>
      <vt:lpstr>HIV in Uganda</vt:lpstr>
      <vt:lpstr>HIV in Uganda</vt:lpstr>
      <vt:lpstr>Oral PrEP rollout in Uganda</vt:lpstr>
      <vt:lpstr>Oral PrEP uptake</vt:lpstr>
      <vt:lpstr>Oral PrEP rollout: Lessons learned</vt:lpstr>
      <vt:lpstr>PowerPoint Presentation</vt:lpstr>
      <vt:lpstr>Key findings from stakeholder consultations</vt:lpstr>
      <vt:lpstr>PrEP introduction framework</vt:lpstr>
      <vt:lpstr>PrEP introduction situation analysis </vt:lpstr>
      <vt:lpstr>Uganda PrEP introduction situation analysis</vt:lpstr>
      <vt:lpstr>Planning &amp; budgeting key steps</vt:lpstr>
      <vt:lpstr>Supply chain management key steps</vt:lpstr>
      <vt:lpstr>Supply chain management for new PrEP methods</vt:lpstr>
      <vt:lpstr>PrEP delivery platforms key steps</vt:lpstr>
      <vt:lpstr>Differentiated service delivery for PrEP: Channels</vt:lpstr>
      <vt:lpstr>Differentiated service delivery for PrEP: Channel analysis</vt:lpstr>
      <vt:lpstr>Differentiated service delivery for PrEP: Recommendations for PrEP</vt:lpstr>
      <vt:lpstr>Uptake &amp; effective use key steps</vt:lpstr>
      <vt:lpstr>Monitoring key steps</vt:lpstr>
      <vt:lpstr>PowerPoint Presentation</vt:lpstr>
      <vt:lpstr>Key stakeholders interviewed</vt:lpstr>
      <vt:lpstr>Selected Desk Review Sources</vt:lpstr>
      <vt:lpstr>Note on terminology</vt:lpstr>
      <vt:lpstr>Acronyms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Aubrey Weber</dc:creator>
  <cp:lastModifiedBy>Olivia Meiners</cp:lastModifiedBy>
  <cp:revision>9</cp:revision>
  <dcterms:created xsi:type="dcterms:W3CDTF">2022-01-27T16:49:17Z</dcterms:created>
  <dcterms:modified xsi:type="dcterms:W3CDTF">2023-02-23T12:29:48Z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