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4" r:id="rId4"/>
    <p:sldMasterId id="2147483661" r:id="rId5"/>
    <p:sldMasterId id="2147483660" r:id="rId6"/>
  </p:sldMasterIdLst>
  <p:notesMasterIdLst>
    <p:notesMasterId r:id="rId36"/>
  </p:notesMasterIdLst>
  <p:sldIdLst>
    <p:sldId id="256" r:id="rId7"/>
    <p:sldId id="492" r:id="rId8"/>
    <p:sldId id="322" r:id="rId9"/>
    <p:sldId id="259" r:id="rId10"/>
    <p:sldId id="260" r:id="rId11"/>
    <p:sldId id="261" r:id="rId12"/>
    <p:sldId id="263" r:id="rId13"/>
    <p:sldId id="264" r:id="rId14"/>
    <p:sldId id="513" r:id="rId15"/>
    <p:sldId id="265" r:id="rId16"/>
    <p:sldId id="266" r:id="rId17"/>
    <p:sldId id="519" r:id="rId18"/>
    <p:sldId id="268" r:id="rId19"/>
    <p:sldId id="269" r:id="rId20"/>
    <p:sldId id="270" r:id="rId21"/>
    <p:sldId id="515" r:id="rId22"/>
    <p:sldId id="271" r:id="rId23"/>
    <p:sldId id="297" r:id="rId24"/>
    <p:sldId id="273" r:id="rId25"/>
    <p:sldId id="306" r:id="rId26"/>
    <p:sldId id="274" r:id="rId27"/>
    <p:sldId id="276" r:id="rId28"/>
    <p:sldId id="278" r:id="rId29"/>
    <p:sldId id="516" r:id="rId30"/>
    <p:sldId id="282" r:id="rId31"/>
    <p:sldId id="284" r:id="rId32"/>
    <p:sldId id="305" r:id="rId33"/>
    <p:sldId id="493" r:id="rId34"/>
    <p:sldId id="520"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44" userDrawn="1">
          <p15:clr>
            <a:srgbClr val="A4A3A4"/>
          </p15:clr>
        </p15:guide>
        <p15:guide id="2" pos="2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9" clrIdx="0"/>
  <p:cmAuthor id="7" name="Nicole Macagna" initials="NM" lastIdx="109" clrIdx="7">
    <p:extLst>
      <p:ext uri="{19B8F6BF-5375-455C-9EA6-DF929625EA0E}">
        <p15:presenceInfo xmlns:p15="http://schemas.microsoft.com/office/powerpoint/2012/main" userId="S::NMacagna@fhi360.org::8beb731d-5010-4f08-9d04-45e263977f82" providerId="AD"/>
      </p:ext>
    </p:extLst>
  </p:cmAuthor>
  <p:cmAuthor id="1" name="Christina Scaduto" initials="" lastIdx="6" clrIdx="1"/>
  <p:cmAuthor id="8" name="Kristine Torjesen" initials="KT" lastIdx="28" clrIdx="8">
    <p:extLst>
      <p:ext uri="{19B8F6BF-5375-455C-9EA6-DF929625EA0E}">
        <p15:presenceInfo xmlns:p15="http://schemas.microsoft.com/office/powerpoint/2012/main" userId="S::KTorjesen@fhi360.org::b33f106b-7c9a-411c-8845-be0f3091624f" providerId="AD"/>
      </p:ext>
    </p:extLst>
  </p:cmAuthor>
  <p:cmAuthor id="2" name="Scaduto, Christina" initials="SC" lastIdx="8" clrIdx="2">
    <p:extLst>
      <p:ext uri="{19B8F6BF-5375-455C-9EA6-DF929625EA0E}">
        <p15:presenceInfo xmlns:p15="http://schemas.microsoft.com/office/powerpoint/2012/main" userId="S::cscaduto@hsph.harvard.edu::a8cb416c-bd79-4fe6-90c7-39f2a7685716" providerId="AD"/>
      </p:ext>
    </p:extLst>
  </p:cmAuthor>
  <p:cmAuthor id="3" name="Emma Straus" initials="ES" lastIdx="4" clrIdx="3">
    <p:extLst>
      <p:ext uri="{19B8F6BF-5375-455C-9EA6-DF929625EA0E}">
        <p15:presenceInfo xmlns:p15="http://schemas.microsoft.com/office/powerpoint/2012/main" userId="S::semma1@jh.edu::8c957f01-4585-4c80-a13d-1ac3f9c3bcb8" providerId="AD"/>
      </p:ext>
    </p:extLst>
  </p:cmAuthor>
  <p:cmAuthor id="4" name="Neeraja Bhavaraju" initials="NB" lastIdx="26" clrIdx="4">
    <p:extLst>
      <p:ext uri="{19B8F6BF-5375-455C-9EA6-DF929625EA0E}">
        <p15:presenceInfo xmlns:p15="http://schemas.microsoft.com/office/powerpoint/2012/main" userId="8fef035578a96f3b" providerId="Windows Live"/>
      </p:ext>
    </p:extLst>
  </p:cmAuthor>
  <p:cmAuthor id="5" name="Nkunda Vundamina" initials="NV" lastIdx="53" clrIdx="5">
    <p:extLst>
      <p:ext uri="{19B8F6BF-5375-455C-9EA6-DF929625EA0E}">
        <p15:presenceInfo xmlns:p15="http://schemas.microsoft.com/office/powerpoint/2012/main" userId="S-1-5-21-3863489222-3862667314-3109721810-36640" providerId="AD"/>
      </p:ext>
    </p:extLst>
  </p:cmAuthor>
  <p:cmAuthor id="6" name="Melanie Pleaner" initials="MP" lastIdx="17" clrIdx="6">
    <p:extLst>
      <p:ext uri="{19B8F6BF-5375-455C-9EA6-DF929625EA0E}">
        <p15:presenceInfo xmlns:p15="http://schemas.microsoft.com/office/powerpoint/2012/main" userId="S-1-5-21-3863489222-3862667314-3109721810-77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353535"/>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808178-5275-43E5-A961-0B466ACD703E}">
  <a:tblStyle styleId="{CD808178-5275-43E5-A961-0B466ACD703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252032B-B089-49A9-A9F9-75B8B8A7E47D}" styleName="Table_1">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93853EDE-88A4-4271-8220-33883EE15D91}"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4F5"/>
          </a:solidFill>
        </a:fill>
      </a:tcStyle>
    </a:wholeTbl>
    <a:band1H>
      <a:tcTxStyle/>
      <a:tcStyle>
        <a:tcBdr/>
        <a:fill>
          <a:solidFill>
            <a:srgbClr val="E2E9EC"/>
          </a:solidFill>
        </a:fill>
      </a:tcStyle>
    </a:band1H>
    <a:band2H>
      <a:tcTxStyle/>
      <a:tcStyle>
        <a:tcBdr/>
      </a:tcStyle>
    </a:band2H>
    <a:band1V>
      <a:tcTxStyle/>
      <a:tcStyle>
        <a:tcBdr/>
        <a:fill>
          <a:solidFill>
            <a:srgbClr val="E2E9EC"/>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08" autoAdjust="0"/>
    <p:restoredTop sz="92925" autoAdjust="0"/>
  </p:normalViewPr>
  <p:slideViewPr>
    <p:cSldViewPr snapToGrid="0">
      <p:cViewPr varScale="1">
        <p:scale>
          <a:sx n="59" d="100"/>
          <a:sy n="59" d="100"/>
        </p:scale>
        <p:origin x="1140" y="44"/>
      </p:cViewPr>
      <p:guideLst>
        <p:guide orient="horz" pos="744"/>
        <p:guide pos="264"/>
      </p:guideLst>
    </p:cSldViewPr>
  </p:slideViewPr>
  <p:notesTextViewPr>
    <p:cViewPr>
      <p:scale>
        <a:sx n="1" d="1"/>
        <a:sy n="1" d="1"/>
      </p:scale>
      <p:origin x="0" y="0"/>
    </p:cViewPr>
  </p:notesTextViewPr>
  <p:sorterViewPr>
    <p:cViewPr varScale="1">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w="28575">
              <a:solidFill>
                <a:srgbClr val="FFFFFF"/>
              </a:solidFill>
            </a:ln>
          </c:spPr>
          <c:dPt>
            <c:idx val="0"/>
            <c:bubble3D val="0"/>
            <c:spPr>
              <a:solidFill>
                <a:schemeClr val="accent1"/>
              </a:solidFill>
              <a:ln w="28575">
                <a:solidFill>
                  <a:srgbClr val="FFFFFF"/>
                </a:solidFill>
              </a:ln>
              <a:effectLst/>
            </c:spPr>
            <c:extLst>
              <c:ext xmlns:c16="http://schemas.microsoft.com/office/drawing/2014/chart" uri="{C3380CC4-5D6E-409C-BE32-E72D297353CC}">
                <c16:uniqueId val="{00000001-1494-DD43-AB5B-193C18A63EB4}"/>
              </c:ext>
            </c:extLst>
          </c:dPt>
          <c:dPt>
            <c:idx val="1"/>
            <c:bubble3D val="0"/>
            <c:spPr>
              <a:solidFill>
                <a:schemeClr val="accent2"/>
              </a:solidFill>
              <a:ln w="28575">
                <a:solidFill>
                  <a:srgbClr val="FFFFFF"/>
                </a:solidFill>
              </a:ln>
              <a:effectLst/>
            </c:spPr>
            <c:extLst>
              <c:ext xmlns:c16="http://schemas.microsoft.com/office/drawing/2014/chart" uri="{C3380CC4-5D6E-409C-BE32-E72D297353CC}">
                <c16:uniqueId val="{00000003-1494-DD43-AB5B-193C18A63EB4}"/>
              </c:ext>
            </c:extLst>
          </c:dPt>
          <c:dPt>
            <c:idx val="2"/>
            <c:bubble3D val="0"/>
            <c:spPr>
              <a:solidFill>
                <a:schemeClr val="accent3"/>
              </a:solidFill>
              <a:ln w="28575">
                <a:solidFill>
                  <a:srgbClr val="FFFFFF"/>
                </a:solidFill>
              </a:ln>
              <a:effectLst/>
            </c:spPr>
            <c:extLst>
              <c:ext xmlns:c16="http://schemas.microsoft.com/office/drawing/2014/chart" uri="{C3380CC4-5D6E-409C-BE32-E72D297353CC}">
                <c16:uniqueId val="{00000005-1494-DD43-AB5B-193C18A63EB4}"/>
              </c:ext>
            </c:extLst>
          </c:dPt>
          <c:dPt>
            <c:idx val="3"/>
            <c:bubble3D val="0"/>
            <c:spPr>
              <a:solidFill>
                <a:schemeClr val="accent4"/>
              </a:solidFill>
              <a:ln w="28575">
                <a:solidFill>
                  <a:srgbClr val="FFFFFF"/>
                </a:solidFill>
              </a:ln>
              <a:effectLst/>
            </c:spPr>
            <c:extLst>
              <c:ext xmlns:c16="http://schemas.microsoft.com/office/drawing/2014/chart" uri="{C3380CC4-5D6E-409C-BE32-E72D297353CC}">
                <c16:uniqueId val="{00000007-1494-DD43-AB5B-193C18A63EB4}"/>
              </c:ext>
            </c:extLst>
          </c:dPt>
          <c:dPt>
            <c:idx val="4"/>
            <c:bubble3D val="0"/>
            <c:spPr>
              <a:solidFill>
                <a:schemeClr val="accent5"/>
              </a:solidFill>
              <a:ln w="28575">
                <a:solidFill>
                  <a:srgbClr val="FFFFFF"/>
                </a:solidFill>
              </a:ln>
              <a:effectLst/>
            </c:spPr>
            <c:extLst>
              <c:ext xmlns:c16="http://schemas.microsoft.com/office/drawing/2014/chart" uri="{C3380CC4-5D6E-409C-BE32-E72D297353CC}">
                <c16:uniqueId val="{00000009-1494-DD43-AB5B-193C18A63EB4}"/>
              </c:ext>
            </c:extLst>
          </c:dPt>
          <c:dPt>
            <c:idx val="5"/>
            <c:bubble3D val="0"/>
            <c:spPr>
              <a:solidFill>
                <a:schemeClr val="accent6"/>
              </a:solidFill>
              <a:ln w="28575">
                <a:solidFill>
                  <a:srgbClr val="FFFFFF"/>
                </a:solidFill>
              </a:ln>
              <a:effectLst/>
            </c:spPr>
            <c:extLst>
              <c:ext xmlns:c16="http://schemas.microsoft.com/office/drawing/2014/chart" uri="{C3380CC4-5D6E-409C-BE32-E72D297353CC}">
                <c16:uniqueId val="{0000000B-1494-DD43-AB5B-193C18A63EB4}"/>
              </c:ext>
            </c:extLst>
          </c:dPt>
          <c:dPt>
            <c:idx val="6"/>
            <c:bubble3D val="0"/>
            <c:spPr>
              <a:solidFill>
                <a:schemeClr val="accent1">
                  <a:lumMod val="60000"/>
                </a:schemeClr>
              </a:solidFill>
              <a:ln w="28575">
                <a:solidFill>
                  <a:srgbClr val="FFFFFF"/>
                </a:solidFill>
              </a:ln>
              <a:effectLst/>
            </c:spPr>
            <c:extLst>
              <c:ext xmlns:c16="http://schemas.microsoft.com/office/drawing/2014/chart" uri="{C3380CC4-5D6E-409C-BE32-E72D297353CC}">
                <c16:uniqueId val="{0000000D-1494-DD43-AB5B-193C18A63EB4}"/>
              </c:ext>
            </c:extLst>
          </c:dPt>
          <c:dPt>
            <c:idx val="7"/>
            <c:bubble3D val="0"/>
            <c:spPr>
              <a:solidFill>
                <a:schemeClr val="accent2">
                  <a:lumMod val="60000"/>
                </a:schemeClr>
              </a:solidFill>
              <a:ln w="28575">
                <a:solidFill>
                  <a:srgbClr val="FFFFFF"/>
                </a:solidFill>
              </a:ln>
              <a:effectLst/>
            </c:spPr>
            <c:extLst>
              <c:ext xmlns:c16="http://schemas.microsoft.com/office/drawing/2014/chart" uri="{C3380CC4-5D6E-409C-BE32-E72D297353CC}">
                <c16:uniqueId val="{0000000F-1494-DD43-AB5B-193C18A63EB4}"/>
              </c:ext>
            </c:extLst>
          </c:dPt>
          <c:dPt>
            <c:idx val="8"/>
            <c:bubble3D val="0"/>
            <c:spPr>
              <a:solidFill>
                <a:schemeClr val="accent3">
                  <a:lumMod val="60000"/>
                </a:schemeClr>
              </a:solidFill>
              <a:ln w="28575">
                <a:solidFill>
                  <a:srgbClr val="FFFFFF"/>
                </a:solidFill>
              </a:ln>
              <a:effectLst/>
            </c:spPr>
            <c:extLst>
              <c:ext xmlns:c16="http://schemas.microsoft.com/office/drawing/2014/chart" uri="{C3380CC4-5D6E-409C-BE32-E72D297353CC}">
                <c16:uniqueId val="{00000011-1494-DD43-AB5B-193C18A63EB4}"/>
              </c:ext>
            </c:extLst>
          </c:dPt>
          <c:cat>
            <c:strRef>
              <c:f>Sheet1!$A$2:$A$10</c:f>
              <c:strCache>
                <c:ptCount val="9"/>
                <c:pt idx="0">
                  <c:v>Gauteng</c:v>
                </c:pt>
                <c:pt idx="1">
                  <c:v>KwaZulu-Natal</c:v>
                </c:pt>
                <c:pt idx="2">
                  <c:v>Eastern Cape</c:v>
                </c:pt>
                <c:pt idx="3">
                  <c:v>Mpumalanga</c:v>
                </c:pt>
                <c:pt idx="4">
                  <c:v>Limpopo</c:v>
                </c:pt>
                <c:pt idx="5">
                  <c:v>North West</c:v>
                </c:pt>
                <c:pt idx="6">
                  <c:v>Western Cape</c:v>
                </c:pt>
                <c:pt idx="7">
                  <c:v>Free State</c:v>
                </c:pt>
                <c:pt idx="8">
                  <c:v>Northern Cape</c:v>
                </c:pt>
              </c:strCache>
            </c:strRef>
          </c:cat>
          <c:val>
            <c:numRef>
              <c:f>Sheet1!$B$2:$B$10</c:f>
              <c:numCache>
                <c:formatCode>General</c:formatCode>
                <c:ptCount val="9"/>
                <c:pt idx="0">
                  <c:v>26</c:v>
                </c:pt>
                <c:pt idx="1">
                  <c:v>21</c:v>
                </c:pt>
                <c:pt idx="2">
                  <c:v>14</c:v>
                </c:pt>
                <c:pt idx="3">
                  <c:v>9</c:v>
                </c:pt>
                <c:pt idx="4">
                  <c:v>8</c:v>
                </c:pt>
                <c:pt idx="5">
                  <c:v>8</c:v>
                </c:pt>
                <c:pt idx="6">
                  <c:v>7</c:v>
                </c:pt>
                <c:pt idx="7">
                  <c:v>5</c:v>
                </c:pt>
                <c:pt idx="8">
                  <c:v>2</c:v>
                </c:pt>
              </c:numCache>
            </c:numRef>
          </c:val>
          <c:extLst>
            <c:ext xmlns:c16="http://schemas.microsoft.com/office/drawing/2014/chart" uri="{C3380CC4-5D6E-409C-BE32-E72D297353CC}">
              <c16:uniqueId val="{00000000-43F0-7242-A375-2C57B324E39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Age 15 - 24</c:v>
                </c:pt>
              </c:strCache>
            </c:strRef>
          </c:tx>
          <c:spPr>
            <a:solidFill>
              <a:schemeClr val="accent1"/>
            </a:solidFill>
            <a:ln>
              <a:solidFill>
                <a:srgbClr val="FFFFFF"/>
              </a:solidFill>
            </a:ln>
            <a:effectLst/>
          </c:spPr>
          <c:invertIfNegative val="0"/>
          <c:cat>
            <c:strRef>
              <c:f>Sheet1!$A$2:$A$3</c:f>
              <c:strCache>
                <c:ptCount val="2"/>
                <c:pt idx="0">
                  <c:v>Male</c:v>
                </c:pt>
                <c:pt idx="1">
                  <c:v>Female</c:v>
                </c:pt>
              </c:strCache>
            </c:strRef>
          </c:cat>
          <c:val>
            <c:numRef>
              <c:f>Sheet1!$B$2:$B$3</c:f>
              <c:numCache>
                <c:formatCode>General</c:formatCode>
                <c:ptCount val="2"/>
                <c:pt idx="0">
                  <c:v>16000</c:v>
                </c:pt>
                <c:pt idx="1">
                  <c:v>61000</c:v>
                </c:pt>
              </c:numCache>
            </c:numRef>
          </c:val>
          <c:extLst>
            <c:ext xmlns:c16="http://schemas.microsoft.com/office/drawing/2014/chart" uri="{C3380CC4-5D6E-409C-BE32-E72D297353CC}">
              <c16:uniqueId val="{00000000-771D-3243-B86F-20E71A98E9AC}"/>
            </c:ext>
          </c:extLst>
        </c:ser>
        <c:ser>
          <c:idx val="1"/>
          <c:order val="1"/>
          <c:tx>
            <c:strRef>
              <c:f>Sheet1!$C$1</c:f>
              <c:strCache>
                <c:ptCount val="1"/>
                <c:pt idx="0">
                  <c:v>Age 25 - 49</c:v>
                </c:pt>
              </c:strCache>
            </c:strRef>
          </c:tx>
          <c:spPr>
            <a:solidFill>
              <a:schemeClr val="accent2"/>
            </a:solidFill>
            <a:ln w="19050">
              <a:solidFill>
                <a:srgbClr val="FFFFFF"/>
              </a:solidFill>
            </a:ln>
            <a:effectLst/>
          </c:spPr>
          <c:invertIfNegative val="0"/>
          <c:cat>
            <c:strRef>
              <c:f>Sheet1!$A$2:$A$3</c:f>
              <c:strCache>
                <c:ptCount val="2"/>
                <c:pt idx="0">
                  <c:v>Male</c:v>
                </c:pt>
                <c:pt idx="1">
                  <c:v>Female</c:v>
                </c:pt>
              </c:strCache>
            </c:strRef>
          </c:cat>
          <c:val>
            <c:numRef>
              <c:f>Sheet1!$C$2:$C$3</c:f>
              <c:numCache>
                <c:formatCode>General</c:formatCode>
                <c:ptCount val="2"/>
                <c:pt idx="0">
                  <c:v>45000</c:v>
                </c:pt>
                <c:pt idx="1">
                  <c:v>50000</c:v>
                </c:pt>
              </c:numCache>
            </c:numRef>
          </c:val>
          <c:extLst>
            <c:ext xmlns:c16="http://schemas.microsoft.com/office/drawing/2014/chart" uri="{C3380CC4-5D6E-409C-BE32-E72D297353CC}">
              <c16:uniqueId val="{00000001-771D-3243-B86F-20E71A98E9AC}"/>
            </c:ext>
          </c:extLst>
        </c:ser>
        <c:ser>
          <c:idx val="2"/>
          <c:order val="2"/>
          <c:tx>
            <c:strRef>
              <c:f>Sheet1!$D$1</c:f>
              <c:strCache>
                <c:ptCount val="1"/>
                <c:pt idx="0">
                  <c:v>Age 50+</c:v>
                </c:pt>
              </c:strCache>
            </c:strRef>
          </c:tx>
          <c:spPr>
            <a:solidFill>
              <a:schemeClr val="accent3"/>
            </a:solidFill>
            <a:ln w="19050">
              <a:solidFill>
                <a:srgbClr val="FFFFFF"/>
              </a:solidFill>
            </a:ln>
            <a:effectLst/>
          </c:spPr>
          <c:invertIfNegative val="0"/>
          <c:cat>
            <c:strRef>
              <c:f>Sheet1!$A$2:$A$3</c:f>
              <c:strCache>
                <c:ptCount val="2"/>
                <c:pt idx="0">
                  <c:v>Male</c:v>
                </c:pt>
                <c:pt idx="1">
                  <c:v>Female</c:v>
                </c:pt>
              </c:strCache>
            </c:strRef>
          </c:cat>
          <c:val>
            <c:numRef>
              <c:f>Sheet1!$D$2:$D$3</c:f>
              <c:numCache>
                <c:formatCode>General</c:formatCode>
                <c:ptCount val="2"/>
                <c:pt idx="0">
                  <c:v>5000</c:v>
                </c:pt>
                <c:pt idx="1">
                  <c:v>10000</c:v>
                </c:pt>
              </c:numCache>
            </c:numRef>
          </c:val>
          <c:extLst>
            <c:ext xmlns:c16="http://schemas.microsoft.com/office/drawing/2014/chart" uri="{C3380CC4-5D6E-409C-BE32-E72D297353CC}">
              <c16:uniqueId val="{00000002-771D-3243-B86F-20E71A98E9AC}"/>
            </c:ext>
          </c:extLst>
        </c:ser>
        <c:dLbls>
          <c:showLegendKey val="0"/>
          <c:showVal val="0"/>
          <c:showCatName val="0"/>
          <c:showSerName val="0"/>
          <c:showPercent val="0"/>
          <c:showBubbleSize val="0"/>
        </c:dLbls>
        <c:gapWidth val="150"/>
        <c:overlap val="100"/>
        <c:axId val="526720808"/>
        <c:axId val="526722376"/>
      </c:barChart>
      <c:catAx>
        <c:axId val="526720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53535"/>
                </a:solidFill>
                <a:latin typeface="+mn-lt"/>
                <a:ea typeface="+mn-ea"/>
                <a:cs typeface="+mn-cs"/>
              </a:defRPr>
            </a:pPr>
            <a:endParaRPr lang="en-US"/>
          </a:p>
        </c:txPr>
        <c:crossAx val="526722376"/>
        <c:crosses val="autoZero"/>
        <c:auto val="1"/>
        <c:lblAlgn val="ctr"/>
        <c:lblOffset val="100"/>
        <c:noMultiLvlLbl val="0"/>
      </c:catAx>
      <c:valAx>
        <c:axId val="526722376"/>
        <c:scaling>
          <c:orientation val="minMax"/>
        </c:scaling>
        <c:delete val="0"/>
        <c:axPos val="l"/>
        <c:majorGridlines>
          <c:spPr>
            <a:ln w="9525" cap="flat" cmpd="sng" algn="ctr">
              <a:solidFill>
                <a:schemeClr val="bg1">
                  <a:lumMod val="40000"/>
                  <a:lumOff val="6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53535"/>
                </a:solidFill>
                <a:latin typeface="+mn-lt"/>
                <a:ea typeface="+mn-ea"/>
                <a:cs typeface="+mn-cs"/>
              </a:defRPr>
            </a:pPr>
            <a:endParaRPr lang="en-US"/>
          </a:p>
        </c:txPr>
        <c:crossAx val="526720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53535"/>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accent2">
                    <a:lumMod val="75000"/>
                  </a:schemeClr>
                </a:solidFill>
                <a:latin typeface="+mn-lt"/>
                <a:ea typeface="+mn-ea"/>
                <a:cs typeface="+mn-cs"/>
              </a:defRPr>
            </a:pPr>
            <a:r>
              <a:rPr lang="en-US" sz="1400" b="1" dirty="0">
                <a:solidFill>
                  <a:schemeClr val="accent2">
                    <a:lumMod val="75000"/>
                  </a:schemeClr>
                </a:solidFill>
              </a:rPr>
              <a:t>PrEP Initiations</a:t>
            </a:r>
          </a:p>
        </c:rich>
      </c:tx>
      <c:layout>
        <c:manualLayout>
          <c:xMode val="edge"/>
          <c:yMode val="edge"/>
          <c:x val="1.2522658981781671E-3"/>
          <c:y val="1.754066118624591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accent2">
                  <a:lumMod val="7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AGYW</c:v>
                </c:pt>
              </c:strCache>
            </c:strRef>
          </c:tx>
          <c:spPr>
            <a:solidFill>
              <a:schemeClr val="accent1"/>
            </a:solidFill>
            <a:ln>
              <a:noFill/>
            </a:ln>
            <a:effectLst/>
          </c:spPr>
          <c:invertIfNegative val="0"/>
          <c:cat>
            <c:numRef>
              <c:f>Sheet1!$A$2:$A$6</c:f>
              <c:numCache>
                <c:formatCode>General</c:formatCode>
                <c:ptCount val="5"/>
                <c:pt idx="0">
                  <c:v>2020</c:v>
                </c:pt>
                <c:pt idx="1">
                  <c:v>2019</c:v>
                </c:pt>
                <c:pt idx="2">
                  <c:v>2018</c:v>
                </c:pt>
                <c:pt idx="3">
                  <c:v>2017</c:v>
                </c:pt>
                <c:pt idx="4">
                  <c:v>2016</c:v>
                </c:pt>
              </c:numCache>
            </c:numRef>
          </c:cat>
          <c:val>
            <c:numRef>
              <c:f>Sheet1!$B$2:$B$6</c:f>
              <c:numCache>
                <c:formatCode>General</c:formatCode>
                <c:ptCount val="5"/>
                <c:pt idx="0">
                  <c:v>44175</c:v>
                </c:pt>
                <c:pt idx="1">
                  <c:v>33616</c:v>
                </c:pt>
                <c:pt idx="2">
                  <c:v>2899</c:v>
                </c:pt>
                <c:pt idx="3">
                  <c:v>0</c:v>
                </c:pt>
                <c:pt idx="4">
                  <c:v>0</c:v>
                </c:pt>
              </c:numCache>
            </c:numRef>
          </c:val>
          <c:extLst>
            <c:ext xmlns:c16="http://schemas.microsoft.com/office/drawing/2014/chart" uri="{C3380CC4-5D6E-409C-BE32-E72D297353CC}">
              <c16:uniqueId val="{00000000-7950-1D41-BDE3-31646C1B67B3}"/>
            </c:ext>
          </c:extLst>
        </c:ser>
        <c:ser>
          <c:idx val="1"/>
          <c:order val="1"/>
          <c:tx>
            <c:strRef>
              <c:f>Sheet1!$C$1</c:f>
              <c:strCache>
                <c:ptCount val="1"/>
                <c:pt idx="0">
                  <c:v>Others</c:v>
                </c:pt>
              </c:strCache>
            </c:strRef>
          </c:tx>
          <c:spPr>
            <a:solidFill>
              <a:schemeClr val="accent2"/>
            </a:solidFill>
            <a:ln>
              <a:noFill/>
            </a:ln>
            <a:effectLst/>
          </c:spPr>
          <c:invertIfNegative val="0"/>
          <c:cat>
            <c:numRef>
              <c:f>Sheet1!$A$2:$A$6</c:f>
              <c:numCache>
                <c:formatCode>General</c:formatCode>
                <c:ptCount val="5"/>
                <c:pt idx="0">
                  <c:v>2020</c:v>
                </c:pt>
                <c:pt idx="1">
                  <c:v>2019</c:v>
                </c:pt>
                <c:pt idx="2">
                  <c:v>2018</c:v>
                </c:pt>
                <c:pt idx="3">
                  <c:v>2017</c:v>
                </c:pt>
                <c:pt idx="4">
                  <c:v>2016</c:v>
                </c:pt>
              </c:numCache>
            </c:numRef>
          </c:cat>
          <c:val>
            <c:numRef>
              <c:f>Sheet1!$C$2:$C$6</c:f>
              <c:numCache>
                <c:formatCode>General</c:formatCode>
                <c:ptCount val="5"/>
                <c:pt idx="0">
                  <c:v>24737</c:v>
                </c:pt>
                <c:pt idx="1">
                  <c:v>21131</c:v>
                </c:pt>
                <c:pt idx="2">
                  <c:v>9459</c:v>
                </c:pt>
                <c:pt idx="3">
                  <c:v>4365</c:v>
                </c:pt>
                <c:pt idx="4">
                  <c:v>722</c:v>
                </c:pt>
              </c:numCache>
            </c:numRef>
          </c:val>
          <c:extLst>
            <c:ext xmlns:c16="http://schemas.microsoft.com/office/drawing/2014/chart" uri="{C3380CC4-5D6E-409C-BE32-E72D297353CC}">
              <c16:uniqueId val="{00000001-7950-1D41-BDE3-31646C1B67B3}"/>
            </c:ext>
          </c:extLst>
        </c:ser>
        <c:dLbls>
          <c:showLegendKey val="0"/>
          <c:showVal val="0"/>
          <c:showCatName val="0"/>
          <c:showSerName val="0"/>
          <c:showPercent val="0"/>
          <c:showBubbleSize val="0"/>
        </c:dLbls>
        <c:gapWidth val="61"/>
        <c:overlap val="100"/>
        <c:axId val="772980079"/>
        <c:axId val="773299743"/>
      </c:barChart>
      <c:catAx>
        <c:axId val="7729800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accent2">
                    <a:lumMod val="75000"/>
                  </a:schemeClr>
                </a:solidFill>
                <a:latin typeface="+mn-lt"/>
                <a:ea typeface="+mn-ea"/>
                <a:cs typeface="+mn-cs"/>
              </a:defRPr>
            </a:pPr>
            <a:endParaRPr lang="en-US"/>
          </a:p>
        </c:txPr>
        <c:crossAx val="773299743"/>
        <c:crosses val="autoZero"/>
        <c:auto val="1"/>
        <c:lblAlgn val="ctr"/>
        <c:lblOffset val="100"/>
        <c:noMultiLvlLbl val="0"/>
      </c:catAx>
      <c:valAx>
        <c:axId val="773299743"/>
        <c:scaling>
          <c:orientation val="minMax"/>
          <c:max val="75000"/>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accent2">
                    <a:lumMod val="75000"/>
                  </a:schemeClr>
                </a:solidFill>
                <a:latin typeface="+mn-lt"/>
                <a:ea typeface="+mn-ea"/>
                <a:cs typeface="+mn-cs"/>
              </a:defRPr>
            </a:pPr>
            <a:endParaRPr lang="en-US"/>
          </a:p>
        </c:txPr>
        <c:crossAx val="772980079"/>
        <c:crosses val="autoZero"/>
        <c:crossBetween val="between"/>
        <c:majorUnit val="25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accent2">
                  <a:lumMod val="7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81710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 name="Google Shape;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530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6" name="Google Shape;20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9900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dirty="0">
              <a:solidFill>
                <a:srgbClr val="434343"/>
              </a:solidFill>
              <a:latin typeface="Arial"/>
              <a:ea typeface="Arial"/>
              <a:cs typeface="Arial"/>
              <a:sym typeface="Arial"/>
            </a:endParaRPr>
          </a:p>
        </p:txBody>
      </p:sp>
      <p:sp>
        <p:nvSpPr>
          <p:cNvPr id="219" name="Google Shape;21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extLst>
      <p:ext uri="{BB962C8B-B14F-4D97-AF65-F5344CB8AC3E}">
        <p14:creationId xmlns:p14="http://schemas.microsoft.com/office/powerpoint/2010/main" val="2640799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7" name="Google Shape;26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dirty="0"/>
          </a:p>
        </p:txBody>
      </p:sp>
    </p:spTree>
    <p:extLst>
      <p:ext uri="{BB962C8B-B14F-4D97-AF65-F5344CB8AC3E}">
        <p14:creationId xmlns:p14="http://schemas.microsoft.com/office/powerpoint/2010/main" val="686889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5" name="Google Shape;27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dirty="0"/>
          </a:p>
        </p:txBody>
      </p:sp>
    </p:spTree>
    <p:extLst>
      <p:ext uri="{BB962C8B-B14F-4D97-AF65-F5344CB8AC3E}">
        <p14:creationId xmlns:p14="http://schemas.microsoft.com/office/powerpoint/2010/main" val="568333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4" name="Google Shape;28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extLst>
      <p:ext uri="{BB962C8B-B14F-4D97-AF65-F5344CB8AC3E}">
        <p14:creationId xmlns:p14="http://schemas.microsoft.com/office/powerpoint/2010/main" val="1708881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022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1" name="Google Shape;30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5285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321" name="Google Shape;32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9633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338" name="Google Shape;33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5661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364" name="Google Shape;36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0771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383" name="Google Shape;38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4062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402" name="Google Shape;40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2435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421" name="Google Shape;42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2465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441" name="Google Shape;44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33932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9" name="Google Shape;45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0198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2" name="Google Shape;512;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Tree>
    <p:extLst>
      <p:ext uri="{BB962C8B-B14F-4D97-AF65-F5344CB8AC3E}">
        <p14:creationId xmlns:p14="http://schemas.microsoft.com/office/powerpoint/2010/main" val="3137205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2" name="Google Shape;512;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Tree>
    <p:extLst>
      <p:ext uri="{BB962C8B-B14F-4D97-AF65-F5344CB8AC3E}">
        <p14:creationId xmlns:p14="http://schemas.microsoft.com/office/powerpoint/2010/main" val="1465191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endParaRPr dirty="0"/>
          </a:p>
          <a:p>
            <a:pPr marL="0" lvl="0" indent="0" algn="l" rtl="0">
              <a:lnSpc>
                <a:spcPct val="100000"/>
              </a:lnSpc>
              <a:spcBef>
                <a:spcPts val="0"/>
              </a:spcBef>
              <a:spcAft>
                <a:spcPts val="0"/>
              </a:spcAft>
              <a:buSzPts val="1100"/>
              <a:buNone/>
            </a:pPr>
            <a:endParaRPr dirty="0"/>
          </a:p>
        </p:txBody>
      </p:sp>
      <p:sp>
        <p:nvSpPr>
          <p:cNvPr id="89" name="Google Shape;8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1083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9340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133" name="Google Shape;13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1635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sz="1200" b="0" i="0" dirty="0">
              <a:solidFill>
                <a:schemeClr val="dk1"/>
              </a:solidFill>
              <a:latin typeface="Calibri"/>
              <a:ea typeface="Calibri"/>
              <a:cs typeface="Calibri"/>
              <a:sym typeface="Calibri"/>
            </a:endParaRPr>
          </a:p>
        </p:txBody>
      </p:sp>
      <p:sp>
        <p:nvSpPr>
          <p:cNvPr id="148" name="Google Shape;14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extLst>
      <p:ext uri="{BB962C8B-B14F-4D97-AF65-F5344CB8AC3E}">
        <p14:creationId xmlns:p14="http://schemas.microsoft.com/office/powerpoint/2010/main" val="2526843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sz="1200" dirty="0"/>
          </a:p>
        </p:txBody>
      </p:sp>
      <p:sp>
        <p:nvSpPr>
          <p:cNvPr id="179" name="Google Shape;17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4016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434343"/>
              </a:buClr>
              <a:buSzPts val="1100"/>
              <a:buFont typeface="Arial"/>
              <a:buNone/>
            </a:pPr>
            <a:endParaRPr dirty="0"/>
          </a:p>
        </p:txBody>
      </p:sp>
      <p:sp>
        <p:nvSpPr>
          <p:cNvPr id="193" name="Google Shape;1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3704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CA0E6-F28E-1443-9E0B-558E4296AD2D}" type="slidenum">
              <a:rPr lang="en-US" smtClean="0"/>
              <a:t>9</a:t>
            </a:fld>
            <a:endParaRPr lang="en-US" dirty="0"/>
          </a:p>
        </p:txBody>
      </p:sp>
    </p:spTree>
    <p:extLst>
      <p:ext uri="{BB962C8B-B14F-4D97-AF65-F5344CB8AC3E}">
        <p14:creationId xmlns:p14="http://schemas.microsoft.com/office/powerpoint/2010/main" val="54656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71" name="Google Shape;71;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3" name="Google Shape;7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4" name="Google Shape;7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 name="Google Shape;7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0" name="Google Shape;8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5" name="Google Shape;8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6" name="Google Shape;8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385BB-47CF-4D83-84BC-34F7F9F3B3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442687-5985-4BB9-9A75-E37C2697D2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10D0A2-449B-4D3A-8E02-CEEE70E72C15}"/>
              </a:ext>
            </a:extLst>
          </p:cNvPr>
          <p:cNvSpPr>
            <a:spLocks noGrp="1"/>
          </p:cNvSpPr>
          <p:nvPr>
            <p:ph type="dt" sz="half" idx="10"/>
          </p:nvPr>
        </p:nvSpPr>
        <p:spPr/>
        <p:txBody>
          <a:bodyPr/>
          <a:lstStyle/>
          <a:p>
            <a:fld id="{15C97141-9E20-4AC4-90B9-14CBAC59023B}" type="datetimeFigureOut">
              <a:rPr lang="en-US" smtClean="0"/>
              <a:t>9/15/2023</a:t>
            </a:fld>
            <a:endParaRPr lang="en-US" dirty="0"/>
          </a:p>
        </p:txBody>
      </p:sp>
      <p:sp>
        <p:nvSpPr>
          <p:cNvPr id="5" name="Footer Placeholder 4">
            <a:extLst>
              <a:ext uri="{FF2B5EF4-FFF2-40B4-BE49-F238E27FC236}">
                <a16:creationId xmlns:a16="http://schemas.microsoft.com/office/drawing/2014/main" id="{90CC8F35-09D3-4F3C-BEFE-10B1F4EF51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E6F2EE-CC8B-4E4C-988A-90DFF4FD9A8F}"/>
              </a:ext>
            </a:extLst>
          </p:cNvPr>
          <p:cNvSpPr>
            <a:spLocks noGrp="1"/>
          </p:cNvSpPr>
          <p:nvPr>
            <p:ph type="sldNum" sz="quarter" idx="12"/>
          </p:nvPr>
        </p:nvSpPr>
        <p:spPr/>
        <p:txBody>
          <a:bodyPr/>
          <a:lstStyle/>
          <a:p>
            <a:fld id="{E5876AF1-3F35-4EB2-848E-B5437D251959}" type="slidenum">
              <a:rPr lang="en-US" smtClean="0"/>
              <a:t>‹#›</a:t>
            </a:fld>
            <a:endParaRPr lang="en-US" dirty="0"/>
          </a:p>
        </p:txBody>
      </p:sp>
    </p:spTree>
    <p:extLst>
      <p:ext uri="{BB962C8B-B14F-4D97-AF65-F5344CB8AC3E}">
        <p14:creationId xmlns:p14="http://schemas.microsoft.com/office/powerpoint/2010/main" val="3951167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CDE02-ED73-44E3-BB4A-2BE3C6028A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CA5DDE-DC83-4631-9C31-AFDB23FF86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AF0C1-F048-4764-823E-C81C280B3C2A}"/>
              </a:ext>
            </a:extLst>
          </p:cNvPr>
          <p:cNvSpPr>
            <a:spLocks noGrp="1"/>
          </p:cNvSpPr>
          <p:nvPr>
            <p:ph type="dt" sz="half" idx="10"/>
          </p:nvPr>
        </p:nvSpPr>
        <p:spPr/>
        <p:txBody>
          <a:bodyPr/>
          <a:lstStyle/>
          <a:p>
            <a:fld id="{15C97141-9E20-4AC4-90B9-14CBAC59023B}" type="datetimeFigureOut">
              <a:rPr lang="en-US" smtClean="0"/>
              <a:t>9/15/2023</a:t>
            </a:fld>
            <a:endParaRPr lang="en-US" dirty="0"/>
          </a:p>
        </p:txBody>
      </p:sp>
      <p:sp>
        <p:nvSpPr>
          <p:cNvPr id="5" name="Footer Placeholder 4">
            <a:extLst>
              <a:ext uri="{FF2B5EF4-FFF2-40B4-BE49-F238E27FC236}">
                <a16:creationId xmlns:a16="http://schemas.microsoft.com/office/drawing/2014/main" id="{467A4252-7590-4330-822C-29CDAB89C6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6A8E5F-41DA-4179-93C5-3BEF22E8CDA7}"/>
              </a:ext>
            </a:extLst>
          </p:cNvPr>
          <p:cNvSpPr>
            <a:spLocks noGrp="1"/>
          </p:cNvSpPr>
          <p:nvPr>
            <p:ph type="sldNum" sz="quarter" idx="12"/>
          </p:nvPr>
        </p:nvSpPr>
        <p:spPr/>
        <p:txBody>
          <a:bodyPr/>
          <a:lstStyle/>
          <a:p>
            <a:fld id="{E5876AF1-3F35-4EB2-848E-B5437D251959}" type="slidenum">
              <a:rPr lang="en-US" smtClean="0"/>
              <a:t>‹#›</a:t>
            </a:fld>
            <a:endParaRPr lang="en-US" dirty="0"/>
          </a:p>
        </p:txBody>
      </p:sp>
    </p:spTree>
    <p:extLst>
      <p:ext uri="{BB962C8B-B14F-4D97-AF65-F5344CB8AC3E}">
        <p14:creationId xmlns:p14="http://schemas.microsoft.com/office/powerpoint/2010/main" val="2766980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6174A-756A-4050-9C21-7947420325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C515E2-FFE9-4297-A9D8-AC901C84ED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F3AEAB-7B85-4C8E-9DBF-E19A7F275886}"/>
              </a:ext>
            </a:extLst>
          </p:cNvPr>
          <p:cNvSpPr>
            <a:spLocks noGrp="1"/>
          </p:cNvSpPr>
          <p:nvPr>
            <p:ph type="dt" sz="half" idx="10"/>
          </p:nvPr>
        </p:nvSpPr>
        <p:spPr/>
        <p:txBody>
          <a:bodyPr/>
          <a:lstStyle/>
          <a:p>
            <a:fld id="{15C97141-9E20-4AC4-90B9-14CBAC59023B}" type="datetimeFigureOut">
              <a:rPr lang="en-US" smtClean="0"/>
              <a:t>9/15/2023</a:t>
            </a:fld>
            <a:endParaRPr lang="en-US" dirty="0"/>
          </a:p>
        </p:txBody>
      </p:sp>
      <p:sp>
        <p:nvSpPr>
          <p:cNvPr id="5" name="Footer Placeholder 4">
            <a:extLst>
              <a:ext uri="{FF2B5EF4-FFF2-40B4-BE49-F238E27FC236}">
                <a16:creationId xmlns:a16="http://schemas.microsoft.com/office/drawing/2014/main" id="{ADA2D4EB-4FC3-4165-9AA7-4982BDB405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971014-6ADA-47BD-9C6B-597744259310}"/>
              </a:ext>
            </a:extLst>
          </p:cNvPr>
          <p:cNvSpPr>
            <a:spLocks noGrp="1"/>
          </p:cNvSpPr>
          <p:nvPr>
            <p:ph type="sldNum" sz="quarter" idx="12"/>
          </p:nvPr>
        </p:nvSpPr>
        <p:spPr/>
        <p:txBody>
          <a:bodyPr/>
          <a:lstStyle/>
          <a:p>
            <a:fld id="{E5876AF1-3F35-4EB2-848E-B5437D251959}" type="slidenum">
              <a:rPr lang="en-US" smtClean="0"/>
              <a:t>‹#›</a:t>
            </a:fld>
            <a:endParaRPr lang="en-US" dirty="0"/>
          </a:p>
        </p:txBody>
      </p:sp>
    </p:spTree>
    <p:extLst>
      <p:ext uri="{BB962C8B-B14F-4D97-AF65-F5344CB8AC3E}">
        <p14:creationId xmlns:p14="http://schemas.microsoft.com/office/powerpoint/2010/main" val="606516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AF0F7-D314-419A-AB30-A3E32C335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8F527B-0056-4C38-960D-A62DE9C086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EBE039-9370-419F-8609-058ED68A4D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4079C0-B09A-4ED8-9740-D7E3EE843B05}"/>
              </a:ext>
            </a:extLst>
          </p:cNvPr>
          <p:cNvSpPr>
            <a:spLocks noGrp="1"/>
          </p:cNvSpPr>
          <p:nvPr>
            <p:ph type="dt" sz="half" idx="10"/>
          </p:nvPr>
        </p:nvSpPr>
        <p:spPr/>
        <p:txBody>
          <a:bodyPr/>
          <a:lstStyle/>
          <a:p>
            <a:fld id="{15C97141-9E20-4AC4-90B9-14CBAC59023B}" type="datetimeFigureOut">
              <a:rPr lang="en-US" smtClean="0"/>
              <a:t>9/15/2023</a:t>
            </a:fld>
            <a:endParaRPr lang="en-US" dirty="0"/>
          </a:p>
        </p:txBody>
      </p:sp>
      <p:sp>
        <p:nvSpPr>
          <p:cNvPr id="6" name="Footer Placeholder 5">
            <a:extLst>
              <a:ext uri="{FF2B5EF4-FFF2-40B4-BE49-F238E27FC236}">
                <a16:creationId xmlns:a16="http://schemas.microsoft.com/office/drawing/2014/main" id="{B2C86D63-293F-47E8-BA04-3C3BCDFB61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6BEE09-7EB9-4F1C-A6AA-3045F78F958D}"/>
              </a:ext>
            </a:extLst>
          </p:cNvPr>
          <p:cNvSpPr>
            <a:spLocks noGrp="1"/>
          </p:cNvSpPr>
          <p:nvPr>
            <p:ph type="sldNum" sz="quarter" idx="12"/>
          </p:nvPr>
        </p:nvSpPr>
        <p:spPr/>
        <p:txBody>
          <a:bodyPr/>
          <a:lstStyle/>
          <a:p>
            <a:fld id="{E5876AF1-3F35-4EB2-848E-B5437D251959}" type="slidenum">
              <a:rPr lang="en-US" smtClean="0"/>
              <a:t>‹#›</a:t>
            </a:fld>
            <a:endParaRPr lang="en-US" dirty="0"/>
          </a:p>
        </p:txBody>
      </p:sp>
    </p:spTree>
    <p:extLst>
      <p:ext uri="{BB962C8B-B14F-4D97-AF65-F5344CB8AC3E}">
        <p14:creationId xmlns:p14="http://schemas.microsoft.com/office/powerpoint/2010/main" val="1682749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F873A-0AFC-427B-A1C1-0052C22EDF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674B52-43C8-4B82-B2D5-40EC957D8D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9300EF-FA69-4C86-9598-1BEA494BE0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B1A358-58AA-4220-9ADE-CAB737A506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840FBB-8942-4F5D-829B-E664B9D57A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780503-D349-451B-B7A6-E18347882050}"/>
              </a:ext>
            </a:extLst>
          </p:cNvPr>
          <p:cNvSpPr>
            <a:spLocks noGrp="1"/>
          </p:cNvSpPr>
          <p:nvPr>
            <p:ph type="dt" sz="half" idx="10"/>
          </p:nvPr>
        </p:nvSpPr>
        <p:spPr/>
        <p:txBody>
          <a:bodyPr/>
          <a:lstStyle/>
          <a:p>
            <a:fld id="{15C97141-9E20-4AC4-90B9-14CBAC59023B}" type="datetimeFigureOut">
              <a:rPr lang="en-US" smtClean="0"/>
              <a:t>9/15/2023</a:t>
            </a:fld>
            <a:endParaRPr lang="en-US" dirty="0"/>
          </a:p>
        </p:txBody>
      </p:sp>
      <p:sp>
        <p:nvSpPr>
          <p:cNvPr id="8" name="Footer Placeholder 7">
            <a:extLst>
              <a:ext uri="{FF2B5EF4-FFF2-40B4-BE49-F238E27FC236}">
                <a16:creationId xmlns:a16="http://schemas.microsoft.com/office/drawing/2014/main" id="{E1C49F73-FC7F-4581-8A73-D99CB6291D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0F94EE8-69E6-4912-AF66-BBBF39EB26C1}"/>
              </a:ext>
            </a:extLst>
          </p:cNvPr>
          <p:cNvSpPr>
            <a:spLocks noGrp="1"/>
          </p:cNvSpPr>
          <p:nvPr>
            <p:ph type="sldNum" sz="quarter" idx="12"/>
          </p:nvPr>
        </p:nvSpPr>
        <p:spPr/>
        <p:txBody>
          <a:bodyPr/>
          <a:lstStyle/>
          <a:p>
            <a:fld id="{E5876AF1-3F35-4EB2-848E-B5437D251959}" type="slidenum">
              <a:rPr lang="en-US" smtClean="0"/>
              <a:t>‹#›</a:t>
            </a:fld>
            <a:endParaRPr lang="en-US" dirty="0"/>
          </a:p>
        </p:txBody>
      </p:sp>
    </p:spTree>
    <p:extLst>
      <p:ext uri="{BB962C8B-B14F-4D97-AF65-F5344CB8AC3E}">
        <p14:creationId xmlns:p14="http://schemas.microsoft.com/office/powerpoint/2010/main" val="1385319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AB1E7-BC76-426A-8BAC-0E3ECE92D0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226E0B-59D1-4E84-8C09-C6C67F6AC6E8}"/>
              </a:ext>
            </a:extLst>
          </p:cNvPr>
          <p:cNvSpPr>
            <a:spLocks noGrp="1"/>
          </p:cNvSpPr>
          <p:nvPr>
            <p:ph type="dt" sz="half" idx="10"/>
          </p:nvPr>
        </p:nvSpPr>
        <p:spPr/>
        <p:txBody>
          <a:bodyPr/>
          <a:lstStyle/>
          <a:p>
            <a:fld id="{15C97141-9E20-4AC4-90B9-14CBAC59023B}" type="datetimeFigureOut">
              <a:rPr lang="en-US" smtClean="0"/>
              <a:t>9/15/2023</a:t>
            </a:fld>
            <a:endParaRPr lang="en-US" dirty="0"/>
          </a:p>
        </p:txBody>
      </p:sp>
      <p:sp>
        <p:nvSpPr>
          <p:cNvPr id="4" name="Footer Placeholder 3">
            <a:extLst>
              <a:ext uri="{FF2B5EF4-FFF2-40B4-BE49-F238E27FC236}">
                <a16:creationId xmlns:a16="http://schemas.microsoft.com/office/drawing/2014/main" id="{8714E3E1-CA7F-46EF-BD27-D7A206523F5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2DBCA11-B74F-4606-A66E-8C14EB14C21F}"/>
              </a:ext>
            </a:extLst>
          </p:cNvPr>
          <p:cNvSpPr>
            <a:spLocks noGrp="1"/>
          </p:cNvSpPr>
          <p:nvPr>
            <p:ph type="sldNum" sz="quarter" idx="12"/>
          </p:nvPr>
        </p:nvSpPr>
        <p:spPr/>
        <p:txBody>
          <a:bodyPr/>
          <a:lstStyle/>
          <a:p>
            <a:fld id="{E5876AF1-3F35-4EB2-848E-B5437D251959}" type="slidenum">
              <a:rPr lang="en-US" smtClean="0"/>
              <a:t>‹#›</a:t>
            </a:fld>
            <a:endParaRPr lang="en-US" dirty="0"/>
          </a:p>
        </p:txBody>
      </p:sp>
    </p:spTree>
    <p:extLst>
      <p:ext uri="{BB962C8B-B14F-4D97-AF65-F5344CB8AC3E}">
        <p14:creationId xmlns:p14="http://schemas.microsoft.com/office/powerpoint/2010/main" val="1776410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CE3103-1D7A-4D54-BC83-21D22919FFFC}"/>
              </a:ext>
            </a:extLst>
          </p:cNvPr>
          <p:cNvSpPr>
            <a:spLocks noGrp="1"/>
          </p:cNvSpPr>
          <p:nvPr>
            <p:ph type="dt" sz="half" idx="10"/>
          </p:nvPr>
        </p:nvSpPr>
        <p:spPr/>
        <p:txBody>
          <a:bodyPr/>
          <a:lstStyle/>
          <a:p>
            <a:fld id="{15C97141-9E20-4AC4-90B9-14CBAC59023B}" type="datetimeFigureOut">
              <a:rPr lang="en-US" smtClean="0"/>
              <a:t>9/15/2023</a:t>
            </a:fld>
            <a:endParaRPr lang="en-US" dirty="0"/>
          </a:p>
        </p:txBody>
      </p:sp>
      <p:sp>
        <p:nvSpPr>
          <p:cNvPr id="3" name="Footer Placeholder 2">
            <a:extLst>
              <a:ext uri="{FF2B5EF4-FFF2-40B4-BE49-F238E27FC236}">
                <a16:creationId xmlns:a16="http://schemas.microsoft.com/office/drawing/2014/main" id="{9DD2D657-4B11-4AB6-AF45-BA33DC1D2A1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66F8480-9BC9-49BA-95D5-A6495DCEA74C}"/>
              </a:ext>
            </a:extLst>
          </p:cNvPr>
          <p:cNvSpPr>
            <a:spLocks noGrp="1"/>
          </p:cNvSpPr>
          <p:nvPr>
            <p:ph type="sldNum" sz="quarter" idx="12"/>
          </p:nvPr>
        </p:nvSpPr>
        <p:spPr/>
        <p:txBody>
          <a:bodyPr/>
          <a:lstStyle/>
          <a:p>
            <a:fld id="{E5876AF1-3F35-4EB2-848E-B5437D251959}" type="slidenum">
              <a:rPr lang="en-US" smtClean="0"/>
              <a:t>‹#›</a:t>
            </a:fld>
            <a:endParaRPr lang="en-US" dirty="0"/>
          </a:p>
        </p:txBody>
      </p:sp>
    </p:spTree>
    <p:extLst>
      <p:ext uri="{BB962C8B-B14F-4D97-AF65-F5344CB8AC3E}">
        <p14:creationId xmlns:p14="http://schemas.microsoft.com/office/powerpoint/2010/main" val="24321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CustomLayout">
  <p:cSld name="6_CustomLayout">
    <p:bg>
      <p:bgPr>
        <a:solidFill>
          <a:srgbClr val="FFFFFF"/>
        </a:solid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588494"/>
            <a:ext cx="10515600" cy="80003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Arial"/>
              <a:buNone/>
              <a:defRPr sz="3600" b="1"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p:nvPr/>
        </p:nvSpPr>
        <p:spPr>
          <a:xfrm>
            <a:off x="0" y="6569477"/>
            <a:ext cx="12192000" cy="2905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63B4D-788F-4731-BBD4-8594E1EB54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664DBE-017D-4453-985F-381AE1B304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28296B-F521-4A2B-B318-6C115BF444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B7E39C-95C1-4BE9-B11D-A980155F0CEA}"/>
              </a:ext>
            </a:extLst>
          </p:cNvPr>
          <p:cNvSpPr>
            <a:spLocks noGrp="1"/>
          </p:cNvSpPr>
          <p:nvPr>
            <p:ph type="dt" sz="half" idx="10"/>
          </p:nvPr>
        </p:nvSpPr>
        <p:spPr/>
        <p:txBody>
          <a:bodyPr/>
          <a:lstStyle/>
          <a:p>
            <a:fld id="{15C97141-9E20-4AC4-90B9-14CBAC59023B}" type="datetimeFigureOut">
              <a:rPr lang="en-US" smtClean="0"/>
              <a:t>9/15/2023</a:t>
            </a:fld>
            <a:endParaRPr lang="en-US" dirty="0"/>
          </a:p>
        </p:txBody>
      </p:sp>
      <p:sp>
        <p:nvSpPr>
          <p:cNvPr id="6" name="Footer Placeholder 5">
            <a:extLst>
              <a:ext uri="{FF2B5EF4-FFF2-40B4-BE49-F238E27FC236}">
                <a16:creationId xmlns:a16="http://schemas.microsoft.com/office/drawing/2014/main" id="{9B9FC38F-65FF-4DF5-AC93-5CFF0B0CB9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68C5D94-5A9A-4598-889C-EF44416FF502}"/>
              </a:ext>
            </a:extLst>
          </p:cNvPr>
          <p:cNvSpPr>
            <a:spLocks noGrp="1"/>
          </p:cNvSpPr>
          <p:nvPr>
            <p:ph type="sldNum" sz="quarter" idx="12"/>
          </p:nvPr>
        </p:nvSpPr>
        <p:spPr/>
        <p:txBody>
          <a:bodyPr/>
          <a:lstStyle/>
          <a:p>
            <a:fld id="{E5876AF1-3F35-4EB2-848E-B5437D251959}" type="slidenum">
              <a:rPr lang="en-US" smtClean="0"/>
              <a:t>‹#›</a:t>
            </a:fld>
            <a:endParaRPr lang="en-US" dirty="0"/>
          </a:p>
        </p:txBody>
      </p:sp>
    </p:spTree>
    <p:extLst>
      <p:ext uri="{BB962C8B-B14F-4D97-AF65-F5344CB8AC3E}">
        <p14:creationId xmlns:p14="http://schemas.microsoft.com/office/powerpoint/2010/main" val="500029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0F582-B6BF-4D28-BC3A-1B6DF8EA94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E35F89-C127-4A1E-898B-785FB3F6D0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DB2CDB1-F4C7-4CF2-85F8-2258E78A6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2FE43A-D621-4E57-84A1-64183965F28B}"/>
              </a:ext>
            </a:extLst>
          </p:cNvPr>
          <p:cNvSpPr>
            <a:spLocks noGrp="1"/>
          </p:cNvSpPr>
          <p:nvPr>
            <p:ph type="dt" sz="half" idx="10"/>
          </p:nvPr>
        </p:nvSpPr>
        <p:spPr/>
        <p:txBody>
          <a:bodyPr/>
          <a:lstStyle/>
          <a:p>
            <a:fld id="{15C97141-9E20-4AC4-90B9-14CBAC59023B}" type="datetimeFigureOut">
              <a:rPr lang="en-US" smtClean="0"/>
              <a:t>9/15/2023</a:t>
            </a:fld>
            <a:endParaRPr lang="en-US" dirty="0"/>
          </a:p>
        </p:txBody>
      </p:sp>
      <p:sp>
        <p:nvSpPr>
          <p:cNvPr id="6" name="Footer Placeholder 5">
            <a:extLst>
              <a:ext uri="{FF2B5EF4-FFF2-40B4-BE49-F238E27FC236}">
                <a16:creationId xmlns:a16="http://schemas.microsoft.com/office/drawing/2014/main" id="{6D7F699F-1242-4933-91CF-9A2F80C7B2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A3B2A8-A58F-4A98-933F-30C9BF4A3F6C}"/>
              </a:ext>
            </a:extLst>
          </p:cNvPr>
          <p:cNvSpPr>
            <a:spLocks noGrp="1"/>
          </p:cNvSpPr>
          <p:nvPr>
            <p:ph type="sldNum" sz="quarter" idx="12"/>
          </p:nvPr>
        </p:nvSpPr>
        <p:spPr/>
        <p:txBody>
          <a:bodyPr/>
          <a:lstStyle/>
          <a:p>
            <a:fld id="{E5876AF1-3F35-4EB2-848E-B5437D251959}" type="slidenum">
              <a:rPr lang="en-US" smtClean="0"/>
              <a:t>‹#›</a:t>
            </a:fld>
            <a:endParaRPr lang="en-US" dirty="0"/>
          </a:p>
        </p:txBody>
      </p:sp>
    </p:spTree>
    <p:extLst>
      <p:ext uri="{BB962C8B-B14F-4D97-AF65-F5344CB8AC3E}">
        <p14:creationId xmlns:p14="http://schemas.microsoft.com/office/powerpoint/2010/main" val="1071617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F84BA-5130-4E69-A647-13EAD77119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FE34AD-BEC1-4630-8079-AE609DDFCF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A8603B-248F-4DBB-A6D0-DB81E81A1983}"/>
              </a:ext>
            </a:extLst>
          </p:cNvPr>
          <p:cNvSpPr>
            <a:spLocks noGrp="1"/>
          </p:cNvSpPr>
          <p:nvPr>
            <p:ph type="dt" sz="half" idx="10"/>
          </p:nvPr>
        </p:nvSpPr>
        <p:spPr/>
        <p:txBody>
          <a:bodyPr/>
          <a:lstStyle/>
          <a:p>
            <a:fld id="{15C97141-9E20-4AC4-90B9-14CBAC59023B}" type="datetimeFigureOut">
              <a:rPr lang="en-US" smtClean="0"/>
              <a:t>9/15/2023</a:t>
            </a:fld>
            <a:endParaRPr lang="en-US" dirty="0"/>
          </a:p>
        </p:txBody>
      </p:sp>
      <p:sp>
        <p:nvSpPr>
          <p:cNvPr id="5" name="Footer Placeholder 4">
            <a:extLst>
              <a:ext uri="{FF2B5EF4-FFF2-40B4-BE49-F238E27FC236}">
                <a16:creationId xmlns:a16="http://schemas.microsoft.com/office/drawing/2014/main" id="{5C2B0D04-F04F-4A4C-966F-B9937EDD2D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227D94-4926-45FC-A749-DD7682ED6FFE}"/>
              </a:ext>
            </a:extLst>
          </p:cNvPr>
          <p:cNvSpPr>
            <a:spLocks noGrp="1"/>
          </p:cNvSpPr>
          <p:nvPr>
            <p:ph type="sldNum" sz="quarter" idx="12"/>
          </p:nvPr>
        </p:nvSpPr>
        <p:spPr/>
        <p:txBody>
          <a:bodyPr/>
          <a:lstStyle/>
          <a:p>
            <a:fld id="{E5876AF1-3F35-4EB2-848E-B5437D251959}" type="slidenum">
              <a:rPr lang="en-US" smtClean="0"/>
              <a:t>‹#›</a:t>
            </a:fld>
            <a:endParaRPr lang="en-US" dirty="0"/>
          </a:p>
        </p:txBody>
      </p:sp>
    </p:spTree>
    <p:extLst>
      <p:ext uri="{BB962C8B-B14F-4D97-AF65-F5344CB8AC3E}">
        <p14:creationId xmlns:p14="http://schemas.microsoft.com/office/powerpoint/2010/main" val="3162541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9DE6E5-F3F7-4B2B-BAEF-9F198961AA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176779-FC1B-4E6B-A036-C2A409AC6A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5B6058-C571-4B63-8E42-CCABA5BFAD2F}"/>
              </a:ext>
            </a:extLst>
          </p:cNvPr>
          <p:cNvSpPr>
            <a:spLocks noGrp="1"/>
          </p:cNvSpPr>
          <p:nvPr>
            <p:ph type="dt" sz="half" idx="10"/>
          </p:nvPr>
        </p:nvSpPr>
        <p:spPr/>
        <p:txBody>
          <a:bodyPr/>
          <a:lstStyle/>
          <a:p>
            <a:fld id="{15C97141-9E20-4AC4-90B9-14CBAC59023B}" type="datetimeFigureOut">
              <a:rPr lang="en-US" smtClean="0"/>
              <a:t>9/15/2023</a:t>
            </a:fld>
            <a:endParaRPr lang="en-US" dirty="0"/>
          </a:p>
        </p:txBody>
      </p:sp>
      <p:sp>
        <p:nvSpPr>
          <p:cNvPr id="5" name="Footer Placeholder 4">
            <a:extLst>
              <a:ext uri="{FF2B5EF4-FFF2-40B4-BE49-F238E27FC236}">
                <a16:creationId xmlns:a16="http://schemas.microsoft.com/office/drawing/2014/main" id="{8CBE51B4-3EF4-4734-AE38-A621EE8F0E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0772EA-25C3-4A6B-9401-715BC1FF0B48}"/>
              </a:ext>
            </a:extLst>
          </p:cNvPr>
          <p:cNvSpPr>
            <a:spLocks noGrp="1"/>
          </p:cNvSpPr>
          <p:nvPr>
            <p:ph type="sldNum" sz="quarter" idx="12"/>
          </p:nvPr>
        </p:nvSpPr>
        <p:spPr/>
        <p:txBody>
          <a:bodyPr/>
          <a:lstStyle/>
          <a:p>
            <a:fld id="{E5876AF1-3F35-4EB2-848E-B5437D251959}" type="slidenum">
              <a:rPr lang="en-US" smtClean="0"/>
              <a:t>‹#›</a:t>
            </a:fld>
            <a:endParaRPr lang="en-US" dirty="0"/>
          </a:p>
        </p:txBody>
      </p:sp>
    </p:spTree>
    <p:extLst>
      <p:ext uri="{BB962C8B-B14F-4D97-AF65-F5344CB8AC3E}">
        <p14:creationId xmlns:p14="http://schemas.microsoft.com/office/powerpoint/2010/main" val="603289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6_CustomLayout">
  <p:cSld name="6_CustomLayout">
    <p:bg>
      <p:bgPr>
        <a:solidFill>
          <a:srgbClr val="FFFFFF"/>
        </a:solidFill>
        <a:effectLst/>
      </p:bgPr>
    </p:bg>
    <p:spTree>
      <p:nvGrpSpPr>
        <p:cNvPr id="1" name="Shape 29"/>
        <p:cNvGrpSpPr/>
        <p:nvPr/>
      </p:nvGrpSpPr>
      <p:grpSpPr>
        <a:xfrm>
          <a:off x="0" y="0"/>
          <a:ext cx="0" cy="0"/>
          <a:chOff x="0" y="0"/>
          <a:chExt cx="0" cy="0"/>
        </a:xfrm>
      </p:grpSpPr>
      <p:sp>
        <p:nvSpPr>
          <p:cNvPr id="30" name="Google Shape;30;p20"/>
          <p:cNvSpPr txBox="1">
            <a:spLocks noGrp="1"/>
          </p:cNvSpPr>
          <p:nvPr>
            <p:ph type="title"/>
          </p:nvPr>
        </p:nvSpPr>
        <p:spPr>
          <a:xfrm>
            <a:off x="838200" y="588494"/>
            <a:ext cx="10515600" cy="80003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Arial"/>
              <a:buNone/>
              <a:defRPr sz="3600" b="1"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0"/>
          <p:cNvSpPr/>
          <p:nvPr/>
        </p:nvSpPr>
        <p:spPr>
          <a:xfrm>
            <a:off x="0" y="6569477"/>
            <a:ext cx="12192000" cy="2905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555640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C97141-9E20-4AC4-90B9-14CBAC59023B}"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76AF1-3F35-4EB2-848E-B5437D251959}" type="slidenum">
              <a:rPr lang="en-US" smtClean="0"/>
              <a:t>‹#›</a:t>
            </a:fld>
            <a:endParaRPr lang="en-US"/>
          </a:p>
        </p:txBody>
      </p:sp>
    </p:spTree>
    <p:extLst>
      <p:ext uri="{BB962C8B-B14F-4D97-AF65-F5344CB8AC3E}">
        <p14:creationId xmlns:p14="http://schemas.microsoft.com/office/powerpoint/2010/main" val="2149208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8" name="Google Shape;2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 name="Google Shape;2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96A1"/>
              </a:buClr>
              <a:buSzPts val="2400"/>
              <a:buNone/>
              <a:defRPr sz="2400">
                <a:solidFill>
                  <a:srgbClr val="8896A1"/>
                </a:solidFill>
              </a:defRPr>
            </a:lvl1pPr>
            <a:lvl2pPr marL="914400" lvl="1" indent="-228600" algn="l">
              <a:lnSpc>
                <a:spcPct val="90000"/>
              </a:lnSpc>
              <a:spcBef>
                <a:spcPts val="500"/>
              </a:spcBef>
              <a:spcAft>
                <a:spcPts val="0"/>
              </a:spcAft>
              <a:buClr>
                <a:srgbClr val="8896A1"/>
              </a:buClr>
              <a:buSzPts val="2000"/>
              <a:buNone/>
              <a:defRPr sz="2000">
                <a:solidFill>
                  <a:srgbClr val="8896A1"/>
                </a:solidFill>
              </a:defRPr>
            </a:lvl2pPr>
            <a:lvl3pPr marL="1371600" lvl="2" indent="-228600" algn="l">
              <a:lnSpc>
                <a:spcPct val="90000"/>
              </a:lnSpc>
              <a:spcBef>
                <a:spcPts val="500"/>
              </a:spcBef>
              <a:spcAft>
                <a:spcPts val="0"/>
              </a:spcAft>
              <a:buClr>
                <a:srgbClr val="8896A1"/>
              </a:buClr>
              <a:buSzPts val="1800"/>
              <a:buNone/>
              <a:defRPr sz="1800">
                <a:solidFill>
                  <a:srgbClr val="8896A1"/>
                </a:solidFill>
              </a:defRPr>
            </a:lvl3pPr>
            <a:lvl4pPr marL="1828800" lvl="3" indent="-228600" algn="l">
              <a:lnSpc>
                <a:spcPct val="90000"/>
              </a:lnSpc>
              <a:spcBef>
                <a:spcPts val="500"/>
              </a:spcBef>
              <a:spcAft>
                <a:spcPts val="0"/>
              </a:spcAft>
              <a:buClr>
                <a:srgbClr val="8896A1"/>
              </a:buClr>
              <a:buSzPts val="1600"/>
              <a:buNone/>
              <a:defRPr sz="1600">
                <a:solidFill>
                  <a:srgbClr val="8896A1"/>
                </a:solidFill>
              </a:defRPr>
            </a:lvl4pPr>
            <a:lvl5pPr marL="2286000" lvl="4" indent="-228600" algn="l">
              <a:lnSpc>
                <a:spcPct val="90000"/>
              </a:lnSpc>
              <a:spcBef>
                <a:spcPts val="500"/>
              </a:spcBef>
              <a:spcAft>
                <a:spcPts val="0"/>
              </a:spcAft>
              <a:buClr>
                <a:srgbClr val="8896A1"/>
              </a:buClr>
              <a:buSzPts val="1600"/>
              <a:buNone/>
              <a:defRPr sz="1600">
                <a:solidFill>
                  <a:srgbClr val="8896A1"/>
                </a:solidFill>
              </a:defRPr>
            </a:lvl5pPr>
            <a:lvl6pPr marL="2743200" lvl="5" indent="-228600" algn="l">
              <a:lnSpc>
                <a:spcPct val="90000"/>
              </a:lnSpc>
              <a:spcBef>
                <a:spcPts val="500"/>
              </a:spcBef>
              <a:spcAft>
                <a:spcPts val="0"/>
              </a:spcAft>
              <a:buClr>
                <a:srgbClr val="8896A1"/>
              </a:buClr>
              <a:buSzPts val="1600"/>
              <a:buNone/>
              <a:defRPr sz="1600">
                <a:solidFill>
                  <a:srgbClr val="8896A1"/>
                </a:solidFill>
              </a:defRPr>
            </a:lvl6pPr>
            <a:lvl7pPr marL="3200400" lvl="6" indent="-228600" algn="l">
              <a:lnSpc>
                <a:spcPct val="90000"/>
              </a:lnSpc>
              <a:spcBef>
                <a:spcPts val="500"/>
              </a:spcBef>
              <a:spcAft>
                <a:spcPts val="0"/>
              </a:spcAft>
              <a:buClr>
                <a:srgbClr val="8896A1"/>
              </a:buClr>
              <a:buSzPts val="1600"/>
              <a:buNone/>
              <a:defRPr sz="1600">
                <a:solidFill>
                  <a:srgbClr val="8896A1"/>
                </a:solidFill>
              </a:defRPr>
            </a:lvl7pPr>
            <a:lvl8pPr marL="3657600" lvl="7" indent="-228600" algn="l">
              <a:lnSpc>
                <a:spcPct val="90000"/>
              </a:lnSpc>
              <a:spcBef>
                <a:spcPts val="500"/>
              </a:spcBef>
              <a:spcAft>
                <a:spcPts val="0"/>
              </a:spcAft>
              <a:buClr>
                <a:srgbClr val="8896A1"/>
              </a:buClr>
              <a:buSzPts val="1600"/>
              <a:buNone/>
              <a:defRPr sz="1600">
                <a:solidFill>
                  <a:srgbClr val="8896A1"/>
                </a:solidFill>
              </a:defRPr>
            </a:lvl8pPr>
            <a:lvl9pPr marL="4114800" lvl="8" indent="-228600" algn="l">
              <a:lnSpc>
                <a:spcPct val="90000"/>
              </a:lnSpc>
              <a:spcBef>
                <a:spcPts val="500"/>
              </a:spcBef>
              <a:spcAft>
                <a:spcPts val="0"/>
              </a:spcAft>
              <a:buClr>
                <a:srgbClr val="8896A1"/>
              </a:buClr>
              <a:buSzPts val="1600"/>
              <a:buNone/>
              <a:defRPr sz="1600">
                <a:solidFill>
                  <a:srgbClr val="8896A1"/>
                </a:solidFill>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1" name="Google Shape;4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 name="Google Shape;4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0" name="Google Shape;5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1" name="Google Shape;5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5" name="Google Shape;5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96A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96A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96A1"/>
                </a:solidFill>
                <a:latin typeface="Calibri"/>
                <a:ea typeface="Calibri"/>
                <a:cs typeface="Calibri"/>
                <a:sym typeface="Calibri"/>
              </a:defRPr>
            </a:lvl1pPr>
            <a:lvl2pPr marL="0" marR="0" lvl="1" indent="0" algn="r" rtl="0">
              <a:spcBef>
                <a:spcPts val="0"/>
              </a:spcBef>
              <a:buNone/>
              <a:defRPr sz="1200" b="0" i="0" u="none" strike="noStrike" cap="none">
                <a:solidFill>
                  <a:srgbClr val="8896A1"/>
                </a:solidFill>
                <a:latin typeface="Calibri"/>
                <a:ea typeface="Calibri"/>
                <a:cs typeface="Calibri"/>
                <a:sym typeface="Calibri"/>
              </a:defRPr>
            </a:lvl2pPr>
            <a:lvl3pPr marL="0" marR="0" lvl="2" indent="0" algn="r" rtl="0">
              <a:spcBef>
                <a:spcPts val="0"/>
              </a:spcBef>
              <a:buNone/>
              <a:defRPr sz="1200" b="0" i="0" u="none" strike="noStrike" cap="none">
                <a:solidFill>
                  <a:srgbClr val="8896A1"/>
                </a:solidFill>
                <a:latin typeface="Calibri"/>
                <a:ea typeface="Calibri"/>
                <a:cs typeface="Calibri"/>
                <a:sym typeface="Calibri"/>
              </a:defRPr>
            </a:lvl3pPr>
            <a:lvl4pPr marL="0" marR="0" lvl="3" indent="0" algn="r" rtl="0">
              <a:spcBef>
                <a:spcPts val="0"/>
              </a:spcBef>
              <a:buNone/>
              <a:defRPr sz="1200" b="0" i="0" u="none" strike="noStrike" cap="none">
                <a:solidFill>
                  <a:srgbClr val="8896A1"/>
                </a:solidFill>
                <a:latin typeface="Calibri"/>
                <a:ea typeface="Calibri"/>
                <a:cs typeface="Calibri"/>
                <a:sym typeface="Calibri"/>
              </a:defRPr>
            </a:lvl4pPr>
            <a:lvl5pPr marL="0" marR="0" lvl="4" indent="0" algn="r" rtl="0">
              <a:spcBef>
                <a:spcPts val="0"/>
              </a:spcBef>
              <a:buNone/>
              <a:defRPr sz="1200" b="0" i="0" u="none" strike="noStrike" cap="none">
                <a:solidFill>
                  <a:srgbClr val="8896A1"/>
                </a:solidFill>
                <a:latin typeface="Calibri"/>
                <a:ea typeface="Calibri"/>
                <a:cs typeface="Calibri"/>
                <a:sym typeface="Calibri"/>
              </a:defRPr>
            </a:lvl5pPr>
            <a:lvl6pPr marL="0" marR="0" lvl="5" indent="0" algn="r" rtl="0">
              <a:spcBef>
                <a:spcPts val="0"/>
              </a:spcBef>
              <a:buNone/>
              <a:defRPr sz="1200" b="0" i="0" u="none" strike="noStrike" cap="none">
                <a:solidFill>
                  <a:srgbClr val="8896A1"/>
                </a:solidFill>
                <a:latin typeface="Calibri"/>
                <a:ea typeface="Calibri"/>
                <a:cs typeface="Calibri"/>
                <a:sym typeface="Calibri"/>
              </a:defRPr>
            </a:lvl6pPr>
            <a:lvl7pPr marL="0" marR="0" lvl="6" indent="0" algn="r" rtl="0">
              <a:spcBef>
                <a:spcPts val="0"/>
              </a:spcBef>
              <a:buNone/>
              <a:defRPr sz="1200" b="0" i="0" u="none" strike="noStrike" cap="none">
                <a:solidFill>
                  <a:srgbClr val="8896A1"/>
                </a:solidFill>
                <a:latin typeface="Calibri"/>
                <a:ea typeface="Calibri"/>
                <a:cs typeface="Calibri"/>
                <a:sym typeface="Calibri"/>
              </a:defRPr>
            </a:lvl7pPr>
            <a:lvl8pPr marL="0" marR="0" lvl="7" indent="0" algn="r" rtl="0">
              <a:spcBef>
                <a:spcPts val="0"/>
              </a:spcBef>
              <a:buNone/>
              <a:defRPr sz="1200" b="0" i="0" u="none" strike="noStrike" cap="none">
                <a:solidFill>
                  <a:srgbClr val="8896A1"/>
                </a:solidFill>
                <a:latin typeface="Calibri"/>
                <a:ea typeface="Calibri"/>
                <a:cs typeface="Calibri"/>
                <a:sym typeface="Calibri"/>
              </a:defRPr>
            </a:lvl8pPr>
            <a:lvl9pPr marL="0" marR="0" lvl="8" indent="0" algn="r" rtl="0">
              <a:spcBef>
                <a:spcPts val="0"/>
              </a:spcBef>
              <a:buNone/>
              <a:defRPr sz="1200" b="0" i="0" u="none" strike="noStrike" cap="none">
                <a:solidFill>
                  <a:srgbClr val="8896A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8808D7-15CD-4545-99D1-FEE3F4DEDB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03159C-E770-40EF-B7C0-1059686214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D06C0A-5CDD-4AE3-AFD1-840CD2C788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97141-9E20-4AC4-90B9-14CBAC59023B}" type="datetimeFigureOut">
              <a:rPr lang="en-US" smtClean="0"/>
              <a:t>9/15/2023</a:t>
            </a:fld>
            <a:endParaRPr lang="en-US" dirty="0"/>
          </a:p>
        </p:txBody>
      </p:sp>
      <p:sp>
        <p:nvSpPr>
          <p:cNvPr id="5" name="Footer Placeholder 4">
            <a:extLst>
              <a:ext uri="{FF2B5EF4-FFF2-40B4-BE49-F238E27FC236}">
                <a16:creationId xmlns:a16="http://schemas.microsoft.com/office/drawing/2014/main" id="{E8940165-DCB8-4AA1-A14B-F34FFAA1F2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42F387A-300A-4DB7-90FA-DAA93566E6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76AF1-3F35-4EB2-848E-B5437D251959}" type="slidenum">
              <a:rPr lang="en-US" smtClean="0"/>
              <a:t>‹#›</a:t>
            </a:fld>
            <a:endParaRPr lang="en-US" dirty="0"/>
          </a:p>
        </p:txBody>
      </p:sp>
    </p:spTree>
    <p:extLst>
      <p:ext uri="{BB962C8B-B14F-4D97-AF65-F5344CB8AC3E}">
        <p14:creationId xmlns:p14="http://schemas.microsoft.com/office/powerpoint/2010/main" val="1073071339"/>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97141-9E20-4AC4-90B9-14CBAC59023B}" type="datetimeFigureOut">
              <a:rPr lang="en-US" smtClean="0"/>
              <a:t>9/15/2023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76AF1-3F35-4EB2-848E-B5437D251959}" type="slidenum">
              <a:rPr lang="en-US" smtClean="0"/>
              <a:t>‹#›</a:t>
            </a:fld>
            <a:endParaRPr lang="en-US"/>
          </a:p>
        </p:txBody>
      </p:sp>
    </p:spTree>
    <p:extLst>
      <p:ext uri="{BB962C8B-B14F-4D97-AF65-F5344CB8AC3E}">
        <p14:creationId xmlns:p14="http://schemas.microsoft.com/office/powerpoint/2010/main" val="2510627999"/>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prepwatch.org/about-prep/dapivirine-ring/" TargetMode="External"/><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hyperlink" Target="https://www.ipmglobal.org/our-work/our-products/dapivirine-ring" TargetMode="External"/><Relationship Id="rId1" Type="http://schemas.openxmlformats.org/officeDocument/2006/relationships/slideLayout" Target="../slideLayouts/slideLayout25.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vert.org/professionals/hiv-around-world/sub-saharan-africa/south-africa#footnote1_wfr3xbq"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AC1CA"/>
        </a:solidFill>
        <a:effectLst/>
      </p:bgPr>
    </p:bg>
    <p:spTree>
      <p:nvGrpSpPr>
        <p:cNvPr id="1" name="Shape 90"/>
        <p:cNvGrpSpPr/>
        <p:nvPr/>
      </p:nvGrpSpPr>
      <p:grpSpPr>
        <a:xfrm>
          <a:off x="0" y="0"/>
          <a:ext cx="0" cy="0"/>
          <a:chOff x="0" y="0"/>
          <a:chExt cx="0" cy="0"/>
        </a:xfrm>
      </p:grpSpPr>
      <p:sp>
        <p:nvSpPr>
          <p:cNvPr id="92" name="Google Shape;92;p14"/>
          <p:cNvSpPr txBox="1"/>
          <p:nvPr/>
        </p:nvSpPr>
        <p:spPr>
          <a:xfrm>
            <a:off x="0" y="5761564"/>
            <a:ext cx="12192000" cy="1096342"/>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dirty="0">
              <a:solidFill>
                <a:srgbClr val="01526C"/>
              </a:solidFill>
              <a:latin typeface="Arial"/>
              <a:ea typeface="Arial"/>
              <a:cs typeface="Arial"/>
              <a:sym typeface="Arial"/>
            </a:endParaRPr>
          </a:p>
        </p:txBody>
      </p:sp>
      <p:sp>
        <p:nvSpPr>
          <p:cNvPr id="93" name="Google Shape;93;p14"/>
          <p:cNvSpPr txBox="1"/>
          <p:nvPr/>
        </p:nvSpPr>
        <p:spPr>
          <a:xfrm>
            <a:off x="1188772" y="3338040"/>
            <a:ext cx="9675003" cy="67276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2000"/>
              <a:buFont typeface="Arial"/>
              <a:buNone/>
            </a:pPr>
            <a:r>
              <a:rPr lang="en-US" sz="2000" b="0" i="0" u="none" strike="noStrike" cap="none" dirty="0">
                <a:solidFill>
                  <a:schemeClr val="accent2"/>
                </a:solidFill>
                <a:latin typeface="Arial"/>
                <a:ea typeface="Arial"/>
                <a:cs typeface="Arial"/>
                <a:sym typeface="Arial"/>
              </a:rPr>
              <a:t>April 2021</a:t>
            </a:r>
            <a:endParaRPr sz="2000" b="0" i="0" u="none" strike="noStrike" cap="none" dirty="0">
              <a:solidFill>
                <a:schemeClr val="accent2"/>
              </a:solidFill>
              <a:latin typeface="Arial"/>
              <a:ea typeface="Arial"/>
              <a:cs typeface="Arial"/>
              <a:sym typeface="Arial"/>
            </a:endParaRPr>
          </a:p>
        </p:txBody>
      </p:sp>
      <p:sp>
        <p:nvSpPr>
          <p:cNvPr id="94" name="Google Shape;94;p14"/>
          <p:cNvSpPr/>
          <p:nvPr/>
        </p:nvSpPr>
        <p:spPr>
          <a:xfrm>
            <a:off x="1263975" y="3824963"/>
            <a:ext cx="6455914" cy="7535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dirty="0">
              <a:solidFill>
                <a:srgbClr val="7097A6"/>
              </a:solidFill>
              <a:latin typeface="Arial"/>
              <a:ea typeface="Arial"/>
              <a:cs typeface="Arial"/>
              <a:sym typeface="Arial"/>
            </a:endParaRPr>
          </a:p>
        </p:txBody>
      </p:sp>
      <p:sp>
        <p:nvSpPr>
          <p:cNvPr id="95" name="Google Shape;95;p14"/>
          <p:cNvSpPr txBox="1"/>
          <p:nvPr/>
        </p:nvSpPr>
        <p:spPr>
          <a:xfrm>
            <a:off x="1188772" y="1558760"/>
            <a:ext cx="9700278" cy="16557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2"/>
              </a:buClr>
              <a:buSzPts val="3600"/>
              <a:buFont typeface="Arial"/>
              <a:buNone/>
            </a:pPr>
            <a:r>
              <a:rPr lang="en-US" sz="3600" b="1" i="0" u="none" strike="noStrike" cap="none" dirty="0">
                <a:solidFill>
                  <a:schemeClr val="dk2"/>
                </a:solidFill>
                <a:latin typeface="Arial"/>
                <a:ea typeface="Arial"/>
                <a:cs typeface="Arial"/>
                <a:sym typeface="Arial"/>
              </a:rPr>
              <a:t>SOUTH AFRICA </a:t>
            </a:r>
          </a:p>
          <a:p>
            <a:pPr marL="0" marR="0" lvl="0" indent="0" algn="l" rtl="0">
              <a:lnSpc>
                <a:spcPct val="90000"/>
              </a:lnSpc>
              <a:spcBef>
                <a:spcPts val="0"/>
              </a:spcBef>
              <a:spcAft>
                <a:spcPts val="0"/>
              </a:spcAft>
              <a:buClr>
                <a:schemeClr val="dk2"/>
              </a:buClr>
              <a:buSzPts val="3600"/>
              <a:buFont typeface="Arial"/>
              <a:buNone/>
            </a:pPr>
            <a:r>
              <a:rPr lang="en-US" sz="3600" b="1" i="0" u="none" strike="noStrike" cap="none" dirty="0">
                <a:solidFill>
                  <a:schemeClr val="dk2"/>
                </a:solidFill>
                <a:latin typeface="Arial"/>
                <a:ea typeface="Arial"/>
                <a:cs typeface="Arial"/>
                <a:sym typeface="Arial"/>
              </a:rPr>
              <a:t>Dapivirine ring situation and delivery channel analysis</a:t>
            </a:r>
            <a:endParaRPr dirty="0"/>
          </a:p>
        </p:txBody>
      </p:sp>
      <p:sp>
        <p:nvSpPr>
          <p:cNvPr id="96" name="Google Shape;96;p14"/>
          <p:cNvSpPr/>
          <p:nvPr/>
        </p:nvSpPr>
        <p:spPr>
          <a:xfrm>
            <a:off x="0" y="5454530"/>
            <a:ext cx="12192000" cy="309684"/>
          </a:xfrm>
          <a:prstGeom prst="rect">
            <a:avLst/>
          </a:prstGeom>
          <a:solidFill>
            <a:srgbClr val="01526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dirty="0">
              <a:solidFill>
                <a:srgbClr val="7097A6"/>
              </a:solidFill>
              <a:latin typeface="Arial"/>
              <a:ea typeface="Arial"/>
              <a:cs typeface="Arial"/>
              <a:sym typeface="Arial"/>
            </a:endParaRPr>
          </a:p>
        </p:txBody>
      </p:sp>
      <p:sp>
        <p:nvSpPr>
          <p:cNvPr id="97" name="Google Shape;97;p14"/>
          <p:cNvSpPr txBox="1"/>
          <p:nvPr/>
        </p:nvSpPr>
        <p:spPr>
          <a:xfrm>
            <a:off x="1094643" y="5428847"/>
            <a:ext cx="7377853" cy="355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b="1" i="0" u="none" strike="noStrike" cap="none" dirty="0">
                <a:solidFill>
                  <a:srgbClr val="F4711F"/>
                </a:solidFill>
                <a:latin typeface="Arial Black"/>
                <a:ea typeface="Arial Black"/>
                <a:cs typeface="Arial Black"/>
                <a:sym typeface="Arial Black"/>
              </a:rPr>
              <a:t>PROMISE</a:t>
            </a:r>
            <a:r>
              <a:rPr lang="en-US" sz="1000" b="1" i="0" u="none" strike="noStrike" cap="none" dirty="0">
                <a:solidFill>
                  <a:srgbClr val="7097A6"/>
                </a:solidFill>
                <a:latin typeface="Arial Black"/>
                <a:ea typeface="Arial Black"/>
                <a:cs typeface="Arial Black"/>
                <a:sym typeface="Arial Black"/>
              </a:rPr>
              <a:t>   </a:t>
            </a:r>
            <a:r>
              <a:rPr lang="en-US" sz="900" b="0" i="0" u="none" strike="noStrike" cap="none" dirty="0">
                <a:solidFill>
                  <a:srgbClr val="FFFFFF"/>
                </a:solidFill>
                <a:latin typeface="Arial"/>
                <a:ea typeface="Arial"/>
                <a:cs typeface="Arial"/>
                <a:sym typeface="Arial"/>
              </a:rPr>
              <a:t>Preparing for Ring Opportunities through Market Introduction Support and Knowledge Exchange</a:t>
            </a:r>
            <a:endParaRPr sz="1350" b="0" i="0" u="none" strike="noStrike" cap="none" dirty="0">
              <a:solidFill>
                <a:srgbClr val="FFFFFF"/>
              </a:solidFill>
              <a:latin typeface="Arial Black"/>
              <a:ea typeface="Arial Black"/>
              <a:cs typeface="Arial Black"/>
              <a:sym typeface="Arial Black"/>
            </a:endParaRPr>
          </a:p>
        </p:txBody>
      </p:sp>
      <p:pic>
        <p:nvPicPr>
          <p:cNvPr id="100" name="Google Shape;100;p14"/>
          <p:cNvPicPr preferRelativeResize="0"/>
          <p:nvPr/>
        </p:nvPicPr>
        <p:blipFill rotWithShape="1">
          <a:blip r:embed="rId3">
            <a:alphaModFix/>
          </a:blip>
          <a:srcRect b="31206"/>
          <a:stretch/>
        </p:blipFill>
        <p:spPr>
          <a:xfrm>
            <a:off x="0" y="0"/>
            <a:ext cx="6096000" cy="742478"/>
          </a:xfrm>
          <a:prstGeom prst="rect">
            <a:avLst/>
          </a:prstGeom>
          <a:noFill/>
          <a:ln>
            <a:noFill/>
          </a:ln>
        </p:spPr>
      </p:pic>
      <p:pic>
        <p:nvPicPr>
          <p:cNvPr id="101" name="Google Shape;101;p14"/>
          <p:cNvPicPr preferRelativeResize="0"/>
          <p:nvPr/>
        </p:nvPicPr>
        <p:blipFill rotWithShape="1">
          <a:blip r:embed="rId3">
            <a:alphaModFix/>
          </a:blip>
          <a:srcRect b="31206"/>
          <a:stretch/>
        </p:blipFill>
        <p:spPr>
          <a:xfrm>
            <a:off x="6096000" y="-204"/>
            <a:ext cx="6096000" cy="742478"/>
          </a:xfrm>
          <a:prstGeom prst="rect">
            <a:avLst/>
          </a:prstGeom>
          <a:noFill/>
          <a:ln>
            <a:noFill/>
          </a:ln>
        </p:spPr>
      </p:pic>
      <p:pic>
        <p:nvPicPr>
          <p:cNvPr id="12" name="Picture 11" descr="A picture containing logo&#10;&#10;Description automatically generated">
            <a:extLst>
              <a:ext uri="{FF2B5EF4-FFF2-40B4-BE49-F238E27FC236}">
                <a16:creationId xmlns:a16="http://schemas.microsoft.com/office/drawing/2014/main" id="{8B49230A-64DD-4C04-B1EE-C0CD2958925E}"/>
              </a:ext>
            </a:extLst>
          </p:cNvPr>
          <p:cNvPicPr>
            <a:picLocks noChangeAspect="1"/>
          </p:cNvPicPr>
          <p:nvPr/>
        </p:nvPicPr>
        <p:blipFill>
          <a:blip r:embed="rId4"/>
          <a:stretch>
            <a:fillRect/>
          </a:stretch>
        </p:blipFill>
        <p:spPr>
          <a:xfrm>
            <a:off x="2598514" y="5799563"/>
            <a:ext cx="1556359" cy="915966"/>
          </a:xfrm>
          <a:prstGeom prst="rect">
            <a:avLst/>
          </a:prstGeom>
        </p:spPr>
      </p:pic>
      <p:pic>
        <p:nvPicPr>
          <p:cNvPr id="13" name="Picture 12" descr="Logo&#10;&#10;Description automatically generated">
            <a:extLst>
              <a:ext uri="{FF2B5EF4-FFF2-40B4-BE49-F238E27FC236}">
                <a16:creationId xmlns:a16="http://schemas.microsoft.com/office/drawing/2014/main" id="{2DD9D33A-19FF-40AD-987D-DF59910A00B8}"/>
              </a:ext>
            </a:extLst>
          </p:cNvPr>
          <p:cNvPicPr>
            <a:picLocks noChangeAspect="1"/>
          </p:cNvPicPr>
          <p:nvPr/>
        </p:nvPicPr>
        <p:blipFill>
          <a:blip r:embed="rId5"/>
          <a:stretch>
            <a:fillRect/>
          </a:stretch>
        </p:blipFill>
        <p:spPr>
          <a:xfrm>
            <a:off x="5038209" y="5975752"/>
            <a:ext cx="2115581" cy="822960"/>
          </a:xfrm>
          <a:prstGeom prst="rect">
            <a:avLst/>
          </a:prstGeom>
        </p:spPr>
      </p:pic>
      <p:pic>
        <p:nvPicPr>
          <p:cNvPr id="14" name="Picture 13" descr="A picture containing background pattern&#10;&#10;Description automatically generated">
            <a:extLst>
              <a:ext uri="{FF2B5EF4-FFF2-40B4-BE49-F238E27FC236}">
                <a16:creationId xmlns:a16="http://schemas.microsoft.com/office/drawing/2014/main" id="{43D8CEE2-6854-42A3-A14B-7F3E034F57B9}"/>
              </a:ext>
            </a:extLst>
          </p:cNvPr>
          <p:cNvPicPr>
            <a:picLocks noChangeAspect="1"/>
          </p:cNvPicPr>
          <p:nvPr/>
        </p:nvPicPr>
        <p:blipFill>
          <a:blip r:embed="rId6"/>
          <a:stretch>
            <a:fillRect/>
          </a:stretch>
        </p:blipFill>
        <p:spPr>
          <a:xfrm>
            <a:off x="8037126" y="5885052"/>
            <a:ext cx="1331368" cy="7315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3"/>
          <p:cNvSpPr/>
          <p:nvPr/>
        </p:nvSpPr>
        <p:spPr>
          <a:xfrm>
            <a:off x="0" y="0"/>
            <a:ext cx="12192000" cy="5827619"/>
          </a:xfrm>
          <a:prstGeom prst="rect">
            <a:avLst/>
          </a:prstGeom>
          <a:solidFill>
            <a:srgbClr val="DCE5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9" name="Google Shape;209;p23"/>
          <p:cNvSpPr/>
          <p:nvPr/>
        </p:nvSpPr>
        <p:spPr>
          <a:xfrm>
            <a:off x="0" y="6570301"/>
            <a:ext cx="12192000" cy="29050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pic>
        <p:nvPicPr>
          <p:cNvPr id="210" name="Google Shape;210;p23"/>
          <p:cNvPicPr preferRelativeResize="0"/>
          <p:nvPr/>
        </p:nvPicPr>
        <p:blipFill rotWithShape="1">
          <a:blip r:embed="rId3">
            <a:alphaModFix/>
          </a:blip>
          <a:srcRect b="31206"/>
          <a:stretch/>
        </p:blipFill>
        <p:spPr>
          <a:xfrm>
            <a:off x="0" y="5827823"/>
            <a:ext cx="6096000" cy="742478"/>
          </a:xfrm>
          <a:prstGeom prst="rect">
            <a:avLst/>
          </a:prstGeom>
          <a:noFill/>
          <a:ln>
            <a:noFill/>
          </a:ln>
        </p:spPr>
      </p:pic>
      <p:pic>
        <p:nvPicPr>
          <p:cNvPr id="211" name="Google Shape;211;p23"/>
          <p:cNvPicPr preferRelativeResize="0"/>
          <p:nvPr/>
        </p:nvPicPr>
        <p:blipFill rotWithShape="1">
          <a:blip r:embed="rId3">
            <a:alphaModFix/>
          </a:blip>
          <a:srcRect b="31206"/>
          <a:stretch/>
        </p:blipFill>
        <p:spPr>
          <a:xfrm>
            <a:off x="6096000" y="5827619"/>
            <a:ext cx="6096000" cy="742478"/>
          </a:xfrm>
          <a:prstGeom prst="rect">
            <a:avLst/>
          </a:prstGeom>
          <a:noFill/>
          <a:ln>
            <a:noFill/>
          </a:ln>
        </p:spPr>
      </p:pic>
      <p:sp>
        <p:nvSpPr>
          <p:cNvPr id="212" name="Google Shape;212;p23"/>
          <p:cNvSpPr txBox="1">
            <a:spLocks noGrp="1"/>
          </p:cNvSpPr>
          <p:nvPr>
            <p:ph type="title"/>
          </p:nvPr>
        </p:nvSpPr>
        <p:spPr>
          <a:xfrm>
            <a:off x="356795" y="869806"/>
            <a:ext cx="10515600" cy="800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000" dirty="0">
                <a:solidFill>
                  <a:srgbClr val="94B0BC"/>
                </a:solidFill>
              </a:rPr>
              <a:t>Context for the dapivirine ring</a:t>
            </a:r>
            <a:endParaRPr sz="3000" dirty="0">
              <a:solidFill>
                <a:srgbClr val="94B0BC"/>
              </a:solidFill>
            </a:endParaRPr>
          </a:p>
        </p:txBody>
      </p:sp>
      <p:sp>
        <p:nvSpPr>
          <p:cNvPr id="213" name="Google Shape;213;p23"/>
          <p:cNvSpPr txBox="1"/>
          <p:nvPr/>
        </p:nvSpPr>
        <p:spPr>
          <a:xfrm>
            <a:off x="356795" y="2023160"/>
            <a:ext cx="105156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US" sz="3000" b="1" i="0" dirty="0">
                <a:solidFill>
                  <a:srgbClr val="3F5B66"/>
                </a:solidFill>
                <a:latin typeface="Arial"/>
                <a:ea typeface="Arial"/>
                <a:cs typeface="Arial"/>
                <a:sym typeface="Arial"/>
              </a:rPr>
              <a:t>Delivery channels for the dapivirine ring</a:t>
            </a:r>
            <a:endParaRPr dirty="0"/>
          </a:p>
        </p:txBody>
      </p:sp>
      <p:sp>
        <p:nvSpPr>
          <p:cNvPr id="214" name="Google Shape;214;p23"/>
          <p:cNvSpPr txBox="1"/>
          <p:nvPr/>
        </p:nvSpPr>
        <p:spPr>
          <a:xfrm>
            <a:off x="356795" y="3156850"/>
            <a:ext cx="105156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US" sz="3000" b="1" i="0" dirty="0">
                <a:solidFill>
                  <a:srgbClr val="94B0BC"/>
                </a:solidFill>
                <a:latin typeface="Arial"/>
                <a:ea typeface="Arial"/>
                <a:cs typeface="Arial"/>
                <a:sym typeface="Arial"/>
              </a:rPr>
              <a:t>Dapivirine ring introduction planning</a:t>
            </a:r>
            <a:endParaRPr dirty="0"/>
          </a:p>
        </p:txBody>
      </p:sp>
      <p:sp>
        <p:nvSpPr>
          <p:cNvPr id="215" name="Google Shape;215;p23"/>
          <p:cNvSpPr txBox="1"/>
          <p:nvPr/>
        </p:nvSpPr>
        <p:spPr>
          <a:xfrm>
            <a:off x="356795" y="4300373"/>
            <a:ext cx="105156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US" sz="3000" b="1" i="0" dirty="0">
                <a:solidFill>
                  <a:srgbClr val="94B0BC"/>
                </a:solidFill>
                <a:latin typeface="Arial"/>
                <a:ea typeface="Arial"/>
                <a:cs typeface="Arial"/>
                <a:sym typeface="Arial"/>
              </a:rPr>
              <a:t>Sources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Google Shape;222;p24"/>
          <p:cNvSpPr/>
          <p:nvPr/>
        </p:nvSpPr>
        <p:spPr>
          <a:xfrm>
            <a:off x="1166908" y="4780425"/>
            <a:ext cx="2889504" cy="373200"/>
          </a:xfrm>
          <a:prstGeom prst="rect">
            <a:avLst/>
          </a:prstGeom>
          <a:solidFill>
            <a:srgbClr val="BCBC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b="1" dirty="0">
                <a:solidFill>
                  <a:srgbClr val="FFFFFF"/>
                </a:solidFill>
                <a:latin typeface="Calibri"/>
                <a:ea typeface="Calibri"/>
                <a:cs typeface="Calibri"/>
                <a:sym typeface="Calibri"/>
              </a:rPr>
              <a:t>Corporate &amp; community pharmacies</a:t>
            </a:r>
            <a:endParaRPr b="1" dirty="0"/>
          </a:p>
        </p:txBody>
      </p:sp>
      <p:sp>
        <p:nvSpPr>
          <p:cNvPr id="224" name="Google Shape;224;p24"/>
          <p:cNvSpPr/>
          <p:nvPr/>
        </p:nvSpPr>
        <p:spPr>
          <a:xfrm>
            <a:off x="1166908" y="4258758"/>
            <a:ext cx="2889504" cy="373200"/>
          </a:xfrm>
          <a:prstGeom prst="rect">
            <a:avLst/>
          </a:prstGeom>
          <a:solidFill>
            <a:srgbClr val="BCBC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b="1" dirty="0">
                <a:solidFill>
                  <a:srgbClr val="FFFFFF"/>
                </a:solidFill>
                <a:latin typeface="Calibri"/>
                <a:ea typeface="Calibri"/>
                <a:cs typeface="Calibri"/>
                <a:sym typeface="Calibri"/>
              </a:rPr>
              <a:t>Private clinics or providers</a:t>
            </a:r>
            <a:endParaRPr b="1" dirty="0"/>
          </a:p>
        </p:txBody>
      </p:sp>
      <p:sp>
        <p:nvSpPr>
          <p:cNvPr id="226" name="Google Shape;226;p24"/>
          <p:cNvSpPr/>
          <p:nvPr/>
        </p:nvSpPr>
        <p:spPr>
          <a:xfrm>
            <a:off x="1166908" y="5674775"/>
            <a:ext cx="2889504" cy="373200"/>
          </a:xfrm>
          <a:prstGeom prst="rect">
            <a:avLst/>
          </a:prstGeom>
          <a:solidFill>
            <a:srgbClr val="BCBC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b="1" dirty="0">
                <a:solidFill>
                  <a:srgbClr val="FFFFFF"/>
                </a:solidFill>
                <a:latin typeface="Calibri"/>
                <a:ea typeface="Calibri"/>
                <a:cs typeface="Calibri"/>
                <a:sym typeface="Calibri"/>
              </a:rPr>
              <a:t>Nonprofit clinic chains</a:t>
            </a:r>
            <a:endParaRPr b="1" dirty="0"/>
          </a:p>
        </p:txBody>
      </p:sp>
      <p:sp>
        <p:nvSpPr>
          <p:cNvPr id="227" name="Google Shape;227;p24"/>
          <p:cNvSpPr txBox="1"/>
          <p:nvPr/>
        </p:nvSpPr>
        <p:spPr>
          <a:xfrm>
            <a:off x="335279" y="213590"/>
            <a:ext cx="11712788" cy="800039"/>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3240"/>
              <a:buFont typeface="Arial"/>
              <a:buNone/>
            </a:pPr>
            <a:r>
              <a:rPr lang="en-US" sz="3200" b="1" i="0" dirty="0">
                <a:solidFill>
                  <a:schemeClr val="dk1"/>
                </a:solidFill>
                <a:latin typeface="Arial"/>
                <a:ea typeface="Arial"/>
                <a:cs typeface="Arial"/>
                <a:sym typeface="Arial"/>
              </a:rPr>
              <a:t>Potential delivery channels for the ring </a:t>
            </a:r>
            <a:endParaRPr dirty="0"/>
          </a:p>
        </p:txBody>
      </p:sp>
      <p:sp>
        <p:nvSpPr>
          <p:cNvPr id="233" name="Google Shape;233;p24"/>
          <p:cNvSpPr/>
          <p:nvPr/>
        </p:nvSpPr>
        <p:spPr>
          <a:xfrm>
            <a:off x="4154619" y="2239462"/>
            <a:ext cx="7481700" cy="81965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i="0" u="none" strike="noStrike" cap="none" dirty="0">
                <a:solidFill>
                  <a:srgbClr val="595959"/>
                </a:solidFill>
                <a:latin typeface="Calibri"/>
                <a:ea typeface="Calibri"/>
                <a:cs typeface="Calibri"/>
                <a:sym typeface="Calibri"/>
              </a:rPr>
              <a:t>Public sector primary healthcare facilities managed by the National Department of Health (NDOH), provincial and district governments offering a range of sexual and reproductive health (SRH)</a:t>
            </a:r>
            <a:r>
              <a:rPr lang="en-US" sz="1200" b="1" i="0" u="none" strike="noStrike" cap="none" dirty="0">
                <a:solidFill>
                  <a:srgbClr val="FF0000"/>
                </a:solidFill>
                <a:latin typeface="Calibri"/>
                <a:ea typeface="Calibri"/>
                <a:cs typeface="Calibri"/>
                <a:sym typeface="Calibri"/>
              </a:rPr>
              <a:t> </a:t>
            </a:r>
            <a:r>
              <a:rPr lang="en-US" sz="1200" i="0" u="none" strike="noStrike" cap="none" dirty="0">
                <a:solidFill>
                  <a:srgbClr val="595959"/>
                </a:solidFill>
                <a:latin typeface="Calibri"/>
                <a:ea typeface="Calibri"/>
                <a:cs typeface="Calibri"/>
                <a:sym typeface="Calibri"/>
              </a:rPr>
              <a:t>services, including HIV testing and treatment, oral PrEP, FP, and antenatal care/postnatal care (ANC/PNC), although often specific services are offered </a:t>
            </a:r>
            <a:r>
              <a:rPr lang="en-US" sz="1200" dirty="0">
                <a:solidFill>
                  <a:srgbClr val="595959"/>
                </a:solidFill>
                <a:latin typeface="Calibri"/>
                <a:ea typeface="Calibri"/>
                <a:cs typeface="Calibri"/>
                <a:sym typeface="Calibri"/>
              </a:rPr>
              <a:t>on different days or through different departments </a:t>
            </a:r>
            <a:r>
              <a:rPr lang="en-US" sz="1200" i="0" u="none" strike="noStrike" cap="none" dirty="0">
                <a:solidFill>
                  <a:srgbClr val="595959"/>
                </a:solidFill>
                <a:latin typeface="Calibri"/>
                <a:ea typeface="Calibri"/>
                <a:cs typeface="Calibri"/>
                <a:sym typeface="Calibri"/>
              </a:rPr>
              <a:t> </a:t>
            </a:r>
            <a:endParaRPr sz="1200" i="1" u="none" strike="noStrike" cap="none" dirty="0">
              <a:solidFill>
                <a:srgbClr val="595959"/>
              </a:solidFill>
              <a:latin typeface="Calibri"/>
              <a:ea typeface="Calibri"/>
              <a:cs typeface="Calibri"/>
              <a:sym typeface="Calibri"/>
            </a:endParaRPr>
          </a:p>
        </p:txBody>
      </p:sp>
      <p:sp>
        <p:nvSpPr>
          <p:cNvPr id="234" name="Google Shape;234;p24"/>
          <p:cNvSpPr/>
          <p:nvPr/>
        </p:nvSpPr>
        <p:spPr>
          <a:xfrm>
            <a:off x="1166908" y="2387320"/>
            <a:ext cx="2889504" cy="498630"/>
          </a:xfrm>
          <a:prstGeom prst="rect">
            <a:avLst/>
          </a:prstGeom>
          <a:solidFill>
            <a:srgbClr val="BCBC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b="1" dirty="0">
                <a:solidFill>
                  <a:srgbClr val="FFFFFF"/>
                </a:solidFill>
                <a:latin typeface="Calibri"/>
                <a:cs typeface="Calibri"/>
                <a:sym typeface="Calibri"/>
              </a:rPr>
              <a:t>Public sector health services </a:t>
            </a:r>
            <a:endParaRPr b="1" dirty="0"/>
          </a:p>
        </p:txBody>
      </p:sp>
      <p:sp>
        <p:nvSpPr>
          <p:cNvPr id="237" name="Google Shape;237;p24"/>
          <p:cNvSpPr/>
          <p:nvPr/>
        </p:nvSpPr>
        <p:spPr>
          <a:xfrm>
            <a:off x="4154619" y="3087840"/>
            <a:ext cx="7481700" cy="373199"/>
          </a:xfrm>
          <a:prstGeom prst="rect">
            <a:avLst/>
          </a:prstGeom>
          <a:noFill/>
          <a:ln>
            <a:noFill/>
          </a:ln>
        </p:spPr>
        <p:txBody>
          <a:bodyPr spcFirstLastPara="1" wrap="square" lIns="91425" tIns="45700" rIns="91425" bIns="45700" anchor="ctr" anchorCtr="0">
            <a:noAutofit/>
          </a:bodyPr>
          <a:lstStyle/>
          <a:p>
            <a:pPr lvl="0"/>
            <a:r>
              <a:rPr lang="en-US" sz="1200" dirty="0">
                <a:solidFill>
                  <a:srgbClr val="595959"/>
                </a:solidFill>
                <a:latin typeface="Calibri"/>
                <a:ea typeface="Calibri"/>
                <a:cs typeface="Calibri"/>
                <a:sym typeface="Calibri"/>
              </a:rPr>
              <a:t>Facility-based and mobile services that reach specific populations (e.g., FSW, AGYW), managed by the NDOH in partnership with implementing partners and focused on hotspots   </a:t>
            </a:r>
            <a:endParaRPr sz="1200" dirty="0">
              <a:solidFill>
                <a:srgbClr val="595959"/>
              </a:solidFill>
              <a:latin typeface="Calibri"/>
              <a:ea typeface="Calibri"/>
              <a:cs typeface="Calibri"/>
              <a:sym typeface="Calibri"/>
            </a:endParaRPr>
          </a:p>
        </p:txBody>
      </p:sp>
      <p:sp>
        <p:nvSpPr>
          <p:cNvPr id="238" name="Google Shape;238;p24"/>
          <p:cNvSpPr/>
          <p:nvPr/>
        </p:nvSpPr>
        <p:spPr>
          <a:xfrm>
            <a:off x="4154619" y="4793893"/>
            <a:ext cx="7481700" cy="470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dirty="0">
                <a:solidFill>
                  <a:srgbClr val="595959"/>
                </a:solidFill>
                <a:latin typeface="Calibri"/>
                <a:ea typeface="Calibri"/>
                <a:cs typeface="Calibri"/>
                <a:sym typeface="Calibri"/>
              </a:rPr>
              <a:t>Private pharmacies include several large corporate chains (e.g., Dis-Chem, Clicks), as well as independent community pharmacies (some are members of the Independent Community Pharmacy Association), typically staffed by a trained pharmacist and sometimes also staffed with a trained nurse </a:t>
            </a:r>
            <a:endParaRPr dirty="0"/>
          </a:p>
        </p:txBody>
      </p:sp>
      <p:sp>
        <p:nvSpPr>
          <p:cNvPr id="239" name="Google Shape;239;p24"/>
          <p:cNvSpPr/>
          <p:nvPr/>
        </p:nvSpPr>
        <p:spPr>
          <a:xfrm>
            <a:off x="4154619" y="4304638"/>
            <a:ext cx="7481700" cy="282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dirty="0">
                <a:solidFill>
                  <a:srgbClr val="595959"/>
                </a:solidFill>
                <a:latin typeface="Calibri"/>
                <a:ea typeface="Calibri"/>
                <a:cs typeface="Calibri"/>
                <a:sym typeface="Calibri"/>
              </a:rPr>
              <a:t>Private for-profit healthcare that largely serves individuals with health insurance, including hospital groups (e.g., Netcare, Life Healthcare, Mediclinic) and smaller practices and individual clinicians </a:t>
            </a:r>
            <a:endParaRPr dirty="0"/>
          </a:p>
        </p:txBody>
      </p:sp>
      <p:sp>
        <p:nvSpPr>
          <p:cNvPr id="240" name="Google Shape;240;p24"/>
          <p:cNvSpPr/>
          <p:nvPr/>
        </p:nvSpPr>
        <p:spPr>
          <a:xfrm>
            <a:off x="4154619" y="5720375"/>
            <a:ext cx="7481700" cy="327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dirty="0">
                <a:solidFill>
                  <a:srgbClr val="595959"/>
                </a:solidFill>
                <a:latin typeface="Calibri"/>
                <a:ea typeface="Calibri"/>
                <a:cs typeface="Calibri"/>
                <a:sym typeface="Calibri"/>
              </a:rPr>
              <a:t>Private not-for-profit clinics managed by NGOs offering subsidized health services; major networks dedicated to SRH include PSI, MSI, Society for Family Health, and Unjani Clinics</a:t>
            </a:r>
            <a:endParaRPr dirty="0"/>
          </a:p>
        </p:txBody>
      </p:sp>
      <p:sp>
        <p:nvSpPr>
          <p:cNvPr id="241" name="Google Shape;241;p24"/>
          <p:cNvSpPr/>
          <p:nvPr/>
        </p:nvSpPr>
        <p:spPr>
          <a:xfrm>
            <a:off x="1097252" y="2042600"/>
            <a:ext cx="29715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dirty="0">
                <a:solidFill>
                  <a:srgbClr val="3F5B66"/>
                </a:solidFill>
                <a:latin typeface="Calibri"/>
                <a:ea typeface="Calibri"/>
                <a:cs typeface="Calibri"/>
                <a:sym typeface="Calibri"/>
              </a:rPr>
              <a:t>Women’s health delivery channels</a:t>
            </a:r>
            <a:endParaRPr dirty="0"/>
          </a:p>
        </p:txBody>
      </p:sp>
      <p:sp>
        <p:nvSpPr>
          <p:cNvPr id="243" name="Google Shape;243;p24"/>
          <p:cNvSpPr/>
          <p:nvPr/>
        </p:nvSpPr>
        <p:spPr>
          <a:xfrm>
            <a:off x="4146608" y="2040344"/>
            <a:ext cx="41505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dirty="0">
                <a:solidFill>
                  <a:srgbClr val="3F5B66"/>
                </a:solidFill>
                <a:latin typeface="Calibri"/>
                <a:ea typeface="Calibri"/>
                <a:cs typeface="Calibri"/>
                <a:sym typeface="Calibri"/>
              </a:rPr>
              <a:t>Description</a:t>
            </a:r>
            <a:endParaRPr dirty="0"/>
          </a:p>
        </p:txBody>
      </p:sp>
      <p:sp>
        <p:nvSpPr>
          <p:cNvPr id="248" name="Google Shape;248;p24"/>
          <p:cNvSpPr txBox="1"/>
          <p:nvPr/>
        </p:nvSpPr>
        <p:spPr>
          <a:xfrm>
            <a:off x="412325" y="1195450"/>
            <a:ext cx="11292430" cy="656821"/>
          </a:xfrm>
          <a:prstGeom prst="rect">
            <a:avLst/>
          </a:prstGeom>
          <a:solidFill>
            <a:srgbClr val="DBE4E8"/>
          </a:solid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None/>
            </a:pPr>
            <a:r>
              <a:rPr lang="en-US" sz="1400" dirty="0">
                <a:solidFill>
                  <a:srgbClr val="434343"/>
                </a:solidFill>
                <a:latin typeface="Arial"/>
                <a:ea typeface="Arial"/>
                <a:cs typeface="Arial"/>
                <a:sym typeface="Arial"/>
              </a:rPr>
              <a:t>South Africa </a:t>
            </a:r>
            <a:r>
              <a:rPr lang="en-US" dirty="0">
                <a:solidFill>
                  <a:srgbClr val="434343"/>
                </a:solidFill>
              </a:rPr>
              <a:t>delivers health services through a large public sector health system, which serves ~84% of the population, as well as a significant private sector, which services ~16% of the population. </a:t>
            </a:r>
            <a:endParaRPr dirty="0"/>
          </a:p>
        </p:txBody>
      </p:sp>
      <p:sp>
        <p:nvSpPr>
          <p:cNvPr id="249" name="Google Shape;249;p24"/>
          <p:cNvSpPr/>
          <p:nvPr/>
        </p:nvSpPr>
        <p:spPr>
          <a:xfrm rot="-5400000">
            <a:off x="-3749" y="2832026"/>
            <a:ext cx="1514301" cy="631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rgbClr val="FFFFFF"/>
                </a:solidFill>
                <a:latin typeface="Calibri"/>
                <a:ea typeface="Calibri"/>
                <a:cs typeface="Calibri"/>
                <a:sym typeface="Calibri"/>
              </a:rPr>
              <a:t>Public sector</a:t>
            </a:r>
            <a:endParaRPr b="1" dirty="0"/>
          </a:p>
        </p:txBody>
      </p:sp>
      <p:sp>
        <p:nvSpPr>
          <p:cNvPr id="250" name="Google Shape;250;p24"/>
          <p:cNvSpPr/>
          <p:nvPr/>
        </p:nvSpPr>
        <p:spPr>
          <a:xfrm rot="-5400000">
            <a:off x="252984" y="4337908"/>
            <a:ext cx="1000534" cy="6309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rgbClr val="FFFFFF"/>
                </a:solidFill>
                <a:latin typeface="Calibri"/>
                <a:ea typeface="Calibri"/>
                <a:cs typeface="Calibri"/>
                <a:sym typeface="Calibri"/>
              </a:rPr>
              <a:t>Private for profit</a:t>
            </a:r>
            <a:endParaRPr b="1" dirty="0"/>
          </a:p>
        </p:txBody>
      </p:sp>
      <p:sp>
        <p:nvSpPr>
          <p:cNvPr id="251" name="Google Shape;251;p24"/>
          <p:cNvSpPr/>
          <p:nvPr/>
        </p:nvSpPr>
        <p:spPr>
          <a:xfrm rot="-5400000">
            <a:off x="263034" y="5535875"/>
            <a:ext cx="1000534" cy="651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rgbClr val="FFFFFF"/>
                </a:solidFill>
                <a:latin typeface="Calibri"/>
                <a:ea typeface="Calibri"/>
                <a:cs typeface="Calibri"/>
                <a:sym typeface="Calibri"/>
              </a:rPr>
              <a:t>Private not for profit</a:t>
            </a:r>
            <a:endParaRPr b="1" dirty="0"/>
          </a:p>
        </p:txBody>
      </p:sp>
      <p:sp>
        <p:nvSpPr>
          <p:cNvPr id="252" name="Google Shape;252;p24"/>
          <p:cNvSpPr/>
          <p:nvPr/>
        </p:nvSpPr>
        <p:spPr>
          <a:xfrm>
            <a:off x="1166908" y="3052837"/>
            <a:ext cx="2889504" cy="373200"/>
          </a:xfrm>
          <a:prstGeom prst="rect">
            <a:avLst/>
          </a:prstGeom>
          <a:solidFill>
            <a:srgbClr val="BCBC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b="1" dirty="0">
                <a:solidFill>
                  <a:srgbClr val="FFFFFF"/>
                </a:solidFill>
                <a:latin typeface="Calibri"/>
                <a:ea typeface="Calibri"/>
                <a:cs typeface="Calibri"/>
                <a:sym typeface="Calibri"/>
              </a:rPr>
              <a:t>Population-focused programs</a:t>
            </a:r>
            <a:endParaRPr b="1" dirty="0"/>
          </a:p>
        </p:txBody>
      </p:sp>
      <p:sp>
        <p:nvSpPr>
          <p:cNvPr id="39" name="Google Shape;237;p24">
            <a:extLst>
              <a:ext uri="{FF2B5EF4-FFF2-40B4-BE49-F238E27FC236}">
                <a16:creationId xmlns:a16="http://schemas.microsoft.com/office/drawing/2014/main" id="{3F0AD439-45EF-3641-BB9E-F5B02CDA01BC}"/>
              </a:ext>
            </a:extLst>
          </p:cNvPr>
          <p:cNvSpPr/>
          <p:nvPr/>
        </p:nvSpPr>
        <p:spPr>
          <a:xfrm>
            <a:off x="4154619" y="3628692"/>
            <a:ext cx="7481700" cy="282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200" dirty="0">
                <a:solidFill>
                  <a:srgbClr val="595959"/>
                </a:solidFill>
                <a:latin typeface="Calibri"/>
                <a:ea typeface="Calibri"/>
                <a:cs typeface="Calibri"/>
                <a:sym typeface="Calibri"/>
              </a:rPr>
              <a:t>Facility-based and mobile health services offered at higher education institutions, including universities and technical (TVET) colleges, that reach young women </a:t>
            </a:r>
            <a:endParaRPr sz="1200" i="1" dirty="0">
              <a:solidFill>
                <a:srgbClr val="595959"/>
              </a:solidFill>
              <a:latin typeface="Calibri"/>
              <a:ea typeface="Calibri"/>
              <a:cs typeface="Calibri"/>
              <a:sym typeface="Calibri"/>
            </a:endParaRPr>
          </a:p>
        </p:txBody>
      </p:sp>
      <p:sp>
        <p:nvSpPr>
          <p:cNvPr id="40" name="Google Shape;252;p24">
            <a:extLst>
              <a:ext uri="{FF2B5EF4-FFF2-40B4-BE49-F238E27FC236}">
                <a16:creationId xmlns:a16="http://schemas.microsoft.com/office/drawing/2014/main" id="{00D39E3A-2530-1C4C-9234-B553F5E555BF}"/>
              </a:ext>
            </a:extLst>
          </p:cNvPr>
          <p:cNvSpPr/>
          <p:nvPr/>
        </p:nvSpPr>
        <p:spPr>
          <a:xfrm>
            <a:off x="1179248" y="3583092"/>
            <a:ext cx="2889504" cy="373200"/>
          </a:xfrm>
          <a:prstGeom prst="rect">
            <a:avLst/>
          </a:prstGeom>
          <a:solidFill>
            <a:srgbClr val="BCBC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b="1" dirty="0">
                <a:solidFill>
                  <a:srgbClr val="FFFFFF"/>
                </a:solidFill>
                <a:latin typeface="Calibri"/>
                <a:ea typeface="Calibri"/>
                <a:cs typeface="Calibri"/>
                <a:sym typeface="Calibri"/>
              </a:rPr>
              <a:t>Higher education health services</a:t>
            </a:r>
            <a:endParaRPr b="1" dirty="0"/>
          </a:p>
        </p:txBody>
      </p:sp>
      <p:sp>
        <p:nvSpPr>
          <p:cNvPr id="21" name="Google Shape;280;p25">
            <a:extLst>
              <a:ext uri="{FF2B5EF4-FFF2-40B4-BE49-F238E27FC236}">
                <a16:creationId xmlns:a16="http://schemas.microsoft.com/office/drawing/2014/main" id="{EFC052F3-1C09-804B-BEF2-64274DB16A3C}"/>
              </a:ext>
            </a:extLst>
          </p:cNvPr>
          <p:cNvSpPr/>
          <p:nvPr/>
        </p:nvSpPr>
        <p:spPr>
          <a:xfrm>
            <a:off x="10544537" y="99332"/>
            <a:ext cx="1518210" cy="332509"/>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chemeClr val="dk1"/>
                </a:solidFill>
                <a:latin typeface="Calibri"/>
                <a:ea typeface="Calibri"/>
                <a:cs typeface="Calibri"/>
                <a:sym typeface="Calibri"/>
              </a:rPr>
              <a:t>Delivery Channels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5"/>
          <p:cNvSpPr txBox="1"/>
          <p:nvPr/>
        </p:nvSpPr>
        <p:spPr>
          <a:xfrm>
            <a:off x="1423286" y="2404756"/>
            <a:ext cx="4445347" cy="64629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FFFFFF"/>
                </a:solidFill>
                <a:latin typeface="Calibri"/>
                <a:ea typeface="Calibri"/>
                <a:cs typeface="Calibri"/>
                <a:sym typeface="Calibri"/>
              </a:rPr>
              <a:t>ACCESS: </a:t>
            </a:r>
            <a:r>
              <a:rPr lang="en-US" sz="1800" dirty="0">
                <a:solidFill>
                  <a:srgbClr val="FFFFFF"/>
                </a:solidFill>
                <a:latin typeface="Calibri"/>
                <a:ea typeface="Calibri"/>
                <a:cs typeface="Calibri"/>
                <a:sym typeface="Calibri"/>
              </a:rPr>
              <a:t>To what extent does this channel reach women at-risk of HIV? </a:t>
            </a:r>
            <a:endParaRPr sz="1800" dirty="0">
              <a:solidFill>
                <a:srgbClr val="FFFFFF"/>
              </a:solidFill>
              <a:latin typeface="Calibri"/>
              <a:ea typeface="Calibri"/>
              <a:cs typeface="Calibri"/>
              <a:sym typeface="Calibri"/>
            </a:endParaRPr>
          </a:p>
        </p:txBody>
      </p:sp>
      <p:sp>
        <p:nvSpPr>
          <p:cNvPr id="270" name="Google Shape;270;p25"/>
          <p:cNvSpPr/>
          <p:nvPr/>
        </p:nvSpPr>
        <p:spPr>
          <a:xfrm>
            <a:off x="1029585" y="2499319"/>
            <a:ext cx="457200" cy="4572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dirty="0">
                <a:solidFill>
                  <a:srgbClr val="FFFFFF"/>
                </a:solidFill>
                <a:latin typeface="Calibri"/>
                <a:ea typeface="Calibri"/>
                <a:cs typeface="Calibri"/>
                <a:sym typeface="Calibri"/>
              </a:rPr>
              <a:t>1</a:t>
            </a:r>
            <a:endParaRPr sz="1800" dirty="0">
              <a:solidFill>
                <a:schemeClr val="dk1"/>
              </a:solidFill>
              <a:latin typeface="Calibri"/>
              <a:ea typeface="Calibri"/>
              <a:cs typeface="Calibri"/>
              <a:sym typeface="Calibri"/>
            </a:endParaRPr>
          </a:p>
        </p:txBody>
      </p:sp>
      <p:sp>
        <p:nvSpPr>
          <p:cNvPr id="271" name="Google Shape;271;p25"/>
          <p:cNvSpPr txBox="1"/>
          <p:nvPr/>
        </p:nvSpPr>
        <p:spPr>
          <a:xfrm>
            <a:off x="6726636" y="2377884"/>
            <a:ext cx="4252171" cy="64629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FFFFFF"/>
                </a:solidFill>
                <a:latin typeface="Calibri"/>
                <a:ea typeface="Calibri"/>
                <a:cs typeface="Calibri"/>
                <a:sym typeface="Calibri"/>
              </a:rPr>
              <a:t>CAPACITY: </a:t>
            </a:r>
            <a:r>
              <a:rPr lang="en-US" sz="1800" dirty="0">
                <a:solidFill>
                  <a:srgbClr val="FFFFFF"/>
                </a:solidFill>
                <a:latin typeface="Calibri"/>
                <a:ea typeface="Calibri"/>
                <a:cs typeface="Calibri"/>
                <a:sym typeface="Calibri"/>
              </a:rPr>
              <a:t>What capacity is already in place to support ring delivery?</a:t>
            </a:r>
            <a:endParaRPr dirty="0"/>
          </a:p>
        </p:txBody>
      </p:sp>
      <p:sp>
        <p:nvSpPr>
          <p:cNvPr id="272" name="Google Shape;272;p25"/>
          <p:cNvSpPr/>
          <p:nvPr/>
        </p:nvSpPr>
        <p:spPr>
          <a:xfrm>
            <a:off x="6332935" y="2467601"/>
            <a:ext cx="457200" cy="4572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dirty="0">
                <a:solidFill>
                  <a:srgbClr val="FFFFFF"/>
                </a:solidFill>
                <a:latin typeface="Calibri"/>
                <a:ea typeface="Calibri"/>
                <a:cs typeface="Calibri"/>
                <a:sym typeface="Calibri"/>
              </a:rPr>
              <a:t>2</a:t>
            </a:r>
            <a:endParaRPr sz="1800" dirty="0">
              <a:solidFill>
                <a:schemeClr val="dk1"/>
              </a:solidFill>
              <a:latin typeface="Calibri"/>
              <a:ea typeface="Calibri"/>
              <a:cs typeface="Calibri"/>
              <a:sym typeface="Calibri"/>
            </a:endParaRPr>
          </a:p>
        </p:txBody>
      </p:sp>
      <p:sp>
        <p:nvSpPr>
          <p:cNvPr id="273" name="Google Shape;273;p25"/>
          <p:cNvSpPr/>
          <p:nvPr/>
        </p:nvSpPr>
        <p:spPr>
          <a:xfrm>
            <a:off x="376079" y="1962841"/>
            <a:ext cx="4150458"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3F5B66"/>
                </a:solidFill>
                <a:latin typeface="Calibri"/>
                <a:ea typeface="Calibri"/>
                <a:cs typeface="Calibri"/>
                <a:sym typeface="Calibri"/>
              </a:rPr>
              <a:t>Assessment criteria</a:t>
            </a:r>
            <a:endParaRPr sz="1800" dirty="0"/>
          </a:p>
        </p:txBody>
      </p:sp>
      <p:sp>
        <p:nvSpPr>
          <p:cNvPr id="274" name="Google Shape;274;p25"/>
          <p:cNvSpPr txBox="1"/>
          <p:nvPr/>
        </p:nvSpPr>
        <p:spPr>
          <a:xfrm>
            <a:off x="412325" y="1195450"/>
            <a:ext cx="11292430" cy="656821"/>
          </a:xfrm>
          <a:prstGeom prst="rect">
            <a:avLst/>
          </a:prstGeom>
          <a:solidFill>
            <a:srgbClr val="DBE4E8"/>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dirty="0">
                <a:solidFill>
                  <a:srgbClr val="434343"/>
                </a:solidFill>
                <a:latin typeface="Calibri" panose="020F0502020204030204" pitchFamily="34" charset="0"/>
                <a:cs typeface="Calibri" panose="020F0502020204030204" pitchFamily="34" charset="0"/>
                <a:sym typeface="Arial"/>
              </a:rPr>
              <a:t>Delivery channels were assessed along six criteria: three assessing the channel’s reach to women at-risk for HIV and three assessing the channel’s capacity to deliver the ring. The following slides include details on the assessment findings.</a:t>
            </a:r>
            <a:endParaRPr dirty="0">
              <a:latin typeface="Calibri" panose="020F0502020204030204" pitchFamily="34" charset="0"/>
              <a:cs typeface="Calibri" panose="020F0502020204030204" pitchFamily="34" charset="0"/>
            </a:endParaRPr>
          </a:p>
        </p:txBody>
      </p:sp>
      <p:sp>
        <p:nvSpPr>
          <p:cNvPr id="275" name="Google Shape;275;p25"/>
          <p:cNvSpPr txBox="1"/>
          <p:nvPr/>
        </p:nvSpPr>
        <p:spPr>
          <a:xfrm>
            <a:off x="335279" y="213590"/>
            <a:ext cx="11395803" cy="800039"/>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3240"/>
              <a:buFont typeface="Arial"/>
              <a:buNone/>
            </a:pPr>
            <a:r>
              <a:rPr lang="en-US" sz="3600" b="1" i="0" dirty="0">
                <a:solidFill>
                  <a:schemeClr val="dk1"/>
                </a:solidFill>
                <a:latin typeface="Arial"/>
                <a:ea typeface="Arial"/>
                <a:cs typeface="Arial"/>
                <a:sym typeface="Arial"/>
              </a:rPr>
              <a:t>Delivery channels differ by access and capacity </a:t>
            </a:r>
            <a:endParaRPr sz="3600" b="1" i="0" dirty="0">
              <a:solidFill>
                <a:schemeClr val="dk1"/>
              </a:solidFill>
              <a:latin typeface="Arial"/>
              <a:ea typeface="Arial"/>
              <a:cs typeface="Arial"/>
              <a:sym typeface="Arial"/>
            </a:endParaRPr>
          </a:p>
        </p:txBody>
      </p:sp>
      <p:graphicFrame>
        <p:nvGraphicFramePr>
          <p:cNvPr id="276" name="Google Shape;276;p25"/>
          <p:cNvGraphicFramePr/>
          <p:nvPr/>
        </p:nvGraphicFramePr>
        <p:xfrm>
          <a:off x="1391376" y="3123748"/>
          <a:ext cx="4475031" cy="2542005"/>
        </p:xfrm>
        <a:graphic>
          <a:graphicData uri="http://schemas.openxmlformats.org/drawingml/2006/table">
            <a:tbl>
              <a:tblPr>
                <a:noFill/>
              </a:tblPr>
              <a:tblGrid>
                <a:gridCol w="1285804">
                  <a:extLst>
                    <a:ext uri="{9D8B030D-6E8A-4147-A177-3AD203B41FA5}">
                      <a16:colId xmlns:a16="http://schemas.microsoft.com/office/drawing/2014/main" val="20000"/>
                    </a:ext>
                  </a:extLst>
                </a:gridCol>
                <a:gridCol w="3189227">
                  <a:extLst>
                    <a:ext uri="{9D8B030D-6E8A-4147-A177-3AD203B41FA5}">
                      <a16:colId xmlns:a16="http://schemas.microsoft.com/office/drawing/2014/main" val="20001"/>
                    </a:ext>
                  </a:extLst>
                </a:gridCol>
              </a:tblGrid>
              <a:tr h="288233">
                <a:tc>
                  <a:txBody>
                    <a:bodyPr/>
                    <a:lstStyle/>
                    <a:p>
                      <a:pPr marL="0" marR="0" lvl="0" indent="0" algn="l" rtl="0">
                        <a:spcBef>
                          <a:spcPts val="0"/>
                        </a:spcBef>
                        <a:spcAft>
                          <a:spcPts val="0"/>
                        </a:spcAft>
                        <a:buNone/>
                      </a:pPr>
                      <a:r>
                        <a:rPr lang="en-US" sz="1400" b="1" i="0" u="none" strike="noStrike" cap="none" dirty="0">
                          <a:solidFill>
                            <a:srgbClr val="FFFFFF"/>
                          </a:solidFill>
                          <a:latin typeface="Calibri"/>
                          <a:ea typeface="Calibri"/>
                          <a:cs typeface="Calibri"/>
                          <a:sym typeface="Calibri"/>
                        </a:rPr>
                        <a:t>Factor </a:t>
                      </a:r>
                      <a:endParaRPr sz="1800" u="none" strike="noStrike" cap="none" dirty="0"/>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595959"/>
                    </a:solidFill>
                  </a:tcPr>
                </a:tc>
                <a:tc>
                  <a:txBody>
                    <a:bodyPr/>
                    <a:lstStyle/>
                    <a:p>
                      <a:pPr marL="0" marR="0" lvl="0" indent="0" algn="l" rtl="0">
                        <a:spcBef>
                          <a:spcPts val="0"/>
                        </a:spcBef>
                        <a:spcAft>
                          <a:spcPts val="0"/>
                        </a:spcAft>
                        <a:buNone/>
                      </a:pPr>
                      <a:r>
                        <a:rPr lang="en-US" sz="1400" b="1" i="0" u="none" strike="noStrike" cap="none" dirty="0">
                          <a:solidFill>
                            <a:srgbClr val="FFFFFF"/>
                          </a:solidFill>
                          <a:latin typeface="Calibri"/>
                          <a:ea typeface="Calibri"/>
                          <a:cs typeface="Calibri"/>
                          <a:sym typeface="Calibri"/>
                        </a:rPr>
                        <a:t>Definition </a:t>
                      </a:r>
                      <a:endParaRPr sz="1800" u="none" strike="noStrike" cap="none" dirty="0"/>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595959"/>
                    </a:solidFill>
                  </a:tcPr>
                </a:tc>
                <a:extLst>
                  <a:ext uri="{0D108BD9-81ED-4DB2-BD59-A6C34878D82A}">
                    <a16:rowId xmlns:a16="http://schemas.microsoft.com/office/drawing/2014/main" val="10000"/>
                  </a:ext>
                </a:extLst>
              </a:tr>
              <a:tr h="744465">
                <a:tc>
                  <a:txBody>
                    <a:bodyPr/>
                    <a:lstStyle/>
                    <a:p>
                      <a:pPr marL="0" marR="0" lvl="0" indent="0" algn="l" rtl="0">
                        <a:lnSpc>
                          <a:spcPct val="100000"/>
                        </a:lnSpc>
                        <a:spcBef>
                          <a:spcPts val="0"/>
                        </a:spcBef>
                        <a:spcAft>
                          <a:spcPts val="0"/>
                        </a:spcAft>
                        <a:buClr>
                          <a:srgbClr val="595959"/>
                        </a:buClr>
                        <a:buSzPts val="1200"/>
                        <a:buFont typeface="Calibri"/>
                        <a:buNone/>
                      </a:pPr>
                      <a:r>
                        <a:rPr lang="en-US" sz="1200" b="1" i="0" u="none" strike="noStrike" cap="none" dirty="0">
                          <a:solidFill>
                            <a:srgbClr val="595959"/>
                          </a:solidFill>
                          <a:latin typeface="Calibri"/>
                          <a:ea typeface="Calibri"/>
                          <a:cs typeface="Calibri"/>
                          <a:sym typeface="Calibri"/>
                        </a:rPr>
                        <a:t>Reach</a:t>
                      </a:r>
                      <a:endParaRPr sz="1600" u="none" strike="noStrike" cap="none" dirty="0"/>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tc>
                  <a:txBody>
                    <a:bodyPr/>
                    <a:lstStyle/>
                    <a:p>
                      <a:pPr marL="0" marR="0" lvl="0" indent="0" algn="l" rtl="0">
                        <a:lnSpc>
                          <a:spcPct val="100000"/>
                        </a:lnSpc>
                        <a:spcBef>
                          <a:spcPts val="0"/>
                        </a:spcBef>
                        <a:spcAft>
                          <a:spcPts val="0"/>
                        </a:spcAft>
                        <a:buClr>
                          <a:srgbClr val="595959"/>
                        </a:buClr>
                        <a:buSzPts val="1200"/>
                        <a:buFont typeface="Calibri"/>
                        <a:buNone/>
                      </a:pPr>
                      <a:r>
                        <a:rPr lang="en-US" sz="1200" b="0" i="0" u="none" strike="noStrike" cap="none" dirty="0">
                          <a:solidFill>
                            <a:srgbClr val="595959"/>
                          </a:solidFill>
                          <a:latin typeface="Calibri"/>
                          <a:ea typeface="Calibri"/>
                          <a:cs typeface="Calibri"/>
                          <a:sym typeface="Calibri"/>
                        </a:rPr>
                        <a:t>Channel provides SRH services for women and girls vulnerable to HIV.</a:t>
                      </a:r>
                      <a:endParaRPr sz="1600" u="none" strike="noStrike" cap="none" dirty="0"/>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extLst>
                  <a:ext uri="{0D108BD9-81ED-4DB2-BD59-A6C34878D82A}">
                    <a16:rowId xmlns:a16="http://schemas.microsoft.com/office/drawing/2014/main" val="10001"/>
                  </a:ext>
                </a:extLst>
              </a:tr>
              <a:tr h="744465">
                <a:tc>
                  <a:txBody>
                    <a:bodyPr/>
                    <a:lstStyle/>
                    <a:p>
                      <a:pPr marL="0" marR="0" lvl="0" indent="0" algn="l" rtl="0">
                        <a:spcBef>
                          <a:spcPts val="0"/>
                        </a:spcBef>
                        <a:spcAft>
                          <a:spcPts val="0"/>
                        </a:spcAft>
                        <a:buNone/>
                      </a:pPr>
                      <a:r>
                        <a:rPr lang="en-US" sz="1200" b="1" i="0" u="none" strike="noStrike" cap="none" dirty="0">
                          <a:solidFill>
                            <a:srgbClr val="595959"/>
                          </a:solidFill>
                          <a:latin typeface="Calibri"/>
                          <a:ea typeface="Calibri"/>
                          <a:cs typeface="Calibri"/>
                          <a:sym typeface="Calibri"/>
                        </a:rPr>
                        <a:t>Affordability</a:t>
                      </a:r>
                      <a:endParaRPr sz="1600" u="none" strike="noStrike" cap="none" dirty="0"/>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tc>
                  <a:txBody>
                    <a:bodyPr/>
                    <a:lstStyle/>
                    <a:p>
                      <a:pPr marL="0" marR="0" lvl="0" indent="0" algn="l" rtl="0">
                        <a:spcBef>
                          <a:spcPts val="0"/>
                        </a:spcBef>
                        <a:spcAft>
                          <a:spcPts val="0"/>
                        </a:spcAft>
                        <a:buNone/>
                      </a:pPr>
                      <a:r>
                        <a:rPr lang="en-US" sz="1200" b="0" i="0" u="none" strike="noStrike" cap="none" dirty="0">
                          <a:solidFill>
                            <a:srgbClr val="595959"/>
                          </a:solidFill>
                          <a:latin typeface="Calibri"/>
                          <a:ea typeface="Calibri"/>
                          <a:cs typeface="Calibri"/>
                          <a:sym typeface="Calibri"/>
                        </a:rPr>
                        <a:t>Services provided through this channel are affordable for women and girls vulnerable to HIV with a range of income levels.</a:t>
                      </a:r>
                      <a:endParaRPr sz="1600" u="none" strike="noStrike" cap="none" dirty="0"/>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extLst>
                  <a:ext uri="{0D108BD9-81ED-4DB2-BD59-A6C34878D82A}">
                    <a16:rowId xmlns:a16="http://schemas.microsoft.com/office/drawing/2014/main" val="10002"/>
                  </a:ext>
                </a:extLst>
              </a:tr>
              <a:tr h="744465">
                <a:tc>
                  <a:txBody>
                    <a:bodyPr/>
                    <a:lstStyle/>
                    <a:p>
                      <a:pPr marL="0" marR="0" lvl="0" indent="0" algn="l" rtl="0">
                        <a:lnSpc>
                          <a:spcPct val="100000"/>
                        </a:lnSpc>
                        <a:spcBef>
                          <a:spcPts val="0"/>
                        </a:spcBef>
                        <a:spcAft>
                          <a:spcPts val="0"/>
                        </a:spcAft>
                        <a:buClr>
                          <a:srgbClr val="595959"/>
                        </a:buClr>
                        <a:buSzPts val="1200"/>
                        <a:buFont typeface="Calibri"/>
                        <a:buNone/>
                      </a:pPr>
                      <a:r>
                        <a:rPr lang="en-US" sz="1200" b="1" i="0" u="none" strike="noStrike" cap="none" dirty="0">
                          <a:solidFill>
                            <a:srgbClr val="595959"/>
                          </a:solidFill>
                          <a:latin typeface="Calibri"/>
                          <a:ea typeface="Calibri"/>
                          <a:cs typeface="Calibri"/>
                          <a:sym typeface="Calibri"/>
                        </a:rPr>
                        <a:t>Product  portfolio</a:t>
                      </a:r>
                      <a:endParaRPr sz="1200" u="none" strike="noStrike" cap="none" dirty="0"/>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tc>
                  <a:txBody>
                    <a:bodyPr/>
                    <a:lstStyle/>
                    <a:p>
                      <a:pPr marL="0" marR="0" lvl="0" indent="0" algn="l" rtl="0">
                        <a:spcBef>
                          <a:spcPts val="0"/>
                        </a:spcBef>
                        <a:spcAft>
                          <a:spcPts val="0"/>
                        </a:spcAft>
                        <a:buNone/>
                      </a:pPr>
                      <a:r>
                        <a:rPr lang="en-US" sz="1200" b="0" i="0" u="none" strike="noStrike" cap="none" dirty="0">
                          <a:solidFill>
                            <a:srgbClr val="595959"/>
                          </a:solidFill>
                          <a:latin typeface="Calibri"/>
                          <a:ea typeface="Calibri"/>
                          <a:cs typeface="Calibri"/>
                          <a:sym typeface="Calibri"/>
                        </a:rPr>
                        <a:t>Other products that are relevant to women and girls vulnerable to HIV (e.g., HIV testing, oral PrEP, FP) are offered through this channel.</a:t>
                      </a:r>
                      <a:endParaRPr sz="1200" b="0" i="0" u="none" strike="noStrike" cap="none" dirty="0">
                        <a:solidFill>
                          <a:schemeClr val="accent4"/>
                        </a:solidFill>
                        <a:latin typeface="Calibri"/>
                        <a:ea typeface="Calibri"/>
                        <a:cs typeface="Calibri"/>
                        <a:sym typeface="Calibri"/>
                      </a:endParaRP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extLst>
                  <a:ext uri="{0D108BD9-81ED-4DB2-BD59-A6C34878D82A}">
                    <a16:rowId xmlns:a16="http://schemas.microsoft.com/office/drawing/2014/main" val="10003"/>
                  </a:ext>
                </a:extLst>
              </a:tr>
            </a:tbl>
          </a:graphicData>
        </a:graphic>
      </p:graphicFrame>
      <p:graphicFrame>
        <p:nvGraphicFramePr>
          <p:cNvPr id="278" name="Google Shape;278;p25"/>
          <p:cNvGraphicFramePr/>
          <p:nvPr>
            <p:extLst>
              <p:ext uri="{D42A27DB-BD31-4B8C-83A1-F6EECF244321}">
                <p14:modId xmlns:p14="http://schemas.microsoft.com/office/powerpoint/2010/main" val="357218330"/>
              </p:ext>
            </p:extLst>
          </p:nvPr>
        </p:nvGraphicFramePr>
        <p:xfrm>
          <a:off x="6726631" y="3123749"/>
          <a:ext cx="4252175" cy="2528164"/>
        </p:xfrm>
        <a:graphic>
          <a:graphicData uri="http://schemas.openxmlformats.org/drawingml/2006/table">
            <a:tbl>
              <a:tblPr>
                <a:noFill/>
              </a:tblPr>
              <a:tblGrid>
                <a:gridCol w="1215525">
                  <a:extLst>
                    <a:ext uri="{9D8B030D-6E8A-4147-A177-3AD203B41FA5}">
                      <a16:colId xmlns:a16="http://schemas.microsoft.com/office/drawing/2014/main" val="20000"/>
                    </a:ext>
                  </a:extLst>
                </a:gridCol>
                <a:gridCol w="3036650">
                  <a:extLst>
                    <a:ext uri="{9D8B030D-6E8A-4147-A177-3AD203B41FA5}">
                      <a16:colId xmlns:a16="http://schemas.microsoft.com/office/drawing/2014/main" val="20001"/>
                    </a:ext>
                  </a:extLst>
                </a:gridCol>
              </a:tblGrid>
              <a:tr h="288233">
                <a:tc>
                  <a:txBody>
                    <a:bodyPr/>
                    <a:lstStyle/>
                    <a:p>
                      <a:pPr marL="0" marR="0" lvl="0" indent="0" algn="l" rtl="0">
                        <a:spcBef>
                          <a:spcPts val="0"/>
                        </a:spcBef>
                        <a:spcAft>
                          <a:spcPts val="0"/>
                        </a:spcAft>
                        <a:buNone/>
                      </a:pPr>
                      <a:r>
                        <a:rPr lang="en-US" sz="1400" b="1" i="0" u="none" strike="noStrike" cap="none" dirty="0">
                          <a:solidFill>
                            <a:srgbClr val="FFFFFF"/>
                          </a:solidFill>
                          <a:latin typeface="Calibri"/>
                          <a:ea typeface="Calibri"/>
                          <a:cs typeface="Calibri"/>
                          <a:sym typeface="Calibri"/>
                        </a:rPr>
                        <a:t>Factor </a:t>
                      </a:r>
                      <a:endParaRPr sz="1800" u="none" strike="noStrike" cap="none" dirty="0"/>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595959"/>
                    </a:solidFill>
                  </a:tcPr>
                </a:tc>
                <a:tc>
                  <a:txBody>
                    <a:bodyPr/>
                    <a:lstStyle/>
                    <a:p>
                      <a:pPr marL="0" marR="0" lvl="0" indent="0" algn="l" rtl="0">
                        <a:spcBef>
                          <a:spcPts val="0"/>
                        </a:spcBef>
                        <a:spcAft>
                          <a:spcPts val="0"/>
                        </a:spcAft>
                        <a:buNone/>
                      </a:pPr>
                      <a:r>
                        <a:rPr lang="en-US" sz="1400" b="1" i="0" u="none" strike="noStrike" cap="none" dirty="0">
                          <a:solidFill>
                            <a:srgbClr val="FFFFFF"/>
                          </a:solidFill>
                          <a:latin typeface="Calibri"/>
                          <a:ea typeface="Calibri"/>
                          <a:cs typeface="Calibri"/>
                          <a:sym typeface="Calibri"/>
                        </a:rPr>
                        <a:t>Definition </a:t>
                      </a:r>
                      <a:endParaRPr sz="1800" u="none" strike="noStrike" cap="none" dirty="0"/>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595959"/>
                    </a:solidFill>
                  </a:tcPr>
                </a:tc>
                <a:extLst>
                  <a:ext uri="{0D108BD9-81ED-4DB2-BD59-A6C34878D82A}">
                    <a16:rowId xmlns:a16="http://schemas.microsoft.com/office/drawing/2014/main" val="10000"/>
                  </a:ext>
                </a:extLst>
              </a:tr>
              <a:tr h="720305">
                <a:tc>
                  <a:txBody>
                    <a:bodyPr/>
                    <a:lstStyle/>
                    <a:p>
                      <a:pPr marL="0" marR="0" lvl="0" indent="0" algn="l" rtl="0">
                        <a:spcBef>
                          <a:spcPts val="0"/>
                        </a:spcBef>
                        <a:spcAft>
                          <a:spcPts val="0"/>
                        </a:spcAft>
                        <a:buNone/>
                      </a:pPr>
                      <a:r>
                        <a:rPr lang="en-US" sz="1200" b="1" i="0" u="none" strike="noStrike" cap="none" dirty="0">
                          <a:solidFill>
                            <a:srgbClr val="595959"/>
                          </a:solidFill>
                          <a:latin typeface="Calibri"/>
                          <a:ea typeface="Calibri"/>
                          <a:cs typeface="Calibri"/>
                          <a:sym typeface="Calibri"/>
                        </a:rPr>
                        <a:t>HIV counseling and testing services (HTS)</a:t>
                      </a:r>
                      <a:endParaRPr sz="1200" u="none" strike="noStrike" cap="none" dirty="0">
                        <a:latin typeface="Calibri"/>
                        <a:ea typeface="Calibri"/>
                        <a:cs typeface="Calibri"/>
                        <a:sym typeface="Calibri"/>
                      </a:endParaRP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tc>
                  <a:txBody>
                    <a:bodyPr/>
                    <a:lstStyle/>
                    <a:p>
                      <a:pPr marL="0" marR="0" lvl="0" indent="0" algn="l" rtl="0">
                        <a:spcBef>
                          <a:spcPts val="0"/>
                        </a:spcBef>
                        <a:spcAft>
                          <a:spcPts val="0"/>
                        </a:spcAft>
                        <a:buNone/>
                      </a:pPr>
                      <a:r>
                        <a:rPr lang="en-US" sz="1200" b="0" i="0" u="none" strike="noStrike" cap="none" dirty="0">
                          <a:solidFill>
                            <a:srgbClr val="595959"/>
                          </a:solidFill>
                          <a:latin typeface="Calibri"/>
                          <a:ea typeface="Calibri"/>
                          <a:cs typeface="Calibri"/>
                          <a:sym typeface="Calibri"/>
                        </a:rPr>
                        <a:t>Channel currently offers HIV counseling and testing services.</a:t>
                      </a:r>
                      <a:endParaRPr sz="1200" u="none" strike="noStrike" cap="none" dirty="0">
                        <a:latin typeface="Calibri"/>
                        <a:ea typeface="Calibri"/>
                        <a:cs typeface="Calibri"/>
                        <a:sym typeface="Calibri"/>
                      </a:endParaRP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extLst>
                  <a:ext uri="{0D108BD9-81ED-4DB2-BD59-A6C34878D82A}">
                    <a16:rowId xmlns:a16="http://schemas.microsoft.com/office/drawing/2014/main" val="10001"/>
                  </a:ext>
                </a:extLst>
              </a:tr>
              <a:tr h="778944">
                <a:tc>
                  <a:txBody>
                    <a:bodyPr/>
                    <a:lstStyle/>
                    <a:p>
                      <a:pPr marL="0" marR="0" lvl="0" indent="0" algn="l" rtl="0">
                        <a:spcBef>
                          <a:spcPts val="0"/>
                        </a:spcBef>
                        <a:spcAft>
                          <a:spcPts val="0"/>
                        </a:spcAft>
                        <a:buNone/>
                      </a:pPr>
                      <a:r>
                        <a:rPr lang="en-US" sz="1200" b="1" i="0" u="none" strike="noStrike" cap="none" dirty="0">
                          <a:solidFill>
                            <a:srgbClr val="595959"/>
                          </a:solidFill>
                          <a:latin typeface="Calibri"/>
                          <a:ea typeface="Calibri"/>
                          <a:cs typeface="Calibri"/>
                          <a:sym typeface="Calibri"/>
                        </a:rPr>
                        <a:t>Healthcare worker (HCW) capacity</a:t>
                      </a:r>
                      <a:endParaRPr sz="1200" u="none" strike="noStrike" cap="none" dirty="0">
                        <a:latin typeface="Calibri"/>
                        <a:ea typeface="Calibri"/>
                        <a:cs typeface="Calibri"/>
                        <a:sym typeface="Calibri"/>
                      </a:endParaRP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tc>
                  <a:txBody>
                    <a:bodyPr/>
                    <a:lstStyle/>
                    <a:p>
                      <a:pPr marL="0" marR="0" lvl="0" indent="0" algn="l" rtl="0">
                        <a:spcBef>
                          <a:spcPts val="0"/>
                        </a:spcBef>
                        <a:spcAft>
                          <a:spcPts val="0"/>
                        </a:spcAft>
                        <a:buNone/>
                      </a:pPr>
                      <a:r>
                        <a:rPr lang="en-US" sz="1200" b="0" i="0" u="none" strike="noStrike" cap="none" dirty="0">
                          <a:solidFill>
                            <a:srgbClr val="595959"/>
                          </a:solidFill>
                          <a:latin typeface="Calibri"/>
                          <a:ea typeface="Calibri"/>
                          <a:cs typeface="Calibri"/>
                          <a:sym typeface="Calibri"/>
                        </a:rPr>
                        <a:t>Channel has HCW on-staff who can initiate ring use and support follow-up.</a:t>
                      </a:r>
                      <a:endParaRPr sz="1200" u="none" strike="noStrike" cap="none" dirty="0">
                        <a:solidFill>
                          <a:schemeClr val="accent4"/>
                        </a:solidFill>
                        <a:latin typeface="Calibri"/>
                        <a:ea typeface="Calibri"/>
                        <a:cs typeface="Calibri"/>
                        <a:sym typeface="Calibri"/>
                      </a:endParaRP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extLst>
                  <a:ext uri="{0D108BD9-81ED-4DB2-BD59-A6C34878D82A}">
                    <a16:rowId xmlns:a16="http://schemas.microsoft.com/office/drawing/2014/main" val="10002"/>
                  </a:ext>
                </a:extLst>
              </a:tr>
              <a:tr h="720305">
                <a:tc>
                  <a:txBody>
                    <a:bodyPr/>
                    <a:lstStyle/>
                    <a:p>
                      <a:pPr marL="0" marR="0" lvl="0" indent="0" algn="l" rtl="0">
                        <a:spcBef>
                          <a:spcPts val="0"/>
                        </a:spcBef>
                        <a:spcAft>
                          <a:spcPts val="0"/>
                        </a:spcAft>
                        <a:buNone/>
                      </a:pPr>
                      <a:r>
                        <a:rPr lang="en-US" sz="1200" b="1" i="0" u="none" strike="noStrike" cap="none" dirty="0">
                          <a:solidFill>
                            <a:srgbClr val="595959"/>
                          </a:solidFill>
                          <a:latin typeface="Calibri"/>
                          <a:ea typeface="Calibri"/>
                          <a:cs typeface="Calibri"/>
                          <a:sym typeface="Calibri"/>
                        </a:rPr>
                        <a:t>Private space</a:t>
                      </a:r>
                      <a:endParaRPr dirty="0"/>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tc>
                  <a:txBody>
                    <a:bodyPr/>
                    <a:lstStyle/>
                    <a:p>
                      <a:pPr marL="0" marR="0" lvl="0" indent="0" algn="l" rtl="0">
                        <a:spcBef>
                          <a:spcPts val="0"/>
                        </a:spcBef>
                        <a:spcAft>
                          <a:spcPts val="0"/>
                        </a:spcAft>
                        <a:buNone/>
                      </a:pPr>
                      <a:r>
                        <a:rPr lang="en-US" sz="1200" b="0" i="0" u="none" strike="noStrike" cap="none" dirty="0">
                          <a:solidFill>
                            <a:srgbClr val="595959"/>
                          </a:solidFill>
                          <a:latin typeface="Calibri"/>
                          <a:ea typeface="Calibri"/>
                          <a:cs typeface="Calibri"/>
                          <a:sym typeface="Calibri"/>
                        </a:rPr>
                        <a:t>Channel has private space for women to initiate and insert ring for the first time. </a:t>
                      </a:r>
                      <a:endParaRPr dirty="0"/>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extLst>
                  <a:ext uri="{0D108BD9-81ED-4DB2-BD59-A6C34878D82A}">
                    <a16:rowId xmlns:a16="http://schemas.microsoft.com/office/drawing/2014/main" val="10003"/>
                  </a:ext>
                </a:extLst>
              </a:tr>
            </a:tbl>
          </a:graphicData>
        </a:graphic>
      </p:graphicFrame>
      <p:sp>
        <p:nvSpPr>
          <p:cNvPr id="279" name="Google Shape;279;p25"/>
          <p:cNvSpPr/>
          <p:nvPr/>
        </p:nvSpPr>
        <p:spPr>
          <a:xfrm>
            <a:off x="7396107" y="3241621"/>
            <a:ext cx="12192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80" name="Google Shape;280;p25"/>
          <p:cNvSpPr/>
          <p:nvPr/>
        </p:nvSpPr>
        <p:spPr>
          <a:xfrm>
            <a:off x="10544537" y="99332"/>
            <a:ext cx="1518210" cy="332509"/>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chemeClr val="dk1"/>
                </a:solidFill>
                <a:latin typeface="Calibri"/>
                <a:ea typeface="Calibri"/>
                <a:cs typeface="Calibri"/>
                <a:sym typeface="Calibri"/>
              </a:rPr>
              <a:t>Delivery Channels</a:t>
            </a:r>
            <a:endParaRPr dirty="0"/>
          </a:p>
        </p:txBody>
      </p:sp>
      <p:sp>
        <p:nvSpPr>
          <p:cNvPr id="14" name="Google Shape;273;p25">
            <a:extLst>
              <a:ext uri="{FF2B5EF4-FFF2-40B4-BE49-F238E27FC236}">
                <a16:creationId xmlns:a16="http://schemas.microsoft.com/office/drawing/2014/main" id="{53E617D9-63C3-4647-A612-A2704A9438F4}"/>
              </a:ext>
            </a:extLst>
          </p:cNvPr>
          <p:cNvSpPr/>
          <p:nvPr/>
        </p:nvSpPr>
        <p:spPr>
          <a:xfrm>
            <a:off x="376079" y="5676523"/>
            <a:ext cx="1393341" cy="3368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3F5B66"/>
                </a:solidFill>
                <a:latin typeface="Calibri"/>
                <a:ea typeface="Calibri"/>
                <a:cs typeface="Calibri"/>
                <a:sym typeface="Calibri"/>
              </a:rPr>
              <a:t>Rating key</a:t>
            </a:r>
            <a:endParaRPr sz="1800" dirty="0"/>
          </a:p>
        </p:txBody>
      </p:sp>
      <p:sp>
        <p:nvSpPr>
          <p:cNvPr id="2" name="Rectangle 1">
            <a:extLst>
              <a:ext uri="{FF2B5EF4-FFF2-40B4-BE49-F238E27FC236}">
                <a16:creationId xmlns:a16="http://schemas.microsoft.com/office/drawing/2014/main" id="{2CEEEBC8-4E29-3744-AEEC-2B480D7A620C}"/>
              </a:ext>
            </a:extLst>
          </p:cNvPr>
          <p:cNvSpPr/>
          <p:nvPr/>
        </p:nvSpPr>
        <p:spPr>
          <a:xfrm>
            <a:off x="1625238" y="5744181"/>
            <a:ext cx="478370" cy="19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CD7D115-1843-D847-8903-D11FD0007C11}"/>
              </a:ext>
            </a:extLst>
          </p:cNvPr>
          <p:cNvSpPr/>
          <p:nvPr/>
        </p:nvSpPr>
        <p:spPr>
          <a:xfrm>
            <a:off x="1625238" y="6025717"/>
            <a:ext cx="478370" cy="1963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3D70CD3-217C-9A4F-AAD0-1C140E16C36E}"/>
              </a:ext>
            </a:extLst>
          </p:cNvPr>
          <p:cNvSpPr/>
          <p:nvPr/>
        </p:nvSpPr>
        <p:spPr>
          <a:xfrm>
            <a:off x="1625238" y="6308242"/>
            <a:ext cx="478370" cy="19630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BA37AB6-0E7A-454D-BBF4-05797C25601B}"/>
              </a:ext>
            </a:extLst>
          </p:cNvPr>
          <p:cNvSpPr/>
          <p:nvPr/>
        </p:nvSpPr>
        <p:spPr>
          <a:xfrm>
            <a:off x="2103608" y="5703834"/>
            <a:ext cx="3679212" cy="276999"/>
          </a:xfrm>
          <a:prstGeom prst="rect">
            <a:avLst/>
          </a:prstGeom>
        </p:spPr>
        <p:txBody>
          <a:bodyPr wrap="none">
            <a:spAutoFit/>
          </a:bodyPr>
          <a:lstStyle/>
          <a:p>
            <a:pPr lvl="0"/>
            <a:r>
              <a:rPr lang="en-US" sz="1200" dirty="0">
                <a:solidFill>
                  <a:srgbClr val="595959"/>
                </a:solidFill>
                <a:latin typeface="Calibri"/>
                <a:ea typeface="Calibri"/>
                <a:cs typeface="Calibri"/>
                <a:sym typeface="Calibri"/>
              </a:rPr>
              <a:t>Channel reaches high numbers of women at-risk for HIV</a:t>
            </a:r>
            <a:endParaRPr lang="en-US" sz="1200" dirty="0">
              <a:latin typeface="Calibri"/>
              <a:ea typeface="Calibri"/>
              <a:cs typeface="Calibri"/>
              <a:sym typeface="Calibri"/>
            </a:endParaRPr>
          </a:p>
        </p:txBody>
      </p:sp>
      <p:sp>
        <p:nvSpPr>
          <p:cNvPr id="22" name="Rectangle 21">
            <a:extLst>
              <a:ext uri="{FF2B5EF4-FFF2-40B4-BE49-F238E27FC236}">
                <a16:creationId xmlns:a16="http://schemas.microsoft.com/office/drawing/2014/main" id="{D89752AF-6075-2B47-87A0-2415DF33F190}"/>
              </a:ext>
            </a:extLst>
          </p:cNvPr>
          <p:cNvSpPr/>
          <p:nvPr/>
        </p:nvSpPr>
        <p:spPr>
          <a:xfrm>
            <a:off x="2103608" y="5985370"/>
            <a:ext cx="3767378" cy="276999"/>
          </a:xfrm>
          <a:prstGeom prst="rect">
            <a:avLst/>
          </a:prstGeom>
        </p:spPr>
        <p:txBody>
          <a:bodyPr wrap="none">
            <a:spAutoFit/>
          </a:bodyPr>
          <a:lstStyle/>
          <a:p>
            <a:pPr lvl="0"/>
            <a:r>
              <a:rPr lang="en-US" sz="1200" dirty="0">
                <a:solidFill>
                  <a:srgbClr val="595959"/>
                </a:solidFill>
                <a:latin typeface="Calibri"/>
                <a:ea typeface="Calibri"/>
                <a:cs typeface="Calibri"/>
                <a:sym typeface="Calibri"/>
              </a:rPr>
              <a:t>Channel reaches some segments of women at-risk for HIV</a:t>
            </a:r>
            <a:endParaRPr lang="en-US" sz="1200" dirty="0">
              <a:latin typeface="Calibri"/>
              <a:ea typeface="Calibri"/>
              <a:cs typeface="Calibri"/>
              <a:sym typeface="Calibri"/>
            </a:endParaRPr>
          </a:p>
        </p:txBody>
      </p:sp>
      <p:sp>
        <p:nvSpPr>
          <p:cNvPr id="23" name="Rectangle 22">
            <a:extLst>
              <a:ext uri="{FF2B5EF4-FFF2-40B4-BE49-F238E27FC236}">
                <a16:creationId xmlns:a16="http://schemas.microsoft.com/office/drawing/2014/main" id="{FFF565DD-6566-994D-B18F-65C7288E66D2}"/>
              </a:ext>
            </a:extLst>
          </p:cNvPr>
          <p:cNvSpPr/>
          <p:nvPr/>
        </p:nvSpPr>
        <p:spPr>
          <a:xfrm>
            <a:off x="2103608" y="6267895"/>
            <a:ext cx="3449983" cy="276999"/>
          </a:xfrm>
          <a:prstGeom prst="rect">
            <a:avLst/>
          </a:prstGeom>
        </p:spPr>
        <p:txBody>
          <a:bodyPr wrap="none">
            <a:spAutoFit/>
          </a:bodyPr>
          <a:lstStyle/>
          <a:p>
            <a:pPr lvl="0"/>
            <a:r>
              <a:rPr lang="en-US" sz="1200" dirty="0">
                <a:solidFill>
                  <a:srgbClr val="595959"/>
                </a:solidFill>
                <a:latin typeface="Calibri"/>
                <a:ea typeface="Calibri"/>
                <a:cs typeface="Calibri"/>
                <a:sym typeface="Calibri"/>
              </a:rPr>
              <a:t>Channel does not reach many women at-risk for HIV</a:t>
            </a:r>
            <a:endParaRPr lang="en-US" sz="1200" dirty="0">
              <a:latin typeface="Calibri"/>
              <a:ea typeface="Calibri"/>
              <a:cs typeface="Calibri"/>
              <a:sym typeface="Calibri"/>
            </a:endParaRPr>
          </a:p>
        </p:txBody>
      </p:sp>
      <p:sp>
        <p:nvSpPr>
          <p:cNvPr id="24" name="Rectangle 23">
            <a:extLst>
              <a:ext uri="{FF2B5EF4-FFF2-40B4-BE49-F238E27FC236}">
                <a16:creationId xmlns:a16="http://schemas.microsoft.com/office/drawing/2014/main" id="{68EEDA8D-5DCC-A442-B15F-6E95ACFEF548}"/>
              </a:ext>
            </a:extLst>
          </p:cNvPr>
          <p:cNvSpPr/>
          <p:nvPr/>
        </p:nvSpPr>
        <p:spPr>
          <a:xfrm>
            <a:off x="6759401" y="5744181"/>
            <a:ext cx="478370" cy="19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6DF96B71-909C-9144-B1DE-5C193C5A47CC}"/>
              </a:ext>
            </a:extLst>
          </p:cNvPr>
          <p:cNvSpPr/>
          <p:nvPr/>
        </p:nvSpPr>
        <p:spPr>
          <a:xfrm>
            <a:off x="6759401" y="6025717"/>
            <a:ext cx="478370" cy="1963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090A341-8879-9C44-B0D6-E3122E5ED709}"/>
              </a:ext>
            </a:extLst>
          </p:cNvPr>
          <p:cNvSpPr/>
          <p:nvPr/>
        </p:nvSpPr>
        <p:spPr>
          <a:xfrm>
            <a:off x="6759401" y="6306263"/>
            <a:ext cx="478370" cy="19630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BA45B102-2307-044C-BFF9-5077BAE13162}"/>
              </a:ext>
            </a:extLst>
          </p:cNvPr>
          <p:cNvSpPr/>
          <p:nvPr/>
        </p:nvSpPr>
        <p:spPr>
          <a:xfrm>
            <a:off x="7237771" y="5703834"/>
            <a:ext cx="4774064" cy="276999"/>
          </a:xfrm>
          <a:prstGeom prst="rect">
            <a:avLst/>
          </a:prstGeom>
        </p:spPr>
        <p:txBody>
          <a:bodyPr wrap="none">
            <a:spAutoFit/>
          </a:bodyPr>
          <a:lstStyle/>
          <a:p>
            <a:pPr lvl="0"/>
            <a:r>
              <a:rPr lang="en-US" sz="1200" dirty="0">
                <a:solidFill>
                  <a:srgbClr val="595959"/>
                </a:solidFill>
                <a:latin typeface="Calibri"/>
                <a:ea typeface="Calibri"/>
                <a:cs typeface="Calibri"/>
                <a:sym typeface="Calibri"/>
              </a:rPr>
              <a:t>Sites consistently have infrastructure, capacity needed to deliver the ring</a:t>
            </a:r>
            <a:endParaRPr lang="en-US" sz="1200" dirty="0">
              <a:latin typeface="Calibri"/>
              <a:ea typeface="Calibri"/>
              <a:cs typeface="Calibri"/>
              <a:sym typeface="Calibri"/>
            </a:endParaRPr>
          </a:p>
        </p:txBody>
      </p:sp>
      <p:sp>
        <p:nvSpPr>
          <p:cNvPr id="28" name="Rectangle 27">
            <a:extLst>
              <a:ext uri="{FF2B5EF4-FFF2-40B4-BE49-F238E27FC236}">
                <a16:creationId xmlns:a16="http://schemas.microsoft.com/office/drawing/2014/main" id="{55C48081-6DF2-F346-80B4-4DE92C3F80FC}"/>
              </a:ext>
            </a:extLst>
          </p:cNvPr>
          <p:cNvSpPr/>
          <p:nvPr/>
        </p:nvSpPr>
        <p:spPr>
          <a:xfrm>
            <a:off x="7237771" y="5985370"/>
            <a:ext cx="4576894" cy="276999"/>
          </a:xfrm>
          <a:prstGeom prst="rect">
            <a:avLst/>
          </a:prstGeom>
        </p:spPr>
        <p:txBody>
          <a:bodyPr wrap="none">
            <a:spAutoFit/>
          </a:bodyPr>
          <a:lstStyle/>
          <a:p>
            <a:pPr lvl="0"/>
            <a:r>
              <a:rPr lang="en-US" sz="1200" dirty="0">
                <a:solidFill>
                  <a:srgbClr val="595959"/>
                </a:solidFill>
                <a:latin typeface="Calibri"/>
                <a:ea typeface="Calibri"/>
                <a:cs typeface="Calibri"/>
                <a:sym typeface="Calibri"/>
              </a:rPr>
              <a:t>Some sites have the infrastructure, capacity needed to deliver the ring</a:t>
            </a:r>
            <a:endParaRPr lang="en-US" sz="1200" dirty="0">
              <a:latin typeface="Calibri"/>
              <a:ea typeface="Calibri"/>
              <a:cs typeface="Calibri"/>
              <a:sym typeface="Calibri"/>
            </a:endParaRPr>
          </a:p>
        </p:txBody>
      </p:sp>
      <p:sp>
        <p:nvSpPr>
          <p:cNvPr id="29" name="Rectangle 28">
            <a:extLst>
              <a:ext uri="{FF2B5EF4-FFF2-40B4-BE49-F238E27FC236}">
                <a16:creationId xmlns:a16="http://schemas.microsoft.com/office/drawing/2014/main" id="{02247161-66AC-0B47-9A66-ABFA0FA0DBE4}"/>
              </a:ext>
            </a:extLst>
          </p:cNvPr>
          <p:cNvSpPr/>
          <p:nvPr/>
        </p:nvSpPr>
        <p:spPr>
          <a:xfrm>
            <a:off x="7237771" y="6265916"/>
            <a:ext cx="4594528" cy="276999"/>
          </a:xfrm>
          <a:prstGeom prst="rect">
            <a:avLst/>
          </a:prstGeom>
        </p:spPr>
        <p:txBody>
          <a:bodyPr wrap="none">
            <a:spAutoFit/>
          </a:bodyPr>
          <a:lstStyle/>
          <a:p>
            <a:pPr lvl="0"/>
            <a:r>
              <a:rPr lang="en-US" sz="1200" dirty="0">
                <a:solidFill>
                  <a:srgbClr val="595959"/>
                </a:solidFill>
                <a:latin typeface="Calibri"/>
                <a:ea typeface="Calibri"/>
                <a:cs typeface="Calibri"/>
                <a:sym typeface="Calibri"/>
              </a:rPr>
              <a:t>Sites rarely have the infrastructure, capacity needed to deliver the ring</a:t>
            </a:r>
            <a:endParaRPr lang="en-US" sz="1200" dirty="0">
              <a:latin typeface="Calibri"/>
              <a:ea typeface="Calibri"/>
              <a:cs typeface="Calibri"/>
              <a:sym typeface="Calibri"/>
            </a:endParaRPr>
          </a:p>
        </p:txBody>
      </p:sp>
    </p:spTree>
    <p:extLst>
      <p:ext uri="{BB962C8B-B14F-4D97-AF65-F5344CB8AC3E}">
        <p14:creationId xmlns:p14="http://schemas.microsoft.com/office/powerpoint/2010/main" val="3611181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6"/>
          <p:cNvSpPr txBox="1">
            <a:spLocks noGrp="1"/>
          </p:cNvSpPr>
          <p:nvPr>
            <p:ph type="title"/>
          </p:nvPr>
        </p:nvSpPr>
        <p:spPr>
          <a:xfrm>
            <a:off x="985729" y="265586"/>
            <a:ext cx="8243112" cy="58768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Arial"/>
              <a:buNone/>
            </a:pPr>
            <a:r>
              <a:rPr lang="en-US" sz="3200" dirty="0"/>
              <a:t>Delivery channel access assessment</a:t>
            </a:r>
            <a:endParaRPr sz="3200" dirty="0"/>
          </a:p>
        </p:txBody>
      </p:sp>
      <p:sp>
        <p:nvSpPr>
          <p:cNvPr id="278" name="Google Shape;278;p26"/>
          <p:cNvSpPr/>
          <p:nvPr/>
        </p:nvSpPr>
        <p:spPr>
          <a:xfrm>
            <a:off x="10178529" y="99332"/>
            <a:ext cx="1884218" cy="332509"/>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chemeClr val="dk1"/>
                </a:solidFill>
                <a:latin typeface="Calibri"/>
                <a:ea typeface="Calibri"/>
                <a:cs typeface="Calibri"/>
                <a:sym typeface="Calibri"/>
              </a:rPr>
              <a:t>Delivery Channels</a:t>
            </a:r>
            <a:endParaRPr dirty="0"/>
          </a:p>
        </p:txBody>
      </p:sp>
      <p:graphicFrame>
        <p:nvGraphicFramePr>
          <p:cNvPr id="279" name="Google Shape;279;p26"/>
          <p:cNvGraphicFramePr/>
          <p:nvPr>
            <p:extLst>
              <p:ext uri="{D42A27DB-BD31-4B8C-83A1-F6EECF244321}">
                <p14:modId xmlns:p14="http://schemas.microsoft.com/office/powerpoint/2010/main" val="316367684"/>
              </p:ext>
            </p:extLst>
          </p:nvPr>
        </p:nvGraphicFramePr>
        <p:xfrm>
          <a:off x="383353" y="1013629"/>
          <a:ext cx="11425293" cy="5257860"/>
        </p:xfrm>
        <a:graphic>
          <a:graphicData uri="http://schemas.openxmlformats.org/drawingml/2006/table">
            <a:tbl>
              <a:tblPr firstRow="1" bandRow="1">
                <a:noFill/>
                <a:tableStyleId>{A252032B-B089-49A9-A9F9-75B8B8A7E47D}</a:tableStyleId>
              </a:tblPr>
              <a:tblGrid>
                <a:gridCol w="1679148">
                  <a:extLst>
                    <a:ext uri="{9D8B030D-6E8A-4147-A177-3AD203B41FA5}">
                      <a16:colId xmlns:a16="http://schemas.microsoft.com/office/drawing/2014/main" val="20000"/>
                    </a:ext>
                  </a:extLst>
                </a:gridCol>
                <a:gridCol w="4673600">
                  <a:extLst>
                    <a:ext uri="{9D8B030D-6E8A-4147-A177-3AD203B41FA5}">
                      <a16:colId xmlns:a16="http://schemas.microsoft.com/office/drawing/2014/main" val="20001"/>
                    </a:ext>
                  </a:extLst>
                </a:gridCol>
                <a:gridCol w="3426625">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tblGrid>
              <a:tr h="137906">
                <a:tc rowSpan="2">
                  <a:txBody>
                    <a:bodyPr/>
                    <a:lstStyle/>
                    <a:p>
                      <a:pPr marL="0" marR="0" lvl="0" indent="0" algn="ctr" rtl="0">
                        <a:spcBef>
                          <a:spcPts val="0"/>
                        </a:spcBef>
                        <a:spcAft>
                          <a:spcPts val="0"/>
                        </a:spcAft>
                        <a:buClr>
                          <a:schemeClr val="dk1"/>
                        </a:buClr>
                        <a:buSzPts val="100"/>
                        <a:buFont typeface="Calibri"/>
                        <a:buNone/>
                      </a:pPr>
                      <a:endParaRPr sz="100" b="1" u="none" strike="noStrike" cap="none" dirty="0">
                        <a:solidFill>
                          <a:srgbClr val="F5FBFF"/>
                        </a:solidFill>
                      </a:endParaRPr>
                    </a:p>
                  </a:txBody>
                  <a:tcPr marL="91450" marR="91450" marT="45725" marB="45725" anchor="ctr">
                    <a:lnL w="9525" cap="flat" cmpd="sng">
                      <a:solidFill>
                        <a:srgbClr val="000000">
                          <a:alpha val="0"/>
                        </a:srgbClr>
                      </a:solidFill>
                      <a:prstDash val="solid"/>
                      <a:round/>
                      <a:headEnd type="none" w="sm" len="sm"/>
                      <a:tailEnd type="none" w="sm" len="sm"/>
                    </a:lnL>
                    <a:lnR w="1905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chemeClr val="bg1">
                          <a:lumMod val="75000"/>
                        </a:schemeClr>
                      </a:solidFill>
                      <a:prstDash val="solid"/>
                      <a:round/>
                      <a:headEnd type="none" w="med" len="med"/>
                      <a:tailEnd type="none" w="med" len="med"/>
                    </a:lnB>
                  </a:tcPr>
                </a:tc>
                <a:tc rowSpan="2">
                  <a:txBody>
                    <a:bodyPr/>
                    <a:lstStyle/>
                    <a:p>
                      <a:pPr marL="0" marR="0" lvl="0" indent="0" algn="l" rtl="0">
                        <a:spcBef>
                          <a:spcPts val="0"/>
                        </a:spcBef>
                        <a:spcAft>
                          <a:spcPts val="0"/>
                        </a:spcAft>
                        <a:buClr>
                          <a:srgbClr val="F5FBFF"/>
                        </a:buClr>
                        <a:buSzPts val="1200"/>
                        <a:buFont typeface="Calibri"/>
                        <a:buNone/>
                      </a:pPr>
                      <a:r>
                        <a:rPr lang="en-US" sz="1200" u="none" strike="noStrike" cap="none" dirty="0">
                          <a:solidFill>
                            <a:srgbClr val="F5FBFF"/>
                          </a:solidFill>
                        </a:rPr>
                        <a:t>Reach</a:t>
                      </a:r>
                      <a:endParaRPr sz="1200" u="none" strike="noStrike" cap="none" dirty="0">
                        <a:solidFill>
                          <a:srgbClr val="F5FBFF"/>
                        </a:solidFill>
                      </a:endParaRPr>
                    </a:p>
                  </a:txBody>
                  <a:tcPr marL="91450" marR="91450"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B w="9525" cap="flat" cmpd="sng">
                      <a:solidFill>
                        <a:srgbClr val="000000">
                          <a:alpha val="0"/>
                        </a:srgbClr>
                      </a:solidFill>
                      <a:prstDash val="solid"/>
                      <a:round/>
                      <a:headEnd type="none" w="sm" len="sm"/>
                      <a:tailEnd type="none" w="sm" len="sm"/>
                    </a:lnB>
                    <a:solidFill>
                      <a:schemeClr val="lt1"/>
                    </a:solidFill>
                  </a:tcPr>
                </a:tc>
                <a:tc rowSpan="2">
                  <a:txBody>
                    <a:bodyPr/>
                    <a:lstStyle/>
                    <a:p>
                      <a:pPr marL="0" marR="0" lvl="0" indent="0" algn="l" rtl="0">
                        <a:spcBef>
                          <a:spcPts val="0"/>
                        </a:spcBef>
                        <a:spcAft>
                          <a:spcPts val="0"/>
                        </a:spcAft>
                        <a:buClr>
                          <a:srgbClr val="F5FBFF"/>
                        </a:buClr>
                        <a:buSzPts val="1200"/>
                        <a:buFont typeface="Calibri"/>
                        <a:buNone/>
                      </a:pPr>
                      <a:r>
                        <a:rPr lang="en-US" sz="1200" u="none" strike="noStrike" cap="none" dirty="0">
                          <a:solidFill>
                            <a:srgbClr val="F5FBFF"/>
                          </a:solidFill>
                        </a:rPr>
                        <a:t>Affordability</a:t>
                      </a:r>
                      <a:endParaRPr sz="1200" u="none" strike="noStrike" cap="none" dirty="0">
                        <a:solidFill>
                          <a:srgbClr val="F5FBFF"/>
                        </a:solidFill>
                      </a:endParaRPr>
                    </a:p>
                  </a:txBody>
                  <a:tcPr marL="91450" marR="91450"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B w="9525" cap="flat" cmpd="sng">
                      <a:solidFill>
                        <a:srgbClr val="000000">
                          <a:alpha val="0"/>
                        </a:srgbClr>
                      </a:solidFill>
                      <a:prstDash val="solid"/>
                      <a:round/>
                      <a:headEnd type="none" w="sm" len="sm"/>
                      <a:tailEnd type="none" w="sm" len="sm"/>
                    </a:lnB>
                    <a:solidFill>
                      <a:schemeClr val="lt1"/>
                    </a:solidFill>
                  </a:tcPr>
                </a:tc>
                <a:tc gridSpan="3">
                  <a:txBody>
                    <a:bodyPr/>
                    <a:lstStyle/>
                    <a:p>
                      <a:pPr marL="0" marR="0" lvl="0" indent="0" algn="l" rtl="0">
                        <a:spcBef>
                          <a:spcPts val="0"/>
                        </a:spcBef>
                        <a:spcAft>
                          <a:spcPts val="0"/>
                        </a:spcAft>
                        <a:buClr>
                          <a:srgbClr val="F5FBFF"/>
                        </a:buClr>
                        <a:buSzPts val="1300"/>
                        <a:buFont typeface="Calibri"/>
                        <a:buNone/>
                      </a:pPr>
                      <a:r>
                        <a:rPr lang="en-US" sz="1300" u="none" strike="noStrike" cap="none" dirty="0">
                          <a:solidFill>
                            <a:srgbClr val="F5FBFF"/>
                          </a:solidFill>
                        </a:rPr>
                        <a:t>Product portfolio</a:t>
                      </a:r>
                      <a:endParaRPr sz="1300" u="none" strike="noStrike" cap="none" dirty="0">
                        <a:solidFill>
                          <a:srgbClr val="F5FBFF"/>
                        </a:solidFill>
                      </a:endParaRPr>
                    </a:p>
                  </a:txBody>
                  <a:tcPr marL="91450" marR="91450" marT="0" marB="0" anchor="ctr">
                    <a:lnL w="19050" cap="flat" cmpd="sng">
                      <a:solidFill>
                        <a:srgbClr val="FFFFFF"/>
                      </a:solidFill>
                      <a:prstDash val="solid"/>
                      <a:round/>
                      <a:headEnd type="none" w="sm" len="sm"/>
                      <a:tailEnd type="none" w="sm" len="sm"/>
                    </a:lnL>
                    <a:lnR w="3175" cap="flat" cmpd="sng" algn="ctr">
                      <a:noFill/>
                      <a:prstDash val="sysDash"/>
                      <a:round/>
                      <a:headEnd type="none" w="med" len="med"/>
                      <a:tailEnd type="none" w="med" len="med"/>
                    </a:lnR>
                    <a:lnB w="19050" cap="flat" cmpd="sng">
                      <a:solidFill>
                        <a:srgbClr val="FFFFFF"/>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729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spcBef>
                          <a:spcPts val="0"/>
                        </a:spcBef>
                        <a:spcAft>
                          <a:spcPts val="0"/>
                        </a:spcAft>
                        <a:buClr>
                          <a:srgbClr val="F5FBFF"/>
                        </a:buClr>
                        <a:buSzPts val="1200"/>
                        <a:buFont typeface="Calibri"/>
                        <a:buNone/>
                      </a:pPr>
                      <a:r>
                        <a:rPr lang="en-US" sz="1200" b="1" u="none" strike="noStrike" cap="none" dirty="0">
                          <a:solidFill>
                            <a:srgbClr val="F5FBFF"/>
                          </a:solidFill>
                        </a:rPr>
                        <a:t>HTS</a:t>
                      </a:r>
                      <a:endParaRPr sz="1200" u="none" strike="noStrike" cap="none" dirty="0">
                        <a:solidFill>
                          <a:srgbClr val="F5FBFF"/>
                        </a:solidFill>
                      </a:endParaRPr>
                    </a:p>
                  </a:txBody>
                  <a:tcPr marL="91450" marR="91450"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b="1" u="none" strike="noStrike" cap="none" dirty="0">
                          <a:solidFill>
                            <a:srgbClr val="F5FBFF"/>
                          </a:solidFill>
                        </a:rPr>
                        <a:t>PrEP</a:t>
                      </a:r>
                      <a:endParaRPr sz="1200" dirty="0"/>
                    </a:p>
                  </a:txBody>
                  <a:tcPr marL="91450" marR="91450"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b="1" dirty="0">
                          <a:solidFill>
                            <a:srgbClr val="F5FBFF"/>
                          </a:solidFill>
                        </a:rPr>
                        <a:t>FP</a:t>
                      </a:r>
                      <a:endParaRPr sz="1200" dirty="0"/>
                    </a:p>
                  </a:txBody>
                  <a:tcPr marL="91450" marR="91450" marT="0" marB="0" anchor="ctr">
                    <a:lnL w="19050" cap="flat" cmpd="sng">
                      <a:solidFill>
                        <a:srgbClr val="FFFFFF"/>
                      </a:solidFill>
                      <a:prstDash val="solid"/>
                      <a:round/>
                      <a:headEnd type="none" w="sm" len="sm"/>
                      <a:tailEnd type="none" w="sm" len="sm"/>
                    </a:lnL>
                    <a:lnR w="3175" cap="flat" cmpd="sng" algn="ctr">
                      <a:noFill/>
                      <a:prstDash val="sysDash"/>
                      <a:round/>
                      <a:headEnd type="none" w="med" len="med"/>
                      <a:tailEnd type="none" w="med" len="med"/>
                    </a:lnR>
                    <a:lnT w="19050" cap="flat" cmpd="sng">
                      <a:solidFill>
                        <a:srgbClr val="FFFFFF"/>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94061">
                <a:tc>
                  <a:txBody>
                    <a:bodyPr/>
                    <a:lstStyle/>
                    <a:p>
                      <a:pPr marL="0" marR="0" lvl="0" indent="0" algn="l" rtl="0">
                        <a:spcBef>
                          <a:spcPts val="0"/>
                        </a:spcBef>
                        <a:spcAft>
                          <a:spcPts val="0"/>
                        </a:spcAft>
                        <a:buClr>
                          <a:schemeClr val="dk1"/>
                        </a:buClr>
                        <a:buSzPts val="1200"/>
                        <a:buFont typeface="Calibri"/>
                        <a:buNone/>
                      </a:pPr>
                      <a:r>
                        <a:rPr lang="en-US" sz="1200" b="1" dirty="0">
                          <a:solidFill>
                            <a:schemeClr val="dk1"/>
                          </a:solidFill>
                          <a:latin typeface="Calibri"/>
                          <a:ea typeface="Calibri"/>
                          <a:cs typeface="Calibri"/>
                          <a:sym typeface="Calibri"/>
                        </a:rPr>
                        <a:t>Public sector health services</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115888" marR="0" lvl="0" indent="-87313"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cs typeface="Calibri"/>
                          <a:sym typeface="Arial"/>
                        </a:rPr>
                        <a:t>Majority of women (~85%) receive HTS from public clinics</a:t>
                      </a:r>
                    </a:p>
                    <a:p>
                      <a:pPr marL="115888" marR="0" lvl="0" indent="-87313"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ea typeface="Calibri"/>
                          <a:cs typeface="Calibri"/>
                          <a:sym typeface="Arial"/>
                        </a:rPr>
                        <a:t>Majority of women (~80%) receive FP from public clinics, including 95% of those using injectables, 94% of those receiving implants, and 77% of those using contraceptive pills   </a:t>
                      </a:r>
                    </a:p>
                    <a:p>
                      <a:pPr marL="115888" marR="0" lvl="0" indent="-87313"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ea typeface="Calibri"/>
                          <a:cs typeface="Calibri"/>
                          <a:sym typeface="Arial"/>
                        </a:rPr>
                        <a:t>4,200 public health clinics across the country </a:t>
                      </a:r>
                      <a:endParaRPr sz="1000" b="0" i="0" u="none" strike="noStrike" cap="none" dirty="0">
                        <a:solidFill>
                          <a:srgbClr val="595959"/>
                        </a:solidFill>
                        <a:latin typeface="Calibri"/>
                        <a:ea typeface="Calibri"/>
                        <a:cs typeface="Calibri"/>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9525" cap="flat" cmpd="sng" algn="ctr">
                      <a:solidFill>
                        <a:schemeClr val="bg1">
                          <a:lumMod val="75000"/>
                        </a:schemeClr>
                      </a:solidFill>
                      <a:prstDash val="solid"/>
                      <a:round/>
                      <a:headEnd type="none" w="med" len="med"/>
                      <a:tailEnd type="none" w="med" len="med"/>
                    </a:lnB>
                    <a:solidFill>
                      <a:schemeClr val="accent6"/>
                    </a:solidFill>
                  </a:tcPr>
                </a:tc>
                <a:tc>
                  <a:txBody>
                    <a:bodyPr/>
                    <a:lstStyle/>
                    <a:p>
                      <a:pPr marL="115888" marR="0" lvl="0" indent="-87313"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ea typeface="Calibri"/>
                          <a:cs typeface="Calibri"/>
                          <a:sym typeface="Calibri"/>
                        </a:rPr>
                        <a:t>Services are provided for free</a:t>
                      </a:r>
                      <a:endParaRPr sz="1000" b="0" i="0" u="none" strike="noStrike" cap="none" dirty="0">
                        <a:solidFill>
                          <a:srgbClr val="595959"/>
                        </a:solidFill>
                        <a:latin typeface="Calibri"/>
                        <a:ea typeface="Calibri"/>
                        <a:cs typeface="Calibri"/>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9525" cap="flat" cmpd="sng" algn="ctr">
                      <a:solidFill>
                        <a:schemeClr val="bg1">
                          <a:lumMod val="75000"/>
                        </a:schemeClr>
                      </a:solidFill>
                      <a:prstDash val="solid"/>
                      <a:round/>
                      <a:headEnd type="none" w="med" len="med"/>
                      <a:tailEnd type="none" w="med" len="med"/>
                    </a:lnB>
                    <a:solidFill>
                      <a:schemeClr val="accent6"/>
                    </a:solidFill>
                  </a:tcPr>
                </a:tc>
                <a:tc>
                  <a:txBody>
                    <a:bodyPr/>
                    <a:lstStyle/>
                    <a:p>
                      <a:pPr marL="260350" marR="0" lvl="0" indent="-171450" algn="ctr" defTabSz="914400" rtl="0" eaLnBrk="1" fontAlgn="auto" latinLnBrk="0" hangingPunct="1">
                        <a:lnSpc>
                          <a:spcPct val="100000"/>
                        </a:lnSpc>
                        <a:spcBef>
                          <a:spcPts val="0"/>
                        </a:spcBef>
                        <a:spcAft>
                          <a:spcPts val="0"/>
                        </a:spcAft>
                        <a:buClr>
                          <a:srgbClr val="595959"/>
                        </a:buClr>
                        <a:buSzPts val="1400"/>
                        <a:buFont typeface="Wingdings" pitchFamily="2" charset="2"/>
                        <a:buChar char="ü"/>
                        <a:tabLst/>
                        <a:defRPr/>
                      </a:pPr>
                      <a:r>
                        <a:rPr lang="en-US" sz="900" dirty="0">
                          <a:solidFill>
                            <a:srgbClr val="595959"/>
                          </a:solidFill>
                          <a:latin typeface="Calibri"/>
                          <a:ea typeface="Calibri"/>
                          <a:cs typeface="Calibri"/>
                          <a:sym typeface="Calibri"/>
                        </a:rPr>
                        <a:t> </a:t>
                      </a: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9525" cap="flat" cmpd="sng" algn="ctr">
                      <a:solidFill>
                        <a:schemeClr val="bg1">
                          <a:lumMod val="75000"/>
                        </a:schemeClr>
                      </a:solidFill>
                      <a:prstDash val="solid"/>
                      <a:round/>
                      <a:headEnd type="none" w="med" len="med"/>
                      <a:tailEnd type="none" w="med" len="med"/>
                    </a:lnB>
                    <a:noFill/>
                  </a:tcPr>
                </a:tc>
                <a:tc>
                  <a:txBody>
                    <a:bodyPr/>
                    <a:lstStyle/>
                    <a:p>
                      <a:pPr marL="260350" marR="0" lvl="0" indent="-171450" algn="ctr" defTabSz="914400" rtl="0" eaLnBrk="1" fontAlgn="auto" latinLnBrk="0" hangingPunct="1">
                        <a:lnSpc>
                          <a:spcPct val="100000"/>
                        </a:lnSpc>
                        <a:spcBef>
                          <a:spcPts val="0"/>
                        </a:spcBef>
                        <a:spcAft>
                          <a:spcPts val="0"/>
                        </a:spcAft>
                        <a:buClr>
                          <a:srgbClr val="595959"/>
                        </a:buClr>
                        <a:buSzPts val="1400"/>
                        <a:buFont typeface="Wingdings" pitchFamily="2" charset="2"/>
                        <a:buChar char="ü"/>
                        <a:tabLst/>
                        <a:defRPr/>
                      </a:pPr>
                      <a:r>
                        <a:rPr lang="en-US" sz="900" dirty="0">
                          <a:solidFill>
                            <a:srgbClr val="595959"/>
                          </a:solidFill>
                          <a:latin typeface="Calibri"/>
                          <a:ea typeface="Calibri"/>
                          <a:cs typeface="Calibri"/>
                          <a:sym typeface="Calibri"/>
                        </a:rPr>
                        <a:t> </a:t>
                      </a:r>
                    </a:p>
                    <a:p>
                      <a:pPr marL="88900" marR="0" lvl="0" indent="0" algn="ctr" defTabSz="914400" rtl="0" eaLnBrk="1" fontAlgn="auto" latinLnBrk="0" hangingPunct="1">
                        <a:lnSpc>
                          <a:spcPct val="100000"/>
                        </a:lnSpc>
                        <a:spcBef>
                          <a:spcPts val="0"/>
                        </a:spcBef>
                        <a:spcAft>
                          <a:spcPts val="0"/>
                        </a:spcAft>
                        <a:buClr>
                          <a:srgbClr val="595959"/>
                        </a:buClr>
                        <a:buSzPts val="1400"/>
                        <a:buFont typeface="Wingdings" pitchFamily="2" charset="2"/>
                        <a:buNone/>
                        <a:tabLst/>
                        <a:defRPr/>
                      </a:pPr>
                      <a:r>
                        <a:rPr lang="en-US" sz="900" dirty="0">
                          <a:solidFill>
                            <a:srgbClr val="595959"/>
                          </a:solidFill>
                          <a:latin typeface="Calibri"/>
                          <a:ea typeface="Calibri"/>
                          <a:cs typeface="Calibri"/>
                          <a:sym typeface="Calibri"/>
                        </a:rPr>
                        <a:t>Scale-up in 2021 </a:t>
                      </a: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9525" cap="flat" cmpd="sng" algn="ctr">
                      <a:solidFill>
                        <a:schemeClr val="bg1">
                          <a:lumMod val="75000"/>
                        </a:schemeClr>
                      </a:solidFill>
                      <a:prstDash val="solid"/>
                      <a:round/>
                      <a:headEnd type="none" w="med" len="med"/>
                      <a:tailEnd type="none" w="med" len="med"/>
                    </a:lnB>
                    <a:noFill/>
                  </a:tcPr>
                </a:tc>
                <a:tc>
                  <a:txBody>
                    <a:bodyPr/>
                    <a:lstStyle/>
                    <a:p>
                      <a:pPr marL="260350" marR="0" lvl="0" indent="-171450" algn="ctr" defTabSz="914400" rtl="0" eaLnBrk="1" fontAlgn="auto" latinLnBrk="0" hangingPunct="1">
                        <a:lnSpc>
                          <a:spcPct val="100000"/>
                        </a:lnSpc>
                        <a:spcBef>
                          <a:spcPts val="0"/>
                        </a:spcBef>
                        <a:spcAft>
                          <a:spcPts val="0"/>
                        </a:spcAft>
                        <a:buClr>
                          <a:srgbClr val="595959"/>
                        </a:buClr>
                        <a:buSzPts val="1400"/>
                        <a:buFont typeface="Wingdings" pitchFamily="2" charset="2"/>
                        <a:buChar char="ü"/>
                        <a:tabLst/>
                        <a:defRPr/>
                      </a:pPr>
                      <a:r>
                        <a:rPr lang="en-US" sz="900" dirty="0">
                          <a:solidFill>
                            <a:srgbClr val="595959"/>
                          </a:solidFill>
                          <a:latin typeface="Calibri"/>
                          <a:ea typeface="Calibri"/>
                          <a:cs typeface="Calibri"/>
                          <a:sym typeface="Calibri"/>
                        </a:rPr>
                        <a:t> </a:t>
                      </a:r>
                    </a:p>
                  </a:txBody>
                  <a:tcPr marL="91450" marR="91450" marT="45725" marB="45725"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000000">
                          <a:alpha val="0"/>
                        </a:srgbClr>
                      </a:solidFill>
                      <a:prstDash val="solid"/>
                      <a:round/>
                      <a:headEnd type="none" w="sm" len="sm"/>
                      <a:tailEnd type="none" w="sm" len="sm"/>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36494">
                <a:tc>
                  <a:txBody>
                    <a:bodyPr/>
                    <a:lstStyle/>
                    <a:p>
                      <a:pPr marL="0" marR="0" lvl="0" indent="0" algn="l" rtl="0">
                        <a:spcBef>
                          <a:spcPts val="0"/>
                        </a:spcBef>
                        <a:spcAft>
                          <a:spcPts val="0"/>
                        </a:spcAft>
                        <a:buClr>
                          <a:schemeClr val="dk1"/>
                        </a:buClr>
                        <a:buSzPts val="1200"/>
                        <a:buFont typeface="Calibri"/>
                        <a:buNone/>
                      </a:pPr>
                      <a:r>
                        <a:rPr lang="en-US" sz="1200" b="1" dirty="0">
                          <a:solidFill>
                            <a:schemeClr val="dk1"/>
                          </a:solidFill>
                        </a:rPr>
                        <a:t>Population-focused programs</a:t>
                      </a:r>
                      <a:endParaRPr sz="1200" b="1" dirty="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115888" marR="0" lvl="0" indent="-87313"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cs typeface="Calibri"/>
                          <a:sym typeface="Arial"/>
                        </a:rPr>
                        <a:t>Sex worker programs reach ~35K – 40K women with an aim to reach 70K women</a:t>
                      </a:r>
                    </a:p>
                    <a:p>
                      <a:pPr marL="115888" marR="0" lvl="0" indent="-87313"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cs typeface="Calibri"/>
                          <a:sym typeface="Arial"/>
                        </a:rPr>
                        <a:t>PEPFAR-funded DREAMS sites focused on AGYW are expanding from 5 districts to 24 districts; the program has been effective in reducing rates of HIV among AGYW at pilot sites </a:t>
                      </a: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60000"/>
                        <a:lumOff val="40000"/>
                      </a:schemeClr>
                    </a:solidFill>
                  </a:tcPr>
                </a:tc>
                <a:tc>
                  <a:txBody>
                    <a:bodyPr/>
                    <a:lstStyle/>
                    <a:p>
                      <a:pPr marL="115888" marR="0" lvl="0" indent="-87313"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ea typeface="Calibri"/>
                          <a:cs typeface="Calibri"/>
                          <a:sym typeface="Calibri"/>
                        </a:rPr>
                        <a:t>Services are provided for free</a:t>
                      </a:r>
                      <a:endParaRPr sz="1000" b="0" i="0" u="none" strike="noStrike" cap="none" dirty="0">
                        <a:solidFill>
                          <a:srgbClr val="595959"/>
                        </a:solidFill>
                        <a:latin typeface="Calibri"/>
                        <a:ea typeface="Calibri"/>
                        <a:cs typeface="Calibri"/>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DBE18F"/>
                    </a:solidFill>
                  </a:tcPr>
                </a:tc>
                <a:tc>
                  <a:txBody>
                    <a:bodyPr/>
                    <a:lstStyle/>
                    <a:p>
                      <a:pPr marL="260350" marR="0" lvl="0" indent="-171450" algn="ctr" defTabSz="914400" rtl="0" eaLnBrk="1" fontAlgn="auto" latinLnBrk="0" hangingPunct="1">
                        <a:lnSpc>
                          <a:spcPct val="100000"/>
                        </a:lnSpc>
                        <a:spcBef>
                          <a:spcPts val="0"/>
                        </a:spcBef>
                        <a:spcAft>
                          <a:spcPts val="0"/>
                        </a:spcAft>
                        <a:buClr>
                          <a:srgbClr val="595959"/>
                        </a:buClr>
                        <a:buSzPts val="1400"/>
                        <a:buFont typeface="Wingdings" pitchFamily="2" charset="2"/>
                        <a:buChar char="ü"/>
                        <a:tabLst/>
                        <a:defRPr/>
                      </a:pPr>
                      <a:r>
                        <a:rPr lang="en-US" sz="900" dirty="0">
                          <a:solidFill>
                            <a:srgbClr val="595959"/>
                          </a:solidFill>
                          <a:latin typeface="Calibri"/>
                          <a:ea typeface="Calibri"/>
                          <a:cs typeface="Calibri"/>
                          <a:sym typeface="Calibri"/>
                        </a:rPr>
                        <a:t> </a:t>
                      </a: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260350" marR="0" lvl="0" indent="-171450" algn="ctr" defTabSz="914400" rtl="0" eaLnBrk="1" fontAlgn="auto" latinLnBrk="0" hangingPunct="1">
                        <a:lnSpc>
                          <a:spcPct val="100000"/>
                        </a:lnSpc>
                        <a:spcBef>
                          <a:spcPts val="0"/>
                        </a:spcBef>
                        <a:spcAft>
                          <a:spcPts val="0"/>
                        </a:spcAft>
                        <a:buClr>
                          <a:srgbClr val="595959"/>
                        </a:buClr>
                        <a:buSzPts val="1400"/>
                        <a:buFont typeface="Wingdings" pitchFamily="2" charset="2"/>
                        <a:buChar char="ü"/>
                        <a:tabLst/>
                        <a:defRPr/>
                      </a:pPr>
                      <a:endParaRPr lang="en-US" sz="900" dirty="0">
                        <a:solidFill>
                          <a:srgbClr val="595959"/>
                        </a:solidFill>
                        <a:latin typeface="Calibri"/>
                        <a:ea typeface="Calibri"/>
                        <a:cs typeface="Calibri"/>
                        <a:sym typeface="Calibri"/>
                      </a:endParaRPr>
                    </a:p>
                    <a:p>
                      <a:pPr marL="260350" marR="0" lvl="0" indent="-171450" algn="ctr" defTabSz="914400" rtl="0" eaLnBrk="1" fontAlgn="auto" latinLnBrk="0" hangingPunct="1">
                        <a:lnSpc>
                          <a:spcPct val="100000"/>
                        </a:lnSpc>
                        <a:spcBef>
                          <a:spcPts val="0"/>
                        </a:spcBef>
                        <a:spcAft>
                          <a:spcPts val="0"/>
                        </a:spcAft>
                        <a:buClr>
                          <a:srgbClr val="595959"/>
                        </a:buClr>
                        <a:buSzPts val="1400"/>
                        <a:buFont typeface="Wingdings" pitchFamily="2" charset="2"/>
                        <a:buChar char="ü"/>
                        <a:tabLst/>
                        <a:defRPr/>
                      </a:pPr>
                      <a:endParaRPr lang="en-US" sz="900" dirty="0">
                        <a:solidFill>
                          <a:srgbClr val="595959"/>
                        </a:solidFill>
                        <a:latin typeface="Calibri"/>
                        <a:ea typeface="Calibri"/>
                        <a:cs typeface="Calibri"/>
                        <a:sym typeface="Calibri"/>
                      </a:endParaRPr>
                    </a:p>
                    <a:p>
                      <a:pPr marL="260350" marR="0" lvl="0" indent="-171450" algn="ctr" defTabSz="914400" rtl="0" eaLnBrk="1" fontAlgn="auto" latinLnBrk="0" hangingPunct="1">
                        <a:lnSpc>
                          <a:spcPct val="100000"/>
                        </a:lnSpc>
                        <a:spcBef>
                          <a:spcPts val="0"/>
                        </a:spcBef>
                        <a:spcAft>
                          <a:spcPts val="0"/>
                        </a:spcAft>
                        <a:buClr>
                          <a:srgbClr val="595959"/>
                        </a:buClr>
                        <a:buSzPts val="1400"/>
                        <a:buFont typeface="Wingdings" pitchFamily="2" charset="2"/>
                        <a:buChar char="ü"/>
                        <a:tabLst/>
                        <a:defRPr/>
                      </a:pPr>
                      <a:r>
                        <a:rPr lang="en-US" sz="900" dirty="0">
                          <a:solidFill>
                            <a:srgbClr val="595959"/>
                          </a:solidFill>
                          <a:latin typeface="Calibri"/>
                          <a:ea typeface="Calibri"/>
                          <a:cs typeface="Calibri"/>
                          <a:sym typeface="Calibri"/>
                        </a:rPr>
                        <a:t> </a:t>
                      </a:r>
                    </a:p>
                    <a:p>
                      <a:pPr marL="88900" marR="0" lvl="0" indent="0" algn="ctr" defTabSz="914400" rtl="0" eaLnBrk="1" fontAlgn="auto" latinLnBrk="0" hangingPunct="1">
                        <a:lnSpc>
                          <a:spcPct val="100000"/>
                        </a:lnSpc>
                        <a:spcBef>
                          <a:spcPts val="0"/>
                        </a:spcBef>
                        <a:spcAft>
                          <a:spcPts val="0"/>
                        </a:spcAft>
                        <a:buClr>
                          <a:srgbClr val="595959"/>
                        </a:buClr>
                        <a:buSzPts val="1400"/>
                        <a:buFont typeface="Wingdings" pitchFamily="2" charset="2"/>
                        <a:buNone/>
                        <a:tabLst/>
                        <a:defRPr/>
                      </a:pPr>
                      <a:r>
                        <a:rPr lang="en-US" sz="900" dirty="0">
                          <a:solidFill>
                            <a:srgbClr val="595959"/>
                          </a:solidFill>
                          <a:latin typeface="Calibri"/>
                          <a:ea typeface="Calibri"/>
                          <a:cs typeface="Calibri"/>
                          <a:sym typeface="Calibri"/>
                        </a:rPr>
                        <a:t>Scale-up in 2021 </a:t>
                      </a: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260350" marR="0" lvl="0" indent="-171450" algn="ctr" defTabSz="914400" rtl="0" eaLnBrk="1" fontAlgn="auto" latinLnBrk="0" hangingPunct="1">
                        <a:lnSpc>
                          <a:spcPct val="100000"/>
                        </a:lnSpc>
                        <a:spcBef>
                          <a:spcPts val="0"/>
                        </a:spcBef>
                        <a:spcAft>
                          <a:spcPts val="0"/>
                        </a:spcAft>
                        <a:buClr>
                          <a:srgbClr val="595959"/>
                        </a:buClr>
                        <a:buSzPts val="1400"/>
                        <a:buFont typeface="Wingdings" pitchFamily="2" charset="2"/>
                        <a:buChar char="ü"/>
                        <a:tabLst/>
                        <a:defRPr/>
                      </a:pPr>
                      <a:r>
                        <a:rPr lang="en-US" sz="900" dirty="0">
                          <a:solidFill>
                            <a:srgbClr val="595959"/>
                          </a:solidFill>
                          <a:latin typeface="Calibri"/>
                          <a:ea typeface="Calibri"/>
                          <a:cs typeface="Calibri"/>
                          <a:sym typeface="Calibri"/>
                        </a:rPr>
                        <a:t> </a:t>
                      </a:r>
                    </a:p>
                  </a:txBody>
                  <a:tcPr marL="91450" marR="91450" marT="45725" marB="45725"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991581185"/>
                  </a:ext>
                </a:extLst>
              </a:tr>
              <a:tr h="487980">
                <a:tc>
                  <a:txBody>
                    <a:bodyPr/>
                    <a:lstStyle/>
                    <a:p>
                      <a:pPr marL="0" marR="0" lvl="0" indent="0" algn="l" rtl="0">
                        <a:spcBef>
                          <a:spcPts val="0"/>
                        </a:spcBef>
                        <a:spcAft>
                          <a:spcPts val="0"/>
                        </a:spcAft>
                        <a:buClr>
                          <a:schemeClr val="dk1"/>
                        </a:buClr>
                        <a:buSzPts val="1200"/>
                        <a:buFont typeface="Calibri"/>
                        <a:buNone/>
                      </a:pPr>
                      <a:r>
                        <a:rPr lang="en-US" sz="1200" b="1" dirty="0">
                          <a:solidFill>
                            <a:schemeClr val="dk1"/>
                          </a:solidFill>
                        </a:rPr>
                        <a:t>Higher education health services</a:t>
                      </a:r>
                      <a:endParaRPr sz="1200" b="1" dirty="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115888" marR="0" lvl="0" indent="-87313"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cs typeface="Calibri"/>
                          <a:sym typeface="Arial"/>
                        </a:rPr>
                        <a:t>National strategic plan for HIV recognizes schools and universities as critical environments to reach AGYW with SRH services via a low stigma delivery point </a:t>
                      </a:r>
                    </a:p>
                    <a:p>
                      <a:pPr marL="115888" marR="0" lvl="0" indent="-87313"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cs typeface="Calibri"/>
                          <a:sym typeface="Arial"/>
                        </a:rPr>
                        <a:t>Includes 26 universities and 50 TVET colleges that reach ~650K young women (~4% of women aged 15 – 49)</a:t>
                      </a: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3F5D8"/>
                    </a:solidFill>
                  </a:tcPr>
                </a:tc>
                <a:tc>
                  <a:txBody>
                    <a:bodyPr/>
                    <a:lstStyle/>
                    <a:p>
                      <a:pPr marL="115888" marR="0" lvl="0" indent="-87313"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cs typeface="Calibri"/>
                          <a:sym typeface="Arial"/>
                        </a:rPr>
                        <a:t>Services are provided for free </a:t>
                      </a:r>
                      <a:endParaRPr sz="1000" b="0" i="0" u="none" strike="noStrike" cap="none" dirty="0">
                        <a:solidFill>
                          <a:srgbClr val="595959"/>
                        </a:solidFill>
                        <a:latin typeface="Calibri"/>
                        <a:ea typeface="Calibri"/>
                        <a:cs typeface="Calibri"/>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DBE18F"/>
                    </a:solidFill>
                  </a:tcPr>
                </a:tc>
                <a:tc>
                  <a:txBody>
                    <a:bodyPr/>
                    <a:lstStyle/>
                    <a:p>
                      <a:pPr marL="260350" marR="0" lvl="0" indent="-171450" algn="ctr" defTabSz="914400" rtl="0" eaLnBrk="1" fontAlgn="auto" latinLnBrk="0" hangingPunct="1">
                        <a:lnSpc>
                          <a:spcPct val="100000"/>
                        </a:lnSpc>
                        <a:spcBef>
                          <a:spcPts val="0"/>
                        </a:spcBef>
                        <a:spcAft>
                          <a:spcPts val="0"/>
                        </a:spcAft>
                        <a:buClr>
                          <a:srgbClr val="595959"/>
                        </a:buClr>
                        <a:buSzPts val="1400"/>
                        <a:buFont typeface="Wingdings" pitchFamily="2" charset="2"/>
                        <a:buChar char="ü"/>
                        <a:tabLst/>
                        <a:defRPr/>
                      </a:pPr>
                      <a:r>
                        <a:rPr lang="en-US" sz="900" dirty="0">
                          <a:solidFill>
                            <a:srgbClr val="595959"/>
                          </a:solidFill>
                          <a:latin typeface="Calibri"/>
                          <a:ea typeface="Calibri"/>
                          <a:cs typeface="Calibri"/>
                          <a:sym typeface="Calibri"/>
                        </a:rPr>
                        <a:t> </a:t>
                      </a: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260350" marR="0" lvl="0" indent="-171450" algn="ctr" defTabSz="914400" rtl="0" eaLnBrk="1" fontAlgn="auto" latinLnBrk="0" hangingPunct="1">
                        <a:lnSpc>
                          <a:spcPct val="100000"/>
                        </a:lnSpc>
                        <a:spcBef>
                          <a:spcPts val="0"/>
                        </a:spcBef>
                        <a:spcAft>
                          <a:spcPts val="0"/>
                        </a:spcAft>
                        <a:buClr>
                          <a:srgbClr val="595959"/>
                        </a:buClr>
                        <a:buSzPts val="1400"/>
                        <a:buFont typeface="Wingdings" pitchFamily="2" charset="2"/>
                        <a:buChar char="ü"/>
                        <a:tabLst/>
                        <a:defRPr/>
                      </a:pPr>
                      <a:r>
                        <a:rPr lang="en-US" sz="900" dirty="0">
                          <a:solidFill>
                            <a:srgbClr val="595959"/>
                          </a:solidFill>
                          <a:latin typeface="Calibri"/>
                          <a:ea typeface="Calibri"/>
                          <a:cs typeface="Calibri"/>
                          <a:sym typeface="Calibri"/>
                        </a:rPr>
                        <a:t> </a:t>
                      </a: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260350" marR="0" lvl="0" indent="-171450" algn="ctr" defTabSz="914400" rtl="0" eaLnBrk="1" fontAlgn="auto" latinLnBrk="0" hangingPunct="1">
                        <a:lnSpc>
                          <a:spcPct val="100000"/>
                        </a:lnSpc>
                        <a:spcBef>
                          <a:spcPts val="0"/>
                        </a:spcBef>
                        <a:spcAft>
                          <a:spcPts val="0"/>
                        </a:spcAft>
                        <a:buClr>
                          <a:srgbClr val="595959"/>
                        </a:buClr>
                        <a:buSzPts val="1400"/>
                        <a:buFont typeface="Wingdings" pitchFamily="2" charset="2"/>
                        <a:buChar char="ü"/>
                        <a:tabLst/>
                        <a:defRPr/>
                      </a:pPr>
                      <a:r>
                        <a:rPr lang="en-US" sz="900" dirty="0">
                          <a:solidFill>
                            <a:srgbClr val="595959"/>
                          </a:solidFill>
                          <a:latin typeface="Calibri"/>
                          <a:ea typeface="Calibri"/>
                          <a:cs typeface="Calibri"/>
                          <a:sym typeface="Calibri"/>
                        </a:rPr>
                        <a:t> </a:t>
                      </a:r>
                    </a:p>
                  </a:txBody>
                  <a:tcPr marL="91450" marR="91450" marT="45725" marB="45725"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594061">
                <a:tc>
                  <a:txBody>
                    <a:bodyPr/>
                    <a:lstStyle/>
                    <a:p>
                      <a:pPr marL="0" marR="0" lvl="0" indent="0" algn="l" rtl="0">
                        <a:spcBef>
                          <a:spcPts val="0"/>
                        </a:spcBef>
                        <a:spcAft>
                          <a:spcPts val="0"/>
                        </a:spcAft>
                        <a:buClr>
                          <a:schemeClr val="dk1"/>
                        </a:buClr>
                        <a:buSzPts val="1200"/>
                        <a:buFont typeface="Calibri"/>
                        <a:buNone/>
                      </a:pPr>
                      <a:r>
                        <a:rPr lang="en-US" sz="1200" b="1" dirty="0">
                          <a:solidFill>
                            <a:schemeClr val="dk1"/>
                          </a:solidFill>
                        </a:rPr>
                        <a:t>Private clinics and providers</a:t>
                      </a:r>
                      <a:endParaRPr sz="1200" b="1" dirty="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115888" marR="0" lvl="0" indent="-87313"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cs typeface="Calibri"/>
                          <a:sym typeface="Arial"/>
                        </a:rPr>
                        <a:t>6% of women receive FP from private clinics and providers </a:t>
                      </a:r>
                    </a:p>
                    <a:p>
                      <a:pPr marL="115888" marR="0" lvl="0" indent="-87313"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cs typeface="Calibri"/>
                          <a:sym typeface="Arial"/>
                        </a:rPr>
                        <a:t>Largely serve the 17% of the population that is covered by medical insurance </a:t>
                      </a:r>
                    </a:p>
                    <a:p>
                      <a:pPr marL="115888" marR="0" lvl="0" indent="-87313"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cs typeface="Calibri"/>
                          <a:sym typeface="Arial"/>
                        </a:rPr>
                        <a:t>Predominantly in urban areas, with 188 urban and 50 rural hospitals – nearly half of private hospitals are in Gauteng Province </a:t>
                      </a: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marL="115888" marR="0" lvl="0" indent="-87313"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cs typeface="Calibri"/>
                          <a:sym typeface="Arial"/>
                        </a:rPr>
                        <a:t>Unaffordable for the 83% of the population without insurance, due to high cost of products and services</a:t>
                      </a:r>
                    </a:p>
                    <a:p>
                      <a:pPr marL="115888" marR="0" lvl="0" indent="-87313" algn="l" defTabSz="914400" rtl="0" eaLnBrk="1" fontAlgn="auto" latinLnBrk="0" hangingPunct="1">
                        <a:lnSpc>
                          <a:spcPct val="100000"/>
                        </a:lnSpc>
                        <a:spcBef>
                          <a:spcPts val="0"/>
                        </a:spcBef>
                        <a:spcAft>
                          <a:spcPts val="0"/>
                        </a:spcAft>
                        <a:buClr>
                          <a:srgbClr val="595959"/>
                        </a:buClr>
                        <a:buSzPts val="950"/>
                        <a:buFont typeface="Arial"/>
                        <a:buChar char="•"/>
                        <a:tabLst/>
                        <a:defRPr/>
                      </a:pPr>
                      <a:r>
                        <a:rPr lang="en-US" sz="1000" b="0" i="0" u="none" strike="noStrike" cap="none" dirty="0">
                          <a:solidFill>
                            <a:srgbClr val="595959"/>
                          </a:solidFill>
                          <a:latin typeface="Calibri"/>
                          <a:ea typeface="Calibri"/>
                          <a:cs typeface="Calibri"/>
                          <a:sym typeface="Calibri"/>
                        </a:rPr>
                        <a:t>Contraception costs USD 6 – 25 per month and oral PrEP costs USD 23 per month (including labs) </a:t>
                      </a:r>
                    </a:p>
                    <a:p>
                      <a:pPr marL="115888" marR="0" lvl="0" indent="-87313" algn="l" defTabSz="914400" rtl="0" eaLnBrk="1" fontAlgn="auto" latinLnBrk="0" hangingPunct="1">
                        <a:lnSpc>
                          <a:spcPct val="100000"/>
                        </a:lnSpc>
                        <a:spcBef>
                          <a:spcPts val="0"/>
                        </a:spcBef>
                        <a:spcAft>
                          <a:spcPts val="0"/>
                        </a:spcAft>
                        <a:buClr>
                          <a:srgbClr val="595959"/>
                        </a:buClr>
                        <a:buSzPts val="950"/>
                        <a:buFont typeface="Arial"/>
                        <a:buChar char="•"/>
                        <a:tabLst/>
                        <a:defRPr/>
                      </a:pPr>
                      <a:r>
                        <a:rPr lang="en-US" sz="1000" b="0" i="0" u="none" strike="noStrike" cap="none" dirty="0">
                          <a:solidFill>
                            <a:srgbClr val="595959"/>
                          </a:solidFill>
                          <a:latin typeface="Calibri"/>
                          <a:ea typeface="Calibri"/>
                          <a:cs typeface="Calibri"/>
                          <a:sym typeface="Calibri"/>
                        </a:rPr>
                        <a:t>Both are increasingly covered by health insurance </a:t>
                      </a: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3F5D8"/>
                    </a:solidFill>
                  </a:tcPr>
                </a:tc>
                <a:tc>
                  <a:txBody>
                    <a:bodyPr/>
                    <a:lstStyle/>
                    <a:p>
                      <a:pPr marL="260350" marR="0" lvl="0" indent="-171450" algn="ctr" defTabSz="914400" rtl="0" eaLnBrk="1" fontAlgn="auto" latinLnBrk="0" hangingPunct="1">
                        <a:lnSpc>
                          <a:spcPct val="100000"/>
                        </a:lnSpc>
                        <a:spcBef>
                          <a:spcPts val="0"/>
                        </a:spcBef>
                        <a:spcAft>
                          <a:spcPts val="0"/>
                        </a:spcAft>
                        <a:buClr>
                          <a:srgbClr val="595959"/>
                        </a:buClr>
                        <a:buSzPts val="1400"/>
                        <a:buFont typeface="Wingdings" pitchFamily="2" charset="2"/>
                        <a:buChar char="ü"/>
                        <a:tabLst/>
                        <a:defRPr/>
                      </a:pPr>
                      <a:r>
                        <a:rPr lang="en-US" sz="900" dirty="0">
                          <a:solidFill>
                            <a:srgbClr val="595959"/>
                          </a:solidFill>
                          <a:latin typeface="Calibri"/>
                          <a:ea typeface="Calibri"/>
                          <a:cs typeface="Calibri"/>
                          <a:sym typeface="Calibri"/>
                        </a:rPr>
                        <a:t> </a:t>
                      </a: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260350" marR="0" lvl="0" indent="-171450" algn="ctr" defTabSz="914400" rtl="0" eaLnBrk="1" fontAlgn="auto" latinLnBrk="0" hangingPunct="1">
                        <a:lnSpc>
                          <a:spcPct val="100000"/>
                        </a:lnSpc>
                        <a:spcBef>
                          <a:spcPts val="0"/>
                        </a:spcBef>
                        <a:spcAft>
                          <a:spcPts val="0"/>
                        </a:spcAft>
                        <a:buClr>
                          <a:srgbClr val="595959"/>
                        </a:buClr>
                        <a:buSzPts val="1400"/>
                        <a:buFont typeface="Wingdings" pitchFamily="2" charset="2"/>
                        <a:buChar char="ü"/>
                        <a:tabLst/>
                        <a:defRPr/>
                      </a:pPr>
                      <a:r>
                        <a:rPr lang="en-US" sz="900" dirty="0">
                          <a:solidFill>
                            <a:srgbClr val="595959"/>
                          </a:solidFill>
                          <a:latin typeface="Calibri"/>
                          <a:ea typeface="Calibri"/>
                          <a:cs typeface="Calibri"/>
                          <a:sym typeface="Calibri"/>
                        </a:rPr>
                        <a:t> </a:t>
                      </a: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260350" marR="0" lvl="0" indent="-171450" algn="ctr" defTabSz="914400" rtl="0" eaLnBrk="1" fontAlgn="auto" latinLnBrk="0" hangingPunct="1">
                        <a:lnSpc>
                          <a:spcPct val="100000"/>
                        </a:lnSpc>
                        <a:spcBef>
                          <a:spcPts val="0"/>
                        </a:spcBef>
                        <a:spcAft>
                          <a:spcPts val="0"/>
                        </a:spcAft>
                        <a:buClr>
                          <a:srgbClr val="595959"/>
                        </a:buClr>
                        <a:buSzPts val="1400"/>
                        <a:buFont typeface="Wingdings" pitchFamily="2" charset="2"/>
                        <a:buChar char="ü"/>
                        <a:tabLst/>
                        <a:defRPr/>
                      </a:pPr>
                      <a:r>
                        <a:rPr lang="en-US" sz="900" dirty="0">
                          <a:solidFill>
                            <a:srgbClr val="595959"/>
                          </a:solidFill>
                          <a:latin typeface="Calibri"/>
                          <a:ea typeface="Calibri"/>
                          <a:cs typeface="Calibri"/>
                          <a:sym typeface="Calibri"/>
                        </a:rPr>
                        <a:t> </a:t>
                      </a:r>
                    </a:p>
                  </a:txBody>
                  <a:tcPr marL="91450" marR="91450" marT="45725" marB="45725"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49496093"/>
                  </a:ext>
                </a:extLst>
              </a:tr>
              <a:tr h="700143">
                <a:tc>
                  <a:txBody>
                    <a:bodyPr/>
                    <a:lstStyle/>
                    <a:p>
                      <a:pPr marL="0" marR="0" lvl="0" indent="0" algn="l" rtl="0">
                        <a:spcBef>
                          <a:spcPts val="0"/>
                        </a:spcBef>
                        <a:spcAft>
                          <a:spcPts val="0"/>
                        </a:spcAft>
                        <a:buClr>
                          <a:schemeClr val="dk1"/>
                        </a:buClr>
                        <a:buSzPts val="1200"/>
                        <a:buFont typeface="Calibri"/>
                        <a:buNone/>
                      </a:pPr>
                      <a:r>
                        <a:rPr lang="en-US" sz="1200" b="1" dirty="0">
                          <a:solidFill>
                            <a:schemeClr val="dk1"/>
                          </a:solidFill>
                        </a:rPr>
                        <a:t>Corporate &amp;  community pharmacies</a:t>
                      </a:r>
                      <a:endParaRPr sz="1200" b="1" dirty="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115888" marR="0" lvl="0" indent="-87313"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cs typeface="Calibri"/>
                          <a:sym typeface="Arial"/>
                        </a:rPr>
                        <a:t>12% of women receive FP from pharmacies</a:t>
                      </a:r>
                    </a:p>
                    <a:p>
                      <a:pPr marL="115888" marR="0" lvl="0" indent="-87313"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cs typeface="Calibri"/>
                          <a:sym typeface="Arial"/>
                        </a:rPr>
                        <a:t>Services delivered via ~3,000 sites across South Africa, with greater availability in urban areas  </a:t>
                      </a:r>
                    </a:p>
                    <a:p>
                      <a:pPr marL="115888" marR="0" lvl="0" indent="-87313"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cs typeface="Calibri"/>
                          <a:sym typeface="Arial"/>
                        </a:rPr>
                        <a:t>Attract a range of customers, across income levels </a:t>
                      </a:r>
                    </a:p>
                    <a:p>
                      <a:pPr marL="115888" marR="0" lvl="0" indent="-87313"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cs typeface="Calibri"/>
                          <a:sym typeface="Arial"/>
                        </a:rPr>
                        <a:t>A new national NDOH program is delivering medicines for chronic diseases through pharmacies </a:t>
                      </a: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DBE18F"/>
                    </a:solidFill>
                  </a:tcPr>
                </a:tc>
                <a:tc>
                  <a:txBody>
                    <a:bodyPr/>
                    <a:lstStyle/>
                    <a:p>
                      <a:pPr marL="115888" marR="0" lvl="0" indent="-87313"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ea typeface="Calibri"/>
                          <a:cs typeface="Calibri"/>
                          <a:sym typeface="Calibri"/>
                        </a:rPr>
                        <a:t>HIV self-testing (HIVST)</a:t>
                      </a:r>
                      <a:r>
                        <a:rPr lang="en-US" sz="1000" b="1" i="0" u="none" strike="noStrike" cap="none" dirty="0">
                          <a:solidFill>
                            <a:srgbClr val="FF0000"/>
                          </a:solidFill>
                          <a:latin typeface="Calibri"/>
                          <a:ea typeface="Calibri"/>
                          <a:cs typeface="Calibri"/>
                          <a:sym typeface="Calibri"/>
                        </a:rPr>
                        <a:t> </a:t>
                      </a:r>
                      <a:r>
                        <a:rPr lang="en-US" sz="1000" b="0" i="0" u="none" strike="noStrike" cap="none" dirty="0">
                          <a:solidFill>
                            <a:srgbClr val="595959"/>
                          </a:solidFill>
                          <a:latin typeface="Calibri"/>
                          <a:ea typeface="Calibri"/>
                          <a:cs typeface="Calibri"/>
                          <a:sym typeface="Calibri"/>
                        </a:rPr>
                        <a:t>is an average of USD 7 – 15 per test</a:t>
                      </a:r>
                    </a:p>
                    <a:p>
                      <a:pPr marL="115888" marR="0" lvl="0" indent="-87313" algn="l" defTabSz="914400" rtl="0" eaLnBrk="1" fontAlgn="auto" latinLnBrk="0" hangingPunct="1">
                        <a:lnSpc>
                          <a:spcPct val="100000"/>
                        </a:lnSpc>
                        <a:spcBef>
                          <a:spcPts val="0"/>
                        </a:spcBef>
                        <a:spcAft>
                          <a:spcPts val="0"/>
                        </a:spcAft>
                        <a:buClr>
                          <a:srgbClr val="595959"/>
                        </a:buClr>
                        <a:buSzPts val="950"/>
                        <a:buFont typeface="Arial"/>
                        <a:buChar char="•"/>
                        <a:tabLst/>
                        <a:defRPr/>
                      </a:pPr>
                      <a:r>
                        <a:rPr lang="en-US" sz="1000" b="0" i="0" u="none" strike="noStrike" cap="none" dirty="0">
                          <a:solidFill>
                            <a:srgbClr val="595959"/>
                          </a:solidFill>
                          <a:latin typeface="Calibri"/>
                          <a:ea typeface="Calibri"/>
                          <a:cs typeface="Calibri"/>
                          <a:sym typeface="Calibri"/>
                        </a:rPr>
                        <a:t>Stakeholders suggest USD 3.50 – 5/ring would be a reasonable price</a:t>
                      </a:r>
                    </a:p>
                    <a:p>
                      <a:pPr marL="115888" marR="0" lvl="0" indent="-87313"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cs typeface="Calibri"/>
                          <a:sym typeface="Calibri"/>
                        </a:rPr>
                        <a:t>Public-private partnerships vary by province, but have been tested to deliver free commodities (e.g., for FP, chronic conditions) through community pharmacies </a:t>
                      </a: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3F5D8"/>
                    </a:solidFill>
                  </a:tcPr>
                </a:tc>
                <a:tc>
                  <a:txBody>
                    <a:bodyPr/>
                    <a:lstStyle/>
                    <a:p>
                      <a:pPr marL="260350" marR="0" lvl="0" indent="-171450" algn="ctr" defTabSz="914400" rtl="0" eaLnBrk="1" fontAlgn="auto" latinLnBrk="0" hangingPunct="1">
                        <a:lnSpc>
                          <a:spcPct val="100000"/>
                        </a:lnSpc>
                        <a:spcBef>
                          <a:spcPts val="0"/>
                        </a:spcBef>
                        <a:spcAft>
                          <a:spcPts val="0"/>
                        </a:spcAft>
                        <a:buClr>
                          <a:srgbClr val="595959"/>
                        </a:buClr>
                        <a:buSzPts val="1400"/>
                        <a:buFont typeface="Wingdings" pitchFamily="2" charset="2"/>
                        <a:buChar char="ü"/>
                        <a:tabLst/>
                        <a:defRPr/>
                      </a:pPr>
                      <a:r>
                        <a:rPr lang="en-US" sz="900" dirty="0">
                          <a:solidFill>
                            <a:srgbClr val="595959"/>
                          </a:solidFill>
                          <a:latin typeface="Calibri"/>
                          <a:ea typeface="Calibri"/>
                          <a:cs typeface="Calibri"/>
                          <a:sym typeface="Calibri"/>
                        </a:rPr>
                        <a:t> </a:t>
                      </a: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260350" marR="0" lvl="0" indent="-171450" algn="ctr" defTabSz="914400" rtl="0" eaLnBrk="1" fontAlgn="auto" latinLnBrk="0" hangingPunct="1">
                        <a:lnSpc>
                          <a:spcPct val="100000"/>
                        </a:lnSpc>
                        <a:spcBef>
                          <a:spcPts val="0"/>
                        </a:spcBef>
                        <a:spcAft>
                          <a:spcPts val="0"/>
                        </a:spcAft>
                        <a:buClr>
                          <a:srgbClr val="595959"/>
                        </a:buClr>
                        <a:buSzPts val="1400"/>
                        <a:buFont typeface="Wingdings" pitchFamily="2" charset="2"/>
                        <a:buChar char="ü"/>
                        <a:tabLst/>
                        <a:defRPr/>
                      </a:pPr>
                      <a:r>
                        <a:rPr lang="en-US" sz="900" dirty="0">
                          <a:solidFill>
                            <a:srgbClr val="595959"/>
                          </a:solidFill>
                          <a:latin typeface="Calibri"/>
                          <a:ea typeface="Calibri"/>
                          <a:cs typeface="Calibri"/>
                          <a:sym typeface="Calibri"/>
                        </a:rPr>
                        <a:t>   </a:t>
                      </a: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260350" marR="0" lvl="0" indent="-171450" algn="ctr" defTabSz="914400" rtl="0" eaLnBrk="1" fontAlgn="auto" latinLnBrk="0" hangingPunct="1">
                        <a:lnSpc>
                          <a:spcPct val="100000"/>
                        </a:lnSpc>
                        <a:spcBef>
                          <a:spcPts val="0"/>
                        </a:spcBef>
                        <a:spcAft>
                          <a:spcPts val="0"/>
                        </a:spcAft>
                        <a:buClr>
                          <a:srgbClr val="595959"/>
                        </a:buClr>
                        <a:buSzPts val="1400"/>
                        <a:buFont typeface="Wingdings" pitchFamily="2" charset="2"/>
                        <a:buChar char="ü"/>
                        <a:tabLst/>
                        <a:defRPr/>
                      </a:pPr>
                      <a:r>
                        <a:rPr lang="en-US" sz="900" dirty="0">
                          <a:solidFill>
                            <a:srgbClr val="595959"/>
                          </a:solidFill>
                          <a:latin typeface="Calibri"/>
                          <a:ea typeface="Calibri"/>
                          <a:cs typeface="Calibri"/>
                          <a:sym typeface="Calibri"/>
                        </a:rPr>
                        <a:t> </a:t>
                      </a:r>
                    </a:p>
                  </a:txBody>
                  <a:tcPr marL="91450" marR="91450" marT="45725" marB="45725"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381899">
                <a:tc>
                  <a:txBody>
                    <a:bodyPr/>
                    <a:lstStyle/>
                    <a:p>
                      <a:pPr marL="0" marR="0" lvl="0" indent="0" algn="l" rtl="0">
                        <a:spcBef>
                          <a:spcPts val="0"/>
                        </a:spcBef>
                        <a:spcAft>
                          <a:spcPts val="0"/>
                        </a:spcAft>
                        <a:buClr>
                          <a:schemeClr val="dk1"/>
                        </a:buClr>
                        <a:buSzPts val="1200"/>
                        <a:buFont typeface="Calibri"/>
                        <a:buNone/>
                      </a:pPr>
                      <a:r>
                        <a:rPr lang="en-US" sz="1200" b="1" dirty="0">
                          <a:solidFill>
                            <a:schemeClr val="dk1"/>
                          </a:solidFill>
                        </a:rPr>
                        <a:t>Nonprofit clinic chains</a:t>
                      </a:r>
                      <a:endParaRPr sz="1200" b="1" dirty="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115888" marR="0" lvl="0" indent="-87313"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cs typeface="Calibri"/>
                          <a:sym typeface="Arial"/>
                        </a:rPr>
                        <a:t>Several relatively small networks, however, they often have greater reach in rural areas (e.g., New Start clinics have over 150K visits annually with 87% in rural areas, Unjani clinics have ~450K visits annually in peri-urban and semi-rural areas) </a:t>
                      </a:r>
                      <a:endParaRPr sz="1000" b="0" i="0" u="none" strike="noStrike" cap="none" dirty="0">
                        <a:solidFill>
                          <a:srgbClr val="595959"/>
                        </a:solidFill>
                        <a:latin typeface="Calibri"/>
                        <a:ea typeface="Calibri"/>
                        <a:cs typeface="Calibri"/>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marL="115888" marR="0" lvl="0" indent="-87313"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cs typeface="Calibri"/>
                          <a:sym typeface="Arial"/>
                        </a:rPr>
                        <a:t>Provide subsidies or use a tiered pricing model to ensure services are affordable for low- and middle-income women</a:t>
                      </a: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DBE18F"/>
                    </a:solidFill>
                  </a:tcPr>
                </a:tc>
                <a:tc>
                  <a:txBody>
                    <a:bodyPr/>
                    <a:lstStyle/>
                    <a:p>
                      <a:pPr marL="260350" marR="0" lvl="0" indent="-171450" algn="ctr" defTabSz="914400" rtl="0" eaLnBrk="1" fontAlgn="auto" latinLnBrk="0" hangingPunct="1">
                        <a:lnSpc>
                          <a:spcPct val="100000"/>
                        </a:lnSpc>
                        <a:spcBef>
                          <a:spcPts val="0"/>
                        </a:spcBef>
                        <a:spcAft>
                          <a:spcPts val="0"/>
                        </a:spcAft>
                        <a:buClr>
                          <a:srgbClr val="595959"/>
                        </a:buClr>
                        <a:buSzPts val="1400"/>
                        <a:buFont typeface="Wingdings" pitchFamily="2" charset="2"/>
                        <a:buChar char="ü"/>
                        <a:tabLst/>
                        <a:defRPr/>
                      </a:pPr>
                      <a:r>
                        <a:rPr lang="en-US" sz="900" dirty="0">
                          <a:solidFill>
                            <a:srgbClr val="595959"/>
                          </a:solidFill>
                          <a:latin typeface="Calibri"/>
                          <a:ea typeface="Calibri"/>
                          <a:cs typeface="Calibri"/>
                          <a:sym typeface="Calibri"/>
                        </a:rPr>
                        <a:t> </a:t>
                      </a: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260350" marR="0" lvl="0" indent="-171450" algn="ctr" defTabSz="914400" rtl="0" eaLnBrk="1" fontAlgn="auto" latinLnBrk="0" hangingPunct="1">
                        <a:lnSpc>
                          <a:spcPct val="100000"/>
                        </a:lnSpc>
                        <a:spcBef>
                          <a:spcPts val="0"/>
                        </a:spcBef>
                        <a:spcAft>
                          <a:spcPts val="0"/>
                        </a:spcAft>
                        <a:buClr>
                          <a:srgbClr val="595959"/>
                        </a:buClr>
                        <a:buSzPts val="1400"/>
                        <a:buFont typeface="Wingdings" pitchFamily="2" charset="2"/>
                        <a:buChar char="ü"/>
                        <a:tabLst/>
                        <a:defRPr/>
                      </a:pPr>
                      <a:r>
                        <a:rPr lang="en-US" sz="900" dirty="0">
                          <a:solidFill>
                            <a:srgbClr val="595959"/>
                          </a:solidFill>
                          <a:latin typeface="Calibri"/>
                          <a:ea typeface="Calibri"/>
                          <a:cs typeface="Calibri"/>
                          <a:sym typeface="Calibri"/>
                        </a:rPr>
                        <a:t> </a:t>
                      </a: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260350" marR="0" lvl="0" indent="-171450" algn="ctr" defTabSz="914400" rtl="0" eaLnBrk="1" fontAlgn="auto" latinLnBrk="0" hangingPunct="1">
                        <a:lnSpc>
                          <a:spcPct val="100000"/>
                        </a:lnSpc>
                        <a:spcBef>
                          <a:spcPts val="0"/>
                        </a:spcBef>
                        <a:spcAft>
                          <a:spcPts val="0"/>
                        </a:spcAft>
                        <a:buClr>
                          <a:srgbClr val="595959"/>
                        </a:buClr>
                        <a:buSzPts val="1400"/>
                        <a:buFont typeface="Wingdings" pitchFamily="2" charset="2"/>
                        <a:buChar char="ü"/>
                        <a:tabLst/>
                        <a:defRPr/>
                      </a:pPr>
                      <a:r>
                        <a:rPr lang="en-US" sz="900" dirty="0">
                          <a:solidFill>
                            <a:srgbClr val="595959"/>
                          </a:solidFill>
                          <a:latin typeface="Calibri"/>
                          <a:ea typeface="Calibri"/>
                          <a:cs typeface="Calibri"/>
                          <a:sym typeface="Calibri"/>
                        </a:rPr>
                        <a:t> </a:t>
                      </a:r>
                    </a:p>
                  </a:txBody>
                  <a:tcPr marL="91450" marR="91450" marT="45725" marB="45725"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Google Shape;270;p25">
            <a:extLst>
              <a:ext uri="{FF2B5EF4-FFF2-40B4-BE49-F238E27FC236}">
                <a16:creationId xmlns:a16="http://schemas.microsoft.com/office/drawing/2014/main" id="{C14BE2CF-CE9D-4DDA-9739-5992083C9AC4}"/>
              </a:ext>
            </a:extLst>
          </p:cNvPr>
          <p:cNvSpPr/>
          <p:nvPr/>
        </p:nvSpPr>
        <p:spPr>
          <a:xfrm>
            <a:off x="383353" y="330830"/>
            <a:ext cx="457200" cy="4572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dirty="0">
                <a:solidFill>
                  <a:srgbClr val="FFFFFF"/>
                </a:solidFill>
                <a:latin typeface="Calibri"/>
                <a:ea typeface="Calibri"/>
                <a:cs typeface="Calibri"/>
                <a:sym typeface="Calibri"/>
              </a:rPr>
              <a:t>1</a:t>
            </a:r>
            <a:endParaRPr sz="1800"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7"/>
          <p:cNvSpPr txBox="1">
            <a:spLocks noGrp="1"/>
          </p:cNvSpPr>
          <p:nvPr>
            <p:ph type="title"/>
          </p:nvPr>
        </p:nvSpPr>
        <p:spPr>
          <a:xfrm>
            <a:off x="993996" y="296080"/>
            <a:ext cx="8065163" cy="58178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600"/>
              <a:buNone/>
            </a:pPr>
            <a:r>
              <a:rPr lang="en-US" sz="3200" dirty="0"/>
              <a:t>Delivery channel capacity assessment</a:t>
            </a:r>
            <a:endParaRPr sz="3200" dirty="0"/>
          </a:p>
        </p:txBody>
      </p:sp>
      <p:sp>
        <p:nvSpPr>
          <p:cNvPr id="287" name="Google Shape;287;p27"/>
          <p:cNvSpPr/>
          <p:nvPr/>
        </p:nvSpPr>
        <p:spPr>
          <a:xfrm>
            <a:off x="10178529" y="99332"/>
            <a:ext cx="1884218" cy="332509"/>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chemeClr val="dk1"/>
                </a:solidFill>
                <a:latin typeface="Calibri"/>
                <a:ea typeface="Calibri"/>
                <a:cs typeface="Calibri"/>
                <a:sym typeface="Calibri"/>
              </a:rPr>
              <a:t>Delivery Channels</a:t>
            </a:r>
            <a:endParaRPr dirty="0"/>
          </a:p>
        </p:txBody>
      </p:sp>
      <p:graphicFrame>
        <p:nvGraphicFramePr>
          <p:cNvPr id="288" name="Google Shape;288;p27"/>
          <p:cNvGraphicFramePr/>
          <p:nvPr>
            <p:extLst>
              <p:ext uri="{D42A27DB-BD31-4B8C-83A1-F6EECF244321}">
                <p14:modId xmlns:p14="http://schemas.microsoft.com/office/powerpoint/2010/main" val="3049789619"/>
              </p:ext>
            </p:extLst>
          </p:nvPr>
        </p:nvGraphicFramePr>
        <p:xfrm>
          <a:off x="377190" y="1199307"/>
          <a:ext cx="11437620" cy="4511110"/>
        </p:xfrm>
        <a:graphic>
          <a:graphicData uri="http://schemas.openxmlformats.org/drawingml/2006/table">
            <a:tbl>
              <a:tblPr firstRow="1" bandRow="1">
                <a:noFill/>
                <a:tableStyleId>{A252032B-B089-49A9-A9F9-75B8B8A7E47D}</a:tableStyleId>
              </a:tblPr>
              <a:tblGrid>
                <a:gridCol w="1673802">
                  <a:extLst>
                    <a:ext uri="{9D8B030D-6E8A-4147-A177-3AD203B41FA5}">
                      <a16:colId xmlns:a16="http://schemas.microsoft.com/office/drawing/2014/main" val="20000"/>
                    </a:ext>
                  </a:extLst>
                </a:gridCol>
                <a:gridCol w="3254606">
                  <a:extLst>
                    <a:ext uri="{9D8B030D-6E8A-4147-A177-3AD203B41FA5}">
                      <a16:colId xmlns:a16="http://schemas.microsoft.com/office/drawing/2014/main" val="20001"/>
                    </a:ext>
                  </a:extLst>
                </a:gridCol>
                <a:gridCol w="3254606">
                  <a:extLst>
                    <a:ext uri="{9D8B030D-6E8A-4147-A177-3AD203B41FA5}">
                      <a16:colId xmlns:a16="http://schemas.microsoft.com/office/drawing/2014/main" val="20002"/>
                    </a:ext>
                  </a:extLst>
                </a:gridCol>
                <a:gridCol w="3254606">
                  <a:extLst>
                    <a:ext uri="{9D8B030D-6E8A-4147-A177-3AD203B41FA5}">
                      <a16:colId xmlns:a16="http://schemas.microsoft.com/office/drawing/2014/main" val="20003"/>
                    </a:ext>
                  </a:extLst>
                </a:gridCol>
              </a:tblGrid>
              <a:tr h="0">
                <a:tc>
                  <a:txBody>
                    <a:bodyPr/>
                    <a:lstStyle/>
                    <a:p>
                      <a:pPr marL="0" marR="0" lvl="0" indent="0" algn="ctr" rtl="0">
                        <a:spcBef>
                          <a:spcPts val="0"/>
                        </a:spcBef>
                        <a:spcAft>
                          <a:spcPts val="0"/>
                        </a:spcAft>
                        <a:buClr>
                          <a:schemeClr val="dk1"/>
                        </a:buClr>
                        <a:buSzPts val="1400"/>
                        <a:buFont typeface="Calibri"/>
                        <a:buNone/>
                      </a:pPr>
                      <a:endParaRPr sz="1400" b="1" dirty="0">
                        <a:solidFill>
                          <a:srgbClr val="F5FBFF"/>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rgbClr val="F5FBFF"/>
                        </a:buClr>
                        <a:buSzPts val="1400"/>
                        <a:buFont typeface="Calibri"/>
                        <a:buNone/>
                      </a:pPr>
                      <a:r>
                        <a:rPr lang="en-US" sz="1300" dirty="0">
                          <a:solidFill>
                            <a:srgbClr val="F5FBFF"/>
                          </a:solidFill>
                        </a:rPr>
                        <a:t>HTS</a:t>
                      </a:r>
                      <a:endParaRPr sz="1300" dirty="0">
                        <a:solidFill>
                          <a:srgbClr val="F5FBFF"/>
                        </a:solidFill>
                      </a:endParaRPr>
                    </a:p>
                  </a:txBody>
                  <a:tcPr marL="91450" marR="91450" marT="0" marB="0" anchor="ctr">
                    <a:lnL w="9525" cap="flat" cmpd="sng">
                      <a:solidFill>
                        <a:srgbClr val="000000">
                          <a:alpha val="0"/>
                        </a:srgbClr>
                      </a:solidFill>
                      <a:prstDash val="solid"/>
                      <a:round/>
                      <a:headEnd type="none" w="sm" len="sm"/>
                      <a:tailEnd type="none" w="sm" len="sm"/>
                    </a:lnL>
                    <a:lnR w="19050" cap="flat" cmpd="sng">
                      <a:solidFill>
                        <a:srgbClr val="FFFFFF"/>
                      </a:solidFill>
                      <a:prstDash val="solid"/>
                      <a:round/>
                      <a:headEnd type="none" w="sm" len="sm"/>
                      <a:tailEnd type="none" w="sm" len="sm"/>
                    </a:lnR>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rgbClr val="F5FBFF"/>
                        </a:buClr>
                        <a:buSzPts val="1400"/>
                        <a:buFont typeface="Calibri"/>
                        <a:buNone/>
                      </a:pPr>
                      <a:r>
                        <a:rPr lang="en-US" sz="1300" dirty="0">
                          <a:solidFill>
                            <a:srgbClr val="F5FBFF"/>
                          </a:solidFill>
                        </a:rPr>
                        <a:t>HCW capacity</a:t>
                      </a:r>
                      <a:endParaRPr sz="1300" dirty="0">
                        <a:solidFill>
                          <a:srgbClr val="F5FBFF"/>
                        </a:solidFill>
                      </a:endParaRPr>
                    </a:p>
                  </a:txBody>
                  <a:tcPr marL="91450" marR="91450"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rgbClr val="F5FBFF"/>
                        </a:buClr>
                        <a:buSzPts val="1400"/>
                        <a:buFont typeface="Calibri"/>
                        <a:buNone/>
                      </a:pPr>
                      <a:r>
                        <a:rPr lang="en-US" sz="1300" dirty="0">
                          <a:solidFill>
                            <a:srgbClr val="F5FBFF"/>
                          </a:solidFill>
                        </a:rPr>
                        <a:t>Private space</a:t>
                      </a:r>
                      <a:endParaRPr sz="1300" dirty="0">
                        <a:solidFill>
                          <a:srgbClr val="F5FBFF"/>
                        </a:solidFill>
                      </a:endParaRPr>
                    </a:p>
                  </a:txBody>
                  <a:tcPr marL="91450" marR="91450"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39343">
                <a:tc>
                  <a:txBody>
                    <a:bodyPr/>
                    <a:lstStyle/>
                    <a:p>
                      <a:pPr marL="0" marR="0" lvl="0" indent="0" algn="l" rtl="0">
                        <a:spcBef>
                          <a:spcPts val="0"/>
                        </a:spcBef>
                        <a:spcAft>
                          <a:spcPts val="0"/>
                        </a:spcAft>
                        <a:buClr>
                          <a:schemeClr val="dk1"/>
                        </a:buClr>
                        <a:buSzPts val="1200"/>
                        <a:buFont typeface="Calibri"/>
                        <a:buNone/>
                      </a:pPr>
                      <a:r>
                        <a:rPr lang="en-US" sz="1200" b="1" dirty="0">
                          <a:solidFill>
                            <a:schemeClr val="dk1"/>
                          </a:solidFill>
                          <a:latin typeface="Calibri"/>
                          <a:ea typeface="Calibri"/>
                          <a:cs typeface="Calibri"/>
                          <a:sym typeface="Calibri"/>
                        </a:rPr>
                        <a:t>Public sector health services</a:t>
                      </a:r>
                      <a:endParaRPr lang="en-US" sz="1200" dirty="0"/>
                    </a:p>
                  </a:txBody>
                  <a:tcPr marL="91450" marR="91450" marT="45725" marB="45725" anchor="ctr">
                    <a:lnL w="9525" cap="flat" cmpd="sng">
                      <a:solidFill>
                        <a:srgbClr val="000000">
                          <a:alpha val="0"/>
                        </a:srgbClr>
                      </a:solidFill>
                      <a:prstDash val="solid"/>
                      <a:round/>
                      <a:headEnd type="none" w="sm" len="sm"/>
                      <a:tailEnd type="none" w="sm" len="sm"/>
                    </a:lnL>
                    <a:lnT w="9525" cap="flat" cmpd="sng" algn="ctr">
                      <a:solidFill>
                        <a:srgbClr val="000000">
                          <a:alpha val="0"/>
                        </a:srgbClr>
                      </a:solidFill>
                      <a:prstDash val="solid"/>
                      <a:round/>
                      <a:headEnd type="none" w="sm" len="sm"/>
                      <a:tailEnd type="none" w="sm" len="sm"/>
                    </a:lnT>
                  </a:tcPr>
                </a:tc>
                <a:tc>
                  <a:txBody>
                    <a:bodyPr/>
                    <a:lstStyle/>
                    <a:p>
                      <a:pPr marL="114300" marR="0" lvl="0" indent="-85725" algn="l" defTabSz="914400" rtl="0" eaLnBrk="1" fontAlgn="auto" latinLnBrk="0" hangingPunct="1">
                        <a:lnSpc>
                          <a:spcPct val="100000"/>
                        </a:lnSpc>
                        <a:spcBef>
                          <a:spcPts val="0"/>
                        </a:spcBef>
                        <a:spcAft>
                          <a:spcPts val="0"/>
                        </a:spcAft>
                        <a:buClr>
                          <a:srgbClr val="595959"/>
                        </a:buClr>
                        <a:buSzPts val="950"/>
                        <a:buFont typeface="Arial"/>
                        <a:buChar char="•"/>
                        <a:tabLst/>
                        <a:defRPr/>
                      </a:pPr>
                      <a:r>
                        <a:rPr lang="en-US" sz="1000" b="0" i="0" u="none" strike="noStrike" cap="none" dirty="0">
                          <a:solidFill>
                            <a:srgbClr val="595959"/>
                          </a:solidFill>
                          <a:latin typeface="Calibri"/>
                          <a:ea typeface="Calibri"/>
                          <a:cs typeface="Calibri"/>
                          <a:sym typeface="Calibri"/>
                        </a:rPr>
                        <a:t>Testing is available in all public sector facilities, however it is not always offered consistently across services </a:t>
                      </a:r>
                    </a:p>
                  </a:txBody>
                  <a:tcPr marL="91450" marR="91450" marT="45725" marB="45725" anchor="ctr">
                    <a:lnT w="9525" cap="flat" cmpd="sng" algn="ctr">
                      <a:solidFill>
                        <a:srgbClr val="000000">
                          <a:alpha val="0"/>
                        </a:srgbClr>
                      </a:solidFill>
                      <a:prstDash val="solid"/>
                      <a:round/>
                      <a:headEnd type="none" w="sm" len="sm"/>
                      <a:tailEnd type="none" w="sm" len="sm"/>
                    </a:lnT>
                    <a:solidFill>
                      <a:srgbClr val="DBE18F"/>
                    </a:solidFill>
                  </a:tcPr>
                </a:tc>
                <a:tc>
                  <a:txBody>
                    <a:bodyPr/>
                    <a:lstStyle/>
                    <a:p>
                      <a:pPr marL="114300" marR="0" lvl="0" indent="-85725" algn="l" defTabSz="914400" rtl="0" eaLnBrk="1" fontAlgn="auto" latinLnBrk="0" hangingPunct="1">
                        <a:lnSpc>
                          <a:spcPct val="100000"/>
                        </a:lnSpc>
                        <a:spcBef>
                          <a:spcPts val="0"/>
                        </a:spcBef>
                        <a:spcAft>
                          <a:spcPts val="0"/>
                        </a:spcAft>
                        <a:buClr>
                          <a:srgbClr val="595959"/>
                        </a:buClr>
                        <a:buSzPts val="950"/>
                        <a:buFont typeface="Arial"/>
                        <a:buChar char="•"/>
                        <a:tabLst/>
                        <a:defRPr/>
                      </a:pPr>
                      <a:r>
                        <a:rPr lang="en-US" sz="1000" b="0" i="0" u="none" strike="noStrike" cap="none" dirty="0">
                          <a:solidFill>
                            <a:srgbClr val="595959"/>
                          </a:solidFill>
                          <a:latin typeface="Calibri"/>
                          <a:ea typeface="Calibri"/>
                          <a:cs typeface="Calibri"/>
                          <a:sym typeface="Calibri"/>
                        </a:rPr>
                        <a:t>Healthcare workers are well trained and credentialed</a:t>
                      </a:r>
                    </a:p>
                    <a:p>
                      <a:pPr marL="114300" marR="0" lvl="0" indent="-85725" algn="l" defTabSz="914400" rtl="0" eaLnBrk="1" fontAlgn="auto" latinLnBrk="0" hangingPunct="1">
                        <a:lnSpc>
                          <a:spcPct val="100000"/>
                        </a:lnSpc>
                        <a:spcBef>
                          <a:spcPts val="0"/>
                        </a:spcBef>
                        <a:spcAft>
                          <a:spcPts val="0"/>
                        </a:spcAft>
                        <a:buClr>
                          <a:srgbClr val="595959"/>
                        </a:buClr>
                        <a:buSzPts val="950"/>
                        <a:buFont typeface="Arial"/>
                        <a:buChar char="•"/>
                        <a:tabLst/>
                        <a:defRPr/>
                      </a:pPr>
                      <a:r>
                        <a:rPr lang="en-US" sz="1000" b="0" i="0" u="none" strike="noStrike" cap="none" dirty="0">
                          <a:solidFill>
                            <a:srgbClr val="595959"/>
                          </a:solidFill>
                          <a:latin typeface="Calibri"/>
                          <a:ea typeface="Calibri"/>
                          <a:cs typeface="Calibri"/>
                          <a:sym typeface="Calibri"/>
                        </a:rPr>
                        <a:t>However, HCWs typically have little time to counsel patients, which can make introducing new products challenging</a:t>
                      </a:r>
                    </a:p>
                  </a:txBody>
                  <a:tcPr marL="91450" marR="91450" marT="45725" marB="45725" anchor="ctr">
                    <a:lnT w="9525" cap="flat" cmpd="sng" algn="ctr">
                      <a:solidFill>
                        <a:srgbClr val="000000">
                          <a:alpha val="0"/>
                        </a:srgbClr>
                      </a:solidFill>
                      <a:prstDash val="solid"/>
                      <a:round/>
                      <a:headEnd type="none" w="sm" len="sm"/>
                      <a:tailEnd type="none" w="sm" len="sm"/>
                    </a:lnT>
                    <a:solidFill>
                      <a:schemeClr val="accent3">
                        <a:lumMod val="60000"/>
                        <a:lumOff val="40000"/>
                      </a:schemeClr>
                    </a:solidFill>
                  </a:tcPr>
                </a:tc>
                <a:tc>
                  <a:txBody>
                    <a:bodyPr/>
                    <a:lstStyle/>
                    <a:p>
                      <a:pPr marL="114300" marR="0" lvl="0" indent="-85725" algn="l" defTabSz="914400" rtl="0" eaLnBrk="1" fontAlgn="auto" latinLnBrk="0" hangingPunct="1">
                        <a:lnSpc>
                          <a:spcPct val="100000"/>
                        </a:lnSpc>
                        <a:spcBef>
                          <a:spcPts val="0"/>
                        </a:spcBef>
                        <a:spcAft>
                          <a:spcPts val="0"/>
                        </a:spcAft>
                        <a:buClr>
                          <a:srgbClr val="595959"/>
                        </a:buClr>
                        <a:buSzPts val="950"/>
                        <a:buFont typeface="Arial"/>
                        <a:buChar char="•"/>
                        <a:tabLst/>
                        <a:defRPr/>
                      </a:pPr>
                      <a:r>
                        <a:rPr lang="en-US" sz="1000" b="0" i="0" u="none" strike="noStrike" cap="none" dirty="0">
                          <a:solidFill>
                            <a:srgbClr val="595959"/>
                          </a:solidFill>
                          <a:latin typeface="Calibri"/>
                          <a:ea typeface="Calibri"/>
                          <a:cs typeface="Calibri"/>
                          <a:sym typeface="Calibri"/>
                        </a:rPr>
                        <a:t>Facility-based services typically offered in a private space</a:t>
                      </a:r>
                    </a:p>
                    <a:p>
                      <a:pPr marL="114300" marR="0" lvl="0" indent="-85725" algn="l" defTabSz="914400" rtl="0" eaLnBrk="1" fontAlgn="auto" latinLnBrk="0" hangingPunct="1">
                        <a:lnSpc>
                          <a:spcPct val="100000"/>
                        </a:lnSpc>
                        <a:spcBef>
                          <a:spcPts val="0"/>
                        </a:spcBef>
                        <a:spcAft>
                          <a:spcPts val="0"/>
                        </a:spcAft>
                        <a:buClr>
                          <a:srgbClr val="595959"/>
                        </a:buClr>
                        <a:buSzPts val="950"/>
                        <a:buFont typeface="Arial"/>
                        <a:buChar char="•"/>
                        <a:tabLst/>
                        <a:defRPr/>
                      </a:pPr>
                      <a:r>
                        <a:rPr lang="en-US" sz="1000" b="0" i="0" u="none" strike="noStrike" cap="none" dirty="0">
                          <a:solidFill>
                            <a:srgbClr val="595959"/>
                          </a:solidFill>
                          <a:latin typeface="Calibri"/>
                          <a:ea typeface="Calibri"/>
                          <a:cs typeface="Calibri"/>
                          <a:sym typeface="Calibri"/>
                        </a:rPr>
                        <a:t>Community-based and mobile services strive to provide private spaces in temporary structures </a:t>
                      </a:r>
                    </a:p>
                  </a:txBody>
                  <a:tcPr marL="91450" marR="91450" marT="45725" marB="45725" anchor="ctr">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solidFill>
                      <a:schemeClr val="accent3">
                        <a:lumMod val="60000"/>
                        <a:lumOff val="40000"/>
                      </a:schemeClr>
                    </a:solidFill>
                  </a:tcPr>
                </a:tc>
                <a:extLst>
                  <a:ext uri="{0D108BD9-81ED-4DB2-BD59-A6C34878D82A}">
                    <a16:rowId xmlns:a16="http://schemas.microsoft.com/office/drawing/2014/main" val="10002"/>
                  </a:ext>
                </a:extLst>
              </a:tr>
              <a:tr h="0">
                <a:tc>
                  <a:txBody>
                    <a:bodyPr/>
                    <a:lstStyle/>
                    <a:p>
                      <a:pPr marL="0" marR="0" lvl="0" indent="0" algn="l" rtl="0">
                        <a:spcBef>
                          <a:spcPts val="0"/>
                        </a:spcBef>
                        <a:spcAft>
                          <a:spcPts val="0"/>
                        </a:spcAft>
                        <a:buClr>
                          <a:schemeClr val="dk1"/>
                        </a:buClr>
                        <a:buSzPts val="1200"/>
                        <a:buFont typeface="Calibri"/>
                        <a:buNone/>
                      </a:pPr>
                      <a:r>
                        <a:rPr lang="en-US" sz="1200" b="1" dirty="0">
                          <a:solidFill>
                            <a:schemeClr val="dk1"/>
                          </a:solidFill>
                        </a:rPr>
                        <a:t>Population-focused programs</a:t>
                      </a:r>
                      <a:endParaRPr sz="1200" b="1" dirty="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tcPr>
                </a:tc>
                <a:tc>
                  <a:txBody>
                    <a:bodyPr/>
                    <a:lstStyle/>
                    <a:p>
                      <a:pPr marL="114300" marR="0" lvl="0" indent="-85725" algn="l" defTabSz="914400" rtl="0" eaLnBrk="1" fontAlgn="auto" latinLnBrk="0" hangingPunct="1">
                        <a:lnSpc>
                          <a:spcPct val="100000"/>
                        </a:lnSpc>
                        <a:spcBef>
                          <a:spcPts val="0"/>
                        </a:spcBef>
                        <a:spcAft>
                          <a:spcPts val="0"/>
                        </a:spcAft>
                        <a:buClr>
                          <a:srgbClr val="595959"/>
                        </a:buClr>
                        <a:buSzPts val="950"/>
                        <a:buFont typeface="Arial"/>
                        <a:buChar char="•"/>
                        <a:tabLst/>
                        <a:defRPr/>
                      </a:pPr>
                      <a:r>
                        <a:rPr lang="en-US" sz="1000" b="0" i="0" u="none" strike="noStrike" cap="none" dirty="0">
                          <a:solidFill>
                            <a:srgbClr val="595959"/>
                          </a:solidFill>
                          <a:latin typeface="Calibri"/>
                          <a:ea typeface="Calibri"/>
                          <a:cs typeface="Calibri"/>
                          <a:sym typeface="Calibri"/>
                        </a:rPr>
                        <a:t>Testing is available across these services, however it is not always offered consistently across services </a:t>
                      </a:r>
                    </a:p>
                    <a:p>
                      <a:pPr marL="114300" marR="0" lvl="0" indent="-85725" algn="l" defTabSz="914400" rtl="0" eaLnBrk="1" fontAlgn="auto" latinLnBrk="0" hangingPunct="1">
                        <a:lnSpc>
                          <a:spcPct val="100000"/>
                        </a:lnSpc>
                        <a:spcBef>
                          <a:spcPts val="0"/>
                        </a:spcBef>
                        <a:spcAft>
                          <a:spcPts val="0"/>
                        </a:spcAft>
                        <a:buClr>
                          <a:srgbClr val="595959"/>
                        </a:buClr>
                        <a:buSzPts val="950"/>
                        <a:buFont typeface="Arial"/>
                        <a:buChar char="•"/>
                        <a:tabLst/>
                        <a:defRPr/>
                      </a:pPr>
                      <a:r>
                        <a:rPr lang="en-US" sz="1000" b="0" i="0" u="none" strike="noStrike" cap="none" dirty="0">
                          <a:solidFill>
                            <a:srgbClr val="595959"/>
                          </a:solidFill>
                          <a:latin typeface="Calibri"/>
                          <a:ea typeface="Calibri"/>
                          <a:cs typeface="Calibri"/>
                          <a:sym typeface="Calibri"/>
                        </a:rPr>
                        <a:t>13% of HIV tests are delivered in specialty centers, such as youth centers</a:t>
                      </a:r>
                    </a:p>
                  </a:txBody>
                  <a:tcPr marL="91450" marR="91450" marT="45725" marB="45725" anchor="ctr">
                    <a:solidFill>
                      <a:srgbClr val="DBE18F"/>
                    </a:solidFill>
                  </a:tcPr>
                </a:tc>
                <a:tc>
                  <a:txBody>
                    <a:bodyPr/>
                    <a:lstStyle/>
                    <a:p>
                      <a:pPr marL="114300" marR="0" lvl="0" indent="-85725"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ea typeface="Calibri"/>
                          <a:cs typeface="Calibri"/>
                          <a:sym typeface="Calibri"/>
                        </a:rPr>
                        <a:t>Typically managed by professional nurses, some with Nurse Initiated and Managed Antiretroviral Treatment (NIMART) training </a:t>
                      </a:r>
                    </a:p>
                  </a:txBody>
                  <a:tcPr marL="91450" marR="91450" marT="45725" marB="45725" anchor="ctr">
                    <a:solidFill>
                      <a:schemeClr val="accent3">
                        <a:lumMod val="60000"/>
                        <a:lumOff val="40000"/>
                      </a:schemeClr>
                    </a:solidFill>
                  </a:tcPr>
                </a:tc>
                <a:tc>
                  <a:txBody>
                    <a:bodyPr/>
                    <a:lstStyle/>
                    <a:p>
                      <a:pPr marL="114300" marR="0" lvl="0" indent="-85725" algn="l" defTabSz="914400" rtl="0" eaLnBrk="1" fontAlgn="auto" latinLnBrk="0" hangingPunct="1">
                        <a:lnSpc>
                          <a:spcPct val="100000"/>
                        </a:lnSpc>
                        <a:spcBef>
                          <a:spcPts val="0"/>
                        </a:spcBef>
                        <a:spcAft>
                          <a:spcPts val="0"/>
                        </a:spcAft>
                        <a:buClr>
                          <a:srgbClr val="595959"/>
                        </a:buClr>
                        <a:buSzPts val="950"/>
                        <a:buFont typeface="Arial"/>
                        <a:buChar char="•"/>
                        <a:tabLst/>
                        <a:defRPr/>
                      </a:pPr>
                      <a:r>
                        <a:rPr lang="en-US" sz="1000" b="0" i="0" u="none" strike="noStrike" cap="none" dirty="0">
                          <a:solidFill>
                            <a:srgbClr val="595959"/>
                          </a:solidFill>
                          <a:latin typeface="Calibri"/>
                          <a:ea typeface="Calibri"/>
                          <a:cs typeface="Calibri"/>
                          <a:sym typeface="Calibri"/>
                        </a:rPr>
                        <a:t>Services typically offered in a private space</a:t>
                      </a:r>
                    </a:p>
                  </a:txBody>
                  <a:tcPr marL="91450" marR="91450" marT="45725" marB="45725" anchor="ctr">
                    <a:lnR w="9525" cap="flat" cmpd="sng">
                      <a:solidFill>
                        <a:srgbClr val="000000">
                          <a:alpha val="0"/>
                        </a:srgbClr>
                      </a:solidFill>
                      <a:prstDash val="solid"/>
                      <a:round/>
                      <a:headEnd type="none" w="sm" len="sm"/>
                      <a:tailEnd type="none" w="sm" len="sm"/>
                    </a:lnR>
                    <a:solidFill>
                      <a:schemeClr val="accent3">
                        <a:lumMod val="60000"/>
                        <a:lumOff val="40000"/>
                      </a:schemeClr>
                    </a:solidFill>
                  </a:tcPr>
                </a:tc>
                <a:extLst>
                  <a:ext uri="{0D108BD9-81ED-4DB2-BD59-A6C34878D82A}">
                    <a16:rowId xmlns:a16="http://schemas.microsoft.com/office/drawing/2014/main" val="4151124922"/>
                  </a:ext>
                </a:extLst>
              </a:tr>
              <a:tr h="255460">
                <a:tc>
                  <a:txBody>
                    <a:bodyPr/>
                    <a:lstStyle/>
                    <a:p>
                      <a:pPr marL="0" marR="0" lvl="0" indent="0" algn="l" rtl="0">
                        <a:spcBef>
                          <a:spcPts val="0"/>
                        </a:spcBef>
                        <a:spcAft>
                          <a:spcPts val="0"/>
                        </a:spcAft>
                        <a:buClr>
                          <a:schemeClr val="dk1"/>
                        </a:buClr>
                        <a:buSzPts val="1200"/>
                        <a:buFont typeface="Calibri"/>
                        <a:buNone/>
                      </a:pPr>
                      <a:r>
                        <a:rPr lang="en-US" sz="1200" b="1" dirty="0">
                          <a:solidFill>
                            <a:schemeClr val="dk1"/>
                          </a:solidFill>
                        </a:rPr>
                        <a:t>Higher education health services</a:t>
                      </a:r>
                      <a:endParaRPr sz="1200" b="1" dirty="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tcPr>
                </a:tc>
                <a:tc>
                  <a:txBody>
                    <a:bodyPr/>
                    <a:lstStyle/>
                    <a:p>
                      <a:pPr marL="114300" marR="0" lvl="0" indent="-85725"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cs typeface="Calibri"/>
                          <a:sym typeface="Arial"/>
                        </a:rPr>
                        <a:t>Universities and colleges have on-site health centers that provide HIV testing and FP services </a:t>
                      </a:r>
                    </a:p>
                    <a:p>
                      <a:pPr marL="114300" marR="0" lvl="0" indent="-85725"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cs typeface="Calibri"/>
                          <a:sym typeface="Arial"/>
                        </a:rPr>
                        <a:t>University campaigns typically test ~200,000 people a year for HIV</a:t>
                      </a:r>
                      <a:endParaRPr sz="1000" b="0" i="0" u="none" strike="noStrike" cap="none" dirty="0">
                        <a:solidFill>
                          <a:srgbClr val="595959"/>
                        </a:solidFill>
                        <a:latin typeface="Calibri"/>
                        <a:ea typeface="Calibri"/>
                        <a:cs typeface="Calibri"/>
                        <a:sym typeface="Calibri"/>
                      </a:endParaRPr>
                    </a:p>
                  </a:txBody>
                  <a:tcPr marL="91450" marR="91450" marT="45725" marB="45725" anchor="ctr">
                    <a:solidFill>
                      <a:srgbClr val="DBE18F"/>
                    </a:solidFill>
                  </a:tcPr>
                </a:tc>
                <a:tc>
                  <a:txBody>
                    <a:bodyPr/>
                    <a:lstStyle/>
                    <a:p>
                      <a:pPr marL="114300" marR="0" lvl="0" indent="-85725"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cs typeface="Calibri"/>
                          <a:sym typeface="Arial"/>
                        </a:rPr>
                        <a:t>Universities and colleges typically refer patients to health facilities to receive antiretroviral therapy (ART)</a:t>
                      </a:r>
                      <a:endParaRPr lang="en-US" sz="1000" b="1" i="0" u="none" strike="noStrike" cap="none" dirty="0">
                        <a:solidFill>
                          <a:srgbClr val="FF0000"/>
                        </a:solidFill>
                        <a:latin typeface="Calibri"/>
                        <a:cs typeface="Calibri"/>
                        <a:sym typeface="Arial"/>
                      </a:endParaRPr>
                    </a:p>
                    <a:p>
                      <a:pPr marL="114300" marR="0" lvl="0" indent="-85725"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cs typeface="Calibri"/>
                          <a:sym typeface="Arial"/>
                        </a:rPr>
                        <a:t>Universities have more capacity, while TVETs can be rural and under-resourced</a:t>
                      </a:r>
                      <a:endParaRPr sz="1000" b="0" i="0" u="none" strike="noStrike" cap="none" dirty="0">
                        <a:solidFill>
                          <a:srgbClr val="595959"/>
                        </a:solidFill>
                        <a:latin typeface="Calibri"/>
                        <a:cs typeface="Calibri"/>
                        <a:sym typeface="Arial"/>
                      </a:endParaRPr>
                    </a:p>
                  </a:txBody>
                  <a:tcPr marL="91450" marR="91450" marT="45725" marB="45725" anchor="ctr">
                    <a:solidFill>
                      <a:schemeClr val="accent3">
                        <a:lumMod val="20000"/>
                        <a:lumOff val="80000"/>
                      </a:schemeClr>
                    </a:solidFill>
                  </a:tcPr>
                </a:tc>
                <a:tc>
                  <a:txBody>
                    <a:bodyPr/>
                    <a:lstStyle/>
                    <a:p>
                      <a:pPr marL="114300" marR="0" lvl="0" indent="-85725" algn="l" defTabSz="914400" rtl="0" eaLnBrk="1" fontAlgn="auto" latinLnBrk="0" hangingPunct="1">
                        <a:lnSpc>
                          <a:spcPct val="100000"/>
                        </a:lnSpc>
                        <a:spcBef>
                          <a:spcPts val="0"/>
                        </a:spcBef>
                        <a:spcAft>
                          <a:spcPts val="0"/>
                        </a:spcAft>
                        <a:buClr>
                          <a:srgbClr val="595959"/>
                        </a:buClr>
                        <a:buSzPts val="950"/>
                        <a:buFont typeface="Arial"/>
                        <a:buChar char="•"/>
                        <a:tabLst/>
                        <a:defRPr/>
                      </a:pPr>
                      <a:r>
                        <a:rPr lang="en-US" sz="1000" b="0" i="0" u="none" strike="noStrike" cap="none" dirty="0">
                          <a:solidFill>
                            <a:srgbClr val="595959"/>
                          </a:solidFill>
                          <a:latin typeface="Calibri"/>
                          <a:ea typeface="Calibri"/>
                          <a:cs typeface="Calibri"/>
                          <a:sym typeface="Calibri"/>
                        </a:rPr>
                        <a:t>Services typically offered in a private space </a:t>
                      </a:r>
                    </a:p>
                  </a:txBody>
                  <a:tcPr marL="91450" marR="91450" marT="45725" marB="45725" anchor="ctr">
                    <a:lnR w="9525" cap="flat" cmpd="sng">
                      <a:solidFill>
                        <a:srgbClr val="000000">
                          <a:alpha val="0"/>
                        </a:srgbClr>
                      </a:solidFill>
                      <a:prstDash val="solid"/>
                      <a:round/>
                      <a:headEnd type="none" w="sm" len="sm"/>
                      <a:tailEnd type="none" w="sm" len="sm"/>
                    </a:lnR>
                    <a:solidFill>
                      <a:schemeClr val="accent3">
                        <a:lumMod val="60000"/>
                        <a:lumOff val="40000"/>
                      </a:schemeClr>
                    </a:solidFill>
                  </a:tcPr>
                </a:tc>
                <a:extLst>
                  <a:ext uri="{0D108BD9-81ED-4DB2-BD59-A6C34878D82A}">
                    <a16:rowId xmlns:a16="http://schemas.microsoft.com/office/drawing/2014/main" val="10005"/>
                  </a:ext>
                </a:extLst>
              </a:tr>
              <a:tr h="294165">
                <a:tc>
                  <a:txBody>
                    <a:bodyPr/>
                    <a:lstStyle/>
                    <a:p>
                      <a:pPr marL="0" marR="0" lvl="0" indent="0" algn="l" rtl="0">
                        <a:spcBef>
                          <a:spcPts val="0"/>
                        </a:spcBef>
                        <a:spcAft>
                          <a:spcPts val="0"/>
                        </a:spcAft>
                        <a:buClr>
                          <a:schemeClr val="dk1"/>
                        </a:buClr>
                        <a:buSzPts val="1200"/>
                        <a:buFont typeface="Calibri"/>
                        <a:buNone/>
                      </a:pPr>
                      <a:r>
                        <a:rPr lang="en-US" sz="1200" b="1" dirty="0"/>
                        <a:t>Private clinics and providers</a:t>
                      </a:r>
                      <a:endParaRPr sz="1200" b="1" dirty="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tcPr>
                </a:tc>
                <a:tc>
                  <a:txBody>
                    <a:bodyPr/>
                    <a:lstStyle/>
                    <a:p>
                      <a:pPr marL="114300" marR="0" lvl="0" indent="-85725"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ea typeface="Calibri"/>
                          <a:cs typeface="Calibri"/>
                          <a:sym typeface="Calibri"/>
                        </a:rPr>
                        <a:t>17% of South Africans receive HTS from a private facility</a:t>
                      </a:r>
                    </a:p>
                  </a:txBody>
                  <a:tcPr marL="91450" marR="91450" marT="45725" marB="45725" anchor="ctr">
                    <a:solidFill>
                      <a:schemeClr val="accent3">
                        <a:lumMod val="60000"/>
                        <a:lumOff val="40000"/>
                      </a:schemeClr>
                    </a:solidFill>
                  </a:tcPr>
                </a:tc>
                <a:tc>
                  <a:txBody>
                    <a:bodyPr/>
                    <a:lstStyle/>
                    <a:p>
                      <a:pPr marL="114300" marR="0" lvl="0" indent="-85725"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cs typeface="Calibri"/>
                          <a:sym typeface="Arial"/>
                        </a:rPr>
                        <a:t>High capacity, as commercial facilities are multispecialty centers in which women can receive a wide range of services</a:t>
                      </a:r>
                      <a:endParaRPr sz="1000" b="0" i="0" u="none" strike="noStrike" cap="none" dirty="0">
                        <a:solidFill>
                          <a:srgbClr val="595959"/>
                        </a:solidFill>
                        <a:latin typeface="Calibri"/>
                        <a:cs typeface="Calibri"/>
                        <a:sym typeface="Arial"/>
                      </a:endParaRPr>
                    </a:p>
                    <a:p>
                      <a:pPr marL="114300" marR="0" lvl="0" indent="-85725"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cs typeface="Calibri"/>
                          <a:sym typeface="Arial"/>
                        </a:rPr>
                        <a:t>Private hospitals and providers  have advanced structures to support follow up and manage care by on-site specialists and pharmacists</a:t>
                      </a:r>
                      <a:endParaRPr sz="1000" b="0" i="0" u="none" strike="noStrike" cap="none" dirty="0">
                        <a:solidFill>
                          <a:srgbClr val="595959"/>
                        </a:solidFill>
                        <a:latin typeface="Calibri"/>
                        <a:cs typeface="Calibri"/>
                        <a:sym typeface="Arial"/>
                      </a:endParaRPr>
                    </a:p>
                  </a:txBody>
                  <a:tcPr marL="91450" marR="91450" marT="45725" marB="45725" anchor="ctr">
                    <a:solidFill>
                      <a:schemeClr val="accent3">
                        <a:lumMod val="60000"/>
                        <a:lumOff val="40000"/>
                      </a:schemeClr>
                    </a:solidFill>
                  </a:tcPr>
                </a:tc>
                <a:tc>
                  <a:txBody>
                    <a:bodyPr/>
                    <a:lstStyle/>
                    <a:p>
                      <a:pPr marL="114300" marR="0" lvl="0" indent="-85725" algn="l" defTabSz="914400" rtl="0" eaLnBrk="1" fontAlgn="auto" latinLnBrk="0" hangingPunct="1">
                        <a:lnSpc>
                          <a:spcPct val="100000"/>
                        </a:lnSpc>
                        <a:spcBef>
                          <a:spcPts val="0"/>
                        </a:spcBef>
                        <a:spcAft>
                          <a:spcPts val="0"/>
                        </a:spcAft>
                        <a:buClr>
                          <a:srgbClr val="595959"/>
                        </a:buClr>
                        <a:buSzPts val="950"/>
                        <a:buFont typeface="Arial"/>
                        <a:buChar char="•"/>
                        <a:tabLst/>
                        <a:defRPr/>
                      </a:pPr>
                      <a:r>
                        <a:rPr lang="en-US" sz="1000" b="0" i="0" u="none" strike="noStrike" cap="none" dirty="0">
                          <a:solidFill>
                            <a:srgbClr val="595959"/>
                          </a:solidFill>
                          <a:latin typeface="Calibri"/>
                          <a:ea typeface="Calibri"/>
                          <a:cs typeface="Calibri"/>
                          <a:sym typeface="Calibri"/>
                        </a:rPr>
                        <a:t>Services typically offered in a private space </a:t>
                      </a:r>
                    </a:p>
                  </a:txBody>
                  <a:tcPr marL="91450" marR="91450" marT="45725" marB="45725" anchor="ctr">
                    <a:lnR w="9525" cap="flat" cmpd="sng">
                      <a:solidFill>
                        <a:srgbClr val="000000">
                          <a:alpha val="0"/>
                        </a:srgbClr>
                      </a:solidFill>
                      <a:prstDash val="solid"/>
                      <a:round/>
                      <a:headEnd type="none" w="sm" len="sm"/>
                      <a:tailEnd type="none" w="sm" len="sm"/>
                    </a:lnR>
                    <a:solidFill>
                      <a:schemeClr val="accent3">
                        <a:lumMod val="60000"/>
                        <a:lumOff val="40000"/>
                      </a:schemeClr>
                    </a:solidFill>
                  </a:tcPr>
                </a:tc>
                <a:extLst>
                  <a:ext uri="{0D108BD9-81ED-4DB2-BD59-A6C34878D82A}">
                    <a16:rowId xmlns:a16="http://schemas.microsoft.com/office/drawing/2014/main" val="130022747"/>
                  </a:ext>
                </a:extLst>
              </a:tr>
              <a:tr h="216754">
                <a:tc>
                  <a:txBody>
                    <a:bodyPr/>
                    <a:lstStyle/>
                    <a:p>
                      <a:pPr marL="0" marR="0" lvl="0" indent="0" algn="l" rtl="0">
                        <a:spcBef>
                          <a:spcPts val="0"/>
                        </a:spcBef>
                        <a:spcAft>
                          <a:spcPts val="0"/>
                        </a:spcAft>
                        <a:buClr>
                          <a:schemeClr val="dk1"/>
                        </a:buClr>
                        <a:buSzPts val="1200"/>
                        <a:buFont typeface="Calibri"/>
                        <a:buNone/>
                      </a:pPr>
                      <a:r>
                        <a:rPr lang="en-US" sz="1200" b="1" dirty="0">
                          <a:solidFill>
                            <a:schemeClr val="dk1"/>
                          </a:solidFill>
                        </a:rPr>
                        <a:t>Corporate &amp;  community pharmacies</a:t>
                      </a:r>
                    </a:p>
                  </a:txBody>
                  <a:tcPr marL="91450" marR="91450" marT="45725" marB="45725" anchor="ctr">
                    <a:lnL w="9525" cap="flat" cmpd="sng">
                      <a:solidFill>
                        <a:srgbClr val="000000">
                          <a:alpha val="0"/>
                        </a:srgbClr>
                      </a:solidFill>
                      <a:prstDash val="solid"/>
                      <a:round/>
                      <a:headEnd type="none" w="sm" len="sm"/>
                      <a:tailEnd type="none" w="sm" len="sm"/>
                    </a:lnL>
                  </a:tcPr>
                </a:tc>
                <a:tc>
                  <a:txBody>
                    <a:bodyPr/>
                    <a:lstStyle/>
                    <a:p>
                      <a:pPr marL="114300" marR="0" lvl="0" indent="-85725"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cs typeface="Calibri"/>
                          <a:sym typeface="Arial"/>
                        </a:rPr>
                        <a:t>Pharmacies increasingly offer HIV self-testing </a:t>
                      </a:r>
                    </a:p>
                    <a:p>
                      <a:pPr marL="114300" marR="0" lvl="0" indent="-85725"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cs typeface="Calibri"/>
                          <a:sym typeface="Arial"/>
                        </a:rPr>
                        <a:t>~20% of pharmacies offer on-site HIV testing and counseling via nurses </a:t>
                      </a:r>
                    </a:p>
                  </a:txBody>
                  <a:tcPr marL="91450" marR="91450" marT="45725" marB="45725" anchor="ctr">
                    <a:solidFill>
                      <a:schemeClr val="accent3">
                        <a:lumMod val="20000"/>
                        <a:lumOff val="80000"/>
                      </a:schemeClr>
                    </a:solidFill>
                  </a:tcPr>
                </a:tc>
                <a:tc>
                  <a:txBody>
                    <a:bodyPr/>
                    <a:lstStyle/>
                    <a:p>
                      <a:pPr marL="114300" marR="0" lvl="0" indent="-85725" algn="l" defTabSz="914400" rtl="0" eaLnBrk="1" fontAlgn="auto" latinLnBrk="0" hangingPunct="1">
                        <a:lnSpc>
                          <a:spcPct val="100000"/>
                        </a:lnSpc>
                        <a:spcBef>
                          <a:spcPts val="0"/>
                        </a:spcBef>
                        <a:spcAft>
                          <a:spcPts val="0"/>
                        </a:spcAft>
                        <a:buClr>
                          <a:srgbClr val="595959"/>
                        </a:buClr>
                        <a:buSzPts val="950"/>
                        <a:buFont typeface="Arial"/>
                        <a:buChar char="•"/>
                        <a:tabLst/>
                        <a:defRPr/>
                      </a:pPr>
                      <a:r>
                        <a:rPr lang="en-US" sz="1000" b="0" i="0" u="none" strike="noStrike" cap="none" dirty="0">
                          <a:solidFill>
                            <a:srgbClr val="595959"/>
                          </a:solidFill>
                          <a:latin typeface="Calibri"/>
                          <a:cs typeface="Calibri"/>
                          <a:sym typeface="Arial"/>
                        </a:rPr>
                        <a:t>Some pharmacies have nurses on staff in addition to pharmacists </a:t>
                      </a:r>
                    </a:p>
                    <a:p>
                      <a:pPr marL="114300" marR="0" lvl="0" indent="-85725"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cs typeface="Calibri"/>
                          <a:sym typeface="Arial"/>
                        </a:rPr>
                        <a:t>Pharmacy nurses can deliver FP and are increasingly able to initiate ART as they receive NIMART training</a:t>
                      </a:r>
                    </a:p>
                  </a:txBody>
                  <a:tcPr marL="91450" marR="91450" marT="45725" marB="45725" anchor="ctr">
                    <a:solidFill>
                      <a:schemeClr val="accent3">
                        <a:lumMod val="20000"/>
                        <a:lumOff val="80000"/>
                      </a:schemeClr>
                    </a:solidFill>
                  </a:tcPr>
                </a:tc>
                <a:tc>
                  <a:txBody>
                    <a:bodyPr/>
                    <a:lstStyle/>
                    <a:p>
                      <a:pPr marL="114300" marR="0" lvl="0" indent="-85725"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cs typeface="Calibri"/>
                          <a:sym typeface="Arial"/>
                        </a:rPr>
                        <a:t>Some pharmacies have private or semi-private rooms </a:t>
                      </a:r>
                      <a:endParaRPr sz="1000" b="0" i="0" u="none" strike="noStrike" cap="none" dirty="0">
                        <a:solidFill>
                          <a:srgbClr val="595959"/>
                        </a:solidFill>
                        <a:latin typeface="Calibri"/>
                        <a:cs typeface="Calibri"/>
                        <a:sym typeface="Arial"/>
                      </a:endParaRPr>
                    </a:p>
                  </a:txBody>
                  <a:tcPr marL="91450" marR="91450" marT="45725" marB="45725" anchor="ctr">
                    <a:lnR w="9525" cap="flat" cmpd="sng">
                      <a:solidFill>
                        <a:srgbClr val="000000">
                          <a:alpha val="0"/>
                        </a:srgbClr>
                      </a:solidFill>
                      <a:prstDash val="solid"/>
                      <a:round/>
                      <a:headEnd type="none" w="sm" len="sm"/>
                      <a:tailEnd type="none" w="sm" len="sm"/>
                    </a:lnR>
                    <a:solidFill>
                      <a:schemeClr val="accent3">
                        <a:lumMod val="20000"/>
                        <a:lumOff val="80000"/>
                      </a:schemeClr>
                    </a:solidFill>
                  </a:tcPr>
                </a:tc>
                <a:extLst>
                  <a:ext uri="{0D108BD9-81ED-4DB2-BD59-A6C34878D82A}">
                    <a16:rowId xmlns:a16="http://schemas.microsoft.com/office/drawing/2014/main" val="10006"/>
                  </a:ext>
                </a:extLst>
              </a:tr>
              <a:tr h="178048">
                <a:tc>
                  <a:txBody>
                    <a:bodyPr/>
                    <a:lstStyle/>
                    <a:p>
                      <a:pPr marL="0" marR="0" lvl="0" indent="0" algn="l" rtl="0">
                        <a:spcBef>
                          <a:spcPts val="0"/>
                        </a:spcBef>
                        <a:spcAft>
                          <a:spcPts val="0"/>
                        </a:spcAft>
                        <a:buClr>
                          <a:schemeClr val="dk1"/>
                        </a:buClr>
                        <a:buSzPts val="1200"/>
                        <a:buFont typeface="Calibri"/>
                        <a:buNone/>
                      </a:pPr>
                      <a:r>
                        <a:rPr lang="en-US" sz="1200" b="1" dirty="0">
                          <a:solidFill>
                            <a:schemeClr val="dk1"/>
                          </a:solidFill>
                        </a:rPr>
                        <a:t>NGO social franchises</a:t>
                      </a:r>
                      <a:endParaRPr sz="1200" b="1" dirty="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tcPr>
                </a:tc>
                <a:tc>
                  <a:txBody>
                    <a:bodyPr/>
                    <a:lstStyle/>
                    <a:p>
                      <a:pPr marL="114300" marR="0" lvl="0" indent="-85725" algn="l" rtl="0">
                        <a:lnSpc>
                          <a:spcPct val="100000"/>
                        </a:lnSpc>
                        <a:spcBef>
                          <a:spcPts val="0"/>
                        </a:spcBef>
                        <a:spcAft>
                          <a:spcPts val="0"/>
                        </a:spcAft>
                        <a:buClr>
                          <a:srgbClr val="595959"/>
                        </a:buClr>
                        <a:buSzPts val="950"/>
                        <a:buFont typeface="Arial"/>
                        <a:buChar char="•"/>
                      </a:pPr>
                      <a:r>
                        <a:rPr lang="en-US" sz="1000" b="0" i="0" u="none" strike="noStrike" cap="none" dirty="0">
                          <a:solidFill>
                            <a:srgbClr val="595959"/>
                          </a:solidFill>
                          <a:latin typeface="Calibri"/>
                          <a:cs typeface="Calibri"/>
                          <a:sym typeface="Arial"/>
                        </a:rPr>
                        <a:t>Social franchises have deep expertise and experience in providing HTS services as part of comprehensive SRH </a:t>
                      </a:r>
                      <a:endParaRPr sz="1000" b="0" i="0" u="none" strike="noStrike" cap="none" dirty="0">
                        <a:solidFill>
                          <a:srgbClr val="595959"/>
                        </a:solidFill>
                        <a:latin typeface="Calibri"/>
                        <a:ea typeface="Calibri"/>
                        <a:cs typeface="Calibri"/>
                        <a:sym typeface="Calibri"/>
                      </a:endParaRPr>
                    </a:p>
                  </a:txBody>
                  <a:tcPr marL="91450" marR="91450" marT="45725" marB="45725" anchor="ctr">
                    <a:solidFill>
                      <a:schemeClr val="accent3">
                        <a:lumMod val="60000"/>
                        <a:lumOff val="40000"/>
                      </a:schemeClr>
                    </a:solidFill>
                  </a:tcPr>
                </a:tc>
                <a:tc>
                  <a:txBody>
                    <a:bodyPr/>
                    <a:lstStyle/>
                    <a:p>
                      <a:pPr marL="114300" marR="0" lvl="0" indent="-85725" algn="l" defTabSz="914400" rtl="0" eaLnBrk="1" fontAlgn="auto" latinLnBrk="0" hangingPunct="1">
                        <a:lnSpc>
                          <a:spcPct val="100000"/>
                        </a:lnSpc>
                        <a:spcBef>
                          <a:spcPts val="0"/>
                        </a:spcBef>
                        <a:spcAft>
                          <a:spcPts val="0"/>
                        </a:spcAft>
                        <a:buClr>
                          <a:srgbClr val="595959"/>
                        </a:buClr>
                        <a:buSzPts val="950"/>
                        <a:buFont typeface="Arial"/>
                        <a:buChar char="•"/>
                        <a:tabLst/>
                        <a:defRPr/>
                      </a:pPr>
                      <a:r>
                        <a:rPr lang="en-US" sz="1000" b="0" i="0" u="none" strike="noStrike" cap="none" dirty="0">
                          <a:solidFill>
                            <a:srgbClr val="595959"/>
                          </a:solidFill>
                          <a:latin typeface="Calibri"/>
                          <a:cs typeface="Calibri"/>
                          <a:sym typeface="Arial"/>
                        </a:rPr>
                        <a:t>Social franchises typically emphasize judgment-free service delivery </a:t>
                      </a:r>
                      <a:endParaRPr lang="en-US" sz="1000" b="0" i="0" u="none" strike="noStrike" cap="none" dirty="0">
                        <a:solidFill>
                          <a:srgbClr val="595959"/>
                        </a:solidFill>
                        <a:latin typeface="Calibri"/>
                        <a:ea typeface="Calibri"/>
                        <a:cs typeface="Calibri"/>
                        <a:sym typeface="Calibri"/>
                      </a:endParaRPr>
                    </a:p>
                  </a:txBody>
                  <a:tcPr marL="91450" marR="91450" marT="45725" marB="45725" anchor="ctr">
                    <a:solidFill>
                      <a:schemeClr val="accent3">
                        <a:lumMod val="60000"/>
                        <a:lumOff val="40000"/>
                      </a:schemeClr>
                    </a:solidFill>
                  </a:tcPr>
                </a:tc>
                <a:tc>
                  <a:txBody>
                    <a:bodyPr/>
                    <a:lstStyle/>
                    <a:p>
                      <a:pPr marL="114300" marR="0" lvl="0" indent="-85725" algn="l" defTabSz="914400" rtl="0" eaLnBrk="1" fontAlgn="auto" latinLnBrk="0" hangingPunct="1">
                        <a:lnSpc>
                          <a:spcPct val="100000"/>
                        </a:lnSpc>
                        <a:spcBef>
                          <a:spcPts val="0"/>
                        </a:spcBef>
                        <a:spcAft>
                          <a:spcPts val="0"/>
                        </a:spcAft>
                        <a:buClr>
                          <a:srgbClr val="595959"/>
                        </a:buClr>
                        <a:buSzPts val="950"/>
                        <a:buFont typeface="Arial"/>
                        <a:buChar char="•"/>
                        <a:tabLst/>
                        <a:defRPr/>
                      </a:pPr>
                      <a:r>
                        <a:rPr lang="en-US" sz="1000" b="0" i="0" u="none" strike="noStrike" cap="none" dirty="0">
                          <a:solidFill>
                            <a:srgbClr val="595959"/>
                          </a:solidFill>
                          <a:latin typeface="Calibri"/>
                          <a:ea typeface="Calibri"/>
                          <a:cs typeface="Calibri"/>
                          <a:sym typeface="Calibri"/>
                        </a:rPr>
                        <a:t>Services typically offered in a private space </a:t>
                      </a:r>
                    </a:p>
                  </a:txBody>
                  <a:tcPr marL="91450" marR="91450" marT="45725" marB="45725" anchor="ctr">
                    <a:lnR w="9525" cap="flat" cmpd="sng">
                      <a:solidFill>
                        <a:srgbClr val="000000">
                          <a:alpha val="0"/>
                        </a:srgbClr>
                      </a:solidFill>
                      <a:prstDash val="solid"/>
                      <a:round/>
                      <a:headEnd type="none" w="sm" len="sm"/>
                      <a:tailEnd type="none" w="sm" len="sm"/>
                    </a:lnR>
                    <a:solidFill>
                      <a:schemeClr val="accent3">
                        <a:lumMod val="60000"/>
                        <a:lumOff val="40000"/>
                      </a:schemeClr>
                    </a:solidFill>
                  </a:tcPr>
                </a:tc>
                <a:extLst>
                  <a:ext uri="{0D108BD9-81ED-4DB2-BD59-A6C34878D82A}">
                    <a16:rowId xmlns:a16="http://schemas.microsoft.com/office/drawing/2014/main" val="10008"/>
                  </a:ext>
                </a:extLst>
              </a:tr>
            </a:tbl>
          </a:graphicData>
        </a:graphic>
      </p:graphicFrame>
      <p:sp>
        <p:nvSpPr>
          <p:cNvPr id="5" name="Google Shape;270;p25">
            <a:extLst>
              <a:ext uri="{FF2B5EF4-FFF2-40B4-BE49-F238E27FC236}">
                <a16:creationId xmlns:a16="http://schemas.microsoft.com/office/drawing/2014/main" id="{B63776D7-CA09-45B1-A85C-62C9E581F228}"/>
              </a:ext>
            </a:extLst>
          </p:cNvPr>
          <p:cNvSpPr/>
          <p:nvPr/>
        </p:nvSpPr>
        <p:spPr>
          <a:xfrm>
            <a:off x="377190" y="358374"/>
            <a:ext cx="457200" cy="4572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dirty="0">
                <a:solidFill>
                  <a:srgbClr val="FFFFFF"/>
                </a:solidFill>
                <a:latin typeface="Calibri"/>
                <a:ea typeface="Calibri"/>
                <a:cs typeface="Calibri"/>
                <a:sym typeface="Calibri"/>
              </a:rPr>
              <a:t>2</a:t>
            </a:r>
            <a:endParaRPr sz="1800"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8"/>
          <p:cNvSpPr txBox="1">
            <a:spLocks noGrp="1"/>
          </p:cNvSpPr>
          <p:nvPr>
            <p:ph type="title"/>
          </p:nvPr>
        </p:nvSpPr>
        <p:spPr>
          <a:xfrm>
            <a:off x="335280" y="213590"/>
            <a:ext cx="11483094" cy="80003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Arial"/>
              <a:buNone/>
            </a:pPr>
            <a:r>
              <a:rPr lang="en-US" sz="3200" dirty="0"/>
              <a:t>Prioritizing delivery channels for the ring</a:t>
            </a:r>
            <a:endParaRPr sz="3200" dirty="0"/>
          </a:p>
        </p:txBody>
      </p:sp>
      <p:sp>
        <p:nvSpPr>
          <p:cNvPr id="294" name="Google Shape;294;p28"/>
          <p:cNvSpPr/>
          <p:nvPr/>
        </p:nvSpPr>
        <p:spPr>
          <a:xfrm>
            <a:off x="10178529" y="99332"/>
            <a:ext cx="1884218" cy="332509"/>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chemeClr val="dk1"/>
                </a:solidFill>
                <a:latin typeface="Calibri"/>
                <a:ea typeface="Calibri"/>
                <a:cs typeface="Calibri"/>
                <a:sym typeface="Calibri"/>
              </a:rPr>
              <a:t>Delivery Channels</a:t>
            </a:r>
            <a:endParaRPr dirty="0"/>
          </a:p>
        </p:txBody>
      </p:sp>
      <p:graphicFrame>
        <p:nvGraphicFramePr>
          <p:cNvPr id="295" name="Google Shape;295;p28"/>
          <p:cNvGraphicFramePr/>
          <p:nvPr>
            <p:extLst>
              <p:ext uri="{D42A27DB-BD31-4B8C-83A1-F6EECF244321}">
                <p14:modId xmlns:p14="http://schemas.microsoft.com/office/powerpoint/2010/main" val="311474714"/>
              </p:ext>
            </p:extLst>
          </p:nvPr>
        </p:nvGraphicFramePr>
        <p:xfrm>
          <a:off x="3731473" y="1591463"/>
          <a:ext cx="8128000" cy="4225950"/>
        </p:xfrm>
        <a:graphic>
          <a:graphicData uri="http://schemas.openxmlformats.org/drawingml/2006/table">
            <a:tbl>
              <a:tblPr firstRow="1" bandRow="1">
                <a:noFill/>
                <a:tableStyleId>{93853EDE-88A4-4271-8220-33883EE15D91}</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2112975">
                <a:tc>
                  <a:txBody>
                    <a:bodyPr/>
                    <a:lstStyle/>
                    <a:p>
                      <a:pPr marL="0" marR="0" lvl="0" indent="0" algn="l" rtl="0">
                        <a:spcBef>
                          <a:spcPts val="0"/>
                        </a:spcBef>
                        <a:spcAft>
                          <a:spcPts val="0"/>
                        </a:spcAft>
                        <a:buNone/>
                      </a:pPr>
                      <a:r>
                        <a:rPr lang="en-US" sz="1800" b="0" dirty="0">
                          <a:solidFill>
                            <a:schemeClr val="dk2"/>
                          </a:solidFill>
                        </a:rPr>
                        <a:t>High access, low capacity</a:t>
                      </a:r>
                      <a:endParaRPr dirty="0"/>
                    </a:p>
                    <a:p>
                      <a:pPr marL="0" marR="0" lvl="0" indent="0" algn="l" rtl="0">
                        <a:spcBef>
                          <a:spcPts val="0"/>
                        </a:spcBef>
                        <a:spcAft>
                          <a:spcPts val="0"/>
                        </a:spcAft>
                        <a:buNone/>
                      </a:pPr>
                      <a:r>
                        <a:rPr lang="en-US" sz="1800" b="0" dirty="0">
                          <a:solidFill>
                            <a:schemeClr val="dk2"/>
                          </a:solidFill>
                        </a:rPr>
                        <a:t>&gt; Channels for information &amp; referrals</a:t>
                      </a:r>
                      <a:endParaRPr dirty="0"/>
                    </a:p>
                  </a:txBody>
                  <a:tcPr marL="91450" marR="91450" marT="45725" marB="45725">
                    <a:lnL w="9525" cap="flat" cmpd="sng">
                      <a:solidFill>
                        <a:srgbClr val="000000">
                          <a:alpha val="0"/>
                        </a:srgbClr>
                      </a:solidFill>
                      <a:prstDash val="solid"/>
                      <a:round/>
                      <a:headEnd type="none" w="sm" len="sm"/>
                      <a:tailEnd type="none" w="sm" len="sm"/>
                    </a:lnL>
                    <a:lnR w="19050" cap="flat" cmpd="sng">
                      <a:solidFill>
                        <a:schemeClr val="dk2"/>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dk2"/>
                      </a:solidFill>
                      <a:prstDash val="dash"/>
                      <a:round/>
                      <a:headEnd type="none" w="sm" len="sm"/>
                      <a:tailEnd type="none" w="sm" len="sm"/>
                    </a:lnB>
                    <a:solidFill>
                      <a:srgbClr val="F3F5D8"/>
                    </a:solidFill>
                  </a:tcPr>
                </a:tc>
                <a:tc>
                  <a:txBody>
                    <a:bodyPr/>
                    <a:lstStyle/>
                    <a:p>
                      <a:pPr marL="0" marR="0" lvl="0" indent="0" algn="r" rtl="0">
                        <a:spcBef>
                          <a:spcPts val="0"/>
                        </a:spcBef>
                        <a:spcAft>
                          <a:spcPts val="0"/>
                        </a:spcAft>
                        <a:buNone/>
                      </a:pPr>
                      <a:r>
                        <a:rPr lang="en-US" sz="1800" b="0" dirty="0">
                          <a:solidFill>
                            <a:schemeClr val="dk2"/>
                          </a:solidFill>
                          <a:latin typeface="Calibri"/>
                          <a:ea typeface="Calibri"/>
                          <a:cs typeface="Calibri"/>
                          <a:sym typeface="Calibri"/>
                        </a:rPr>
                        <a:t>High access, high capacity</a:t>
                      </a:r>
                      <a:endParaRPr dirty="0"/>
                    </a:p>
                    <a:p>
                      <a:pPr marL="0" marR="0" lvl="0" indent="0" algn="r" rtl="0">
                        <a:spcBef>
                          <a:spcPts val="0"/>
                        </a:spcBef>
                        <a:spcAft>
                          <a:spcPts val="0"/>
                        </a:spcAft>
                        <a:buNone/>
                      </a:pPr>
                      <a:r>
                        <a:rPr lang="en-US" sz="1800" b="0" dirty="0">
                          <a:solidFill>
                            <a:schemeClr val="dk2"/>
                          </a:solidFill>
                          <a:latin typeface="Calibri"/>
                          <a:ea typeface="Calibri"/>
                          <a:cs typeface="Calibri"/>
                          <a:sym typeface="Calibri"/>
                        </a:rPr>
                        <a:t>&gt; Priority for ring delivery</a:t>
                      </a:r>
                      <a:endParaRPr sz="1800" b="0" dirty="0">
                        <a:solidFill>
                          <a:schemeClr val="dk2"/>
                        </a:solidFill>
                        <a:latin typeface="Calibri"/>
                        <a:ea typeface="Calibri"/>
                        <a:cs typeface="Calibri"/>
                        <a:sym typeface="Calibri"/>
                      </a:endParaRPr>
                    </a:p>
                  </a:txBody>
                  <a:tcPr marL="91450" marR="91450" marT="45725" marB="45725">
                    <a:lnL w="19050" cap="flat" cmpd="sng">
                      <a:solidFill>
                        <a:schemeClr val="dk2"/>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dk2"/>
                      </a:solidFill>
                      <a:prstDash val="dash"/>
                      <a:round/>
                      <a:headEnd type="none" w="sm" len="sm"/>
                      <a:tailEnd type="none" w="sm" len="sm"/>
                    </a:lnB>
                    <a:solidFill>
                      <a:schemeClr val="accent3"/>
                    </a:solidFill>
                  </a:tcPr>
                </a:tc>
                <a:extLst>
                  <a:ext uri="{0D108BD9-81ED-4DB2-BD59-A6C34878D82A}">
                    <a16:rowId xmlns:a16="http://schemas.microsoft.com/office/drawing/2014/main" val="10000"/>
                  </a:ext>
                </a:extLst>
              </a:tr>
              <a:tr h="2112975">
                <a:tc>
                  <a:txBody>
                    <a:bodyPr/>
                    <a:lstStyle/>
                    <a:p>
                      <a:pPr marL="0" marR="0" lvl="0" indent="0" algn="l" rtl="0">
                        <a:spcBef>
                          <a:spcPts val="0"/>
                        </a:spcBef>
                        <a:spcAft>
                          <a:spcPts val="0"/>
                        </a:spcAft>
                        <a:buNone/>
                      </a:pPr>
                      <a:r>
                        <a:rPr lang="en-US" sz="1800" b="0" dirty="0">
                          <a:solidFill>
                            <a:schemeClr val="dk2"/>
                          </a:solidFill>
                        </a:rPr>
                        <a:t>Low access, low capacity</a:t>
                      </a:r>
                      <a:endParaRPr dirty="0"/>
                    </a:p>
                    <a:p>
                      <a:pPr marL="0" marR="0" lvl="0" indent="0" algn="l" rtl="0">
                        <a:spcBef>
                          <a:spcPts val="0"/>
                        </a:spcBef>
                        <a:spcAft>
                          <a:spcPts val="0"/>
                        </a:spcAft>
                        <a:buNone/>
                      </a:pPr>
                      <a:r>
                        <a:rPr lang="en-US" sz="1800" b="0" dirty="0">
                          <a:solidFill>
                            <a:schemeClr val="dk2"/>
                          </a:solidFill>
                        </a:rPr>
                        <a:t>&gt; Deprioritize for ring delivery</a:t>
                      </a:r>
                      <a:endParaRPr dirty="0"/>
                    </a:p>
                  </a:txBody>
                  <a:tcPr marL="91450" marR="91450" marT="45725" marB="45725" anchor="b">
                    <a:lnL w="9525" cap="flat" cmpd="sng">
                      <a:solidFill>
                        <a:srgbClr val="000000">
                          <a:alpha val="0"/>
                        </a:srgbClr>
                      </a:solidFill>
                      <a:prstDash val="solid"/>
                      <a:round/>
                      <a:headEnd type="none" w="sm" len="sm"/>
                      <a:tailEnd type="none" w="sm" len="sm"/>
                    </a:lnL>
                    <a:lnR w="19050" cap="flat" cmpd="sng">
                      <a:solidFill>
                        <a:schemeClr val="dk2"/>
                      </a:solidFill>
                      <a:prstDash val="dash"/>
                      <a:round/>
                      <a:headEnd type="none" w="sm" len="sm"/>
                      <a:tailEnd type="none" w="sm" len="sm"/>
                    </a:lnR>
                    <a:lnT w="19050" cap="flat" cmpd="sng">
                      <a:solidFill>
                        <a:schemeClr val="dk2"/>
                      </a:solidFill>
                      <a:prstDash val="dash"/>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b="0" dirty="0">
                          <a:solidFill>
                            <a:schemeClr val="dk2"/>
                          </a:solidFill>
                        </a:rPr>
                        <a:t>Low access, high capacity </a:t>
                      </a:r>
                      <a:endParaRPr dirty="0"/>
                    </a:p>
                    <a:p>
                      <a:pPr marL="0" marR="0" lvl="0" indent="0" algn="r" rtl="0">
                        <a:spcBef>
                          <a:spcPts val="0"/>
                        </a:spcBef>
                        <a:spcAft>
                          <a:spcPts val="0"/>
                        </a:spcAft>
                        <a:buNone/>
                      </a:pPr>
                      <a:r>
                        <a:rPr lang="en-US" sz="1800" b="0" dirty="0">
                          <a:solidFill>
                            <a:schemeClr val="dk2"/>
                          </a:solidFill>
                          <a:latin typeface="Calibri"/>
                          <a:ea typeface="Calibri"/>
                          <a:cs typeface="Calibri"/>
                          <a:sym typeface="Calibri"/>
                        </a:rPr>
                        <a:t>&gt; </a:t>
                      </a:r>
                      <a:r>
                        <a:rPr lang="en-US" sz="1800" b="0" dirty="0">
                          <a:solidFill>
                            <a:schemeClr val="dk2"/>
                          </a:solidFill>
                        </a:rPr>
                        <a:t>Lower priority for ring delivery</a:t>
                      </a:r>
                      <a:endParaRPr dirty="0"/>
                    </a:p>
                  </a:txBody>
                  <a:tcPr marL="91450" marR="91450" marT="45725" marB="45725" anchor="b">
                    <a:lnL w="19050" cap="flat" cmpd="sng">
                      <a:solidFill>
                        <a:schemeClr val="dk2"/>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dk2"/>
                      </a:solidFill>
                      <a:prstDash val="dash"/>
                      <a:round/>
                      <a:headEnd type="none" w="sm" len="sm"/>
                      <a:tailEnd type="none" w="sm" len="sm"/>
                    </a:lnT>
                    <a:lnB w="9525" cap="flat" cmpd="sng">
                      <a:solidFill>
                        <a:srgbClr val="000000">
                          <a:alpha val="0"/>
                        </a:srgbClr>
                      </a:solidFill>
                      <a:prstDash val="solid"/>
                      <a:round/>
                      <a:headEnd type="none" w="sm" len="sm"/>
                      <a:tailEnd type="none" w="sm" len="sm"/>
                    </a:lnB>
                    <a:solidFill>
                      <a:srgbClr val="F3F5D8"/>
                    </a:solidFill>
                  </a:tcPr>
                </a:tc>
                <a:extLst>
                  <a:ext uri="{0D108BD9-81ED-4DB2-BD59-A6C34878D82A}">
                    <a16:rowId xmlns:a16="http://schemas.microsoft.com/office/drawing/2014/main" val="10001"/>
                  </a:ext>
                </a:extLst>
              </a:tr>
            </a:tbl>
          </a:graphicData>
        </a:graphic>
      </p:graphicFrame>
      <p:sp>
        <p:nvSpPr>
          <p:cNvPr id="296" name="Google Shape;296;p28"/>
          <p:cNvSpPr txBox="1"/>
          <p:nvPr/>
        </p:nvSpPr>
        <p:spPr>
          <a:xfrm rot="-5400000">
            <a:off x="2132517" y="4218469"/>
            <a:ext cx="282857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1" dirty="0">
                <a:solidFill>
                  <a:schemeClr val="dk1"/>
                </a:solidFill>
                <a:latin typeface="Calibri"/>
                <a:ea typeface="Calibri"/>
                <a:cs typeface="Calibri"/>
                <a:sym typeface="Calibri"/>
              </a:rPr>
              <a:t>Access assessment</a:t>
            </a:r>
            <a:endParaRPr dirty="0"/>
          </a:p>
        </p:txBody>
      </p:sp>
      <p:sp>
        <p:nvSpPr>
          <p:cNvPr id="297" name="Google Shape;297;p28"/>
          <p:cNvSpPr txBox="1"/>
          <p:nvPr/>
        </p:nvSpPr>
        <p:spPr>
          <a:xfrm>
            <a:off x="9709154" y="5847875"/>
            <a:ext cx="228578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1" dirty="0">
                <a:solidFill>
                  <a:schemeClr val="dk1"/>
                </a:solidFill>
                <a:latin typeface="Calibri"/>
                <a:ea typeface="Calibri"/>
                <a:cs typeface="Calibri"/>
                <a:sym typeface="Calibri"/>
              </a:rPr>
              <a:t>Capacity assessment</a:t>
            </a:r>
            <a:endParaRPr dirty="0"/>
          </a:p>
        </p:txBody>
      </p:sp>
      <p:sp>
        <p:nvSpPr>
          <p:cNvPr id="8" name="Google Shape;222;p24">
            <a:extLst>
              <a:ext uri="{FF2B5EF4-FFF2-40B4-BE49-F238E27FC236}">
                <a16:creationId xmlns:a16="http://schemas.microsoft.com/office/drawing/2014/main" id="{7A6683CA-5C13-3A4C-8803-6CD355B13273}"/>
              </a:ext>
            </a:extLst>
          </p:cNvPr>
          <p:cNvSpPr/>
          <p:nvPr/>
        </p:nvSpPr>
        <p:spPr>
          <a:xfrm>
            <a:off x="5599414" y="2538127"/>
            <a:ext cx="2873621" cy="365760"/>
          </a:xfrm>
          <a:prstGeom prst="rect">
            <a:avLst/>
          </a:prstGeom>
          <a:solidFill>
            <a:srgbClr val="BCBCBC"/>
          </a:solidFill>
          <a:ln>
            <a:solidFill>
              <a:srgbClr val="FFFFFF"/>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b="1" dirty="0">
                <a:solidFill>
                  <a:srgbClr val="FFFFFF"/>
                </a:solidFill>
                <a:latin typeface="Calibri"/>
                <a:ea typeface="Calibri"/>
                <a:cs typeface="Calibri"/>
                <a:sym typeface="Calibri"/>
              </a:rPr>
              <a:t>Corporate &amp; community pharmacies</a:t>
            </a:r>
            <a:endParaRPr b="1" dirty="0"/>
          </a:p>
        </p:txBody>
      </p:sp>
      <p:sp>
        <p:nvSpPr>
          <p:cNvPr id="9" name="Google Shape;224;p24">
            <a:extLst>
              <a:ext uri="{FF2B5EF4-FFF2-40B4-BE49-F238E27FC236}">
                <a16:creationId xmlns:a16="http://schemas.microsoft.com/office/drawing/2014/main" id="{6E333223-6839-EF4A-A539-2D3CF995682B}"/>
              </a:ext>
            </a:extLst>
          </p:cNvPr>
          <p:cNvSpPr/>
          <p:nvPr/>
        </p:nvSpPr>
        <p:spPr>
          <a:xfrm>
            <a:off x="8272343" y="4219091"/>
            <a:ext cx="2873621" cy="365760"/>
          </a:xfrm>
          <a:prstGeom prst="rect">
            <a:avLst/>
          </a:prstGeom>
          <a:solidFill>
            <a:srgbClr val="BCBCBC"/>
          </a:solidFill>
          <a:ln>
            <a:solidFill>
              <a:srgbClr val="FFFFFF"/>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b="1" dirty="0">
                <a:solidFill>
                  <a:srgbClr val="FFFFFF"/>
                </a:solidFill>
                <a:latin typeface="Calibri"/>
                <a:ea typeface="Calibri"/>
                <a:cs typeface="Calibri"/>
                <a:sym typeface="Calibri"/>
              </a:rPr>
              <a:t>Private clinics or providers</a:t>
            </a:r>
            <a:endParaRPr b="1" dirty="0"/>
          </a:p>
        </p:txBody>
      </p:sp>
      <p:sp>
        <p:nvSpPr>
          <p:cNvPr id="10" name="Google Shape;226;p24">
            <a:extLst>
              <a:ext uri="{FF2B5EF4-FFF2-40B4-BE49-F238E27FC236}">
                <a16:creationId xmlns:a16="http://schemas.microsoft.com/office/drawing/2014/main" id="{FF85FF67-B21A-EA48-9F2A-604B3013B8C1}"/>
              </a:ext>
            </a:extLst>
          </p:cNvPr>
          <p:cNvSpPr/>
          <p:nvPr/>
        </p:nvSpPr>
        <p:spPr>
          <a:xfrm>
            <a:off x="8811512" y="3403390"/>
            <a:ext cx="2873621" cy="365760"/>
          </a:xfrm>
          <a:prstGeom prst="rect">
            <a:avLst/>
          </a:prstGeom>
          <a:solidFill>
            <a:srgbClr val="BCBCBC"/>
          </a:solidFill>
          <a:ln>
            <a:solidFill>
              <a:srgbClr val="FFFFFF"/>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b="1" dirty="0">
                <a:solidFill>
                  <a:srgbClr val="FFFFFF"/>
                </a:solidFill>
                <a:latin typeface="Calibri"/>
                <a:ea typeface="Calibri"/>
                <a:cs typeface="Calibri"/>
                <a:sym typeface="Calibri"/>
              </a:rPr>
              <a:t>NGO social franchises</a:t>
            </a:r>
            <a:endParaRPr b="1" dirty="0"/>
          </a:p>
        </p:txBody>
      </p:sp>
      <p:sp>
        <p:nvSpPr>
          <p:cNvPr id="11" name="Google Shape;234;p24">
            <a:extLst>
              <a:ext uri="{FF2B5EF4-FFF2-40B4-BE49-F238E27FC236}">
                <a16:creationId xmlns:a16="http://schemas.microsoft.com/office/drawing/2014/main" id="{C9B1EA3E-58F1-5D43-825F-2BC01E69F626}"/>
              </a:ext>
            </a:extLst>
          </p:cNvPr>
          <p:cNvSpPr/>
          <p:nvPr/>
        </p:nvSpPr>
        <p:spPr>
          <a:xfrm>
            <a:off x="8820752" y="2256323"/>
            <a:ext cx="2873621" cy="365760"/>
          </a:xfrm>
          <a:prstGeom prst="rect">
            <a:avLst/>
          </a:prstGeom>
          <a:solidFill>
            <a:srgbClr val="BCBCBC"/>
          </a:solidFill>
          <a:ln>
            <a:solidFill>
              <a:srgbClr val="FFFFFF"/>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b="1" dirty="0">
                <a:solidFill>
                  <a:srgbClr val="FFFFFF"/>
                </a:solidFill>
                <a:latin typeface="Calibri"/>
                <a:cs typeface="Calibri"/>
                <a:sym typeface="Calibri"/>
              </a:rPr>
              <a:t>Public sector health clinics </a:t>
            </a:r>
            <a:endParaRPr b="1" dirty="0"/>
          </a:p>
        </p:txBody>
      </p:sp>
      <p:sp>
        <p:nvSpPr>
          <p:cNvPr id="12" name="Google Shape;252;p24">
            <a:extLst>
              <a:ext uri="{FF2B5EF4-FFF2-40B4-BE49-F238E27FC236}">
                <a16:creationId xmlns:a16="http://schemas.microsoft.com/office/drawing/2014/main" id="{30998D3B-1DDD-3A45-8BF8-C1FE9397F6C3}"/>
              </a:ext>
            </a:extLst>
          </p:cNvPr>
          <p:cNvSpPr/>
          <p:nvPr/>
        </p:nvSpPr>
        <p:spPr>
          <a:xfrm>
            <a:off x="8811513" y="2768992"/>
            <a:ext cx="2873621" cy="365760"/>
          </a:xfrm>
          <a:prstGeom prst="rect">
            <a:avLst/>
          </a:prstGeom>
          <a:solidFill>
            <a:srgbClr val="BCBCBC"/>
          </a:solidFill>
          <a:ln>
            <a:solidFill>
              <a:srgbClr val="FFFFFF"/>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b="1" dirty="0">
                <a:solidFill>
                  <a:srgbClr val="FFFFFF"/>
                </a:solidFill>
                <a:latin typeface="Calibri"/>
                <a:ea typeface="Calibri"/>
                <a:cs typeface="Calibri"/>
                <a:sym typeface="Calibri"/>
              </a:rPr>
              <a:t>Population-focused programs</a:t>
            </a:r>
            <a:endParaRPr b="1" dirty="0"/>
          </a:p>
        </p:txBody>
      </p:sp>
      <p:sp>
        <p:nvSpPr>
          <p:cNvPr id="14" name="Google Shape;252;p24">
            <a:extLst>
              <a:ext uri="{FF2B5EF4-FFF2-40B4-BE49-F238E27FC236}">
                <a16:creationId xmlns:a16="http://schemas.microsoft.com/office/drawing/2014/main" id="{043CC011-0756-1548-9906-E8104D32915F}"/>
              </a:ext>
            </a:extLst>
          </p:cNvPr>
          <p:cNvSpPr/>
          <p:nvPr/>
        </p:nvSpPr>
        <p:spPr>
          <a:xfrm>
            <a:off x="5971419" y="3238553"/>
            <a:ext cx="2873621" cy="365760"/>
          </a:xfrm>
          <a:prstGeom prst="rect">
            <a:avLst/>
          </a:prstGeom>
          <a:solidFill>
            <a:srgbClr val="BCBCBC"/>
          </a:solidFill>
          <a:ln>
            <a:solidFill>
              <a:srgbClr val="FFFFFF"/>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b="1" dirty="0">
                <a:solidFill>
                  <a:srgbClr val="FFFFFF"/>
                </a:solidFill>
                <a:latin typeface="Calibri"/>
                <a:ea typeface="Calibri"/>
                <a:cs typeface="Calibri"/>
                <a:sym typeface="Calibri"/>
              </a:rPr>
              <a:t>Higher education health services</a:t>
            </a:r>
            <a:endParaRPr b="1" dirty="0"/>
          </a:p>
        </p:txBody>
      </p:sp>
      <p:sp>
        <p:nvSpPr>
          <p:cNvPr id="15" name="Rounded Rectangle 14">
            <a:extLst>
              <a:ext uri="{FF2B5EF4-FFF2-40B4-BE49-F238E27FC236}">
                <a16:creationId xmlns:a16="http://schemas.microsoft.com/office/drawing/2014/main" id="{6B15A556-6DCA-0B4D-A72B-E0AB88489B90}"/>
              </a:ext>
            </a:extLst>
          </p:cNvPr>
          <p:cNvSpPr/>
          <p:nvPr/>
        </p:nvSpPr>
        <p:spPr>
          <a:xfrm>
            <a:off x="457200" y="1208533"/>
            <a:ext cx="2746824" cy="5232708"/>
          </a:xfrm>
          <a:prstGeom prst="roundRect">
            <a:avLst>
              <a:gd name="adj" fmla="val 5085"/>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300" dirty="0">
                <a:solidFill>
                  <a:schemeClr val="bg2"/>
                </a:solidFill>
                <a:latin typeface="Calibri"/>
                <a:cs typeface="Calibri"/>
                <a:sym typeface="Calibri"/>
              </a:rPr>
              <a:t>Bringing together the access and capacity dimensions allows us to assess delivery channels against </a:t>
            </a:r>
            <a:r>
              <a:rPr lang="en-US" sz="1300" b="1" dirty="0">
                <a:solidFill>
                  <a:schemeClr val="bg2"/>
                </a:solidFill>
                <a:latin typeface="Calibri"/>
                <a:cs typeface="Calibri"/>
                <a:sym typeface="Calibri"/>
              </a:rPr>
              <a:t>both criteria</a:t>
            </a:r>
          </a:p>
          <a:p>
            <a:pPr marL="285750" indent="-285750">
              <a:buFont typeface="Arial" panose="020B0604020202020204" pitchFamily="34" charset="0"/>
              <a:buChar char="•"/>
            </a:pPr>
            <a:endParaRPr lang="en-US" sz="1300" dirty="0">
              <a:solidFill>
                <a:schemeClr val="bg2"/>
              </a:solidFill>
              <a:latin typeface="Calibri"/>
              <a:cs typeface="Calibri"/>
              <a:sym typeface="Calibri"/>
            </a:endParaRPr>
          </a:p>
          <a:p>
            <a:pPr marL="285750" indent="-285750">
              <a:buFont typeface="Arial" panose="020B0604020202020204" pitchFamily="34" charset="0"/>
              <a:buChar char="•"/>
            </a:pPr>
            <a:r>
              <a:rPr lang="en-US" sz="1300" dirty="0">
                <a:solidFill>
                  <a:schemeClr val="bg2"/>
                </a:solidFill>
                <a:latin typeface="Calibri"/>
                <a:cs typeface="Calibri"/>
                <a:sym typeface="Calibri"/>
              </a:rPr>
              <a:t>The channels in the </a:t>
            </a:r>
            <a:r>
              <a:rPr lang="en-US" sz="1300" b="1" dirty="0">
                <a:solidFill>
                  <a:schemeClr val="bg2"/>
                </a:solidFill>
                <a:latin typeface="Calibri"/>
                <a:cs typeface="Calibri"/>
                <a:sym typeface="Calibri"/>
              </a:rPr>
              <a:t>upper right corner</a:t>
            </a:r>
            <a:r>
              <a:rPr lang="en-US" sz="1300" dirty="0">
                <a:solidFill>
                  <a:schemeClr val="bg2"/>
                </a:solidFill>
                <a:latin typeface="Calibri"/>
                <a:cs typeface="Calibri"/>
                <a:sym typeface="Calibri"/>
              </a:rPr>
              <a:t> have both high capacity to deliver the ring and high access to women and AGYW at high risk for HIV who would benefit from the ring </a:t>
            </a:r>
          </a:p>
          <a:p>
            <a:pPr marL="285750" indent="-285750">
              <a:buFont typeface="Arial" panose="020B0604020202020204" pitchFamily="34" charset="0"/>
              <a:buChar char="•"/>
            </a:pPr>
            <a:endParaRPr lang="en-US" sz="1300" dirty="0">
              <a:solidFill>
                <a:schemeClr val="bg2"/>
              </a:solidFill>
              <a:latin typeface="Calibri"/>
              <a:cs typeface="Calibri"/>
              <a:sym typeface="Calibri"/>
            </a:endParaRPr>
          </a:p>
          <a:p>
            <a:pPr marL="285750" indent="-285750">
              <a:buFont typeface="Arial" panose="020B0604020202020204" pitchFamily="34" charset="0"/>
              <a:buChar char="•"/>
            </a:pPr>
            <a:r>
              <a:rPr lang="en-US" sz="1300" dirty="0">
                <a:solidFill>
                  <a:schemeClr val="bg2"/>
                </a:solidFill>
                <a:latin typeface="Calibri"/>
                <a:cs typeface="Calibri"/>
                <a:sym typeface="Calibri"/>
              </a:rPr>
              <a:t>Channels in the </a:t>
            </a:r>
            <a:r>
              <a:rPr lang="en-US" sz="1300" b="1" dirty="0">
                <a:solidFill>
                  <a:schemeClr val="bg2"/>
                </a:solidFill>
                <a:latin typeface="Calibri"/>
                <a:cs typeface="Calibri"/>
                <a:sym typeface="Calibri"/>
              </a:rPr>
              <a:t>upper left </a:t>
            </a:r>
            <a:r>
              <a:rPr lang="en-US" sz="1300" dirty="0">
                <a:solidFill>
                  <a:schemeClr val="bg2"/>
                </a:solidFill>
                <a:latin typeface="Calibri"/>
                <a:cs typeface="Calibri"/>
                <a:sym typeface="Calibri"/>
              </a:rPr>
              <a:t>have less capacity to deliver the ring, but have high access to high-risk populations</a:t>
            </a:r>
          </a:p>
          <a:p>
            <a:pPr marL="285750" indent="-285750">
              <a:buFont typeface="Arial" panose="020B0604020202020204" pitchFamily="34" charset="0"/>
              <a:buChar char="•"/>
            </a:pPr>
            <a:endParaRPr lang="en-US" sz="1300" dirty="0">
              <a:solidFill>
                <a:schemeClr val="bg2"/>
              </a:solidFill>
              <a:latin typeface="Calibri"/>
              <a:cs typeface="Calibri"/>
              <a:sym typeface="Calibri"/>
            </a:endParaRPr>
          </a:p>
          <a:p>
            <a:pPr marL="285750" indent="-285750">
              <a:buFont typeface="Arial" panose="020B0604020202020204" pitchFamily="34" charset="0"/>
              <a:buChar char="•"/>
            </a:pPr>
            <a:r>
              <a:rPr lang="en-US" sz="1300" dirty="0">
                <a:solidFill>
                  <a:schemeClr val="bg2"/>
                </a:solidFill>
                <a:latin typeface="Calibri"/>
                <a:cs typeface="Calibri"/>
                <a:sym typeface="Calibri"/>
              </a:rPr>
              <a:t>Channels in the </a:t>
            </a:r>
            <a:r>
              <a:rPr lang="en-US" sz="1300" b="1" dirty="0">
                <a:solidFill>
                  <a:schemeClr val="bg2"/>
                </a:solidFill>
                <a:latin typeface="Calibri"/>
                <a:cs typeface="Calibri"/>
                <a:sym typeface="Calibri"/>
              </a:rPr>
              <a:t>lower right </a:t>
            </a:r>
            <a:r>
              <a:rPr lang="en-US" sz="1300" dirty="0">
                <a:solidFill>
                  <a:schemeClr val="bg2"/>
                </a:solidFill>
                <a:latin typeface="Calibri"/>
                <a:cs typeface="Calibri"/>
                <a:sym typeface="Calibri"/>
              </a:rPr>
              <a:t>have less access to high-risk, HIV-negative populations but have high capacity to deliver the ring</a:t>
            </a:r>
          </a:p>
          <a:p>
            <a:pPr marL="285750" indent="-285750">
              <a:buFont typeface="Arial" panose="020B0604020202020204" pitchFamily="34" charset="0"/>
              <a:buChar char="•"/>
            </a:pPr>
            <a:endParaRPr lang="en-US" sz="1300" dirty="0">
              <a:solidFill>
                <a:schemeClr val="bg2"/>
              </a:solidFill>
              <a:latin typeface="Calibri"/>
              <a:cs typeface="Calibri"/>
              <a:sym typeface="Calibri"/>
            </a:endParaRPr>
          </a:p>
          <a:p>
            <a:pPr marL="285750" indent="-285750">
              <a:buFont typeface="Arial" panose="020B0604020202020204" pitchFamily="34" charset="0"/>
              <a:buChar char="•"/>
            </a:pPr>
            <a:r>
              <a:rPr lang="en-US" sz="1300" dirty="0">
                <a:solidFill>
                  <a:schemeClr val="bg2"/>
                </a:solidFill>
                <a:latin typeface="Calibri"/>
                <a:cs typeface="Calibri"/>
                <a:sym typeface="Calibri"/>
              </a:rPr>
              <a:t>Channels in the </a:t>
            </a:r>
            <a:r>
              <a:rPr lang="en-US" sz="1300" b="1" dirty="0">
                <a:solidFill>
                  <a:schemeClr val="bg2"/>
                </a:solidFill>
                <a:latin typeface="Calibri"/>
                <a:cs typeface="Calibri"/>
                <a:sym typeface="Calibri"/>
              </a:rPr>
              <a:t>lower left </a:t>
            </a:r>
            <a:r>
              <a:rPr lang="en-US" sz="1300" dirty="0">
                <a:solidFill>
                  <a:schemeClr val="bg2"/>
                </a:solidFill>
                <a:latin typeface="Calibri"/>
                <a:cs typeface="Calibri"/>
                <a:sym typeface="Calibri"/>
              </a:rPr>
              <a:t>have neither the capacity nor reach to effectively deliver the ring</a:t>
            </a:r>
            <a:endParaRPr lang="en-US" sz="1300" b="1" dirty="0">
              <a:solidFill>
                <a:schemeClr val="bg2"/>
              </a:solidFill>
              <a:latin typeface="Calibri"/>
              <a:cs typeface="Calibri"/>
              <a:sym typeface="Calibri"/>
            </a:endParaRPr>
          </a:p>
        </p:txBody>
      </p:sp>
      <p:sp>
        <p:nvSpPr>
          <p:cNvPr id="16" name="Google Shape;304;p28">
            <a:extLst>
              <a:ext uri="{FF2B5EF4-FFF2-40B4-BE49-F238E27FC236}">
                <a16:creationId xmlns:a16="http://schemas.microsoft.com/office/drawing/2014/main" id="{C9BDF3AC-A0D5-4A7E-8A01-1FD5E8C3D87C}"/>
              </a:ext>
            </a:extLst>
          </p:cNvPr>
          <p:cNvSpPr txBox="1"/>
          <p:nvPr/>
        </p:nvSpPr>
        <p:spPr>
          <a:xfrm>
            <a:off x="3459323" y="1181187"/>
            <a:ext cx="469911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Delivery channel prioritization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AA0250-FBF5-6344-8FD9-9FAA235887BD}"/>
              </a:ext>
            </a:extLst>
          </p:cNvPr>
          <p:cNvSpPr/>
          <p:nvPr/>
        </p:nvSpPr>
        <p:spPr>
          <a:xfrm>
            <a:off x="445625" y="1328623"/>
            <a:ext cx="11095463" cy="418576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srgbClr val="01526C"/>
                </a:solidFill>
                <a:effectLst/>
                <a:uLnTx/>
                <a:uFillTx/>
                <a:latin typeface="Calibri"/>
                <a:ea typeface="Calibri"/>
                <a:cs typeface="Calibri"/>
                <a:sym typeface="Calibri"/>
              </a:rPr>
              <a:t>High priority channels for the ring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sng" strike="noStrike" kern="1200" cap="none" spc="0" normalizeH="0" baseline="0" noProof="0" dirty="0">
              <a:ln>
                <a:noFill/>
              </a:ln>
              <a:solidFill>
                <a:srgbClr val="01526C"/>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srgbClr val="01526C"/>
                </a:solidFill>
                <a:effectLst/>
                <a:uLnTx/>
                <a:uFillTx/>
                <a:latin typeface="Calibri"/>
                <a:ea typeface="Calibri"/>
                <a:cs typeface="Calibri"/>
                <a:sym typeface="Calibri"/>
              </a:rPr>
              <a:t>A range of delivery channels could be relevant for the ring to reach different population segments</a:t>
            </a:r>
            <a:r>
              <a:rPr lang="en-US" kern="1200" dirty="0">
                <a:solidFill>
                  <a:srgbClr val="01526C"/>
                </a:solidFill>
                <a:latin typeface="Calibri"/>
                <a:ea typeface="Calibri"/>
                <a:cs typeface="Calibri"/>
                <a:sym typeface="Calibri"/>
              </a:rPr>
              <a:t>: </a:t>
            </a:r>
            <a:endParaRPr kumimoji="0" lang="en-US" i="0" u="none" strike="noStrike" kern="1200" cap="none" spc="0" normalizeH="0" baseline="0" noProof="0" dirty="0">
              <a:ln>
                <a:noFill/>
              </a:ln>
              <a:solidFill>
                <a:srgbClr val="01526C"/>
              </a:solidFill>
              <a:effectLst/>
              <a:uLnTx/>
              <a:uFillTx/>
              <a:latin typeface="Calibri"/>
              <a:ea typeface="Calibri"/>
              <a:cs typeface="Calibri"/>
              <a:sym typeface="Calibri"/>
            </a:endParaRPr>
          </a:p>
          <a:p>
            <a:pPr marR="0" lvl="0" algn="l" defTabSz="914400" rtl="0" eaLnBrk="1" fontAlgn="auto" latinLnBrk="0" hangingPunct="1">
              <a:lnSpc>
                <a:spcPct val="100000"/>
              </a:lnSpc>
              <a:spcBef>
                <a:spcPts val="0"/>
              </a:spcBef>
              <a:spcAft>
                <a:spcPts val="0"/>
              </a:spcAft>
              <a:buClr>
                <a:srgbClr val="000000"/>
              </a:buClr>
              <a:buSzTx/>
              <a:tabLst/>
              <a:defRPr/>
            </a:pPr>
            <a:endParaRPr kumimoji="0" lang="en-US" b="1" i="0" u="none" strike="noStrike" kern="1200" cap="none" spc="0" normalizeH="0" baseline="0" noProof="0" dirty="0">
              <a:ln>
                <a:noFill/>
              </a:ln>
              <a:solidFill>
                <a:srgbClr val="01526C"/>
              </a:solidFill>
              <a:effectLst/>
              <a:uLnTx/>
              <a:uFillTx/>
              <a:latin typeface="Calibri"/>
              <a:ea typeface="+mn-ea"/>
              <a:cs typeface="Calibri"/>
              <a:sym typeface="Calibri"/>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b="1" i="0" u="none" strike="noStrike" kern="1200" cap="none" spc="0" normalizeH="0" baseline="0" noProof="0" dirty="0">
                <a:ln>
                  <a:noFill/>
                </a:ln>
                <a:solidFill>
                  <a:srgbClr val="01526C"/>
                </a:solidFill>
                <a:effectLst/>
                <a:uLnTx/>
                <a:uFillTx/>
                <a:latin typeface="Calibri"/>
                <a:ea typeface="+mn-ea"/>
                <a:cs typeface="Calibri"/>
                <a:sym typeface="Calibri"/>
              </a:rPr>
              <a:t>First priority: </a:t>
            </a:r>
            <a:r>
              <a:rPr kumimoji="0" lang="en-US" b="0" i="0" u="none" strike="noStrike" kern="1200" cap="none" spc="0" normalizeH="0" baseline="0" noProof="0" dirty="0">
                <a:ln>
                  <a:noFill/>
                </a:ln>
                <a:solidFill>
                  <a:srgbClr val="01526C"/>
                </a:solidFill>
                <a:effectLst/>
                <a:uLnTx/>
                <a:uFillTx/>
                <a:latin typeface="Calibri"/>
                <a:ea typeface="+mn-ea"/>
                <a:cs typeface="Calibri"/>
                <a:sym typeface="Calibri"/>
              </a:rPr>
              <a:t>Public sector clinics and population-focused programs have the best reach to women and girls at substantial risk for HIV and high capacity to effectively deliver the ring. However, there is significant variation within public sector channels. Integration with FP services, community-based/outreach services, and adolescent-friendly services will be particularly relevant for the ring.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b="1" i="0" u="none" strike="noStrike" kern="1200" cap="none" spc="0" normalizeH="0" baseline="0" noProof="0" dirty="0">
              <a:ln>
                <a:noFill/>
              </a:ln>
              <a:solidFill>
                <a:srgbClr val="01526C"/>
              </a:solidFill>
              <a:effectLst/>
              <a:uLnTx/>
              <a:uFillTx/>
              <a:latin typeface="Calibri"/>
              <a:ea typeface="+mn-ea"/>
              <a:cs typeface="Calibri"/>
              <a:sym typeface="Calibri"/>
            </a:endParaRPr>
          </a:p>
          <a:p>
            <a:pPr marL="285750" indent="-285750">
              <a:buFont typeface="Arial" panose="020B0604020202020204" pitchFamily="34" charset="0"/>
              <a:buChar char="•"/>
            </a:pPr>
            <a:r>
              <a:rPr lang="en-US" b="1" kern="1200" dirty="0">
                <a:solidFill>
                  <a:srgbClr val="01526C"/>
                </a:solidFill>
                <a:latin typeface="Calibri"/>
                <a:cs typeface="Calibri"/>
                <a:sym typeface="Calibri"/>
              </a:rPr>
              <a:t>Second priority: </a:t>
            </a:r>
            <a:r>
              <a:rPr lang="en-US" kern="1200" dirty="0">
                <a:solidFill>
                  <a:srgbClr val="01526C"/>
                </a:solidFill>
                <a:latin typeface="Calibri"/>
                <a:cs typeface="Calibri"/>
                <a:sym typeface="Calibri"/>
              </a:rPr>
              <a:t>Post-secondary education health services have strong HIV prevention programs and have a wide reach throughout the country, including in rural areas, and could provide a good channel to reach younger women. </a:t>
            </a:r>
            <a:endParaRPr kumimoji="0" lang="en-US" b="1" i="0" u="none" strike="noStrike" kern="1200" cap="none" spc="0" normalizeH="0" baseline="0" noProof="0" dirty="0">
              <a:ln>
                <a:noFill/>
              </a:ln>
              <a:solidFill>
                <a:srgbClr val="01526C"/>
              </a:solidFill>
              <a:effectLst/>
              <a:uLnTx/>
              <a:uFillTx/>
              <a:latin typeface="Calibri"/>
              <a:ea typeface="+mn-ea"/>
              <a:cs typeface="Calibri"/>
              <a:sym typeface="Calibri"/>
            </a:endParaRPr>
          </a:p>
          <a:p>
            <a:endParaRPr kumimoji="0" lang="en-US" b="1" i="0" u="none" strike="noStrike" kern="1200" cap="none" spc="0" normalizeH="0" baseline="0" noProof="0" dirty="0">
              <a:ln>
                <a:noFill/>
              </a:ln>
              <a:solidFill>
                <a:srgbClr val="01526C"/>
              </a:solidFill>
              <a:effectLst/>
              <a:uLnTx/>
              <a:uFillTx/>
              <a:latin typeface="Calibri"/>
              <a:ea typeface="+mn-ea"/>
              <a:cs typeface="Calibri"/>
              <a:sym typeface="Calibri"/>
            </a:endParaRPr>
          </a:p>
          <a:p>
            <a:pPr marL="285750" indent="-285750">
              <a:buFont typeface="Arial" panose="020B0604020202020204" pitchFamily="34" charset="0"/>
              <a:buChar char="•"/>
            </a:pPr>
            <a:r>
              <a:rPr kumimoji="0" lang="en-US" b="1" i="0" u="none" strike="noStrike" kern="1200" cap="none" spc="0" normalizeH="0" baseline="0" noProof="0" dirty="0">
                <a:ln>
                  <a:noFill/>
                </a:ln>
                <a:solidFill>
                  <a:srgbClr val="01526C"/>
                </a:solidFill>
                <a:effectLst/>
                <a:uLnTx/>
                <a:uFillTx/>
                <a:latin typeface="Calibri"/>
                <a:ea typeface="+mn-ea"/>
                <a:cs typeface="Calibri"/>
                <a:sym typeface="Calibri"/>
              </a:rPr>
              <a:t>Third priority: </a:t>
            </a:r>
            <a:r>
              <a:rPr lang="en-US" kern="1200" dirty="0">
                <a:solidFill>
                  <a:srgbClr val="01526C"/>
                </a:solidFill>
                <a:latin typeface="Calibri"/>
                <a:cs typeface="Calibri"/>
                <a:sym typeface="Calibri"/>
              </a:rPr>
              <a:t>Pharmacies are also a possible channel for ring distribution, depending on the regulatory classification of the ring. This would be particularly helpful in positioning the ring as a complement to oral PrEP, which cannot be initiated in pharmacies. In addition, nonprofit clinics also have good reach to women and AGYW in urban, peri-urban, and rural areas, with highly trained staff and the capacity to effectively deliver the ring. </a:t>
            </a:r>
          </a:p>
          <a:p>
            <a:endParaRPr lang="en-US" kern="1200" dirty="0">
              <a:solidFill>
                <a:srgbClr val="01526C"/>
              </a:solidFill>
              <a:latin typeface="Calibri"/>
              <a:cs typeface="Calibri"/>
              <a:sym typeface="Calibri"/>
            </a:endParaRPr>
          </a:p>
          <a:p>
            <a:pPr marL="285750" indent="-285750">
              <a:buFont typeface="Arial" panose="020B0604020202020204" pitchFamily="34" charset="0"/>
              <a:buChar char="•"/>
            </a:pPr>
            <a:r>
              <a:rPr lang="en-US" b="1" kern="1200" dirty="0">
                <a:solidFill>
                  <a:srgbClr val="01526C"/>
                </a:solidFill>
                <a:latin typeface="Calibri"/>
                <a:cs typeface="Calibri"/>
                <a:sym typeface="Calibri"/>
              </a:rPr>
              <a:t>Fourth priority: </a:t>
            </a:r>
            <a:r>
              <a:rPr lang="en-US" kern="1200" dirty="0">
                <a:solidFill>
                  <a:srgbClr val="01526C"/>
                </a:solidFill>
                <a:latin typeface="Calibri"/>
                <a:cs typeface="Calibri"/>
                <a:sym typeface="Calibri"/>
              </a:rPr>
              <a:t>Private providers reach fewer women than the public sector, however they still reach a significant number of women for FP and HIV testing services. In addition, stakeholders noted that introducing products only in the public sector could lead to misperceptions of product inferiority and urged introduction of the ring in private, as well as public, channels.  </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b="1" i="0" u="none" strike="noStrike" kern="1200" cap="none" spc="0" normalizeH="0" baseline="0" noProof="0" dirty="0">
              <a:ln>
                <a:noFill/>
              </a:ln>
              <a:solidFill>
                <a:srgbClr val="01526C"/>
              </a:solidFill>
              <a:effectLst/>
              <a:uLnTx/>
              <a:uFillTx/>
              <a:latin typeface="Calibri"/>
              <a:ea typeface="+mn-ea"/>
              <a:cs typeface="Calibri"/>
              <a:sym typeface="Calibri"/>
            </a:endParaRPr>
          </a:p>
        </p:txBody>
      </p:sp>
      <p:sp>
        <p:nvSpPr>
          <p:cNvPr id="6" name="Title 1">
            <a:extLst>
              <a:ext uri="{FF2B5EF4-FFF2-40B4-BE49-F238E27FC236}">
                <a16:creationId xmlns:a16="http://schemas.microsoft.com/office/drawing/2014/main" id="{A7B27F3F-217C-014E-8C93-D9AD666434BD}"/>
              </a:ext>
            </a:extLst>
          </p:cNvPr>
          <p:cNvSpPr>
            <a:spLocks noGrp="1"/>
          </p:cNvSpPr>
          <p:nvPr>
            <p:ph type="title"/>
          </p:nvPr>
        </p:nvSpPr>
        <p:spPr>
          <a:xfrm>
            <a:off x="336395" y="253961"/>
            <a:ext cx="11595410" cy="800039"/>
          </a:xfrm>
        </p:spPr>
        <p:txBody>
          <a:bodyPr/>
          <a:lstStyle/>
          <a:p>
            <a:r>
              <a:rPr lang="en-US" dirty="0"/>
              <a:t>Priority delivery channels for the ring</a:t>
            </a:r>
          </a:p>
        </p:txBody>
      </p:sp>
      <p:sp>
        <p:nvSpPr>
          <p:cNvPr id="4" name="Google Shape;294;p28">
            <a:extLst>
              <a:ext uri="{FF2B5EF4-FFF2-40B4-BE49-F238E27FC236}">
                <a16:creationId xmlns:a16="http://schemas.microsoft.com/office/drawing/2014/main" id="{25C428B6-34AF-DA49-8D06-773485815156}"/>
              </a:ext>
            </a:extLst>
          </p:cNvPr>
          <p:cNvSpPr/>
          <p:nvPr/>
        </p:nvSpPr>
        <p:spPr>
          <a:xfrm>
            <a:off x="10178529" y="99332"/>
            <a:ext cx="1884218" cy="332509"/>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chemeClr val="dk1"/>
                </a:solidFill>
                <a:latin typeface="Calibri"/>
                <a:ea typeface="Calibri"/>
                <a:cs typeface="Calibri"/>
                <a:sym typeface="Calibri"/>
              </a:rPr>
              <a:t>Delivery Channels</a:t>
            </a:r>
            <a:endParaRPr dirty="0"/>
          </a:p>
        </p:txBody>
      </p:sp>
    </p:spTree>
    <p:extLst>
      <p:ext uri="{BB962C8B-B14F-4D97-AF65-F5344CB8AC3E}">
        <p14:creationId xmlns:p14="http://schemas.microsoft.com/office/powerpoint/2010/main" val="3387091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9"/>
          <p:cNvSpPr/>
          <p:nvPr/>
        </p:nvSpPr>
        <p:spPr>
          <a:xfrm>
            <a:off x="0" y="0"/>
            <a:ext cx="12192000" cy="5827619"/>
          </a:xfrm>
          <a:prstGeom prst="rect">
            <a:avLst/>
          </a:prstGeom>
          <a:solidFill>
            <a:srgbClr val="DCE5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04" name="Google Shape;304;p29"/>
          <p:cNvSpPr/>
          <p:nvPr/>
        </p:nvSpPr>
        <p:spPr>
          <a:xfrm>
            <a:off x="0" y="6570301"/>
            <a:ext cx="12192000" cy="29050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pic>
        <p:nvPicPr>
          <p:cNvPr id="305" name="Google Shape;305;p29"/>
          <p:cNvPicPr preferRelativeResize="0"/>
          <p:nvPr/>
        </p:nvPicPr>
        <p:blipFill rotWithShape="1">
          <a:blip r:embed="rId3">
            <a:alphaModFix/>
          </a:blip>
          <a:srcRect b="31206"/>
          <a:stretch/>
        </p:blipFill>
        <p:spPr>
          <a:xfrm>
            <a:off x="0" y="5827823"/>
            <a:ext cx="6096000" cy="742478"/>
          </a:xfrm>
          <a:prstGeom prst="rect">
            <a:avLst/>
          </a:prstGeom>
          <a:noFill/>
          <a:ln>
            <a:noFill/>
          </a:ln>
        </p:spPr>
      </p:pic>
      <p:pic>
        <p:nvPicPr>
          <p:cNvPr id="306" name="Google Shape;306;p29"/>
          <p:cNvPicPr preferRelativeResize="0"/>
          <p:nvPr/>
        </p:nvPicPr>
        <p:blipFill rotWithShape="1">
          <a:blip r:embed="rId3">
            <a:alphaModFix/>
          </a:blip>
          <a:srcRect b="31206"/>
          <a:stretch/>
        </p:blipFill>
        <p:spPr>
          <a:xfrm>
            <a:off x="6096000" y="5827619"/>
            <a:ext cx="6096000" cy="742478"/>
          </a:xfrm>
          <a:prstGeom prst="rect">
            <a:avLst/>
          </a:prstGeom>
          <a:noFill/>
          <a:ln>
            <a:noFill/>
          </a:ln>
        </p:spPr>
      </p:pic>
      <p:sp>
        <p:nvSpPr>
          <p:cNvPr id="307" name="Google Shape;307;p29"/>
          <p:cNvSpPr txBox="1">
            <a:spLocks noGrp="1"/>
          </p:cNvSpPr>
          <p:nvPr>
            <p:ph type="title"/>
          </p:nvPr>
        </p:nvSpPr>
        <p:spPr>
          <a:xfrm>
            <a:off x="356795" y="869806"/>
            <a:ext cx="10515600" cy="800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000" dirty="0">
                <a:solidFill>
                  <a:srgbClr val="94B0BC"/>
                </a:solidFill>
              </a:rPr>
              <a:t>Context for the dapivirine ring</a:t>
            </a:r>
            <a:endParaRPr sz="3000" dirty="0">
              <a:solidFill>
                <a:srgbClr val="94B0BC"/>
              </a:solidFill>
            </a:endParaRPr>
          </a:p>
        </p:txBody>
      </p:sp>
      <p:sp>
        <p:nvSpPr>
          <p:cNvPr id="308" name="Google Shape;308;p29"/>
          <p:cNvSpPr txBox="1"/>
          <p:nvPr/>
        </p:nvSpPr>
        <p:spPr>
          <a:xfrm>
            <a:off x="356795" y="2023160"/>
            <a:ext cx="105156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US" sz="3000" b="1" i="0" dirty="0">
                <a:solidFill>
                  <a:srgbClr val="94B0BC"/>
                </a:solidFill>
                <a:latin typeface="Arial"/>
                <a:ea typeface="Arial"/>
                <a:cs typeface="Arial"/>
                <a:sym typeface="Arial"/>
              </a:rPr>
              <a:t>Delivery channels for the dapivirine ring</a:t>
            </a:r>
            <a:endParaRPr dirty="0"/>
          </a:p>
        </p:txBody>
      </p:sp>
      <p:sp>
        <p:nvSpPr>
          <p:cNvPr id="309" name="Google Shape;309;p29"/>
          <p:cNvSpPr txBox="1"/>
          <p:nvPr/>
        </p:nvSpPr>
        <p:spPr>
          <a:xfrm>
            <a:off x="356795" y="3156850"/>
            <a:ext cx="105156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US" sz="3000" b="1" i="0" dirty="0">
                <a:solidFill>
                  <a:srgbClr val="3F5B66"/>
                </a:solidFill>
                <a:latin typeface="Arial"/>
                <a:ea typeface="Arial"/>
                <a:cs typeface="Arial"/>
                <a:sym typeface="Arial"/>
              </a:rPr>
              <a:t>Dapivirine ring introduction planning</a:t>
            </a:r>
            <a:endParaRPr dirty="0"/>
          </a:p>
        </p:txBody>
      </p:sp>
      <p:sp>
        <p:nvSpPr>
          <p:cNvPr id="310" name="Google Shape;310;p29"/>
          <p:cNvSpPr txBox="1"/>
          <p:nvPr/>
        </p:nvSpPr>
        <p:spPr>
          <a:xfrm>
            <a:off x="356795" y="4300373"/>
            <a:ext cx="105156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US" sz="3000" b="1" i="0" dirty="0">
                <a:solidFill>
                  <a:srgbClr val="94B0BC"/>
                </a:solidFill>
                <a:latin typeface="Arial"/>
                <a:ea typeface="Arial"/>
                <a:cs typeface="Arial"/>
                <a:sym typeface="Arial"/>
              </a:rPr>
              <a:t>Sources</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0"/>
          <p:cNvSpPr txBox="1">
            <a:spLocks noGrp="1"/>
          </p:cNvSpPr>
          <p:nvPr>
            <p:ph type="title"/>
          </p:nvPr>
        </p:nvSpPr>
        <p:spPr>
          <a:xfrm>
            <a:off x="335280" y="213590"/>
            <a:ext cx="10515600" cy="80003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Arial"/>
              <a:buNone/>
            </a:pPr>
            <a:r>
              <a:rPr lang="en-US" sz="3200" dirty="0"/>
              <a:t>Ring introduction framework</a:t>
            </a:r>
            <a:endParaRPr sz="3200" dirty="0"/>
          </a:p>
        </p:txBody>
      </p:sp>
      <p:sp>
        <p:nvSpPr>
          <p:cNvPr id="324" name="Google Shape;324;p30"/>
          <p:cNvSpPr/>
          <p:nvPr/>
        </p:nvSpPr>
        <p:spPr>
          <a:xfrm>
            <a:off x="509991" y="2521387"/>
            <a:ext cx="11172019" cy="3689842"/>
          </a:xfrm>
          <a:prstGeom prst="rect">
            <a:avLst/>
          </a:prstGeom>
          <a:solidFill>
            <a:srgbClr val="DBE4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graphicFrame>
        <p:nvGraphicFramePr>
          <p:cNvPr id="325" name="Google Shape;325;p30"/>
          <p:cNvGraphicFramePr/>
          <p:nvPr>
            <p:extLst>
              <p:ext uri="{D42A27DB-BD31-4B8C-83A1-F6EECF244321}">
                <p14:modId xmlns:p14="http://schemas.microsoft.com/office/powerpoint/2010/main" val="2698983681"/>
              </p:ext>
            </p:extLst>
          </p:nvPr>
        </p:nvGraphicFramePr>
        <p:xfrm>
          <a:off x="747133" y="4807154"/>
          <a:ext cx="10627100" cy="1264925"/>
        </p:xfrm>
        <a:graphic>
          <a:graphicData uri="http://schemas.openxmlformats.org/drawingml/2006/table">
            <a:tbl>
              <a:tblPr>
                <a:noFill/>
              </a:tblPr>
              <a:tblGrid>
                <a:gridCol w="2007225">
                  <a:extLst>
                    <a:ext uri="{9D8B030D-6E8A-4147-A177-3AD203B41FA5}">
                      <a16:colId xmlns:a16="http://schemas.microsoft.com/office/drawing/2014/main" val="20000"/>
                    </a:ext>
                  </a:extLst>
                </a:gridCol>
                <a:gridCol w="2163325">
                  <a:extLst>
                    <a:ext uri="{9D8B030D-6E8A-4147-A177-3AD203B41FA5}">
                      <a16:colId xmlns:a16="http://schemas.microsoft.com/office/drawing/2014/main" val="20001"/>
                    </a:ext>
                  </a:extLst>
                </a:gridCol>
                <a:gridCol w="2163325">
                  <a:extLst>
                    <a:ext uri="{9D8B030D-6E8A-4147-A177-3AD203B41FA5}">
                      <a16:colId xmlns:a16="http://schemas.microsoft.com/office/drawing/2014/main" val="20002"/>
                    </a:ext>
                  </a:extLst>
                </a:gridCol>
                <a:gridCol w="2167800">
                  <a:extLst>
                    <a:ext uri="{9D8B030D-6E8A-4147-A177-3AD203B41FA5}">
                      <a16:colId xmlns:a16="http://schemas.microsoft.com/office/drawing/2014/main" val="20003"/>
                    </a:ext>
                  </a:extLst>
                </a:gridCol>
                <a:gridCol w="2125425">
                  <a:extLst>
                    <a:ext uri="{9D8B030D-6E8A-4147-A177-3AD203B41FA5}">
                      <a16:colId xmlns:a16="http://schemas.microsoft.com/office/drawing/2014/main" val="20004"/>
                    </a:ext>
                  </a:extLst>
                </a:gridCol>
              </a:tblGrid>
              <a:tr h="1264925">
                <a:tc>
                  <a:txBody>
                    <a:bodyPr/>
                    <a:lstStyle/>
                    <a:p>
                      <a:pPr marL="0" marR="0" lvl="0" indent="0" algn="ctr" rtl="0">
                        <a:lnSpc>
                          <a:spcPct val="100000"/>
                        </a:lnSpc>
                        <a:spcBef>
                          <a:spcPts val="0"/>
                        </a:spcBef>
                        <a:spcAft>
                          <a:spcPts val="0"/>
                        </a:spcAft>
                        <a:buClr>
                          <a:srgbClr val="000000"/>
                        </a:buClr>
                        <a:buSzPts val="1300"/>
                        <a:buFont typeface="Arial"/>
                        <a:buNone/>
                      </a:pPr>
                      <a:r>
                        <a:rPr lang="en-US" sz="1300" i="0" u="none" strike="noStrike" cap="none" dirty="0">
                          <a:solidFill>
                            <a:srgbClr val="353535"/>
                          </a:solidFill>
                          <a:latin typeface="Calibri"/>
                          <a:ea typeface="Calibri"/>
                          <a:cs typeface="Calibri"/>
                          <a:sym typeface="Calibri"/>
                        </a:rPr>
                        <a:t>National and county plans are established to implement dapivirine ring guidelines for priority end user populations</a:t>
                      </a:r>
                      <a:endParaRPr dirty="0"/>
                    </a:p>
                  </a:txBody>
                  <a:tcPr marL="91450" marR="91450" marT="38100" marB="38100">
                    <a:lnL w="9525" cap="flat" cmpd="sng">
                      <a:solidFill>
                        <a:srgbClr val="000000">
                          <a:alpha val="0"/>
                        </a:srgbClr>
                      </a:solidFill>
                      <a:prstDash val="solid"/>
                      <a:round/>
                      <a:headEnd type="none" w="sm" len="sm"/>
                      <a:tailEnd type="none" w="sm" len="sm"/>
                    </a:lnL>
                    <a:lnR w="57150" cap="flat" cmpd="sng">
                      <a:solidFill>
                        <a:srgbClr val="DBE4E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7CAD2"/>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i="0" u="none" strike="noStrike" cap="none" dirty="0">
                          <a:solidFill>
                            <a:srgbClr val="353535"/>
                          </a:solidFill>
                          <a:latin typeface="Calibri"/>
                          <a:ea typeface="Calibri"/>
                          <a:cs typeface="Calibri"/>
                          <a:sym typeface="Calibri"/>
                        </a:rPr>
                        <a:t>Dapivirine ring is available and distributed in sufficient quantity to</a:t>
                      </a:r>
                      <a:br>
                        <a:rPr lang="en-US" sz="1300" i="0" u="none" strike="noStrike" cap="none" dirty="0">
                          <a:solidFill>
                            <a:srgbClr val="353535"/>
                          </a:solidFill>
                          <a:latin typeface="Calibri"/>
                          <a:ea typeface="Calibri"/>
                          <a:cs typeface="Calibri"/>
                          <a:sym typeface="Calibri"/>
                        </a:rPr>
                      </a:br>
                      <a:r>
                        <a:rPr lang="en-US" sz="1300" i="0" u="none" strike="noStrike" cap="none" dirty="0">
                          <a:solidFill>
                            <a:srgbClr val="353535"/>
                          </a:solidFill>
                          <a:latin typeface="Calibri"/>
                          <a:ea typeface="Calibri"/>
                          <a:cs typeface="Calibri"/>
                          <a:sym typeface="Calibri"/>
                        </a:rPr>
                        <a:t>meet projected demand via priority delivery channels</a:t>
                      </a:r>
                      <a:endParaRPr dirty="0"/>
                    </a:p>
                  </a:txBody>
                  <a:tcPr marL="91450" marR="91450" marT="38100" marB="38100">
                    <a:lnL w="57150" cap="flat" cmpd="sng">
                      <a:solidFill>
                        <a:srgbClr val="DBE4E8"/>
                      </a:solidFill>
                      <a:prstDash val="solid"/>
                      <a:round/>
                      <a:headEnd type="none" w="sm" len="sm"/>
                      <a:tailEnd type="none" w="sm" len="sm"/>
                    </a:lnL>
                    <a:lnR w="57150" cap="flat" cmpd="sng">
                      <a:solidFill>
                        <a:srgbClr val="DBE4E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7CAD2"/>
                    </a:solidFill>
                  </a:tcPr>
                </a:tc>
                <a:tc>
                  <a:txBody>
                    <a:bodyPr/>
                    <a:lstStyle/>
                    <a:p>
                      <a:pPr marL="0" marR="0" lvl="0" indent="0" algn="ctr" rtl="0">
                        <a:lnSpc>
                          <a:spcPct val="100000"/>
                        </a:lnSpc>
                        <a:spcBef>
                          <a:spcPts val="0"/>
                        </a:spcBef>
                        <a:spcAft>
                          <a:spcPts val="0"/>
                        </a:spcAft>
                        <a:buClr>
                          <a:srgbClr val="353535"/>
                        </a:buClr>
                        <a:buSzPts val="1300"/>
                        <a:buFont typeface="Calibri"/>
                        <a:buNone/>
                      </a:pPr>
                      <a:r>
                        <a:rPr lang="en-US" sz="1300" i="0" u="none" strike="noStrike" cap="none" dirty="0">
                          <a:solidFill>
                            <a:srgbClr val="353535"/>
                          </a:solidFill>
                          <a:latin typeface="Calibri"/>
                          <a:ea typeface="Calibri"/>
                          <a:cs typeface="Calibri"/>
                          <a:sym typeface="Calibri"/>
                        </a:rPr>
                        <a:t>Dapivirine ring is delivered by trained healthcare workers in priority delivery channels to effectively reach end users</a:t>
                      </a:r>
                      <a:endParaRPr dirty="0"/>
                    </a:p>
                  </a:txBody>
                  <a:tcPr marL="91450" marR="91450" marT="38100" marB="38100">
                    <a:lnL w="57150" cap="flat" cmpd="sng">
                      <a:solidFill>
                        <a:srgbClr val="DBE4E8"/>
                      </a:solidFill>
                      <a:prstDash val="solid"/>
                      <a:round/>
                      <a:headEnd type="none" w="sm" len="sm"/>
                      <a:tailEnd type="none" w="sm" len="sm"/>
                    </a:lnL>
                    <a:lnR w="57150" cap="flat" cmpd="sng">
                      <a:solidFill>
                        <a:srgbClr val="DBE4E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7CAD2"/>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i="0" u="none" strike="noStrike" cap="none" dirty="0">
                          <a:solidFill>
                            <a:srgbClr val="353535"/>
                          </a:solidFill>
                          <a:latin typeface="Calibri"/>
                          <a:ea typeface="Calibri"/>
                          <a:cs typeface="Calibri"/>
                          <a:sym typeface="Calibri"/>
                        </a:rPr>
                        <a:t>End users know about and understand the ring and are able to seek, initiate, and effectively use the ring   </a:t>
                      </a:r>
                      <a:endParaRPr dirty="0"/>
                    </a:p>
                  </a:txBody>
                  <a:tcPr marL="91450" marR="91450" marT="38100" marB="38100">
                    <a:lnL w="57150" cap="flat" cmpd="sng">
                      <a:solidFill>
                        <a:srgbClr val="DBE4E8"/>
                      </a:solidFill>
                      <a:prstDash val="solid"/>
                      <a:round/>
                      <a:headEnd type="none" w="sm" len="sm"/>
                      <a:tailEnd type="none" w="sm" len="sm"/>
                    </a:lnL>
                    <a:lnR w="57150" cap="flat" cmpd="sng">
                      <a:solidFill>
                        <a:srgbClr val="DBE4E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7CAD2"/>
                    </a:solidFill>
                  </a:tcPr>
                </a:tc>
                <a:tc>
                  <a:txBody>
                    <a:bodyPr/>
                    <a:lstStyle/>
                    <a:p>
                      <a:pPr marL="0" marR="0" lvl="0" indent="0" algn="ctr" rtl="0">
                        <a:lnSpc>
                          <a:spcPct val="100000"/>
                        </a:lnSpc>
                        <a:spcBef>
                          <a:spcPts val="0"/>
                        </a:spcBef>
                        <a:spcAft>
                          <a:spcPts val="0"/>
                        </a:spcAft>
                        <a:buClr>
                          <a:srgbClr val="353535"/>
                        </a:buClr>
                        <a:buSzPts val="1300"/>
                        <a:buFont typeface="Calibri"/>
                        <a:buNone/>
                      </a:pPr>
                      <a:r>
                        <a:rPr lang="en-US" sz="1300" i="0" u="none" strike="noStrike" cap="none" dirty="0">
                          <a:solidFill>
                            <a:srgbClr val="353535"/>
                          </a:solidFill>
                          <a:latin typeface="Calibri"/>
                          <a:ea typeface="Calibri"/>
                          <a:cs typeface="Calibri"/>
                          <a:sym typeface="Calibri"/>
                        </a:rPr>
                        <a:t>The ring is effectively integrated into national, provincial, district, sub-district, facility, and program level monitoring systems</a:t>
                      </a:r>
                      <a:endParaRPr sz="1400" u="none" strike="noStrike" cap="none" dirty="0"/>
                    </a:p>
                  </a:txBody>
                  <a:tcPr marL="91450" marR="91450" marT="38100" marB="38100">
                    <a:lnL w="57150" cap="flat" cmpd="sng">
                      <a:solidFill>
                        <a:srgbClr val="DBE4E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7CAD2"/>
                    </a:solidFill>
                  </a:tcPr>
                </a:tc>
                <a:extLst>
                  <a:ext uri="{0D108BD9-81ED-4DB2-BD59-A6C34878D82A}">
                    <a16:rowId xmlns:a16="http://schemas.microsoft.com/office/drawing/2014/main" val="10000"/>
                  </a:ext>
                </a:extLst>
              </a:tr>
            </a:tbl>
          </a:graphicData>
        </a:graphic>
      </p:graphicFrame>
      <p:sp>
        <p:nvSpPr>
          <p:cNvPr id="326" name="Google Shape;326;p30"/>
          <p:cNvSpPr/>
          <p:nvPr/>
        </p:nvSpPr>
        <p:spPr>
          <a:xfrm>
            <a:off x="582894" y="2607509"/>
            <a:ext cx="3443196" cy="3692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dirty="0">
                <a:solidFill>
                  <a:srgbClr val="353535"/>
                </a:solidFill>
                <a:latin typeface="Calibri"/>
                <a:ea typeface="Calibri"/>
                <a:cs typeface="Calibri"/>
                <a:sym typeface="Calibri"/>
              </a:rPr>
              <a:t>Value Chain for </a:t>
            </a:r>
            <a:r>
              <a:rPr lang="en-US" sz="1800" b="1" dirty="0">
                <a:solidFill>
                  <a:srgbClr val="353535"/>
                </a:solidFill>
                <a:latin typeface="Calibri"/>
                <a:ea typeface="Calibri"/>
                <a:cs typeface="Calibri"/>
                <a:sym typeface="Calibri"/>
              </a:rPr>
              <a:t>Dapivirine Ring</a:t>
            </a:r>
            <a:endParaRPr sz="1800" b="0" i="0" u="none" strike="noStrike" cap="none" dirty="0">
              <a:solidFill>
                <a:srgbClr val="353535"/>
              </a:solidFill>
              <a:latin typeface="Calibri"/>
              <a:ea typeface="Calibri"/>
              <a:cs typeface="Calibri"/>
              <a:sym typeface="Calibri"/>
            </a:endParaRPr>
          </a:p>
        </p:txBody>
      </p:sp>
      <p:sp>
        <p:nvSpPr>
          <p:cNvPr id="327" name="Google Shape;327;p30"/>
          <p:cNvSpPr/>
          <p:nvPr/>
        </p:nvSpPr>
        <p:spPr>
          <a:xfrm>
            <a:off x="1237614" y="3160996"/>
            <a:ext cx="957533" cy="958305"/>
          </a:xfrm>
          <a:prstGeom prst="ellipse">
            <a:avLst/>
          </a:prstGeom>
          <a:solidFill>
            <a:srgbClr val="B7CA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328" name="Google Shape;328;p30" descr="C:\Users\neeraja.bhavaraju\Downloads\noun_81215_cc.png"/>
          <p:cNvPicPr preferRelativeResize="0"/>
          <p:nvPr/>
        </p:nvPicPr>
        <p:blipFill rotWithShape="1">
          <a:blip r:embed="rId3">
            <a:alphaModFix/>
          </a:blip>
          <a:srcRect b="15346"/>
          <a:stretch/>
        </p:blipFill>
        <p:spPr>
          <a:xfrm>
            <a:off x="1351062" y="3330891"/>
            <a:ext cx="730637" cy="618515"/>
          </a:xfrm>
          <a:prstGeom prst="rect">
            <a:avLst/>
          </a:prstGeom>
          <a:noFill/>
          <a:ln>
            <a:noFill/>
          </a:ln>
        </p:spPr>
      </p:pic>
      <p:sp>
        <p:nvSpPr>
          <p:cNvPr id="329" name="Google Shape;329;p30"/>
          <p:cNvSpPr/>
          <p:nvPr/>
        </p:nvSpPr>
        <p:spPr>
          <a:xfrm>
            <a:off x="3376276" y="3160996"/>
            <a:ext cx="957533" cy="958305"/>
          </a:xfrm>
          <a:prstGeom prst="ellipse">
            <a:avLst/>
          </a:prstGeom>
          <a:solidFill>
            <a:srgbClr val="B7CA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330" name="Google Shape;330;p30" descr="C:\Users\neeraja.bhavaraju\Downloads\noun_142824_cc.png"/>
          <p:cNvPicPr preferRelativeResize="0"/>
          <p:nvPr/>
        </p:nvPicPr>
        <p:blipFill rotWithShape="1">
          <a:blip r:embed="rId4">
            <a:alphaModFix/>
          </a:blip>
          <a:srcRect b="13330"/>
          <a:stretch/>
        </p:blipFill>
        <p:spPr>
          <a:xfrm>
            <a:off x="3492789" y="3326183"/>
            <a:ext cx="724507" cy="627931"/>
          </a:xfrm>
          <a:prstGeom prst="rect">
            <a:avLst/>
          </a:prstGeom>
          <a:noFill/>
          <a:ln>
            <a:noFill/>
          </a:ln>
        </p:spPr>
      </p:pic>
      <p:sp>
        <p:nvSpPr>
          <p:cNvPr id="331" name="Google Shape;331;p30"/>
          <p:cNvSpPr/>
          <p:nvPr/>
        </p:nvSpPr>
        <p:spPr>
          <a:xfrm>
            <a:off x="5564070" y="3160996"/>
            <a:ext cx="957533" cy="958305"/>
          </a:xfrm>
          <a:prstGeom prst="ellipse">
            <a:avLst/>
          </a:prstGeom>
          <a:solidFill>
            <a:srgbClr val="B7CA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332" name="Google Shape;332;p30" descr="C:\Users\neeraja.bhavaraju\Downloads\noun_22779_cc.png"/>
          <p:cNvPicPr preferRelativeResize="0"/>
          <p:nvPr/>
        </p:nvPicPr>
        <p:blipFill rotWithShape="1">
          <a:blip r:embed="rId5">
            <a:alphaModFix/>
          </a:blip>
          <a:srcRect b="13330"/>
          <a:stretch/>
        </p:blipFill>
        <p:spPr>
          <a:xfrm>
            <a:off x="5734288" y="3372729"/>
            <a:ext cx="617096" cy="534839"/>
          </a:xfrm>
          <a:prstGeom prst="rect">
            <a:avLst/>
          </a:prstGeom>
          <a:noFill/>
          <a:ln>
            <a:noFill/>
          </a:ln>
        </p:spPr>
      </p:pic>
      <p:sp>
        <p:nvSpPr>
          <p:cNvPr id="335" name="Google Shape;335;p30"/>
          <p:cNvSpPr/>
          <p:nvPr/>
        </p:nvSpPr>
        <p:spPr>
          <a:xfrm>
            <a:off x="9848584" y="3160996"/>
            <a:ext cx="957533" cy="958305"/>
          </a:xfrm>
          <a:prstGeom prst="ellipse">
            <a:avLst/>
          </a:prstGeom>
          <a:solidFill>
            <a:srgbClr val="B7CA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336" name="Google Shape;336;p30" descr="C:\Users\neeraja.bhavaraju\Downloads\noun_30986_cc.png"/>
          <p:cNvPicPr preferRelativeResize="0"/>
          <p:nvPr/>
        </p:nvPicPr>
        <p:blipFill rotWithShape="1">
          <a:blip r:embed="rId6">
            <a:alphaModFix/>
          </a:blip>
          <a:srcRect b="13330"/>
          <a:stretch/>
        </p:blipFill>
        <p:spPr>
          <a:xfrm>
            <a:off x="9994826" y="3351949"/>
            <a:ext cx="665049" cy="576399"/>
          </a:xfrm>
          <a:prstGeom prst="rect">
            <a:avLst/>
          </a:prstGeom>
          <a:noFill/>
          <a:ln>
            <a:noFill/>
          </a:ln>
        </p:spPr>
      </p:pic>
      <p:sp>
        <p:nvSpPr>
          <p:cNvPr id="337" name="Google Shape;337;p30"/>
          <p:cNvSpPr/>
          <p:nvPr/>
        </p:nvSpPr>
        <p:spPr>
          <a:xfrm>
            <a:off x="509991" y="1278895"/>
            <a:ext cx="11172019" cy="916573"/>
          </a:xfrm>
          <a:prstGeom prst="rect">
            <a:avLst/>
          </a:prstGeom>
          <a:solidFill>
            <a:srgbClr val="ECE7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600" dirty="0">
                <a:solidFill>
                  <a:srgbClr val="353535"/>
                </a:solidFill>
                <a:latin typeface="Calibri"/>
                <a:ea typeface="Calibri"/>
                <a:cs typeface="Calibri"/>
                <a:sym typeface="Calibri"/>
              </a:rPr>
              <a:t>This value chain framework has been used across countries to support planning for oral PrEP introduction. It has been adapted for the ring to identify necessary steps for ring introduction and scale-up across five major categories and across priority delivery channels. It can also be used to track progress towards ring introduction by different partners. </a:t>
            </a:r>
            <a:endParaRPr dirty="0"/>
          </a:p>
        </p:txBody>
      </p:sp>
      <p:sp>
        <p:nvSpPr>
          <p:cNvPr id="338" name="Google Shape;338;p30"/>
          <p:cNvSpPr/>
          <p:nvPr/>
        </p:nvSpPr>
        <p:spPr>
          <a:xfrm>
            <a:off x="10178529" y="99332"/>
            <a:ext cx="1884218" cy="332509"/>
          </a:xfrm>
          <a:prstGeom prst="roundRect">
            <a:avLst>
              <a:gd name="adj" fmla="val 16667"/>
            </a:avLst>
          </a:prstGeom>
          <a:solidFill>
            <a:srgbClr val="DCE5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chemeClr val="dk1"/>
                </a:solidFill>
                <a:latin typeface="Calibri"/>
                <a:ea typeface="Calibri"/>
                <a:cs typeface="Calibri"/>
                <a:sym typeface="Calibri"/>
              </a:rPr>
              <a:t>Ring Introduction</a:t>
            </a:r>
            <a:endParaRPr dirty="0"/>
          </a:p>
        </p:txBody>
      </p:sp>
      <p:sp>
        <p:nvSpPr>
          <p:cNvPr id="339" name="Google Shape;339;p30"/>
          <p:cNvSpPr/>
          <p:nvPr/>
        </p:nvSpPr>
        <p:spPr>
          <a:xfrm>
            <a:off x="709676" y="4197779"/>
            <a:ext cx="2013408" cy="511877"/>
          </a:xfrm>
          <a:prstGeom prst="roundRect">
            <a:avLst>
              <a:gd name="adj" fmla="val 16667"/>
            </a:avLst>
          </a:prstGeom>
          <a:solidFill>
            <a:srgbClr val="4F73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PLANNING &amp; </a:t>
            </a:r>
            <a:endParaRPr sz="1400" dirty="0">
              <a:solidFill>
                <a:srgbClr val="000000"/>
              </a:solidFill>
              <a:latin typeface="Arial"/>
              <a:ea typeface="Arial"/>
              <a:cs typeface="Arial"/>
              <a:sym typeface="Arial"/>
            </a:endParaRPr>
          </a:p>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BUDGETING</a:t>
            </a:r>
            <a:endParaRPr dirty="0"/>
          </a:p>
        </p:txBody>
      </p:sp>
      <p:sp>
        <p:nvSpPr>
          <p:cNvPr id="340" name="Google Shape;340;p30"/>
          <p:cNvSpPr/>
          <p:nvPr/>
        </p:nvSpPr>
        <p:spPr>
          <a:xfrm>
            <a:off x="2848338" y="4197779"/>
            <a:ext cx="2013408" cy="511877"/>
          </a:xfrm>
          <a:prstGeom prst="roundRect">
            <a:avLst>
              <a:gd name="adj" fmla="val 16667"/>
            </a:avLst>
          </a:prstGeom>
          <a:solidFill>
            <a:srgbClr val="4F73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SUPPLY CHAIN MANAGEMENT</a:t>
            </a:r>
            <a:endParaRPr dirty="0"/>
          </a:p>
        </p:txBody>
      </p:sp>
      <p:sp>
        <p:nvSpPr>
          <p:cNvPr id="341" name="Google Shape;341;p30"/>
          <p:cNvSpPr/>
          <p:nvPr/>
        </p:nvSpPr>
        <p:spPr>
          <a:xfrm>
            <a:off x="5036132" y="4197779"/>
            <a:ext cx="2013408" cy="511877"/>
          </a:xfrm>
          <a:prstGeom prst="roundRect">
            <a:avLst>
              <a:gd name="adj" fmla="val 16667"/>
            </a:avLst>
          </a:prstGeom>
          <a:solidFill>
            <a:srgbClr val="4F73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RING DELIVERY </a:t>
            </a:r>
            <a:endParaRPr dirty="0"/>
          </a:p>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PLATFORMS</a:t>
            </a:r>
            <a:endParaRPr sz="1400" dirty="0">
              <a:solidFill>
                <a:srgbClr val="000000"/>
              </a:solidFill>
              <a:latin typeface="Arial"/>
              <a:ea typeface="Arial"/>
              <a:cs typeface="Arial"/>
              <a:sym typeface="Arial"/>
            </a:endParaRPr>
          </a:p>
        </p:txBody>
      </p:sp>
      <p:sp>
        <p:nvSpPr>
          <p:cNvPr id="342" name="Google Shape;342;p30"/>
          <p:cNvSpPr/>
          <p:nvPr/>
        </p:nvSpPr>
        <p:spPr>
          <a:xfrm>
            <a:off x="7173072" y="4197779"/>
            <a:ext cx="2013408" cy="511877"/>
          </a:xfrm>
          <a:prstGeom prst="roundRect">
            <a:avLst>
              <a:gd name="adj" fmla="val 16667"/>
            </a:avLst>
          </a:prstGeom>
          <a:solidFill>
            <a:srgbClr val="4F73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UPTAKE &amp; </a:t>
            </a:r>
            <a:endParaRPr sz="1400" dirty="0">
              <a:solidFill>
                <a:srgbClr val="000000"/>
              </a:solidFill>
              <a:latin typeface="Arial"/>
              <a:ea typeface="Arial"/>
              <a:cs typeface="Arial"/>
              <a:sym typeface="Arial"/>
            </a:endParaRPr>
          </a:p>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EFFECTIVE USE</a:t>
            </a:r>
            <a:endParaRPr dirty="0"/>
          </a:p>
        </p:txBody>
      </p:sp>
      <p:sp>
        <p:nvSpPr>
          <p:cNvPr id="343" name="Google Shape;343;p30"/>
          <p:cNvSpPr/>
          <p:nvPr/>
        </p:nvSpPr>
        <p:spPr>
          <a:xfrm>
            <a:off x="9320646" y="4197779"/>
            <a:ext cx="2013408" cy="511877"/>
          </a:xfrm>
          <a:prstGeom prst="roundRect">
            <a:avLst>
              <a:gd name="adj" fmla="val 16667"/>
            </a:avLst>
          </a:prstGeom>
          <a:solidFill>
            <a:srgbClr val="4F73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MONITORING</a:t>
            </a:r>
            <a:endParaRPr dirty="0"/>
          </a:p>
        </p:txBody>
      </p:sp>
      <p:sp>
        <p:nvSpPr>
          <p:cNvPr id="24" name="Google Shape;333;p30">
            <a:extLst>
              <a:ext uri="{FF2B5EF4-FFF2-40B4-BE49-F238E27FC236}">
                <a16:creationId xmlns:a16="http://schemas.microsoft.com/office/drawing/2014/main" id="{E84B149A-4854-3845-AE17-54C2A11C5120}"/>
              </a:ext>
            </a:extLst>
          </p:cNvPr>
          <p:cNvSpPr/>
          <p:nvPr/>
        </p:nvSpPr>
        <p:spPr>
          <a:xfrm>
            <a:off x="7701010" y="3160996"/>
            <a:ext cx="957533" cy="958305"/>
          </a:xfrm>
          <a:prstGeom prst="ellipse">
            <a:avLst/>
          </a:prstGeom>
          <a:solidFill>
            <a:srgbClr val="B7CA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grpSp>
        <p:nvGrpSpPr>
          <p:cNvPr id="25" name="Group 24">
            <a:extLst>
              <a:ext uri="{FF2B5EF4-FFF2-40B4-BE49-F238E27FC236}">
                <a16:creationId xmlns:a16="http://schemas.microsoft.com/office/drawing/2014/main" id="{A7E84706-96E9-CB43-8E9B-C0CC67D49DAC}"/>
              </a:ext>
            </a:extLst>
          </p:cNvPr>
          <p:cNvGrpSpPr/>
          <p:nvPr/>
        </p:nvGrpSpPr>
        <p:grpSpPr>
          <a:xfrm>
            <a:off x="7818655" y="3279027"/>
            <a:ext cx="722241" cy="722241"/>
            <a:chOff x="6713399" y="3372729"/>
            <a:chExt cx="1042824" cy="1042824"/>
          </a:xfrm>
        </p:grpSpPr>
        <p:grpSp>
          <p:nvGrpSpPr>
            <p:cNvPr id="26" name="Group 25">
              <a:extLst>
                <a:ext uri="{FF2B5EF4-FFF2-40B4-BE49-F238E27FC236}">
                  <a16:creationId xmlns:a16="http://schemas.microsoft.com/office/drawing/2014/main" id="{9779EBB4-14F0-2645-84F1-57E218A7D647}"/>
                </a:ext>
              </a:extLst>
            </p:cNvPr>
            <p:cNvGrpSpPr/>
            <p:nvPr/>
          </p:nvGrpSpPr>
          <p:grpSpPr>
            <a:xfrm>
              <a:off x="6713399" y="3372729"/>
              <a:ext cx="1042824" cy="1042824"/>
              <a:chOff x="6713399" y="3372729"/>
              <a:chExt cx="1042824" cy="1042824"/>
            </a:xfrm>
          </p:grpSpPr>
          <p:pic>
            <p:nvPicPr>
              <p:cNvPr id="28" name="Graphic 27" descr="Circle with left arrow with solid fill">
                <a:extLst>
                  <a:ext uri="{FF2B5EF4-FFF2-40B4-BE49-F238E27FC236}">
                    <a16:creationId xmlns:a16="http://schemas.microsoft.com/office/drawing/2014/main" id="{FDB65E5B-60B6-3D4F-94DC-013D032F7A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13399" y="3372729"/>
                <a:ext cx="1042824" cy="1042824"/>
              </a:xfrm>
              <a:prstGeom prst="rect">
                <a:avLst/>
              </a:prstGeom>
            </p:spPr>
          </p:pic>
          <p:pic>
            <p:nvPicPr>
              <p:cNvPr id="29" name="Graphic 28" descr="Circle with left arrow with solid fill">
                <a:extLst>
                  <a:ext uri="{FF2B5EF4-FFF2-40B4-BE49-F238E27FC236}">
                    <a16:creationId xmlns:a16="http://schemas.microsoft.com/office/drawing/2014/main" id="{45F70CDD-6A9A-E943-A866-9BEAF623EAB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77984" y="3440538"/>
                <a:ext cx="914400" cy="914400"/>
              </a:xfrm>
              <a:prstGeom prst="rect">
                <a:avLst/>
              </a:prstGeom>
            </p:spPr>
          </p:pic>
        </p:grpSp>
        <p:sp>
          <p:nvSpPr>
            <p:cNvPr id="27" name="Google Shape;333;p30">
              <a:extLst>
                <a:ext uri="{FF2B5EF4-FFF2-40B4-BE49-F238E27FC236}">
                  <a16:creationId xmlns:a16="http://schemas.microsoft.com/office/drawing/2014/main" id="{E671CB35-BCD0-4541-A2DE-B2706543819F}"/>
                </a:ext>
              </a:extLst>
            </p:cNvPr>
            <p:cNvSpPr/>
            <p:nvPr/>
          </p:nvSpPr>
          <p:spPr>
            <a:xfrm>
              <a:off x="6961497" y="3646663"/>
              <a:ext cx="550468" cy="511877"/>
            </a:xfrm>
            <a:prstGeom prst="ellipse">
              <a:avLst/>
            </a:prstGeom>
            <a:solidFill>
              <a:srgbClr val="B7CA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4126403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1"/>
          <p:cNvSpPr/>
          <p:nvPr/>
        </p:nvSpPr>
        <p:spPr>
          <a:xfrm>
            <a:off x="335279" y="1406527"/>
            <a:ext cx="11395803" cy="663351"/>
          </a:xfrm>
          <a:prstGeom prst="rect">
            <a:avLst/>
          </a:prstGeom>
          <a:solidFill>
            <a:srgbClr val="DBE4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341" name="Google Shape;341;p31"/>
          <p:cNvSpPr txBox="1">
            <a:spLocks noGrp="1"/>
          </p:cNvSpPr>
          <p:nvPr>
            <p:ph type="title"/>
          </p:nvPr>
        </p:nvSpPr>
        <p:spPr>
          <a:xfrm>
            <a:off x="335279" y="213590"/>
            <a:ext cx="11395803" cy="80003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40"/>
              <a:buFont typeface="Arial"/>
              <a:buNone/>
            </a:pPr>
            <a:r>
              <a:rPr lang="en-US" sz="3240" dirty="0"/>
              <a:t>South Africa ring introduction situation analysis  </a:t>
            </a:r>
            <a:endParaRPr dirty="0"/>
          </a:p>
        </p:txBody>
      </p:sp>
      <p:sp>
        <p:nvSpPr>
          <p:cNvPr id="351" name="Google Shape;351;p31"/>
          <p:cNvSpPr/>
          <p:nvPr/>
        </p:nvSpPr>
        <p:spPr>
          <a:xfrm>
            <a:off x="10178529" y="99332"/>
            <a:ext cx="1884218" cy="332509"/>
          </a:xfrm>
          <a:prstGeom prst="roundRect">
            <a:avLst>
              <a:gd name="adj" fmla="val 16667"/>
            </a:avLst>
          </a:prstGeom>
          <a:solidFill>
            <a:srgbClr val="DCE5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chemeClr val="dk1"/>
                </a:solidFill>
                <a:latin typeface="Calibri"/>
                <a:ea typeface="Calibri"/>
                <a:cs typeface="Calibri"/>
                <a:sym typeface="Calibri"/>
              </a:rPr>
              <a:t>Ring Introduction</a:t>
            </a:r>
            <a:endParaRPr dirty="0"/>
          </a:p>
        </p:txBody>
      </p:sp>
      <p:sp>
        <p:nvSpPr>
          <p:cNvPr id="352" name="Google Shape;352;p31"/>
          <p:cNvSpPr/>
          <p:nvPr/>
        </p:nvSpPr>
        <p:spPr>
          <a:xfrm>
            <a:off x="443427" y="1482264"/>
            <a:ext cx="2013408"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PLANNING &amp; </a:t>
            </a:r>
            <a:endParaRPr sz="1400" dirty="0">
              <a:solidFill>
                <a:srgbClr val="000000"/>
              </a:solidFill>
              <a:latin typeface="Arial"/>
              <a:ea typeface="Arial"/>
              <a:cs typeface="Arial"/>
              <a:sym typeface="Arial"/>
            </a:endParaRPr>
          </a:p>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BUDGETING</a:t>
            </a:r>
            <a:endParaRPr dirty="0"/>
          </a:p>
        </p:txBody>
      </p:sp>
      <p:graphicFrame>
        <p:nvGraphicFramePr>
          <p:cNvPr id="353" name="Google Shape;353;p31"/>
          <p:cNvGraphicFramePr/>
          <p:nvPr>
            <p:extLst>
              <p:ext uri="{D42A27DB-BD31-4B8C-83A1-F6EECF244321}">
                <p14:modId xmlns:p14="http://schemas.microsoft.com/office/powerpoint/2010/main" val="722723196"/>
              </p:ext>
            </p:extLst>
          </p:nvPr>
        </p:nvGraphicFramePr>
        <p:xfrm>
          <a:off x="462989" y="2189366"/>
          <a:ext cx="1974275" cy="3840450"/>
        </p:xfrm>
        <a:graphic>
          <a:graphicData uri="http://schemas.openxmlformats.org/drawingml/2006/table">
            <a:tbl>
              <a:tblPr>
                <a:noFill/>
                <a:tableStyleId>{CD808178-5275-43E5-A961-0B466ACD703E}</a:tableStyleId>
              </a:tblPr>
              <a:tblGrid>
                <a:gridCol w="137150">
                  <a:extLst>
                    <a:ext uri="{9D8B030D-6E8A-4147-A177-3AD203B41FA5}">
                      <a16:colId xmlns:a16="http://schemas.microsoft.com/office/drawing/2014/main" val="20000"/>
                    </a:ext>
                  </a:extLst>
                </a:gridCol>
                <a:gridCol w="1837125">
                  <a:extLst>
                    <a:ext uri="{9D8B030D-6E8A-4147-A177-3AD203B41FA5}">
                      <a16:colId xmlns:a16="http://schemas.microsoft.com/office/drawing/2014/main" val="20001"/>
                    </a:ext>
                  </a:extLst>
                </a:gridCol>
              </a:tblGrid>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Convene new or existing </a:t>
                      </a:r>
                      <a:r>
                        <a:rPr lang="en-US" sz="1100" b="1" i="0" u="none" strike="noStrike" cap="none" dirty="0">
                          <a:solidFill>
                            <a:srgbClr val="353535"/>
                          </a:solidFill>
                          <a:latin typeface="Calibri"/>
                          <a:ea typeface="Calibri"/>
                          <a:cs typeface="Calibri"/>
                          <a:sym typeface="Calibri"/>
                        </a:rPr>
                        <a:t>technical working group</a:t>
                      </a:r>
                      <a:r>
                        <a:rPr lang="en-US" sz="1100" b="0" i="0" u="none" strike="noStrike" cap="none" dirty="0">
                          <a:solidFill>
                            <a:srgbClr val="353535"/>
                          </a:solidFill>
                          <a:latin typeface="Calibri"/>
                          <a:ea typeface="Calibri"/>
                          <a:cs typeface="Calibri"/>
                          <a:sym typeface="Calibri"/>
                        </a:rPr>
                        <a:t>/ subcommittee for the ring</a:t>
                      </a:r>
                      <a:endParaRPr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Identify </a:t>
                      </a:r>
                      <a:r>
                        <a:rPr lang="en-US" sz="1100" b="1" i="0" u="none" strike="noStrike" cap="none" dirty="0">
                          <a:solidFill>
                            <a:srgbClr val="353535"/>
                          </a:solidFill>
                          <a:latin typeface="Calibri"/>
                          <a:ea typeface="Calibri"/>
                          <a:cs typeface="Calibri"/>
                          <a:sym typeface="Calibri"/>
                        </a:rPr>
                        <a:t>target populations   </a:t>
                      </a:r>
                      <a:r>
                        <a:rPr lang="en-US" sz="1100" b="0" i="0" u="none" strike="noStrike" cap="none" dirty="0">
                          <a:solidFill>
                            <a:srgbClr val="353535"/>
                          </a:solidFill>
                          <a:latin typeface="Calibri"/>
                          <a:ea typeface="Calibri"/>
                          <a:cs typeface="Calibri"/>
                          <a:sym typeface="Calibri"/>
                        </a:rPr>
                        <a:t>for ring use </a:t>
                      </a:r>
                      <a:endParaRPr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1"/>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Engage </a:t>
                      </a:r>
                      <a:r>
                        <a:rPr lang="en-US" sz="1100" b="1" i="0" u="none" strike="noStrike" cap="none" dirty="0">
                          <a:solidFill>
                            <a:srgbClr val="353535"/>
                          </a:solidFill>
                          <a:latin typeface="Calibri"/>
                          <a:ea typeface="Calibri"/>
                          <a:cs typeface="Calibri"/>
                          <a:sym typeface="Calibri"/>
                        </a:rPr>
                        <a:t>community </a:t>
                      </a:r>
                      <a:r>
                        <a:rPr lang="en-US" sz="1100" b="0" i="0" u="none" strike="noStrike" cap="none" dirty="0">
                          <a:solidFill>
                            <a:srgbClr val="353535"/>
                          </a:solidFill>
                          <a:latin typeface="Calibri"/>
                          <a:ea typeface="Calibri"/>
                          <a:cs typeface="Calibri"/>
                          <a:sym typeface="Calibri"/>
                        </a:rPr>
                        <a:t>stakeholders</a:t>
                      </a:r>
                      <a:r>
                        <a:rPr lang="en-US" sz="1100" b="1" i="0" u="none" strike="noStrike" cap="none" dirty="0">
                          <a:solidFill>
                            <a:srgbClr val="353535"/>
                          </a:solidFill>
                          <a:latin typeface="Calibri"/>
                          <a:ea typeface="Calibri"/>
                          <a:cs typeface="Calibri"/>
                          <a:sym typeface="Calibri"/>
                        </a:rPr>
                        <a:t> </a:t>
                      </a:r>
                      <a:r>
                        <a:rPr lang="en-US" sz="1100" b="0" i="0" u="none" strike="noStrike" cap="none" dirty="0">
                          <a:solidFill>
                            <a:srgbClr val="353535"/>
                          </a:solidFill>
                          <a:latin typeface="Calibri"/>
                          <a:ea typeface="Calibri"/>
                          <a:cs typeface="Calibri"/>
                          <a:sym typeface="Calibri"/>
                        </a:rPr>
                        <a:t>to inform planning for ring rollout</a:t>
                      </a:r>
                      <a:endParaRPr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2"/>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Develop impact, cost and/or cost-effectiveness</a:t>
                      </a:r>
                      <a:r>
                        <a:rPr lang="en-US" sz="1100" b="1" i="0" u="none" strike="noStrike" cap="none" dirty="0">
                          <a:solidFill>
                            <a:srgbClr val="353535"/>
                          </a:solidFill>
                          <a:latin typeface="Calibri"/>
                          <a:ea typeface="Calibri"/>
                          <a:cs typeface="Calibri"/>
                          <a:sym typeface="Calibri"/>
                        </a:rPr>
                        <a:t> analyses </a:t>
                      </a:r>
                      <a:r>
                        <a:rPr lang="en-US" sz="1100" b="0" i="0" u="none" strike="noStrike" cap="none" dirty="0">
                          <a:solidFill>
                            <a:srgbClr val="353535"/>
                          </a:solidFill>
                          <a:latin typeface="Calibri"/>
                          <a:ea typeface="Calibri"/>
                          <a:cs typeface="Calibri"/>
                          <a:sym typeface="Calibri"/>
                        </a:rPr>
                        <a:t>to inform ring planning</a:t>
                      </a:r>
                      <a:endParaRPr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3"/>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Include the ring in national HIV prevention and other relevant </a:t>
                      </a:r>
                      <a:r>
                        <a:rPr lang="en-US" sz="1100" b="1" i="0" u="none" strike="noStrike" cap="none" dirty="0">
                          <a:solidFill>
                            <a:srgbClr val="353535"/>
                          </a:solidFill>
                          <a:latin typeface="Calibri"/>
                          <a:ea typeface="Calibri"/>
                          <a:cs typeface="Calibri"/>
                          <a:sym typeface="Calibri"/>
                        </a:rPr>
                        <a:t>plans </a:t>
                      </a:r>
                      <a:r>
                        <a:rPr lang="en-US" sz="1100" b="0" i="0" u="none" strike="noStrike" cap="none" dirty="0">
                          <a:solidFill>
                            <a:srgbClr val="353535"/>
                          </a:solidFill>
                          <a:latin typeface="Calibri"/>
                          <a:ea typeface="Calibri"/>
                          <a:cs typeface="Calibri"/>
                          <a:sym typeface="Calibri"/>
                        </a:rPr>
                        <a:t>(e.g., FP)</a:t>
                      </a:r>
                      <a:endParaRPr sz="1100" b="0" i="0" u="none" strike="noStrike" cap="none" dirty="0">
                        <a:solidFill>
                          <a:srgbClr val="353535"/>
                        </a:solidFill>
                        <a:latin typeface="Calibri"/>
                        <a:cs typeface="Calibri"/>
                        <a:sym typeface="Arial"/>
                      </a:endParaRP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4"/>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Develop</a:t>
                      </a:r>
                      <a:r>
                        <a:rPr lang="en-US" sz="1100" b="1" i="0" u="none" strike="noStrike" cap="none" dirty="0">
                          <a:solidFill>
                            <a:srgbClr val="353535"/>
                          </a:solidFill>
                          <a:latin typeface="Calibri"/>
                          <a:ea typeface="Calibri"/>
                          <a:cs typeface="Calibri"/>
                          <a:sym typeface="Calibri"/>
                        </a:rPr>
                        <a:t> implementation plan and budget </a:t>
                      </a:r>
                      <a:r>
                        <a:rPr lang="en-US" sz="1100" b="0" i="0" u="none" strike="noStrike" cap="none" dirty="0">
                          <a:solidFill>
                            <a:srgbClr val="353535"/>
                          </a:solidFill>
                          <a:latin typeface="Calibri"/>
                          <a:ea typeface="Calibri"/>
                          <a:cs typeface="Calibri"/>
                          <a:sym typeface="Calibri"/>
                        </a:rPr>
                        <a:t>to guide initial ring introduction and scale-up</a:t>
                      </a:r>
                      <a:endParaRPr dirty="0"/>
                    </a:p>
                  </a:txBody>
                  <a:tcPr marL="45725"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54" name="Google Shape;354;p31"/>
          <p:cNvSpPr/>
          <p:nvPr/>
        </p:nvSpPr>
        <p:spPr>
          <a:xfrm>
            <a:off x="2729212" y="1482264"/>
            <a:ext cx="2013408"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SUPPLY CHAIN MANAGEMENT</a:t>
            </a:r>
            <a:endParaRPr dirty="0"/>
          </a:p>
        </p:txBody>
      </p:sp>
      <p:graphicFrame>
        <p:nvGraphicFramePr>
          <p:cNvPr id="355" name="Google Shape;355;p31"/>
          <p:cNvGraphicFramePr/>
          <p:nvPr>
            <p:extLst>
              <p:ext uri="{D42A27DB-BD31-4B8C-83A1-F6EECF244321}">
                <p14:modId xmlns:p14="http://schemas.microsoft.com/office/powerpoint/2010/main" val="1812968347"/>
              </p:ext>
            </p:extLst>
          </p:nvPr>
        </p:nvGraphicFramePr>
        <p:xfrm>
          <a:off x="2748774" y="2189366"/>
          <a:ext cx="1974275" cy="1920225"/>
        </p:xfrm>
        <a:graphic>
          <a:graphicData uri="http://schemas.openxmlformats.org/drawingml/2006/table">
            <a:tbl>
              <a:tblPr>
                <a:noFill/>
                <a:tableStyleId>{CD808178-5275-43E5-A961-0B466ACD703E}</a:tableStyleId>
              </a:tblPr>
              <a:tblGrid>
                <a:gridCol w="137150">
                  <a:extLst>
                    <a:ext uri="{9D8B030D-6E8A-4147-A177-3AD203B41FA5}">
                      <a16:colId xmlns:a16="http://schemas.microsoft.com/office/drawing/2014/main" val="20000"/>
                    </a:ext>
                  </a:extLst>
                </a:gridCol>
                <a:gridCol w="1837125">
                  <a:extLst>
                    <a:ext uri="{9D8B030D-6E8A-4147-A177-3AD203B41FA5}">
                      <a16:colId xmlns:a16="http://schemas.microsoft.com/office/drawing/2014/main" val="20001"/>
                    </a:ext>
                  </a:extLst>
                </a:gridCol>
              </a:tblGrid>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353535"/>
                          </a:solidFill>
                          <a:latin typeface="Calibri"/>
                          <a:ea typeface="Calibri"/>
                          <a:cs typeface="Calibri"/>
                          <a:sym typeface="Calibri"/>
                        </a:rPr>
                        <a:t>Register</a:t>
                      </a:r>
                      <a:r>
                        <a:rPr lang="en-US" sz="1100" b="0" i="0" u="none" strike="noStrike" cap="none" dirty="0">
                          <a:solidFill>
                            <a:srgbClr val="353535"/>
                          </a:solidFill>
                          <a:latin typeface="Calibri"/>
                          <a:ea typeface="Calibri"/>
                          <a:cs typeface="Calibri"/>
                          <a:sym typeface="Calibri"/>
                        </a:rPr>
                        <a:t> the ring and include the ring on the national essential medicines list</a:t>
                      </a:r>
                      <a:endParaRPr b="0" dirty="0">
                        <a:solidFill>
                          <a:srgbClr val="FF0000"/>
                        </a:solidFill>
                      </a:endParaRP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Update </a:t>
                      </a:r>
                      <a:r>
                        <a:rPr lang="en-US" sz="1100" b="1" i="0" u="none" strike="noStrike" cap="none" dirty="0">
                          <a:solidFill>
                            <a:srgbClr val="353535"/>
                          </a:solidFill>
                          <a:latin typeface="Calibri"/>
                          <a:ea typeface="Calibri"/>
                          <a:cs typeface="Calibri"/>
                          <a:sym typeface="Calibri"/>
                        </a:rPr>
                        <a:t>supply chain guidelines and logistics systems </a:t>
                      </a:r>
                      <a:r>
                        <a:rPr lang="en-US" sz="1100" b="0" i="0" u="none" strike="noStrike" cap="none" dirty="0">
                          <a:solidFill>
                            <a:srgbClr val="353535"/>
                          </a:solidFill>
                          <a:latin typeface="Calibri"/>
                          <a:ea typeface="Calibri"/>
                          <a:cs typeface="Calibri"/>
                          <a:sym typeface="Calibri"/>
                        </a:rPr>
                        <a:t>to include the ring  </a:t>
                      </a:r>
                      <a:endParaRPr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1"/>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Establish </a:t>
                      </a:r>
                      <a:r>
                        <a:rPr lang="en-US" sz="1100" b="1" i="0" u="none" strike="noStrike" cap="none" dirty="0">
                          <a:solidFill>
                            <a:srgbClr val="353535"/>
                          </a:solidFill>
                          <a:latin typeface="Calibri"/>
                          <a:ea typeface="Calibri"/>
                          <a:cs typeface="Calibri"/>
                          <a:sym typeface="Calibri"/>
                        </a:rPr>
                        <a:t>monitoring, demand forecasting, and distribution systems </a:t>
                      </a:r>
                      <a:r>
                        <a:rPr lang="en-US" sz="1100" b="0" i="0" u="none" strike="noStrike" cap="none" dirty="0">
                          <a:solidFill>
                            <a:srgbClr val="353535"/>
                          </a:solidFill>
                          <a:latin typeface="Calibri"/>
                          <a:ea typeface="Calibri"/>
                          <a:cs typeface="Calibri"/>
                          <a:sym typeface="Calibri"/>
                        </a:rPr>
                        <a:t>to avoid stock-outs</a:t>
                      </a:r>
                      <a:endParaRPr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56" name="Google Shape;356;p31"/>
          <p:cNvSpPr/>
          <p:nvPr/>
        </p:nvSpPr>
        <p:spPr>
          <a:xfrm>
            <a:off x="5014997" y="1482264"/>
            <a:ext cx="2013408"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DELIVERY</a:t>
            </a:r>
            <a:endParaRPr dirty="0"/>
          </a:p>
        </p:txBody>
      </p:sp>
      <p:graphicFrame>
        <p:nvGraphicFramePr>
          <p:cNvPr id="357" name="Google Shape;357;p31"/>
          <p:cNvGraphicFramePr/>
          <p:nvPr>
            <p:extLst>
              <p:ext uri="{D42A27DB-BD31-4B8C-83A1-F6EECF244321}">
                <p14:modId xmlns:p14="http://schemas.microsoft.com/office/powerpoint/2010/main" val="505586980"/>
              </p:ext>
            </p:extLst>
          </p:nvPr>
        </p:nvGraphicFramePr>
        <p:xfrm>
          <a:off x="5034559" y="2189366"/>
          <a:ext cx="1974275" cy="3200375"/>
        </p:xfrm>
        <a:graphic>
          <a:graphicData uri="http://schemas.openxmlformats.org/drawingml/2006/table">
            <a:tbl>
              <a:tblPr>
                <a:noFill/>
                <a:tableStyleId>{CD808178-5275-43E5-A961-0B466ACD703E}</a:tableStyleId>
              </a:tblPr>
              <a:tblGrid>
                <a:gridCol w="137150">
                  <a:extLst>
                    <a:ext uri="{9D8B030D-6E8A-4147-A177-3AD203B41FA5}">
                      <a16:colId xmlns:a16="http://schemas.microsoft.com/office/drawing/2014/main" val="20000"/>
                    </a:ext>
                  </a:extLst>
                </a:gridCol>
                <a:gridCol w="1837125">
                  <a:extLst>
                    <a:ext uri="{9D8B030D-6E8A-4147-A177-3AD203B41FA5}">
                      <a16:colId xmlns:a16="http://schemas.microsoft.com/office/drawing/2014/main" val="20001"/>
                    </a:ext>
                  </a:extLst>
                </a:gridCol>
              </a:tblGrid>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57150" cap="flat" cmpd="sng" algn="ctr">
                      <a:solidFill>
                        <a:srgbClr val="FFFFFF"/>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dirty="0">
                          <a:solidFill>
                            <a:srgbClr val="353535"/>
                          </a:solidFill>
                          <a:latin typeface="Calibri"/>
                          <a:ea typeface="Calibri"/>
                          <a:cs typeface="Calibri"/>
                          <a:sym typeface="Calibri"/>
                        </a:rPr>
                        <a:t>Issue standard</a:t>
                      </a:r>
                      <a:r>
                        <a:rPr lang="en-US" sz="1100" b="1" i="0" u="none" strike="noStrike" cap="none" dirty="0">
                          <a:solidFill>
                            <a:srgbClr val="353535"/>
                          </a:solidFill>
                          <a:latin typeface="Calibri"/>
                          <a:ea typeface="Calibri"/>
                          <a:cs typeface="Calibri"/>
                          <a:sym typeface="Calibri"/>
                        </a:rPr>
                        <a:t> clinical guidelines </a:t>
                      </a:r>
                      <a:r>
                        <a:rPr lang="en-US" sz="1100" b="0" i="0" u="none" strike="noStrike" cap="none" dirty="0">
                          <a:solidFill>
                            <a:srgbClr val="353535"/>
                          </a:solidFill>
                          <a:latin typeface="Calibri"/>
                          <a:ea typeface="Calibri"/>
                          <a:cs typeface="Calibri"/>
                          <a:sym typeface="Calibri"/>
                        </a:rPr>
                        <a:t>for delivery and use of the ring </a:t>
                      </a:r>
                      <a:endParaRPr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640075">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57150" cap="flat" cmpd="sng" algn="ctr">
                      <a:solidFill>
                        <a:srgbClr val="FFFFFF"/>
                      </a:solidFill>
                      <a:prstDash val="solid"/>
                      <a:round/>
                      <a:headEnd type="none" w="sm" len="sm"/>
                      <a:tailEnd type="none" w="sm" len="sm"/>
                    </a:lnB>
                    <a:solidFill>
                      <a:schemeClr val="accent4">
                        <a:lumMod val="60000"/>
                        <a:lumOff val="4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ctr" latinLnBrk="0" hangingPunct="1">
                        <a:lnSpc>
                          <a:spcPct val="100000"/>
                        </a:lnSpc>
                        <a:spcBef>
                          <a:spcPts val="0"/>
                        </a:spcBef>
                        <a:spcAft>
                          <a:spcPts val="0"/>
                        </a:spcAft>
                        <a:buClr>
                          <a:srgbClr val="353535"/>
                        </a:buClr>
                        <a:buSzPts val="1100"/>
                        <a:buFont typeface="Calibri"/>
                        <a:buNone/>
                        <a:tabLst/>
                        <a:defRPr/>
                      </a:pPr>
                      <a:r>
                        <a:rPr lang="en-US" sz="1100" b="0" i="0" u="none" strike="noStrike" cap="none" dirty="0">
                          <a:solidFill>
                            <a:srgbClr val="353535"/>
                          </a:solidFill>
                          <a:latin typeface="Calibri"/>
                          <a:ea typeface="+mn-ea"/>
                          <a:cs typeface="Calibri"/>
                          <a:sym typeface="Arial"/>
                        </a:rPr>
                        <a:t>Dedicate resources to conduct regular </a:t>
                      </a:r>
                      <a:r>
                        <a:rPr lang="en-US" sz="1100" b="1" i="0" u="none" strike="noStrike" cap="none" dirty="0">
                          <a:solidFill>
                            <a:srgbClr val="353535"/>
                          </a:solidFill>
                          <a:latin typeface="Calibri"/>
                          <a:ea typeface="+mn-ea"/>
                          <a:cs typeface="Calibri"/>
                          <a:sym typeface="Arial"/>
                        </a:rPr>
                        <a:t>HIV tests, initiate ring use, and support refills</a:t>
                      </a:r>
                    </a:p>
                  </a:txBody>
                  <a:tcPr marL="45720"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lgn="ctr">
                      <a:solidFill>
                        <a:srgbClr val="94B0BC"/>
                      </a:solidFill>
                      <a:prstDash val="solid"/>
                      <a:round/>
                      <a:headEnd type="none" w="sm" len="sm"/>
                      <a:tailEnd type="none" w="sm" len="sm"/>
                    </a:lnB>
                  </a:tcPr>
                </a:tc>
                <a:extLst>
                  <a:ext uri="{0D108BD9-81ED-4DB2-BD59-A6C34878D82A}">
                    <a16:rowId xmlns:a16="http://schemas.microsoft.com/office/drawing/2014/main" val="208247229"/>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dirty="0">
                          <a:solidFill>
                            <a:srgbClr val="353535"/>
                          </a:solidFill>
                          <a:latin typeface="Calibri"/>
                          <a:ea typeface="Calibri"/>
                          <a:cs typeface="Calibri"/>
                          <a:sym typeface="Calibri"/>
                        </a:rPr>
                        <a:t>Develop materials and conduct trainings for </a:t>
                      </a:r>
                      <a:r>
                        <a:rPr lang="en-US" sz="1100" b="1" i="0" u="none" strike="noStrike" cap="none" dirty="0">
                          <a:solidFill>
                            <a:srgbClr val="353535"/>
                          </a:solidFill>
                          <a:latin typeface="Calibri"/>
                          <a:ea typeface="Calibri"/>
                          <a:cs typeface="Calibri"/>
                          <a:sym typeface="Calibri"/>
                        </a:rPr>
                        <a:t>health care workers </a:t>
                      </a:r>
                      <a:r>
                        <a:rPr lang="en-US" sz="1100" b="0" i="0" u="none" strike="noStrike" cap="none" dirty="0">
                          <a:solidFill>
                            <a:srgbClr val="353535"/>
                          </a:solidFill>
                          <a:latin typeface="Calibri"/>
                          <a:ea typeface="Calibri"/>
                          <a:cs typeface="Calibri"/>
                          <a:sym typeface="Calibri"/>
                        </a:rPr>
                        <a:t>on the ring</a:t>
                      </a:r>
                      <a:endParaRPr lang="en-US" sz="1100" dirty="0"/>
                    </a:p>
                  </a:txBody>
                  <a:tcPr marL="45725"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2"/>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dirty="0">
                          <a:solidFill>
                            <a:srgbClr val="353535"/>
                          </a:solidFill>
                          <a:latin typeface="Calibri"/>
                          <a:ea typeface="Calibri"/>
                          <a:cs typeface="Calibri"/>
                          <a:sym typeface="Calibri"/>
                        </a:rPr>
                        <a:t>Establish </a:t>
                      </a:r>
                      <a:r>
                        <a:rPr lang="en-US" sz="1100" b="1" i="0" u="none" strike="noStrike" cap="none" dirty="0">
                          <a:solidFill>
                            <a:srgbClr val="353535"/>
                          </a:solidFill>
                          <a:latin typeface="Calibri"/>
                          <a:ea typeface="Calibri"/>
                          <a:cs typeface="Calibri"/>
                          <a:sym typeface="Calibri"/>
                        </a:rPr>
                        <a:t>referral systems </a:t>
                      </a:r>
                      <a:r>
                        <a:rPr lang="en-US" sz="1100" b="0" i="0" u="none" strike="noStrike" cap="none" dirty="0">
                          <a:solidFill>
                            <a:srgbClr val="353535"/>
                          </a:solidFill>
                          <a:latin typeface="Calibri"/>
                          <a:ea typeface="Calibri"/>
                          <a:cs typeface="Calibri"/>
                          <a:sym typeface="Calibri"/>
                        </a:rPr>
                        <a:t>to link clients from other channels to sites dispensing the ring </a:t>
                      </a:r>
                      <a:endParaRPr dirty="0"/>
                    </a:p>
                  </a:txBody>
                  <a:tcPr marL="45725" marR="9525" marT="457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3"/>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dirty="0">
                          <a:solidFill>
                            <a:srgbClr val="353535"/>
                          </a:solidFill>
                          <a:latin typeface="Calibri"/>
                          <a:ea typeface="Calibri"/>
                          <a:cs typeface="Calibri"/>
                          <a:sym typeface="Calibri"/>
                        </a:rPr>
                        <a:t>Integrate support for </a:t>
                      </a:r>
                      <a:r>
                        <a:rPr lang="en-US" sz="1100" b="1" i="0" u="none" strike="noStrike" cap="none" dirty="0">
                          <a:solidFill>
                            <a:srgbClr val="353535"/>
                          </a:solidFill>
                          <a:latin typeface="Calibri"/>
                          <a:ea typeface="Calibri"/>
                          <a:cs typeface="Calibri"/>
                          <a:sym typeface="Calibri"/>
                        </a:rPr>
                        <a:t>partner communication</a:t>
                      </a:r>
                      <a:r>
                        <a:rPr lang="en-US" sz="1100" b="0" i="0" u="none" strike="noStrike" cap="none" dirty="0">
                          <a:solidFill>
                            <a:srgbClr val="353535"/>
                          </a:solidFill>
                          <a:latin typeface="Calibri"/>
                          <a:ea typeface="Calibri"/>
                          <a:cs typeface="Calibri"/>
                          <a:sym typeface="Calibri"/>
                        </a:rPr>
                        <a:t> and intimate partner violence (IPV) </a:t>
                      </a:r>
                      <a:endParaRPr sz="1100" b="0" i="0" u="none" strike="noStrike" cap="none" dirty="0">
                        <a:solidFill>
                          <a:srgbClr val="353535"/>
                        </a:solidFill>
                        <a:latin typeface="Calibri"/>
                        <a:ea typeface="Calibri"/>
                        <a:cs typeface="Calibri"/>
                        <a:sym typeface="Calibri"/>
                      </a:endParaRPr>
                    </a:p>
                  </a:txBody>
                  <a:tcPr marL="45725" marR="9525" marT="457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58" name="Google Shape;358;p31"/>
          <p:cNvSpPr/>
          <p:nvPr/>
        </p:nvSpPr>
        <p:spPr>
          <a:xfrm>
            <a:off x="7300782" y="1482264"/>
            <a:ext cx="2013408"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UPTAKE &amp; </a:t>
            </a:r>
            <a:endParaRPr sz="1400" dirty="0">
              <a:solidFill>
                <a:srgbClr val="000000"/>
              </a:solidFill>
              <a:latin typeface="Arial"/>
              <a:ea typeface="Arial"/>
              <a:cs typeface="Arial"/>
              <a:sym typeface="Arial"/>
            </a:endParaRPr>
          </a:p>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EFFECTIVE USE</a:t>
            </a:r>
            <a:endParaRPr dirty="0"/>
          </a:p>
        </p:txBody>
      </p:sp>
      <p:graphicFrame>
        <p:nvGraphicFramePr>
          <p:cNvPr id="359" name="Google Shape;359;p31"/>
          <p:cNvGraphicFramePr/>
          <p:nvPr>
            <p:extLst>
              <p:ext uri="{D42A27DB-BD31-4B8C-83A1-F6EECF244321}">
                <p14:modId xmlns:p14="http://schemas.microsoft.com/office/powerpoint/2010/main" val="4238205868"/>
              </p:ext>
            </p:extLst>
          </p:nvPr>
        </p:nvGraphicFramePr>
        <p:xfrm>
          <a:off x="7320344" y="2189366"/>
          <a:ext cx="1974275" cy="3200375"/>
        </p:xfrm>
        <a:graphic>
          <a:graphicData uri="http://schemas.openxmlformats.org/drawingml/2006/table">
            <a:tbl>
              <a:tblPr>
                <a:noFill/>
                <a:tableStyleId>{CD808178-5275-43E5-A961-0B466ACD703E}</a:tableStyleId>
              </a:tblPr>
              <a:tblGrid>
                <a:gridCol w="137150">
                  <a:extLst>
                    <a:ext uri="{9D8B030D-6E8A-4147-A177-3AD203B41FA5}">
                      <a16:colId xmlns:a16="http://schemas.microsoft.com/office/drawing/2014/main" val="20000"/>
                    </a:ext>
                  </a:extLst>
                </a:gridCol>
                <a:gridCol w="1837125">
                  <a:extLst>
                    <a:ext uri="{9D8B030D-6E8A-4147-A177-3AD203B41FA5}">
                      <a16:colId xmlns:a16="http://schemas.microsoft.com/office/drawing/2014/main" val="20001"/>
                    </a:ext>
                  </a:extLst>
                </a:gridCol>
              </a:tblGrid>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Develop and implement </a:t>
                      </a:r>
                      <a:r>
                        <a:rPr lang="en-US" sz="1100" b="1" i="0" u="none" strike="noStrike" cap="none" dirty="0">
                          <a:solidFill>
                            <a:srgbClr val="353535"/>
                          </a:solidFill>
                          <a:latin typeface="Calibri"/>
                          <a:ea typeface="Calibri"/>
                          <a:cs typeface="Calibri"/>
                          <a:sym typeface="Calibri"/>
                        </a:rPr>
                        <a:t>demand creation strategies </a:t>
                      </a:r>
                      <a:r>
                        <a:rPr lang="en-US" sz="1100" b="0" i="0" u="none" strike="noStrike" cap="none" dirty="0">
                          <a:solidFill>
                            <a:srgbClr val="353535"/>
                          </a:solidFill>
                          <a:latin typeface="Calibri"/>
                          <a:ea typeface="Calibri"/>
                          <a:cs typeface="Calibri"/>
                          <a:sym typeface="Calibri"/>
                        </a:rPr>
                        <a:t>that include ring promotion</a:t>
                      </a:r>
                      <a:endParaRPr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Address social norms/stigma to build </a:t>
                      </a:r>
                      <a:r>
                        <a:rPr lang="en-US" sz="1100" b="1" i="0" u="none" strike="noStrike" cap="none" dirty="0">
                          <a:solidFill>
                            <a:srgbClr val="353535"/>
                          </a:solidFill>
                          <a:latin typeface="Calibri"/>
                          <a:ea typeface="Calibri"/>
                          <a:cs typeface="Calibri"/>
                          <a:sym typeface="Calibri"/>
                        </a:rPr>
                        <a:t>community and partner acceptance</a:t>
                      </a:r>
                      <a:r>
                        <a:rPr lang="en-US" sz="1100" b="0" i="0" u="none" strike="noStrike" cap="none" dirty="0">
                          <a:solidFill>
                            <a:srgbClr val="353535"/>
                          </a:solidFill>
                          <a:latin typeface="Calibri"/>
                          <a:ea typeface="Calibri"/>
                          <a:cs typeface="Calibri"/>
                          <a:sym typeface="Calibri"/>
                        </a:rPr>
                        <a:t> of ring use</a:t>
                      </a:r>
                      <a:endParaRPr sz="1100" b="0" i="0" u="none" strike="noStrike" cap="none" dirty="0">
                        <a:solidFill>
                          <a:srgbClr val="353535"/>
                        </a:solidFill>
                        <a:latin typeface="Calibri"/>
                        <a:ea typeface="Calibri"/>
                        <a:cs typeface="Calibri"/>
                        <a:sym typeface="Calibri"/>
                      </a:endParaRP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1"/>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Develop </a:t>
                      </a:r>
                      <a:r>
                        <a:rPr lang="en-US" sz="1100" b="1" i="0" u="none" strike="noStrike" cap="none" dirty="0">
                          <a:solidFill>
                            <a:srgbClr val="353535"/>
                          </a:solidFill>
                          <a:latin typeface="Calibri"/>
                          <a:ea typeface="Calibri"/>
                          <a:cs typeface="Calibri"/>
                          <a:sym typeface="Calibri"/>
                        </a:rPr>
                        <a:t>information and tools for clients </a:t>
                      </a:r>
                      <a:r>
                        <a:rPr lang="en-US" sz="1100" b="0" i="0" u="none" strike="noStrike" cap="none" dirty="0">
                          <a:solidFill>
                            <a:srgbClr val="353535"/>
                          </a:solidFill>
                          <a:latin typeface="Calibri"/>
                          <a:ea typeface="Calibri"/>
                          <a:cs typeface="Calibri"/>
                          <a:sym typeface="Calibri"/>
                        </a:rPr>
                        <a:t>to guide product choice and support ring use</a:t>
                      </a:r>
                      <a:endParaRPr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2"/>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Support </a:t>
                      </a:r>
                      <a:r>
                        <a:rPr lang="en-US" sz="1100" b="1" i="0" u="none" strike="noStrike" cap="none" dirty="0">
                          <a:solidFill>
                            <a:srgbClr val="353535"/>
                          </a:solidFill>
                          <a:latin typeface="Calibri"/>
                          <a:ea typeface="Calibri"/>
                          <a:cs typeface="Calibri"/>
                          <a:sym typeface="Calibri"/>
                        </a:rPr>
                        <a:t>adherence and continuation</a:t>
                      </a:r>
                      <a:r>
                        <a:rPr lang="en-US" sz="1100" b="0" i="0" u="none" strike="noStrike" cap="none" dirty="0">
                          <a:solidFill>
                            <a:srgbClr val="353535"/>
                          </a:solidFill>
                          <a:latin typeface="Calibri"/>
                          <a:ea typeface="Calibri"/>
                          <a:cs typeface="Calibri"/>
                          <a:sym typeface="Calibri"/>
                        </a:rPr>
                        <a:t> for ring users</a:t>
                      </a:r>
                      <a:endParaRPr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3"/>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Develop and communicate plans for sanitary </a:t>
                      </a:r>
                      <a:r>
                        <a:rPr lang="en-US" sz="1100" b="1" i="0" u="none" strike="noStrike" cap="none" dirty="0">
                          <a:solidFill>
                            <a:srgbClr val="353535"/>
                          </a:solidFill>
                          <a:latin typeface="Calibri"/>
                          <a:ea typeface="Calibri"/>
                          <a:cs typeface="Calibri"/>
                          <a:sym typeface="Calibri"/>
                        </a:rPr>
                        <a:t>disposal</a:t>
                      </a:r>
                      <a:r>
                        <a:rPr lang="en-US" sz="1100" b="0" i="0" u="none" strike="noStrike" cap="none" dirty="0">
                          <a:solidFill>
                            <a:srgbClr val="353535"/>
                          </a:solidFill>
                          <a:latin typeface="Calibri"/>
                          <a:ea typeface="Calibri"/>
                          <a:cs typeface="Calibri"/>
                          <a:sym typeface="Calibri"/>
                        </a:rPr>
                        <a:t> of used rings</a:t>
                      </a:r>
                      <a:endParaRPr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60" name="Google Shape;360;p31"/>
          <p:cNvSpPr/>
          <p:nvPr/>
        </p:nvSpPr>
        <p:spPr>
          <a:xfrm>
            <a:off x="9586567" y="1482264"/>
            <a:ext cx="2013408"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MONITORING</a:t>
            </a:r>
            <a:endParaRPr dirty="0"/>
          </a:p>
        </p:txBody>
      </p:sp>
      <p:graphicFrame>
        <p:nvGraphicFramePr>
          <p:cNvPr id="361" name="Google Shape;361;p31"/>
          <p:cNvGraphicFramePr/>
          <p:nvPr>
            <p:extLst>
              <p:ext uri="{D42A27DB-BD31-4B8C-83A1-F6EECF244321}">
                <p14:modId xmlns:p14="http://schemas.microsoft.com/office/powerpoint/2010/main" val="3360804595"/>
              </p:ext>
            </p:extLst>
          </p:nvPr>
        </p:nvGraphicFramePr>
        <p:xfrm>
          <a:off x="9606129" y="2189366"/>
          <a:ext cx="1974275" cy="1920225"/>
        </p:xfrm>
        <a:graphic>
          <a:graphicData uri="http://schemas.openxmlformats.org/drawingml/2006/table">
            <a:tbl>
              <a:tblPr>
                <a:noFill/>
                <a:tableStyleId>{CD808178-5275-43E5-A961-0B466ACD703E}</a:tableStyleId>
              </a:tblPr>
              <a:tblGrid>
                <a:gridCol w="137150">
                  <a:extLst>
                    <a:ext uri="{9D8B030D-6E8A-4147-A177-3AD203B41FA5}">
                      <a16:colId xmlns:a16="http://schemas.microsoft.com/office/drawing/2014/main" val="20000"/>
                    </a:ext>
                  </a:extLst>
                </a:gridCol>
                <a:gridCol w="1837125">
                  <a:extLst>
                    <a:ext uri="{9D8B030D-6E8A-4147-A177-3AD203B41FA5}">
                      <a16:colId xmlns:a16="http://schemas.microsoft.com/office/drawing/2014/main" val="20001"/>
                    </a:ext>
                  </a:extLst>
                </a:gridCol>
              </a:tblGrid>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Establish</a:t>
                      </a:r>
                      <a:r>
                        <a:rPr lang="en-US" sz="1100" b="1" i="0" u="none" strike="noStrike" cap="none" dirty="0">
                          <a:solidFill>
                            <a:srgbClr val="353535"/>
                          </a:solidFill>
                          <a:latin typeface="Calibri"/>
                          <a:ea typeface="Calibri"/>
                          <a:cs typeface="Calibri"/>
                          <a:sym typeface="Calibri"/>
                        </a:rPr>
                        <a:t> monitoring tools</a:t>
                      </a:r>
                      <a:r>
                        <a:rPr lang="en-US" sz="1100" b="0" i="0" u="none" strike="noStrike" cap="none" dirty="0">
                          <a:solidFill>
                            <a:srgbClr val="353535"/>
                          </a:solidFill>
                          <a:latin typeface="Calibri"/>
                          <a:ea typeface="Calibri"/>
                          <a:cs typeface="Calibri"/>
                          <a:sym typeface="Calibri"/>
                        </a:rPr>
                        <a:t> to support data collection and analysis on ring use</a:t>
                      </a:r>
                      <a:endParaRPr dirty="0"/>
                    </a:p>
                  </a:txBody>
                  <a:tcPr marL="91450"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Establish systems for </a:t>
                      </a:r>
                      <a:r>
                        <a:rPr lang="en-US" sz="1100" b="1" i="0" u="none" strike="noStrike" cap="none" dirty="0">
                          <a:solidFill>
                            <a:srgbClr val="353535"/>
                          </a:solidFill>
                          <a:latin typeface="Calibri"/>
                          <a:ea typeface="Calibri"/>
                          <a:cs typeface="Calibri"/>
                          <a:sym typeface="Calibri"/>
                        </a:rPr>
                        <a:t>pharmacovigilance</a:t>
                      </a:r>
                      <a:r>
                        <a:rPr lang="en-US" sz="1100" b="0" i="0" u="none" strike="noStrike" cap="none" dirty="0">
                          <a:solidFill>
                            <a:srgbClr val="353535"/>
                          </a:solidFill>
                          <a:latin typeface="Calibri"/>
                          <a:ea typeface="Calibri"/>
                          <a:cs typeface="Calibri"/>
                          <a:sym typeface="Calibri"/>
                        </a:rPr>
                        <a:t> and to monitor drug resistance </a:t>
                      </a:r>
                      <a:endParaRPr dirty="0"/>
                    </a:p>
                  </a:txBody>
                  <a:tcPr marL="91450"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1"/>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Conduct </a:t>
                      </a:r>
                      <a:r>
                        <a:rPr lang="en-US" sz="1100" b="1" i="0" u="none" strike="noStrike" cap="none" dirty="0">
                          <a:solidFill>
                            <a:srgbClr val="353535"/>
                          </a:solidFill>
                          <a:latin typeface="Calibri"/>
                          <a:ea typeface="Calibri"/>
                          <a:cs typeface="Calibri"/>
                          <a:sym typeface="Calibri"/>
                        </a:rPr>
                        <a:t>implementation science </a:t>
                      </a:r>
                      <a:r>
                        <a:rPr lang="en-US" sz="1100" b="0" i="0" u="none" strike="noStrike" cap="none" dirty="0">
                          <a:solidFill>
                            <a:srgbClr val="353535"/>
                          </a:solidFill>
                          <a:latin typeface="Calibri"/>
                          <a:ea typeface="Calibri"/>
                          <a:cs typeface="Calibri"/>
                          <a:sym typeface="Calibri"/>
                        </a:rPr>
                        <a:t>research to inform policy and scale-up</a:t>
                      </a:r>
                      <a:endParaRPr dirty="0"/>
                    </a:p>
                  </a:txBody>
                  <a:tcPr marL="91450"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24" name="Google Shape;350;p31">
            <a:extLst>
              <a:ext uri="{FF2B5EF4-FFF2-40B4-BE49-F238E27FC236}">
                <a16:creationId xmlns:a16="http://schemas.microsoft.com/office/drawing/2014/main" id="{804B17A0-BE0A-6042-BEDB-3696FC81BD03}"/>
              </a:ext>
            </a:extLst>
          </p:cNvPr>
          <p:cNvGrpSpPr/>
          <p:nvPr/>
        </p:nvGrpSpPr>
        <p:grpSpPr>
          <a:xfrm>
            <a:off x="7226807" y="5576029"/>
            <a:ext cx="4719519" cy="841930"/>
            <a:chOff x="4230981" y="5643580"/>
            <a:chExt cx="4719519" cy="841930"/>
          </a:xfrm>
        </p:grpSpPr>
        <p:sp>
          <p:nvSpPr>
            <p:cNvPr id="25" name="Google Shape;351;p31">
              <a:extLst>
                <a:ext uri="{FF2B5EF4-FFF2-40B4-BE49-F238E27FC236}">
                  <a16:creationId xmlns:a16="http://schemas.microsoft.com/office/drawing/2014/main" id="{FAFBB0B5-9DE0-8B40-8A7B-54A91C46D51B}"/>
                </a:ext>
              </a:extLst>
            </p:cNvPr>
            <p:cNvSpPr/>
            <p:nvPr/>
          </p:nvSpPr>
          <p:spPr>
            <a:xfrm>
              <a:off x="4278772" y="5643580"/>
              <a:ext cx="4471938" cy="841930"/>
            </a:xfrm>
            <a:prstGeom prst="rect">
              <a:avLst/>
            </a:prstGeom>
            <a:solidFill>
              <a:srgbClr val="F0F4F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dirty="0">
                <a:solidFill>
                  <a:srgbClr val="FFFFFF"/>
                </a:solidFill>
                <a:latin typeface="Calibri"/>
                <a:ea typeface="Calibri"/>
                <a:cs typeface="Calibri"/>
                <a:sym typeface="Calibri"/>
              </a:endParaRPr>
            </a:p>
          </p:txBody>
        </p:sp>
        <p:sp>
          <p:nvSpPr>
            <p:cNvPr id="26" name="Google Shape;352;p31">
              <a:extLst>
                <a:ext uri="{FF2B5EF4-FFF2-40B4-BE49-F238E27FC236}">
                  <a16:creationId xmlns:a16="http://schemas.microsoft.com/office/drawing/2014/main" id="{FD21FC26-2866-9940-A84F-088A7C1907B7}"/>
                </a:ext>
              </a:extLst>
            </p:cNvPr>
            <p:cNvSpPr/>
            <p:nvPr/>
          </p:nvSpPr>
          <p:spPr>
            <a:xfrm>
              <a:off x="4326822" y="5935087"/>
              <a:ext cx="147131" cy="14630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dirty="0">
                <a:solidFill>
                  <a:srgbClr val="FFFFFF"/>
                </a:solidFill>
                <a:latin typeface="Calibri"/>
                <a:ea typeface="Calibri"/>
                <a:cs typeface="Calibri"/>
                <a:sym typeface="Calibri"/>
              </a:endParaRPr>
            </a:p>
          </p:txBody>
        </p:sp>
        <p:sp>
          <p:nvSpPr>
            <p:cNvPr id="27" name="Google Shape;353;p31">
              <a:extLst>
                <a:ext uri="{FF2B5EF4-FFF2-40B4-BE49-F238E27FC236}">
                  <a16:creationId xmlns:a16="http://schemas.microsoft.com/office/drawing/2014/main" id="{FB963B16-DF13-CA47-979A-7BA04D2558AE}"/>
                </a:ext>
              </a:extLst>
            </p:cNvPr>
            <p:cNvSpPr/>
            <p:nvPr/>
          </p:nvSpPr>
          <p:spPr>
            <a:xfrm>
              <a:off x="7207417" y="5935087"/>
              <a:ext cx="147131" cy="146304"/>
            </a:xfrm>
            <a:prstGeom prst="rect">
              <a:avLst/>
            </a:prstGeom>
            <a:solidFill>
              <a:srgbClr val="F8A9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dirty="0">
                <a:solidFill>
                  <a:srgbClr val="FFFFFF"/>
                </a:solidFill>
                <a:latin typeface="Calibri"/>
                <a:ea typeface="Calibri"/>
                <a:cs typeface="Calibri"/>
                <a:sym typeface="Calibri"/>
              </a:endParaRPr>
            </a:p>
          </p:txBody>
        </p:sp>
        <p:sp>
          <p:nvSpPr>
            <p:cNvPr id="28" name="Google Shape;354;p31">
              <a:extLst>
                <a:ext uri="{FF2B5EF4-FFF2-40B4-BE49-F238E27FC236}">
                  <a16:creationId xmlns:a16="http://schemas.microsoft.com/office/drawing/2014/main" id="{1A6ADE1B-1F7C-0F4C-870B-D577C5927080}"/>
                </a:ext>
              </a:extLst>
            </p:cNvPr>
            <p:cNvSpPr/>
            <p:nvPr/>
          </p:nvSpPr>
          <p:spPr>
            <a:xfrm>
              <a:off x="5630639" y="5935087"/>
              <a:ext cx="147131" cy="14630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dirty="0">
                <a:solidFill>
                  <a:srgbClr val="FFFFFF"/>
                </a:solidFill>
                <a:latin typeface="Calibri"/>
                <a:ea typeface="Calibri"/>
                <a:cs typeface="Calibri"/>
                <a:sym typeface="Calibri"/>
              </a:endParaRPr>
            </a:p>
          </p:txBody>
        </p:sp>
        <p:sp>
          <p:nvSpPr>
            <p:cNvPr id="29" name="Google Shape;355;p31">
              <a:extLst>
                <a:ext uri="{FF2B5EF4-FFF2-40B4-BE49-F238E27FC236}">
                  <a16:creationId xmlns:a16="http://schemas.microsoft.com/office/drawing/2014/main" id="{4A12B5A0-FDAD-1846-A469-E6804512B1EA}"/>
                </a:ext>
              </a:extLst>
            </p:cNvPr>
            <p:cNvSpPr/>
            <p:nvPr/>
          </p:nvSpPr>
          <p:spPr>
            <a:xfrm>
              <a:off x="4453341" y="5885386"/>
              <a:ext cx="1182862" cy="6001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95959"/>
                </a:buClr>
                <a:buSzPts val="1100"/>
                <a:buFont typeface="Calibri"/>
                <a:buNone/>
              </a:pPr>
              <a:r>
                <a:rPr lang="en-US" sz="1100" b="0" i="0" u="none" strike="noStrike" cap="none" dirty="0">
                  <a:solidFill>
                    <a:srgbClr val="595959"/>
                  </a:solidFill>
                  <a:latin typeface="Calibri"/>
                  <a:ea typeface="Calibri"/>
                  <a:cs typeface="Calibri"/>
                  <a:sym typeface="Calibri"/>
                </a:rPr>
                <a:t>Anticipate easy integration with oral PrEP</a:t>
              </a:r>
              <a:endParaRPr sz="1100" b="0" i="1" u="none" strike="noStrike" cap="none" dirty="0">
                <a:solidFill>
                  <a:srgbClr val="595959"/>
                </a:solidFill>
                <a:latin typeface="Calibri"/>
                <a:ea typeface="Calibri"/>
                <a:cs typeface="Calibri"/>
                <a:sym typeface="Calibri"/>
              </a:endParaRPr>
            </a:p>
          </p:txBody>
        </p:sp>
        <p:sp>
          <p:nvSpPr>
            <p:cNvPr id="30" name="Google Shape;356;p31">
              <a:extLst>
                <a:ext uri="{FF2B5EF4-FFF2-40B4-BE49-F238E27FC236}">
                  <a16:creationId xmlns:a16="http://schemas.microsoft.com/office/drawing/2014/main" id="{925013D5-0996-D745-AF14-01A43EDA4932}"/>
                </a:ext>
              </a:extLst>
            </p:cNvPr>
            <p:cNvSpPr/>
            <p:nvPr/>
          </p:nvSpPr>
          <p:spPr>
            <a:xfrm>
              <a:off x="5757165" y="5885386"/>
              <a:ext cx="1474793" cy="6001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95959"/>
                </a:buClr>
                <a:buSzPts val="1100"/>
                <a:buFont typeface="Calibri"/>
                <a:buNone/>
              </a:pPr>
              <a:r>
                <a:rPr lang="en-US" sz="1100" b="0" i="0" u="none" strike="noStrike" cap="none" dirty="0">
                  <a:solidFill>
                    <a:srgbClr val="595959"/>
                  </a:solidFill>
                  <a:latin typeface="Calibri"/>
                  <a:ea typeface="Calibri"/>
                  <a:cs typeface="Calibri"/>
                  <a:sym typeface="Calibri"/>
                </a:rPr>
                <a:t>Will require new effort, but no anticipated challenges</a:t>
              </a:r>
              <a:endParaRPr sz="1100" b="0" i="1" u="none" strike="noStrike" cap="none" dirty="0">
                <a:solidFill>
                  <a:srgbClr val="595959"/>
                </a:solidFill>
                <a:latin typeface="Calibri"/>
                <a:ea typeface="Calibri"/>
                <a:cs typeface="Calibri"/>
                <a:sym typeface="Calibri"/>
              </a:endParaRPr>
            </a:p>
          </p:txBody>
        </p:sp>
        <p:sp>
          <p:nvSpPr>
            <p:cNvPr id="31" name="Google Shape;357;p31">
              <a:extLst>
                <a:ext uri="{FF2B5EF4-FFF2-40B4-BE49-F238E27FC236}">
                  <a16:creationId xmlns:a16="http://schemas.microsoft.com/office/drawing/2014/main" id="{AD750BA7-8D69-454B-BE65-81CA357CD64F}"/>
                </a:ext>
              </a:extLst>
            </p:cNvPr>
            <p:cNvSpPr txBox="1"/>
            <p:nvPr/>
          </p:nvSpPr>
          <p:spPr>
            <a:xfrm>
              <a:off x="7333942" y="5885386"/>
              <a:ext cx="1616558" cy="6001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95959"/>
                </a:buClr>
                <a:buSzPts val="1100"/>
                <a:buFont typeface="Calibri"/>
                <a:buNone/>
              </a:pPr>
              <a:r>
                <a:rPr lang="en-US" sz="1100" dirty="0">
                  <a:solidFill>
                    <a:srgbClr val="595959"/>
                  </a:solidFill>
                  <a:latin typeface="Calibri"/>
                  <a:ea typeface="Calibri"/>
                  <a:cs typeface="Calibri"/>
                  <a:sym typeface="Calibri"/>
                </a:rPr>
                <a:t>An area that will </a:t>
              </a:r>
            </a:p>
            <a:p>
              <a:pPr marL="0" marR="0" lvl="0" indent="0" algn="l" rtl="0">
                <a:lnSpc>
                  <a:spcPct val="100000"/>
                </a:lnSpc>
                <a:spcBef>
                  <a:spcPts val="0"/>
                </a:spcBef>
                <a:spcAft>
                  <a:spcPts val="0"/>
                </a:spcAft>
                <a:buClr>
                  <a:srgbClr val="595959"/>
                </a:buClr>
                <a:buSzPts val="1100"/>
                <a:buFont typeface="Calibri"/>
                <a:buNone/>
              </a:pPr>
              <a:r>
                <a:rPr lang="en-US" sz="1100" dirty="0">
                  <a:solidFill>
                    <a:srgbClr val="595959"/>
                  </a:solidFill>
                  <a:latin typeface="Calibri"/>
                  <a:ea typeface="Calibri"/>
                  <a:cs typeface="Calibri"/>
                  <a:sym typeface="Calibri"/>
                </a:rPr>
                <a:t>require significant consideration</a:t>
              </a:r>
              <a:endParaRPr sz="1400" b="0" i="0" u="none" strike="noStrike" cap="none" dirty="0">
                <a:solidFill>
                  <a:srgbClr val="000000"/>
                </a:solidFill>
                <a:latin typeface="Arial"/>
                <a:ea typeface="Arial"/>
                <a:cs typeface="Arial"/>
                <a:sym typeface="Arial"/>
              </a:endParaRPr>
            </a:p>
          </p:txBody>
        </p:sp>
        <p:sp>
          <p:nvSpPr>
            <p:cNvPr id="32" name="Google Shape;358;p31">
              <a:extLst>
                <a:ext uri="{FF2B5EF4-FFF2-40B4-BE49-F238E27FC236}">
                  <a16:creationId xmlns:a16="http://schemas.microsoft.com/office/drawing/2014/main" id="{0A84CAB0-6600-6643-87E6-3C2C69E63545}"/>
                </a:ext>
              </a:extLst>
            </p:cNvPr>
            <p:cNvSpPr/>
            <p:nvPr/>
          </p:nvSpPr>
          <p:spPr>
            <a:xfrm>
              <a:off x="4230981" y="5648627"/>
              <a:ext cx="2651760" cy="2616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95959"/>
                </a:buClr>
                <a:buSzPts val="1100"/>
                <a:buFont typeface="Calibri"/>
                <a:buNone/>
              </a:pPr>
              <a:r>
                <a:rPr lang="en-US" sz="1100" b="1" i="0" u="none" strike="noStrike" cap="none" dirty="0">
                  <a:solidFill>
                    <a:srgbClr val="595959"/>
                  </a:solidFill>
                  <a:latin typeface="Calibri"/>
                  <a:ea typeface="Calibri"/>
                  <a:cs typeface="Calibri"/>
                  <a:sym typeface="Calibri"/>
                </a:rPr>
                <a:t>COLOR KEY </a:t>
              </a:r>
              <a:endParaRPr sz="1100" b="1" i="1" u="none" strike="noStrike" cap="none" dirty="0">
                <a:solidFill>
                  <a:srgbClr val="595959"/>
                </a:solidFill>
                <a:latin typeface="Calibri"/>
                <a:ea typeface="Calibri"/>
                <a:cs typeface="Calibri"/>
                <a:sym typeface="Calibri"/>
              </a:endParaRPr>
            </a:p>
          </p:txBody>
        </p:sp>
      </p:grpSp>
      <p:sp>
        <p:nvSpPr>
          <p:cNvPr id="33" name="Rectangle 32">
            <a:extLst>
              <a:ext uri="{FF2B5EF4-FFF2-40B4-BE49-F238E27FC236}">
                <a16:creationId xmlns:a16="http://schemas.microsoft.com/office/drawing/2014/main" id="{17CDFED8-43FB-0844-B318-2E911FD04429}"/>
              </a:ext>
            </a:extLst>
          </p:cNvPr>
          <p:cNvSpPr/>
          <p:nvPr/>
        </p:nvSpPr>
        <p:spPr>
          <a:xfrm>
            <a:off x="334428" y="878556"/>
            <a:ext cx="11395803" cy="470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595959"/>
                </a:solidFill>
              </a:rPr>
              <a:t>This framework highlights critical elements of ring introduction and assesses the current state across these elements in South Africa.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8"/>
          <p:cNvSpPr txBox="1">
            <a:spLocks noGrp="1"/>
          </p:cNvSpPr>
          <p:nvPr>
            <p:ph type="title"/>
          </p:nvPr>
        </p:nvSpPr>
        <p:spPr>
          <a:xfrm>
            <a:off x="335280" y="132566"/>
            <a:ext cx="10515600" cy="80003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Arial"/>
              <a:buNone/>
            </a:pPr>
            <a:r>
              <a:rPr lang="en-US" dirty="0"/>
              <a:t>Introduction</a:t>
            </a:r>
            <a:endParaRPr dirty="0"/>
          </a:p>
        </p:txBody>
      </p:sp>
      <p:pic>
        <p:nvPicPr>
          <p:cNvPr id="4" name="Picture 3">
            <a:extLst>
              <a:ext uri="{FF2B5EF4-FFF2-40B4-BE49-F238E27FC236}">
                <a16:creationId xmlns:a16="http://schemas.microsoft.com/office/drawing/2014/main" id="{BF876C88-1795-7B43-91DC-DDE94F2739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65840" y="0"/>
            <a:ext cx="4926160" cy="6578601"/>
          </a:xfrm>
          <a:prstGeom prst="rect">
            <a:avLst/>
          </a:prstGeom>
        </p:spPr>
      </p:pic>
      <p:sp>
        <p:nvSpPr>
          <p:cNvPr id="293" name="Google Shape;293;p8"/>
          <p:cNvSpPr/>
          <p:nvPr/>
        </p:nvSpPr>
        <p:spPr>
          <a:xfrm>
            <a:off x="419101" y="1255747"/>
            <a:ext cx="7471832" cy="4899515"/>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285750" indent="-285750">
              <a:buClr>
                <a:srgbClr val="000000"/>
              </a:buClr>
              <a:buSzPts val="1600"/>
              <a:buFont typeface="Arial" panose="020B0604020202020204" pitchFamily="34" charset="0"/>
              <a:buChar char="•"/>
            </a:pPr>
            <a:r>
              <a:rPr lang="en-US" sz="1600" dirty="0">
                <a:solidFill>
                  <a:srgbClr val="353535"/>
                </a:solidFill>
                <a:ea typeface="Calibri"/>
                <a:cs typeface="Calibri"/>
                <a:sym typeface="Calibri"/>
              </a:rPr>
              <a:t>This analysis can support introduction of the dapivirine ring (the ring) in South Africa across two dimensions: </a:t>
            </a:r>
          </a:p>
          <a:p>
            <a:pPr marL="635000" lvl="1" indent="-285750">
              <a:buSzPts val="1600"/>
              <a:buFontTx/>
              <a:buChar char="-"/>
            </a:pPr>
            <a:r>
              <a:rPr lang="en-US" sz="1600" dirty="0">
                <a:solidFill>
                  <a:srgbClr val="353535"/>
                </a:solidFill>
                <a:ea typeface="Calibri"/>
                <a:cs typeface="Calibri"/>
                <a:sym typeface="Calibri"/>
              </a:rPr>
              <a:t>Considering and prioritizing </a:t>
            </a:r>
            <a:r>
              <a:rPr lang="en-US" sz="1600" b="1" dirty="0">
                <a:solidFill>
                  <a:srgbClr val="353535"/>
                </a:solidFill>
                <a:ea typeface="Calibri"/>
                <a:cs typeface="Calibri"/>
                <a:sym typeface="Calibri"/>
              </a:rPr>
              <a:t>delivery channels </a:t>
            </a:r>
            <a:r>
              <a:rPr lang="en-US" sz="1600" dirty="0">
                <a:solidFill>
                  <a:srgbClr val="353535"/>
                </a:solidFill>
                <a:ea typeface="Calibri"/>
                <a:cs typeface="Calibri"/>
                <a:sym typeface="Calibri"/>
              </a:rPr>
              <a:t>for the ring</a:t>
            </a:r>
          </a:p>
          <a:p>
            <a:pPr marL="635000" lvl="1" indent="-285750">
              <a:buSzPts val="1600"/>
              <a:buFontTx/>
              <a:buChar char="-"/>
            </a:pPr>
            <a:r>
              <a:rPr lang="en-US" sz="1600" dirty="0">
                <a:solidFill>
                  <a:srgbClr val="353535"/>
                </a:solidFill>
                <a:ea typeface="Calibri"/>
                <a:cs typeface="Calibri"/>
                <a:sym typeface="Calibri"/>
              </a:rPr>
              <a:t>Identifying critical steps for </a:t>
            </a:r>
            <a:r>
              <a:rPr lang="en-US" sz="1600" b="1" dirty="0">
                <a:solidFill>
                  <a:srgbClr val="353535"/>
                </a:solidFill>
                <a:ea typeface="Calibri"/>
                <a:cs typeface="Calibri"/>
                <a:sym typeface="Calibri"/>
              </a:rPr>
              <a:t>ring introduction</a:t>
            </a:r>
            <a:r>
              <a:rPr lang="en-US" sz="1600" dirty="0">
                <a:solidFill>
                  <a:srgbClr val="353535"/>
                </a:solidFill>
                <a:ea typeface="Calibri"/>
                <a:cs typeface="Calibri"/>
                <a:sym typeface="Calibri"/>
              </a:rPr>
              <a:t>, including opportunities to build on the introduction and scale-up of oral PrEP </a:t>
            </a:r>
          </a:p>
          <a:p>
            <a:pPr marL="285750" indent="-285750">
              <a:buClr>
                <a:srgbClr val="000000"/>
              </a:buClr>
              <a:buSzPts val="1600"/>
              <a:buFont typeface="Arial" panose="020B0604020202020204" pitchFamily="34" charset="0"/>
              <a:buChar char="•"/>
            </a:pPr>
            <a:endParaRPr lang="en-US" sz="1600" dirty="0">
              <a:solidFill>
                <a:srgbClr val="353535"/>
              </a:solidFill>
              <a:ea typeface="Calibri"/>
              <a:cs typeface="Calibri"/>
              <a:sym typeface="Calibri"/>
            </a:endParaRPr>
          </a:p>
          <a:p>
            <a:pPr marL="285750" indent="-285750">
              <a:buClr>
                <a:srgbClr val="000000"/>
              </a:buClr>
              <a:buSzPts val="1600"/>
              <a:buFont typeface="Arial" panose="020B0604020202020204" pitchFamily="34" charset="0"/>
              <a:buChar char="•"/>
            </a:pPr>
            <a:r>
              <a:rPr lang="en-US" sz="1600" dirty="0">
                <a:solidFill>
                  <a:srgbClr val="353535"/>
                </a:solidFill>
                <a:ea typeface="Calibri"/>
                <a:cs typeface="Calibri"/>
                <a:sym typeface="Calibri"/>
              </a:rPr>
              <a:t>This analysis is based on several </a:t>
            </a:r>
            <a:r>
              <a:rPr lang="en-US" sz="1600" b="1" dirty="0">
                <a:solidFill>
                  <a:srgbClr val="353535"/>
                </a:solidFill>
                <a:ea typeface="Calibri"/>
                <a:cs typeface="Calibri"/>
                <a:sym typeface="Calibri"/>
              </a:rPr>
              <a:t>inputs</a:t>
            </a:r>
            <a:r>
              <a:rPr lang="en-US" sz="1600" dirty="0">
                <a:solidFill>
                  <a:srgbClr val="353535"/>
                </a:solidFill>
                <a:ea typeface="Calibri"/>
                <a:cs typeface="Calibri"/>
                <a:sym typeface="Calibri"/>
              </a:rPr>
              <a:t> including secondary research and interviews with key stakeholders in South Africa</a:t>
            </a:r>
          </a:p>
          <a:p>
            <a:pPr marL="285750" indent="-285750">
              <a:buClr>
                <a:srgbClr val="000000"/>
              </a:buClr>
              <a:buSzPts val="1600"/>
              <a:buFont typeface="Arial" panose="020B0604020202020204" pitchFamily="34" charset="0"/>
              <a:buChar char="•"/>
            </a:pPr>
            <a:endParaRPr lang="en-US" sz="1600" dirty="0">
              <a:solidFill>
                <a:srgbClr val="353535"/>
              </a:solidFill>
              <a:ea typeface="Calibri"/>
              <a:cs typeface="Calibri"/>
              <a:sym typeface="Calibri"/>
            </a:endParaRPr>
          </a:p>
          <a:p>
            <a:pPr marL="285750" indent="-285750">
              <a:buClr>
                <a:srgbClr val="000000"/>
              </a:buClr>
              <a:buSzPts val="1600"/>
              <a:buFont typeface="Arial" panose="020B0604020202020204" pitchFamily="34" charset="0"/>
              <a:buChar char="•"/>
            </a:pPr>
            <a:r>
              <a:rPr lang="en-US" sz="1600" dirty="0">
                <a:solidFill>
                  <a:srgbClr val="353535"/>
                </a:solidFill>
                <a:ea typeface="Calibri"/>
                <a:cs typeface="Calibri"/>
                <a:sym typeface="Calibri"/>
              </a:rPr>
              <a:t>This analysis can be used by </a:t>
            </a:r>
            <a:r>
              <a:rPr lang="en-US" sz="1600" b="1" dirty="0">
                <a:solidFill>
                  <a:srgbClr val="353535"/>
                </a:solidFill>
                <a:ea typeface="Calibri"/>
                <a:cs typeface="Calibri"/>
                <a:sym typeface="Calibri"/>
              </a:rPr>
              <a:t>policymakers, implementers, </a:t>
            </a:r>
            <a:r>
              <a:rPr lang="en-US" sz="1600" dirty="0">
                <a:solidFill>
                  <a:srgbClr val="353535"/>
                </a:solidFill>
                <a:ea typeface="Calibri"/>
                <a:cs typeface="Calibri"/>
                <a:sym typeface="Calibri"/>
              </a:rPr>
              <a:t>and others planning for introduction of the ring and other biomedical HIV prevention methods in South Africa </a:t>
            </a:r>
          </a:p>
          <a:p>
            <a:pPr>
              <a:buClr>
                <a:srgbClr val="000000"/>
              </a:buClr>
              <a:buSzPts val="1600"/>
            </a:pPr>
            <a:endParaRPr lang="en-US" sz="1600" dirty="0">
              <a:solidFill>
                <a:srgbClr val="353535"/>
              </a:solidFill>
              <a:ea typeface="Calibri"/>
              <a:cs typeface="Calibri"/>
              <a:sym typeface="Calibri"/>
            </a:endParaRPr>
          </a:p>
          <a:p>
            <a:pPr marL="285750" indent="-285750">
              <a:buSzPts val="1600"/>
              <a:buFont typeface="Arial" panose="020B0604020202020204" pitchFamily="34" charset="0"/>
              <a:buChar char="•"/>
            </a:pPr>
            <a:r>
              <a:rPr lang="en-US" sz="1600" dirty="0">
                <a:solidFill>
                  <a:srgbClr val="353535"/>
                </a:solidFill>
                <a:ea typeface="Calibri"/>
                <a:cs typeface="Calibri"/>
                <a:sym typeface="Calibri"/>
              </a:rPr>
              <a:t>This </a:t>
            </a:r>
            <a:r>
              <a:rPr lang="en-US" sz="1600" b="1" dirty="0">
                <a:solidFill>
                  <a:srgbClr val="353535"/>
                </a:solidFill>
                <a:ea typeface="Calibri"/>
                <a:cs typeface="Calibri"/>
                <a:sym typeface="Calibri"/>
              </a:rPr>
              <a:t>analysis</a:t>
            </a:r>
            <a:r>
              <a:rPr lang="en-US" sz="1600" dirty="0">
                <a:solidFill>
                  <a:srgbClr val="353535"/>
                </a:solidFill>
                <a:ea typeface="Calibri"/>
                <a:cs typeface="Calibri"/>
                <a:sym typeface="Calibri"/>
              </a:rPr>
              <a:t> was developed in late 2020 and early 2021 by members of the PROMISE collaboration through Envision FP</a:t>
            </a:r>
          </a:p>
          <a:p>
            <a:pPr marL="285750" indent="-285750">
              <a:buClr>
                <a:srgbClr val="000000"/>
              </a:buClr>
              <a:buSzPts val="1600"/>
              <a:buFont typeface="Arial" panose="020B0604020202020204" pitchFamily="34" charset="0"/>
              <a:buChar char="•"/>
            </a:pPr>
            <a:endParaRPr lang="en-US" sz="1600" dirty="0">
              <a:solidFill>
                <a:srgbClr val="353535"/>
              </a:solidFill>
              <a:ea typeface="Calibri"/>
              <a:cs typeface="Calibri"/>
              <a:sym typeface="Calibri"/>
            </a:endParaRPr>
          </a:p>
          <a:p>
            <a:pPr marL="285750" indent="-285750">
              <a:buSzPts val="1600"/>
              <a:buFont typeface="Arial" panose="020B0604020202020204" pitchFamily="34" charset="0"/>
              <a:buChar char="•"/>
            </a:pPr>
            <a:r>
              <a:rPr lang="en-US" sz="1600" dirty="0">
                <a:solidFill>
                  <a:srgbClr val="353535"/>
                </a:solidFill>
                <a:ea typeface="Calibri"/>
                <a:cs typeface="Calibri"/>
                <a:sym typeface="Calibri"/>
              </a:rPr>
              <a:t>Similar analyses for several other countries and a summary of results across countries will be available on </a:t>
            </a:r>
            <a:r>
              <a:rPr lang="en-US" sz="1600" b="1" dirty="0" err="1">
                <a:solidFill>
                  <a:srgbClr val="353535"/>
                </a:solidFill>
                <a:ea typeface="Calibri"/>
                <a:cs typeface="Calibri"/>
                <a:sym typeface="Calibri"/>
              </a:rPr>
              <a:t>PrEPWatch.org</a:t>
            </a:r>
            <a:r>
              <a:rPr lang="en-US" sz="1600" b="1" dirty="0">
                <a:solidFill>
                  <a:srgbClr val="353535"/>
                </a:solidFill>
                <a:ea typeface="Calibri"/>
                <a:cs typeface="Calibri"/>
                <a:sym typeface="Calibri"/>
              </a:rPr>
              <a:t>  </a:t>
            </a:r>
          </a:p>
        </p:txBody>
      </p:sp>
    </p:spTree>
    <p:extLst>
      <p:ext uri="{BB962C8B-B14F-4D97-AF65-F5344CB8AC3E}">
        <p14:creationId xmlns:p14="http://schemas.microsoft.com/office/powerpoint/2010/main" val="1691506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48;p31">
            <a:extLst>
              <a:ext uri="{FF2B5EF4-FFF2-40B4-BE49-F238E27FC236}">
                <a16:creationId xmlns:a16="http://schemas.microsoft.com/office/drawing/2014/main" id="{045F631D-69F7-4C45-BCBD-550DCB035EAC}"/>
              </a:ext>
            </a:extLst>
          </p:cNvPr>
          <p:cNvSpPr/>
          <p:nvPr/>
        </p:nvSpPr>
        <p:spPr>
          <a:xfrm>
            <a:off x="335279" y="1378821"/>
            <a:ext cx="11395803" cy="663351"/>
          </a:xfrm>
          <a:prstGeom prst="rect">
            <a:avLst/>
          </a:prstGeom>
          <a:solidFill>
            <a:srgbClr val="DBE4E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4" name="Google Shape;349;p31">
            <a:extLst>
              <a:ext uri="{FF2B5EF4-FFF2-40B4-BE49-F238E27FC236}">
                <a16:creationId xmlns:a16="http://schemas.microsoft.com/office/drawing/2014/main" id="{A26C7E4B-F38F-854C-A29E-F6B5614A2433}"/>
              </a:ext>
            </a:extLst>
          </p:cNvPr>
          <p:cNvSpPr txBox="1">
            <a:spLocks/>
          </p:cNvSpPr>
          <p:nvPr/>
        </p:nvSpPr>
        <p:spPr>
          <a:xfrm>
            <a:off x="335279" y="213590"/>
            <a:ext cx="11395803" cy="800039"/>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1526C"/>
              </a:buClr>
              <a:buSzPts val="3240"/>
              <a:buFont typeface="Arial"/>
              <a:buNone/>
              <a:tabLst/>
              <a:defRPr/>
            </a:pPr>
            <a:r>
              <a:rPr lang="en-US" sz="3240" kern="1200" dirty="0">
                <a:solidFill>
                  <a:srgbClr val="01526C"/>
                </a:solidFill>
              </a:rPr>
              <a:t>South Africa situation analysis summary findings</a:t>
            </a:r>
            <a:endParaRPr kumimoji="0" lang="en-US" sz="3600" b="1" i="0" u="none" strike="noStrike" kern="1200" cap="none" spc="0" normalizeH="0" baseline="0" noProof="0" dirty="0">
              <a:ln>
                <a:noFill/>
              </a:ln>
              <a:solidFill>
                <a:srgbClr val="01526C"/>
              </a:solidFill>
              <a:effectLst/>
              <a:uLnTx/>
              <a:uFillTx/>
              <a:latin typeface="Arial"/>
              <a:cs typeface="Arial"/>
              <a:sym typeface="Arial"/>
            </a:endParaRPr>
          </a:p>
        </p:txBody>
      </p:sp>
      <p:sp>
        <p:nvSpPr>
          <p:cNvPr id="5" name="Google Shape;359;p31">
            <a:extLst>
              <a:ext uri="{FF2B5EF4-FFF2-40B4-BE49-F238E27FC236}">
                <a16:creationId xmlns:a16="http://schemas.microsoft.com/office/drawing/2014/main" id="{BE440C6E-5116-8448-BB55-B8D99F783BFA}"/>
              </a:ext>
            </a:extLst>
          </p:cNvPr>
          <p:cNvSpPr/>
          <p:nvPr/>
        </p:nvSpPr>
        <p:spPr>
          <a:xfrm>
            <a:off x="10178529" y="99332"/>
            <a:ext cx="1884218" cy="332509"/>
          </a:xfrm>
          <a:prstGeom prst="roundRect">
            <a:avLst>
              <a:gd name="adj" fmla="val 16667"/>
            </a:avLst>
          </a:prstGeom>
          <a:solidFill>
            <a:srgbClr val="DCE5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1526C"/>
                </a:solidFill>
                <a:effectLst/>
                <a:uLnTx/>
                <a:uFillTx/>
                <a:latin typeface="Calibri"/>
                <a:ea typeface="Calibri"/>
                <a:cs typeface="Calibri"/>
                <a:sym typeface="Calibri"/>
              </a:rPr>
              <a:t>Ring Introduction</a:t>
            </a:r>
            <a:endParaRPr kumimoji="0" sz="1800" b="0" i="0" u="none" strike="noStrike" kern="1200" cap="none" spc="0" normalizeH="0" baseline="0" noProof="0" dirty="0">
              <a:ln>
                <a:noFill/>
              </a:ln>
              <a:solidFill>
                <a:srgbClr val="01526C"/>
              </a:solidFill>
              <a:effectLst/>
              <a:uLnTx/>
              <a:uFillTx/>
              <a:latin typeface="Calibri" panose="020F0502020204030204"/>
              <a:ea typeface="+mn-ea"/>
              <a:cs typeface="+mn-cs"/>
            </a:endParaRPr>
          </a:p>
        </p:txBody>
      </p:sp>
      <p:sp>
        <p:nvSpPr>
          <p:cNvPr id="6" name="Google Shape;360;p31">
            <a:extLst>
              <a:ext uri="{FF2B5EF4-FFF2-40B4-BE49-F238E27FC236}">
                <a16:creationId xmlns:a16="http://schemas.microsoft.com/office/drawing/2014/main" id="{F7977464-0895-BD44-A067-585C477BED91}"/>
              </a:ext>
            </a:extLst>
          </p:cNvPr>
          <p:cNvSpPr/>
          <p:nvPr/>
        </p:nvSpPr>
        <p:spPr>
          <a:xfrm>
            <a:off x="443427" y="1454558"/>
            <a:ext cx="2013408"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Calibri"/>
                <a:cs typeface="Calibri"/>
                <a:sym typeface="Calibri"/>
              </a:rPr>
              <a:t>PLANNING &amp; </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Calibri"/>
                <a:cs typeface="Calibri"/>
                <a:sym typeface="Calibri"/>
              </a:rPr>
              <a:t>BUDGETING</a:t>
            </a:r>
            <a:endParaRPr kumimoji="0" sz="1800" b="0" i="0" u="none" strike="noStrike" kern="1200" cap="none" spc="0" normalizeH="0" baseline="0" noProof="0" dirty="0">
              <a:ln>
                <a:noFill/>
              </a:ln>
              <a:solidFill>
                <a:srgbClr val="01526C"/>
              </a:solidFill>
              <a:effectLst/>
              <a:uLnTx/>
              <a:uFillTx/>
              <a:latin typeface="Calibri" panose="020F0502020204030204"/>
              <a:ea typeface="+mn-ea"/>
              <a:cs typeface="+mn-cs"/>
            </a:endParaRPr>
          </a:p>
        </p:txBody>
      </p:sp>
      <p:sp>
        <p:nvSpPr>
          <p:cNvPr id="7" name="Google Shape;362;p31">
            <a:extLst>
              <a:ext uri="{FF2B5EF4-FFF2-40B4-BE49-F238E27FC236}">
                <a16:creationId xmlns:a16="http://schemas.microsoft.com/office/drawing/2014/main" id="{6D46C700-9898-3440-93B4-24CD5D2966BF}"/>
              </a:ext>
            </a:extLst>
          </p:cNvPr>
          <p:cNvSpPr/>
          <p:nvPr/>
        </p:nvSpPr>
        <p:spPr>
          <a:xfrm>
            <a:off x="2729212" y="1454558"/>
            <a:ext cx="2013408"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Calibri"/>
                <a:cs typeface="Calibri"/>
                <a:sym typeface="Calibri"/>
              </a:rPr>
              <a:t>SUPPLY CHAIN MANAGEMENT</a:t>
            </a:r>
            <a:endParaRPr kumimoji="0" sz="1800" b="0" i="0" u="none" strike="noStrike" kern="1200" cap="none" spc="0" normalizeH="0" baseline="0" noProof="0" dirty="0">
              <a:ln>
                <a:noFill/>
              </a:ln>
              <a:solidFill>
                <a:srgbClr val="01526C"/>
              </a:solidFill>
              <a:effectLst/>
              <a:uLnTx/>
              <a:uFillTx/>
              <a:latin typeface="Calibri" panose="020F0502020204030204"/>
              <a:ea typeface="+mn-ea"/>
              <a:cs typeface="+mn-cs"/>
            </a:endParaRPr>
          </a:p>
        </p:txBody>
      </p:sp>
      <p:sp>
        <p:nvSpPr>
          <p:cNvPr id="8" name="Google Shape;364;p31">
            <a:extLst>
              <a:ext uri="{FF2B5EF4-FFF2-40B4-BE49-F238E27FC236}">
                <a16:creationId xmlns:a16="http://schemas.microsoft.com/office/drawing/2014/main" id="{A56328FE-0B3E-F04D-A2A9-A3528285A6D9}"/>
              </a:ext>
            </a:extLst>
          </p:cNvPr>
          <p:cNvSpPr/>
          <p:nvPr/>
        </p:nvSpPr>
        <p:spPr>
          <a:xfrm>
            <a:off x="5014997" y="1454558"/>
            <a:ext cx="2013408"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Calibri"/>
                <a:cs typeface="Calibri"/>
                <a:sym typeface="Calibri"/>
              </a:rPr>
              <a:t>DELIVERY</a:t>
            </a:r>
            <a:endParaRPr kumimoji="0" sz="1800" b="0" i="0" u="none" strike="noStrike" kern="1200" cap="none" spc="0" normalizeH="0" baseline="0" noProof="0" dirty="0">
              <a:ln>
                <a:noFill/>
              </a:ln>
              <a:solidFill>
                <a:srgbClr val="01526C"/>
              </a:solidFill>
              <a:effectLst/>
              <a:uLnTx/>
              <a:uFillTx/>
              <a:latin typeface="Calibri" panose="020F0502020204030204"/>
              <a:ea typeface="+mn-ea"/>
              <a:cs typeface="+mn-cs"/>
            </a:endParaRPr>
          </a:p>
        </p:txBody>
      </p:sp>
      <p:sp>
        <p:nvSpPr>
          <p:cNvPr id="9" name="Google Shape;366;p31">
            <a:extLst>
              <a:ext uri="{FF2B5EF4-FFF2-40B4-BE49-F238E27FC236}">
                <a16:creationId xmlns:a16="http://schemas.microsoft.com/office/drawing/2014/main" id="{0A555289-D65F-6546-A5FF-53ED2693FC75}"/>
              </a:ext>
            </a:extLst>
          </p:cNvPr>
          <p:cNvSpPr/>
          <p:nvPr/>
        </p:nvSpPr>
        <p:spPr>
          <a:xfrm>
            <a:off x="7300782" y="1454558"/>
            <a:ext cx="2013408"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Calibri"/>
                <a:cs typeface="Calibri"/>
                <a:sym typeface="Calibri"/>
              </a:rPr>
              <a:t>UPTAKE &amp; </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Calibri"/>
                <a:cs typeface="Calibri"/>
                <a:sym typeface="Calibri"/>
              </a:rPr>
              <a:t>EFFECTIVE USE</a:t>
            </a:r>
            <a:endParaRPr kumimoji="0" sz="1800" b="0" i="0" u="none" strike="noStrike" kern="1200" cap="none" spc="0" normalizeH="0" baseline="0" noProof="0" dirty="0">
              <a:ln>
                <a:noFill/>
              </a:ln>
              <a:solidFill>
                <a:srgbClr val="01526C"/>
              </a:solidFill>
              <a:effectLst/>
              <a:uLnTx/>
              <a:uFillTx/>
              <a:latin typeface="Calibri" panose="020F0502020204030204"/>
              <a:ea typeface="+mn-ea"/>
              <a:cs typeface="+mn-cs"/>
            </a:endParaRPr>
          </a:p>
        </p:txBody>
      </p:sp>
      <p:sp>
        <p:nvSpPr>
          <p:cNvPr id="10" name="Google Shape;368;p31">
            <a:extLst>
              <a:ext uri="{FF2B5EF4-FFF2-40B4-BE49-F238E27FC236}">
                <a16:creationId xmlns:a16="http://schemas.microsoft.com/office/drawing/2014/main" id="{61D80BDE-EA00-B64D-92DB-6B1609948683}"/>
              </a:ext>
            </a:extLst>
          </p:cNvPr>
          <p:cNvSpPr/>
          <p:nvPr/>
        </p:nvSpPr>
        <p:spPr>
          <a:xfrm>
            <a:off x="9586567" y="1454558"/>
            <a:ext cx="2013408"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Calibri"/>
                <a:cs typeface="Calibri"/>
                <a:sym typeface="Calibri"/>
              </a:rPr>
              <a:t>MONITORING</a:t>
            </a:r>
            <a:endParaRPr kumimoji="0" sz="1800" b="0" i="0" u="none" strike="noStrike" kern="1200" cap="none" spc="0" normalizeH="0" baseline="0" noProof="0" dirty="0">
              <a:ln>
                <a:noFill/>
              </a:ln>
              <a:solidFill>
                <a:srgbClr val="01526C"/>
              </a:solidFill>
              <a:effectLst/>
              <a:uLnTx/>
              <a:uFillTx/>
              <a:latin typeface="Calibri" panose="020F0502020204030204"/>
              <a:ea typeface="+mn-ea"/>
              <a:cs typeface="+mn-cs"/>
            </a:endParaRPr>
          </a:p>
        </p:txBody>
      </p:sp>
      <p:sp>
        <p:nvSpPr>
          <p:cNvPr id="11" name="Google Shape;436;p38">
            <a:extLst>
              <a:ext uri="{FF2B5EF4-FFF2-40B4-BE49-F238E27FC236}">
                <a16:creationId xmlns:a16="http://schemas.microsoft.com/office/drawing/2014/main" id="{9AC1068E-D16D-EC47-9999-737F5A8028E4}"/>
              </a:ext>
            </a:extLst>
          </p:cNvPr>
          <p:cNvSpPr/>
          <p:nvPr/>
        </p:nvSpPr>
        <p:spPr>
          <a:xfrm>
            <a:off x="443427" y="2167226"/>
            <a:ext cx="2013408" cy="4367386"/>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kumimoji="0" lang="en-US" sz="1100" b="0" i="0" u="none" strike="noStrike" kern="1200" cap="none" spc="0" normalizeH="0" baseline="0" noProof="0" dirty="0">
                <a:ln>
                  <a:noFill/>
                </a:ln>
                <a:solidFill>
                  <a:srgbClr val="353535"/>
                </a:solidFill>
                <a:effectLst/>
                <a:uLnTx/>
                <a:uFillTx/>
                <a:latin typeface="Calibri"/>
                <a:ea typeface="+mn-ea"/>
                <a:cs typeface="Calibri"/>
                <a:sym typeface="Calibri"/>
              </a:rPr>
              <a:t>An </a:t>
            </a:r>
            <a:r>
              <a:rPr kumimoji="0" lang="en-US" sz="1100" b="1" i="0" u="none" strike="noStrike" kern="1200" cap="none" spc="0" normalizeH="0" baseline="0" noProof="0" dirty="0">
                <a:ln>
                  <a:noFill/>
                </a:ln>
                <a:solidFill>
                  <a:srgbClr val="353535"/>
                </a:solidFill>
                <a:effectLst/>
                <a:uLnTx/>
                <a:uFillTx/>
                <a:latin typeface="Calibri"/>
                <a:ea typeface="+mn-ea"/>
                <a:cs typeface="Calibri"/>
                <a:sym typeface="Calibri"/>
              </a:rPr>
              <a:t>existing PrEP </a:t>
            </a:r>
            <a:r>
              <a:rPr kumimoji="0" lang="en-US" sz="1100" b="0" i="0" u="none" kern="1200" cap="none" spc="0" normalizeH="0" baseline="0" noProof="0" dirty="0">
                <a:ln>
                  <a:noFill/>
                </a:ln>
                <a:solidFill>
                  <a:srgbClr val="353535"/>
                </a:solidFill>
                <a:effectLst/>
                <a:uLnTx/>
                <a:uFillTx/>
                <a:latin typeface="Calibri"/>
                <a:ea typeface="+mn-ea"/>
                <a:cs typeface="Calibri"/>
                <a:sym typeface="Calibri"/>
              </a:rPr>
              <a:t>TWG </a:t>
            </a:r>
            <a:r>
              <a:rPr kumimoji="0" lang="en-US" sz="1100" b="0" i="0" u="none" strike="noStrike" kern="1200" cap="none" spc="0" normalizeH="0" baseline="0" noProof="0" dirty="0">
                <a:ln>
                  <a:noFill/>
                </a:ln>
                <a:solidFill>
                  <a:srgbClr val="353535"/>
                </a:solidFill>
                <a:effectLst/>
                <a:uLnTx/>
                <a:uFillTx/>
                <a:latin typeface="Calibri"/>
                <a:ea typeface="+mn-ea"/>
                <a:cs typeface="Calibri"/>
                <a:sym typeface="Calibri"/>
              </a:rPr>
              <a:t>will likely guide introduction of the ring</a:t>
            </a: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endParaRPr lang="en-US" sz="1100" kern="1200" dirty="0">
              <a:solidFill>
                <a:srgbClr val="353535"/>
              </a:solidFill>
              <a:latin typeface="Calibri"/>
              <a:ea typeface="+mn-ea"/>
              <a:cs typeface="Calibri"/>
              <a:sym typeface="Calibri"/>
            </a:endParaRP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US" sz="1100" kern="1200" dirty="0">
                <a:solidFill>
                  <a:srgbClr val="353535"/>
                </a:solidFill>
                <a:latin typeface="Calibri"/>
                <a:ea typeface="+mn-ea"/>
                <a:cs typeface="Calibri"/>
                <a:sym typeface="Calibri"/>
              </a:rPr>
              <a:t>Inclusion of the ring in the South Africa HIV prevention </a:t>
            </a:r>
            <a:r>
              <a:rPr lang="en-US" sz="1100" b="1" kern="1200" dirty="0">
                <a:solidFill>
                  <a:srgbClr val="353535"/>
                </a:solidFill>
                <a:latin typeface="Calibri"/>
                <a:ea typeface="+mn-ea"/>
                <a:cs typeface="Calibri"/>
                <a:sym typeface="Calibri"/>
              </a:rPr>
              <a:t>investment case </a:t>
            </a:r>
            <a:r>
              <a:rPr lang="en-US" sz="1100" kern="1200" dirty="0">
                <a:solidFill>
                  <a:srgbClr val="353535"/>
                </a:solidFill>
                <a:latin typeface="Calibri"/>
                <a:ea typeface="+mn-ea"/>
                <a:cs typeface="Calibri"/>
                <a:sym typeface="Calibri"/>
              </a:rPr>
              <a:t>will be key to informing policy decisions</a:t>
            </a: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endParaRPr kumimoji="0" lang="en-US" sz="1100" b="0" i="0" u="none" strike="noStrike" kern="1200" cap="none" spc="0" normalizeH="0" baseline="0" noProof="0" dirty="0">
              <a:ln>
                <a:noFill/>
              </a:ln>
              <a:solidFill>
                <a:srgbClr val="353535"/>
              </a:solidFill>
              <a:effectLst/>
              <a:uLnTx/>
              <a:uFillTx/>
              <a:latin typeface="Calibri"/>
              <a:ea typeface="+mn-ea"/>
              <a:cs typeface="Calibri"/>
              <a:sym typeface="Calibri"/>
            </a:endParaRP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US" sz="1100" kern="1200" dirty="0">
                <a:solidFill>
                  <a:srgbClr val="353535"/>
                </a:solidFill>
                <a:latin typeface="Calibri"/>
                <a:ea typeface="+mn-ea"/>
                <a:cs typeface="Calibri"/>
                <a:sym typeface="Calibri"/>
              </a:rPr>
              <a:t>South Africa is </a:t>
            </a:r>
            <a:r>
              <a:rPr lang="en-US" sz="1100" b="1" kern="1200" dirty="0">
                <a:solidFill>
                  <a:srgbClr val="353535"/>
                </a:solidFill>
                <a:latin typeface="Calibri"/>
                <a:ea typeface="+mn-ea"/>
                <a:cs typeface="Calibri"/>
                <a:sym typeface="Calibri"/>
              </a:rPr>
              <a:t>scaling up oral PrEP</a:t>
            </a:r>
            <a:r>
              <a:rPr lang="en-US" sz="1100" kern="1200" dirty="0">
                <a:solidFill>
                  <a:srgbClr val="353535"/>
                </a:solidFill>
                <a:latin typeface="Calibri"/>
                <a:ea typeface="+mn-ea"/>
                <a:cs typeface="Calibri"/>
                <a:sym typeface="Calibri"/>
              </a:rPr>
              <a:t> in 2021, which offers an opportunity to integrate the ring alongside initial introduction of oral PrEP in some regions </a:t>
            </a: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endParaRPr lang="en-US" sz="1100" kern="1200" dirty="0">
              <a:solidFill>
                <a:srgbClr val="353535"/>
              </a:solidFill>
              <a:latin typeface="Calibri"/>
              <a:ea typeface="+mn-ea"/>
              <a:cs typeface="Calibri"/>
              <a:sym typeface="Calibri"/>
            </a:endParaRP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US" sz="1100" kern="1200" dirty="0">
                <a:solidFill>
                  <a:srgbClr val="353535"/>
                </a:solidFill>
                <a:latin typeface="Calibri"/>
                <a:ea typeface="+mn-ea"/>
                <a:cs typeface="Calibri"/>
                <a:sym typeface="Calibri"/>
              </a:rPr>
              <a:t>Policymakers expect the ring will be a “niche” product and are considering how to introduce it alongside </a:t>
            </a:r>
            <a:r>
              <a:rPr lang="en-US" sz="1100" b="1" kern="1200" dirty="0">
                <a:solidFill>
                  <a:srgbClr val="353535"/>
                </a:solidFill>
                <a:latin typeface="Calibri"/>
                <a:ea typeface="+mn-ea"/>
                <a:cs typeface="Calibri"/>
                <a:sym typeface="Calibri"/>
              </a:rPr>
              <a:t>other HIV prevention options </a:t>
            </a: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endParaRPr lang="en-US" sz="1100" b="1" kern="1200" dirty="0">
              <a:solidFill>
                <a:srgbClr val="353535"/>
              </a:solidFill>
              <a:latin typeface="Calibri"/>
              <a:ea typeface="+mn-ea"/>
              <a:cs typeface="Calibri"/>
              <a:sym typeface="Calibri"/>
            </a:endParaRP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US" sz="1100" b="1" kern="1200" dirty="0">
                <a:solidFill>
                  <a:srgbClr val="353535"/>
                </a:solidFill>
                <a:latin typeface="Calibri"/>
                <a:ea typeface="+mn-ea"/>
                <a:cs typeface="Calibri"/>
                <a:sym typeface="Calibri"/>
              </a:rPr>
              <a:t>Financing </a:t>
            </a:r>
            <a:r>
              <a:rPr lang="en-US" sz="1100" kern="1200" dirty="0">
                <a:solidFill>
                  <a:srgbClr val="353535"/>
                </a:solidFill>
                <a:latin typeface="Calibri"/>
                <a:ea typeface="+mn-ea"/>
                <a:cs typeface="Calibri"/>
                <a:sym typeface="Calibri"/>
              </a:rPr>
              <a:t>for oral PrEP has been a mix of domestic and donor resources  </a:t>
            </a:r>
          </a:p>
          <a:p>
            <a:pPr marR="0" lvl="0" algn="l" defTabSz="914400" rtl="0" eaLnBrk="1" fontAlgn="auto" latinLnBrk="0" hangingPunct="1">
              <a:lnSpc>
                <a:spcPct val="100000"/>
              </a:lnSpc>
              <a:spcBef>
                <a:spcPts val="0"/>
              </a:spcBef>
              <a:spcAft>
                <a:spcPts val="0"/>
              </a:spcAft>
              <a:buClrTx/>
              <a:buSzPts val="1100"/>
              <a:tabLst/>
              <a:defRPr/>
            </a:pPr>
            <a:r>
              <a:rPr kumimoji="0" lang="en-US" sz="1100" b="1" i="0" u="none" strike="noStrike" kern="1200" cap="none" spc="0" normalizeH="0" baseline="0" noProof="0" dirty="0">
                <a:ln>
                  <a:noFill/>
                </a:ln>
                <a:solidFill>
                  <a:srgbClr val="353535"/>
                </a:solidFill>
                <a:effectLst/>
                <a:uLnTx/>
                <a:uFillTx/>
                <a:latin typeface="Calibri"/>
                <a:ea typeface="+mn-ea"/>
                <a:cs typeface="Calibri"/>
                <a:sym typeface="Calibri"/>
              </a:rPr>
              <a:t>  </a:t>
            </a: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endParaRPr kumimoji="0" sz="1100" b="0" i="0" u="none" strike="noStrike" kern="1200" cap="none" spc="0" normalizeH="0" baseline="0" noProof="0" dirty="0">
              <a:ln>
                <a:noFill/>
              </a:ln>
              <a:solidFill>
                <a:srgbClr val="353535"/>
              </a:solidFill>
              <a:effectLst/>
              <a:uLnTx/>
              <a:uFillTx/>
              <a:latin typeface="Calibri"/>
              <a:ea typeface="+mn-ea"/>
              <a:cs typeface="Calibri"/>
            </a:endParaRPr>
          </a:p>
        </p:txBody>
      </p:sp>
      <p:sp>
        <p:nvSpPr>
          <p:cNvPr id="12" name="Google Shape;436;p38">
            <a:extLst>
              <a:ext uri="{FF2B5EF4-FFF2-40B4-BE49-F238E27FC236}">
                <a16:creationId xmlns:a16="http://schemas.microsoft.com/office/drawing/2014/main" id="{CC105D77-6FAB-804B-B292-2C3EF6B0AD2B}"/>
              </a:ext>
            </a:extLst>
          </p:cNvPr>
          <p:cNvSpPr/>
          <p:nvPr/>
        </p:nvSpPr>
        <p:spPr>
          <a:xfrm>
            <a:off x="2729212" y="2167226"/>
            <a:ext cx="2013408" cy="4367386"/>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kumimoji="0" lang="en-US" sz="1100" b="1" i="0" u="none" strike="noStrike" kern="1200" cap="none" spc="0" normalizeH="0" baseline="0" noProof="0" dirty="0">
                <a:ln>
                  <a:noFill/>
                </a:ln>
                <a:solidFill>
                  <a:srgbClr val="353535"/>
                </a:solidFill>
                <a:effectLst/>
                <a:uLnTx/>
                <a:uFillTx/>
                <a:latin typeface="Calibri"/>
                <a:ea typeface="+mn-ea"/>
                <a:cs typeface="Calibri"/>
                <a:sym typeface="Calibri"/>
              </a:rPr>
              <a:t>Scheduling for the ring </a:t>
            </a:r>
            <a:r>
              <a:rPr kumimoji="0" lang="en-US" sz="1100" b="0" i="0" u="none" strike="noStrike" kern="1200" cap="none" spc="0" normalizeH="0" baseline="0" noProof="0" dirty="0">
                <a:ln>
                  <a:noFill/>
                </a:ln>
                <a:solidFill>
                  <a:srgbClr val="353535"/>
                </a:solidFill>
                <a:effectLst/>
                <a:uLnTx/>
                <a:uFillTx/>
                <a:latin typeface="Calibri"/>
                <a:ea typeface="+mn-ea"/>
                <a:cs typeface="Calibri"/>
                <a:sym typeface="Calibri"/>
              </a:rPr>
              <a:t>will determine how and where it can be delivered (e.g., whether it will require a clinician prescription, can be provided by a pharmacist, or can be purchased directly)</a:t>
            </a: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endParaRPr lang="en-US" sz="1100" kern="1200" dirty="0">
              <a:solidFill>
                <a:srgbClr val="353535"/>
              </a:solidFill>
              <a:latin typeface="Calibri"/>
              <a:ea typeface="+mn-ea"/>
              <a:cs typeface="Calibri"/>
              <a:sym typeface="Calibri"/>
            </a:endParaRP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US" sz="1100" kern="1200" dirty="0">
                <a:solidFill>
                  <a:srgbClr val="353535"/>
                </a:solidFill>
                <a:latin typeface="Calibri"/>
                <a:ea typeface="+mn-ea"/>
                <a:cs typeface="Calibri"/>
                <a:sym typeface="Calibri"/>
              </a:rPr>
              <a:t>The </a:t>
            </a:r>
            <a:r>
              <a:rPr lang="en-US" sz="1100" b="1" kern="1200" dirty="0">
                <a:solidFill>
                  <a:srgbClr val="353535"/>
                </a:solidFill>
                <a:latin typeface="Calibri"/>
                <a:ea typeface="+mn-ea"/>
                <a:cs typeface="Calibri"/>
                <a:sym typeface="Calibri"/>
              </a:rPr>
              <a:t>public sector </a:t>
            </a:r>
            <a:r>
              <a:rPr lang="en-US" sz="1100" kern="1200" dirty="0">
                <a:solidFill>
                  <a:srgbClr val="353535"/>
                </a:solidFill>
                <a:latin typeface="Calibri"/>
                <a:ea typeface="+mn-ea"/>
                <a:cs typeface="Calibri"/>
                <a:sym typeface="Calibri"/>
              </a:rPr>
              <a:t>supply chain is managed by the NDOH, while private sector providers and pharmacies procure commodities from private, registered </a:t>
            </a:r>
            <a:r>
              <a:rPr lang="en-US" sz="1100" b="1" kern="1200" dirty="0">
                <a:solidFill>
                  <a:srgbClr val="353535"/>
                </a:solidFill>
                <a:latin typeface="Calibri"/>
                <a:ea typeface="+mn-ea"/>
                <a:cs typeface="Calibri"/>
                <a:sym typeface="Calibri"/>
              </a:rPr>
              <a:t>wholesalers </a:t>
            </a: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endParaRPr lang="en-US" sz="1100" kern="1200" dirty="0">
              <a:solidFill>
                <a:srgbClr val="353535"/>
              </a:solidFill>
              <a:latin typeface="Calibri"/>
              <a:ea typeface="+mn-ea"/>
              <a:cs typeface="Calibri"/>
              <a:sym typeface="Calibri"/>
            </a:endParaRP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US" sz="1100" kern="1200" dirty="0">
                <a:solidFill>
                  <a:srgbClr val="353535"/>
                </a:solidFill>
                <a:latin typeface="Calibri"/>
                <a:ea typeface="+mn-ea"/>
                <a:cs typeface="Calibri"/>
                <a:sym typeface="Calibri"/>
              </a:rPr>
              <a:t>A new initiative to deliver public sector commodities for treatment of chronic conditions via </a:t>
            </a:r>
            <a:r>
              <a:rPr lang="en-US" sz="1100" b="1" kern="1200" dirty="0">
                <a:solidFill>
                  <a:srgbClr val="353535"/>
                </a:solidFill>
                <a:latin typeface="Calibri"/>
                <a:ea typeface="+mn-ea"/>
                <a:cs typeface="Calibri"/>
                <a:sym typeface="Calibri"/>
              </a:rPr>
              <a:t>pharmacies</a:t>
            </a:r>
            <a:r>
              <a:rPr lang="en-US" sz="1100" kern="1200" dirty="0">
                <a:solidFill>
                  <a:srgbClr val="353535"/>
                </a:solidFill>
                <a:latin typeface="Calibri"/>
                <a:ea typeface="+mn-ea"/>
                <a:cs typeface="Calibri"/>
                <a:sym typeface="Calibri"/>
              </a:rPr>
              <a:t> may offer an opportunity for delivery of the ring </a:t>
            </a: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endParaRPr kumimoji="0" lang="en-US" sz="1100" b="0" i="0" u="none" strike="noStrike" kern="1200" cap="none" spc="0" normalizeH="0" baseline="0" noProof="0" dirty="0">
              <a:ln>
                <a:noFill/>
              </a:ln>
              <a:solidFill>
                <a:srgbClr val="353535"/>
              </a:solidFill>
              <a:effectLst/>
              <a:uLnTx/>
              <a:uFillTx/>
              <a:latin typeface="Calibri"/>
              <a:ea typeface="+mn-ea"/>
              <a:cs typeface="Calibri"/>
              <a:sym typeface="Calibri"/>
            </a:endParaRP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endParaRPr kumimoji="0" lang="en-US" sz="1100" b="0" i="0" u="none" strike="noStrike" kern="1200" cap="none" spc="0" normalizeH="0" baseline="0" noProof="0" dirty="0">
              <a:ln>
                <a:noFill/>
              </a:ln>
              <a:solidFill>
                <a:srgbClr val="353535"/>
              </a:solidFill>
              <a:effectLst/>
              <a:uLnTx/>
              <a:uFillTx/>
              <a:latin typeface="Calibri"/>
              <a:ea typeface="+mn-ea"/>
              <a:cs typeface="Calibri"/>
              <a:sym typeface="Calibri"/>
            </a:endParaRP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endParaRPr lang="en-US" sz="1100" kern="1200" dirty="0">
              <a:solidFill>
                <a:srgbClr val="353535"/>
              </a:solidFill>
              <a:latin typeface="Calibri"/>
              <a:ea typeface="+mn-ea"/>
              <a:cs typeface="Calibri"/>
              <a:sym typeface="Calibri"/>
            </a:endParaRP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endParaRPr kumimoji="0" lang="en-US" sz="1100" b="0" i="0" u="none" strike="noStrike" kern="1200" cap="none" spc="0" normalizeH="0" baseline="0" noProof="0" dirty="0">
              <a:ln>
                <a:noFill/>
              </a:ln>
              <a:solidFill>
                <a:srgbClr val="353535"/>
              </a:solidFill>
              <a:effectLst/>
              <a:uLnTx/>
              <a:uFillTx/>
              <a:latin typeface="Calibri"/>
              <a:ea typeface="+mn-ea"/>
              <a:cs typeface="Calibri"/>
              <a:sym typeface="Calibri"/>
            </a:endParaRPr>
          </a:p>
          <a:p>
            <a:pPr marL="0" marR="0" lvl="0" indent="0" algn="l" defTabSz="914400" rtl="0" eaLnBrk="1" fontAlgn="auto" latinLnBrk="0" hangingPunct="1">
              <a:lnSpc>
                <a:spcPct val="100000"/>
              </a:lnSpc>
              <a:spcBef>
                <a:spcPts val="0"/>
              </a:spcBef>
              <a:spcAft>
                <a:spcPts val="0"/>
              </a:spcAft>
              <a:buClrTx/>
              <a:buSzPts val="1100"/>
              <a:buFontTx/>
              <a:buNone/>
              <a:tabLst/>
              <a:defRPr/>
            </a:pPr>
            <a:endParaRPr kumimoji="0" lang="en-US" sz="1100" b="0" i="0" u="none" strike="noStrike" kern="1200" cap="none" spc="0" normalizeH="0" baseline="0" noProof="0" dirty="0">
              <a:ln>
                <a:noFill/>
              </a:ln>
              <a:solidFill>
                <a:srgbClr val="353535"/>
              </a:solidFill>
              <a:effectLst/>
              <a:uLnTx/>
              <a:uFillTx/>
              <a:latin typeface="Calibri"/>
              <a:ea typeface="+mn-ea"/>
              <a:cs typeface="Calibri"/>
              <a:sym typeface="Calibri"/>
            </a:endParaRP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endParaRPr kumimoji="0" lang="en-US" sz="1100" b="0" i="0" u="none" strike="noStrike" kern="1200" cap="none" spc="0" normalizeH="0" baseline="0" noProof="0" dirty="0">
              <a:ln>
                <a:noFill/>
              </a:ln>
              <a:solidFill>
                <a:srgbClr val="353535"/>
              </a:solidFill>
              <a:effectLst/>
              <a:uLnTx/>
              <a:uFillTx/>
              <a:latin typeface="Calibri"/>
              <a:ea typeface="+mn-ea"/>
              <a:cs typeface="Calibri"/>
              <a:sym typeface="Calibri"/>
            </a:endParaRP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endParaRPr kumimoji="0" lang="en-US" sz="1100" b="0" i="0" u="none" strike="noStrike" kern="1200" cap="none" spc="0" normalizeH="0" baseline="0" noProof="0" dirty="0">
              <a:ln>
                <a:noFill/>
              </a:ln>
              <a:solidFill>
                <a:srgbClr val="353535"/>
              </a:solidFill>
              <a:effectLst/>
              <a:uLnTx/>
              <a:uFillTx/>
              <a:latin typeface="Calibri"/>
              <a:ea typeface="+mn-ea"/>
              <a:cs typeface="Calibri"/>
              <a:sym typeface="Calibri"/>
            </a:endParaRP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endParaRPr kumimoji="0" lang="en-US" sz="1100" b="0" i="0" u="none" strike="noStrike" kern="1200" cap="none" spc="0" normalizeH="0" baseline="0" noProof="0" dirty="0">
              <a:ln>
                <a:noFill/>
              </a:ln>
              <a:solidFill>
                <a:srgbClr val="353535"/>
              </a:solidFill>
              <a:effectLst/>
              <a:uLnTx/>
              <a:uFillTx/>
              <a:latin typeface="Calibri"/>
              <a:ea typeface="+mn-ea"/>
              <a:cs typeface="Calibri"/>
              <a:sym typeface="Calibri"/>
            </a:endParaRP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endParaRPr kumimoji="0" lang="en-US" sz="1100" b="0" i="0" u="none" strike="noStrike" kern="1200" cap="none" spc="0" normalizeH="0" baseline="0" noProof="0" dirty="0">
              <a:ln>
                <a:noFill/>
              </a:ln>
              <a:solidFill>
                <a:srgbClr val="353535"/>
              </a:solidFill>
              <a:effectLst/>
              <a:uLnTx/>
              <a:uFillTx/>
              <a:latin typeface="Calibri"/>
              <a:ea typeface="+mn-ea"/>
              <a:cs typeface="Calibri"/>
              <a:sym typeface="Calibri"/>
            </a:endParaRP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endParaRPr kumimoji="0" sz="1100" b="0" i="0" u="none" strike="noStrike" kern="1200" cap="none" spc="0" normalizeH="0" baseline="0" noProof="0" dirty="0">
              <a:ln>
                <a:noFill/>
              </a:ln>
              <a:solidFill>
                <a:srgbClr val="353535"/>
              </a:solidFill>
              <a:effectLst/>
              <a:uLnTx/>
              <a:uFillTx/>
              <a:latin typeface="Calibri"/>
              <a:ea typeface="+mn-ea"/>
              <a:cs typeface="Calibri"/>
            </a:endParaRPr>
          </a:p>
        </p:txBody>
      </p:sp>
      <p:sp>
        <p:nvSpPr>
          <p:cNvPr id="13" name="Google Shape;436;p38">
            <a:extLst>
              <a:ext uri="{FF2B5EF4-FFF2-40B4-BE49-F238E27FC236}">
                <a16:creationId xmlns:a16="http://schemas.microsoft.com/office/drawing/2014/main" id="{A8625527-8BD7-9840-B447-3CEBE21944BC}"/>
              </a:ext>
            </a:extLst>
          </p:cNvPr>
          <p:cNvSpPr/>
          <p:nvPr/>
        </p:nvSpPr>
        <p:spPr>
          <a:xfrm>
            <a:off x="5014997" y="2167226"/>
            <a:ext cx="2013408" cy="4367386"/>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kumimoji="0" lang="en-US" sz="1100" b="0" i="0" u="none" strike="noStrike" kern="1200" cap="none" spc="0" normalizeH="0" baseline="0" noProof="0" dirty="0">
                <a:ln>
                  <a:noFill/>
                </a:ln>
                <a:solidFill>
                  <a:srgbClr val="353535"/>
                </a:solidFill>
                <a:effectLst/>
                <a:uLnTx/>
                <a:uFillTx/>
                <a:latin typeface="Calibri"/>
                <a:ea typeface="+mn-ea"/>
                <a:cs typeface="Calibri"/>
                <a:sym typeface="Calibri"/>
              </a:rPr>
              <a:t>South Africa has a range of models to deliver SRH services (e.g., mobile sites, community-based services), but </a:t>
            </a:r>
            <a:r>
              <a:rPr kumimoji="0" lang="en-US" sz="1100" b="1" i="0" u="none" strike="noStrike" kern="1200" cap="none" spc="0" normalizeH="0" baseline="0" noProof="0" dirty="0">
                <a:ln>
                  <a:noFill/>
                </a:ln>
                <a:solidFill>
                  <a:srgbClr val="353535"/>
                </a:solidFill>
                <a:effectLst/>
                <a:uLnTx/>
                <a:uFillTx/>
                <a:latin typeface="Calibri"/>
                <a:ea typeface="+mn-ea"/>
                <a:cs typeface="Calibri"/>
                <a:sym typeface="Calibri"/>
              </a:rPr>
              <a:t>oral PrEP </a:t>
            </a:r>
            <a:r>
              <a:rPr kumimoji="0" lang="en-US" sz="1100" b="0" i="0" u="none" strike="noStrike" kern="1200" cap="none" spc="0" normalizeH="0" baseline="0" noProof="0" dirty="0">
                <a:ln>
                  <a:noFill/>
                </a:ln>
                <a:solidFill>
                  <a:srgbClr val="353535"/>
                </a:solidFill>
                <a:effectLst/>
                <a:uLnTx/>
                <a:uFillTx/>
                <a:latin typeface="Calibri"/>
                <a:ea typeface="+mn-ea"/>
                <a:cs typeface="Calibri"/>
                <a:sym typeface="Calibri"/>
              </a:rPr>
              <a:t>has largely been delivered in clinical settings via NIMART-trained nurses </a:t>
            </a: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endParaRPr lang="en-US" sz="1100" kern="1200" dirty="0">
              <a:solidFill>
                <a:srgbClr val="353535"/>
              </a:solidFill>
              <a:latin typeface="Calibri"/>
              <a:ea typeface="+mn-ea"/>
              <a:cs typeface="Calibri"/>
              <a:sym typeface="Calibri"/>
            </a:endParaRP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kumimoji="0" lang="en-US" sz="1100" b="0" i="0" u="none" strike="noStrike" kern="1200" cap="none" spc="0" normalizeH="0" baseline="0" noProof="0" dirty="0">
                <a:ln>
                  <a:noFill/>
                </a:ln>
                <a:solidFill>
                  <a:srgbClr val="353535"/>
                </a:solidFill>
                <a:effectLst/>
                <a:uLnTx/>
                <a:uFillTx/>
                <a:latin typeface="Calibri"/>
                <a:ea typeface="+mn-ea"/>
                <a:cs typeface="Calibri"/>
                <a:sym typeface="Calibri"/>
              </a:rPr>
              <a:t>As such, the ring may require development of </a:t>
            </a:r>
            <a:r>
              <a:rPr kumimoji="0" lang="en-US" sz="1100" b="1" i="0" u="none" strike="noStrike" kern="1200" cap="none" spc="0" normalizeH="0" baseline="0" noProof="0" dirty="0">
                <a:ln>
                  <a:noFill/>
                </a:ln>
                <a:solidFill>
                  <a:srgbClr val="353535"/>
                </a:solidFill>
                <a:effectLst/>
                <a:uLnTx/>
                <a:uFillTx/>
                <a:latin typeface="Calibri"/>
                <a:ea typeface="+mn-ea"/>
                <a:cs typeface="Calibri"/>
                <a:sym typeface="Calibri"/>
              </a:rPr>
              <a:t>new delivery models</a:t>
            </a:r>
            <a:r>
              <a:rPr kumimoji="0" lang="en-US" sz="1100" b="0" i="0" u="none" strike="noStrike" kern="1200" cap="none" spc="0" normalizeH="0" baseline="0" noProof="0" dirty="0">
                <a:ln>
                  <a:noFill/>
                </a:ln>
                <a:solidFill>
                  <a:srgbClr val="353535"/>
                </a:solidFill>
                <a:effectLst/>
                <a:uLnTx/>
                <a:uFillTx/>
                <a:latin typeface="Calibri"/>
                <a:ea typeface="+mn-ea"/>
                <a:cs typeface="Calibri"/>
                <a:sym typeface="Calibri"/>
              </a:rPr>
              <a:t> building on, but not limited to, models used for oral PrEP </a:t>
            </a: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endParaRPr lang="en-US" sz="1100" kern="1200" dirty="0">
              <a:solidFill>
                <a:srgbClr val="353535"/>
              </a:solidFill>
              <a:latin typeface="Calibri"/>
              <a:ea typeface="+mn-ea"/>
              <a:cs typeface="Calibri"/>
              <a:sym typeface="Calibri"/>
            </a:endParaRP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kumimoji="0" lang="en-US" sz="1100" b="0" i="0" u="none" strike="noStrike" kern="1200" cap="none" spc="0" normalizeH="0" baseline="0" noProof="0" dirty="0">
                <a:ln>
                  <a:noFill/>
                </a:ln>
                <a:solidFill>
                  <a:srgbClr val="353535"/>
                </a:solidFill>
                <a:effectLst/>
                <a:uLnTx/>
                <a:uFillTx/>
                <a:latin typeface="Calibri"/>
                <a:ea typeface="+mn-ea"/>
                <a:cs typeface="Calibri"/>
                <a:sym typeface="Calibri"/>
              </a:rPr>
              <a:t>South Africa also has ongoing efforts to train HCWs</a:t>
            </a:r>
            <a:r>
              <a:rPr kumimoji="0" lang="en-US" sz="1100" b="1" i="0" u="none" strike="noStrike" kern="1200" cap="none" spc="0" normalizeH="0" baseline="0" noProof="0" dirty="0">
                <a:ln>
                  <a:noFill/>
                </a:ln>
                <a:solidFill>
                  <a:srgbClr val="353535"/>
                </a:solidFill>
                <a:effectLst/>
                <a:uLnTx/>
                <a:uFillTx/>
                <a:latin typeface="Calibri"/>
                <a:ea typeface="+mn-ea"/>
                <a:cs typeface="Calibri"/>
                <a:sym typeface="Calibri"/>
              </a:rPr>
              <a:t> </a:t>
            </a:r>
            <a:r>
              <a:rPr kumimoji="0" lang="en-US" sz="1100" b="0" i="0" u="none" strike="noStrike" kern="1200" cap="none" spc="0" normalizeH="0" baseline="0" noProof="0" dirty="0">
                <a:ln>
                  <a:noFill/>
                </a:ln>
                <a:solidFill>
                  <a:srgbClr val="353535"/>
                </a:solidFill>
                <a:effectLst/>
                <a:uLnTx/>
                <a:uFillTx/>
                <a:latin typeface="Calibri"/>
                <a:ea typeface="+mn-ea"/>
                <a:cs typeface="Calibri"/>
                <a:sym typeface="Calibri"/>
              </a:rPr>
              <a:t>on oral PrEP, established </a:t>
            </a:r>
            <a:r>
              <a:rPr kumimoji="0" lang="en-US" sz="1100" b="1" i="0" u="none" strike="noStrike" kern="1200" cap="none" spc="0" normalizeH="0" baseline="0" noProof="0" dirty="0">
                <a:ln>
                  <a:noFill/>
                </a:ln>
                <a:solidFill>
                  <a:srgbClr val="353535"/>
                </a:solidFill>
                <a:effectLst/>
                <a:uLnTx/>
                <a:uFillTx/>
                <a:latin typeface="Calibri"/>
                <a:ea typeface="+mn-ea"/>
                <a:cs typeface="Calibri"/>
                <a:sym typeface="Calibri"/>
              </a:rPr>
              <a:t>referral </a:t>
            </a:r>
            <a:r>
              <a:rPr kumimoji="0" lang="en-US" sz="1100" b="0" i="0" u="none" strike="noStrike" kern="1200" cap="none" spc="0" normalizeH="0" baseline="0" noProof="0" dirty="0">
                <a:ln>
                  <a:noFill/>
                </a:ln>
                <a:solidFill>
                  <a:srgbClr val="353535"/>
                </a:solidFill>
                <a:effectLst/>
                <a:uLnTx/>
                <a:uFillTx/>
                <a:latin typeface="Calibri"/>
                <a:ea typeface="+mn-ea"/>
                <a:cs typeface="Calibri"/>
                <a:sym typeface="Calibri"/>
              </a:rPr>
              <a:t>networks for oral PrEP, and screening for IPV as part of the oral PrEP package – all of which provide a strong foundation for the ring </a:t>
            </a: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endParaRPr kumimoji="0" sz="1100" b="0" i="0" u="none" strike="noStrike" kern="1200" cap="none" spc="0" normalizeH="0" baseline="0" noProof="0" dirty="0">
              <a:ln>
                <a:noFill/>
              </a:ln>
              <a:solidFill>
                <a:srgbClr val="353535"/>
              </a:solidFill>
              <a:effectLst/>
              <a:uLnTx/>
              <a:uFillTx/>
              <a:latin typeface="Calibri"/>
              <a:ea typeface="+mn-ea"/>
              <a:cs typeface="Calibri"/>
            </a:endParaRPr>
          </a:p>
        </p:txBody>
      </p:sp>
      <p:sp>
        <p:nvSpPr>
          <p:cNvPr id="14" name="Google Shape;436;p38">
            <a:extLst>
              <a:ext uri="{FF2B5EF4-FFF2-40B4-BE49-F238E27FC236}">
                <a16:creationId xmlns:a16="http://schemas.microsoft.com/office/drawing/2014/main" id="{21506202-7ED3-9A48-9005-6AF0196FE3D0}"/>
              </a:ext>
            </a:extLst>
          </p:cNvPr>
          <p:cNvSpPr/>
          <p:nvPr/>
        </p:nvSpPr>
        <p:spPr>
          <a:xfrm>
            <a:off x="7300782" y="2167226"/>
            <a:ext cx="2013408" cy="4367386"/>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kumimoji="0" lang="en-US" sz="1100" b="0" i="0" u="none" strike="noStrike" kern="1200" cap="none" spc="0" normalizeH="0" baseline="0" noProof="0" dirty="0">
                <a:ln>
                  <a:noFill/>
                </a:ln>
                <a:solidFill>
                  <a:srgbClr val="353535"/>
                </a:solidFill>
                <a:effectLst/>
                <a:uLnTx/>
                <a:uFillTx/>
                <a:latin typeface="Calibri"/>
                <a:ea typeface="+mn-ea"/>
                <a:cs typeface="Calibri"/>
                <a:sym typeface="Calibri"/>
              </a:rPr>
              <a:t>A number of </a:t>
            </a:r>
            <a:r>
              <a:rPr kumimoji="0" lang="en-US" sz="1100" b="1" i="0" u="none" strike="noStrike" kern="1200" cap="none" spc="0" normalizeH="0" baseline="0" noProof="0" dirty="0">
                <a:ln>
                  <a:noFill/>
                </a:ln>
                <a:solidFill>
                  <a:srgbClr val="353535"/>
                </a:solidFill>
                <a:effectLst/>
                <a:uLnTx/>
                <a:uFillTx/>
                <a:latin typeface="Calibri"/>
                <a:ea typeface="+mn-ea"/>
                <a:cs typeface="Calibri"/>
                <a:sym typeface="Calibri"/>
              </a:rPr>
              <a:t>existing platforms</a:t>
            </a:r>
            <a:r>
              <a:rPr kumimoji="0" lang="en-US" sz="1100" b="0" i="0" u="none" strike="noStrike" kern="1200" cap="none" spc="0" normalizeH="0" baseline="0" noProof="0" dirty="0">
                <a:ln>
                  <a:noFill/>
                </a:ln>
                <a:solidFill>
                  <a:srgbClr val="353535"/>
                </a:solidFill>
                <a:effectLst/>
                <a:uLnTx/>
                <a:uFillTx/>
                <a:latin typeface="Calibri"/>
                <a:ea typeface="+mn-ea"/>
                <a:cs typeface="Calibri"/>
                <a:sym typeface="Calibri"/>
              </a:rPr>
              <a:t> can support demand creation activities and messages for the ring, including B-Wise and myPrEP.co.za </a:t>
            </a: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endParaRPr lang="en-US" sz="1100" kern="1200" dirty="0">
              <a:solidFill>
                <a:srgbClr val="353535"/>
              </a:solidFill>
              <a:latin typeface="Calibri"/>
              <a:ea typeface="+mn-ea"/>
              <a:cs typeface="Calibri"/>
              <a:sym typeface="Calibri"/>
            </a:endParaRP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kumimoji="0" lang="en-US" sz="1100" b="0" i="0" u="none" strike="noStrike" kern="1200" cap="none" spc="0" normalizeH="0" baseline="0" noProof="0" dirty="0">
                <a:ln>
                  <a:noFill/>
                </a:ln>
                <a:solidFill>
                  <a:srgbClr val="353535"/>
                </a:solidFill>
                <a:effectLst/>
                <a:uLnTx/>
                <a:uFillTx/>
                <a:latin typeface="Calibri"/>
                <a:ea typeface="+mn-ea"/>
                <a:cs typeface="Calibri"/>
                <a:sym typeface="Calibri"/>
              </a:rPr>
              <a:t>These platforms can also provide information and </a:t>
            </a:r>
            <a:r>
              <a:rPr kumimoji="0" lang="en-US" sz="1100" b="1" i="0" u="none" strike="noStrike" kern="1200" cap="none" spc="0" normalizeH="0" baseline="0" noProof="0" dirty="0">
                <a:ln>
                  <a:noFill/>
                </a:ln>
                <a:solidFill>
                  <a:srgbClr val="353535"/>
                </a:solidFill>
                <a:effectLst/>
                <a:uLnTx/>
                <a:uFillTx/>
                <a:latin typeface="Calibri"/>
                <a:ea typeface="+mn-ea"/>
                <a:cs typeface="Calibri"/>
                <a:sym typeface="Calibri"/>
              </a:rPr>
              <a:t>support decision-making </a:t>
            </a:r>
            <a:r>
              <a:rPr kumimoji="0" lang="en-US" sz="1100" b="0" i="0" u="none" strike="noStrike" kern="1200" cap="none" spc="0" normalizeH="0" baseline="0" noProof="0" dirty="0">
                <a:ln>
                  <a:noFill/>
                </a:ln>
                <a:solidFill>
                  <a:srgbClr val="353535"/>
                </a:solidFill>
                <a:effectLst/>
                <a:uLnTx/>
                <a:uFillTx/>
                <a:latin typeface="Calibri"/>
                <a:ea typeface="+mn-ea"/>
                <a:cs typeface="Calibri"/>
                <a:sym typeface="Calibri"/>
              </a:rPr>
              <a:t>around PrEP options </a:t>
            </a: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endParaRPr lang="en-US" sz="1100" kern="1200" dirty="0">
              <a:solidFill>
                <a:srgbClr val="353535"/>
              </a:solidFill>
              <a:latin typeface="Calibri"/>
              <a:ea typeface="+mn-ea"/>
              <a:cs typeface="Calibri"/>
              <a:sym typeface="Calibri"/>
            </a:endParaRP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US" sz="1100" kern="1200" dirty="0">
                <a:solidFill>
                  <a:srgbClr val="353535"/>
                </a:solidFill>
                <a:latin typeface="Calibri"/>
                <a:ea typeface="+mn-ea"/>
                <a:cs typeface="Calibri"/>
                <a:sym typeface="Calibri"/>
              </a:rPr>
              <a:t>A major outstanding question is how </a:t>
            </a:r>
            <a:r>
              <a:rPr lang="en-US" sz="1100" b="1" kern="1200" dirty="0">
                <a:solidFill>
                  <a:srgbClr val="353535"/>
                </a:solidFill>
                <a:latin typeface="Calibri"/>
                <a:ea typeface="+mn-ea"/>
                <a:cs typeface="Calibri"/>
                <a:sym typeface="Calibri"/>
              </a:rPr>
              <a:t>end users </a:t>
            </a:r>
            <a:r>
              <a:rPr lang="en-US" sz="1100" kern="1200" dirty="0">
                <a:solidFill>
                  <a:srgbClr val="353535"/>
                </a:solidFill>
                <a:latin typeface="Calibri"/>
                <a:ea typeface="+mn-ea"/>
                <a:cs typeface="Calibri"/>
                <a:sym typeface="Calibri"/>
              </a:rPr>
              <a:t>will respond to the ring –uptake of the contraceptive ring has been low since being made available</a:t>
            </a: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endParaRPr kumimoji="0" lang="en-US" sz="1100" b="0" i="0" u="none" strike="noStrike" kern="1200" cap="none" spc="0" normalizeH="0" baseline="0" noProof="0" dirty="0">
              <a:ln>
                <a:noFill/>
              </a:ln>
              <a:solidFill>
                <a:srgbClr val="353535"/>
              </a:solidFill>
              <a:effectLst/>
              <a:uLnTx/>
              <a:uFillTx/>
              <a:latin typeface="Calibri"/>
              <a:ea typeface="+mn-ea"/>
              <a:cs typeface="Calibri"/>
              <a:sym typeface="Calibri"/>
            </a:endParaRP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US" sz="1100" kern="1200" dirty="0">
                <a:solidFill>
                  <a:srgbClr val="353535"/>
                </a:solidFill>
                <a:latin typeface="Calibri"/>
                <a:ea typeface="+mn-ea"/>
                <a:cs typeface="Calibri"/>
                <a:sym typeface="Calibri"/>
              </a:rPr>
              <a:t>In addition, </a:t>
            </a:r>
            <a:r>
              <a:rPr lang="en-US" sz="1100" b="1" kern="1200" dirty="0">
                <a:solidFill>
                  <a:srgbClr val="353535"/>
                </a:solidFill>
                <a:latin typeface="Calibri"/>
                <a:ea typeface="+mn-ea"/>
                <a:cs typeface="Calibri"/>
                <a:sym typeface="Calibri"/>
              </a:rPr>
              <a:t>sustaining demand creation </a:t>
            </a:r>
            <a:r>
              <a:rPr lang="en-US" sz="1100" kern="1200" dirty="0">
                <a:solidFill>
                  <a:srgbClr val="353535"/>
                </a:solidFill>
                <a:latin typeface="Calibri"/>
                <a:ea typeface="+mn-ea"/>
                <a:cs typeface="Calibri"/>
                <a:sym typeface="Calibri"/>
              </a:rPr>
              <a:t>efforts has been challenging due to lack of resources </a:t>
            </a:r>
            <a:endParaRPr kumimoji="0" lang="en-US" sz="1100" b="0" i="0" u="none" strike="noStrike" kern="1200" cap="none" spc="0" normalizeH="0" baseline="0" noProof="0" dirty="0">
              <a:ln>
                <a:noFill/>
              </a:ln>
              <a:solidFill>
                <a:srgbClr val="353535"/>
              </a:solidFill>
              <a:effectLst/>
              <a:uLnTx/>
              <a:uFillTx/>
              <a:latin typeface="Calibri"/>
              <a:ea typeface="+mn-ea"/>
              <a:cs typeface="Calibri"/>
              <a:sym typeface="Calibri"/>
            </a:endParaRPr>
          </a:p>
        </p:txBody>
      </p:sp>
      <p:sp>
        <p:nvSpPr>
          <p:cNvPr id="15" name="Google Shape;436;p38">
            <a:extLst>
              <a:ext uri="{FF2B5EF4-FFF2-40B4-BE49-F238E27FC236}">
                <a16:creationId xmlns:a16="http://schemas.microsoft.com/office/drawing/2014/main" id="{499DFFDE-F7F2-1F42-9A2A-B3182DB03B86}"/>
              </a:ext>
            </a:extLst>
          </p:cNvPr>
          <p:cNvSpPr/>
          <p:nvPr/>
        </p:nvSpPr>
        <p:spPr>
          <a:xfrm>
            <a:off x="9586567" y="2167226"/>
            <a:ext cx="2013408" cy="4367386"/>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US" sz="1100" kern="1200" dirty="0">
                <a:solidFill>
                  <a:srgbClr val="353535"/>
                </a:solidFill>
                <a:latin typeface="Calibri"/>
                <a:ea typeface="+mn-ea"/>
                <a:cs typeface="Calibri"/>
                <a:sym typeface="Calibri"/>
              </a:rPr>
              <a:t>Delivery of o</a:t>
            </a:r>
            <a:r>
              <a:rPr kumimoji="0" lang="en-US" sz="1100" b="0" i="0" u="none" strike="noStrike" kern="1200" cap="none" spc="0" normalizeH="0" baseline="0" noProof="0" dirty="0">
                <a:ln>
                  <a:noFill/>
                </a:ln>
                <a:solidFill>
                  <a:srgbClr val="353535"/>
                </a:solidFill>
                <a:effectLst/>
                <a:uLnTx/>
                <a:uFillTx/>
                <a:latin typeface="Calibri"/>
                <a:ea typeface="+mn-ea"/>
                <a:cs typeface="Calibri"/>
                <a:sym typeface="Calibri"/>
              </a:rPr>
              <a:t>ral PrEP is </a:t>
            </a:r>
            <a:r>
              <a:rPr kumimoji="0" lang="en-US" sz="1100" b="1" i="0" u="none" strike="noStrike" kern="1200" cap="none" spc="0" normalizeH="0" baseline="0" noProof="0" dirty="0">
                <a:ln>
                  <a:noFill/>
                </a:ln>
                <a:solidFill>
                  <a:srgbClr val="353535"/>
                </a:solidFill>
                <a:effectLst/>
                <a:uLnTx/>
                <a:uFillTx/>
                <a:latin typeface="Calibri"/>
                <a:ea typeface="+mn-ea"/>
                <a:cs typeface="Calibri"/>
                <a:sym typeface="Calibri"/>
              </a:rPr>
              <a:t>monitored</a:t>
            </a:r>
            <a:r>
              <a:rPr kumimoji="0" lang="en-US" sz="1100" b="0" i="0" u="none" strike="noStrike" kern="1200" cap="none" spc="0" normalizeH="0" baseline="0" noProof="0" dirty="0">
                <a:ln>
                  <a:noFill/>
                </a:ln>
                <a:solidFill>
                  <a:srgbClr val="353535"/>
                </a:solidFill>
                <a:effectLst/>
                <a:uLnTx/>
                <a:uFillTx/>
                <a:latin typeface="Calibri"/>
                <a:ea typeface="+mn-ea"/>
                <a:cs typeface="Calibri"/>
                <a:sym typeface="Calibri"/>
              </a:rPr>
              <a:t> at the facility-level, with overall management from the NDOH – the ring will likely be added to this system and set of tools</a:t>
            </a: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endParaRPr lang="en-US" sz="1100" kern="1200" dirty="0">
              <a:solidFill>
                <a:srgbClr val="353535"/>
              </a:solidFill>
              <a:latin typeface="Calibri"/>
              <a:ea typeface="+mn-ea"/>
              <a:cs typeface="Calibri"/>
              <a:sym typeface="Calibri"/>
            </a:endParaRP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kumimoji="0" lang="en-US" sz="1100" b="0" i="0" u="none" strike="noStrike" kern="1200" cap="none" spc="0" normalizeH="0" baseline="0" noProof="0" dirty="0">
                <a:ln>
                  <a:noFill/>
                </a:ln>
                <a:solidFill>
                  <a:srgbClr val="353535"/>
                </a:solidFill>
                <a:effectLst/>
                <a:uLnTx/>
                <a:uFillTx/>
                <a:latin typeface="Calibri"/>
                <a:ea typeface="+mn-ea"/>
                <a:cs typeface="Calibri"/>
                <a:sym typeface="Calibri"/>
              </a:rPr>
              <a:t>The NDOH is considering a phased rollout of the ring, with defined </a:t>
            </a:r>
            <a:r>
              <a:rPr kumimoji="0" lang="en-US" sz="1100" b="1" i="0" u="none" strike="noStrike" kern="1200" cap="none" spc="0" normalizeH="0" baseline="0" noProof="0" dirty="0">
                <a:ln>
                  <a:noFill/>
                </a:ln>
                <a:solidFill>
                  <a:srgbClr val="353535"/>
                </a:solidFill>
                <a:effectLst/>
                <a:uLnTx/>
                <a:uFillTx/>
                <a:latin typeface="Calibri"/>
                <a:ea typeface="+mn-ea"/>
                <a:cs typeface="Calibri"/>
                <a:sym typeface="Calibri"/>
              </a:rPr>
              <a:t>implementation science</a:t>
            </a:r>
            <a:r>
              <a:rPr kumimoji="0" lang="en-US" sz="1100" b="0" i="0" u="none" strike="noStrike" kern="1200" cap="none" spc="0" normalizeH="0" baseline="0" noProof="0" dirty="0">
                <a:ln>
                  <a:noFill/>
                </a:ln>
                <a:solidFill>
                  <a:srgbClr val="353535"/>
                </a:solidFill>
                <a:effectLst/>
                <a:uLnTx/>
                <a:uFillTx/>
                <a:latin typeface="Calibri"/>
                <a:ea typeface="+mn-ea"/>
                <a:cs typeface="Calibri"/>
                <a:sym typeface="Calibri"/>
              </a:rPr>
              <a:t> questions to guide early learning to inform broader scale-up</a:t>
            </a: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endParaRPr kumimoji="0" sz="1100" b="0" i="0" u="none" strike="noStrike" kern="1200" cap="none" spc="0" normalizeH="0" baseline="0" noProof="0" dirty="0">
              <a:ln>
                <a:noFill/>
              </a:ln>
              <a:solidFill>
                <a:srgbClr val="353535"/>
              </a:solidFill>
              <a:effectLst/>
              <a:uLnTx/>
              <a:uFillTx/>
              <a:latin typeface="Calibri"/>
              <a:ea typeface="+mn-ea"/>
              <a:cs typeface="Calibri"/>
            </a:endParaRPr>
          </a:p>
        </p:txBody>
      </p:sp>
      <p:sp>
        <p:nvSpPr>
          <p:cNvPr id="16" name="Rectangle 15">
            <a:extLst>
              <a:ext uri="{FF2B5EF4-FFF2-40B4-BE49-F238E27FC236}">
                <a16:creationId xmlns:a16="http://schemas.microsoft.com/office/drawing/2014/main" id="{06CCED60-0855-2646-8833-65D68FF7D605}"/>
              </a:ext>
            </a:extLst>
          </p:cNvPr>
          <p:cNvSpPr/>
          <p:nvPr/>
        </p:nvSpPr>
        <p:spPr>
          <a:xfrm>
            <a:off x="334428" y="878556"/>
            <a:ext cx="11395803" cy="470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595959"/>
                </a:solidFill>
              </a:rPr>
              <a:t>Summary findings from the South Africa situation analysis are below, with details included on the following slides.  </a:t>
            </a:r>
          </a:p>
        </p:txBody>
      </p:sp>
    </p:spTree>
    <p:extLst>
      <p:ext uri="{BB962C8B-B14F-4D97-AF65-F5344CB8AC3E}">
        <p14:creationId xmlns:p14="http://schemas.microsoft.com/office/powerpoint/2010/main" val="1036868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2"/>
          <p:cNvSpPr txBox="1">
            <a:spLocks noGrp="1"/>
          </p:cNvSpPr>
          <p:nvPr>
            <p:ph type="title"/>
          </p:nvPr>
        </p:nvSpPr>
        <p:spPr>
          <a:xfrm>
            <a:off x="335279" y="213590"/>
            <a:ext cx="11395803" cy="80003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40"/>
              <a:buFont typeface="Arial"/>
              <a:buNone/>
            </a:pPr>
            <a:r>
              <a:rPr lang="en-US" sz="3240" dirty="0"/>
              <a:t>Planning &amp; budgeting key steps</a:t>
            </a:r>
            <a:endParaRPr dirty="0"/>
          </a:p>
        </p:txBody>
      </p:sp>
      <p:graphicFrame>
        <p:nvGraphicFramePr>
          <p:cNvPr id="367" name="Google Shape;367;p32"/>
          <p:cNvGraphicFramePr/>
          <p:nvPr>
            <p:extLst>
              <p:ext uri="{D42A27DB-BD31-4B8C-83A1-F6EECF244321}">
                <p14:modId xmlns:p14="http://schemas.microsoft.com/office/powerpoint/2010/main" val="3612683079"/>
              </p:ext>
            </p:extLst>
          </p:nvPr>
        </p:nvGraphicFramePr>
        <p:xfrm>
          <a:off x="414678" y="1124403"/>
          <a:ext cx="11300275" cy="5302032"/>
        </p:xfrm>
        <a:graphic>
          <a:graphicData uri="http://schemas.openxmlformats.org/drawingml/2006/table">
            <a:tbl>
              <a:tblPr>
                <a:noFill/>
                <a:tableStyleId>{CD808178-5275-43E5-A961-0B466ACD703E}</a:tableStyleId>
              </a:tblPr>
              <a:tblGrid>
                <a:gridCol w="135450">
                  <a:extLst>
                    <a:ext uri="{9D8B030D-6E8A-4147-A177-3AD203B41FA5}">
                      <a16:colId xmlns:a16="http://schemas.microsoft.com/office/drawing/2014/main" val="20000"/>
                    </a:ext>
                  </a:extLst>
                </a:gridCol>
                <a:gridCol w="1837950">
                  <a:extLst>
                    <a:ext uri="{9D8B030D-6E8A-4147-A177-3AD203B41FA5}">
                      <a16:colId xmlns:a16="http://schemas.microsoft.com/office/drawing/2014/main" val="20001"/>
                    </a:ext>
                  </a:extLst>
                </a:gridCol>
                <a:gridCol w="4915474">
                  <a:extLst>
                    <a:ext uri="{9D8B030D-6E8A-4147-A177-3AD203B41FA5}">
                      <a16:colId xmlns:a16="http://schemas.microsoft.com/office/drawing/2014/main" val="20002"/>
                    </a:ext>
                  </a:extLst>
                </a:gridCol>
                <a:gridCol w="2034895">
                  <a:extLst>
                    <a:ext uri="{9D8B030D-6E8A-4147-A177-3AD203B41FA5}">
                      <a16:colId xmlns:a16="http://schemas.microsoft.com/office/drawing/2014/main" val="20003"/>
                    </a:ext>
                  </a:extLst>
                </a:gridCol>
                <a:gridCol w="2376506">
                  <a:extLst>
                    <a:ext uri="{9D8B030D-6E8A-4147-A177-3AD203B41FA5}">
                      <a16:colId xmlns:a16="http://schemas.microsoft.com/office/drawing/2014/main" val="20004"/>
                    </a:ext>
                  </a:extLst>
                </a:gridCol>
              </a:tblGrid>
              <a:tr h="274320">
                <a:tc gridSpan="2">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353535"/>
                          </a:solidFill>
                          <a:latin typeface="Calibri"/>
                          <a:ea typeface="Calibri"/>
                          <a:cs typeface="Calibri"/>
                          <a:sym typeface="Calibri"/>
                        </a:rPr>
                        <a:t> </a:t>
                      </a:r>
                      <a:endParaRPr dirty="0"/>
                    </a:p>
                  </a:txBody>
                  <a:tcPr marL="45725"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FFFFFF"/>
                          </a:solidFill>
                          <a:latin typeface="Calibri"/>
                          <a:ea typeface="Calibri"/>
                          <a:cs typeface="Calibri"/>
                          <a:sym typeface="Calibri"/>
                        </a:rPr>
                        <a:t>What is needed to introduce the ring </a:t>
                      </a:r>
                      <a:endParaRPr dirty="0"/>
                    </a:p>
                  </a:txBody>
                  <a:tcPr marL="45725" marR="9525" marT="9525" marB="0" anchor="ctr">
                    <a:lnL w="12700" cap="flat" cmpd="sng">
                      <a:solidFill>
                        <a:srgbClr val="B7CAD2"/>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FFFFFF"/>
                          </a:solidFill>
                          <a:latin typeface="Calibri"/>
                          <a:ea typeface="Calibri"/>
                          <a:cs typeface="Calibri"/>
                          <a:sym typeface="Calibri"/>
                        </a:rPr>
                        <a:t>Relevant Stakeholders</a:t>
                      </a:r>
                      <a:endParaRPr dirty="0"/>
                    </a:p>
                  </a:txBody>
                  <a:tcPr marL="45725" marR="9525" marT="9525"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FFFFFF"/>
                          </a:solidFill>
                          <a:latin typeface="Calibri"/>
                          <a:ea typeface="Calibri"/>
                          <a:cs typeface="Calibri"/>
                          <a:sym typeface="Calibri"/>
                        </a:rPr>
                        <a:t>Considerations</a:t>
                      </a:r>
                      <a:endParaRPr dirty="0"/>
                    </a:p>
                  </a:txBody>
                  <a:tcPr marL="45725" marR="9525" marT="9525" marB="0" anchor="ctr">
                    <a:lnL w="28575"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722769">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Convene new or existing </a:t>
                      </a:r>
                      <a:r>
                        <a:rPr lang="en-US" sz="1100" b="1" i="0" u="none" strike="noStrike" cap="none" dirty="0">
                          <a:solidFill>
                            <a:srgbClr val="353535"/>
                          </a:solidFill>
                          <a:latin typeface="Calibri" panose="020F0502020204030204" pitchFamily="34" charset="0"/>
                          <a:ea typeface="Calibri"/>
                          <a:cs typeface="Calibri" panose="020F0502020204030204" pitchFamily="34" charset="0"/>
                          <a:sym typeface="Calibri"/>
                        </a:rPr>
                        <a:t>technical working group</a:t>
                      </a: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 subcommittee for the ring</a:t>
                      </a:r>
                      <a:endParaRPr dirty="0">
                        <a:latin typeface="Calibri" panose="020F0502020204030204" pitchFamily="34" charset="0"/>
                        <a:cs typeface="Calibri" panose="020F0502020204030204" pitchFamily="34" charset="0"/>
                      </a:endParaRPr>
                    </a:p>
                  </a:txBody>
                  <a:tcPr marL="45725"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28600" marR="0" lvl="0" indent="-171450"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Current</a:t>
                      </a:r>
                      <a:r>
                        <a:rPr lang="en-US" sz="1100" b="1" i="0" u="none" strike="noStrike" cap="none" dirty="0">
                          <a:solidFill>
                            <a:srgbClr val="FF0000"/>
                          </a:solidFill>
                          <a:latin typeface="Calibri" panose="020F0502020204030204" pitchFamily="34" charset="0"/>
                          <a:ea typeface="Calibri"/>
                          <a:cs typeface="Calibri" panose="020F0502020204030204" pitchFamily="34" charset="0"/>
                          <a:sym typeface="Calibri"/>
                        </a:rPr>
                        <a:t> </a:t>
                      </a: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PrEP TWG will likely guide introduction of the ring </a:t>
                      </a:r>
                    </a:p>
                    <a:p>
                      <a:pPr marL="2286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South Africa already has a</a:t>
                      </a:r>
                      <a:r>
                        <a:rPr lang="en-US" sz="1100" b="1" i="0" u="none" strike="noStrike" cap="none" dirty="0">
                          <a:solidFill>
                            <a:srgbClr val="FF0000"/>
                          </a:solidFill>
                          <a:latin typeface="Calibri" panose="020F0502020204030204" pitchFamily="34" charset="0"/>
                          <a:ea typeface="Calibri"/>
                          <a:cs typeface="Calibri" panose="020F0502020204030204" pitchFamily="34" charset="0"/>
                          <a:sym typeface="Calibri"/>
                        </a:rPr>
                        <a:t> </a:t>
                      </a: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PrEP TWG and AGYW TWG</a:t>
                      </a: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tc rowSpan="5">
                  <a:txBody>
                    <a:bodyPr/>
                    <a:lstStyle/>
                    <a:p>
                      <a:pPr marL="228600" marR="0" lvl="0" indent="-171450"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NDOH – HIV Department </a:t>
                      </a:r>
                    </a:p>
                    <a:p>
                      <a:pPr marL="228600" marR="0" lvl="0" indent="-171450"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0070C0"/>
                          </a:solidFill>
                          <a:latin typeface="Calibri" panose="020F0502020204030204" pitchFamily="34" charset="0"/>
                          <a:ea typeface="Calibri"/>
                          <a:cs typeface="Calibri" panose="020F0502020204030204" pitchFamily="34" charset="0"/>
                          <a:sym typeface="Calibri"/>
                        </a:rPr>
                        <a:t>NDOH – SRH Department </a:t>
                      </a:r>
                    </a:p>
                    <a:p>
                      <a:pPr marL="228600" marR="0" lvl="0" indent="-171450"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PrEP TWG</a:t>
                      </a:r>
                    </a:p>
                    <a:p>
                      <a:pPr marL="228600" marR="0" lvl="0" indent="-171450"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AGYW TWG</a:t>
                      </a:r>
                    </a:p>
                    <a:p>
                      <a:pPr marL="228600" marR="0" lvl="0" indent="-171450"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South African National AIDS Council (SANAC)</a:t>
                      </a:r>
                    </a:p>
                    <a:p>
                      <a:pPr marL="228600" marR="0" lvl="0" indent="-171450"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panose="020F0502020204030204" pitchFamily="34" charset="0"/>
                          <a:cs typeface="Calibri" panose="020F0502020204030204" pitchFamily="34" charset="0"/>
                          <a:sym typeface="Calibri"/>
                        </a:rPr>
                        <a:t>Provincial Departments of Health </a:t>
                      </a:r>
                      <a:endPar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endParaRPr>
                    </a:p>
                    <a:p>
                      <a:pPr marL="228600" marR="0" lvl="0" indent="-171450"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CHAI</a:t>
                      </a:r>
                    </a:p>
                    <a:p>
                      <a:pPr marL="2286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HE2RO (investment case)  </a:t>
                      </a: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28600" marR="0" lvl="0" indent="-171450"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The PrEP TWG continues to work on scale-up of oral PrEP and HIV self-testing</a:t>
                      </a:r>
                      <a:endParaRPr sz="1100" b="0" i="0" u="none" strike="noStrike" cap="none" dirty="0">
                        <a:solidFill>
                          <a:srgbClr val="353535"/>
                        </a:solidFill>
                        <a:latin typeface="Calibri" panose="020F0502020204030204" pitchFamily="34" charset="0"/>
                        <a:ea typeface="Calibri"/>
                        <a:cs typeface="Calibri" panose="020F0502020204030204" pitchFamily="34" charset="0"/>
                        <a:sym typeface="Calibri"/>
                      </a:endParaRPr>
                    </a:p>
                  </a:txBody>
                  <a:tcPr marL="45725" marR="9525" marT="9525" marB="0" anchor="ctr">
                    <a:lnL w="12700" cap="flat" cmpd="sng">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1"/>
                  </a:ext>
                </a:extLst>
              </a:tr>
              <a:tr h="81311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Identify </a:t>
                      </a:r>
                      <a:r>
                        <a:rPr lang="en-US" sz="1100" b="1" i="0" u="none" strike="noStrike" cap="none" dirty="0">
                          <a:solidFill>
                            <a:srgbClr val="353535"/>
                          </a:solidFill>
                          <a:latin typeface="Calibri" panose="020F0502020204030204" pitchFamily="34" charset="0"/>
                          <a:ea typeface="Calibri"/>
                          <a:cs typeface="Calibri" panose="020F0502020204030204" pitchFamily="34" charset="0"/>
                          <a:sym typeface="Calibri"/>
                        </a:rPr>
                        <a:t>target populations   </a:t>
                      </a: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for ring use </a:t>
                      </a:r>
                      <a:endParaRPr dirty="0">
                        <a:latin typeface="Calibri" panose="020F0502020204030204" pitchFamily="34" charset="0"/>
                        <a:cs typeface="Calibri" panose="020F0502020204030204" pitchFamily="34" charset="0"/>
                      </a:endParaRPr>
                    </a:p>
                  </a:txBody>
                  <a:tcPr marL="45725"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28600" marR="0" lvl="0" indent="-171450"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Key stakeholders expect that the ring will be a “niche” product, particularly useful for those who cannot effectively use oral PrEP</a:t>
                      </a: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vMerge="1">
                  <a:txBody>
                    <a:bodyPr/>
                    <a:lstStyle/>
                    <a:p>
                      <a:pPr marL="228600" marR="0" lvl="0" indent="-171450" algn="l" rtl="0">
                        <a:lnSpc>
                          <a:spcPct val="100000"/>
                        </a:lnSpc>
                        <a:spcBef>
                          <a:spcPts val="0"/>
                        </a:spcBef>
                        <a:spcAft>
                          <a:spcPts val="0"/>
                        </a:spcAft>
                        <a:buClr>
                          <a:srgbClr val="000000"/>
                        </a:buClr>
                        <a:buSzPts val="1100"/>
                        <a:buFont typeface="Arial" panose="020B0604020202020204" pitchFamily="34" charset="0"/>
                        <a:buChar char="•"/>
                        <a:tabLst/>
                      </a:pPr>
                      <a:endParaRPr sz="1000" b="0" i="0" u="none" strike="noStrike" cap="none" dirty="0">
                        <a:solidFill>
                          <a:srgbClr val="353535"/>
                        </a:solidFill>
                        <a:latin typeface="Calibri" panose="020F0502020204030204" pitchFamily="34" charset="0"/>
                        <a:ea typeface="Calibri"/>
                        <a:cs typeface="Calibri" panose="020F0502020204030204" pitchFamily="34" charset="0"/>
                        <a:sym typeface="Calibri"/>
                      </a:endParaRP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28600" marR="0" lvl="0" indent="-171450"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Oral PrEP was initially targeted to key populations, which created stigma for broader rollout; stakeholders recognize the need to make the ring available to the general population </a:t>
                      </a:r>
                      <a:endParaRPr sz="1100" b="0" i="0" u="none" strike="noStrike" cap="none" dirty="0">
                        <a:solidFill>
                          <a:srgbClr val="353535"/>
                        </a:solidFill>
                        <a:latin typeface="Calibri" panose="020F0502020204030204" pitchFamily="34" charset="0"/>
                        <a:ea typeface="Calibri"/>
                        <a:cs typeface="Calibri" panose="020F0502020204030204" pitchFamily="34" charset="0"/>
                        <a:sym typeface="Calibri"/>
                      </a:endParaRPr>
                    </a:p>
                  </a:txBody>
                  <a:tcPr marL="45725" marR="9525" marT="9525" marB="0" anchor="ctr">
                    <a:lnL w="12700" cap="flat" cmpd="sng">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2"/>
                  </a:ext>
                </a:extLst>
              </a:tr>
              <a:tr h="722769">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353535"/>
                          </a:solidFill>
                          <a:latin typeface="Calibri" panose="020F0502020204030204" pitchFamily="34" charset="0"/>
                          <a:ea typeface="Calibri"/>
                          <a:cs typeface="Calibri" panose="020F0502020204030204" pitchFamily="34" charset="0"/>
                          <a:sym typeface="Calibri"/>
                        </a:rPr>
                        <a:t>Engage community stakeholders </a:t>
                      </a: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to inform planning for ring rollout</a:t>
                      </a:r>
                      <a:endParaRPr dirty="0">
                        <a:latin typeface="Calibri" panose="020F0502020204030204" pitchFamily="34" charset="0"/>
                        <a:cs typeface="Calibri" panose="020F0502020204030204" pitchFamily="34" charset="0"/>
                      </a:endParaRPr>
                    </a:p>
                  </a:txBody>
                  <a:tcPr marL="45725"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286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Community engagement is critical, as some faith-based and community groups have pushed back against PrEP provision, especially for AGYW </a:t>
                      </a:r>
                    </a:p>
                    <a:p>
                      <a:pPr marL="2286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Participants from ring trials could support engagement activities as “ring ambassadors”</a:t>
                      </a: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vMerge="1">
                  <a:txBody>
                    <a:bodyPr/>
                    <a:lstStyle/>
                    <a:p>
                      <a:pPr marL="2286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lang="en-US" sz="1000" b="0" i="0" u="none" strike="noStrike" cap="none" dirty="0">
                        <a:solidFill>
                          <a:srgbClr val="353535"/>
                        </a:solidFill>
                        <a:latin typeface="Calibri" panose="020F0502020204030204" pitchFamily="34" charset="0"/>
                        <a:ea typeface="Calibri"/>
                        <a:cs typeface="Calibri" panose="020F0502020204030204" pitchFamily="34" charset="0"/>
                        <a:sym typeface="Calibri"/>
                      </a:endParaRP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28600" marR="0" lvl="0" indent="-171450" algn="l" rtl="0">
                        <a:lnSpc>
                          <a:spcPct val="100000"/>
                        </a:lnSpc>
                        <a:spcBef>
                          <a:spcPts val="0"/>
                        </a:spcBef>
                        <a:spcAft>
                          <a:spcPts val="0"/>
                        </a:spcAft>
                        <a:buClr>
                          <a:srgbClr val="000000"/>
                        </a:buClr>
                        <a:buSzPts val="1100"/>
                        <a:buFont typeface="Arial" panose="020B0604020202020204" pitchFamily="34" charset="0"/>
                        <a:buChar char="•"/>
                        <a:tabLst/>
                      </a:pPr>
                      <a:endParaRPr sz="1100" b="0" i="0" u="none" strike="noStrike" cap="none" dirty="0">
                        <a:solidFill>
                          <a:srgbClr val="353535"/>
                        </a:solidFill>
                        <a:latin typeface="Calibri" panose="020F0502020204030204" pitchFamily="34" charset="0"/>
                        <a:ea typeface="Calibri"/>
                        <a:cs typeface="Calibri" panose="020F0502020204030204" pitchFamily="34" charset="0"/>
                        <a:sym typeface="Calibri"/>
                      </a:endParaRPr>
                    </a:p>
                  </a:txBody>
                  <a:tcPr marL="45725" marR="9525" marT="9525" marB="0" anchor="ctr">
                    <a:lnL w="12700" cap="flat" cmpd="sng">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3"/>
                  </a:ext>
                </a:extLst>
              </a:tr>
              <a:tr h="722769">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Develop impact, cost and/or cost-effectiveness</a:t>
                      </a:r>
                      <a:r>
                        <a:rPr lang="en-US" sz="1100" b="1" i="0" u="none" strike="noStrike" cap="none" dirty="0">
                          <a:solidFill>
                            <a:srgbClr val="353535"/>
                          </a:solidFill>
                          <a:latin typeface="Calibri" panose="020F0502020204030204" pitchFamily="34" charset="0"/>
                          <a:ea typeface="Calibri"/>
                          <a:cs typeface="Calibri" panose="020F0502020204030204" pitchFamily="34" charset="0"/>
                          <a:sym typeface="Calibri"/>
                        </a:rPr>
                        <a:t> analyses    </a:t>
                      </a: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to inform ring planning</a:t>
                      </a:r>
                      <a:endParaRPr dirty="0">
                        <a:latin typeface="Calibri" panose="020F0502020204030204" pitchFamily="34" charset="0"/>
                        <a:cs typeface="Calibri" panose="020F0502020204030204" pitchFamily="34" charset="0"/>
                      </a:endParaRPr>
                    </a:p>
                  </a:txBody>
                  <a:tcPr marL="45725"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87338" marR="0" lvl="0" indent="-173038"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The ring should be integrated into the Health Economics and Epidemiology Research Office (HE2RO) investment case for HIV prevention</a:t>
                      </a:r>
                    </a:p>
                    <a:p>
                      <a:pPr marL="287338" marR="0" lvl="0" indent="-173038"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The investment case analysis is conducted across HIV prevention interventions and will estimate the impact and compare cost-effectiveness of different HIV prevention interventions </a:t>
                      </a:r>
                      <a:endParaRPr sz="1100" b="0" i="0" u="none" strike="noStrike" cap="none" dirty="0">
                        <a:solidFill>
                          <a:srgbClr val="353535"/>
                        </a:solidFill>
                        <a:latin typeface="Calibri" panose="020F0502020204030204" pitchFamily="34" charset="0"/>
                        <a:ea typeface="Calibri"/>
                        <a:cs typeface="Calibri" panose="020F0502020204030204" pitchFamily="34" charset="0"/>
                        <a:sym typeface="Calibri"/>
                      </a:endParaRPr>
                    </a:p>
                  </a:txBody>
                  <a:tcPr marL="0" marR="0" marT="0"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vMerge="1">
                  <a:txBody>
                    <a:bodyPr/>
                    <a:lstStyle/>
                    <a:p>
                      <a:pPr marL="2286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lang="en-US" sz="1000" b="0" i="0" u="none" strike="noStrike" cap="none" dirty="0">
                        <a:solidFill>
                          <a:srgbClr val="353535"/>
                        </a:solidFill>
                        <a:latin typeface="Calibri" panose="020F0502020204030204" pitchFamily="34" charset="0"/>
                        <a:ea typeface="Calibri"/>
                        <a:cs typeface="Calibri" panose="020F0502020204030204" pitchFamily="34" charset="0"/>
                        <a:sym typeface="Calibri"/>
                      </a:endParaRP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28600" marR="0" lvl="0" indent="-171450"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Stakeholders recognize that long-acting injectable cabotegravir (CAB-LA) should also be added to the investment case update </a:t>
                      </a:r>
                      <a:endParaRPr sz="1100" b="0" i="0" u="none" strike="noStrike" cap="none" dirty="0">
                        <a:solidFill>
                          <a:srgbClr val="353535"/>
                        </a:solidFill>
                        <a:latin typeface="Calibri" panose="020F0502020204030204" pitchFamily="34" charset="0"/>
                        <a:ea typeface="Calibri"/>
                        <a:cs typeface="Calibri" panose="020F0502020204030204" pitchFamily="34" charset="0"/>
                        <a:sym typeface="Calibri"/>
                      </a:endParaRPr>
                    </a:p>
                  </a:txBody>
                  <a:tcPr marL="45725" marR="9525" marT="9525" marB="0" anchor="ctr">
                    <a:lnL w="12700" cap="flat" cmpd="sng">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4"/>
                  </a:ext>
                </a:extLst>
              </a:tr>
              <a:tr h="722769">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Include the ring in national HIV prevention and other relevant </a:t>
                      </a:r>
                      <a:r>
                        <a:rPr lang="en-US" sz="1100" b="1" i="0" u="none" strike="noStrike" cap="none" dirty="0">
                          <a:solidFill>
                            <a:srgbClr val="353535"/>
                          </a:solidFill>
                          <a:latin typeface="Calibri" panose="020F0502020204030204" pitchFamily="34" charset="0"/>
                          <a:ea typeface="Calibri"/>
                          <a:cs typeface="Calibri" panose="020F0502020204030204" pitchFamily="34" charset="0"/>
                          <a:sym typeface="Calibri"/>
                        </a:rPr>
                        <a:t>policies and plans </a:t>
                      </a:r>
                      <a:endParaRPr dirty="0">
                        <a:latin typeface="Calibri" panose="020F0502020204030204" pitchFamily="34" charset="0"/>
                        <a:cs typeface="Calibri" panose="020F0502020204030204" pitchFamily="34" charset="0"/>
                      </a:endParaRPr>
                    </a:p>
                  </a:txBody>
                  <a:tcPr marL="45725"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286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The ring should be added to a range of relevant policies and plans, including: the National Strategic Plan for HIV, TB and STIs (to be revised in 2022); the South Africa National Sex Worker HIV Plan; and the National Policy on HIV PrEP and Test and Treat (last updated in 2016)</a:t>
                      </a: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vMerge="1">
                  <a:txBody>
                    <a:bodyPr/>
                    <a:lstStyle/>
                    <a:p>
                      <a:pPr marL="228600" marR="0" lvl="0" indent="-171450" algn="l" rtl="0">
                        <a:lnSpc>
                          <a:spcPct val="100000"/>
                        </a:lnSpc>
                        <a:spcBef>
                          <a:spcPts val="0"/>
                        </a:spcBef>
                        <a:spcAft>
                          <a:spcPts val="0"/>
                        </a:spcAft>
                        <a:buClr>
                          <a:srgbClr val="000000"/>
                        </a:buClr>
                        <a:buSzPts val="1100"/>
                        <a:buFont typeface="Arial" panose="020B0604020202020204" pitchFamily="34" charset="0"/>
                        <a:buChar char="•"/>
                        <a:tabLst/>
                      </a:pPr>
                      <a:endParaRPr sz="1000" b="0" i="0" u="none" strike="noStrike" cap="none" dirty="0">
                        <a:solidFill>
                          <a:srgbClr val="353535"/>
                        </a:solidFill>
                        <a:latin typeface="Calibri" panose="020F0502020204030204" pitchFamily="34" charset="0"/>
                        <a:ea typeface="Calibri"/>
                        <a:cs typeface="Calibri" panose="020F0502020204030204" pitchFamily="34" charset="0"/>
                        <a:sym typeface="Calibri"/>
                      </a:endParaRP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73038" marR="0" lvl="0" indent="-1619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South Africa is currently developing a National Health Insurance plan, which could integrate the ring </a:t>
                      </a:r>
                    </a:p>
                  </a:txBody>
                  <a:tcPr marL="114300" marR="114300" marT="0" marB="0" anchor="ctr">
                    <a:lnL w="12700" cap="flat" cmpd="sng">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5"/>
                  </a:ext>
                </a:extLst>
              </a:tr>
              <a:tr h="963692">
                <a:tc>
                  <a:txBody>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Develop</a:t>
                      </a:r>
                      <a:r>
                        <a:rPr lang="en-US" sz="1100" b="1" i="0" u="none" strike="noStrike" cap="none" dirty="0">
                          <a:solidFill>
                            <a:srgbClr val="353535"/>
                          </a:solidFill>
                          <a:latin typeface="Calibri" panose="020F0502020204030204" pitchFamily="34" charset="0"/>
                          <a:ea typeface="Calibri"/>
                          <a:cs typeface="Calibri" panose="020F0502020204030204" pitchFamily="34" charset="0"/>
                          <a:sym typeface="Calibri"/>
                        </a:rPr>
                        <a:t> implementation plan and budget </a:t>
                      </a: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to guide initial ring introduction and scale-up</a:t>
                      </a:r>
                      <a:endParaRPr dirty="0">
                        <a:latin typeface="Calibri" panose="020F0502020204030204" pitchFamily="34" charset="0"/>
                        <a:cs typeface="Calibri" panose="020F0502020204030204" pitchFamily="34" charset="0"/>
                      </a:endParaRPr>
                    </a:p>
                  </a:txBody>
                  <a:tcPr marL="45725"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228600" marR="0" lvl="0" indent="-171450"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The ring will likely be integrated into the ongoing effort to scale up oral PrEP, which has been delayed due to COVID-19 </a:t>
                      </a:r>
                    </a:p>
                    <a:p>
                      <a:pPr marL="228600" marR="0" lvl="0" indent="-171450"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PrEP rollout has largely been financed by domestic resources, outside of initial research or demonstration projects and some AGYW-focused programming </a:t>
                      </a: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228600" marR="0" lvl="0" indent="-171450"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NDOH </a:t>
                      </a:r>
                    </a:p>
                    <a:p>
                      <a:pPr marL="228600" marR="0" lvl="0" indent="-171450"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CHAI</a:t>
                      </a:r>
                    </a:p>
                    <a:p>
                      <a:pPr marL="228600" marR="0" lvl="0" indent="-171450"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panose="020F0502020204030204" pitchFamily="34" charset="0"/>
                          <a:cs typeface="Calibri" panose="020F0502020204030204" pitchFamily="34" charset="0"/>
                          <a:sym typeface="Calibri"/>
                        </a:rPr>
                        <a:t>Donors: PEPFAR, UNITAID, Global Fund</a:t>
                      </a:r>
                      <a:endParaRPr sz="1100" b="0" i="0" u="none" strike="noStrike" cap="none" dirty="0">
                        <a:solidFill>
                          <a:srgbClr val="353535"/>
                        </a:solidFill>
                        <a:latin typeface="Calibri" panose="020F0502020204030204" pitchFamily="34" charset="0"/>
                        <a:cs typeface="Calibri" panose="020F0502020204030204" pitchFamily="34" charset="0"/>
                        <a:sym typeface="Arial"/>
                      </a:endParaRP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173038" marR="0" lvl="0" indent="-1619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cs typeface="Calibri" panose="020F0502020204030204" pitchFamily="34" charset="0"/>
                          <a:sym typeface="Calibri"/>
                        </a:rPr>
                        <a:t>A key question for initial rollout will be to test the extent of interest in the ring, which will guide further scale-up</a:t>
                      </a:r>
                    </a:p>
                    <a:p>
                      <a:pPr marL="173038" marR="0" lvl="0" indent="-1619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cs typeface="Calibri" panose="020F0502020204030204" pitchFamily="34" charset="0"/>
                          <a:sym typeface="Calibri"/>
                        </a:rPr>
                        <a:t>An outstanding question is the cost of ring delivery </a:t>
                      </a:r>
                      <a:endParaRPr lang="en-US" sz="1100" b="0" i="0" u="none" strike="noStrike" cap="none" dirty="0">
                        <a:solidFill>
                          <a:srgbClr val="353535"/>
                        </a:solidFill>
                        <a:latin typeface="Calibri" panose="020F0502020204030204" pitchFamily="34" charset="0"/>
                        <a:cs typeface="Calibri" panose="020F0502020204030204" pitchFamily="34" charset="0"/>
                        <a:sym typeface="Arial"/>
                      </a:endParaRPr>
                    </a:p>
                  </a:txBody>
                  <a:tcPr marL="114300" marR="114300" marT="0" marB="0" anchor="ctr">
                    <a:lnL w="12700" cap="flat" cmpd="sng">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7CAD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7" name="Google Shape;376;p32">
            <a:extLst>
              <a:ext uri="{FF2B5EF4-FFF2-40B4-BE49-F238E27FC236}">
                <a16:creationId xmlns:a16="http://schemas.microsoft.com/office/drawing/2014/main" id="{B491994B-F5C3-0444-BEA5-45488F435CAF}"/>
              </a:ext>
            </a:extLst>
          </p:cNvPr>
          <p:cNvSpPr/>
          <p:nvPr/>
        </p:nvSpPr>
        <p:spPr>
          <a:xfrm>
            <a:off x="10069033" y="227080"/>
            <a:ext cx="1645920"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581025" marR="0" lvl="0" indent="0" algn="l" rtl="0">
              <a:spcBef>
                <a:spcPts val="0"/>
              </a:spcBef>
              <a:spcAft>
                <a:spcPts val="0"/>
              </a:spcAft>
              <a:buNone/>
            </a:pPr>
            <a:r>
              <a:rPr lang="en-US" sz="1200" b="1" dirty="0">
                <a:solidFill>
                  <a:srgbClr val="FFFFFF"/>
                </a:solidFill>
                <a:latin typeface="Calibri"/>
                <a:ea typeface="Calibri"/>
                <a:cs typeface="Calibri"/>
                <a:sym typeface="Calibri"/>
              </a:rPr>
              <a:t>PLANNING &amp; BUDGETING</a:t>
            </a:r>
            <a:endParaRPr dirty="0"/>
          </a:p>
        </p:txBody>
      </p:sp>
      <p:sp>
        <p:nvSpPr>
          <p:cNvPr id="8" name="Google Shape;377;p32">
            <a:extLst>
              <a:ext uri="{FF2B5EF4-FFF2-40B4-BE49-F238E27FC236}">
                <a16:creationId xmlns:a16="http://schemas.microsoft.com/office/drawing/2014/main" id="{9FE3C698-E5C0-7241-9CCC-76AA35F46204}"/>
              </a:ext>
            </a:extLst>
          </p:cNvPr>
          <p:cNvSpPr/>
          <p:nvPr/>
        </p:nvSpPr>
        <p:spPr>
          <a:xfrm>
            <a:off x="9604990" y="151527"/>
            <a:ext cx="685265" cy="66298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9" name="Google Shape;378;p32" descr="C:\Users\neeraja.bhavaraju\Downloads\noun_81215_cc.png">
            <a:extLst>
              <a:ext uri="{FF2B5EF4-FFF2-40B4-BE49-F238E27FC236}">
                <a16:creationId xmlns:a16="http://schemas.microsoft.com/office/drawing/2014/main" id="{E2A13A65-B8C9-6849-B68B-78ECD6F145C8}"/>
              </a:ext>
            </a:extLst>
          </p:cNvPr>
          <p:cNvPicPr preferRelativeResize="0"/>
          <p:nvPr/>
        </p:nvPicPr>
        <p:blipFill rotWithShape="1">
          <a:blip r:embed="rId3">
            <a:alphaModFix/>
          </a:blip>
          <a:srcRect b="15346"/>
          <a:stretch/>
        </p:blipFill>
        <p:spPr>
          <a:xfrm>
            <a:off x="9701373" y="275736"/>
            <a:ext cx="492498" cy="414564"/>
          </a:xfrm>
          <a:prstGeom prst="rect">
            <a:avLst/>
          </a:prstGeom>
          <a:noFill/>
          <a:ln>
            <a:noFill/>
          </a:ln>
        </p:spPr>
      </p:pic>
      <p:sp>
        <p:nvSpPr>
          <p:cNvPr id="10" name="Rectangle 9">
            <a:extLst>
              <a:ext uri="{FF2B5EF4-FFF2-40B4-BE49-F238E27FC236}">
                <a16:creationId xmlns:a16="http://schemas.microsoft.com/office/drawing/2014/main" id="{BB1E98E6-D2FB-7143-830E-6CB143F4CC82}"/>
              </a:ext>
            </a:extLst>
          </p:cNvPr>
          <p:cNvSpPr/>
          <p:nvPr/>
        </p:nvSpPr>
        <p:spPr>
          <a:xfrm>
            <a:off x="7942541" y="6589418"/>
            <a:ext cx="4120039" cy="261610"/>
          </a:xfrm>
          <a:prstGeom prst="rect">
            <a:avLst/>
          </a:prstGeom>
        </p:spPr>
        <p:txBody>
          <a:bodyPr wrap="none">
            <a:spAutoFit/>
          </a:bodyPr>
          <a:lstStyle/>
          <a:p>
            <a:r>
              <a:rPr lang="en-US" sz="1100" dirty="0">
                <a:solidFill>
                  <a:schemeClr val="tx2">
                    <a:lumMod val="20000"/>
                    <a:lumOff val="80000"/>
                  </a:schemeClr>
                </a:solidFill>
                <a:latin typeface="Calibri"/>
                <a:ea typeface="Calibri"/>
                <a:cs typeface="Calibri"/>
                <a:sym typeface="Calibri"/>
              </a:rPr>
              <a:t>Text in blue indicates key steps related to diverse delivery channels </a:t>
            </a:r>
            <a:endParaRPr lang="en-US" sz="1100" dirty="0">
              <a:solidFill>
                <a:schemeClr val="tx2">
                  <a:lumMod val="20000"/>
                  <a:lumOff val="8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6" name="Google Shape;386;p34"/>
          <p:cNvSpPr txBox="1">
            <a:spLocks noGrp="1"/>
          </p:cNvSpPr>
          <p:nvPr>
            <p:ph type="title"/>
          </p:nvPr>
        </p:nvSpPr>
        <p:spPr>
          <a:xfrm>
            <a:off x="323566" y="222571"/>
            <a:ext cx="11395803" cy="80003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40"/>
              <a:buFont typeface="Arial"/>
              <a:buNone/>
            </a:pPr>
            <a:r>
              <a:rPr lang="en-US" sz="3240" dirty="0"/>
              <a:t>Supply chain management key steps</a:t>
            </a:r>
            <a:endParaRPr dirty="0"/>
          </a:p>
        </p:txBody>
      </p:sp>
      <p:graphicFrame>
        <p:nvGraphicFramePr>
          <p:cNvPr id="387" name="Google Shape;387;p34"/>
          <p:cNvGraphicFramePr/>
          <p:nvPr>
            <p:extLst>
              <p:ext uri="{D42A27DB-BD31-4B8C-83A1-F6EECF244321}">
                <p14:modId xmlns:p14="http://schemas.microsoft.com/office/powerpoint/2010/main" val="930439055"/>
              </p:ext>
            </p:extLst>
          </p:nvPr>
        </p:nvGraphicFramePr>
        <p:xfrm>
          <a:off x="419100" y="1432685"/>
          <a:ext cx="11300275" cy="4867142"/>
        </p:xfrm>
        <a:graphic>
          <a:graphicData uri="http://schemas.openxmlformats.org/drawingml/2006/table">
            <a:tbl>
              <a:tblPr>
                <a:noFill/>
                <a:tableStyleId>{CD808178-5275-43E5-A961-0B466ACD703E}</a:tableStyleId>
              </a:tblPr>
              <a:tblGrid>
                <a:gridCol w="135450">
                  <a:extLst>
                    <a:ext uri="{9D8B030D-6E8A-4147-A177-3AD203B41FA5}">
                      <a16:colId xmlns:a16="http://schemas.microsoft.com/office/drawing/2014/main" val="20000"/>
                    </a:ext>
                  </a:extLst>
                </a:gridCol>
                <a:gridCol w="1837950">
                  <a:extLst>
                    <a:ext uri="{9D8B030D-6E8A-4147-A177-3AD203B41FA5}">
                      <a16:colId xmlns:a16="http://schemas.microsoft.com/office/drawing/2014/main" val="20001"/>
                    </a:ext>
                  </a:extLst>
                </a:gridCol>
                <a:gridCol w="4778775">
                  <a:extLst>
                    <a:ext uri="{9D8B030D-6E8A-4147-A177-3AD203B41FA5}">
                      <a16:colId xmlns:a16="http://schemas.microsoft.com/office/drawing/2014/main" val="20002"/>
                    </a:ext>
                  </a:extLst>
                </a:gridCol>
                <a:gridCol w="1913348">
                  <a:extLst>
                    <a:ext uri="{9D8B030D-6E8A-4147-A177-3AD203B41FA5}">
                      <a16:colId xmlns:a16="http://schemas.microsoft.com/office/drawing/2014/main" val="20003"/>
                    </a:ext>
                  </a:extLst>
                </a:gridCol>
                <a:gridCol w="2634752">
                  <a:extLst>
                    <a:ext uri="{9D8B030D-6E8A-4147-A177-3AD203B41FA5}">
                      <a16:colId xmlns:a16="http://schemas.microsoft.com/office/drawing/2014/main" val="20004"/>
                    </a:ext>
                  </a:extLst>
                </a:gridCol>
              </a:tblGrid>
              <a:tr h="238255">
                <a:tc gridSpan="2">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353535"/>
                          </a:solidFill>
                          <a:latin typeface="Calibri"/>
                          <a:ea typeface="Calibri"/>
                          <a:cs typeface="Calibri"/>
                          <a:sym typeface="Calibri"/>
                        </a:rPr>
                        <a:t> </a:t>
                      </a:r>
                      <a:endParaRPr dirty="0"/>
                    </a:p>
                  </a:txBody>
                  <a:tcPr marL="45725"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FFFFFF"/>
                          </a:solidFill>
                          <a:latin typeface="Calibri"/>
                          <a:ea typeface="Calibri"/>
                          <a:cs typeface="Calibri"/>
                          <a:sym typeface="Calibri"/>
                        </a:rPr>
                        <a:t>What is needed to introduce the ring </a:t>
                      </a:r>
                      <a:endParaRPr sz="1100" dirty="0"/>
                    </a:p>
                  </a:txBody>
                  <a:tcPr marL="45725" marR="9525" marT="9525" marB="0" anchor="ctr">
                    <a:lnL w="12700" cap="flat" cmpd="sng">
                      <a:solidFill>
                        <a:srgbClr val="B7CAD2"/>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FFFFFF"/>
                          </a:solidFill>
                          <a:latin typeface="Calibri"/>
                          <a:ea typeface="Calibri"/>
                          <a:cs typeface="Calibri"/>
                          <a:sym typeface="Calibri"/>
                        </a:rPr>
                        <a:t>Relevant Stakeholders</a:t>
                      </a:r>
                      <a:endParaRPr sz="1100" dirty="0"/>
                    </a:p>
                  </a:txBody>
                  <a:tcPr marL="45725" marR="9525" marT="9525"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FFFFFF"/>
                          </a:solidFill>
                          <a:latin typeface="Calibri"/>
                          <a:ea typeface="Calibri"/>
                          <a:cs typeface="Calibri"/>
                          <a:sym typeface="Calibri"/>
                        </a:rPr>
                        <a:t>Considerations</a:t>
                      </a:r>
                      <a:endParaRPr dirty="0"/>
                    </a:p>
                  </a:txBody>
                  <a:tcPr marL="45725" marR="9525" marT="9525" marB="0" anchor="ctr">
                    <a:lnL w="28575"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2037804">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353535"/>
                          </a:solidFill>
                          <a:latin typeface="Calibri"/>
                          <a:ea typeface="Calibri"/>
                          <a:cs typeface="Calibri"/>
                          <a:sym typeface="Calibri"/>
                        </a:rPr>
                        <a:t>Register</a:t>
                      </a:r>
                      <a:r>
                        <a:rPr lang="en-US" sz="1100" b="0" i="0" u="none" strike="noStrike" cap="none" dirty="0">
                          <a:solidFill>
                            <a:srgbClr val="353535"/>
                          </a:solidFill>
                          <a:latin typeface="Calibri"/>
                          <a:ea typeface="Calibri"/>
                          <a:cs typeface="Calibri"/>
                          <a:sym typeface="Calibri"/>
                        </a:rPr>
                        <a:t> the ring and include the ring on the national essential medicines list</a:t>
                      </a:r>
                      <a:endParaRPr strike="noStrike" dirty="0">
                        <a:solidFill>
                          <a:srgbClr val="353535"/>
                        </a:solidFill>
                      </a:endParaRPr>
                    </a:p>
                  </a:txBody>
                  <a:tcPr marL="45725"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286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noProof="0" dirty="0">
                          <a:solidFill>
                            <a:srgbClr val="353535"/>
                          </a:solidFill>
                          <a:latin typeface="Calibri" panose="020F0502020204030204" pitchFamily="34" charset="0"/>
                          <a:ea typeface="Calibri"/>
                          <a:cs typeface="Calibri" panose="020F0502020204030204" pitchFamily="34" charset="0"/>
                          <a:sym typeface="Calibri"/>
                        </a:rPr>
                        <a:t>SAHPRA approval will be needed for the ring</a:t>
                      </a:r>
                    </a:p>
                    <a:p>
                      <a:pPr marL="2286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noProof="0" dirty="0">
                          <a:solidFill>
                            <a:srgbClr val="353535"/>
                          </a:solidFill>
                          <a:latin typeface="Calibri" panose="020F0502020204030204" pitchFamily="34" charset="0"/>
                          <a:ea typeface="Calibri"/>
                          <a:cs typeface="Calibri" panose="020F0502020204030204" pitchFamily="34" charset="0"/>
                          <a:sym typeface="Calibri"/>
                        </a:rPr>
                        <a:t>In the approval, SAHPRA scheduling for the ring will determine how and where the ring can be delivered: it can be made freely available in retail channels, including pharmacies (Schedule 1), require provision by a pharmacist (Schedule 2), or require a clinician prescription (Schedule 3 or 4) </a:t>
                      </a:r>
                    </a:p>
                    <a:p>
                      <a:pPr marL="2286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noProof="0" dirty="0">
                          <a:solidFill>
                            <a:srgbClr val="353535"/>
                          </a:solidFill>
                          <a:latin typeface="Calibri" panose="020F0502020204030204" pitchFamily="34" charset="0"/>
                          <a:ea typeface="Calibri"/>
                          <a:cs typeface="Calibri" panose="020F0502020204030204" pitchFamily="34" charset="0"/>
                          <a:sym typeface="Calibri"/>
                        </a:rPr>
                        <a:t>After approval from SAHPRA, the ring needs to be endorsed by the National Health Council based on evidence, the investment case, and recommendations from the NDOH </a:t>
                      </a:r>
                    </a:p>
                    <a:p>
                      <a:pPr marL="2286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noProof="0" dirty="0">
                          <a:solidFill>
                            <a:srgbClr val="353535"/>
                          </a:solidFill>
                          <a:latin typeface="Calibri" panose="020F0502020204030204" pitchFamily="34" charset="0"/>
                          <a:ea typeface="Calibri"/>
                          <a:cs typeface="Calibri" panose="020F0502020204030204" pitchFamily="34" charset="0"/>
                          <a:sym typeface="Calibri"/>
                        </a:rPr>
                        <a:t>To be added to the Essentials Medicines List, the ring will need to be approved by the Affordable Medicines Directorate and have demonstrated evidence of demand, feasibility, and cost-effectiveness; the Essential Medicines List will next be updated in 2023 – 2024  </a:t>
                      </a:r>
                    </a:p>
                  </a:txBody>
                  <a:tcPr marL="114300" marR="114300" marT="0" marB="0" anchor="ctr">
                    <a:lnL w="12700" cap="flat" cmpd="sng">
                      <a:solidFill>
                        <a:srgbClr val="B7CAD2"/>
                      </a:solidFill>
                      <a:prstDash val="solid"/>
                      <a:round/>
                      <a:headEnd type="none" w="sm" len="sm"/>
                      <a:tailEnd type="none" w="sm" len="sm"/>
                    </a:lnL>
                    <a:lnR w="12700" cap="flat" cmpd="sng" algn="ctr">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286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SAHPRA</a:t>
                      </a:r>
                      <a:endParaRPr lang="en-US" sz="1100" b="0" i="0" u="none" strike="sngStrike" cap="none" dirty="0">
                        <a:solidFill>
                          <a:srgbClr val="FF0000"/>
                        </a:solidFill>
                        <a:latin typeface="Calibri" panose="020F0502020204030204" pitchFamily="34" charset="0"/>
                        <a:ea typeface="Calibri"/>
                        <a:cs typeface="Calibri" panose="020F0502020204030204" pitchFamily="34" charset="0"/>
                        <a:sym typeface="Calibri"/>
                      </a:endParaRPr>
                    </a:p>
                    <a:p>
                      <a:pPr marL="228600" marR="0" lvl="0" indent="-171450"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National Health Council</a:t>
                      </a:r>
                    </a:p>
                    <a:p>
                      <a:pPr marL="2286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Arial"/>
                          <a:cs typeface="Calibri" panose="020F0502020204030204" pitchFamily="34" charset="0"/>
                          <a:sym typeface="Arial"/>
                        </a:rPr>
                        <a:t>NDOH Affordable Medicine Directorate</a:t>
                      </a: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28600" marR="0" lvl="0" indent="-171450"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0070C0"/>
                          </a:solidFill>
                          <a:latin typeface="Calibri" panose="020F0502020204030204" pitchFamily="34" charset="0"/>
                          <a:ea typeface="Calibri"/>
                          <a:cs typeface="Calibri" panose="020F0502020204030204" pitchFamily="34" charset="0"/>
                          <a:sym typeface="Calibri"/>
                        </a:rPr>
                        <a:t>Scheduling for the ring will be critical to enable delivery in a diverse range of channels – there has been a trend towards re-scheduling or allowing permits that enable greater access to SRH products in particular </a:t>
                      </a:r>
                      <a:endParaRPr sz="1100" b="0" i="0" u="none" strike="noStrike" cap="none" dirty="0">
                        <a:solidFill>
                          <a:srgbClr val="0070C0"/>
                        </a:solidFill>
                        <a:latin typeface="Calibri" panose="020F0502020204030204" pitchFamily="34" charset="0"/>
                        <a:ea typeface="Calibri"/>
                        <a:cs typeface="Calibri" panose="020F0502020204030204" pitchFamily="34" charset="0"/>
                        <a:sym typeface="Calibri"/>
                      </a:endParaRPr>
                    </a:p>
                  </a:txBody>
                  <a:tcPr marL="45725" marR="9525" marT="9525" marB="0" anchor="ctr">
                    <a:lnL w="12700" cap="flat" cmpd="sng">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1"/>
                  </a:ext>
                </a:extLst>
              </a:tr>
              <a:tr h="1417603">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Update </a:t>
                      </a:r>
                      <a:r>
                        <a:rPr lang="en-US" sz="1100" b="1" i="0" u="none" strike="noStrike" cap="none" dirty="0">
                          <a:solidFill>
                            <a:srgbClr val="353535"/>
                          </a:solidFill>
                          <a:latin typeface="Calibri"/>
                          <a:ea typeface="Calibri"/>
                          <a:cs typeface="Calibri"/>
                          <a:sym typeface="Calibri"/>
                        </a:rPr>
                        <a:t>supply chain guidelines and logistics systems </a:t>
                      </a:r>
                      <a:r>
                        <a:rPr lang="en-US" sz="1100" b="0" i="0" u="none" strike="noStrike" cap="none" dirty="0">
                          <a:solidFill>
                            <a:srgbClr val="353535"/>
                          </a:solidFill>
                          <a:latin typeface="Calibri"/>
                          <a:ea typeface="Calibri"/>
                          <a:cs typeface="Calibri"/>
                          <a:sym typeface="Calibri"/>
                        </a:rPr>
                        <a:t>to include the ring  </a:t>
                      </a:r>
                      <a:endParaRPr dirty="0"/>
                    </a:p>
                  </a:txBody>
                  <a:tcPr marL="45725"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87338" marR="0" lvl="0" indent="-173038"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Procurement and logistics systems are managed centrally by NDOH </a:t>
                      </a:r>
                    </a:p>
                    <a:p>
                      <a:pPr marL="287338" marR="0" lvl="0" indent="-173038"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CHAI is currently supporting the NDOH to update supply chain guidelines and logistics systems</a:t>
                      </a:r>
                      <a:endParaRPr sz="1100" b="0" i="0" u="none" strike="noStrike" cap="none" dirty="0">
                        <a:solidFill>
                          <a:srgbClr val="353535"/>
                        </a:solidFill>
                        <a:latin typeface="Calibri" panose="020F0502020204030204" pitchFamily="34" charset="0"/>
                        <a:cs typeface="Calibri" panose="020F0502020204030204" pitchFamily="34" charset="0"/>
                        <a:sym typeface="Arial"/>
                      </a:endParaRPr>
                    </a:p>
                    <a:p>
                      <a:pPr marL="287338" marR="0" lvl="0" indent="-173038"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0070C0"/>
                          </a:solidFill>
                          <a:latin typeface="Calibri" panose="020F0502020204030204" pitchFamily="34" charset="0"/>
                          <a:ea typeface="Calibri"/>
                          <a:cs typeface="Calibri" panose="020F0502020204030204" pitchFamily="34" charset="0"/>
                          <a:sym typeface="Calibri"/>
                        </a:rPr>
                        <a:t>Pharmacies and social franchises procure commodities from accredited wholesale distributors (e.g., DSB, Alpha Pharm)</a:t>
                      </a:r>
                    </a:p>
                    <a:p>
                      <a:pPr marL="287338" marR="0" lvl="0" indent="-173038"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0070C0"/>
                          </a:solidFill>
                          <a:latin typeface="Calibri" panose="020F0502020204030204" pitchFamily="34" charset="0"/>
                          <a:ea typeface="Calibri"/>
                          <a:cs typeface="Calibri" panose="020F0502020204030204" pitchFamily="34" charset="0"/>
                          <a:sym typeface="Calibri"/>
                        </a:rPr>
                        <a:t>For pharmacies, a recent program to deliver chronic disease medications to users via pharmacies for free (Central Chronic Medicine Dispensing) may be an effective program to consider for oral PrEP and the ring  </a:t>
                      </a:r>
                      <a:endParaRPr sz="1100" b="0" i="0" u="none" strike="noStrike" cap="none" dirty="0">
                        <a:solidFill>
                          <a:srgbClr val="0070C0"/>
                        </a:solidFill>
                        <a:latin typeface="Calibri" panose="020F0502020204030204" pitchFamily="34" charset="0"/>
                        <a:ea typeface="Calibri"/>
                        <a:cs typeface="Calibri" panose="020F0502020204030204" pitchFamily="34" charset="0"/>
                        <a:sym typeface="Calibri"/>
                      </a:endParaRP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28600" marR="0" lvl="0" indent="-171450"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panose="020F0502020204030204" pitchFamily="34" charset="0"/>
                          <a:cs typeface="Calibri" panose="020F0502020204030204" pitchFamily="34" charset="0"/>
                          <a:sym typeface="Calibri"/>
                        </a:rPr>
                        <a:t>NDOH</a:t>
                      </a:r>
                    </a:p>
                    <a:p>
                      <a:pPr marL="228600" marR="0" lvl="0" indent="-171450"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panose="020F0502020204030204" pitchFamily="34" charset="0"/>
                          <a:cs typeface="Calibri" panose="020F0502020204030204" pitchFamily="34" charset="0"/>
                          <a:sym typeface="Calibri"/>
                        </a:rPr>
                        <a:t>Province Departments of Health – Provincial Medical Procurement Units (PMPUs) </a:t>
                      </a:r>
                    </a:p>
                    <a:p>
                      <a:pPr marL="228600" marR="0" lvl="0" indent="-171450"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panose="020F0502020204030204" pitchFamily="34" charset="0"/>
                          <a:cs typeface="Calibri" panose="020F0502020204030204" pitchFamily="34" charset="0"/>
                          <a:sym typeface="Calibri"/>
                        </a:rPr>
                        <a:t>CHAI</a:t>
                      </a:r>
                      <a:endParaRPr sz="1100" b="0" i="0" u="none" strike="noStrike" cap="none" dirty="0">
                        <a:solidFill>
                          <a:srgbClr val="353535"/>
                        </a:solidFill>
                        <a:latin typeface="Calibri" panose="020F0502020204030204" pitchFamily="34" charset="0"/>
                        <a:cs typeface="Calibri" panose="020F0502020204030204" pitchFamily="34" charset="0"/>
                        <a:sym typeface="Arial"/>
                      </a:endParaRP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28600" marR="0" lvl="0" indent="-171450" algn="l" rtl="0">
                        <a:lnSpc>
                          <a:spcPct val="100000"/>
                        </a:lnSpc>
                        <a:spcBef>
                          <a:spcPts val="0"/>
                        </a:spcBef>
                        <a:spcAft>
                          <a:spcPts val="0"/>
                        </a:spcAft>
                        <a:buClr>
                          <a:srgbClr val="000000"/>
                        </a:buClr>
                        <a:buSzPts val="1100"/>
                        <a:buFont typeface="Arial" panose="020B0604020202020204" pitchFamily="34" charset="0"/>
                        <a:buChar char="•"/>
                        <a:tabLst/>
                      </a:pPr>
                      <a:endParaRPr sz="1100" b="0" i="0" u="none" strike="noStrike" cap="none" dirty="0">
                        <a:solidFill>
                          <a:srgbClr val="353535"/>
                        </a:solidFill>
                        <a:latin typeface="Calibri" panose="020F0502020204030204" pitchFamily="34" charset="0"/>
                        <a:ea typeface="Calibri"/>
                        <a:cs typeface="Calibri" panose="020F0502020204030204" pitchFamily="34" charset="0"/>
                        <a:sym typeface="Calibri"/>
                      </a:endParaRPr>
                    </a:p>
                  </a:txBody>
                  <a:tcPr marL="45725" marR="9525" marT="9525" marB="0" anchor="ctr">
                    <a:lnL w="12700" cap="flat" cmpd="sng">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2"/>
                  </a:ext>
                </a:extLst>
              </a:tr>
              <a:tr h="1137036">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Establish </a:t>
                      </a:r>
                      <a:r>
                        <a:rPr lang="en-US" sz="1100" b="1" i="0" u="none" strike="noStrike" cap="none" dirty="0">
                          <a:solidFill>
                            <a:srgbClr val="353535"/>
                          </a:solidFill>
                          <a:latin typeface="Calibri"/>
                          <a:ea typeface="Calibri"/>
                          <a:cs typeface="Calibri"/>
                          <a:sym typeface="Calibri"/>
                        </a:rPr>
                        <a:t>monitoring, demand forecasting, and distribution systems </a:t>
                      </a:r>
                      <a:r>
                        <a:rPr lang="en-US" sz="1100" b="0" i="0" u="none" strike="noStrike" cap="none" dirty="0">
                          <a:solidFill>
                            <a:srgbClr val="353535"/>
                          </a:solidFill>
                          <a:latin typeface="Calibri"/>
                          <a:ea typeface="Calibri"/>
                          <a:cs typeface="Calibri"/>
                          <a:sym typeface="Calibri"/>
                        </a:rPr>
                        <a:t>to avoid stock-outs</a:t>
                      </a:r>
                      <a:endParaRPr dirty="0"/>
                    </a:p>
                  </a:txBody>
                  <a:tcPr marL="45725"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28575" cap="flat" cmpd="sng" algn="ctr">
                      <a:noFill/>
                      <a:prstDash val="solid"/>
                      <a:round/>
                      <a:headEnd type="none" w="med" len="med"/>
                      <a:tailEnd type="none" w="med" len="med"/>
                    </a:lnB>
                  </a:tcPr>
                </a:tc>
                <a:tc>
                  <a:txBody>
                    <a:bodyPr/>
                    <a:lstStyle/>
                    <a:p>
                      <a:pPr marL="228600" marR="0" lvl="0" indent="-171450"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The ring can be integrated into current commodity tracking programs for PrEP/HIV prevention programs, which aggregate stock reporting from PrEP sites on a monthly basis</a:t>
                      </a:r>
                    </a:p>
                  </a:txBody>
                  <a:tcPr marL="114300" marR="114300" marT="0"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28575" cap="flat" cmpd="sng" algn="ctr">
                      <a:noFill/>
                      <a:prstDash val="solid"/>
                      <a:round/>
                      <a:headEnd type="none" w="med" len="med"/>
                      <a:tailEnd type="none" w="med" len="med"/>
                    </a:lnB>
                  </a:tcPr>
                </a:tc>
                <a:tc>
                  <a:txBody>
                    <a:bodyPr/>
                    <a:lstStyle/>
                    <a:p>
                      <a:pPr marL="228600" marR="0" lvl="0" indent="-171450"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panose="020F0502020204030204" pitchFamily="34" charset="0"/>
                          <a:cs typeface="Calibri" panose="020F0502020204030204" pitchFamily="34" charset="0"/>
                          <a:sym typeface="Calibri"/>
                        </a:rPr>
                        <a:t>NDOH</a:t>
                      </a:r>
                      <a:endParaRPr sz="1100" b="0" i="0" u="none" strike="noStrike" cap="none" dirty="0">
                        <a:solidFill>
                          <a:srgbClr val="353535"/>
                        </a:solidFill>
                        <a:latin typeface="Calibri" panose="020F0502020204030204" pitchFamily="34" charset="0"/>
                        <a:cs typeface="Calibri" panose="020F0502020204030204" pitchFamily="34" charset="0"/>
                        <a:sym typeface="Arial"/>
                      </a:endParaRP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28575" cap="flat" cmpd="sng" algn="ctr">
                      <a:noFill/>
                      <a:prstDash val="solid"/>
                      <a:round/>
                      <a:headEnd type="none" w="med" len="med"/>
                      <a:tailEnd type="none" w="med" len="med"/>
                    </a:lnB>
                  </a:tcPr>
                </a:tc>
                <a:tc>
                  <a:txBody>
                    <a:bodyPr/>
                    <a:lstStyle/>
                    <a:p>
                      <a:pPr marL="174625" marR="0" lvl="0" indent="-166688"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There have been challenges with stock-outs for oral PrEP and FP products </a:t>
                      </a:r>
                    </a:p>
                    <a:p>
                      <a:pPr marL="174625" marR="0" lvl="0" indent="-166688"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panose="020F0502020204030204" pitchFamily="34" charset="0"/>
                          <a:cs typeface="Calibri" panose="020F0502020204030204" pitchFamily="34" charset="0"/>
                          <a:sym typeface="Calibri"/>
                        </a:rPr>
                        <a:t>There have also been challenges with unused stocks when implementation did not generate sufficient demand (e.g., sub-dermal contraceptive implant)</a:t>
                      </a:r>
                      <a:endParaRPr sz="1100" b="0" i="0" u="none" strike="noStrike" cap="none" dirty="0">
                        <a:solidFill>
                          <a:srgbClr val="353535"/>
                        </a:solidFill>
                        <a:latin typeface="Calibri" panose="020F0502020204030204" pitchFamily="34" charset="0"/>
                        <a:cs typeface="Calibri" panose="020F0502020204030204" pitchFamily="34" charset="0"/>
                        <a:sym typeface="Arial"/>
                      </a:endParaRPr>
                    </a:p>
                  </a:txBody>
                  <a:tcPr marL="114300" marR="114300" marT="0" marB="0" anchor="ctr">
                    <a:lnL w="12700" cap="flat" cmpd="sng">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7CAD2"/>
                      </a:solidFill>
                      <a:prstDash val="solid"/>
                      <a:round/>
                      <a:headEnd type="none" w="sm" len="sm"/>
                      <a:tailEnd type="none" w="sm" len="sm"/>
                    </a:lnT>
                    <a:lnB w="28575" cap="flat" cmpd="sng" algn="ctr">
                      <a:no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Google Shape;376;p32">
            <a:extLst>
              <a:ext uri="{FF2B5EF4-FFF2-40B4-BE49-F238E27FC236}">
                <a16:creationId xmlns:a16="http://schemas.microsoft.com/office/drawing/2014/main" id="{6F488933-4497-6149-A3D5-3C918CED3CC1}"/>
              </a:ext>
            </a:extLst>
          </p:cNvPr>
          <p:cNvSpPr/>
          <p:nvPr/>
        </p:nvSpPr>
        <p:spPr>
          <a:xfrm>
            <a:off x="10069033" y="227080"/>
            <a:ext cx="1645920"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9525" marR="0" lvl="0" algn="r" rtl="0">
              <a:spcBef>
                <a:spcPts val="0"/>
              </a:spcBef>
              <a:spcAft>
                <a:spcPts val="0"/>
              </a:spcAft>
              <a:buNone/>
            </a:pPr>
            <a:r>
              <a:rPr lang="en-US" sz="1200" b="1" dirty="0">
                <a:solidFill>
                  <a:srgbClr val="FFFFFF"/>
                </a:solidFill>
                <a:latin typeface="Calibri"/>
                <a:ea typeface="Calibri"/>
                <a:cs typeface="Calibri"/>
                <a:sym typeface="Calibri"/>
              </a:rPr>
              <a:t>SUPPLY CHAIN MANAGEMENT</a:t>
            </a:r>
            <a:endParaRPr dirty="0"/>
          </a:p>
        </p:txBody>
      </p:sp>
      <p:sp>
        <p:nvSpPr>
          <p:cNvPr id="8" name="Google Shape;377;p32">
            <a:extLst>
              <a:ext uri="{FF2B5EF4-FFF2-40B4-BE49-F238E27FC236}">
                <a16:creationId xmlns:a16="http://schemas.microsoft.com/office/drawing/2014/main" id="{74140682-1B53-1440-B3BA-E39F3AAD12B0}"/>
              </a:ext>
            </a:extLst>
          </p:cNvPr>
          <p:cNvSpPr/>
          <p:nvPr/>
        </p:nvSpPr>
        <p:spPr>
          <a:xfrm>
            <a:off x="9604990" y="151527"/>
            <a:ext cx="685265" cy="66298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9" name="Google Shape;397;p34" descr="C:\Users\neeraja.bhavaraju\Downloads\noun_142824_cc.png">
            <a:extLst>
              <a:ext uri="{FF2B5EF4-FFF2-40B4-BE49-F238E27FC236}">
                <a16:creationId xmlns:a16="http://schemas.microsoft.com/office/drawing/2014/main" id="{EB9D008D-CD19-B642-BB76-84219C1A0CF6}"/>
              </a:ext>
            </a:extLst>
          </p:cNvPr>
          <p:cNvPicPr preferRelativeResize="0"/>
          <p:nvPr/>
        </p:nvPicPr>
        <p:blipFill rotWithShape="1">
          <a:blip r:embed="rId3">
            <a:alphaModFix/>
          </a:blip>
          <a:srcRect b="13330"/>
          <a:stretch/>
        </p:blipFill>
        <p:spPr>
          <a:xfrm>
            <a:off x="9709639" y="262155"/>
            <a:ext cx="518498" cy="434420"/>
          </a:xfrm>
          <a:prstGeom prst="rect">
            <a:avLst/>
          </a:prstGeom>
          <a:noFill/>
          <a:ln>
            <a:noFill/>
          </a:ln>
        </p:spPr>
      </p:pic>
      <p:sp>
        <p:nvSpPr>
          <p:cNvPr id="10" name="Rectangle 9">
            <a:extLst>
              <a:ext uri="{FF2B5EF4-FFF2-40B4-BE49-F238E27FC236}">
                <a16:creationId xmlns:a16="http://schemas.microsoft.com/office/drawing/2014/main" id="{2AEC5F50-D30D-A247-8271-CB12E3141D4D}"/>
              </a:ext>
            </a:extLst>
          </p:cNvPr>
          <p:cNvSpPr/>
          <p:nvPr/>
        </p:nvSpPr>
        <p:spPr>
          <a:xfrm>
            <a:off x="7942541" y="6589418"/>
            <a:ext cx="4120039" cy="261610"/>
          </a:xfrm>
          <a:prstGeom prst="rect">
            <a:avLst/>
          </a:prstGeom>
        </p:spPr>
        <p:txBody>
          <a:bodyPr wrap="none">
            <a:spAutoFit/>
          </a:bodyPr>
          <a:lstStyle/>
          <a:p>
            <a:r>
              <a:rPr lang="en-US" sz="1100" dirty="0">
                <a:solidFill>
                  <a:schemeClr val="tx2">
                    <a:lumMod val="20000"/>
                    <a:lumOff val="80000"/>
                  </a:schemeClr>
                </a:solidFill>
                <a:latin typeface="Calibri"/>
                <a:ea typeface="Calibri"/>
                <a:cs typeface="Calibri"/>
                <a:sym typeface="Calibri"/>
              </a:rPr>
              <a:t>Text in blue indicates key steps related to diverse delivery channels </a:t>
            </a:r>
            <a:endParaRPr lang="en-US" sz="1100" dirty="0">
              <a:solidFill>
                <a:schemeClr val="tx2">
                  <a:lumMod val="20000"/>
                  <a:lumOff val="8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6"/>
          <p:cNvSpPr txBox="1">
            <a:spLocks noGrp="1"/>
          </p:cNvSpPr>
          <p:nvPr>
            <p:ph type="title"/>
          </p:nvPr>
        </p:nvSpPr>
        <p:spPr>
          <a:xfrm>
            <a:off x="335279" y="213590"/>
            <a:ext cx="11395803" cy="80003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40"/>
              <a:buFont typeface="Arial"/>
              <a:buNone/>
            </a:pPr>
            <a:r>
              <a:rPr lang="en-US" sz="3240" dirty="0"/>
              <a:t>Ring delivery platforms key steps</a:t>
            </a:r>
            <a:endParaRPr dirty="0"/>
          </a:p>
        </p:txBody>
      </p:sp>
      <p:graphicFrame>
        <p:nvGraphicFramePr>
          <p:cNvPr id="405" name="Google Shape;405;p36"/>
          <p:cNvGraphicFramePr/>
          <p:nvPr>
            <p:extLst>
              <p:ext uri="{D42A27DB-BD31-4B8C-83A1-F6EECF244321}">
                <p14:modId xmlns:p14="http://schemas.microsoft.com/office/powerpoint/2010/main" val="872602725"/>
              </p:ext>
            </p:extLst>
          </p:nvPr>
        </p:nvGraphicFramePr>
        <p:xfrm>
          <a:off x="445862" y="1229013"/>
          <a:ext cx="11300275" cy="5045125"/>
        </p:xfrm>
        <a:graphic>
          <a:graphicData uri="http://schemas.openxmlformats.org/drawingml/2006/table">
            <a:tbl>
              <a:tblPr>
                <a:noFill/>
                <a:tableStyleId>{CD808178-5275-43E5-A961-0B466ACD703E}</a:tableStyleId>
              </a:tblPr>
              <a:tblGrid>
                <a:gridCol w="135450">
                  <a:extLst>
                    <a:ext uri="{9D8B030D-6E8A-4147-A177-3AD203B41FA5}">
                      <a16:colId xmlns:a16="http://schemas.microsoft.com/office/drawing/2014/main" val="20000"/>
                    </a:ext>
                  </a:extLst>
                </a:gridCol>
                <a:gridCol w="1837950">
                  <a:extLst>
                    <a:ext uri="{9D8B030D-6E8A-4147-A177-3AD203B41FA5}">
                      <a16:colId xmlns:a16="http://schemas.microsoft.com/office/drawing/2014/main" val="20001"/>
                    </a:ext>
                  </a:extLst>
                </a:gridCol>
                <a:gridCol w="4778775">
                  <a:extLst>
                    <a:ext uri="{9D8B030D-6E8A-4147-A177-3AD203B41FA5}">
                      <a16:colId xmlns:a16="http://schemas.microsoft.com/office/drawing/2014/main" val="20002"/>
                    </a:ext>
                  </a:extLst>
                </a:gridCol>
                <a:gridCol w="1865847">
                  <a:extLst>
                    <a:ext uri="{9D8B030D-6E8A-4147-A177-3AD203B41FA5}">
                      <a16:colId xmlns:a16="http://schemas.microsoft.com/office/drawing/2014/main" val="20003"/>
                    </a:ext>
                  </a:extLst>
                </a:gridCol>
                <a:gridCol w="2682253">
                  <a:extLst>
                    <a:ext uri="{9D8B030D-6E8A-4147-A177-3AD203B41FA5}">
                      <a16:colId xmlns:a16="http://schemas.microsoft.com/office/drawing/2014/main" val="20004"/>
                    </a:ext>
                  </a:extLst>
                </a:gridCol>
              </a:tblGrid>
              <a:tr h="171212">
                <a:tc gridSpan="2">
                  <a:txBody>
                    <a:bodyPr/>
                    <a:lstStyle/>
                    <a:p>
                      <a:pPr marL="0" marR="0" lvl="0" indent="0" algn="l" rtl="0">
                        <a:lnSpc>
                          <a:spcPct val="100000"/>
                        </a:lnSpc>
                        <a:spcBef>
                          <a:spcPts val="0"/>
                        </a:spcBef>
                        <a:spcAft>
                          <a:spcPts val="0"/>
                        </a:spcAft>
                        <a:buClr>
                          <a:srgbClr val="000000"/>
                        </a:buClr>
                        <a:buSzPts val="1100"/>
                        <a:buFont typeface="Arial" panose="020B0604020202020204" pitchFamily="34" charset="0"/>
                        <a:buNone/>
                      </a:pPr>
                      <a:r>
                        <a:rPr lang="en-US" sz="1100" b="1" i="0" u="none" strike="noStrike" cap="none" dirty="0">
                          <a:solidFill>
                            <a:srgbClr val="353535"/>
                          </a:solidFill>
                          <a:latin typeface="Calibri"/>
                          <a:ea typeface="Calibri"/>
                          <a:cs typeface="Calibri"/>
                          <a:sym typeface="Calibri"/>
                        </a:rPr>
                        <a:t> </a:t>
                      </a:r>
                      <a:endParaRPr dirty="0"/>
                    </a:p>
                  </a:txBody>
                  <a:tcPr marL="45725"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panose="020B0604020202020204" pitchFamily="34" charset="0"/>
                        <a:buNone/>
                      </a:pPr>
                      <a:r>
                        <a:rPr lang="en-US" sz="1100" b="1" i="0" u="none" strike="noStrike" cap="none" dirty="0">
                          <a:solidFill>
                            <a:srgbClr val="FFFFFF"/>
                          </a:solidFill>
                          <a:latin typeface="Calibri"/>
                          <a:ea typeface="Calibri"/>
                          <a:cs typeface="Calibri"/>
                          <a:sym typeface="Calibri"/>
                        </a:rPr>
                        <a:t>What is needed to introduce the ring </a:t>
                      </a:r>
                      <a:endParaRPr dirty="0"/>
                    </a:p>
                  </a:txBody>
                  <a:tcPr marL="45725" marR="9525" marT="9525" marB="0" anchor="ctr">
                    <a:lnL w="12700" cap="flat" cmpd="sng">
                      <a:solidFill>
                        <a:srgbClr val="B7CAD2"/>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100"/>
                        <a:buFont typeface="Arial" panose="020B0604020202020204" pitchFamily="34" charset="0"/>
                        <a:buNone/>
                      </a:pPr>
                      <a:r>
                        <a:rPr lang="en-US" sz="1100" b="1" i="0" u="none" strike="noStrike" cap="none" dirty="0">
                          <a:solidFill>
                            <a:srgbClr val="FFFFFF"/>
                          </a:solidFill>
                          <a:latin typeface="Calibri"/>
                          <a:ea typeface="Calibri"/>
                          <a:cs typeface="Calibri"/>
                          <a:sym typeface="Calibri"/>
                        </a:rPr>
                        <a:t>Relevant Stakeholders</a:t>
                      </a:r>
                      <a:endParaRPr dirty="0"/>
                    </a:p>
                  </a:txBody>
                  <a:tcPr marL="45725" marR="9525" marT="9525"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100"/>
                        <a:buFont typeface="Arial" panose="020B0604020202020204" pitchFamily="34" charset="0"/>
                        <a:buNone/>
                      </a:pPr>
                      <a:r>
                        <a:rPr lang="en-US" sz="1100" b="1" i="0" u="none" strike="noStrike" cap="none" dirty="0">
                          <a:solidFill>
                            <a:srgbClr val="FFFFFF"/>
                          </a:solidFill>
                          <a:latin typeface="Calibri"/>
                          <a:ea typeface="Calibri"/>
                          <a:cs typeface="Calibri"/>
                          <a:sym typeface="Calibri"/>
                        </a:rPr>
                        <a:t>Considerations</a:t>
                      </a:r>
                      <a:endParaRPr dirty="0"/>
                    </a:p>
                  </a:txBody>
                  <a:tcPr marL="45725" marR="9525" marT="9525" marB="0" anchor="ctr">
                    <a:lnL w="28575"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505505">
                <a:tc>
                  <a:txBody>
                    <a:bodyPr/>
                    <a:lstStyle/>
                    <a:p>
                      <a:pPr marL="0" marR="0" lvl="0" indent="0" algn="l" rtl="0">
                        <a:lnSpc>
                          <a:spcPct val="100000"/>
                        </a:lnSpc>
                        <a:spcBef>
                          <a:spcPts val="0"/>
                        </a:spcBef>
                        <a:spcAft>
                          <a:spcPts val="0"/>
                        </a:spcAft>
                        <a:buClr>
                          <a:srgbClr val="000000"/>
                        </a:buClr>
                        <a:buSzPts val="1100"/>
                        <a:buFont typeface="Arial" panose="020B0604020202020204" pitchFamily="34" charset="0"/>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lgn="ctr">
                      <a:solidFill>
                        <a:srgbClr val="FFFFFF"/>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353535"/>
                        </a:buClr>
                        <a:buSzPts val="1100"/>
                        <a:buFont typeface="Arial" panose="020B0604020202020204" pitchFamily="34" charset="0"/>
                        <a:buNone/>
                      </a:pPr>
                      <a:r>
                        <a:rPr lang="en-US" sz="1100" b="0" i="0" u="none" strike="noStrike" cap="none" dirty="0">
                          <a:solidFill>
                            <a:srgbClr val="353535"/>
                          </a:solidFill>
                          <a:latin typeface="Calibri"/>
                          <a:ea typeface="Calibri"/>
                          <a:cs typeface="Calibri"/>
                          <a:sym typeface="Calibri"/>
                        </a:rPr>
                        <a:t>Issue standard</a:t>
                      </a:r>
                      <a:r>
                        <a:rPr lang="en-US" sz="1100" b="1" i="0" u="none" strike="noStrike" cap="none" dirty="0">
                          <a:solidFill>
                            <a:srgbClr val="353535"/>
                          </a:solidFill>
                          <a:latin typeface="Calibri"/>
                          <a:ea typeface="Calibri"/>
                          <a:cs typeface="Calibri"/>
                          <a:sym typeface="Calibri"/>
                        </a:rPr>
                        <a:t> clinical guidelines </a:t>
                      </a:r>
                      <a:r>
                        <a:rPr lang="en-US" sz="1100" b="0" i="0" u="none" strike="noStrike" cap="none" dirty="0">
                          <a:solidFill>
                            <a:srgbClr val="353535"/>
                          </a:solidFill>
                          <a:latin typeface="Calibri"/>
                          <a:ea typeface="Calibri"/>
                          <a:cs typeface="Calibri"/>
                          <a:sym typeface="Calibri"/>
                        </a:rPr>
                        <a:t>for delivery and use of the ring </a:t>
                      </a:r>
                      <a:endParaRPr sz="1100" dirty="0"/>
                    </a:p>
                  </a:txBody>
                  <a:tcPr marL="45725"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rgbClr val="B7CAD2"/>
                      </a:solidFill>
                      <a:prstDash val="solid"/>
                      <a:round/>
                      <a:headEnd type="none" w="sm" len="sm"/>
                      <a:tailEnd type="none" w="sm" len="sm"/>
                    </a:lnB>
                  </a:tcPr>
                </a:tc>
                <a:tc>
                  <a:txBody>
                    <a:bodyPr/>
                    <a:lstStyle/>
                    <a:p>
                      <a:pPr marL="2286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cs typeface="Calibri" panose="020F0502020204030204" pitchFamily="34" charset="0"/>
                          <a:sym typeface="Calibri"/>
                        </a:rPr>
                        <a:t>The ring will need to be integrated into the existing guidelines, i.e., </a:t>
                      </a: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South African  Guidelines for the Provision of PrEP to Persons at Substantial Risk of HIV Infection (last updated in 2020)</a:t>
                      </a:r>
                      <a:endParaRPr lang="en-US" sz="1100" b="0" i="0" u="none" strike="noStrike" cap="none" dirty="0">
                        <a:solidFill>
                          <a:srgbClr val="353535"/>
                        </a:solidFill>
                        <a:latin typeface="Calibri" panose="020F0502020204030204" pitchFamily="34" charset="0"/>
                        <a:cs typeface="Calibri" panose="020F0502020204030204" pitchFamily="34" charset="0"/>
                        <a:sym typeface="Calibri"/>
                      </a:endParaRP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rgbClr val="B7CAD2"/>
                      </a:solidFill>
                      <a:prstDash val="solid"/>
                      <a:round/>
                      <a:headEnd type="none" w="sm" len="sm"/>
                      <a:tailEnd type="none" w="sm" len="sm"/>
                    </a:lnB>
                  </a:tcPr>
                </a:tc>
                <a:tc>
                  <a:txBody>
                    <a:bodyPr/>
                    <a:lstStyle/>
                    <a:p>
                      <a:pPr marL="2286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NDoH</a:t>
                      </a:r>
                    </a:p>
                    <a:p>
                      <a:pPr marL="2286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South African HIV  Clinicians Society</a:t>
                      </a: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rgbClr val="B7CAD2"/>
                      </a:solidFill>
                      <a:prstDash val="solid"/>
                      <a:round/>
                      <a:headEnd type="none" w="sm" len="sm"/>
                      <a:tailEnd type="none" w="sm" len="sm"/>
                    </a:lnB>
                  </a:tcPr>
                </a:tc>
                <a:tc>
                  <a:txBody>
                    <a:bodyPr/>
                    <a:lstStyle/>
                    <a:p>
                      <a:pPr marL="2286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lang="en-US" sz="1100" b="0" i="0" u="none" strike="noStrike" cap="none" dirty="0">
                        <a:solidFill>
                          <a:srgbClr val="353535"/>
                        </a:solidFill>
                        <a:latin typeface="Calibri" panose="020F0502020204030204" pitchFamily="34" charset="0"/>
                        <a:cs typeface="Calibri" panose="020F0502020204030204" pitchFamily="34" charset="0"/>
                        <a:sym typeface="Arial"/>
                      </a:endParaRPr>
                    </a:p>
                  </a:txBody>
                  <a:tcPr marL="45725" marR="9525" marT="9525" marB="0" anchor="ctr">
                    <a:lnL w="12700" cap="flat" cmpd="sng">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rgbClr val="B7CAD2"/>
                      </a:solidFill>
                      <a:prstDash val="solid"/>
                      <a:round/>
                      <a:headEnd type="none" w="sm" len="sm"/>
                      <a:tailEnd type="none" w="sm" len="sm"/>
                    </a:lnB>
                  </a:tcPr>
                </a:tc>
                <a:extLst>
                  <a:ext uri="{0D108BD9-81ED-4DB2-BD59-A6C34878D82A}">
                    <a16:rowId xmlns:a16="http://schemas.microsoft.com/office/drawing/2014/main" val="10001"/>
                  </a:ext>
                </a:extLst>
              </a:tr>
              <a:tr h="1280160">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100" b="0" i="0" u="none" strike="noStrike" cap="none" dirty="0">
                          <a:solidFill>
                            <a:srgbClr val="353535"/>
                          </a:solidFill>
                          <a:latin typeface="Calibri"/>
                          <a:ea typeface="Arial"/>
                          <a:cs typeface="Calibri"/>
                          <a:sym typeface="Arial"/>
                        </a:rPr>
                        <a:t>Dedicate resources to conduct regular </a:t>
                      </a:r>
                      <a:r>
                        <a:rPr lang="en-US" sz="1100" b="1" i="0" u="none" strike="noStrike" cap="none" dirty="0">
                          <a:solidFill>
                            <a:srgbClr val="353535"/>
                          </a:solidFill>
                          <a:latin typeface="Calibri"/>
                          <a:ea typeface="Arial"/>
                          <a:cs typeface="Calibri"/>
                          <a:sym typeface="Arial"/>
                        </a:rPr>
                        <a:t>HIV tests, initiate ring use, and support refills</a:t>
                      </a:r>
                    </a:p>
                  </a:txBody>
                  <a:tcPr marL="45725" marR="9525" marT="9525" marB="0"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tcPr>
                </a:tc>
                <a:tc>
                  <a:txBody>
                    <a:bodyPr/>
                    <a:lstStyle/>
                    <a:p>
                      <a:pPr marL="2286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cs typeface="Calibri" panose="020F0502020204030204" pitchFamily="34" charset="0"/>
                          <a:sym typeface="Calibri"/>
                        </a:rPr>
                        <a:t>While the ring can be readily integrated into HIV services, integrating the ring with FP or other SRH services will require service integration – this is currently uneven across South African provinces </a:t>
                      </a:r>
                    </a:p>
                    <a:p>
                      <a:pPr marL="2286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cs typeface="Calibri" panose="020F0502020204030204" pitchFamily="34" charset="0"/>
                          <a:sym typeface="Calibri"/>
                        </a:rPr>
                        <a:t>In addition, identifying opportunities to deliver the ring outside of clinical settings can build on South Africa’s diverse set of delivery channels, but will require new models from oral PrEP, which has largely been delivered in clinical settings by NIMART-trained nurses</a:t>
                      </a:r>
                    </a:p>
                  </a:txBody>
                  <a:tcPr marL="45725" marR="9525" marT="9525" marB="0" anchor="ctr">
                    <a:lnL w="12700" cap="flat" cmpd="sng" algn="ctr">
                      <a:solidFill>
                        <a:srgbClr val="B7CAD2"/>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12700" cap="flat" cmpd="sng" algn="ctr">
                      <a:solidFill>
                        <a:srgbClr val="B7CAD2"/>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tcPr>
                </a:tc>
                <a:tc>
                  <a:txBody>
                    <a:bodyPr/>
                    <a:lstStyle/>
                    <a:p>
                      <a:pPr marL="173038" marR="0" lvl="0" indent="-1619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An outstanding question is what frequency of HIV testing will be required for ring users and whether HIV self-tests could be used with the ring (HIVST is not currently used for oral PrEP)</a:t>
                      </a:r>
                    </a:p>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endParaRPr lang="en-US" sz="1100" b="1" i="0" u="none" strike="noStrike" cap="none" dirty="0">
                        <a:solidFill>
                          <a:srgbClr val="353535"/>
                        </a:solidFill>
                        <a:latin typeface="Calibri"/>
                        <a:ea typeface="Arial"/>
                        <a:cs typeface="Calibri"/>
                        <a:sym typeface="Arial"/>
                      </a:endParaRPr>
                    </a:p>
                  </a:txBody>
                  <a:tcPr marL="45725" marR="9525" marT="9525" marB="0">
                    <a:lnL w="12700" cap="flat" cmpd="sng" algn="ctr">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tcPr>
                </a:tc>
                <a:extLst>
                  <a:ext uri="{0D108BD9-81ED-4DB2-BD59-A6C34878D82A}">
                    <a16:rowId xmlns:a16="http://schemas.microsoft.com/office/drawing/2014/main" val="3763491772"/>
                  </a:ext>
                </a:extLst>
              </a:tr>
              <a:tr h="1261496">
                <a:tc>
                  <a:txBody>
                    <a:bodyPr/>
                    <a:lstStyle/>
                    <a:p>
                      <a:pPr marL="0" marR="0" lvl="0" indent="0" algn="l" rtl="0">
                        <a:lnSpc>
                          <a:spcPct val="100000"/>
                        </a:lnSpc>
                        <a:spcBef>
                          <a:spcPts val="0"/>
                        </a:spcBef>
                        <a:spcAft>
                          <a:spcPts val="0"/>
                        </a:spcAft>
                        <a:buClr>
                          <a:srgbClr val="000000"/>
                        </a:buClr>
                        <a:buSzPts val="1100"/>
                        <a:buFont typeface="Arial" panose="020B0604020202020204" pitchFamily="34" charset="0"/>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dirty="0">
                          <a:solidFill>
                            <a:srgbClr val="353535"/>
                          </a:solidFill>
                          <a:latin typeface="Calibri"/>
                          <a:ea typeface="Calibri"/>
                          <a:cs typeface="Calibri"/>
                          <a:sym typeface="Calibri"/>
                        </a:rPr>
                        <a:t>Develop materials and  conduct trainings for </a:t>
                      </a:r>
                      <a:r>
                        <a:rPr lang="en-US" sz="1100" b="1" i="0" u="none" strike="noStrike" cap="none" dirty="0">
                          <a:solidFill>
                            <a:srgbClr val="353535"/>
                          </a:solidFill>
                          <a:latin typeface="Calibri"/>
                          <a:ea typeface="Calibri"/>
                          <a:cs typeface="Calibri"/>
                          <a:sym typeface="Calibri"/>
                        </a:rPr>
                        <a:t>health care workers </a:t>
                      </a:r>
                      <a:r>
                        <a:rPr lang="en-US" sz="1100" b="0" i="0" u="none" strike="noStrike" cap="none" dirty="0">
                          <a:solidFill>
                            <a:srgbClr val="353535"/>
                          </a:solidFill>
                          <a:latin typeface="Calibri"/>
                          <a:ea typeface="Calibri"/>
                          <a:cs typeface="Calibri"/>
                          <a:sym typeface="Calibri"/>
                        </a:rPr>
                        <a:t>on the ring</a:t>
                      </a:r>
                      <a:endParaRPr lang="en-US" sz="1100" dirty="0"/>
                    </a:p>
                  </a:txBody>
                  <a:tcPr marL="45725" marR="9525" marT="9525" marB="0"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286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Training for the ring can be integrated into a 1.5-hour online training for oral PrEP and other tools that exist for PrEP (e.g., job aids) for use by NIMART-trained nurses</a:t>
                      </a:r>
                    </a:p>
                    <a:p>
                      <a:pPr marL="2286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Initial training materials for oral PrEP were developed by the South African HIV Clinicians Society </a:t>
                      </a:r>
                    </a:p>
                    <a:p>
                      <a:pPr marL="2286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0070C0"/>
                          </a:solidFill>
                          <a:latin typeface="Calibri" panose="020F0502020204030204" pitchFamily="34" charset="0"/>
                          <a:ea typeface="Calibri"/>
                          <a:cs typeface="Calibri" panose="020F0502020204030204" pitchFamily="34" charset="0"/>
                          <a:sym typeface="Calibri"/>
                        </a:rPr>
                        <a:t>NDOH is currently developing a training curriculum for an “SRH nurse” to provide integrated services – the training will be rolled out nationally and is currently being piloted in Limpopo and Gauteng, and is a good opportunity to integrate the ring </a:t>
                      </a:r>
                    </a:p>
                    <a:p>
                      <a:pPr marL="2286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0070C0"/>
                          </a:solidFill>
                          <a:latin typeface="Calibri" panose="020F0502020204030204" pitchFamily="34" charset="0"/>
                          <a:cs typeface="Calibri" panose="020F0502020204030204" pitchFamily="34" charset="0"/>
                          <a:sym typeface="Calibri"/>
                        </a:rPr>
                        <a:t>Private sector providers and pharmacists are reliant on continuing medical education (CME) and medical detailing via pharmaceutical companies to learn about and engage with new products </a:t>
                      </a:r>
                      <a:endParaRPr sz="1100" b="0" i="0" u="none" strike="noStrike" cap="none" dirty="0">
                        <a:solidFill>
                          <a:srgbClr val="0070C0"/>
                        </a:solidFill>
                        <a:latin typeface="Calibri" panose="020F0502020204030204" pitchFamily="34" charset="0"/>
                        <a:cs typeface="Calibri" panose="020F0502020204030204" pitchFamily="34" charset="0"/>
                        <a:sym typeface="Arial"/>
                      </a:endParaRPr>
                    </a:p>
                  </a:txBody>
                  <a:tcPr marL="45725" marR="9525" marT="9525" marB="0" anchor="ctr">
                    <a:lnL w="12700" cap="flat" cmpd="sng" algn="ctr">
                      <a:solidFill>
                        <a:srgbClr val="B7CAD2"/>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286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NDoH </a:t>
                      </a:r>
                    </a:p>
                    <a:p>
                      <a:pPr marL="2286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South African HIV  Clinicians Society</a:t>
                      </a:r>
                    </a:p>
                    <a:p>
                      <a:pPr marL="2286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0070C0"/>
                          </a:solidFill>
                          <a:latin typeface="Calibri" panose="020F0502020204030204" pitchFamily="34" charset="0"/>
                          <a:ea typeface="Calibri"/>
                          <a:cs typeface="Calibri" panose="020F0502020204030204" pitchFamily="34" charset="0"/>
                          <a:sym typeface="Calibri"/>
                        </a:rPr>
                        <a:t>South African Medical Association (for private providers) </a:t>
                      </a:r>
                    </a:p>
                    <a:p>
                      <a:pPr marL="2286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0070C0"/>
                          </a:solidFill>
                          <a:latin typeface="Calibri" panose="020F0502020204030204" pitchFamily="34" charset="0"/>
                          <a:ea typeface="Calibri"/>
                          <a:cs typeface="Calibri" panose="020F0502020204030204" pitchFamily="34" charset="0"/>
                          <a:sym typeface="Calibri"/>
                        </a:rPr>
                        <a:t>Higher Health (for universities and colleges) </a:t>
                      </a:r>
                    </a:p>
                  </a:txBody>
                  <a:tcPr marL="45725" marR="9525" marT="9525" marB="0" anchor="ctr">
                    <a:lnL w="12700" cap="flat" cmpd="sng" algn="ctr">
                      <a:solidFill>
                        <a:srgbClr val="B7CAD2"/>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73038" marR="0" lvl="0" indent="-1619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Provider attitudes remain a challenge, especially toward providing oral PrEP to AGYW</a:t>
                      </a:r>
                      <a:endParaRPr sz="1100" b="0" i="0" u="none" strike="noStrike" cap="none" dirty="0">
                        <a:solidFill>
                          <a:srgbClr val="353535"/>
                        </a:solidFill>
                        <a:latin typeface="Calibri" panose="020F0502020204030204" pitchFamily="34" charset="0"/>
                        <a:ea typeface="Calibri"/>
                        <a:cs typeface="Calibri" panose="020F0502020204030204" pitchFamily="34" charset="0"/>
                        <a:sym typeface="Calibri"/>
                      </a:endParaRPr>
                    </a:p>
                    <a:p>
                      <a:pPr marL="173038" marR="0" lvl="0" indent="-1619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Providers will need to understand and accept the lower efficacy of the ring</a:t>
                      </a:r>
                      <a:endParaRPr sz="1100" b="0" i="0" u="none" strike="noStrike" cap="none" dirty="0">
                        <a:solidFill>
                          <a:srgbClr val="353535"/>
                        </a:solidFill>
                        <a:latin typeface="Calibri" panose="020F0502020204030204" pitchFamily="34" charset="0"/>
                        <a:ea typeface="Calibri"/>
                        <a:cs typeface="Calibri" panose="020F0502020204030204" pitchFamily="34" charset="0"/>
                        <a:sym typeface="Calibri"/>
                      </a:endParaRPr>
                    </a:p>
                  </a:txBody>
                  <a:tcPr marL="114300" marR="114300" marT="0" marB="0" anchor="ctr">
                    <a:lnL w="12700" cap="flat" cmpd="sng" algn="ctr">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3"/>
                  </a:ext>
                </a:extLst>
              </a:tr>
              <a:tr h="505505">
                <a:tc>
                  <a:txBody>
                    <a:bodyPr/>
                    <a:lstStyle/>
                    <a:p>
                      <a:pPr marL="0" marR="0" lvl="0" indent="0" algn="l" rtl="0">
                        <a:lnSpc>
                          <a:spcPct val="100000"/>
                        </a:lnSpc>
                        <a:spcBef>
                          <a:spcPts val="0"/>
                        </a:spcBef>
                        <a:spcAft>
                          <a:spcPts val="0"/>
                        </a:spcAft>
                        <a:buClr>
                          <a:srgbClr val="000000"/>
                        </a:buClr>
                        <a:buSzPts val="1100"/>
                        <a:buFont typeface="Arial" panose="020B0604020202020204" pitchFamily="34" charset="0"/>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353535"/>
                        </a:buClr>
                        <a:buSzPts val="1100"/>
                        <a:buFont typeface="Arial" panose="020B0604020202020204" pitchFamily="34" charset="0"/>
                        <a:buNone/>
                      </a:pPr>
                      <a:r>
                        <a:rPr lang="en-US" sz="1100" b="0" i="0" u="none" strike="noStrike" cap="none" dirty="0">
                          <a:solidFill>
                            <a:srgbClr val="353535"/>
                          </a:solidFill>
                          <a:latin typeface="Calibri"/>
                          <a:ea typeface="Calibri"/>
                          <a:cs typeface="Calibri"/>
                          <a:sym typeface="Calibri"/>
                        </a:rPr>
                        <a:t>Establish </a:t>
                      </a:r>
                      <a:r>
                        <a:rPr lang="en-US" sz="1100" b="1" i="0" u="none" strike="noStrike" cap="none" dirty="0">
                          <a:solidFill>
                            <a:srgbClr val="353535"/>
                          </a:solidFill>
                          <a:latin typeface="Calibri"/>
                          <a:ea typeface="Calibri"/>
                          <a:cs typeface="Calibri"/>
                          <a:sym typeface="Calibri"/>
                        </a:rPr>
                        <a:t>referral systems </a:t>
                      </a:r>
                      <a:r>
                        <a:rPr lang="en-US" sz="1100" b="0" i="0" u="none" strike="noStrike" cap="none" dirty="0">
                          <a:solidFill>
                            <a:srgbClr val="353535"/>
                          </a:solidFill>
                          <a:latin typeface="Calibri"/>
                          <a:ea typeface="Calibri"/>
                          <a:cs typeface="Calibri"/>
                          <a:sym typeface="Calibri"/>
                        </a:rPr>
                        <a:t>to link clients from other channels to sites dispensing the ring </a:t>
                      </a:r>
                      <a:endParaRPr sz="1100" dirty="0"/>
                    </a:p>
                  </a:txBody>
                  <a:tcPr marL="45725" marR="9525" marT="457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There are a range of referral mechanisms that are being used for oral PrEP that could also support delivery of the ring, including referrals from HIV testing sites, community partners, social media, and tools like PrEP Finder </a:t>
                      </a:r>
                      <a:endParaRPr sz="1100" b="0" i="0" u="none" strike="noStrike" cap="none" dirty="0">
                        <a:solidFill>
                          <a:srgbClr val="353535"/>
                        </a:solidFill>
                        <a:latin typeface="Calibri" panose="020F0502020204030204" pitchFamily="34" charset="0"/>
                        <a:ea typeface="Calibri"/>
                        <a:cs typeface="Calibri" panose="020F0502020204030204" pitchFamily="34" charset="0"/>
                        <a:sym typeface="Calibri"/>
                      </a:endParaRPr>
                    </a:p>
                  </a:txBody>
                  <a:tcPr marL="114300" marR="114300" marT="0"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286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sz="1100" b="0" i="0" u="none" strike="noStrike" cap="none" dirty="0">
                        <a:solidFill>
                          <a:srgbClr val="353535"/>
                        </a:solidFill>
                        <a:latin typeface="Calibri" panose="020F0502020204030204" pitchFamily="34" charset="0"/>
                        <a:ea typeface="Calibri"/>
                        <a:cs typeface="Calibri" panose="020F0502020204030204" pitchFamily="34" charset="0"/>
                        <a:sym typeface="Calibri"/>
                      </a:endParaRP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286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sz="1100" b="0" i="0" u="none" strike="noStrike" cap="none" dirty="0">
                        <a:solidFill>
                          <a:srgbClr val="353535"/>
                        </a:solidFill>
                        <a:latin typeface="Calibri" panose="020F0502020204030204" pitchFamily="34" charset="0"/>
                        <a:ea typeface="Calibri"/>
                        <a:cs typeface="Calibri" panose="020F0502020204030204" pitchFamily="34" charset="0"/>
                        <a:sym typeface="Calibri"/>
                      </a:endParaRPr>
                    </a:p>
                  </a:txBody>
                  <a:tcPr marL="45725" marR="9525" marT="9525" marB="0" anchor="ctr">
                    <a:lnL w="12700" cap="flat" cmpd="sng">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4"/>
                  </a:ext>
                </a:extLst>
              </a:tr>
              <a:tr h="505505">
                <a:tc>
                  <a:txBody>
                    <a:bodyPr/>
                    <a:lstStyle/>
                    <a:p>
                      <a:pPr marL="0" marR="0" lvl="0" indent="0" algn="l" rtl="0">
                        <a:lnSpc>
                          <a:spcPct val="100000"/>
                        </a:lnSpc>
                        <a:spcBef>
                          <a:spcPts val="0"/>
                        </a:spcBef>
                        <a:spcAft>
                          <a:spcPts val="0"/>
                        </a:spcAft>
                        <a:buClr>
                          <a:srgbClr val="000000"/>
                        </a:buClr>
                        <a:buSzPts val="1100"/>
                        <a:buFont typeface="Arial" panose="020B0604020202020204" pitchFamily="34" charset="0"/>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353535"/>
                        </a:buClr>
                        <a:buSzPts val="1100"/>
                        <a:buFont typeface="Arial" panose="020B0604020202020204" pitchFamily="34" charset="0"/>
                        <a:buNone/>
                      </a:pPr>
                      <a:r>
                        <a:rPr lang="en-US" sz="1100" b="0" i="0" u="none" strike="noStrike" cap="none" dirty="0">
                          <a:solidFill>
                            <a:srgbClr val="353535"/>
                          </a:solidFill>
                          <a:latin typeface="Calibri"/>
                          <a:ea typeface="Calibri"/>
                          <a:cs typeface="Calibri"/>
                          <a:sym typeface="Calibri"/>
                        </a:rPr>
                        <a:t>Integrate support for </a:t>
                      </a:r>
                      <a:r>
                        <a:rPr lang="en-US" sz="1100" b="1" i="0" u="none" strike="noStrike" cap="none" dirty="0">
                          <a:solidFill>
                            <a:srgbClr val="353535"/>
                          </a:solidFill>
                          <a:latin typeface="Calibri"/>
                          <a:ea typeface="Calibri"/>
                          <a:cs typeface="Calibri"/>
                          <a:sym typeface="Calibri"/>
                        </a:rPr>
                        <a:t>partner communication</a:t>
                      </a:r>
                      <a:r>
                        <a:rPr lang="en-US" sz="1100" b="0" i="0" u="none" strike="noStrike" cap="none" dirty="0">
                          <a:solidFill>
                            <a:srgbClr val="353535"/>
                          </a:solidFill>
                          <a:latin typeface="Calibri"/>
                          <a:ea typeface="Calibri"/>
                          <a:cs typeface="Calibri"/>
                          <a:sym typeface="Calibri"/>
                        </a:rPr>
                        <a:t> and IPV</a:t>
                      </a:r>
                      <a:endParaRPr sz="1100" b="0" i="0" u="none" strike="noStrike" cap="none" dirty="0">
                        <a:solidFill>
                          <a:srgbClr val="353535"/>
                        </a:solidFill>
                        <a:latin typeface="Calibri"/>
                        <a:ea typeface="Calibri"/>
                        <a:cs typeface="Calibri"/>
                        <a:sym typeface="Calibri"/>
                      </a:endParaRPr>
                    </a:p>
                  </a:txBody>
                  <a:tcPr marL="45725" marR="9525" marT="457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28575" cap="flat" cmpd="sng" algn="ctr">
                      <a:noFill/>
                      <a:prstDash val="solid"/>
                      <a:round/>
                      <a:headEnd type="none" w="med" len="med"/>
                      <a:tailEnd type="none" w="med" len="med"/>
                    </a:lnB>
                  </a:tcPr>
                </a:tc>
                <a:tc>
                  <a:txBody>
                    <a:bodyPr/>
                    <a:lstStyle/>
                    <a:p>
                      <a:pPr marL="2286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Screening for IPV is part of the oral PrEP delivery package and is included in guidelines for HIV prevention services </a:t>
                      </a:r>
                      <a:endParaRPr sz="1100" b="0" i="0" u="none" strike="noStrike" cap="none" dirty="0">
                        <a:solidFill>
                          <a:srgbClr val="353535"/>
                        </a:solidFill>
                        <a:latin typeface="Calibri" panose="020F0502020204030204" pitchFamily="34" charset="0"/>
                        <a:ea typeface="Calibri"/>
                        <a:cs typeface="Calibri" panose="020F0502020204030204" pitchFamily="34" charset="0"/>
                        <a:sym typeface="Calibri"/>
                      </a:endParaRP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28575" cap="flat" cmpd="sng" algn="ctr">
                      <a:noFill/>
                      <a:prstDash val="solid"/>
                      <a:round/>
                      <a:headEnd type="none" w="med" len="med"/>
                      <a:tailEnd type="none" w="med" len="med"/>
                    </a:lnB>
                  </a:tcPr>
                </a:tc>
                <a:tc>
                  <a:txBody>
                    <a:bodyPr/>
                    <a:lstStyle/>
                    <a:p>
                      <a:pPr marL="2286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sz="1100" b="0" i="0" u="none" strike="noStrike" cap="none" dirty="0">
                        <a:solidFill>
                          <a:srgbClr val="353535"/>
                        </a:solidFill>
                        <a:latin typeface="Calibri" panose="020F0502020204030204" pitchFamily="34" charset="0"/>
                        <a:ea typeface="Calibri"/>
                        <a:cs typeface="Calibri" panose="020F0502020204030204" pitchFamily="34" charset="0"/>
                        <a:sym typeface="Calibri"/>
                      </a:endParaRP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28575" cap="flat" cmpd="sng" algn="ctr">
                      <a:noFill/>
                      <a:prstDash val="solid"/>
                      <a:round/>
                      <a:headEnd type="none" w="med" len="med"/>
                      <a:tailEnd type="none" w="med" len="med"/>
                    </a:lnB>
                  </a:tcPr>
                </a:tc>
                <a:tc>
                  <a:txBody>
                    <a:bodyPr/>
                    <a:lstStyle/>
                    <a:p>
                      <a:pPr marL="2286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sz="1100" b="0" i="0" u="none" strike="noStrike" cap="none" dirty="0">
                        <a:solidFill>
                          <a:srgbClr val="353535"/>
                        </a:solidFill>
                        <a:latin typeface="Calibri" panose="020F0502020204030204" pitchFamily="34" charset="0"/>
                        <a:ea typeface="Calibri"/>
                        <a:cs typeface="Calibri" panose="020F0502020204030204" pitchFamily="34" charset="0"/>
                        <a:sym typeface="Calibri"/>
                      </a:endParaRPr>
                    </a:p>
                  </a:txBody>
                  <a:tcPr marL="45725" marR="9525" marT="9525" marB="0" anchor="ctr">
                    <a:lnL w="12700" cap="flat" cmpd="sng">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7CAD2"/>
                      </a:solidFill>
                      <a:prstDash val="solid"/>
                      <a:round/>
                      <a:headEnd type="none" w="sm" len="sm"/>
                      <a:tailEnd type="none" w="sm" len="sm"/>
                    </a:lnT>
                    <a:lnB w="28575" cap="flat" cmpd="sng" algn="ctr">
                      <a:no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Google Shape;376;p32">
            <a:extLst>
              <a:ext uri="{FF2B5EF4-FFF2-40B4-BE49-F238E27FC236}">
                <a16:creationId xmlns:a16="http://schemas.microsoft.com/office/drawing/2014/main" id="{C0E65855-FB44-0D45-9754-EE2248034295}"/>
              </a:ext>
            </a:extLst>
          </p:cNvPr>
          <p:cNvSpPr/>
          <p:nvPr/>
        </p:nvSpPr>
        <p:spPr>
          <a:xfrm>
            <a:off x="10069033" y="227080"/>
            <a:ext cx="1645920"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9525" marR="0" lvl="0" algn="r" rtl="0">
              <a:spcBef>
                <a:spcPts val="0"/>
              </a:spcBef>
              <a:spcAft>
                <a:spcPts val="0"/>
              </a:spcAft>
              <a:buNone/>
            </a:pPr>
            <a:r>
              <a:rPr lang="en-US" sz="1200" b="1" dirty="0">
                <a:solidFill>
                  <a:srgbClr val="FFFFFF"/>
                </a:solidFill>
                <a:latin typeface="Calibri"/>
                <a:ea typeface="Calibri"/>
                <a:cs typeface="Calibri"/>
                <a:sym typeface="Calibri"/>
              </a:rPr>
              <a:t>DELIVERY PLATFORMS</a:t>
            </a:r>
            <a:endParaRPr dirty="0"/>
          </a:p>
        </p:txBody>
      </p:sp>
      <p:sp>
        <p:nvSpPr>
          <p:cNvPr id="8" name="Google Shape;377;p32">
            <a:extLst>
              <a:ext uri="{FF2B5EF4-FFF2-40B4-BE49-F238E27FC236}">
                <a16:creationId xmlns:a16="http://schemas.microsoft.com/office/drawing/2014/main" id="{808B5D9F-256E-C743-B9B2-07A78AADAB62}"/>
              </a:ext>
            </a:extLst>
          </p:cNvPr>
          <p:cNvSpPr/>
          <p:nvPr/>
        </p:nvSpPr>
        <p:spPr>
          <a:xfrm>
            <a:off x="9604990" y="151527"/>
            <a:ext cx="685265" cy="66298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9" name="Google Shape;416;p36" descr="C:\Users\neeraja.bhavaraju\Downloads\noun_22779_cc.png">
            <a:extLst>
              <a:ext uri="{FF2B5EF4-FFF2-40B4-BE49-F238E27FC236}">
                <a16:creationId xmlns:a16="http://schemas.microsoft.com/office/drawing/2014/main" id="{7631C4B0-F4EC-B74F-8898-EB2AC41E320D}"/>
              </a:ext>
            </a:extLst>
          </p:cNvPr>
          <p:cNvPicPr preferRelativeResize="0"/>
          <p:nvPr/>
        </p:nvPicPr>
        <p:blipFill rotWithShape="1">
          <a:blip r:embed="rId3">
            <a:alphaModFix/>
          </a:blip>
          <a:srcRect b="13330"/>
          <a:stretch/>
        </p:blipFill>
        <p:spPr>
          <a:xfrm>
            <a:off x="9719022" y="290811"/>
            <a:ext cx="457200" cy="365760"/>
          </a:xfrm>
          <a:prstGeom prst="rect">
            <a:avLst/>
          </a:prstGeom>
          <a:noFill/>
          <a:ln>
            <a:noFill/>
          </a:ln>
        </p:spPr>
      </p:pic>
      <p:sp>
        <p:nvSpPr>
          <p:cNvPr id="10" name="Rectangle 9">
            <a:extLst>
              <a:ext uri="{FF2B5EF4-FFF2-40B4-BE49-F238E27FC236}">
                <a16:creationId xmlns:a16="http://schemas.microsoft.com/office/drawing/2014/main" id="{338B77E5-EA66-784D-A1BC-D2FD7D411F23}"/>
              </a:ext>
            </a:extLst>
          </p:cNvPr>
          <p:cNvSpPr/>
          <p:nvPr/>
        </p:nvSpPr>
        <p:spPr>
          <a:xfrm>
            <a:off x="7942541" y="6589418"/>
            <a:ext cx="4120039" cy="261610"/>
          </a:xfrm>
          <a:prstGeom prst="rect">
            <a:avLst/>
          </a:prstGeom>
        </p:spPr>
        <p:txBody>
          <a:bodyPr wrap="none">
            <a:spAutoFit/>
          </a:bodyPr>
          <a:lstStyle/>
          <a:p>
            <a:r>
              <a:rPr lang="en-US" sz="1100" dirty="0">
                <a:solidFill>
                  <a:schemeClr val="tx2">
                    <a:lumMod val="20000"/>
                    <a:lumOff val="80000"/>
                  </a:schemeClr>
                </a:solidFill>
                <a:latin typeface="Calibri"/>
                <a:ea typeface="Calibri"/>
                <a:cs typeface="Calibri"/>
                <a:sym typeface="Calibri"/>
              </a:rPr>
              <a:t>Text in blue indicates key steps related to diverse delivery channels </a:t>
            </a:r>
            <a:endParaRPr lang="en-US" sz="1100" dirty="0">
              <a:solidFill>
                <a:schemeClr val="tx2">
                  <a:lumMod val="20000"/>
                  <a:lumOff val="8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8"/>
          <p:cNvSpPr txBox="1">
            <a:spLocks noGrp="1"/>
          </p:cNvSpPr>
          <p:nvPr>
            <p:ph type="title"/>
          </p:nvPr>
        </p:nvSpPr>
        <p:spPr>
          <a:xfrm>
            <a:off x="335279" y="213590"/>
            <a:ext cx="11395803" cy="80003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40"/>
              <a:buFont typeface="Arial"/>
              <a:buNone/>
            </a:pPr>
            <a:r>
              <a:rPr lang="en-US" sz="3240" dirty="0"/>
              <a:t>Uptake and effective use key steps</a:t>
            </a:r>
            <a:endParaRPr dirty="0"/>
          </a:p>
        </p:txBody>
      </p:sp>
      <p:graphicFrame>
        <p:nvGraphicFramePr>
          <p:cNvPr id="424" name="Google Shape;424;p38"/>
          <p:cNvGraphicFramePr/>
          <p:nvPr>
            <p:extLst>
              <p:ext uri="{D42A27DB-BD31-4B8C-83A1-F6EECF244321}">
                <p14:modId xmlns:p14="http://schemas.microsoft.com/office/powerpoint/2010/main" val="1223285528"/>
              </p:ext>
            </p:extLst>
          </p:nvPr>
        </p:nvGraphicFramePr>
        <p:xfrm>
          <a:off x="430807" y="1210398"/>
          <a:ext cx="11300275" cy="5215912"/>
        </p:xfrm>
        <a:graphic>
          <a:graphicData uri="http://schemas.openxmlformats.org/drawingml/2006/table">
            <a:tbl>
              <a:tblPr>
                <a:noFill/>
                <a:tableStyleId>{CD808178-5275-43E5-A961-0B466ACD703E}</a:tableStyleId>
              </a:tblPr>
              <a:tblGrid>
                <a:gridCol w="135450">
                  <a:extLst>
                    <a:ext uri="{9D8B030D-6E8A-4147-A177-3AD203B41FA5}">
                      <a16:colId xmlns:a16="http://schemas.microsoft.com/office/drawing/2014/main" val="20000"/>
                    </a:ext>
                  </a:extLst>
                </a:gridCol>
                <a:gridCol w="1606927">
                  <a:extLst>
                    <a:ext uri="{9D8B030D-6E8A-4147-A177-3AD203B41FA5}">
                      <a16:colId xmlns:a16="http://schemas.microsoft.com/office/drawing/2014/main" val="20001"/>
                    </a:ext>
                  </a:extLst>
                </a:gridCol>
                <a:gridCol w="5437580">
                  <a:extLst>
                    <a:ext uri="{9D8B030D-6E8A-4147-A177-3AD203B41FA5}">
                      <a16:colId xmlns:a16="http://schemas.microsoft.com/office/drawing/2014/main" val="20002"/>
                    </a:ext>
                  </a:extLst>
                </a:gridCol>
                <a:gridCol w="1805379">
                  <a:extLst>
                    <a:ext uri="{9D8B030D-6E8A-4147-A177-3AD203B41FA5}">
                      <a16:colId xmlns:a16="http://schemas.microsoft.com/office/drawing/2014/main" val="20003"/>
                    </a:ext>
                  </a:extLst>
                </a:gridCol>
                <a:gridCol w="2314939">
                  <a:extLst>
                    <a:ext uri="{9D8B030D-6E8A-4147-A177-3AD203B41FA5}">
                      <a16:colId xmlns:a16="http://schemas.microsoft.com/office/drawing/2014/main" val="20004"/>
                    </a:ext>
                  </a:extLst>
                </a:gridCol>
              </a:tblGrid>
              <a:tr h="377102">
                <a:tc gridSpan="2">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353535"/>
                          </a:solidFill>
                          <a:latin typeface="Calibri"/>
                          <a:ea typeface="Calibri"/>
                          <a:cs typeface="Calibri"/>
                          <a:sym typeface="Calibri"/>
                        </a:rPr>
                        <a:t> </a:t>
                      </a:r>
                      <a:endParaRPr dirty="0"/>
                    </a:p>
                  </a:txBody>
                  <a:tcPr marL="45725"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FFFFFF"/>
                          </a:solidFill>
                          <a:latin typeface="Calibri"/>
                          <a:ea typeface="Calibri"/>
                          <a:cs typeface="Calibri"/>
                          <a:sym typeface="Calibri"/>
                        </a:rPr>
                        <a:t>What is needed to introduce the ring </a:t>
                      </a:r>
                      <a:endParaRPr dirty="0"/>
                    </a:p>
                  </a:txBody>
                  <a:tcPr marL="45725" marR="9525" marT="9525" marB="0" anchor="ctr">
                    <a:lnL w="12700" cap="flat" cmpd="sng">
                      <a:solidFill>
                        <a:srgbClr val="B7CAD2"/>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FFFFFF"/>
                          </a:solidFill>
                          <a:latin typeface="Calibri"/>
                          <a:ea typeface="Calibri"/>
                          <a:cs typeface="Calibri"/>
                          <a:sym typeface="Calibri"/>
                        </a:rPr>
                        <a:t>Relevant Stakeholders</a:t>
                      </a:r>
                      <a:endParaRPr dirty="0"/>
                    </a:p>
                  </a:txBody>
                  <a:tcPr marL="45725" marR="9525" marT="9525"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FFFFFF"/>
                          </a:solidFill>
                          <a:latin typeface="Calibri"/>
                          <a:ea typeface="Calibri"/>
                          <a:cs typeface="Calibri"/>
                          <a:sym typeface="Calibri"/>
                        </a:rPr>
                        <a:t>Considerations</a:t>
                      </a:r>
                      <a:endParaRPr dirty="0"/>
                    </a:p>
                  </a:txBody>
                  <a:tcPr marL="45725" marR="9525" marT="9525" marB="0" anchor="ctr">
                    <a:lnL w="28575"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1072564">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Develop and implement </a:t>
                      </a:r>
                      <a:r>
                        <a:rPr lang="en-US" sz="1100" b="1" i="0" u="none" strike="noStrike" cap="none" dirty="0">
                          <a:solidFill>
                            <a:srgbClr val="353535"/>
                          </a:solidFill>
                          <a:latin typeface="Calibri"/>
                          <a:ea typeface="Calibri"/>
                          <a:cs typeface="Calibri"/>
                          <a:sym typeface="Calibri"/>
                        </a:rPr>
                        <a:t>demand creation strategies </a:t>
                      </a:r>
                      <a:r>
                        <a:rPr lang="en-US" sz="1100" b="0" i="0" u="none" strike="noStrike" cap="none" dirty="0">
                          <a:solidFill>
                            <a:srgbClr val="353535"/>
                          </a:solidFill>
                          <a:latin typeface="Calibri"/>
                          <a:ea typeface="Calibri"/>
                          <a:cs typeface="Calibri"/>
                          <a:sym typeface="Calibri"/>
                        </a:rPr>
                        <a:t>that include ring promotion</a:t>
                      </a:r>
                      <a:endParaRPr dirty="0"/>
                    </a:p>
                  </a:txBody>
                  <a:tcPr marL="45725"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73038" marR="0" lvl="0" indent="-1619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Formative research to confirm barriers and facilitators of ring uptake will be helpful</a:t>
                      </a:r>
                    </a:p>
                    <a:p>
                      <a:pPr marL="173038" marR="0" lvl="0" indent="-1619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National PrEP demand creation strategies and programs will need to be updated to include all forms of PrEP, including the ring and CAB-LA </a:t>
                      </a: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73038" marR="0" lvl="0" indent="-1619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NDOH, SANAC,</a:t>
                      </a:r>
                      <a:r>
                        <a:rPr lang="en-US" sz="1100" b="0" i="0" u="none" strike="noStrike" cap="none" baseline="0" dirty="0">
                          <a:solidFill>
                            <a:srgbClr val="353535"/>
                          </a:solidFill>
                          <a:latin typeface="Calibri" panose="020F0502020204030204" pitchFamily="34" charset="0"/>
                          <a:ea typeface="Calibri"/>
                          <a:cs typeface="Calibri" panose="020F0502020204030204" pitchFamily="34" charset="0"/>
                          <a:sym typeface="Calibri"/>
                        </a:rPr>
                        <a:t> and all partners rendering SRH and HIV services </a:t>
                      </a:r>
                      <a:endPar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endParaRP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73038" marR="0" lvl="0" indent="-1619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Research suggests that there is low awareness of and demand for oral PrEP, especially among AGYW  </a:t>
                      </a:r>
                    </a:p>
                    <a:p>
                      <a:pPr marL="173038" marR="0" lvl="0" indent="-1619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The contraceptive ring is currently available in South Africa, but has not seen significant uptake </a:t>
                      </a:r>
                      <a:endParaRPr sz="1100" b="0" i="0" u="none" strike="noStrike" cap="none" dirty="0">
                        <a:solidFill>
                          <a:srgbClr val="353535"/>
                        </a:solidFill>
                        <a:latin typeface="Calibri" panose="020F0502020204030204" pitchFamily="34" charset="0"/>
                        <a:ea typeface="Calibri"/>
                        <a:cs typeface="Calibri" panose="020F0502020204030204" pitchFamily="34" charset="0"/>
                        <a:sym typeface="Calibri"/>
                      </a:endParaRPr>
                    </a:p>
                  </a:txBody>
                  <a:tcPr marL="45725" marR="9525" marT="9525" marB="0" anchor="ctr">
                    <a:lnL w="12700" cap="flat" cmpd="sng">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1"/>
                  </a:ext>
                </a:extLst>
              </a:tr>
              <a:tr h="1072564">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Address social norms/stigma to build </a:t>
                      </a:r>
                      <a:r>
                        <a:rPr lang="en-US" sz="1100" b="1" i="0" u="none" strike="noStrike" cap="none" dirty="0">
                          <a:solidFill>
                            <a:srgbClr val="353535"/>
                          </a:solidFill>
                          <a:latin typeface="Calibri"/>
                          <a:ea typeface="Calibri"/>
                          <a:cs typeface="Calibri"/>
                          <a:sym typeface="Calibri"/>
                        </a:rPr>
                        <a:t>community and partner acceptance</a:t>
                      </a:r>
                      <a:r>
                        <a:rPr lang="en-US" sz="1100" b="0" i="0" u="none" strike="noStrike" cap="none" dirty="0">
                          <a:solidFill>
                            <a:srgbClr val="353535"/>
                          </a:solidFill>
                          <a:latin typeface="Calibri"/>
                          <a:ea typeface="Calibri"/>
                          <a:cs typeface="Calibri"/>
                          <a:sym typeface="Calibri"/>
                        </a:rPr>
                        <a:t> of ring use</a:t>
                      </a:r>
                      <a:endParaRPr sz="1100" b="0" i="0" u="none" strike="noStrike" cap="none" dirty="0">
                        <a:solidFill>
                          <a:srgbClr val="353535"/>
                        </a:solidFill>
                        <a:latin typeface="Calibri"/>
                        <a:ea typeface="Calibri"/>
                        <a:cs typeface="Calibri"/>
                        <a:sym typeface="Calibri"/>
                      </a:endParaRPr>
                    </a:p>
                  </a:txBody>
                  <a:tcPr marL="45725"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73038" marR="0" lvl="0" indent="-1619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National PrEP demand creation strategies may need to be updated to include specific activities to address social norms, stigma, and partner support</a:t>
                      </a:r>
                    </a:p>
                    <a:p>
                      <a:pPr marL="173038" marR="0" lvl="0" indent="-1619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Existing community and partner engagement activities for oral PrEP will need to be updated to include discussion of the ring as an additional PrEP option</a:t>
                      </a:r>
                    </a:p>
                    <a:p>
                      <a:pPr marL="173038" marR="0" lvl="0" indent="-1619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The HIV Prevention Ambassadors training and implementation tools will need to be updated to include the ring</a:t>
                      </a: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73038" marR="0" lvl="0" indent="-1619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NDOH, SANAC,</a:t>
                      </a:r>
                      <a:r>
                        <a:rPr lang="en-US" sz="1100" b="0" i="0" u="none" strike="noStrike" cap="none" baseline="0" dirty="0">
                          <a:solidFill>
                            <a:srgbClr val="353535"/>
                          </a:solidFill>
                          <a:latin typeface="Calibri" panose="020F0502020204030204" pitchFamily="34" charset="0"/>
                          <a:ea typeface="Calibri"/>
                          <a:cs typeface="Calibri" panose="020F0502020204030204" pitchFamily="34" charset="0"/>
                          <a:sym typeface="Calibri"/>
                        </a:rPr>
                        <a:t> and all partners rendering SRH  and HIV services </a:t>
                      </a:r>
                      <a:endPar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endParaRPr>
                    </a:p>
                    <a:p>
                      <a:pPr marL="173038" marR="0" lvl="0" indent="-1619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sz="1100" b="0" i="0" u="none" strike="noStrike" cap="none" dirty="0">
                        <a:solidFill>
                          <a:srgbClr val="353535"/>
                        </a:solidFill>
                        <a:latin typeface="Calibri" panose="020F0502020204030204" pitchFamily="34" charset="0"/>
                        <a:ea typeface="Calibri"/>
                        <a:cs typeface="Calibri" panose="020F0502020204030204" pitchFamily="34" charset="0"/>
                        <a:sym typeface="Calibri"/>
                      </a:endParaRP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73038" marR="0" lvl="0" indent="-1619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Resources are needed to sustain effective #endstigma</a:t>
                      </a:r>
                      <a:r>
                        <a:rPr lang="en-US" sz="1100" b="0" i="0" u="none" strike="noStrike" cap="none" baseline="0" dirty="0">
                          <a:solidFill>
                            <a:srgbClr val="353535"/>
                          </a:solidFill>
                          <a:latin typeface="Calibri" panose="020F0502020204030204" pitchFamily="34" charset="0"/>
                          <a:ea typeface="Calibri"/>
                          <a:cs typeface="Calibri" panose="020F0502020204030204" pitchFamily="34" charset="0"/>
                          <a:sym typeface="Calibri"/>
                        </a:rPr>
                        <a:t> communication campaigns</a:t>
                      </a:r>
                      <a:endParaRPr sz="1100" b="0" i="0" u="none" strike="noStrike" cap="none" dirty="0">
                        <a:solidFill>
                          <a:srgbClr val="353535"/>
                        </a:solidFill>
                        <a:latin typeface="Calibri" panose="020F0502020204030204" pitchFamily="34" charset="0"/>
                        <a:ea typeface="Calibri"/>
                        <a:cs typeface="Calibri" panose="020F0502020204030204" pitchFamily="34" charset="0"/>
                        <a:sym typeface="Calibri"/>
                      </a:endParaRPr>
                    </a:p>
                  </a:txBody>
                  <a:tcPr marL="45725" marR="9525" marT="9525" marB="0" anchor="ctr">
                    <a:lnL w="12700" cap="flat" cmpd="sng">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2"/>
                  </a:ext>
                </a:extLst>
              </a:tr>
              <a:tr h="1261440">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Develop </a:t>
                      </a:r>
                      <a:r>
                        <a:rPr lang="en-US" sz="1100" b="1" i="0" u="none" strike="noStrike" cap="none" dirty="0">
                          <a:solidFill>
                            <a:srgbClr val="353535"/>
                          </a:solidFill>
                          <a:latin typeface="Calibri"/>
                          <a:ea typeface="Calibri"/>
                          <a:cs typeface="Calibri"/>
                          <a:sym typeface="Calibri"/>
                        </a:rPr>
                        <a:t>information and tools for clients </a:t>
                      </a:r>
                      <a:r>
                        <a:rPr lang="en-US" sz="1100" b="0" i="0" u="none" strike="noStrike" cap="none" dirty="0">
                          <a:solidFill>
                            <a:srgbClr val="353535"/>
                          </a:solidFill>
                          <a:latin typeface="Calibri"/>
                          <a:ea typeface="Calibri"/>
                          <a:cs typeface="Calibri"/>
                          <a:sym typeface="Calibri"/>
                        </a:rPr>
                        <a:t>to guide product choice and support ring use</a:t>
                      </a:r>
                      <a:endParaRPr dirty="0"/>
                    </a:p>
                  </a:txBody>
                  <a:tcPr marL="45725"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73038" marR="0" lvl="0" indent="-1619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Apply updated national PrEP demand creation strategies to guide the development of appropriate tools and materials to capacitate and motivate clients to use the ring</a:t>
                      </a:r>
                    </a:p>
                    <a:p>
                      <a:pPr marL="173038" marR="0" lvl="0" indent="-1619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Existing platforms, such as B-Wise, She Conquers, and MyPrEP.co.za offer an opportunity to build awareness of and access to the ring and help potential users understand and make decisions between different HIV prevention options </a:t>
                      </a:r>
                      <a:endParaRPr sz="1100" b="0" i="0" u="none" strike="noStrike" cap="none" dirty="0">
                        <a:solidFill>
                          <a:srgbClr val="353535"/>
                        </a:solidFill>
                        <a:latin typeface="Calibri" panose="020F0502020204030204" pitchFamily="34" charset="0"/>
                        <a:ea typeface="Calibri"/>
                        <a:cs typeface="Calibri" panose="020F0502020204030204" pitchFamily="34" charset="0"/>
                        <a:sym typeface="Calibri"/>
                      </a:endParaRP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73038" marR="0" lvl="0" indent="-1619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NDOH, Wits Reproductive Health and HIV Institute (Wits RHI),</a:t>
                      </a:r>
                      <a:r>
                        <a:rPr lang="en-US" sz="1100" b="0" i="0" u="none" strike="noStrike" cap="none" baseline="0" dirty="0">
                          <a:solidFill>
                            <a:srgbClr val="353535"/>
                          </a:solidFill>
                          <a:latin typeface="Calibri" panose="020F0502020204030204" pitchFamily="34" charset="0"/>
                          <a:ea typeface="Calibri"/>
                          <a:cs typeface="Calibri" panose="020F0502020204030204" pitchFamily="34" charset="0"/>
                          <a:sym typeface="Calibri"/>
                        </a:rPr>
                        <a:t> and B-Wise</a:t>
                      </a:r>
                      <a:endParaRPr sz="1100" b="0" i="0" u="none" strike="noStrike" cap="none" dirty="0">
                        <a:solidFill>
                          <a:srgbClr val="353535"/>
                        </a:solidFill>
                        <a:latin typeface="Calibri" panose="020F0502020204030204" pitchFamily="34" charset="0"/>
                        <a:ea typeface="Calibri"/>
                        <a:cs typeface="Calibri" panose="020F0502020204030204" pitchFamily="34" charset="0"/>
                        <a:sym typeface="Calibri"/>
                      </a:endParaRP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73038" marR="0" lvl="0" indent="-1619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Resources are needed for digital and print communication campaigns</a:t>
                      </a:r>
                      <a:endParaRPr sz="1100" b="0" i="0" u="none" strike="noStrike" cap="none" dirty="0">
                        <a:solidFill>
                          <a:srgbClr val="353535"/>
                        </a:solidFill>
                        <a:latin typeface="Calibri" panose="020F0502020204030204" pitchFamily="34" charset="0"/>
                        <a:ea typeface="Calibri"/>
                        <a:cs typeface="Calibri" panose="020F0502020204030204" pitchFamily="34" charset="0"/>
                        <a:sym typeface="Calibri"/>
                      </a:endParaRPr>
                    </a:p>
                  </a:txBody>
                  <a:tcPr marL="45725" marR="9525" marT="9525" marB="0" anchor="ctr">
                    <a:lnL w="12700" cap="flat" cmpd="sng">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3"/>
                  </a:ext>
                </a:extLst>
              </a:tr>
              <a:tr h="791736">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Support </a:t>
                      </a:r>
                      <a:r>
                        <a:rPr lang="en-US" sz="1100" b="1" i="0" u="none" strike="noStrike" cap="none" dirty="0">
                          <a:solidFill>
                            <a:srgbClr val="353535"/>
                          </a:solidFill>
                          <a:latin typeface="Calibri"/>
                          <a:ea typeface="Calibri"/>
                          <a:cs typeface="Calibri"/>
                          <a:sym typeface="Calibri"/>
                        </a:rPr>
                        <a:t>adherence and continuation</a:t>
                      </a:r>
                      <a:r>
                        <a:rPr lang="en-US" sz="1100" b="0" i="0" u="none" strike="noStrike" cap="none" dirty="0">
                          <a:solidFill>
                            <a:srgbClr val="353535"/>
                          </a:solidFill>
                          <a:latin typeface="Calibri"/>
                          <a:ea typeface="Calibri"/>
                          <a:cs typeface="Calibri"/>
                          <a:sym typeface="Calibri"/>
                        </a:rPr>
                        <a:t> for ring users</a:t>
                      </a:r>
                      <a:endParaRPr dirty="0"/>
                    </a:p>
                  </a:txBody>
                  <a:tcPr marL="45725"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73038" marR="0" lvl="0" indent="-1619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Healthcare worker training should be focused not only on clinical skills, but also on how to provide empathetic, client-centered adherence support</a:t>
                      </a: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73038" marR="0" lvl="0" indent="-1619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NDOH</a:t>
                      </a:r>
                      <a:r>
                        <a:rPr lang="en-US" sz="1100" b="0" i="0" u="none" strike="noStrike" cap="none" baseline="0" dirty="0">
                          <a:solidFill>
                            <a:srgbClr val="353535"/>
                          </a:solidFill>
                          <a:latin typeface="Calibri" panose="020F0502020204030204" pitchFamily="34" charset="0"/>
                          <a:ea typeface="Calibri"/>
                          <a:cs typeface="Calibri" panose="020F0502020204030204" pitchFamily="34" charset="0"/>
                          <a:sym typeface="Calibri"/>
                        </a:rPr>
                        <a:t> and all partners rendering SRH and HIV services </a:t>
                      </a:r>
                      <a:endPar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endParaRPr>
                    </a:p>
                    <a:p>
                      <a:pPr marL="173038" marR="0" lvl="0" indent="-1619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sz="1100" b="0" i="0" u="none" strike="noStrike" cap="none" dirty="0">
                        <a:solidFill>
                          <a:srgbClr val="353535"/>
                        </a:solidFill>
                        <a:latin typeface="Calibri" panose="020F0502020204030204" pitchFamily="34" charset="0"/>
                        <a:ea typeface="Calibri"/>
                        <a:cs typeface="Calibri" panose="020F0502020204030204" pitchFamily="34" charset="0"/>
                        <a:sym typeface="Calibri"/>
                      </a:endParaRP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73038" marR="0" lvl="0" indent="-1619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Resources to sustain awareness campaigns beyond initial rollout have been limited for oral PrEP</a:t>
                      </a:r>
                    </a:p>
                  </a:txBody>
                  <a:tcPr marL="45725" marR="9525" marT="9525" marB="0" anchor="ctr">
                    <a:lnL w="12700" cap="flat" cmpd="sng">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4"/>
                  </a:ext>
                </a:extLst>
              </a:tr>
              <a:tr h="640506">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Develop and communicate plans for sanitary </a:t>
                      </a:r>
                      <a:r>
                        <a:rPr lang="en-US" sz="1100" b="1" i="0" u="none" strike="noStrike" cap="none" dirty="0">
                          <a:solidFill>
                            <a:srgbClr val="353535"/>
                          </a:solidFill>
                          <a:latin typeface="Calibri"/>
                          <a:ea typeface="Calibri"/>
                          <a:cs typeface="Calibri"/>
                          <a:sym typeface="Calibri"/>
                        </a:rPr>
                        <a:t>disposal</a:t>
                      </a:r>
                      <a:r>
                        <a:rPr lang="en-US" sz="1100" b="0" i="0" u="none" strike="noStrike" cap="none" dirty="0">
                          <a:solidFill>
                            <a:srgbClr val="353535"/>
                          </a:solidFill>
                          <a:latin typeface="Calibri"/>
                          <a:ea typeface="Calibri"/>
                          <a:cs typeface="Calibri"/>
                          <a:sym typeface="Calibri"/>
                        </a:rPr>
                        <a:t> of used rings</a:t>
                      </a:r>
                      <a:endParaRPr dirty="0"/>
                    </a:p>
                  </a:txBody>
                  <a:tcPr marL="45725"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28575" cap="flat" cmpd="sng" algn="ctr">
                      <a:noFill/>
                      <a:prstDash val="solid"/>
                      <a:round/>
                      <a:headEnd type="none" w="med" len="med"/>
                      <a:tailEnd type="none" w="med" len="med"/>
                    </a:lnB>
                  </a:tcPr>
                </a:tc>
                <a:tc>
                  <a:txBody>
                    <a:bodyPr/>
                    <a:lstStyle/>
                    <a:p>
                      <a:pPr marL="173038" marR="0" lvl="0" indent="-1619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Client education activities, materials, and tools will need to include discussion of proper ring disposal</a:t>
                      </a:r>
                    </a:p>
                    <a:p>
                      <a:pPr marL="173038" marR="0" lvl="0" indent="-1619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Provider training tools and materials should include ring disposal information</a:t>
                      </a: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28575" cap="flat" cmpd="sng" algn="ctr">
                      <a:noFill/>
                      <a:prstDash val="solid"/>
                      <a:round/>
                      <a:headEnd type="none" w="med" len="med"/>
                      <a:tailEnd type="none" w="med" len="med"/>
                    </a:lnB>
                  </a:tcPr>
                </a:tc>
                <a:tc>
                  <a:txBody>
                    <a:bodyPr/>
                    <a:lstStyle/>
                    <a:p>
                      <a:pPr marL="173038" marR="0" lvl="0" indent="-1619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NDOH guidelines</a:t>
                      </a:r>
                      <a:endParaRPr sz="1100" b="0" i="0" u="none" strike="noStrike" cap="none" dirty="0">
                        <a:solidFill>
                          <a:srgbClr val="353535"/>
                        </a:solidFill>
                        <a:latin typeface="Calibri" panose="020F0502020204030204" pitchFamily="34" charset="0"/>
                        <a:ea typeface="Calibri"/>
                        <a:cs typeface="Calibri" panose="020F0502020204030204" pitchFamily="34" charset="0"/>
                        <a:sym typeface="Calibri"/>
                      </a:endParaRP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28575" cap="flat" cmpd="sng" algn="ctr">
                      <a:noFill/>
                      <a:prstDash val="solid"/>
                      <a:round/>
                      <a:headEnd type="none" w="med" len="med"/>
                      <a:tailEnd type="none" w="med" len="med"/>
                    </a:lnB>
                  </a:tcPr>
                </a:tc>
                <a:tc>
                  <a:txBody>
                    <a:bodyPr/>
                    <a:lstStyle/>
                    <a:p>
                      <a:pPr marL="173038" marR="0" lvl="0" indent="-1619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a:solidFill>
                            <a:srgbClr val="353535"/>
                          </a:solidFill>
                          <a:latin typeface="Calibri" panose="020F0502020204030204" pitchFamily="34" charset="0"/>
                          <a:ea typeface="Calibri"/>
                          <a:cs typeface="Calibri" panose="020F0502020204030204" pitchFamily="34" charset="0"/>
                          <a:sym typeface="Calibri"/>
                        </a:rPr>
                        <a:t>Resources to rollout</a:t>
                      </a:r>
                      <a:r>
                        <a:rPr lang="en-US" sz="1100" b="0" i="0" u="none" strike="noStrike" cap="none" baseline="0" dirty="0">
                          <a:solidFill>
                            <a:srgbClr val="353535"/>
                          </a:solidFill>
                          <a:latin typeface="Calibri" panose="020F0502020204030204" pitchFamily="34" charset="0"/>
                          <a:ea typeface="Calibri"/>
                          <a:cs typeface="Calibri" panose="020F0502020204030204" pitchFamily="34" charset="0"/>
                          <a:sym typeface="Calibri"/>
                        </a:rPr>
                        <a:t> communication to all sites</a:t>
                      </a:r>
                      <a:endParaRPr sz="1100" b="0" i="0" u="none" strike="noStrike" cap="none" dirty="0">
                        <a:solidFill>
                          <a:srgbClr val="353535"/>
                        </a:solidFill>
                        <a:latin typeface="Calibri" panose="020F0502020204030204" pitchFamily="34" charset="0"/>
                        <a:ea typeface="Calibri"/>
                        <a:cs typeface="Calibri" panose="020F0502020204030204" pitchFamily="34" charset="0"/>
                        <a:sym typeface="Calibri"/>
                      </a:endParaRPr>
                    </a:p>
                  </a:txBody>
                  <a:tcPr marL="45725" marR="9525" marT="9525" marB="0" anchor="ctr">
                    <a:lnL w="12700" cap="flat" cmpd="sng">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7CAD2"/>
                      </a:solidFill>
                      <a:prstDash val="solid"/>
                      <a:round/>
                      <a:headEnd type="none" w="sm" len="sm"/>
                      <a:tailEnd type="none" w="sm" len="sm"/>
                    </a:lnT>
                    <a:lnB w="28575" cap="flat" cmpd="sng" algn="ctr">
                      <a:no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Google Shape;376;p32">
            <a:extLst>
              <a:ext uri="{FF2B5EF4-FFF2-40B4-BE49-F238E27FC236}">
                <a16:creationId xmlns:a16="http://schemas.microsoft.com/office/drawing/2014/main" id="{90E2B6C7-AC68-3D43-9D39-237F95AAB861}"/>
              </a:ext>
            </a:extLst>
          </p:cNvPr>
          <p:cNvSpPr/>
          <p:nvPr/>
        </p:nvSpPr>
        <p:spPr>
          <a:xfrm>
            <a:off x="10069033" y="227080"/>
            <a:ext cx="1645920"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9525" marR="0" lvl="0" algn="r" rtl="0">
              <a:spcBef>
                <a:spcPts val="0"/>
              </a:spcBef>
              <a:spcAft>
                <a:spcPts val="0"/>
              </a:spcAft>
              <a:buNone/>
            </a:pPr>
            <a:r>
              <a:rPr lang="en-US" sz="1200" b="1" dirty="0">
                <a:solidFill>
                  <a:srgbClr val="FFFFFF"/>
                </a:solidFill>
                <a:latin typeface="Calibri"/>
                <a:ea typeface="Calibri"/>
                <a:cs typeface="Calibri"/>
                <a:sym typeface="Calibri"/>
              </a:rPr>
              <a:t>UPTAKE AND EFFECTIVE USE</a:t>
            </a:r>
            <a:endParaRPr dirty="0"/>
          </a:p>
        </p:txBody>
      </p:sp>
      <p:sp>
        <p:nvSpPr>
          <p:cNvPr id="8" name="Google Shape;377;p32">
            <a:extLst>
              <a:ext uri="{FF2B5EF4-FFF2-40B4-BE49-F238E27FC236}">
                <a16:creationId xmlns:a16="http://schemas.microsoft.com/office/drawing/2014/main" id="{4CE60646-CC0A-1149-9824-7220A4349133}"/>
              </a:ext>
            </a:extLst>
          </p:cNvPr>
          <p:cNvSpPr/>
          <p:nvPr/>
        </p:nvSpPr>
        <p:spPr>
          <a:xfrm>
            <a:off x="9604990" y="151527"/>
            <a:ext cx="685265" cy="66298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9" name="Google Shape;435;p38" descr="C:\Users\neeraja.bhavaraju\Downloads\noun_98760_cc.png">
            <a:extLst>
              <a:ext uri="{FF2B5EF4-FFF2-40B4-BE49-F238E27FC236}">
                <a16:creationId xmlns:a16="http://schemas.microsoft.com/office/drawing/2014/main" id="{723E4A88-BF02-0F4B-83C6-128EF79D0393}"/>
              </a:ext>
            </a:extLst>
          </p:cNvPr>
          <p:cNvPicPr preferRelativeResize="0"/>
          <p:nvPr/>
        </p:nvPicPr>
        <p:blipFill rotWithShape="1">
          <a:blip r:embed="rId3">
            <a:alphaModFix/>
          </a:blip>
          <a:srcRect l="2453" b="16478"/>
          <a:stretch/>
        </p:blipFill>
        <p:spPr>
          <a:xfrm>
            <a:off x="9686099" y="227080"/>
            <a:ext cx="523047" cy="51187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0"/>
          <p:cNvSpPr txBox="1">
            <a:spLocks noGrp="1"/>
          </p:cNvSpPr>
          <p:nvPr>
            <p:ph type="title"/>
          </p:nvPr>
        </p:nvSpPr>
        <p:spPr>
          <a:xfrm>
            <a:off x="335279" y="213590"/>
            <a:ext cx="11395803" cy="80003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40"/>
              <a:buFont typeface="Arial"/>
              <a:buNone/>
            </a:pPr>
            <a:r>
              <a:rPr lang="en-US" sz="3240" dirty="0"/>
              <a:t>Monitoring key steps</a:t>
            </a:r>
            <a:endParaRPr dirty="0"/>
          </a:p>
        </p:txBody>
      </p:sp>
      <p:graphicFrame>
        <p:nvGraphicFramePr>
          <p:cNvPr id="444" name="Google Shape;444;p40"/>
          <p:cNvGraphicFramePr/>
          <p:nvPr>
            <p:extLst>
              <p:ext uri="{D42A27DB-BD31-4B8C-83A1-F6EECF244321}">
                <p14:modId xmlns:p14="http://schemas.microsoft.com/office/powerpoint/2010/main" val="2930904244"/>
              </p:ext>
            </p:extLst>
          </p:nvPr>
        </p:nvGraphicFramePr>
        <p:xfrm>
          <a:off x="419100" y="1694295"/>
          <a:ext cx="11300275" cy="3224944"/>
        </p:xfrm>
        <a:graphic>
          <a:graphicData uri="http://schemas.openxmlformats.org/drawingml/2006/table">
            <a:tbl>
              <a:tblPr>
                <a:noFill/>
                <a:tableStyleId>{CD808178-5275-43E5-A961-0B466ACD703E}</a:tableStyleId>
              </a:tblPr>
              <a:tblGrid>
                <a:gridCol w="135450">
                  <a:extLst>
                    <a:ext uri="{9D8B030D-6E8A-4147-A177-3AD203B41FA5}">
                      <a16:colId xmlns:a16="http://schemas.microsoft.com/office/drawing/2014/main" val="20000"/>
                    </a:ext>
                  </a:extLst>
                </a:gridCol>
                <a:gridCol w="1837950">
                  <a:extLst>
                    <a:ext uri="{9D8B030D-6E8A-4147-A177-3AD203B41FA5}">
                      <a16:colId xmlns:a16="http://schemas.microsoft.com/office/drawing/2014/main" val="20001"/>
                    </a:ext>
                  </a:extLst>
                </a:gridCol>
                <a:gridCol w="4778775">
                  <a:extLst>
                    <a:ext uri="{9D8B030D-6E8A-4147-A177-3AD203B41FA5}">
                      <a16:colId xmlns:a16="http://schemas.microsoft.com/office/drawing/2014/main" val="20002"/>
                    </a:ext>
                  </a:extLst>
                </a:gridCol>
                <a:gridCol w="2379125">
                  <a:extLst>
                    <a:ext uri="{9D8B030D-6E8A-4147-A177-3AD203B41FA5}">
                      <a16:colId xmlns:a16="http://schemas.microsoft.com/office/drawing/2014/main" val="20003"/>
                    </a:ext>
                  </a:extLst>
                </a:gridCol>
                <a:gridCol w="2168975">
                  <a:extLst>
                    <a:ext uri="{9D8B030D-6E8A-4147-A177-3AD203B41FA5}">
                      <a16:colId xmlns:a16="http://schemas.microsoft.com/office/drawing/2014/main" val="20004"/>
                    </a:ext>
                  </a:extLst>
                </a:gridCol>
              </a:tblGrid>
              <a:tr h="363552">
                <a:tc gridSpan="2">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353535"/>
                          </a:solidFill>
                          <a:latin typeface="Calibri"/>
                          <a:ea typeface="Calibri"/>
                          <a:cs typeface="Calibri"/>
                          <a:sym typeface="Calibri"/>
                        </a:rPr>
                        <a:t> </a:t>
                      </a:r>
                      <a:endParaRPr dirty="0"/>
                    </a:p>
                  </a:txBody>
                  <a:tcPr marL="45725"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FFFFFF"/>
                          </a:solidFill>
                          <a:latin typeface="Calibri"/>
                          <a:ea typeface="Calibri"/>
                          <a:cs typeface="Calibri"/>
                          <a:sym typeface="Calibri"/>
                        </a:rPr>
                        <a:t>What is needed to introduce the ring </a:t>
                      </a:r>
                      <a:endParaRPr dirty="0"/>
                    </a:p>
                  </a:txBody>
                  <a:tcPr marL="45725" marR="9525" marT="9525" marB="0" anchor="ctr">
                    <a:lnL w="12700" cap="flat" cmpd="sng">
                      <a:solidFill>
                        <a:srgbClr val="B7CAD2"/>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FFFFFF"/>
                          </a:solidFill>
                          <a:latin typeface="Calibri"/>
                          <a:ea typeface="Calibri"/>
                          <a:cs typeface="Calibri"/>
                          <a:sym typeface="Calibri"/>
                        </a:rPr>
                        <a:t>Relevant Stakeholders</a:t>
                      </a:r>
                      <a:endParaRPr dirty="0"/>
                    </a:p>
                  </a:txBody>
                  <a:tcPr marL="45725" marR="9525" marT="9525"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FFFFFF"/>
                          </a:solidFill>
                          <a:latin typeface="Calibri"/>
                          <a:ea typeface="Calibri"/>
                          <a:cs typeface="Calibri"/>
                          <a:sym typeface="Calibri"/>
                        </a:rPr>
                        <a:t>Considerations</a:t>
                      </a:r>
                      <a:endParaRPr dirty="0"/>
                    </a:p>
                  </a:txBody>
                  <a:tcPr marL="45725" marR="9525" marT="9525" marB="0" anchor="ctr">
                    <a:lnL w="28575"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1092978">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Establish</a:t>
                      </a:r>
                      <a:r>
                        <a:rPr lang="en-US" sz="1100" b="1" i="0" u="none" strike="noStrike" cap="none" dirty="0">
                          <a:solidFill>
                            <a:srgbClr val="353535"/>
                          </a:solidFill>
                          <a:latin typeface="Calibri"/>
                          <a:ea typeface="Calibri"/>
                          <a:cs typeface="Calibri"/>
                          <a:sym typeface="Calibri"/>
                        </a:rPr>
                        <a:t> monitoring tools</a:t>
                      </a:r>
                      <a:r>
                        <a:rPr lang="en-US" sz="1100" b="0" i="0" u="none" strike="noStrike" cap="none" dirty="0">
                          <a:solidFill>
                            <a:srgbClr val="353535"/>
                          </a:solidFill>
                          <a:latin typeface="Calibri"/>
                          <a:ea typeface="Calibri"/>
                          <a:cs typeface="Calibri"/>
                          <a:sym typeface="Calibri"/>
                        </a:rPr>
                        <a:t> to support data collection and analysis on ring use</a:t>
                      </a:r>
                      <a:endParaRPr dirty="0"/>
                    </a:p>
                  </a:txBody>
                  <a:tcPr marL="91450"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87338" marR="0" lvl="0" indent="-173038"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a:cs typeface="Calibri"/>
                          <a:sym typeface="Calibri"/>
                        </a:rPr>
                        <a:t>Reporting and tracking for oral PrEP currently conducted at the facility level, reporting up into the NDOH</a:t>
                      </a:r>
                    </a:p>
                    <a:p>
                      <a:pPr marL="287338" marR="0" lvl="0" indent="-173038"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a:cs typeface="Calibri"/>
                          <a:sym typeface="Calibri"/>
                        </a:rPr>
                        <a:t>Targets are set at the clinic level based on population demographics in the catchment area</a:t>
                      </a:r>
                    </a:p>
                    <a:p>
                      <a:pPr marL="287338" marR="0" lvl="0" indent="-173038"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a:cs typeface="Calibri"/>
                          <a:sym typeface="Calibri"/>
                        </a:rPr>
                        <a:t>The ring can be integrated into these monitoring and evaluation (M&amp;E) systems </a:t>
                      </a:r>
                      <a:endParaRPr dirty="0"/>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87338" marR="0" lvl="0" indent="-173038"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a:ea typeface="Calibri"/>
                          <a:cs typeface="Calibri"/>
                          <a:sym typeface="Calibri"/>
                        </a:rPr>
                        <a:t>NDOH</a:t>
                      </a:r>
                      <a:endParaRPr sz="1100" b="0" i="0" u="none" strike="noStrike" cap="none" dirty="0">
                        <a:solidFill>
                          <a:srgbClr val="353535"/>
                        </a:solidFill>
                        <a:latin typeface="Calibri"/>
                        <a:ea typeface="Calibri"/>
                        <a:cs typeface="Calibri"/>
                        <a:sym typeface="Calibri"/>
                      </a:endParaRP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30188" marR="0" lvl="0" indent="-173038" algn="l" rtl="0">
                        <a:lnSpc>
                          <a:spcPct val="100000"/>
                        </a:lnSpc>
                        <a:spcBef>
                          <a:spcPts val="0"/>
                        </a:spcBef>
                        <a:spcAft>
                          <a:spcPts val="0"/>
                        </a:spcAft>
                        <a:buClr>
                          <a:srgbClr val="000000"/>
                        </a:buClr>
                        <a:buSzPts val="1100"/>
                        <a:buFont typeface="Arial" panose="020B0604020202020204" pitchFamily="34" charset="0"/>
                        <a:buChar char="•"/>
                        <a:tabLst/>
                      </a:pPr>
                      <a:endParaRPr sz="1100" b="0" i="0" u="none" strike="noStrike" cap="none" dirty="0">
                        <a:solidFill>
                          <a:srgbClr val="353535"/>
                        </a:solidFill>
                        <a:latin typeface="Calibri"/>
                        <a:ea typeface="Calibri"/>
                        <a:cs typeface="Calibri"/>
                        <a:sym typeface="Calibri"/>
                      </a:endParaRPr>
                    </a:p>
                  </a:txBody>
                  <a:tcPr marL="68575" marR="68575" marT="0" marB="0" anchor="ctr">
                    <a:lnL w="12700" cap="flat" cmpd="sng">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1"/>
                  </a:ext>
                </a:extLst>
              </a:tr>
              <a:tr h="884207">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Establish systems for </a:t>
                      </a:r>
                      <a:r>
                        <a:rPr lang="en-US" sz="1100" b="1" i="0" u="none" strike="noStrike" cap="none" dirty="0">
                          <a:solidFill>
                            <a:srgbClr val="353535"/>
                          </a:solidFill>
                          <a:latin typeface="Calibri"/>
                          <a:ea typeface="Calibri"/>
                          <a:cs typeface="Calibri"/>
                          <a:sym typeface="Calibri"/>
                        </a:rPr>
                        <a:t>pharmacovigilance</a:t>
                      </a:r>
                      <a:r>
                        <a:rPr lang="en-US" sz="1100" b="0" i="0" u="none" strike="noStrike" cap="none" dirty="0">
                          <a:solidFill>
                            <a:srgbClr val="353535"/>
                          </a:solidFill>
                          <a:latin typeface="Calibri"/>
                          <a:ea typeface="Calibri"/>
                          <a:cs typeface="Calibri"/>
                          <a:sym typeface="Calibri"/>
                        </a:rPr>
                        <a:t> and to monitor drug resistance </a:t>
                      </a:r>
                      <a:endParaRPr dirty="0"/>
                    </a:p>
                  </a:txBody>
                  <a:tcPr marL="91450"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346075" marR="0" lvl="0" indent="-173038"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a:ea typeface="Calibri"/>
                          <a:cs typeface="Calibri"/>
                          <a:sym typeface="Calibri"/>
                        </a:rPr>
                        <a:t>National pharmacovigilance procedures are in place, overseen by SAHPRA</a:t>
                      </a:r>
                      <a:endParaRPr sz="1100" b="0" i="0" u="none" strike="noStrike" cap="none" dirty="0">
                        <a:solidFill>
                          <a:srgbClr val="353535"/>
                        </a:solidFill>
                        <a:latin typeface="Calibri"/>
                        <a:ea typeface="Calibri"/>
                        <a:cs typeface="Calibri"/>
                        <a:sym typeface="Calibri"/>
                      </a:endParaRPr>
                    </a:p>
                  </a:txBody>
                  <a:tcPr marL="0" marR="0" marT="0"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87338" marR="0" lvl="0" indent="-173038"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a:ea typeface="Calibri"/>
                          <a:cs typeface="Calibri"/>
                          <a:sym typeface="Calibri"/>
                        </a:rPr>
                        <a:t>SAHPRA</a:t>
                      </a:r>
                    </a:p>
                    <a:p>
                      <a:pPr marL="287338" marR="0" lvl="0" indent="-173038"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a:ea typeface="Calibri"/>
                          <a:cs typeface="Calibri"/>
                          <a:sym typeface="Calibri"/>
                        </a:rPr>
                        <a:t>PrEP TWG</a:t>
                      </a:r>
                      <a:endParaRPr sz="1100" b="0" i="0" u="none" strike="noStrike" cap="none" dirty="0">
                        <a:solidFill>
                          <a:srgbClr val="353535"/>
                        </a:solidFill>
                        <a:latin typeface="Calibri"/>
                        <a:ea typeface="Calibri"/>
                        <a:cs typeface="Calibri"/>
                        <a:sym typeface="Calibri"/>
                      </a:endParaRP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287338" marR="0" lvl="0" indent="-173038" algn="l" rtl="0">
                        <a:lnSpc>
                          <a:spcPct val="100000"/>
                        </a:lnSpc>
                        <a:spcBef>
                          <a:spcPts val="0"/>
                        </a:spcBef>
                        <a:spcAft>
                          <a:spcPts val="0"/>
                        </a:spcAft>
                        <a:buClr>
                          <a:srgbClr val="000000"/>
                        </a:buClr>
                        <a:buSzPts val="1100"/>
                        <a:buFont typeface="Arial" panose="020B0604020202020204" pitchFamily="34" charset="0"/>
                        <a:buChar char="•"/>
                        <a:tabLst/>
                      </a:pPr>
                      <a:endParaRPr sz="1100" b="0" i="0" u="none" strike="noStrike" cap="none" dirty="0">
                        <a:solidFill>
                          <a:srgbClr val="353535"/>
                        </a:solidFill>
                        <a:latin typeface="Calibri"/>
                        <a:ea typeface="Calibri"/>
                        <a:cs typeface="Calibri"/>
                        <a:sym typeface="Calibri"/>
                      </a:endParaRPr>
                    </a:p>
                  </a:txBody>
                  <a:tcPr marL="45725" marR="9525" marT="9525" marB="0" anchor="ctr">
                    <a:lnL w="12700" cap="flat" cmpd="sng">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2"/>
                  </a:ext>
                </a:extLst>
              </a:tr>
              <a:tr h="884207">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Conduct </a:t>
                      </a:r>
                      <a:r>
                        <a:rPr lang="en-US" sz="1100" b="1" i="0" u="none" strike="noStrike" cap="none" dirty="0">
                          <a:solidFill>
                            <a:srgbClr val="353535"/>
                          </a:solidFill>
                          <a:latin typeface="Calibri"/>
                          <a:ea typeface="Calibri"/>
                          <a:cs typeface="Calibri"/>
                          <a:sym typeface="Calibri"/>
                        </a:rPr>
                        <a:t>implementation science </a:t>
                      </a:r>
                      <a:r>
                        <a:rPr lang="en-US" sz="1100" b="0" i="0" u="none" strike="noStrike" cap="none" dirty="0">
                          <a:solidFill>
                            <a:srgbClr val="353535"/>
                          </a:solidFill>
                          <a:latin typeface="Calibri"/>
                          <a:ea typeface="Calibri"/>
                          <a:cs typeface="Calibri"/>
                          <a:sym typeface="Calibri"/>
                        </a:rPr>
                        <a:t>research to inform policy and scale-up</a:t>
                      </a:r>
                      <a:endParaRPr dirty="0"/>
                    </a:p>
                  </a:txBody>
                  <a:tcPr marL="91450"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28575" cap="flat" cmpd="sng" algn="ctr">
                      <a:noFill/>
                      <a:prstDash val="solid"/>
                      <a:round/>
                      <a:headEnd type="none" w="med" len="med"/>
                      <a:tailEnd type="none" w="med" len="med"/>
                    </a:lnB>
                  </a:tcPr>
                </a:tc>
                <a:tc>
                  <a:txBody>
                    <a:bodyPr/>
                    <a:lstStyle/>
                    <a:p>
                      <a:pPr marL="287338" marR="0" lvl="0" indent="-173038"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a:ea typeface="Calibri"/>
                          <a:cs typeface="Calibri"/>
                          <a:sym typeface="Calibri"/>
                        </a:rPr>
                        <a:t>For the ring, the NDoH is aiming to have a more country-led process for ring introduction and early learning than existed for oral PrEP, where multiple projects were conducted without coordination with NDoH</a:t>
                      </a:r>
                    </a:p>
                    <a:p>
                      <a:pPr marL="287338" marR="0" lvl="0" indent="-173038"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a:ea typeface="Calibri"/>
                          <a:cs typeface="Calibri"/>
                          <a:sym typeface="Calibri"/>
                        </a:rPr>
                        <a:t>NDoH is planning for a phased rollout of the ring </a:t>
                      </a:r>
                      <a:endParaRPr sz="1100" b="0" i="0" u="none" strike="noStrike" cap="none" dirty="0">
                        <a:solidFill>
                          <a:srgbClr val="353535"/>
                        </a:solidFill>
                        <a:latin typeface="Calibri"/>
                        <a:ea typeface="Calibri"/>
                        <a:cs typeface="Calibri"/>
                        <a:sym typeface="Calibri"/>
                      </a:endParaRP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28575" cap="flat" cmpd="sng" algn="ctr">
                      <a:noFill/>
                      <a:prstDash val="solid"/>
                      <a:round/>
                      <a:headEnd type="none" w="med" len="med"/>
                      <a:tailEnd type="none" w="med" len="med"/>
                    </a:lnB>
                  </a:tcPr>
                </a:tc>
                <a:tc>
                  <a:txBody>
                    <a:bodyPr/>
                    <a:lstStyle/>
                    <a:p>
                      <a:pPr marL="287338" marR="0" lvl="0" indent="-173038"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a:ea typeface="Calibri"/>
                          <a:cs typeface="Calibri"/>
                          <a:sym typeface="Calibri"/>
                        </a:rPr>
                        <a:t>NDoH</a:t>
                      </a:r>
                    </a:p>
                    <a:p>
                      <a:pPr marL="287338" marR="0" lvl="0" indent="-173038" algn="l" rtl="0">
                        <a:lnSpc>
                          <a:spcPct val="100000"/>
                        </a:lnSpc>
                        <a:spcBef>
                          <a:spcPts val="0"/>
                        </a:spcBef>
                        <a:spcAft>
                          <a:spcPts val="0"/>
                        </a:spcAft>
                        <a:buClr>
                          <a:srgbClr val="000000"/>
                        </a:buClr>
                        <a:buSzPts val="1100"/>
                        <a:buFont typeface="Arial" panose="020B0604020202020204" pitchFamily="34" charset="0"/>
                        <a:buChar char="•"/>
                        <a:tabLst/>
                      </a:pPr>
                      <a:r>
                        <a:rPr lang="en-US" sz="1100" b="0" i="0" u="none" strike="noStrike" cap="none" dirty="0">
                          <a:solidFill>
                            <a:srgbClr val="353535"/>
                          </a:solidFill>
                          <a:latin typeface="Calibri"/>
                          <a:ea typeface="Calibri"/>
                          <a:cs typeface="Calibri"/>
                          <a:sym typeface="Calibri"/>
                        </a:rPr>
                        <a:t>PrEP TWG</a:t>
                      </a:r>
                      <a:endParaRPr sz="1100" b="0" i="0" u="none" strike="noStrike" cap="none" dirty="0">
                        <a:solidFill>
                          <a:srgbClr val="353535"/>
                        </a:solidFill>
                        <a:latin typeface="Calibri"/>
                        <a:ea typeface="Calibri"/>
                        <a:cs typeface="Calibri"/>
                        <a:sym typeface="Calibri"/>
                      </a:endParaRPr>
                    </a:p>
                  </a:txBody>
                  <a:tcPr marL="45725" marR="9525" marT="9525" marB="0" anchor="ctr">
                    <a:lnL w="12700" cap="flat" cmpd="sng">
                      <a:solidFill>
                        <a:srgbClr val="B7CAD2"/>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28575" cap="flat" cmpd="sng" algn="ctr">
                      <a:noFill/>
                      <a:prstDash val="solid"/>
                      <a:round/>
                      <a:headEnd type="none" w="med" len="med"/>
                      <a:tailEnd type="none" w="med" len="med"/>
                    </a:lnB>
                  </a:tcPr>
                </a:tc>
                <a:tc>
                  <a:txBody>
                    <a:bodyPr/>
                    <a:lstStyle/>
                    <a:p>
                      <a:pPr marL="287338" marR="0" lvl="0" indent="-173038" algn="l" rtl="0">
                        <a:lnSpc>
                          <a:spcPct val="100000"/>
                        </a:lnSpc>
                        <a:spcBef>
                          <a:spcPts val="0"/>
                        </a:spcBef>
                        <a:spcAft>
                          <a:spcPts val="0"/>
                        </a:spcAft>
                        <a:buClr>
                          <a:srgbClr val="000000"/>
                        </a:buClr>
                        <a:buSzPts val="1100"/>
                        <a:buFont typeface="Arial" panose="020B0604020202020204" pitchFamily="34" charset="0"/>
                        <a:buChar char="•"/>
                        <a:tabLst/>
                      </a:pPr>
                      <a:endParaRPr sz="1100" b="0" i="0" u="none" strike="noStrike" cap="none" dirty="0">
                        <a:solidFill>
                          <a:srgbClr val="353535"/>
                        </a:solidFill>
                        <a:latin typeface="Calibri"/>
                        <a:ea typeface="Calibri"/>
                        <a:cs typeface="Calibri"/>
                        <a:sym typeface="Calibri"/>
                      </a:endParaRPr>
                    </a:p>
                  </a:txBody>
                  <a:tcPr marL="45725" marR="9525" marT="9525" marB="0" anchor="ctr">
                    <a:lnL w="12700" cap="flat" cmpd="sng">
                      <a:solidFill>
                        <a:srgbClr val="B7CAD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7CAD2"/>
                      </a:solidFill>
                      <a:prstDash val="solid"/>
                      <a:round/>
                      <a:headEnd type="none" w="sm" len="sm"/>
                      <a:tailEnd type="none" w="sm" len="sm"/>
                    </a:lnT>
                    <a:lnB w="28575" cap="flat" cmpd="sng" algn="ctr">
                      <a:no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Google Shape;376;p32">
            <a:extLst>
              <a:ext uri="{FF2B5EF4-FFF2-40B4-BE49-F238E27FC236}">
                <a16:creationId xmlns:a16="http://schemas.microsoft.com/office/drawing/2014/main" id="{A9EA24BB-3DE7-A240-90A5-BCB965FC6740}"/>
              </a:ext>
            </a:extLst>
          </p:cNvPr>
          <p:cNvSpPr/>
          <p:nvPr/>
        </p:nvSpPr>
        <p:spPr>
          <a:xfrm>
            <a:off x="10069033" y="227080"/>
            <a:ext cx="1645920"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9525" marR="0" lvl="0" algn="r" rtl="0">
              <a:spcBef>
                <a:spcPts val="0"/>
              </a:spcBef>
              <a:spcAft>
                <a:spcPts val="0"/>
              </a:spcAft>
              <a:buNone/>
            </a:pPr>
            <a:r>
              <a:rPr lang="en-US" sz="1200" b="1" dirty="0">
                <a:solidFill>
                  <a:srgbClr val="FFFFFF"/>
                </a:solidFill>
                <a:latin typeface="Calibri"/>
                <a:ea typeface="Calibri"/>
                <a:cs typeface="Calibri"/>
                <a:sym typeface="Calibri"/>
              </a:rPr>
              <a:t>MONITORING</a:t>
            </a:r>
            <a:endParaRPr dirty="0"/>
          </a:p>
        </p:txBody>
      </p:sp>
      <p:sp>
        <p:nvSpPr>
          <p:cNvPr id="8" name="Google Shape;377;p32">
            <a:extLst>
              <a:ext uri="{FF2B5EF4-FFF2-40B4-BE49-F238E27FC236}">
                <a16:creationId xmlns:a16="http://schemas.microsoft.com/office/drawing/2014/main" id="{D54967A2-0199-4141-B160-E5AC4D77C937}"/>
              </a:ext>
            </a:extLst>
          </p:cNvPr>
          <p:cNvSpPr/>
          <p:nvPr/>
        </p:nvSpPr>
        <p:spPr>
          <a:xfrm>
            <a:off x="9604990" y="151527"/>
            <a:ext cx="685265" cy="66298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9" name="Google Shape;455;p40" descr="C:\Users\neeraja.bhavaraju\Downloads\noun_30986_cc.png">
            <a:extLst>
              <a:ext uri="{FF2B5EF4-FFF2-40B4-BE49-F238E27FC236}">
                <a16:creationId xmlns:a16="http://schemas.microsoft.com/office/drawing/2014/main" id="{089B39E5-7E19-7443-B022-2FF3096A3373}"/>
              </a:ext>
            </a:extLst>
          </p:cNvPr>
          <p:cNvPicPr preferRelativeResize="0"/>
          <p:nvPr/>
        </p:nvPicPr>
        <p:blipFill rotWithShape="1">
          <a:blip r:embed="rId3">
            <a:alphaModFix/>
          </a:blip>
          <a:srcRect b="13330"/>
          <a:stretch/>
        </p:blipFill>
        <p:spPr>
          <a:xfrm>
            <a:off x="9718985" y="306151"/>
            <a:ext cx="457273" cy="36798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42"/>
          <p:cNvSpPr/>
          <p:nvPr/>
        </p:nvSpPr>
        <p:spPr>
          <a:xfrm>
            <a:off x="0" y="0"/>
            <a:ext cx="12192000" cy="5827619"/>
          </a:xfrm>
          <a:prstGeom prst="rect">
            <a:avLst/>
          </a:prstGeom>
          <a:solidFill>
            <a:srgbClr val="DCE5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62" name="Google Shape;462;p42"/>
          <p:cNvSpPr/>
          <p:nvPr/>
        </p:nvSpPr>
        <p:spPr>
          <a:xfrm>
            <a:off x="0" y="6570301"/>
            <a:ext cx="12192000" cy="29050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pic>
        <p:nvPicPr>
          <p:cNvPr id="463" name="Google Shape;463;p42"/>
          <p:cNvPicPr preferRelativeResize="0"/>
          <p:nvPr/>
        </p:nvPicPr>
        <p:blipFill rotWithShape="1">
          <a:blip r:embed="rId3">
            <a:alphaModFix/>
          </a:blip>
          <a:srcRect b="31206"/>
          <a:stretch/>
        </p:blipFill>
        <p:spPr>
          <a:xfrm>
            <a:off x="0" y="5827823"/>
            <a:ext cx="6096000" cy="742478"/>
          </a:xfrm>
          <a:prstGeom prst="rect">
            <a:avLst/>
          </a:prstGeom>
          <a:noFill/>
          <a:ln>
            <a:noFill/>
          </a:ln>
        </p:spPr>
      </p:pic>
      <p:pic>
        <p:nvPicPr>
          <p:cNvPr id="464" name="Google Shape;464;p42"/>
          <p:cNvPicPr preferRelativeResize="0"/>
          <p:nvPr/>
        </p:nvPicPr>
        <p:blipFill rotWithShape="1">
          <a:blip r:embed="rId3">
            <a:alphaModFix/>
          </a:blip>
          <a:srcRect b="31206"/>
          <a:stretch/>
        </p:blipFill>
        <p:spPr>
          <a:xfrm>
            <a:off x="6096000" y="5827619"/>
            <a:ext cx="6096000" cy="742478"/>
          </a:xfrm>
          <a:prstGeom prst="rect">
            <a:avLst/>
          </a:prstGeom>
          <a:noFill/>
          <a:ln>
            <a:noFill/>
          </a:ln>
        </p:spPr>
      </p:pic>
      <p:sp>
        <p:nvSpPr>
          <p:cNvPr id="465" name="Google Shape;465;p42"/>
          <p:cNvSpPr txBox="1">
            <a:spLocks noGrp="1"/>
          </p:cNvSpPr>
          <p:nvPr>
            <p:ph type="title"/>
          </p:nvPr>
        </p:nvSpPr>
        <p:spPr>
          <a:xfrm>
            <a:off x="356795" y="869806"/>
            <a:ext cx="10515600" cy="800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000" dirty="0">
                <a:solidFill>
                  <a:srgbClr val="94B0BC"/>
                </a:solidFill>
              </a:rPr>
              <a:t>Context for the dapivirine ring</a:t>
            </a:r>
            <a:endParaRPr sz="3000" dirty="0">
              <a:solidFill>
                <a:srgbClr val="94B0BC"/>
              </a:solidFill>
            </a:endParaRPr>
          </a:p>
        </p:txBody>
      </p:sp>
      <p:sp>
        <p:nvSpPr>
          <p:cNvPr id="466" name="Google Shape;466;p42"/>
          <p:cNvSpPr txBox="1"/>
          <p:nvPr/>
        </p:nvSpPr>
        <p:spPr>
          <a:xfrm>
            <a:off x="356795" y="2023160"/>
            <a:ext cx="105156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US" sz="3000" b="1" i="0" dirty="0">
                <a:solidFill>
                  <a:srgbClr val="94B0BC"/>
                </a:solidFill>
                <a:latin typeface="Arial"/>
                <a:ea typeface="Arial"/>
                <a:cs typeface="Arial"/>
                <a:sym typeface="Arial"/>
              </a:rPr>
              <a:t>Delivery channels for the dapivirine ring</a:t>
            </a:r>
            <a:endParaRPr dirty="0"/>
          </a:p>
        </p:txBody>
      </p:sp>
      <p:sp>
        <p:nvSpPr>
          <p:cNvPr id="467" name="Google Shape;467;p42"/>
          <p:cNvSpPr txBox="1"/>
          <p:nvPr/>
        </p:nvSpPr>
        <p:spPr>
          <a:xfrm>
            <a:off x="356795" y="3156850"/>
            <a:ext cx="105156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US" sz="3000" b="1" i="0" dirty="0">
                <a:solidFill>
                  <a:srgbClr val="94B0BC"/>
                </a:solidFill>
                <a:latin typeface="Arial"/>
                <a:ea typeface="Arial"/>
                <a:cs typeface="Arial"/>
                <a:sym typeface="Arial"/>
              </a:rPr>
              <a:t>Dapivirine ring introduction planning</a:t>
            </a:r>
            <a:endParaRPr dirty="0"/>
          </a:p>
        </p:txBody>
      </p:sp>
      <p:sp>
        <p:nvSpPr>
          <p:cNvPr id="468" name="Google Shape;468;p42"/>
          <p:cNvSpPr txBox="1"/>
          <p:nvPr/>
        </p:nvSpPr>
        <p:spPr>
          <a:xfrm>
            <a:off x="356795" y="4300373"/>
            <a:ext cx="105156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US" sz="3000" b="1" i="0" dirty="0">
                <a:solidFill>
                  <a:srgbClr val="3F5B66"/>
                </a:solidFill>
                <a:latin typeface="Arial"/>
                <a:ea typeface="Arial"/>
                <a:cs typeface="Arial"/>
                <a:sym typeface="Arial"/>
              </a:rPr>
              <a:t>Sources</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45"/>
          <p:cNvSpPr txBox="1">
            <a:spLocks noGrp="1"/>
          </p:cNvSpPr>
          <p:nvPr>
            <p:ph type="title"/>
          </p:nvPr>
        </p:nvSpPr>
        <p:spPr>
          <a:xfrm>
            <a:off x="335279" y="213590"/>
            <a:ext cx="11395800" cy="800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40"/>
              <a:buFont typeface="Arial"/>
              <a:buNone/>
            </a:pPr>
            <a:r>
              <a:rPr lang="en-US" sz="3240" dirty="0"/>
              <a:t>Interview list</a:t>
            </a:r>
            <a:endParaRPr dirty="0"/>
          </a:p>
        </p:txBody>
      </p:sp>
      <p:graphicFrame>
        <p:nvGraphicFramePr>
          <p:cNvPr id="515" name="Google Shape;515;p45"/>
          <p:cNvGraphicFramePr/>
          <p:nvPr>
            <p:extLst>
              <p:ext uri="{D42A27DB-BD31-4B8C-83A1-F6EECF244321}">
                <p14:modId xmlns:p14="http://schemas.microsoft.com/office/powerpoint/2010/main" val="981473126"/>
              </p:ext>
            </p:extLst>
          </p:nvPr>
        </p:nvGraphicFramePr>
        <p:xfrm>
          <a:off x="446977" y="1213947"/>
          <a:ext cx="11284102" cy="3528521"/>
        </p:xfrm>
        <a:graphic>
          <a:graphicData uri="http://schemas.openxmlformats.org/drawingml/2006/table">
            <a:tbl>
              <a:tblPr>
                <a:noFill/>
              </a:tblPr>
              <a:tblGrid>
                <a:gridCol w="11284102">
                  <a:extLst>
                    <a:ext uri="{9D8B030D-6E8A-4147-A177-3AD203B41FA5}">
                      <a16:colId xmlns:a16="http://schemas.microsoft.com/office/drawing/2014/main" val="20000"/>
                    </a:ext>
                  </a:extLst>
                </a:gridCol>
              </a:tblGrid>
              <a:tr h="328051">
                <a:tc>
                  <a:txBody>
                    <a:bodyPr/>
                    <a:lstStyle/>
                    <a:p>
                      <a:pPr marL="0" marR="0" lvl="0" indent="0" algn="l" rtl="0">
                        <a:lnSpc>
                          <a:spcPct val="100000"/>
                        </a:lnSpc>
                        <a:spcBef>
                          <a:spcPts val="0"/>
                        </a:spcBef>
                        <a:spcAft>
                          <a:spcPts val="0"/>
                        </a:spcAft>
                        <a:buClr>
                          <a:srgbClr val="000000"/>
                        </a:buClr>
                        <a:buSzPts val="1300"/>
                        <a:buFont typeface="Arial"/>
                        <a:buNone/>
                      </a:pPr>
                      <a:r>
                        <a:rPr lang="en-US" sz="1400" b="0" i="0" u="none" strike="noStrike" cap="none" dirty="0">
                          <a:solidFill>
                            <a:srgbClr val="353535"/>
                          </a:solidFill>
                          <a:latin typeface="+mn-lt"/>
                          <a:cs typeface="Calibri"/>
                          <a:sym typeface="Calibri"/>
                        </a:rPr>
                        <a:t>The following organizations were consulted in the development of this analysis: </a:t>
                      </a:r>
                      <a:endParaRPr lang="en-US" sz="1400" b="0" i="0" u="none" strike="noStrike" cap="none" dirty="0">
                        <a:solidFill>
                          <a:srgbClr val="353535"/>
                        </a:solidFill>
                        <a:latin typeface="+mn-lt"/>
                        <a:cs typeface="Calibri"/>
                        <a:sym typeface="Arial"/>
                      </a:endParaRPr>
                    </a:p>
                  </a:txBody>
                  <a:tcPr marL="133275" marR="133275" marT="45725" marB="45725" anchor="ctr">
                    <a:lnL w="9525" cap="flat" cmpd="sng">
                      <a:solidFill>
                        <a:srgbClr val="000000">
                          <a:alpha val="0"/>
                        </a:srgbClr>
                      </a:solidFill>
                      <a:prstDash val="solid"/>
                      <a:round/>
                      <a:headEnd type="none" w="sm" len="sm"/>
                      <a:tailEnd type="none" w="sm" len="sm"/>
                    </a:lnL>
                    <a:lnR w="28575" cap="flat" cmpd="sng" algn="ctr">
                      <a:solidFill>
                        <a:srgbClr val="FFFFFF"/>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12700" cap="flat" cmpd="sng">
                      <a:no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457210">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b="0" i="0" dirty="0">
                          <a:solidFill>
                            <a:schemeClr val="bg2">
                              <a:lumMod val="50000"/>
                            </a:schemeClr>
                          </a:solidFill>
                          <a:latin typeface="Calibri Light" panose="020F0302020204030204" pitchFamily="34" charset="0"/>
                          <a:cs typeface="Calibri Light" panose="020F0302020204030204" pitchFamily="34" charset="0"/>
                        </a:rPr>
                        <a:t>National Department of Health</a:t>
                      </a: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sm" len="sm"/>
                      <a:tailEnd type="none" w="sm" len="sm"/>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7210">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400" b="0" i="0" dirty="0">
                          <a:solidFill>
                            <a:schemeClr val="bg2">
                              <a:lumMod val="50000"/>
                            </a:schemeClr>
                          </a:solidFill>
                          <a:latin typeface="Calibri Light" panose="020F0302020204030204" pitchFamily="34" charset="0"/>
                          <a:cs typeface="Calibri Light" panose="020F0302020204030204" pitchFamily="34" charset="0"/>
                        </a:rPr>
                        <a:t>Wits RHI</a:t>
                      </a: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1797353"/>
                  </a:ext>
                </a:extLst>
              </a:tr>
              <a:tr h="457210">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400" b="0" i="0" kern="1200" dirty="0">
                          <a:solidFill>
                            <a:schemeClr val="bg2">
                              <a:lumMod val="50000"/>
                            </a:schemeClr>
                          </a:solidFill>
                          <a:latin typeface="Calibri Light" panose="020F0302020204030204" pitchFamily="34" charset="0"/>
                          <a:ea typeface="+mn-ea"/>
                          <a:cs typeface="Calibri Light" panose="020F0302020204030204" pitchFamily="34" charset="0"/>
                        </a:rPr>
                        <a:t>South African Association of Obstetricians and Gynecologists</a:t>
                      </a:r>
                      <a:endParaRPr sz="1400" b="0" i="0" kern="1200" dirty="0">
                        <a:solidFill>
                          <a:schemeClr val="bg2">
                            <a:lumMod val="50000"/>
                          </a:schemeClr>
                        </a:solidFill>
                        <a:latin typeface="Calibri Light" panose="020F0302020204030204" pitchFamily="34" charset="0"/>
                        <a:ea typeface="+mn-ea"/>
                        <a:cs typeface="Calibri Light" panose="020F0302020204030204" pitchFamily="34" charset="0"/>
                      </a:endParaRP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3098367"/>
                  </a:ext>
                </a:extLst>
              </a:tr>
              <a:tr h="457210">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400" b="0" i="0" kern="1200" dirty="0">
                          <a:solidFill>
                            <a:schemeClr val="bg2">
                              <a:lumMod val="50000"/>
                            </a:schemeClr>
                          </a:solidFill>
                          <a:latin typeface="Calibri Light" panose="020F0302020204030204" pitchFamily="34" charset="0"/>
                          <a:ea typeface="+mn-ea"/>
                          <a:cs typeface="Calibri Light" panose="020F0302020204030204" pitchFamily="34" charset="0"/>
                        </a:rPr>
                        <a:t>Aloe Pharmacy </a:t>
                      </a: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3878518"/>
                  </a:ext>
                </a:extLst>
              </a:tr>
              <a:tr h="457210">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400" b="0" i="0" kern="1200" dirty="0">
                          <a:solidFill>
                            <a:schemeClr val="bg2">
                              <a:lumMod val="50000"/>
                            </a:schemeClr>
                          </a:solidFill>
                          <a:latin typeface="Calibri Light" panose="020F0302020204030204" pitchFamily="34" charset="0"/>
                          <a:ea typeface="+mn-ea"/>
                          <a:cs typeface="Calibri Light" panose="020F0302020204030204" pitchFamily="34" charset="0"/>
                        </a:rPr>
                        <a:t>USAID Global Health Supply Chain Program</a:t>
                      </a:r>
                      <a:endParaRPr sz="1400" b="0" i="0" kern="1200" dirty="0">
                        <a:solidFill>
                          <a:schemeClr val="bg2">
                            <a:lumMod val="50000"/>
                          </a:schemeClr>
                        </a:solidFill>
                        <a:latin typeface="Calibri Light" panose="020F0302020204030204" pitchFamily="34" charset="0"/>
                        <a:ea typeface="+mn-ea"/>
                        <a:cs typeface="Calibri Light" panose="020F0302020204030204" pitchFamily="34" charset="0"/>
                      </a:endParaRP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7210">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400" b="0" i="0" kern="1200" dirty="0">
                          <a:solidFill>
                            <a:schemeClr val="bg2">
                              <a:lumMod val="50000"/>
                            </a:schemeClr>
                          </a:solidFill>
                          <a:latin typeface="Calibri Light" panose="020F0302020204030204" pitchFamily="34" charset="0"/>
                          <a:ea typeface="+mn-ea"/>
                          <a:cs typeface="Calibri Light" panose="020F0302020204030204" pitchFamily="34" charset="0"/>
                        </a:rPr>
                        <a:t>Higher Health</a:t>
                      </a:r>
                      <a:endParaRPr sz="1400" b="0" i="0" kern="1200" dirty="0">
                        <a:solidFill>
                          <a:schemeClr val="bg2">
                            <a:lumMod val="50000"/>
                          </a:schemeClr>
                        </a:solidFill>
                        <a:latin typeface="Calibri Light" panose="020F0302020204030204" pitchFamily="34" charset="0"/>
                        <a:ea typeface="+mn-ea"/>
                        <a:cs typeface="Calibri Light" panose="020F0302020204030204" pitchFamily="34" charset="0"/>
                      </a:endParaRP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57210">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400" b="0" i="0" kern="1200" dirty="0">
                          <a:solidFill>
                            <a:schemeClr val="bg2">
                              <a:lumMod val="50000"/>
                            </a:schemeClr>
                          </a:solidFill>
                          <a:latin typeface="Calibri Light" panose="020F0302020204030204" pitchFamily="34" charset="0"/>
                          <a:ea typeface="+mn-ea"/>
                          <a:cs typeface="Calibri Light" panose="020F0302020204030204" pitchFamily="34" charset="0"/>
                        </a:rPr>
                        <a:t>Ibis Reproductive Health</a:t>
                      </a:r>
                      <a:endParaRPr sz="1400" b="0" i="0" kern="1200" dirty="0">
                        <a:solidFill>
                          <a:schemeClr val="bg2">
                            <a:lumMod val="50000"/>
                          </a:schemeClr>
                        </a:solidFill>
                        <a:latin typeface="Calibri Light" panose="020F0302020204030204" pitchFamily="34" charset="0"/>
                        <a:ea typeface="+mn-ea"/>
                        <a:cs typeface="Calibri Light" panose="020F0302020204030204" pitchFamily="34" charset="0"/>
                      </a:endParaRP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7705930"/>
                  </a:ext>
                </a:extLst>
              </a:tr>
            </a:tbl>
          </a:graphicData>
        </a:graphic>
      </p:graphicFrame>
    </p:spTree>
    <p:extLst>
      <p:ext uri="{BB962C8B-B14F-4D97-AF65-F5344CB8AC3E}">
        <p14:creationId xmlns:p14="http://schemas.microsoft.com/office/powerpoint/2010/main" val="761045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45"/>
          <p:cNvSpPr txBox="1">
            <a:spLocks noGrp="1"/>
          </p:cNvSpPr>
          <p:nvPr>
            <p:ph type="title"/>
          </p:nvPr>
        </p:nvSpPr>
        <p:spPr>
          <a:xfrm>
            <a:off x="335279" y="213590"/>
            <a:ext cx="11395800" cy="800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40"/>
              <a:buFont typeface="Arial"/>
              <a:buNone/>
            </a:pPr>
            <a:r>
              <a:rPr lang="en-US" dirty="0"/>
              <a:t>Select desk review sources </a:t>
            </a:r>
            <a:endParaRPr dirty="0"/>
          </a:p>
        </p:txBody>
      </p:sp>
      <p:graphicFrame>
        <p:nvGraphicFramePr>
          <p:cNvPr id="515" name="Google Shape;515;p45"/>
          <p:cNvGraphicFramePr/>
          <p:nvPr>
            <p:extLst>
              <p:ext uri="{D42A27DB-BD31-4B8C-83A1-F6EECF244321}">
                <p14:modId xmlns:p14="http://schemas.microsoft.com/office/powerpoint/2010/main" val="2424882377"/>
              </p:ext>
            </p:extLst>
          </p:nvPr>
        </p:nvGraphicFramePr>
        <p:xfrm>
          <a:off x="446977" y="1213948"/>
          <a:ext cx="11284102" cy="5138212"/>
        </p:xfrm>
        <a:graphic>
          <a:graphicData uri="http://schemas.openxmlformats.org/drawingml/2006/table">
            <a:tbl>
              <a:tblPr>
                <a:noFill/>
              </a:tblPr>
              <a:tblGrid>
                <a:gridCol w="11284102">
                  <a:extLst>
                    <a:ext uri="{9D8B030D-6E8A-4147-A177-3AD203B41FA5}">
                      <a16:colId xmlns:a16="http://schemas.microsoft.com/office/drawing/2014/main" val="20000"/>
                    </a:ext>
                  </a:extLst>
                </a:gridCol>
              </a:tblGrid>
              <a:tr h="297987">
                <a:tc>
                  <a:txBody>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dirty="0">
                          <a:solidFill>
                            <a:srgbClr val="353535"/>
                          </a:solidFill>
                          <a:latin typeface="Calibri"/>
                          <a:cs typeface="Calibri"/>
                          <a:sym typeface="Calibri"/>
                        </a:rPr>
                        <a:t>Sources</a:t>
                      </a:r>
                      <a:endParaRPr sz="1300" b="0" i="0" u="none" strike="noStrike" cap="none" dirty="0">
                        <a:solidFill>
                          <a:srgbClr val="353535"/>
                        </a:solidFill>
                        <a:latin typeface="Calibri"/>
                        <a:cs typeface="Calibri"/>
                        <a:sym typeface="Arial"/>
                      </a:endParaRPr>
                    </a:p>
                  </a:txBody>
                  <a:tcPr marL="133275" marR="133275" marT="45725" marB="45725" anchor="ctr">
                    <a:lnL w="9525" cap="flat" cmpd="sng">
                      <a:solidFill>
                        <a:srgbClr val="000000">
                          <a:alpha val="0"/>
                        </a:srgbClr>
                      </a:solidFill>
                      <a:prstDash val="solid"/>
                      <a:round/>
                      <a:headEnd type="none" w="sm" len="sm"/>
                      <a:tailEnd type="none" w="sm" len="sm"/>
                    </a:lnL>
                    <a:lnR w="28575" cap="flat" cmpd="sng" algn="ctr">
                      <a:solidFill>
                        <a:srgbClr val="FFFFFF"/>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12700" cap="flat" cmpd="sng">
                      <a:no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72325">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i="0" kern="1200" dirty="0">
                          <a:solidFill>
                            <a:schemeClr val="bg2">
                              <a:lumMod val="50000"/>
                            </a:schemeClr>
                          </a:solidFill>
                          <a:latin typeface="Calibri Light" panose="020F0302020204030204" pitchFamily="34" charset="0"/>
                          <a:ea typeface="+mn-ea"/>
                          <a:cs typeface="Calibri Light" panose="020F0302020204030204" pitchFamily="34" charset="0"/>
                          <a:sym typeface="Arial"/>
                        </a:rPr>
                        <a:t>Let Our Actions Count: South Africa’s National Strategic Plan for HIV, TB, and STIs 2017 – 2022, South Africa National Department of Health, 2017</a:t>
                      </a:r>
                    </a:p>
                  </a:txBody>
                  <a:tcPr marL="133275" marR="133275" marT="45725" marB="45725" anchor="ctr">
                    <a:lnL w="9525" cap="flat" cmpd="sng">
                      <a:noFill/>
                      <a:prstDash val="solid"/>
                      <a:round/>
                      <a:headEnd type="none" w="sm" len="sm"/>
                      <a:tailEnd type="none" w="sm" len="sm"/>
                    </a:lnL>
                    <a:lnR w="9525" cap="flat" cmpd="sng" algn="ctr">
                      <a:solidFill>
                        <a:schemeClr val="accent6">
                          <a:lumMod val="75000"/>
                        </a:schemeClr>
                      </a:solidFill>
                      <a:prstDash val="sysDot"/>
                      <a:round/>
                      <a:headEnd type="none" w="med" len="med"/>
                      <a:tailEnd type="none" w="med" len="med"/>
                    </a:lnR>
                    <a:lnT w="12700" cap="flat" cmpd="sng" algn="ctr">
                      <a:noFill/>
                      <a:prstDash val="solid"/>
                      <a:round/>
                      <a:headEnd type="none" w="sm" len="sm"/>
                      <a:tailEnd type="none" w="sm" len="sm"/>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2325">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i="0" kern="1200" dirty="0">
                          <a:solidFill>
                            <a:schemeClr val="bg2">
                              <a:lumMod val="50000"/>
                            </a:schemeClr>
                          </a:solidFill>
                          <a:latin typeface="Calibri Light" panose="020F0302020204030204" pitchFamily="34" charset="0"/>
                          <a:ea typeface="+mn-ea"/>
                          <a:cs typeface="Calibri Light" panose="020F0302020204030204" pitchFamily="34" charset="0"/>
                        </a:rPr>
                        <a:t>Let Our Actions Count: Reflections on </a:t>
                      </a:r>
                      <a:r>
                        <a:rPr lang="en-US" sz="1200" b="0" i="0" kern="1200" dirty="0" err="1">
                          <a:solidFill>
                            <a:schemeClr val="bg2">
                              <a:lumMod val="50000"/>
                            </a:schemeClr>
                          </a:solidFill>
                          <a:latin typeface="Calibri Light" panose="020F0302020204030204" pitchFamily="34" charset="0"/>
                          <a:ea typeface="+mn-ea"/>
                          <a:cs typeface="Calibri Light" panose="020F0302020204030204" pitchFamily="34" charset="0"/>
                        </a:rPr>
                        <a:t>NSP</a:t>
                      </a:r>
                      <a:r>
                        <a:rPr lang="en-US" sz="1200" b="0" i="0" kern="1200" dirty="0">
                          <a:solidFill>
                            <a:schemeClr val="bg2">
                              <a:lumMod val="50000"/>
                            </a:schemeClr>
                          </a:solidFill>
                          <a:latin typeface="Calibri Light" panose="020F0302020204030204" pitchFamily="34" charset="0"/>
                          <a:ea typeface="+mn-ea"/>
                          <a:cs typeface="Calibri Light" panose="020F0302020204030204" pitchFamily="34" charset="0"/>
                        </a:rPr>
                        <a:t> 2012 – 2016 and moving forward to NSP 2017 – 2022, South Africa National Department of Health, 2016</a:t>
                      </a:r>
                      <a:endParaRPr lang="en-US" sz="1200" b="0" i="0" kern="1200" dirty="0">
                        <a:solidFill>
                          <a:schemeClr val="bg2">
                            <a:lumMod val="50000"/>
                          </a:schemeClr>
                        </a:solidFill>
                        <a:latin typeface="Calibri Light" panose="020F0302020204030204" pitchFamily="34" charset="0"/>
                        <a:ea typeface="+mn-ea"/>
                        <a:cs typeface="Calibri Light" panose="020F0302020204030204" pitchFamily="34" charset="0"/>
                        <a:sym typeface="Arial"/>
                      </a:endParaRPr>
                    </a:p>
                  </a:txBody>
                  <a:tcPr marL="133275" marR="133275" marT="45725" marB="45725" anchor="ctr">
                    <a:lnL w="9525" cap="flat" cmpd="sng">
                      <a:noFill/>
                      <a:prstDash val="solid"/>
                      <a:round/>
                      <a:headEnd type="none" w="sm" len="sm"/>
                      <a:tailEnd type="none" w="sm" len="sm"/>
                    </a:lnL>
                    <a:lnR w="9525" cap="flat" cmpd="sng" algn="ctr">
                      <a:solidFill>
                        <a:schemeClr val="accent6">
                          <a:lumMod val="75000"/>
                        </a:schemeClr>
                      </a:solidFill>
                      <a:prstDash val="sysDot"/>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0492926"/>
                  </a:ext>
                </a:extLst>
              </a:tr>
              <a:tr h="372325">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i="0" kern="1200" dirty="0">
                          <a:solidFill>
                            <a:schemeClr val="bg2">
                              <a:lumMod val="50000"/>
                            </a:schemeClr>
                          </a:solidFill>
                          <a:latin typeface="Calibri Light" panose="020F0302020204030204" pitchFamily="34" charset="0"/>
                          <a:ea typeface="+mn-ea"/>
                          <a:cs typeface="Calibri Light" panose="020F0302020204030204" pitchFamily="34" charset="0"/>
                          <a:sym typeface="Arial"/>
                        </a:rPr>
                        <a:t>South Africa National Sex Worker HIV Plan 2016 – 2019, National Department of Health, 2016</a:t>
                      </a:r>
                    </a:p>
                  </a:txBody>
                  <a:tcPr marL="133275" marR="133275" marT="45725" marB="45725" anchor="ctr">
                    <a:lnL w="9525" cap="flat" cmpd="sng">
                      <a:noFill/>
                      <a:prstDash val="solid"/>
                      <a:round/>
                      <a:headEnd type="none" w="sm" len="sm"/>
                      <a:tailEnd type="none" w="sm" len="sm"/>
                    </a:lnL>
                    <a:lnR w="9525" cap="flat" cmpd="sng" algn="ctr">
                      <a:solidFill>
                        <a:schemeClr val="accent6">
                          <a:lumMod val="75000"/>
                        </a:schemeClr>
                      </a:solidFill>
                      <a:prstDash val="sysDot"/>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3588718"/>
                  </a:ext>
                </a:extLst>
              </a:tr>
              <a:tr h="372325">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i="0" kern="1200" dirty="0">
                          <a:solidFill>
                            <a:schemeClr val="bg2">
                              <a:lumMod val="50000"/>
                            </a:schemeClr>
                          </a:solidFill>
                          <a:latin typeface="Calibri Light" panose="020F0302020204030204" pitchFamily="34" charset="0"/>
                          <a:ea typeface="+mn-ea"/>
                          <a:cs typeface="Calibri Light" panose="020F0302020204030204" pitchFamily="34" charset="0"/>
                        </a:rPr>
                        <a:t>Thembisa 4.3 Provincial Model Results 2019, University of Cape Town, 2020</a:t>
                      </a:r>
                      <a:endParaRPr lang="en-US" sz="1200" b="0" i="0" kern="1200" dirty="0">
                        <a:solidFill>
                          <a:schemeClr val="bg2">
                            <a:lumMod val="50000"/>
                          </a:schemeClr>
                        </a:solidFill>
                        <a:latin typeface="Calibri Light" panose="020F0302020204030204" pitchFamily="34" charset="0"/>
                        <a:ea typeface="+mn-ea"/>
                        <a:cs typeface="Calibri Light" panose="020F0302020204030204" pitchFamily="34" charset="0"/>
                        <a:sym typeface="Arial"/>
                      </a:endParaRPr>
                    </a:p>
                  </a:txBody>
                  <a:tcPr marL="133275" marR="133275" marT="45725" marB="45725" anchor="ctr">
                    <a:lnL w="9525" cap="flat" cmpd="sng">
                      <a:noFill/>
                      <a:prstDash val="solid"/>
                      <a:round/>
                      <a:headEnd type="none" w="sm" len="sm"/>
                      <a:tailEnd type="none" w="sm" len="sm"/>
                    </a:lnL>
                    <a:lnR w="9525" cap="flat" cmpd="sng" algn="ctr">
                      <a:solidFill>
                        <a:schemeClr val="accent6">
                          <a:lumMod val="75000"/>
                        </a:schemeClr>
                      </a:solidFill>
                      <a:prstDash val="sysDot"/>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9283454"/>
                  </a:ext>
                </a:extLst>
              </a:tr>
              <a:tr h="372325">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i="0" kern="1200" dirty="0">
                          <a:solidFill>
                            <a:schemeClr val="bg2">
                              <a:lumMod val="50000"/>
                            </a:schemeClr>
                          </a:solidFill>
                          <a:latin typeface="Calibri Light" panose="020F0302020204030204" pitchFamily="34" charset="0"/>
                          <a:ea typeface="+mn-ea"/>
                          <a:cs typeface="Calibri Light" panose="020F0302020204030204" pitchFamily="34" charset="0"/>
                          <a:sym typeface="Arial"/>
                        </a:rPr>
                        <a:t>HIV and AIDS in South Africa, Avert, accessed February 16, 2021</a:t>
                      </a:r>
                    </a:p>
                  </a:txBody>
                  <a:tcPr marL="133275" marR="133275" marT="45725" marB="45725" anchor="ctr">
                    <a:lnL w="9525" cap="flat" cmpd="sng">
                      <a:noFill/>
                      <a:prstDash val="solid"/>
                      <a:round/>
                      <a:headEnd type="none" w="sm" len="sm"/>
                      <a:tailEnd type="none" w="sm" len="sm"/>
                    </a:lnL>
                    <a:lnR w="9525" cap="flat" cmpd="sng" algn="ctr">
                      <a:solidFill>
                        <a:schemeClr val="accent6">
                          <a:lumMod val="75000"/>
                        </a:schemeClr>
                      </a:solidFill>
                      <a:prstDash val="sysDot"/>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1797353"/>
                  </a:ext>
                </a:extLst>
              </a:tr>
              <a:tr h="372325">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i="0" kern="1200" dirty="0">
                          <a:solidFill>
                            <a:schemeClr val="bg2">
                              <a:lumMod val="50000"/>
                            </a:schemeClr>
                          </a:solidFill>
                          <a:latin typeface="Calibri Light" panose="020F0302020204030204" pitchFamily="34" charset="0"/>
                          <a:ea typeface="+mn-ea"/>
                          <a:cs typeface="Calibri Light" panose="020F0302020204030204" pitchFamily="34" charset="0"/>
                          <a:sym typeface="Arial"/>
                        </a:rPr>
                        <a:t>Tackling HIV by empowering adolescent girls and young women: a multisectoral, government led campaign in South Africa, Subedar H. et al., 2018</a:t>
                      </a:r>
                    </a:p>
                  </a:txBody>
                  <a:tcPr marL="133275" marR="133275" marT="45725" marB="45725" anchor="ctr">
                    <a:lnL w="9525" cap="flat" cmpd="sng">
                      <a:noFill/>
                      <a:prstDash val="solid"/>
                      <a:round/>
                      <a:headEnd type="none" w="sm" len="sm"/>
                      <a:tailEnd type="none" w="sm" len="sm"/>
                    </a:lnL>
                    <a:lnR w="9525" cap="flat" cmpd="sng" algn="ctr">
                      <a:solidFill>
                        <a:schemeClr val="accent6">
                          <a:lumMod val="75000"/>
                        </a:schemeClr>
                      </a:solidFill>
                      <a:prstDash val="sysDot"/>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1968492"/>
                  </a:ext>
                </a:extLst>
              </a:tr>
              <a:tr h="372325">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i="0" kern="1200" dirty="0">
                          <a:solidFill>
                            <a:schemeClr val="bg2">
                              <a:lumMod val="50000"/>
                            </a:schemeClr>
                          </a:solidFill>
                          <a:latin typeface="Calibri Light" panose="020F0302020204030204" pitchFamily="34" charset="0"/>
                          <a:ea typeface="+mn-ea"/>
                          <a:cs typeface="Calibri Light" panose="020F0302020204030204" pitchFamily="34" charset="0"/>
                          <a:sym typeface="Calibri"/>
                        </a:rPr>
                        <a:t>The Fifth South African National HIV Prevalence, Incidence, Behaviour and Communication Survey, HSRC, 2018</a:t>
                      </a:r>
                    </a:p>
                  </a:txBody>
                  <a:tcPr marL="133275" marR="133275" marT="45725" marB="45725" anchor="ctr">
                    <a:lnL w="9525" cap="flat" cmpd="sng">
                      <a:noFill/>
                      <a:prstDash val="solid"/>
                      <a:round/>
                      <a:headEnd type="none" w="sm" len="sm"/>
                      <a:tailEnd type="none" w="sm" len="sm"/>
                    </a:lnL>
                    <a:lnR w="9525" cap="flat" cmpd="sng" algn="ctr">
                      <a:solidFill>
                        <a:schemeClr val="accent6">
                          <a:lumMod val="75000"/>
                        </a:schemeClr>
                      </a:solidFill>
                      <a:prstDash val="sysDot"/>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2325">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i="0" kern="1200" dirty="0">
                          <a:solidFill>
                            <a:schemeClr val="bg2">
                              <a:lumMod val="50000"/>
                            </a:schemeClr>
                          </a:solidFill>
                          <a:latin typeface="Calibri Light" panose="020F0302020204030204" pitchFamily="34" charset="0"/>
                          <a:ea typeface="+mn-ea"/>
                          <a:cs typeface="Calibri Light" panose="020F0302020204030204" pitchFamily="34" charset="0"/>
                          <a:sym typeface="Arial"/>
                        </a:rPr>
                        <a:t>US PEPFAR Expands DREAMS Program, Investing R1.4 billion in South Africa’s Young Women, US Embassy in South Africa, 2020</a:t>
                      </a:r>
                    </a:p>
                  </a:txBody>
                  <a:tcPr marL="133275" marR="133275" marT="45725" marB="45725" anchor="ctr">
                    <a:lnL w="9525" cap="flat" cmpd="sng">
                      <a:noFill/>
                      <a:prstDash val="solid"/>
                      <a:round/>
                      <a:headEnd type="none" w="sm" len="sm"/>
                      <a:tailEnd type="none" w="sm" len="sm"/>
                    </a:lnL>
                    <a:lnR w="9525" cap="flat" cmpd="sng" algn="ctr">
                      <a:solidFill>
                        <a:schemeClr val="accent6">
                          <a:lumMod val="75000"/>
                        </a:schemeClr>
                      </a:solidFill>
                      <a:prstDash val="sysDot"/>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0890645"/>
                  </a:ext>
                </a:extLst>
              </a:tr>
              <a:tr h="372325">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i="0" kern="1200" dirty="0">
                          <a:solidFill>
                            <a:schemeClr val="bg2">
                              <a:lumMod val="50000"/>
                            </a:schemeClr>
                          </a:solidFill>
                          <a:latin typeface="Calibri Light" panose="020F0302020204030204" pitchFamily="34" charset="0"/>
                          <a:ea typeface="+mn-ea"/>
                          <a:cs typeface="Calibri Light" panose="020F0302020204030204" pitchFamily="34" charset="0"/>
                        </a:rPr>
                        <a:t>Exploring the Use of Oral Pre-exposure Prophylaxis (PrEP) Among Women from Durban, South Africa as Part of the HIV Prevention Package in a Clinical Trial, Beesham et al., 2021</a:t>
                      </a:r>
                    </a:p>
                  </a:txBody>
                  <a:tcPr marL="133275" marR="133275" marT="45725" marB="45725" anchor="ctr">
                    <a:lnL w="9525" cap="flat" cmpd="sng">
                      <a:noFill/>
                      <a:prstDash val="solid"/>
                      <a:round/>
                      <a:headEnd type="none" w="sm" len="sm"/>
                      <a:tailEnd type="none" w="sm" len="sm"/>
                    </a:lnL>
                    <a:lnR w="9525" cap="flat" cmpd="sng" algn="ctr">
                      <a:solidFill>
                        <a:schemeClr val="accent6">
                          <a:lumMod val="75000"/>
                        </a:schemeClr>
                      </a:solidFill>
                      <a:prstDash val="sysDot"/>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2325">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i="0" kern="1200" dirty="0">
                          <a:solidFill>
                            <a:schemeClr val="bg2">
                              <a:lumMod val="50000"/>
                            </a:schemeClr>
                          </a:solidFill>
                          <a:latin typeface="Calibri Light" panose="020F0302020204030204" pitchFamily="34" charset="0"/>
                          <a:ea typeface="+mn-ea"/>
                          <a:cs typeface="Calibri Light" panose="020F0302020204030204" pitchFamily="34" charset="0"/>
                        </a:rPr>
                        <a:t>Challenges of South Africa’s sex worker PrEP programme: lessons learned, moving towards to other key populations, Pillay Y., 2018</a:t>
                      </a:r>
                      <a:endParaRPr lang="en-US" sz="1200" b="0" i="0" kern="1200" dirty="0">
                        <a:solidFill>
                          <a:schemeClr val="bg2">
                            <a:lumMod val="50000"/>
                          </a:schemeClr>
                        </a:solidFill>
                        <a:latin typeface="Calibri Light" panose="020F0302020204030204" pitchFamily="34" charset="0"/>
                        <a:ea typeface="+mn-ea"/>
                        <a:cs typeface="Calibri Light" panose="020F0302020204030204" pitchFamily="34" charset="0"/>
                        <a:sym typeface="Arial"/>
                      </a:endParaRPr>
                    </a:p>
                  </a:txBody>
                  <a:tcPr marL="133275" marR="133275" marT="45725" marB="45725" anchor="ctr">
                    <a:lnL w="9525" cap="flat" cmpd="sng">
                      <a:noFill/>
                      <a:prstDash val="solid"/>
                      <a:round/>
                      <a:headEnd type="none" w="sm" len="sm"/>
                      <a:tailEnd type="none" w="sm" len="sm"/>
                    </a:lnL>
                    <a:lnR w="9525" cap="flat" cmpd="sng" algn="ctr">
                      <a:solidFill>
                        <a:schemeClr val="accent6">
                          <a:lumMod val="75000"/>
                        </a:schemeClr>
                      </a:solidFill>
                      <a:prstDash val="sysDot"/>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2325">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i="0" kern="1200" dirty="0">
                          <a:solidFill>
                            <a:schemeClr val="bg2">
                              <a:lumMod val="50000"/>
                            </a:schemeClr>
                          </a:solidFill>
                          <a:latin typeface="Calibri Light" panose="020F0302020204030204" pitchFamily="34" charset="0"/>
                          <a:ea typeface="+mn-ea"/>
                          <a:cs typeface="Calibri Light" panose="020F0302020204030204" pitchFamily="34" charset="0"/>
                          <a:sym typeface="Arial"/>
                        </a:rPr>
                        <a:t>DREAMS and She Conquers, Spotlight, May 2018</a:t>
                      </a:r>
                    </a:p>
                  </a:txBody>
                  <a:tcPr marL="133275" marR="133275" marT="45725" marB="45725" anchor="ctr">
                    <a:lnL w="9525" cap="flat" cmpd="sng">
                      <a:noFill/>
                      <a:prstDash val="solid"/>
                      <a:round/>
                      <a:headEnd type="none" w="sm" len="sm"/>
                      <a:tailEnd type="none" w="sm" len="sm"/>
                    </a:lnL>
                    <a:lnR w="9525" cap="flat" cmpd="sng" algn="ctr">
                      <a:solidFill>
                        <a:schemeClr val="accent6">
                          <a:lumMod val="75000"/>
                        </a:schemeClr>
                      </a:solidFill>
                      <a:prstDash val="sysDot"/>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3098367"/>
                  </a:ext>
                </a:extLst>
              </a:tr>
              <a:tr h="372325">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i="0" kern="1200" dirty="0">
                          <a:solidFill>
                            <a:schemeClr val="bg2">
                              <a:lumMod val="50000"/>
                            </a:schemeClr>
                          </a:solidFill>
                          <a:latin typeface="Calibri Light" panose="020F0302020204030204" pitchFamily="34" charset="0"/>
                          <a:ea typeface="+mn-ea"/>
                          <a:cs typeface="Calibri Light" panose="020F0302020204030204" pitchFamily="34" charset="0"/>
                          <a:sym typeface="Calibri"/>
                        </a:rPr>
                        <a:t>The World’s Largest HIV Epidemic in Crisis: HIV in South Africa, CSIS, April 2019</a:t>
                      </a:r>
                      <a:endParaRPr sz="1200" b="0" i="0" kern="1200" dirty="0">
                        <a:solidFill>
                          <a:schemeClr val="bg2">
                            <a:lumMod val="50000"/>
                          </a:schemeClr>
                        </a:solidFill>
                        <a:latin typeface="Calibri Light" panose="020F0302020204030204" pitchFamily="34" charset="0"/>
                        <a:ea typeface="+mn-ea"/>
                        <a:cs typeface="Calibri Light" panose="020F0302020204030204" pitchFamily="34" charset="0"/>
                        <a:sym typeface="Calibri"/>
                      </a:endParaRPr>
                    </a:p>
                  </a:txBody>
                  <a:tcPr marL="133275" marR="133275" marT="45725" marB="45725" anchor="ctr">
                    <a:lnL w="9525" cap="flat" cmpd="sng">
                      <a:noFill/>
                      <a:prstDash val="solid"/>
                      <a:round/>
                      <a:headEnd type="none" w="sm" len="sm"/>
                      <a:tailEnd type="none" w="sm" len="sm"/>
                    </a:lnL>
                    <a:lnR w="9525" cap="flat" cmpd="sng" algn="ctr">
                      <a:solidFill>
                        <a:schemeClr val="accent6">
                          <a:lumMod val="75000"/>
                        </a:schemeClr>
                      </a:solidFill>
                      <a:prstDash val="sysDot"/>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2325">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i="0" kern="1200" dirty="0">
                          <a:solidFill>
                            <a:schemeClr val="bg2">
                              <a:lumMod val="50000"/>
                            </a:schemeClr>
                          </a:solidFill>
                          <a:latin typeface="Calibri Light" panose="020F0302020204030204" pitchFamily="34" charset="0"/>
                          <a:ea typeface="+mn-ea"/>
                          <a:cs typeface="Calibri Light" panose="020F0302020204030204" pitchFamily="34" charset="0"/>
                          <a:sym typeface="Calibri"/>
                        </a:rPr>
                        <a:t>Family Planning Services in Africa: The Successes and Challenges, Aliyu A., November 2017</a:t>
                      </a:r>
                      <a:endParaRPr sz="1200" b="0" i="0" kern="1200" dirty="0">
                        <a:solidFill>
                          <a:schemeClr val="bg2">
                            <a:lumMod val="50000"/>
                          </a:schemeClr>
                        </a:solidFill>
                        <a:latin typeface="Calibri Light" panose="020F0302020204030204" pitchFamily="34" charset="0"/>
                        <a:ea typeface="+mn-ea"/>
                        <a:cs typeface="Calibri Light" panose="020F0302020204030204" pitchFamily="34" charset="0"/>
                        <a:sym typeface="Calibri"/>
                      </a:endParaRPr>
                    </a:p>
                  </a:txBody>
                  <a:tcPr marL="133275" marR="133275" marT="45725" marB="45725" anchor="ctr">
                    <a:lnL w="9525" cap="flat" cmpd="sng">
                      <a:noFill/>
                      <a:prstDash val="solid"/>
                      <a:round/>
                      <a:headEnd type="none" w="sm" len="sm"/>
                      <a:tailEnd type="none" w="sm" len="sm"/>
                    </a:lnL>
                    <a:lnR w="9525" cap="flat" cmpd="sng" algn="ctr">
                      <a:solidFill>
                        <a:schemeClr val="accent6">
                          <a:lumMod val="75000"/>
                        </a:schemeClr>
                      </a:solidFill>
                      <a:prstDash val="sysDot"/>
                      <a:round/>
                      <a:headEnd type="none" w="med" len="med"/>
                      <a:tailEnd type="none" w="med" len="med"/>
                    </a:lnR>
                    <a:lnT w="9525" cap="flat" cmpd="sng" algn="ctr">
                      <a:solidFill>
                        <a:schemeClr val="accent6">
                          <a:lumMod val="75000"/>
                        </a:schemeClr>
                      </a:solidFill>
                      <a:prstDash val="sysDot"/>
                      <a:round/>
                      <a:headEnd type="none" w="med" len="med"/>
                      <a:tailEnd type="none" w="med" len="med"/>
                    </a:lnT>
                    <a:lnB w="12700" cap="flat" cmpd="sng">
                      <a:noFill/>
                      <a:prstDash val="dot"/>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821286814"/>
                  </a:ext>
                </a:extLst>
              </a:tr>
            </a:tbl>
          </a:graphicData>
        </a:graphic>
      </p:graphicFrame>
    </p:spTree>
    <p:extLst>
      <p:ext uri="{BB962C8B-B14F-4D97-AF65-F5344CB8AC3E}">
        <p14:creationId xmlns:p14="http://schemas.microsoft.com/office/powerpoint/2010/main" val="1539650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49CD638-7451-4B34-BC94-5DB38D394CC2}"/>
              </a:ext>
            </a:extLst>
          </p:cNvPr>
          <p:cNvSpPr>
            <a:spLocks noGrp="1"/>
          </p:cNvSpPr>
          <p:nvPr>
            <p:ph type="title"/>
          </p:nvPr>
        </p:nvSpPr>
        <p:spPr>
          <a:xfrm>
            <a:off x="5202655" y="331404"/>
            <a:ext cx="4890964" cy="600029"/>
          </a:xfrm>
          <a:prstGeom prst="rect">
            <a:avLst/>
          </a:prstGeom>
        </p:spPr>
        <p:txBody>
          <a:bodyPr anchor="b"/>
          <a:lstStyle>
            <a:lvl1pPr>
              <a:defRPr sz="3600" b="1" i="0">
                <a:solidFill>
                  <a:schemeClr val="tx1"/>
                </a:solidFill>
                <a:latin typeface="Arial" panose="020B0604020202020204" pitchFamily="34" charset="0"/>
                <a:cs typeface="Arial" panose="020B0604020202020204" pitchFamily="34" charset="0"/>
              </a:defRPr>
            </a:lvl1pPr>
          </a:lstStyle>
          <a:p>
            <a:r>
              <a:rPr lang="en-US">
                <a:solidFill>
                  <a:srgbClr val="01526C"/>
                </a:solidFill>
              </a:rPr>
              <a:t>Thank You!</a:t>
            </a:r>
          </a:p>
        </p:txBody>
      </p:sp>
      <p:sp>
        <p:nvSpPr>
          <p:cNvPr id="8" name="Content Placeholder 2">
            <a:extLst>
              <a:ext uri="{FF2B5EF4-FFF2-40B4-BE49-F238E27FC236}">
                <a16:creationId xmlns:a16="http://schemas.microsoft.com/office/drawing/2014/main" id="{9257715D-6014-442C-9967-81675367AEAC}"/>
              </a:ext>
            </a:extLst>
          </p:cNvPr>
          <p:cNvSpPr>
            <a:spLocks noGrp="1"/>
          </p:cNvSpPr>
          <p:nvPr>
            <p:ph idx="1"/>
          </p:nvPr>
        </p:nvSpPr>
        <p:spPr>
          <a:xfrm>
            <a:off x="5202654" y="1081559"/>
            <a:ext cx="6095999" cy="3537427"/>
          </a:xfrm>
          <a:prstGeom prst="rect">
            <a:avLst/>
          </a:prstGeom>
        </p:spPr>
        <p:txBody>
          <a:bodyPr vert="horz" lIns="91440" tIns="45720" rIns="91440" bIns="45720" rtlCol="0" anchor="t">
            <a:noAutofit/>
          </a:bodyPr>
          <a:lstStyle>
            <a:lvl1pPr marL="346075" indent="-346075">
              <a:lnSpc>
                <a:spcPct val="95000"/>
              </a:lnSpc>
              <a:spcBef>
                <a:spcPts val="1800"/>
              </a:spcBef>
              <a:buClr>
                <a:srgbClr val="E73439"/>
              </a:buClr>
              <a:defRPr b="0" i="0">
                <a:solidFill>
                  <a:schemeClr val="tx1"/>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marL="0" indent="0">
              <a:buClr>
                <a:srgbClr val="F4711F"/>
              </a:buClr>
              <a:buNone/>
            </a:pPr>
            <a:r>
              <a:rPr lang="en-US" sz="2200" b="1" dirty="0">
                <a:solidFill>
                  <a:srgbClr val="557A89"/>
                </a:solidFill>
                <a:latin typeface="Arial"/>
                <a:cs typeface="Arial"/>
              </a:rPr>
              <a:t>For more information, please visit: </a:t>
            </a:r>
            <a:endParaRPr lang="en-US" sz="2200" b="1" dirty="0">
              <a:solidFill>
                <a:srgbClr val="557A89"/>
              </a:solidFill>
            </a:endParaRPr>
          </a:p>
          <a:p>
            <a:pPr>
              <a:buClr>
                <a:srgbClr val="F4711F"/>
              </a:buClr>
            </a:pPr>
            <a:r>
              <a:rPr lang="en-US" sz="1200" dirty="0">
                <a:solidFill>
                  <a:srgbClr val="557A89"/>
                </a:solidFill>
                <a:latin typeface="Arial"/>
                <a:cs typeface="Arial"/>
                <a:hlinkClick r:id="rId2">
                  <a:extLst>
                    <a:ext uri="{A12FA001-AC4F-418D-AE19-62706E023703}">
                      <ahyp:hlinkClr xmlns:ahyp="http://schemas.microsoft.com/office/drawing/2018/hyperlinkcolor" val="tx"/>
                    </a:ext>
                  </a:extLst>
                </a:hlinkClick>
              </a:rPr>
              <a:t>https://www.ipmglobal.org/our-work/our-products/dapivirine-ring</a:t>
            </a:r>
            <a:endParaRPr lang="en-US" sz="1200" dirty="0">
              <a:solidFill>
                <a:srgbClr val="557A89"/>
              </a:solidFill>
              <a:latin typeface="Arial"/>
              <a:cs typeface="Arial"/>
            </a:endParaRPr>
          </a:p>
          <a:p>
            <a:pPr>
              <a:buClr>
                <a:srgbClr val="F4711F"/>
              </a:buClr>
            </a:pPr>
            <a:r>
              <a:rPr lang="en-US" sz="1200" dirty="0">
                <a:solidFill>
                  <a:srgbClr val="557A89"/>
                </a:solidFill>
                <a:latin typeface="Arial"/>
                <a:cs typeface="Arial"/>
                <a:hlinkClick r:id="rId3">
                  <a:extLst>
                    <a:ext uri="{A12FA001-AC4F-418D-AE19-62706E023703}">
                      <ahyp:hlinkClr xmlns:ahyp="http://schemas.microsoft.com/office/drawing/2018/hyperlinkcolor" val="tx"/>
                    </a:ext>
                  </a:extLst>
                </a:hlinkClick>
              </a:rPr>
              <a:t>https://www.prepwatch.org/about-prep/dapivirine-ring/</a:t>
            </a:r>
            <a:br>
              <a:rPr lang="en-US" sz="1200" dirty="0">
                <a:solidFill>
                  <a:srgbClr val="557A89"/>
                </a:solidFill>
                <a:latin typeface="Arial"/>
                <a:cs typeface="Arial"/>
              </a:rPr>
            </a:br>
            <a:endParaRPr lang="en-US" sz="1200" dirty="0">
              <a:solidFill>
                <a:srgbClr val="557A89"/>
              </a:solidFill>
              <a:latin typeface="Arial"/>
              <a:cs typeface="Arial"/>
            </a:endParaRPr>
          </a:p>
          <a:p>
            <a:pPr marL="0" indent="0">
              <a:buClr>
                <a:srgbClr val="F4711F"/>
              </a:buClr>
              <a:buNone/>
            </a:pPr>
            <a:r>
              <a:rPr lang="en-US" sz="1000" i="1" dirty="0">
                <a:solidFill>
                  <a:srgbClr val="AAC1CA"/>
                </a:solidFill>
                <a:latin typeface="Arial"/>
                <a:cs typeface="Arial"/>
              </a:rPr>
              <a:t>PROMISE is made possible by the generous support of the American people through the U.S. Agency for International Development (USAID) and the U.S. President's Emergency Plan for AIDS Relief (PEPFAR) through the terms of cooperative agreement AID-OAA-A-15-00045. The contents are the responsibility of Envision FP and do not necessarily reflect the views of USAID, PEPFAR, or the U.S. Government.</a:t>
            </a:r>
            <a:br>
              <a:rPr lang="en-US" sz="1000" i="1" dirty="0"/>
            </a:br>
            <a:br>
              <a:rPr lang="en-US" sz="2200" b="1" dirty="0"/>
            </a:br>
            <a:r>
              <a:rPr lang="en-US" sz="2200" b="1" dirty="0">
                <a:solidFill>
                  <a:srgbClr val="557A89"/>
                </a:solidFill>
                <a:latin typeface="Arial"/>
                <a:cs typeface="Arial"/>
              </a:rPr>
              <a:t>PROMISE Implementing Partners</a:t>
            </a:r>
          </a:p>
        </p:txBody>
      </p:sp>
      <p:sp>
        <p:nvSpPr>
          <p:cNvPr id="10" name="Rectangle 9">
            <a:extLst>
              <a:ext uri="{FF2B5EF4-FFF2-40B4-BE49-F238E27FC236}">
                <a16:creationId xmlns:a16="http://schemas.microsoft.com/office/drawing/2014/main" id="{D98E1C10-B07F-4DDA-9808-DED4C496D0F7}"/>
              </a:ext>
            </a:extLst>
          </p:cNvPr>
          <p:cNvSpPr/>
          <p:nvPr/>
        </p:nvSpPr>
        <p:spPr>
          <a:xfrm>
            <a:off x="0" y="6651784"/>
            <a:ext cx="12192000" cy="206217"/>
          </a:xfrm>
          <a:prstGeom prst="rect">
            <a:avLst/>
          </a:prstGeom>
          <a:solidFill>
            <a:srgbClr val="015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prstClr val="black"/>
              </a:solidFill>
              <a:latin typeface="Calibri" panose="020F0502020204030204"/>
            </a:endParaRPr>
          </a:p>
        </p:txBody>
      </p:sp>
      <p:pic>
        <p:nvPicPr>
          <p:cNvPr id="1028" name="Picture 4" descr="Full screen preview">
            <a:extLst>
              <a:ext uri="{FF2B5EF4-FFF2-40B4-BE49-F238E27FC236}">
                <a16:creationId xmlns:a16="http://schemas.microsoft.com/office/drawing/2014/main" id="{0AFBA298-57E7-4704-9A82-F07349BD51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054" t="22089" r="1592"/>
          <a:stretch/>
        </p:blipFill>
        <p:spPr bwMode="auto">
          <a:xfrm>
            <a:off x="0" y="0"/>
            <a:ext cx="4543865" cy="60832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C3A13E4-6770-47A2-B6DB-CC6D782280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4307" y="4217008"/>
            <a:ext cx="102709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385E62-7052-4526-9F48-063E64100E4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592" t="26365" r="15742" b="25259"/>
          <a:stretch/>
        </p:blipFill>
        <p:spPr bwMode="auto">
          <a:xfrm>
            <a:off x="9135636" y="4164546"/>
            <a:ext cx="1014761"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DF27F9A-228C-4A53-9C72-282FB7CF1A9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44" t="2689" r="4564" b="2689"/>
          <a:stretch/>
        </p:blipFill>
        <p:spPr bwMode="auto">
          <a:xfrm>
            <a:off x="7873822" y="4217008"/>
            <a:ext cx="679394"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9A1B5DE-88A8-4283-904C-A08513EFC4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5384" y="5014130"/>
            <a:ext cx="1005133"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D13C530F-05A5-4CAB-BF05-952ED3F75FC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01580" y="5003802"/>
            <a:ext cx="114449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columbia university logo">
            <a:extLst>
              <a:ext uri="{FF2B5EF4-FFF2-40B4-BE49-F238E27FC236}">
                <a16:creationId xmlns:a16="http://schemas.microsoft.com/office/drawing/2014/main" id="{DA868DF5-67E5-45FD-9340-1CE758D5604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8584" t="1825" r="19072" b="5648"/>
          <a:stretch/>
        </p:blipFill>
        <p:spPr bwMode="auto">
          <a:xfrm>
            <a:off x="9967133" y="5002090"/>
            <a:ext cx="65165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CF93BBC5-0D79-4BB4-B1D2-204C51FF5DF6}"/>
              </a:ext>
            </a:extLst>
          </p:cNvPr>
          <p:cNvPicPr/>
          <p:nvPr/>
        </p:nvPicPr>
        <p:blipFill rotWithShape="1">
          <a:blip r:embed="rId11">
            <a:extLst>
              <a:ext uri="{28A0092B-C50C-407E-A947-70E740481C1C}">
                <a14:useLocalDpi xmlns:a14="http://schemas.microsoft.com/office/drawing/2010/main" val="0"/>
              </a:ext>
            </a:extLst>
          </a:blip>
          <a:srcRect b="31206"/>
          <a:stretch/>
        </p:blipFill>
        <p:spPr bwMode="auto">
          <a:xfrm rot="10800000">
            <a:off x="0" y="5915006"/>
            <a:ext cx="6096000" cy="742478"/>
          </a:xfrm>
          <a:prstGeom prst="rect">
            <a:avLst/>
          </a:prstGeom>
          <a:noFill/>
          <a:ln>
            <a:noFill/>
          </a:ln>
        </p:spPr>
      </p:pic>
      <p:pic>
        <p:nvPicPr>
          <p:cNvPr id="20" name="Picture 19">
            <a:extLst>
              <a:ext uri="{FF2B5EF4-FFF2-40B4-BE49-F238E27FC236}">
                <a16:creationId xmlns:a16="http://schemas.microsoft.com/office/drawing/2014/main" id="{5C1328DD-DD74-4B45-8197-843F54B14485}"/>
              </a:ext>
            </a:extLst>
          </p:cNvPr>
          <p:cNvPicPr/>
          <p:nvPr/>
        </p:nvPicPr>
        <p:blipFill rotWithShape="1">
          <a:blip r:embed="rId11">
            <a:extLst>
              <a:ext uri="{28A0092B-C50C-407E-A947-70E740481C1C}">
                <a14:useLocalDpi xmlns:a14="http://schemas.microsoft.com/office/drawing/2010/main" val="0"/>
              </a:ext>
            </a:extLst>
          </a:blip>
          <a:srcRect b="31206"/>
          <a:stretch/>
        </p:blipFill>
        <p:spPr bwMode="auto">
          <a:xfrm rot="10800000">
            <a:off x="6096000" y="5912075"/>
            <a:ext cx="6096000" cy="742478"/>
          </a:xfrm>
          <a:prstGeom prst="rect">
            <a:avLst/>
          </a:prstGeom>
          <a:noFill/>
          <a:ln>
            <a:noFill/>
          </a:ln>
        </p:spPr>
      </p:pic>
      <p:pic>
        <p:nvPicPr>
          <p:cNvPr id="2" name="Picture 2" descr="A picture containing photo, black, room, red&#10;&#10;Description generated with very high confidence">
            <a:extLst>
              <a:ext uri="{FF2B5EF4-FFF2-40B4-BE49-F238E27FC236}">
                <a16:creationId xmlns:a16="http://schemas.microsoft.com/office/drawing/2014/main" id="{6FF0FB16-4BB1-4F82-9519-837D847AC573}"/>
              </a:ext>
            </a:extLst>
          </p:cNvPr>
          <p:cNvPicPr>
            <a:picLocks noChangeAspect="1"/>
          </p:cNvPicPr>
          <p:nvPr/>
        </p:nvPicPr>
        <p:blipFill>
          <a:blip r:embed="rId12"/>
          <a:stretch>
            <a:fillRect/>
          </a:stretch>
        </p:blipFill>
        <p:spPr>
          <a:xfrm>
            <a:off x="5637678" y="4986907"/>
            <a:ext cx="916643" cy="502025"/>
          </a:xfrm>
          <a:prstGeom prst="rect">
            <a:avLst/>
          </a:prstGeom>
        </p:spPr>
      </p:pic>
    </p:spTree>
    <p:extLst>
      <p:ext uri="{BB962C8B-B14F-4D97-AF65-F5344CB8AC3E}">
        <p14:creationId xmlns:p14="http://schemas.microsoft.com/office/powerpoint/2010/main" val="687388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3"/>
          <p:cNvSpPr txBox="1">
            <a:spLocks noGrp="1"/>
          </p:cNvSpPr>
          <p:nvPr>
            <p:ph type="title"/>
          </p:nvPr>
        </p:nvSpPr>
        <p:spPr>
          <a:xfrm>
            <a:off x="335280" y="213590"/>
            <a:ext cx="10515600" cy="800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Arial"/>
              <a:buNone/>
            </a:pPr>
            <a:r>
              <a:rPr lang="en-US" dirty="0"/>
              <a:t>Key findings</a:t>
            </a:r>
            <a:endParaRPr dirty="0"/>
          </a:p>
        </p:txBody>
      </p:sp>
      <p:sp>
        <p:nvSpPr>
          <p:cNvPr id="6" name="Google Shape;436;p38">
            <a:extLst>
              <a:ext uri="{FF2B5EF4-FFF2-40B4-BE49-F238E27FC236}">
                <a16:creationId xmlns:a16="http://schemas.microsoft.com/office/drawing/2014/main" id="{07EF2E48-E5F7-C540-961F-0C061FBB3680}"/>
              </a:ext>
            </a:extLst>
          </p:cNvPr>
          <p:cNvSpPr/>
          <p:nvPr/>
        </p:nvSpPr>
        <p:spPr>
          <a:xfrm>
            <a:off x="725671" y="1336832"/>
            <a:ext cx="10740657" cy="4639763"/>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463550" indent="-339725">
              <a:lnSpc>
                <a:spcPct val="115000"/>
              </a:lnSpc>
              <a:spcAft>
                <a:spcPts val="500"/>
              </a:spcAft>
              <a:buClr>
                <a:schemeClr val="accent4">
                  <a:lumMod val="60000"/>
                  <a:lumOff val="40000"/>
                </a:schemeClr>
              </a:buClr>
              <a:buFont typeface="Wingdings" pitchFamily="2" charset="2"/>
              <a:buChar char="Ø"/>
            </a:pPr>
            <a:r>
              <a:rPr lang="en-US" sz="1300" dirty="0">
                <a:solidFill>
                  <a:schemeClr val="tx2">
                    <a:lumMod val="50000"/>
                  </a:schemeClr>
                </a:solidFill>
              </a:rPr>
              <a:t>As a woman-controlled and long-acting HIV prevention option, </a:t>
            </a:r>
            <a:r>
              <a:rPr lang="en-US" sz="1300" b="1" dirty="0">
                <a:solidFill>
                  <a:schemeClr val="accent4">
                    <a:lumMod val="60000"/>
                    <a:lumOff val="40000"/>
                  </a:schemeClr>
                </a:solidFill>
              </a:rPr>
              <a:t>key stakeholders </a:t>
            </a:r>
            <a:r>
              <a:rPr lang="en-US" sz="1300" dirty="0">
                <a:solidFill>
                  <a:schemeClr val="tx2">
                    <a:lumMod val="50000"/>
                  </a:schemeClr>
                </a:solidFill>
              </a:rPr>
              <a:t>recognize that the dapivirine ring (the ring) can be an important addition to the HIV prevention portfolio in South Africa. </a:t>
            </a:r>
          </a:p>
          <a:p>
            <a:pPr marL="463550" indent="-339725">
              <a:lnSpc>
                <a:spcPct val="115000"/>
              </a:lnSpc>
              <a:spcAft>
                <a:spcPts val="500"/>
              </a:spcAft>
              <a:buClr>
                <a:schemeClr val="accent4">
                  <a:lumMod val="60000"/>
                  <a:lumOff val="40000"/>
                </a:schemeClr>
              </a:buClr>
              <a:buFont typeface="Wingdings" pitchFamily="2" charset="2"/>
              <a:buChar char="Ø"/>
            </a:pPr>
            <a:endParaRPr lang="en-US" sz="1300" dirty="0">
              <a:solidFill>
                <a:schemeClr val="tx2">
                  <a:lumMod val="50000"/>
                </a:schemeClr>
              </a:solidFill>
            </a:endParaRPr>
          </a:p>
          <a:p>
            <a:pPr marL="463550" indent="-339725">
              <a:lnSpc>
                <a:spcPct val="115000"/>
              </a:lnSpc>
              <a:spcAft>
                <a:spcPts val="500"/>
              </a:spcAft>
              <a:buClr>
                <a:schemeClr val="accent4">
                  <a:lumMod val="60000"/>
                  <a:lumOff val="40000"/>
                </a:schemeClr>
              </a:buClr>
              <a:buFont typeface="Wingdings" pitchFamily="2" charset="2"/>
              <a:buChar char="Ø"/>
            </a:pPr>
            <a:r>
              <a:rPr lang="en-US" sz="1300" dirty="0">
                <a:solidFill>
                  <a:schemeClr val="tx2">
                    <a:lumMod val="50000"/>
                  </a:schemeClr>
                </a:solidFill>
              </a:rPr>
              <a:t>South Africa has had a relatively </a:t>
            </a:r>
            <a:r>
              <a:rPr lang="en-US" sz="1300" b="1" dirty="0">
                <a:solidFill>
                  <a:schemeClr val="accent4">
                    <a:lumMod val="60000"/>
                    <a:lumOff val="40000"/>
                  </a:schemeClr>
                </a:solidFill>
              </a:rPr>
              <a:t>large-scale rollout of oral PrEP</a:t>
            </a:r>
            <a:r>
              <a:rPr lang="en-US" sz="1300" dirty="0">
                <a:solidFill>
                  <a:schemeClr val="tx2">
                    <a:lumMod val="50000"/>
                  </a:schemeClr>
                </a:solidFill>
              </a:rPr>
              <a:t>, which has established systems and yielded lessons for policy development, planning, supply chain, provider training, demand creation, and monitoring that can be leveraged for introduction of the ring.</a:t>
            </a:r>
          </a:p>
          <a:p>
            <a:pPr marL="463550" indent="-339725">
              <a:lnSpc>
                <a:spcPct val="115000"/>
              </a:lnSpc>
              <a:spcAft>
                <a:spcPts val="500"/>
              </a:spcAft>
              <a:buClr>
                <a:schemeClr val="accent4">
                  <a:lumMod val="60000"/>
                  <a:lumOff val="40000"/>
                </a:schemeClr>
              </a:buClr>
              <a:buFont typeface="Wingdings" pitchFamily="2" charset="2"/>
              <a:buChar char="Ø"/>
            </a:pPr>
            <a:endParaRPr lang="en-US" sz="1300" dirty="0">
              <a:solidFill>
                <a:schemeClr val="tx2">
                  <a:lumMod val="50000"/>
                </a:schemeClr>
              </a:solidFill>
            </a:endParaRPr>
          </a:p>
          <a:p>
            <a:pPr marL="463550" indent="-339725">
              <a:lnSpc>
                <a:spcPct val="115000"/>
              </a:lnSpc>
              <a:spcAft>
                <a:spcPts val="500"/>
              </a:spcAft>
              <a:buClr>
                <a:schemeClr val="accent4">
                  <a:lumMod val="60000"/>
                  <a:lumOff val="40000"/>
                </a:schemeClr>
              </a:buClr>
              <a:buFont typeface="Wingdings" pitchFamily="2" charset="2"/>
              <a:buChar char="Ø"/>
            </a:pPr>
            <a:r>
              <a:rPr lang="en-US" sz="1300" dirty="0">
                <a:solidFill>
                  <a:schemeClr val="tx2">
                    <a:lumMod val="50000"/>
                  </a:schemeClr>
                </a:solidFill>
              </a:rPr>
              <a:t>The scale-up of oral PrEP is ongoing and provides an </a:t>
            </a:r>
            <a:r>
              <a:rPr lang="en-US" sz="1300" b="1" dirty="0">
                <a:solidFill>
                  <a:schemeClr val="accent4">
                    <a:lumMod val="60000"/>
                    <a:lumOff val="40000"/>
                  </a:schemeClr>
                </a:solidFill>
              </a:rPr>
              <a:t>opportunity to integrate the ring for initial rollout</a:t>
            </a:r>
            <a:r>
              <a:rPr lang="en-US" sz="1300" dirty="0">
                <a:solidFill>
                  <a:schemeClr val="tx2">
                    <a:lumMod val="50000"/>
                  </a:schemeClr>
                </a:solidFill>
              </a:rPr>
              <a:t>. A key concern for policymakers and other key stakeholders is the extent to which there will be enthusiasm for and uptake of a vaginally-inserted product with partial efficacy – this will be a key question to test in early rollout of the ring. </a:t>
            </a:r>
          </a:p>
          <a:p>
            <a:pPr marL="463550" indent="-339725">
              <a:lnSpc>
                <a:spcPct val="115000"/>
              </a:lnSpc>
              <a:spcAft>
                <a:spcPts val="500"/>
              </a:spcAft>
              <a:buClr>
                <a:schemeClr val="accent4">
                  <a:lumMod val="60000"/>
                  <a:lumOff val="40000"/>
                </a:schemeClr>
              </a:buClr>
              <a:buFont typeface="Wingdings" pitchFamily="2" charset="2"/>
              <a:buChar char="Ø"/>
            </a:pPr>
            <a:endParaRPr lang="en-US" sz="1300" dirty="0">
              <a:solidFill>
                <a:schemeClr val="tx2">
                  <a:lumMod val="50000"/>
                </a:schemeClr>
              </a:solidFill>
            </a:endParaRPr>
          </a:p>
          <a:p>
            <a:pPr marL="463550" indent="-339725">
              <a:lnSpc>
                <a:spcPct val="115000"/>
              </a:lnSpc>
              <a:spcAft>
                <a:spcPts val="500"/>
              </a:spcAft>
              <a:buClr>
                <a:schemeClr val="accent4">
                  <a:lumMod val="60000"/>
                  <a:lumOff val="40000"/>
                </a:schemeClr>
              </a:buClr>
              <a:buFont typeface="Wingdings" pitchFamily="2" charset="2"/>
              <a:buChar char="Ø"/>
            </a:pPr>
            <a:r>
              <a:rPr lang="en-US" sz="1300" dirty="0">
                <a:solidFill>
                  <a:schemeClr val="tx2">
                    <a:lumMod val="50000"/>
                  </a:schemeClr>
                </a:solidFill>
              </a:rPr>
              <a:t>A range of </a:t>
            </a:r>
            <a:r>
              <a:rPr lang="en-US" sz="1300" b="1" dirty="0">
                <a:solidFill>
                  <a:schemeClr val="accent4">
                    <a:lumMod val="60000"/>
                    <a:lumOff val="40000"/>
                  </a:schemeClr>
                </a:solidFill>
              </a:rPr>
              <a:t>delivery channels </a:t>
            </a:r>
            <a:r>
              <a:rPr lang="en-US" sz="1300" dirty="0">
                <a:solidFill>
                  <a:schemeClr val="tx2">
                    <a:lumMod val="50000"/>
                  </a:schemeClr>
                </a:solidFill>
              </a:rPr>
              <a:t>will help the ring reach women at substantial risk for HIV, including public primary health care clinics, private sector providers and pharmacies, nongovernmental organization (NGO) clinics, and ongoing NGO programs for adolescent girls and young women (AGYW).</a:t>
            </a:r>
          </a:p>
          <a:p>
            <a:pPr marL="463550" indent="-339725">
              <a:lnSpc>
                <a:spcPct val="115000"/>
              </a:lnSpc>
              <a:spcAft>
                <a:spcPts val="500"/>
              </a:spcAft>
              <a:buClr>
                <a:schemeClr val="accent4">
                  <a:lumMod val="60000"/>
                  <a:lumOff val="40000"/>
                </a:schemeClr>
              </a:buClr>
              <a:buFont typeface="Wingdings" pitchFamily="2" charset="2"/>
              <a:buChar char="Ø"/>
            </a:pPr>
            <a:endParaRPr lang="en-US" sz="1300" dirty="0">
              <a:solidFill>
                <a:schemeClr val="tx2">
                  <a:lumMod val="50000"/>
                </a:schemeClr>
              </a:solidFill>
            </a:endParaRPr>
          </a:p>
          <a:p>
            <a:pPr marL="463550" indent="-339725">
              <a:lnSpc>
                <a:spcPct val="115000"/>
              </a:lnSpc>
              <a:spcAft>
                <a:spcPts val="500"/>
              </a:spcAft>
              <a:buClr>
                <a:schemeClr val="accent4">
                  <a:lumMod val="60000"/>
                  <a:lumOff val="40000"/>
                </a:schemeClr>
              </a:buClr>
              <a:buFont typeface="Wingdings" pitchFamily="2" charset="2"/>
              <a:buChar char="Ø"/>
            </a:pPr>
            <a:r>
              <a:rPr lang="en-US" sz="1300" dirty="0">
                <a:solidFill>
                  <a:schemeClr val="tx2">
                    <a:lumMod val="50000"/>
                  </a:schemeClr>
                </a:solidFill>
              </a:rPr>
              <a:t>A key outstanding question is how the ring will be scheduled by </a:t>
            </a:r>
            <a:r>
              <a:rPr lang="en-US" sz="1300" b="1" dirty="0">
                <a:solidFill>
                  <a:schemeClr val="accent4">
                    <a:lumMod val="60000"/>
                    <a:lumOff val="40000"/>
                  </a:schemeClr>
                </a:solidFill>
              </a:rPr>
              <a:t>regulatory authorities</a:t>
            </a:r>
            <a:r>
              <a:rPr lang="en-US" sz="1300" dirty="0">
                <a:solidFill>
                  <a:schemeClr val="tx2">
                    <a:lumMod val="50000"/>
                  </a:schemeClr>
                </a:solidFill>
              </a:rPr>
              <a:t>, which will have significant implications for where and how the ring can be delivered. (Note that this analysis was conducted prior to the completion of regulatory review by the South African Health Products Regulatory Authority [SAHPRA]). </a:t>
            </a:r>
          </a:p>
          <a:p>
            <a:pPr marL="463550" indent="-339725">
              <a:lnSpc>
                <a:spcPct val="115000"/>
              </a:lnSpc>
              <a:spcAft>
                <a:spcPts val="500"/>
              </a:spcAft>
              <a:buClr>
                <a:schemeClr val="accent6">
                  <a:lumMod val="75000"/>
                </a:schemeClr>
              </a:buClr>
              <a:buFont typeface="Wingdings" pitchFamily="2" charset="2"/>
              <a:buChar char="Ø"/>
            </a:pPr>
            <a:endParaRPr lang="en-US" sz="1300" dirty="0">
              <a:solidFill>
                <a:schemeClr val="tx2">
                  <a:lumMod val="50000"/>
                </a:schemeClr>
              </a:solidFill>
              <a:sym typeface="Arial"/>
            </a:endParaRPr>
          </a:p>
          <a:p>
            <a:pPr marL="463550" indent="-339725">
              <a:lnSpc>
                <a:spcPct val="115000"/>
              </a:lnSpc>
              <a:spcAft>
                <a:spcPts val="500"/>
              </a:spcAft>
              <a:buClr>
                <a:schemeClr val="accent6">
                  <a:lumMod val="75000"/>
                </a:schemeClr>
              </a:buClr>
              <a:buFont typeface="Wingdings" pitchFamily="2" charset="2"/>
              <a:buChar char="Ø"/>
            </a:pPr>
            <a:endParaRPr lang="en-US" sz="1300" dirty="0">
              <a:solidFill>
                <a:schemeClr val="tx2">
                  <a:lumMod val="50000"/>
                </a:schemeClr>
              </a:solidFill>
            </a:endParaRPr>
          </a:p>
        </p:txBody>
      </p:sp>
    </p:spTree>
    <p:extLst>
      <p:ext uri="{BB962C8B-B14F-4D97-AF65-F5344CB8AC3E}">
        <p14:creationId xmlns:p14="http://schemas.microsoft.com/office/powerpoint/2010/main" val="3003871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p:nvPr/>
        </p:nvSpPr>
        <p:spPr>
          <a:xfrm>
            <a:off x="0" y="0"/>
            <a:ext cx="12192000" cy="5827619"/>
          </a:xfrm>
          <a:prstGeom prst="rect">
            <a:avLst/>
          </a:prstGeom>
          <a:solidFill>
            <a:srgbClr val="DCE5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4" name="Google Shape;124;p17"/>
          <p:cNvSpPr/>
          <p:nvPr/>
        </p:nvSpPr>
        <p:spPr>
          <a:xfrm>
            <a:off x="0" y="6570301"/>
            <a:ext cx="12192000" cy="29050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pic>
        <p:nvPicPr>
          <p:cNvPr id="125" name="Google Shape;125;p17"/>
          <p:cNvPicPr preferRelativeResize="0"/>
          <p:nvPr/>
        </p:nvPicPr>
        <p:blipFill rotWithShape="1">
          <a:blip r:embed="rId3">
            <a:alphaModFix/>
          </a:blip>
          <a:srcRect b="31206"/>
          <a:stretch/>
        </p:blipFill>
        <p:spPr>
          <a:xfrm>
            <a:off x="0" y="5827823"/>
            <a:ext cx="6096000" cy="742478"/>
          </a:xfrm>
          <a:prstGeom prst="rect">
            <a:avLst/>
          </a:prstGeom>
          <a:noFill/>
          <a:ln>
            <a:noFill/>
          </a:ln>
        </p:spPr>
      </p:pic>
      <p:pic>
        <p:nvPicPr>
          <p:cNvPr id="126" name="Google Shape;126;p17"/>
          <p:cNvPicPr preferRelativeResize="0"/>
          <p:nvPr/>
        </p:nvPicPr>
        <p:blipFill rotWithShape="1">
          <a:blip r:embed="rId3">
            <a:alphaModFix/>
          </a:blip>
          <a:srcRect b="31206"/>
          <a:stretch/>
        </p:blipFill>
        <p:spPr>
          <a:xfrm>
            <a:off x="6096000" y="5827619"/>
            <a:ext cx="6096000" cy="742478"/>
          </a:xfrm>
          <a:prstGeom prst="rect">
            <a:avLst/>
          </a:prstGeom>
          <a:noFill/>
          <a:ln>
            <a:noFill/>
          </a:ln>
        </p:spPr>
      </p:pic>
      <p:sp>
        <p:nvSpPr>
          <p:cNvPr id="127" name="Google Shape;127;p17"/>
          <p:cNvSpPr txBox="1">
            <a:spLocks noGrp="1"/>
          </p:cNvSpPr>
          <p:nvPr>
            <p:ph type="title"/>
          </p:nvPr>
        </p:nvSpPr>
        <p:spPr>
          <a:xfrm>
            <a:off x="356795" y="869806"/>
            <a:ext cx="10515600" cy="800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sz="3000" dirty="0">
                <a:solidFill>
                  <a:srgbClr val="3F5B66"/>
                </a:solidFill>
              </a:rPr>
              <a:t>Context for the dapivirine ring</a:t>
            </a:r>
            <a:endParaRPr sz="3000" dirty="0">
              <a:solidFill>
                <a:srgbClr val="3F5B66"/>
              </a:solidFill>
            </a:endParaRPr>
          </a:p>
        </p:txBody>
      </p:sp>
      <p:sp>
        <p:nvSpPr>
          <p:cNvPr id="128" name="Google Shape;128;p17"/>
          <p:cNvSpPr txBox="1"/>
          <p:nvPr/>
        </p:nvSpPr>
        <p:spPr>
          <a:xfrm>
            <a:off x="356795" y="2023160"/>
            <a:ext cx="105156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US" sz="3000" b="1" i="0" u="none" strike="noStrike" cap="none" dirty="0">
                <a:solidFill>
                  <a:srgbClr val="94B0BC"/>
                </a:solidFill>
                <a:latin typeface="Arial"/>
                <a:ea typeface="Arial"/>
                <a:cs typeface="Arial"/>
                <a:sym typeface="Arial"/>
              </a:rPr>
              <a:t>Delivery channels for the dapivirine ring</a:t>
            </a:r>
            <a:endParaRPr dirty="0"/>
          </a:p>
        </p:txBody>
      </p:sp>
      <p:sp>
        <p:nvSpPr>
          <p:cNvPr id="129" name="Google Shape;129;p17"/>
          <p:cNvSpPr txBox="1"/>
          <p:nvPr/>
        </p:nvSpPr>
        <p:spPr>
          <a:xfrm>
            <a:off x="356795" y="3156850"/>
            <a:ext cx="105156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US" sz="3000" b="1" i="0" u="none" strike="noStrike" cap="none" dirty="0">
                <a:solidFill>
                  <a:srgbClr val="94B0BC"/>
                </a:solidFill>
                <a:latin typeface="Arial"/>
                <a:ea typeface="Arial"/>
                <a:cs typeface="Arial"/>
                <a:sym typeface="Arial"/>
              </a:rPr>
              <a:t>Dapivirine ring introduction planning</a:t>
            </a:r>
            <a:endParaRPr dirty="0"/>
          </a:p>
        </p:txBody>
      </p:sp>
      <p:sp>
        <p:nvSpPr>
          <p:cNvPr id="130" name="Google Shape;130;p17"/>
          <p:cNvSpPr txBox="1"/>
          <p:nvPr/>
        </p:nvSpPr>
        <p:spPr>
          <a:xfrm>
            <a:off x="356795" y="4300373"/>
            <a:ext cx="105156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US" sz="3000" b="1" i="0" u="none" strike="noStrike" cap="none" dirty="0">
                <a:solidFill>
                  <a:srgbClr val="94B0BC"/>
                </a:solidFill>
                <a:latin typeface="Arial"/>
                <a:ea typeface="Arial"/>
                <a:cs typeface="Arial"/>
                <a:sym typeface="Arial"/>
              </a:rPr>
              <a:t>Sources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350933" y="198901"/>
            <a:ext cx="11421681" cy="800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Arial"/>
              <a:buNone/>
            </a:pPr>
            <a:r>
              <a:rPr lang="en-US" sz="3200" dirty="0"/>
              <a:t>South Africa has the world’s largest HIV epidemic </a:t>
            </a:r>
            <a:endParaRPr sz="3200" dirty="0"/>
          </a:p>
        </p:txBody>
      </p:sp>
      <p:sp>
        <p:nvSpPr>
          <p:cNvPr id="136" name="Google Shape;136;p18"/>
          <p:cNvSpPr txBox="1"/>
          <p:nvPr/>
        </p:nvSpPr>
        <p:spPr>
          <a:xfrm>
            <a:off x="0" y="6540550"/>
            <a:ext cx="10771200" cy="674100"/>
          </a:xfrm>
          <a:prstGeom prst="rect">
            <a:avLst/>
          </a:prstGeom>
          <a:noFill/>
          <a:ln>
            <a:noFill/>
          </a:ln>
        </p:spPr>
        <p:txBody>
          <a:bodyPr spcFirstLastPara="1" wrap="square" lIns="91425" tIns="91425" rIns="91425" bIns="91425" anchor="t" anchorCtr="0">
            <a:noAutofit/>
          </a:bodyPr>
          <a:lstStyle/>
          <a:p>
            <a:pPr lvl="0">
              <a:buSzPts val="1000"/>
            </a:pPr>
            <a:r>
              <a:rPr lang="en-US" sz="1000" b="0" i="0" u="none" strike="noStrike" cap="none" dirty="0">
                <a:solidFill>
                  <a:srgbClr val="EFEFEF"/>
                </a:solidFill>
                <a:latin typeface="Arial"/>
                <a:ea typeface="Arial"/>
                <a:cs typeface="Arial"/>
                <a:sym typeface="Arial"/>
              </a:rPr>
              <a:t>Sources: </a:t>
            </a:r>
            <a:r>
              <a:rPr lang="en-US" sz="1000" b="0" i="0" u="none" strike="noStrike" cap="none" dirty="0">
                <a:solidFill>
                  <a:srgbClr val="EFEFEF"/>
                </a:solidFill>
                <a:latin typeface="Arial"/>
                <a:ea typeface="Arial"/>
                <a:cs typeface="Arial"/>
                <a:sym typeface="Arial"/>
                <a:hlinkClick r:id="rId3"/>
              </a:rPr>
              <a:t>Avert</a:t>
            </a:r>
            <a:r>
              <a:rPr lang="en-US" sz="1000" b="0" i="0" u="none" strike="noStrike" cap="none" dirty="0">
                <a:solidFill>
                  <a:srgbClr val="EFEFEF"/>
                </a:solidFill>
                <a:latin typeface="Arial"/>
                <a:ea typeface="Arial"/>
                <a:cs typeface="Arial"/>
                <a:sym typeface="Arial"/>
              </a:rPr>
              <a:t>; </a:t>
            </a:r>
            <a:r>
              <a:rPr lang="en-US" sz="1000" dirty="0">
                <a:solidFill>
                  <a:schemeClr val="tx2">
                    <a:lumMod val="20000"/>
                    <a:lumOff val="80000"/>
                  </a:schemeClr>
                </a:solidFill>
              </a:rPr>
              <a:t>Thembisa 4.3 Provincial Model Results 2019 (University of Cape Town, 2020), UNAIDS HIV Data and Estimates (2020)</a:t>
            </a:r>
            <a:endParaRPr sz="1000" b="0" i="0" u="none" strike="noStrike" cap="none" dirty="0">
              <a:solidFill>
                <a:srgbClr val="000000"/>
              </a:solidFill>
              <a:latin typeface="Arial"/>
              <a:ea typeface="Arial"/>
              <a:cs typeface="Arial"/>
              <a:sym typeface="Arial"/>
            </a:endParaRPr>
          </a:p>
        </p:txBody>
      </p:sp>
      <p:sp>
        <p:nvSpPr>
          <p:cNvPr id="137" name="Google Shape;137;p18"/>
          <p:cNvSpPr/>
          <p:nvPr/>
        </p:nvSpPr>
        <p:spPr>
          <a:xfrm>
            <a:off x="10390909" y="107497"/>
            <a:ext cx="1671837" cy="335848"/>
          </a:xfrm>
          <a:prstGeom prst="roundRect">
            <a:avLst>
              <a:gd name="adj" fmla="val 16667"/>
            </a:avLst>
          </a:prstGeom>
          <a:solidFill>
            <a:srgbClr val="FDEE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dirty="0">
                <a:solidFill>
                  <a:schemeClr val="dk2"/>
                </a:solidFill>
                <a:latin typeface="Calibri"/>
                <a:ea typeface="Calibri"/>
                <a:cs typeface="Calibri"/>
                <a:sym typeface="Calibri"/>
              </a:rPr>
              <a:t>Context</a:t>
            </a:r>
            <a:endParaRPr dirty="0"/>
          </a:p>
        </p:txBody>
      </p:sp>
      <p:sp>
        <p:nvSpPr>
          <p:cNvPr id="138" name="Google Shape;138;p18"/>
          <p:cNvSpPr txBox="1"/>
          <p:nvPr/>
        </p:nvSpPr>
        <p:spPr>
          <a:xfrm>
            <a:off x="6075219" y="3657298"/>
            <a:ext cx="3315665" cy="282416"/>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b="1" i="0" u="none" strike="noStrike" cap="none" dirty="0">
                <a:solidFill>
                  <a:srgbClr val="434343"/>
                </a:solidFill>
                <a:latin typeface="Arial"/>
                <a:ea typeface="Arial"/>
                <a:cs typeface="Arial"/>
                <a:sym typeface="Arial"/>
              </a:rPr>
              <a:t>Progress towards 90-90-90</a:t>
            </a:r>
            <a:endParaRPr dirty="0">
              <a:solidFill>
                <a:srgbClr val="FF0000"/>
              </a:solidFill>
            </a:endParaRPr>
          </a:p>
        </p:txBody>
      </p:sp>
      <p:sp>
        <p:nvSpPr>
          <p:cNvPr id="141" name="Google Shape;141;p18"/>
          <p:cNvSpPr txBox="1"/>
          <p:nvPr/>
        </p:nvSpPr>
        <p:spPr>
          <a:xfrm>
            <a:off x="412330" y="1189808"/>
            <a:ext cx="11373732" cy="800100"/>
          </a:xfrm>
          <a:prstGeom prst="rect">
            <a:avLst/>
          </a:prstGeom>
          <a:solidFill>
            <a:schemeClr val="accent2">
              <a:lumMod val="20000"/>
              <a:lumOff val="8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15000"/>
              </a:lnSpc>
              <a:defRPr>
                <a:solidFill>
                  <a:srgbClr val="434343"/>
                </a:solidFill>
              </a:defRPr>
            </a:lvl1pPr>
          </a:lstStyle>
          <a:p>
            <a:r>
              <a:rPr lang="en-US" dirty="0"/>
              <a:t>South Africa has the world’s largest HIV epidemic, with an estimated 7.6 million people living with HIV in 2019. The country’s HIV prevalence remains high, with one in five people living with HIV. The country also has the largest HIV treatment program in the world, which has largely been financed from </a:t>
            </a:r>
            <a:r>
              <a:rPr lang="en-US" dirty="0">
                <a:solidFill>
                  <a:srgbClr val="353535"/>
                </a:solidFill>
              </a:rPr>
              <a:t>its </a:t>
            </a:r>
            <a:r>
              <a:rPr lang="en-US" dirty="0"/>
              <a:t>own domestic resources. </a:t>
            </a:r>
            <a:endParaRPr dirty="0"/>
          </a:p>
        </p:txBody>
      </p:sp>
      <p:sp>
        <p:nvSpPr>
          <p:cNvPr id="142" name="Google Shape;142;p18"/>
          <p:cNvSpPr/>
          <p:nvPr/>
        </p:nvSpPr>
        <p:spPr>
          <a:xfrm>
            <a:off x="412329" y="2140624"/>
            <a:ext cx="5212080" cy="920076"/>
          </a:xfrm>
          <a:prstGeom prst="rect">
            <a:avLst/>
          </a:prstGeom>
          <a:solidFill>
            <a:srgbClr val="EDF1F3"/>
          </a:solid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None/>
            </a:pPr>
            <a:r>
              <a:rPr lang="en-US" sz="1400" b="1" i="0" u="none" strike="noStrike" cap="none" dirty="0">
                <a:solidFill>
                  <a:srgbClr val="434343"/>
                </a:solidFill>
                <a:latin typeface="Arial"/>
                <a:ea typeface="Arial"/>
                <a:cs typeface="Arial"/>
                <a:sym typeface="Arial"/>
              </a:rPr>
              <a:t>Overview of HIV incidence and prevalence in South Africa </a:t>
            </a:r>
            <a:endParaRPr dirty="0"/>
          </a:p>
          <a:p>
            <a:pPr marR="0" lvl="0" algn="l" rtl="0">
              <a:lnSpc>
                <a:spcPct val="115000"/>
              </a:lnSpc>
              <a:spcBef>
                <a:spcPts val="0"/>
              </a:spcBef>
              <a:spcAft>
                <a:spcPts val="0"/>
              </a:spcAft>
              <a:buClr>
                <a:srgbClr val="000000"/>
              </a:buClr>
              <a:buSzPts val="1600"/>
            </a:pPr>
            <a:r>
              <a:rPr lang="en-US" sz="1400" b="0" i="0" u="none" strike="noStrike" cap="none" dirty="0">
                <a:solidFill>
                  <a:srgbClr val="434343"/>
                </a:solidFill>
                <a:latin typeface="Arial"/>
                <a:ea typeface="Arial"/>
                <a:cs typeface="Arial"/>
                <a:sym typeface="Arial"/>
              </a:rPr>
              <a:t>South Africa has an estimated 7.6 million people living with HIV, with a prevalence of 20.4% and 201,000 annual new infections. </a:t>
            </a:r>
            <a:endParaRPr dirty="0"/>
          </a:p>
        </p:txBody>
      </p:sp>
      <p:sp>
        <p:nvSpPr>
          <p:cNvPr id="143" name="Google Shape;143;p18"/>
          <p:cNvSpPr/>
          <p:nvPr/>
        </p:nvSpPr>
        <p:spPr>
          <a:xfrm>
            <a:off x="6197602" y="2140624"/>
            <a:ext cx="5582069" cy="1361363"/>
          </a:xfrm>
          <a:prstGeom prst="rect">
            <a:avLst/>
          </a:prstGeom>
          <a:solidFill>
            <a:srgbClr val="EDF1F3"/>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400" b="1" i="0" u="none" strike="noStrike" cap="none" dirty="0">
                <a:solidFill>
                  <a:srgbClr val="434343"/>
                </a:solidFill>
                <a:latin typeface="Arial"/>
                <a:ea typeface="Arial"/>
                <a:cs typeface="Arial"/>
                <a:sym typeface="Arial"/>
              </a:rPr>
              <a:t>Overview of HIV prevention and treatment response</a:t>
            </a:r>
            <a:endParaRPr dirty="0"/>
          </a:p>
          <a:p>
            <a:pPr lvl="0">
              <a:lnSpc>
                <a:spcPct val="115000"/>
              </a:lnSpc>
              <a:buSzPts val="1600"/>
            </a:pPr>
            <a:r>
              <a:rPr lang="en-US" dirty="0">
                <a:solidFill>
                  <a:srgbClr val="434343"/>
                </a:solidFill>
              </a:rPr>
              <a:t>T</a:t>
            </a:r>
            <a:r>
              <a:rPr lang="en-US" sz="1400" b="0" i="0" u="none" strike="noStrike" cap="none" dirty="0">
                <a:solidFill>
                  <a:srgbClr val="434343"/>
                </a:solidFill>
                <a:latin typeface="Arial"/>
                <a:ea typeface="Arial"/>
                <a:cs typeface="Arial"/>
                <a:sym typeface="Arial"/>
              </a:rPr>
              <a:t>he increase in national life expectancy from 56 years in 2010 to 63 years in </a:t>
            </a:r>
            <a:r>
              <a:rPr lang="en-US" dirty="0">
                <a:solidFill>
                  <a:srgbClr val="434343"/>
                </a:solidFill>
              </a:rPr>
              <a:t>2018 demonstrates the success of South Africa’s HIV treatment program. </a:t>
            </a:r>
            <a:r>
              <a:rPr lang="en-US" sz="1400" b="0" i="0" u="none" strike="noStrike" cap="none" dirty="0">
                <a:solidFill>
                  <a:srgbClr val="434343"/>
                </a:solidFill>
                <a:latin typeface="Arial"/>
                <a:ea typeface="Arial"/>
                <a:cs typeface="Arial"/>
                <a:sym typeface="Arial"/>
              </a:rPr>
              <a:t>The country is also progressing on its 90-90-90 targets, specifically related to testing and viral suppression.</a:t>
            </a:r>
            <a:endParaRPr dirty="0"/>
          </a:p>
        </p:txBody>
      </p:sp>
      <p:cxnSp>
        <p:nvCxnSpPr>
          <p:cNvPr id="144" name="Google Shape;144;p18"/>
          <p:cNvCxnSpPr/>
          <p:nvPr/>
        </p:nvCxnSpPr>
        <p:spPr>
          <a:xfrm>
            <a:off x="5911005" y="2562468"/>
            <a:ext cx="0" cy="3540356"/>
          </a:xfrm>
          <a:prstGeom prst="straightConnector1">
            <a:avLst/>
          </a:prstGeom>
          <a:noFill/>
          <a:ln w="12700" cap="flat" cmpd="sng">
            <a:solidFill>
              <a:schemeClr val="lt2"/>
            </a:solidFill>
            <a:prstDash val="solid"/>
            <a:miter lim="800000"/>
            <a:headEnd type="none" w="sm" len="sm"/>
            <a:tailEnd type="none" w="sm" len="sm"/>
          </a:ln>
        </p:spPr>
      </p:cxnSp>
      <p:pic>
        <p:nvPicPr>
          <p:cNvPr id="4" name="Picture 3" descr="Diagram&#10;&#10;Description automatically generated">
            <a:extLst>
              <a:ext uri="{FF2B5EF4-FFF2-40B4-BE49-F238E27FC236}">
                <a16:creationId xmlns:a16="http://schemas.microsoft.com/office/drawing/2014/main" id="{178CA45F-B8FD-874D-AB46-671F28584092}"/>
              </a:ext>
            </a:extLst>
          </p:cNvPr>
          <p:cNvPicPr>
            <a:picLocks noChangeAspect="1"/>
          </p:cNvPicPr>
          <p:nvPr/>
        </p:nvPicPr>
        <p:blipFill>
          <a:blip r:embed="rId4"/>
          <a:stretch>
            <a:fillRect/>
          </a:stretch>
        </p:blipFill>
        <p:spPr>
          <a:xfrm>
            <a:off x="7062951" y="3974805"/>
            <a:ext cx="4110545" cy="2231735"/>
          </a:xfrm>
          <a:prstGeom prst="rect">
            <a:avLst/>
          </a:prstGeom>
        </p:spPr>
      </p:pic>
      <p:pic>
        <p:nvPicPr>
          <p:cNvPr id="5" name="Picture 4" descr="Chart, bar chart&#10;&#10;Description automatically generated">
            <a:extLst>
              <a:ext uri="{FF2B5EF4-FFF2-40B4-BE49-F238E27FC236}">
                <a16:creationId xmlns:a16="http://schemas.microsoft.com/office/drawing/2014/main" id="{399651B9-EABB-754B-BF3E-826F82B1CCD3}"/>
              </a:ext>
            </a:extLst>
          </p:cNvPr>
          <p:cNvPicPr>
            <a:picLocks noChangeAspect="1"/>
          </p:cNvPicPr>
          <p:nvPr/>
        </p:nvPicPr>
        <p:blipFill>
          <a:blip r:embed="rId5"/>
          <a:stretch>
            <a:fillRect/>
          </a:stretch>
        </p:blipFill>
        <p:spPr>
          <a:xfrm>
            <a:off x="455495" y="3442976"/>
            <a:ext cx="5195003" cy="3073400"/>
          </a:xfrm>
          <a:prstGeom prst="rect">
            <a:avLst/>
          </a:prstGeom>
        </p:spPr>
      </p:pic>
      <p:sp>
        <p:nvSpPr>
          <p:cNvPr id="14" name="Google Shape;138;p18">
            <a:extLst>
              <a:ext uri="{FF2B5EF4-FFF2-40B4-BE49-F238E27FC236}">
                <a16:creationId xmlns:a16="http://schemas.microsoft.com/office/drawing/2014/main" id="{DF5FBE76-8942-604C-9177-80D28327A4F9}"/>
              </a:ext>
            </a:extLst>
          </p:cNvPr>
          <p:cNvSpPr txBox="1"/>
          <p:nvPr/>
        </p:nvSpPr>
        <p:spPr>
          <a:xfrm>
            <a:off x="390991" y="3150418"/>
            <a:ext cx="4231807" cy="351378"/>
          </a:xfrm>
          <a:prstGeom prst="rect">
            <a:avLst/>
          </a:prstGeom>
          <a:noFill/>
          <a:ln>
            <a:noFill/>
          </a:ln>
        </p:spPr>
        <p:txBody>
          <a:bodyPr spcFirstLastPara="1" wrap="square" lIns="91425" tIns="45700" rIns="91425" bIns="45700" anchor="t" anchorCtr="0">
            <a:noAutofit/>
          </a:bodyPr>
          <a:lstStyle/>
          <a:p>
            <a:pPr marL="0" marR="0" lvl="0" indent="0" rtl="0">
              <a:lnSpc>
                <a:spcPct val="115000"/>
              </a:lnSpc>
              <a:spcBef>
                <a:spcPts val="0"/>
              </a:spcBef>
              <a:spcAft>
                <a:spcPts val="0"/>
              </a:spcAft>
              <a:buNone/>
            </a:pPr>
            <a:r>
              <a:rPr lang="en-US" b="1" dirty="0">
                <a:solidFill>
                  <a:srgbClr val="434343"/>
                </a:solidFill>
              </a:rPr>
              <a:t>Trends in new HIV infections, 2019</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335280" y="213590"/>
            <a:ext cx="10515600" cy="80003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Arial"/>
              <a:buNone/>
            </a:pPr>
            <a:r>
              <a:rPr lang="en-US" sz="3200" dirty="0"/>
              <a:t>HIV prevalence is high across South Africa </a:t>
            </a:r>
            <a:endParaRPr sz="3200" dirty="0"/>
          </a:p>
        </p:txBody>
      </p:sp>
      <p:sp>
        <p:nvSpPr>
          <p:cNvPr id="151" name="Google Shape;151;p19"/>
          <p:cNvSpPr/>
          <p:nvPr/>
        </p:nvSpPr>
        <p:spPr>
          <a:xfrm>
            <a:off x="10390909" y="107496"/>
            <a:ext cx="1671838" cy="377413"/>
          </a:xfrm>
          <a:prstGeom prst="roundRect">
            <a:avLst>
              <a:gd name="adj" fmla="val 16667"/>
            </a:avLst>
          </a:prstGeom>
          <a:solidFill>
            <a:srgbClr val="FDEE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dirty="0">
                <a:solidFill>
                  <a:schemeClr val="dk2"/>
                </a:solidFill>
                <a:latin typeface="Calibri"/>
                <a:ea typeface="Calibri"/>
                <a:cs typeface="Calibri"/>
                <a:sym typeface="Calibri"/>
              </a:rPr>
              <a:t>Context</a:t>
            </a:r>
            <a:endParaRPr dirty="0"/>
          </a:p>
        </p:txBody>
      </p:sp>
      <p:sp>
        <p:nvSpPr>
          <p:cNvPr id="6" name="Rectangle 5">
            <a:extLst>
              <a:ext uri="{FF2B5EF4-FFF2-40B4-BE49-F238E27FC236}">
                <a16:creationId xmlns:a16="http://schemas.microsoft.com/office/drawing/2014/main" id="{F7694F6A-C087-3D4D-81B9-D27224B01F50}"/>
              </a:ext>
            </a:extLst>
          </p:cNvPr>
          <p:cNvSpPr/>
          <p:nvPr/>
        </p:nvSpPr>
        <p:spPr>
          <a:xfrm>
            <a:off x="412325" y="1194816"/>
            <a:ext cx="11405218" cy="523220"/>
          </a:xfrm>
          <a:prstGeom prst="rect">
            <a:avLst/>
          </a:prstGeom>
          <a:solidFill>
            <a:schemeClr val="accent2">
              <a:lumMod val="20000"/>
              <a:lumOff val="80000"/>
            </a:schemeClr>
          </a:solidFill>
          <a:ln>
            <a:noFill/>
          </a:ln>
        </p:spPr>
        <p:txBody>
          <a:bodyPr spcFirstLastPara="1" wrap="square" lIns="91425" tIns="91425" rIns="91425" bIns="91425" anchor="ctr" anchorCtr="0">
            <a:noAutofit/>
          </a:bodyPr>
          <a:lstStyle/>
          <a:p>
            <a:pPr>
              <a:lnSpc>
                <a:spcPct val="115000"/>
              </a:lnSpc>
            </a:pPr>
            <a:r>
              <a:rPr lang="en-US" dirty="0">
                <a:solidFill>
                  <a:srgbClr val="434343"/>
                </a:solidFill>
              </a:rPr>
              <a:t>While HIV prevalence is high across the country, it is particularly high in several provinces, including KwaZulu-Natal, Mpumalanga, and Free State, although KwaZulu-Natal, Gauteng, and Eastern Cape experience the highest levels of new HIV infections.  </a:t>
            </a:r>
          </a:p>
        </p:txBody>
      </p:sp>
      <p:sp>
        <p:nvSpPr>
          <p:cNvPr id="8" name="TextBox 7">
            <a:extLst>
              <a:ext uri="{FF2B5EF4-FFF2-40B4-BE49-F238E27FC236}">
                <a16:creationId xmlns:a16="http://schemas.microsoft.com/office/drawing/2014/main" id="{D9574796-50CD-1844-B594-B21178967D3F}"/>
              </a:ext>
            </a:extLst>
          </p:cNvPr>
          <p:cNvSpPr txBox="1"/>
          <p:nvPr/>
        </p:nvSpPr>
        <p:spPr>
          <a:xfrm>
            <a:off x="0" y="6583181"/>
            <a:ext cx="8021256" cy="246221"/>
          </a:xfrm>
          <a:prstGeom prst="rect">
            <a:avLst/>
          </a:prstGeom>
          <a:noFill/>
        </p:spPr>
        <p:txBody>
          <a:bodyPr wrap="square" rtlCol="0">
            <a:spAutoFit/>
          </a:bodyPr>
          <a:lstStyle/>
          <a:p>
            <a:r>
              <a:rPr lang="en-US" sz="1000" dirty="0">
                <a:solidFill>
                  <a:schemeClr val="tx2">
                    <a:lumMod val="20000"/>
                    <a:lumOff val="80000"/>
                  </a:schemeClr>
                </a:solidFill>
              </a:rPr>
              <a:t>Source: Thembisa 4.3 Provincial Model Results 2019 (University of Cape Town, 2020)</a:t>
            </a:r>
          </a:p>
        </p:txBody>
      </p:sp>
      <p:sp>
        <p:nvSpPr>
          <p:cNvPr id="12" name="Google Shape;138;p18">
            <a:extLst>
              <a:ext uri="{FF2B5EF4-FFF2-40B4-BE49-F238E27FC236}">
                <a16:creationId xmlns:a16="http://schemas.microsoft.com/office/drawing/2014/main" id="{597C27A9-AE74-2F4A-8009-A6867CB8F6FE}"/>
              </a:ext>
            </a:extLst>
          </p:cNvPr>
          <p:cNvSpPr txBox="1"/>
          <p:nvPr/>
        </p:nvSpPr>
        <p:spPr>
          <a:xfrm>
            <a:off x="412325" y="1913386"/>
            <a:ext cx="4548851" cy="351378"/>
          </a:xfrm>
          <a:prstGeom prst="rect">
            <a:avLst/>
          </a:prstGeom>
          <a:solidFill>
            <a:srgbClr val="FFFFFF"/>
          </a:solidFill>
          <a:ln>
            <a:noFill/>
          </a:ln>
        </p:spPr>
        <p:txBody>
          <a:bodyPr spcFirstLastPara="1" wrap="square" lIns="91425" tIns="45700" rIns="91425" bIns="45700" anchor="t" anchorCtr="0">
            <a:noAutofit/>
          </a:bodyPr>
          <a:lstStyle/>
          <a:p>
            <a:pPr marL="0" marR="0" lvl="0" indent="0" rtl="0">
              <a:lnSpc>
                <a:spcPct val="115000"/>
              </a:lnSpc>
              <a:spcBef>
                <a:spcPts val="0"/>
              </a:spcBef>
              <a:spcAft>
                <a:spcPts val="0"/>
              </a:spcAft>
              <a:buNone/>
            </a:pPr>
            <a:r>
              <a:rPr lang="en-US" b="1" i="0" u="none" strike="noStrike" cap="none" dirty="0">
                <a:solidFill>
                  <a:srgbClr val="353535"/>
                </a:solidFill>
                <a:latin typeface="Arial"/>
                <a:ea typeface="Arial"/>
                <a:cs typeface="Arial"/>
                <a:sym typeface="Arial"/>
              </a:rPr>
              <a:t>HIV prevalence by province, </a:t>
            </a:r>
            <a:r>
              <a:rPr lang="en-US" b="1" i="0" u="none" strike="noStrike" cap="none" dirty="0">
                <a:solidFill>
                  <a:srgbClr val="353535"/>
                </a:solidFill>
                <a:sym typeface="Arial"/>
              </a:rPr>
              <a:t>2019</a:t>
            </a:r>
            <a:endParaRPr dirty="0">
              <a:solidFill>
                <a:srgbClr val="353535"/>
              </a:solidFill>
            </a:endParaRPr>
          </a:p>
        </p:txBody>
      </p:sp>
      <p:sp>
        <p:nvSpPr>
          <p:cNvPr id="13" name="Google Shape;138;p18">
            <a:extLst>
              <a:ext uri="{FF2B5EF4-FFF2-40B4-BE49-F238E27FC236}">
                <a16:creationId xmlns:a16="http://schemas.microsoft.com/office/drawing/2014/main" id="{4A66755D-4791-FC48-981D-D2C0AB0AD86A}"/>
              </a:ext>
            </a:extLst>
          </p:cNvPr>
          <p:cNvSpPr txBox="1"/>
          <p:nvPr/>
        </p:nvSpPr>
        <p:spPr>
          <a:xfrm>
            <a:off x="5623747" y="1913386"/>
            <a:ext cx="4548851" cy="351378"/>
          </a:xfrm>
          <a:prstGeom prst="rect">
            <a:avLst/>
          </a:prstGeom>
          <a:solidFill>
            <a:srgbClr val="FFFFFF"/>
          </a:solidFill>
          <a:ln>
            <a:noFill/>
          </a:ln>
        </p:spPr>
        <p:txBody>
          <a:bodyPr spcFirstLastPara="1" wrap="square" lIns="91425" tIns="45700" rIns="91425" bIns="45700" anchor="t" anchorCtr="0">
            <a:noAutofit/>
          </a:bodyPr>
          <a:lstStyle/>
          <a:p>
            <a:pPr marL="0" marR="0" lvl="0" indent="0" rtl="0">
              <a:lnSpc>
                <a:spcPct val="115000"/>
              </a:lnSpc>
              <a:spcBef>
                <a:spcPts val="0"/>
              </a:spcBef>
              <a:spcAft>
                <a:spcPts val="0"/>
              </a:spcAft>
              <a:buNone/>
            </a:pPr>
            <a:r>
              <a:rPr lang="en-US" b="1" i="0" u="none" strike="noStrike" cap="none" dirty="0">
                <a:solidFill>
                  <a:srgbClr val="353535"/>
                </a:solidFill>
                <a:sym typeface="Arial"/>
              </a:rPr>
              <a:t>New HIV infections by province, 2019</a:t>
            </a:r>
            <a:endParaRPr dirty="0">
              <a:solidFill>
                <a:srgbClr val="353535"/>
              </a:solidFill>
            </a:endParaRPr>
          </a:p>
        </p:txBody>
      </p:sp>
      <p:grpSp>
        <p:nvGrpSpPr>
          <p:cNvPr id="10" name="组合 11">
            <a:extLst>
              <a:ext uri="{FF2B5EF4-FFF2-40B4-BE49-F238E27FC236}">
                <a16:creationId xmlns:a16="http://schemas.microsoft.com/office/drawing/2014/main" id="{5A63D1AC-90EF-8E4A-9DA4-1CA4BDCB30AD}"/>
              </a:ext>
            </a:extLst>
          </p:cNvPr>
          <p:cNvGrpSpPr/>
          <p:nvPr/>
        </p:nvGrpSpPr>
        <p:grpSpPr>
          <a:xfrm>
            <a:off x="419100" y="2375912"/>
            <a:ext cx="4565492" cy="3995738"/>
            <a:chOff x="1873673" y="1695450"/>
            <a:chExt cx="4565492" cy="3995738"/>
          </a:xfrm>
        </p:grpSpPr>
        <p:sp>
          <p:nvSpPr>
            <p:cNvPr id="11" name="Freeform 48">
              <a:extLst>
                <a:ext uri="{FF2B5EF4-FFF2-40B4-BE49-F238E27FC236}">
                  <a16:creationId xmlns:a16="http://schemas.microsoft.com/office/drawing/2014/main" id="{CF454172-2740-6342-84A5-A077A4E73E81}"/>
                </a:ext>
              </a:extLst>
            </p:cNvPr>
            <p:cNvSpPr>
              <a:spLocks/>
            </p:cNvSpPr>
            <p:nvPr/>
          </p:nvSpPr>
          <p:spPr bwMode="auto">
            <a:xfrm>
              <a:off x="1873673" y="2519363"/>
              <a:ext cx="2476500" cy="2546350"/>
            </a:xfrm>
            <a:custGeom>
              <a:avLst/>
              <a:gdLst>
                <a:gd name="T0" fmla="*/ 1324 w 7682"/>
                <a:gd name="T1" fmla="*/ 6092 h 8000"/>
                <a:gd name="T2" fmla="*/ 1588 w 7682"/>
                <a:gd name="T3" fmla="*/ 5911 h 8000"/>
                <a:gd name="T4" fmla="*/ 1816 w 7682"/>
                <a:gd name="T5" fmla="*/ 5599 h 8000"/>
                <a:gd name="T6" fmla="*/ 2091 w 7682"/>
                <a:gd name="T7" fmla="*/ 5863 h 8000"/>
                <a:gd name="T8" fmla="*/ 2127 w 7682"/>
                <a:gd name="T9" fmla="*/ 6188 h 8000"/>
                <a:gd name="T10" fmla="*/ 2259 w 7682"/>
                <a:gd name="T11" fmla="*/ 6668 h 8000"/>
                <a:gd name="T12" fmla="*/ 2415 w 7682"/>
                <a:gd name="T13" fmla="*/ 7052 h 8000"/>
                <a:gd name="T14" fmla="*/ 2655 w 7682"/>
                <a:gd name="T15" fmla="*/ 7340 h 8000"/>
                <a:gd name="T16" fmla="*/ 2643 w 7682"/>
                <a:gd name="T17" fmla="*/ 7700 h 8000"/>
                <a:gd name="T18" fmla="*/ 2799 w 7682"/>
                <a:gd name="T19" fmla="*/ 7580 h 8000"/>
                <a:gd name="T20" fmla="*/ 3087 w 7682"/>
                <a:gd name="T21" fmla="*/ 7364 h 8000"/>
                <a:gd name="T22" fmla="*/ 3219 w 7682"/>
                <a:gd name="T23" fmla="*/ 7484 h 8000"/>
                <a:gd name="T24" fmla="*/ 3267 w 7682"/>
                <a:gd name="T25" fmla="*/ 7880 h 8000"/>
                <a:gd name="T26" fmla="*/ 3687 w 7682"/>
                <a:gd name="T27" fmla="*/ 8000 h 8000"/>
                <a:gd name="T28" fmla="*/ 3915 w 7682"/>
                <a:gd name="T29" fmla="*/ 7760 h 8000"/>
                <a:gd name="T30" fmla="*/ 4155 w 7682"/>
                <a:gd name="T31" fmla="*/ 7508 h 8000"/>
                <a:gd name="T32" fmla="*/ 4371 w 7682"/>
                <a:gd name="T33" fmla="*/ 7268 h 8000"/>
                <a:gd name="T34" fmla="*/ 4719 w 7682"/>
                <a:gd name="T35" fmla="*/ 7232 h 8000"/>
                <a:gd name="T36" fmla="*/ 4863 w 7682"/>
                <a:gd name="T37" fmla="*/ 6896 h 8000"/>
                <a:gd name="T38" fmla="*/ 5271 w 7682"/>
                <a:gd name="T39" fmla="*/ 6872 h 8000"/>
                <a:gd name="T40" fmla="*/ 5727 w 7682"/>
                <a:gd name="T41" fmla="*/ 7016 h 8000"/>
                <a:gd name="T42" fmla="*/ 6134 w 7682"/>
                <a:gd name="T43" fmla="*/ 6704 h 8000"/>
                <a:gd name="T44" fmla="*/ 6542 w 7682"/>
                <a:gd name="T45" fmla="*/ 6848 h 8000"/>
                <a:gd name="T46" fmla="*/ 6890 w 7682"/>
                <a:gd name="T47" fmla="*/ 6440 h 8000"/>
                <a:gd name="T48" fmla="*/ 7428 w 7682"/>
                <a:gd name="T49" fmla="*/ 6260 h 8000"/>
                <a:gd name="T50" fmla="*/ 7682 w 7682"/>
                <a:gd name="T51" fmla="*/ 6032 h 8000"/>
                <a:gd name="T52" fmla="*/ 7490 w 7682"/>
                <a:gd name="T53" fmla="*/ 5575 h 8000"/>
                <a:gd name="T54" fmla="*/ 6854 w 7682"/>
                <a:gd name="T55" fmla="*/ 4915 h 8000"/>
                <a:gd name="T56" fmla="*/ 6926 w 7682"/>
                <a:gd name="T57" fmla="*/ 4267 h 8000"/>
                <a:gd name="T58" fmla="*/ 7226 w 7682"/>
                <a:gd name="T59" fmla="*/ 3379 h 8000"/>
                <a:gd name="T60" fmla="*/ 7238 w 7682"/>
                <a:gd name="T61" fmla="*/ 3163 h 8000"/>
                <a:gd name="T62" fmla="*/ 7178 w 7682"/>
                <a:gd name="T63" fmla="*/ 2935 h 8000"/>
                <a:gd name="T64" fmla="*/ 7046 w 7682"/>
                <a:gd name="T65" fmla="*/ 2683 h 8000"/>
                <a:gd name="T66" fmla="*/ 6866 w 7682"/>
                <a:gd name="T67" fmla="*/ 3151 h 8000"/>
                <a:gd name="T68" fmla="*/ 6794 w 7682"/>
                <a:gd name="T69" fmla="*/ 2887 h 8000"/>
                <a:gd name="T70" fmla="*/ 6494 w 7682"/>
                <a:gd name="T71" fmla="*/ 2779 h 8000"/>
                <a:gd name="T72" fmla="*/ 6314 w 7682"/>
                <a:gd name="T73" fmla="*/ 2587 h 8000"/>
                <a:gd name="T74" fmla="*/ 5774 w 7682"/>
                <a:gd name="T75" fmla="*/ 2455 h 8000"/>
                <a:gd name="T76" fmla="*/ 5631 w 7682"/>
                <a:gd name="T77" fmla="*/ 2083 h 8000"/>
                <a:gd name="T78" fmla="*/ 5427 w 7682"/>
                <a:gd name="T79" fmla="*/ 1686 h 8000"/>
                <a:gd name="T80" fmla="*/ 5319 w 7682"/>
                <a:gd name="T81" fmla="*/ 1422 h 8000"/>
                <a:gd name="T82" fmla="*/ 5079 w 7682"/>
                <a:gd name="T83" fmla="*/ 1386 h 8000"/>
                <a:gd name="T84" fmla="*/ 4767 w 7682"/>
                <a:gd name="T85" fmla="*/ 1734 h 8000"/>
                <a:gd name="T86" fmla="*/ 4455 w 7682"/>
                <a:gd name="T87" fmla="*/ 1842 h 8000"/>
                <a:gd name="T88" fmla="*/ 4179 w 7682"/>
                <a:gd name="T89" fmla="*/ 1962 h 8000"/>
                <a:gd name="T90" fmla="*/ 3759 w 7682"/>
                <a:gd name="T91" fmla="*/ 1950 h 8000"/>
                <a:gd name="T92" fmla="*/ 3471 w 7682"/>
                <a:gd name="T93" fmla="*/ 1806 h 8000"/>
                <a:gd name="T94" fmla="*/ 3615 w 7682"/>
                <a:gd name="T95" fmla="*/ 1386 h 8000"/>
                <a:gd name="T96" fmla="*/ 3543 w 7682"/>
                <a:gd name="T97" fmla="*/ 918 h 8000"/>
                <a:gd name="T98" fmla="*/ 3195 w 7682"/>
                <a:gd name="T99" fmla="*/ 186 h 8000"/>
                <a:gd name="T100" fmla="*/ 2871 w 7682"/>
                <a:gd name="T101" fmla="*/ 3619 h 8000"/>
                <a:gd name="T102" fmla="*/ 2583 w 7682"/>
                <a:gd name="T103" fmla="*/ 3835 h 8000"/>
                <a:gd name="T104" fmla="*/ 2271 w 7682"/>
                <a:gd name="T105" fmla="*/ 3919 h 8000"/>
                <a:gd name="T106" fmla="*/ 1852 w 7682"/>
                <a:gd name="T107" fmla="*/ 4003 h 8000"/>
                <a:gd name="T108" fmla="*/ 1228 w 7682"/>
                <a:gd name="T109" fmla="*/ 3955 h 8000"/>
                <a:gd name="T110" fmla="*/ 856 w 7682"/>
                <a:gd name="T111" fmla="*/ 3715 h 8000"/>
                <a:gd name="T112" fmla="*/ 490 w 7682"/>
                <a:gd name="T113" fmla="*/ 3299 h 8000"/>
                <a:gd name="T114" fmla="*/ 220 w 7682"/>
                <a:gd name="T115" fmla="*/ 3655 h 8000"/>
                <a:gd name="T116" fmla="*/ 160 w 7682"/>
                <a:gd name="T117" fmla="*/ 4243 h 8000"/>
                <a:gd name="T118" fmla="*/ 748 w 7682"/>
                <a:gd name="T119" fmla="*/ 5503 h 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82" h="8000">
                  <a:moveTo>
                    <a:pt x="1156" y="6308"/>
                  </a:moveTo>
                  <a:lnTo>
                    <a:pt x="1240" y="6188"/>
                  </a:lnTo>
                  <a:lnTo>
                    <a:pt x="1324" y="6092"/>
                  </a:lnTo>
                  <a:lnTo>
                    <a:pt x="1348" y="5923"/>
                  </a:lnTo>
                  <a:lnTo>
                    <a:pt x="1480" y="5947"/>
                  </a:lnTo>
                  <a:lnTo>
                    <a:pt x="1588" y="5911"/>
                  </a:lnTo>
                  <a:lnTo>
                    <a:pt x="1648" y="5791"/>
                  </a:lnTo>
                  <a:lnTo>
                    <a:pt x="1684" y="5647"/>
                  </a:lnTo>
                  <a:lnTo>
                    <a:pt x="1816" y="5599"/>
                  </a:lnTo>
                  <a:lnTo>
                    <a:pt x="1864" y="5647"/>
                  </a:lnTo>
                  <a:lnTo>
                    <a:pt x="2007" y="5719"/>
                  </a:lnTo>
                  <a:lnTo>
                    <a:pt x="2091" y="5863"/>
                  </a:lnTo>
                  <a:lnTo>
                    <a:pt x="2163" y="5839"/>
                  </a:lnTo>
                  <a:lnTo>
                    <a:pt x="2115" y="6020"/>
                  </a:lnTo>
                  <a:lnTo>
                    <a:pt x="2127" y="6188"/>
                  </a:lnTo>
                  <a:lnTo>
                    <a:pt x="2187" y="6308"/>
                  </a:lnTo>
                  <a:lnTo>
                    <a:pt x="2259" y="6500"/>
                  </a:lnTo>
                  <a:lnTo>
                    <a:pt x="2259" y="6668"/>
                  </a:lnTo>
                  <a:lnTo>
                    <a:pt x="2283" y="6812"/>
                  </a:lnTo>
                  <a:lnTo>
                    <a:pt x="2319" y="6956"/>
                  </a:lnTo>
                  <a:lnTo>
                    <a:pt x="2415" y="7052"/>
                  </a:lnTo>
                  <a:lnTo>
                    <a:pt x="2523" y="7148"/>
                  </a:lnTo>
                  <a:lnTo>
                    <a:pt x="2655" y="7220"/>
                  </a:lnTo>
                  <a:lnTo>
                    <a:pt x="2655" y="7340"/>
                  </a:lnTo>
                  <a:lnTo>
                    <a:pt x="2583" y="7448"/>
                  </a:lnTo>
                  <a:lnTo>
                    <a:pt x="2679" y="7592"/>
                  </a:lnTo>
                  <a:lnTo>
                    <a:pt x="2643" y="7700"/>
                  </a:lnTo>
                  <a:lnTo>
                    <a:pt x="2751" y="7760"/>
                  </a:lnTo>
                  <a:lnTo>
                    <a:pt x="2751" y="7664"/>
                  </a:lnTo>
                  <a:lnTo>
                    <a:pt x="2799" y="7580"/>
                  </a:lnTo>
                  <a:lnTo>
                    <a:pt x="2871" y="7472"/>
                  </a:lnTo>
                  <a:lnTo>
                    <a:pt x="3015" y="7460"/>
                  </a:lnTo>
                  <a:lnTo>
                    <a:pt x="3087" y="7364"/>
                  </a:lnTo>
                  <a:lnTo>
                    <a:pt x="3195" y="7280"/>
                  </a:lnTo>
                  <a:lnTo>
                    <a:pt x="3267" y="7316"/>
                  </a:lnTo>
                  <a:lnTo>
                    <a:pt x="3219" y="7484"/>
                  </a:lnTo>
                  <a:lnTo>
                    <a:pt x="3171" y="7604"/>
                  </a:lnTo>
                  <a:lnTo>
                    <a:pt x="3243" y="7772"/>
                  </a:lnTo>
                  <a:lnTo>
                    <a:pt x="3267" y="7880"/>
                  </a:lnTo>
                  <a:lnTo>
                    <a:pt x="3423" y="8000"/>
                  </a:lnTo>
                  <a:lnTo>
                    <a:pt x="3567" y="7988"/>
                  </a:lnTo>
                  <a:lnTo>
                    <a:pt x="3687" y="8000"/>
                  </a:lnTo>
                  <a:lnTo>
                    <a:pt x="3783" y="7904"/>
                  </a:lnTo>
                  <a:lnTo>
                    <a:pt x="3819" y="7748"/>
                  </a:lnTo>
                  <a:lnTo>
                    <a:pt x="3915" y="7760"/>
                  </a:lnTo>
                  <a:lnTo>
                    <a:pt x="4059" y="7652"/>
                  </a:lnTo>
                  <a:lnTo>
                    <a:pt x="4023" y="7532"/>
                  </a:lnTo>
                  <a:lnTo>
                    <a:pt x="4155" y="7508"/>
                  </a:lnTo>
                  <a:lnTo>
                    <a:pt x="4263" y="7388"/>
                  </a:lnTo>
                  <a:lnTo>
                    <a:pt x="4359" y="7364"/>
                  </a:lnTo>
                  <a:lnTo>
                    <a:pt x="4371" y="7268"/>
                  </a:lnTo>
                  <a:lnTo>
                    <a:pt x="4527" y="7244"/>
                  </a:lnTo>
                  <a:lnTo>
                    <a:pt x="4635" y="7340"/>
                  </a:lnTo>
                  <a:lnTo>
                    <a:pt x="4719" y="7232"/>
                  </a:lnTo>
                  <a:lnTo>
                    <a:pt x="4851" y="7124"/>
                  </a:lnTo>
                  <a:lnTo>
                    <a:pt x="4791" y="7052"/>
                  </a:lnTo>
                  <a:lnTo>
                    <a:pt x="4863" y="6896"/>
                  </a:lnTo>
                  <a:lnTo>
                    <a:pt x="4995" y="6644"/>
                  </a:lnTo>
                  <a:lnTo>
                    <a:pt x="5163" y="6728"/>
                  </a:lnTo>
                  <a:lnTo>
                    <a:pt x="5271" y="6872"/>
                  </a:lnTo>
                  <a:lnTo>
                    <a:pt x="5475" y="6872"/>
                  </a:lnTo>
                  <a:lnTo>
                    <a:pt x="5583" y="6956"/>
                  </a:lnTo>
                  <a:lnTo>
                    <a:pt x="5727" y="7016"/>
                  </a:lnTo>
                  <a:lnTo>
                    <a:pt x="5763" y="6872"/>
                  </a:lnTo>
                  <a:lnTo>
                    <a:pt x="5906" y="6764"/>
                  </a:lnTo>
                  <a:lnTo>
                    <a:pt x="6134" y="6704"/>
                  </a:lnTo>
                  <a:lnTo>
                    <a:pt x="6290" y="6848"/>
                  </a:lnTo>
                  <a:lnTo>
                    <a:pt x="6434" y="6764"/>
                  </a:lnTo>
                  <a:lnTo>
                    <a:pt x="6542" y="6848"/>
                  </a:lnTo>
                  <a:lnTo>
                    <a:pt x="6794" y="6776"/>
                  </a:lnTo>
                  <a:lnTo>
                    <a:pt x="6830" y="6656"/>
                  </a:lnTo>
                  <a:lnTo>
                    <a:pt x="6890" y="6440"/>
                  </a:lnTo>
                  <a:lnTo>
                    <a:pt x="7070" y="6464"/>
                  </a:lnTo>
                  <a:lnTo>
                    <a:pt x="7238" y="6332"/>
                  </a:lnTo>
                  <a:lnTo>
                    <a:pt x="7428" y="6260"/>
                  </a:lnTo>
                  <a:lnTo>
                    <a:pt x="7586" y="6260"/>
                  </a:lnTo>
                  <a:lnTo>
                    <a:pt x="7682" y="6164"/>
                  </a:lnTo>
                  <a:lnTo>
                    <a:pt x="7682" y="6032"/>
                  </a:lnTo>
                  <a:lnTo>
                    <a:pt x="7670" y="5863"/>
                  </a:lnTo>
                  <a:lnTo>
                    <a:pt x="7670" y="5695"/>
                  </a:lnTo>
                  <a:lnTo>
                    <a:pt x="7490" y="5575"/>
                  </a:lnTo>
                  <a:lnTo>
                    <a:pt x="7274" y="5371"/>
                  </a:lnTo>
                  <a:lnTo>
                    <a:pt x="7058" y="5071"/>
                  </a:lnTo>
                  <a:lnTo>
                    <a:pt x="6854" y="4915"/>
                  </a:lnTo>
                  <a:lnTo>
                    <a:pt x="6698" y="4795"/>
                  </a:lnTo>
                  <a:lnTo>
                    <a:pt x="6734" y="4639"/>
                  </a:lnTo>
                  <a:lnTo>
                    <a:pt x="6926" y="4267"/>
                  </a:lnTo>
                  <a:lnTo>
                    <a:pt x="7082" y="4003"/>
                  </a:lnTo>
                  <a:lnTo>
                    <a:pt x="7178" y="3511"/>
                  </a:lnTo>
                  <a:lnTo>
                    <a:pt x="7226" y="3379"/>
                  </a:lnTo>
                  <a:lnTo>
                    <a:pt x="7274" y="3259"/>
                  </a:lnTo>
                  <a:lnTo>
                    <a:pt x="7310" y="3127"/>
                  </a:lnTo>
                  <a:lnTo>
                    <a:pt x="7238" y="3163"/>
                  </a:lnTo>
                  <a:lnTo>
                    <a:pt x="7082" y="3127"/>
                  </a:lnTo>
                  <a:lnTo>
                    <a:pt x="7070" y="3031"/>
                  </a:lnTo>
                  <a:lnTo>
                    <a:pt x="7178" y="2935"/>
                  </a:lnTo>
                  <a:lnTo>
                    <a:pt x="7310" y="2827"/>
                  </a:lnTo>
                  <a:lnTo>
                    <a:pt x="7166" y="2779"/>
                  </a:lnTo>
                  <a:lnTo>
                    <a:pt x="7046" y="2683"/>
                  </a:lnTo>
                  <a:lnTo>
                    <a:pt x="6986" y="2779"/>
                  </a:lnTo>
                  <a:lnTo>
                    <a:pt x="6986" y="2995"/>
                  </a:lnTo>
                  <a:lnTo>
                    <a:pt x="6866" y="3151"/>
                  </a:lnTo>
                  <a:lnTo>
                    <a:pt x="6806" y="3115"/>
                  </a:lnTo>
                  <a:lnTo>
                    <a:pt x="6758" y="3007"/>
                  </a:lnTo>
                  <a:lnTo>
                    <a:pt x="6794" y="2887"/>
                  </a:lnTo>
                  <a:lnTo>
                    <a:pt x="6710" y="2767"/>
                  </a:lnTo>
                  <a:lnTo>
                    <a:pt x="6590" y="2803"/>
                  </a:lnTo>
                  <a:lnTo>
                    <a:pt x="6494" y="2779"/>
                  </a:lnTo>
                  <a:lnTo>
                    <a:pt x="6470" y="2623"/>
                  </a:lnTo>
                  <a:lnTo>
                    <a:pt x="6410" y="2443"/>
                  </a:lnTo>
                  <a:lnTo>
                    <a:pt x="6314" y="2587"/>
                  </a:lnTo>
                  <a:lnTo>
                    <a:pt x="6170" y="2599"/>
                  </a:lnTo>
                  <a:lnTo>
                    <a:pt x="5954" y="2515"/>
                  </a:lnTo>
                  <a:lnTo>
                    <a:pt x="5774" y="2455"/>
                  </a:lnTo>
                  <a:lnTo>
                    <a:pt x="5547" y="2275"/>
                  </a:lnTo>
                  <a:lnTo>
                    <a:pt x="5535" y="2155"/>
                  </a:lnTo>
                  <a:lnTo>
                    <a:pt x="5631" y="2083"/>
                  </a:lnTo>
                  <a:lnTo>
                    <a:pt x="5559" y="1962"/>
                  </a:lnTo>
                  <a:lnTo>
                    <a:pt x="5535" y="1758"/>
                  </a:lnTo>
                  <a:lnTo>
                    <a:pt x="5427" y="1686"/>
                  </a:lnTo>
                  <a:lnTo>
                    <a:pt x="5271" y="1638"/>
                  </a:lnTo>
                  <a:lnTo>
                    <a:pt x="5307" y="1530"/>
                  </a:lnTo>
                  <a:lnTo>
                    <a:pt x="5319" y="1422"/>
                  </a:lnTo>
                  <a:lnTo>
                    <a:pt x="5271" y="1230"/>
                  </a:lnTo>
                  <a:lnTo>
                    <a:pt x="5199" y="1326"/>
                  </a:lnTo>
                  <a:lnTo>
                    <a:pt x="5079" y="1386"/>
                  </a:lnTo>
                  <a:lnTo>
                    <a:pt x="4935" y="1458"/>
                  </a:lnTo>
                  <a:lnTo>
                    <a:pt x="4839" y="1602"/>
                  </a:lnTo>
                  <a:lnTo>
                    <a:pt x="4767" y="1734"/>
                  </a:lnTo>
                  <a:lnTo>
                    <a:pt x="4635" y="1794"/>
                  </a:lnTo>
                  <a:lnTo>
                    <a:pt x="4527" y="1770"/>
                  </a:lnTo>
                  <a:lnTo>
                    <a:pt x="4455" y="1842"/>
                  </a:lnTo>
                  <a:lnTo>
                    <a:pt x="4479" y="1926"/>
                  </a:lnTo>
                  <a:lnTo>
                    <a:pt x="4311" y="1986"/>
                  </a:lnTo>
                  <a:lnTo>
                    <a:pt x="4179" y="1962"/>
                  </a:lnTo>
                  <a:lnTo>
                    <a:pt x="4035" y="1962"/>
                  </a:lnTo>
                  <a:lnTo>
                    <a:pt x="3891" y="1986"/>
                  </a:lnTo>
                  <a:lnTo>
                    <a:pt x="3759" y="1950"/>
                  </a:lnTo>
                  <a:lnTo>
                    <a:pt x="3603" y="1986"/>
                  </a:lnTo>
                  <a:lnTo>
                    <a:pt x="3483" y="1938"/>
                  </a:lnTo>
                  <a:lnTo>
                    <a:pt x="3471" y="1806"/>
                  </a:lnTo>
                  <a:lnTo>
                    <a:pt x="3435" y="1626"/>
                  </a:lnTo>
                  <a:lnTo>
                    <a:pt x="3555" y="1494"/>
                  </a:lnTo>
                  <a:lnTo>
                    <a:pt x="3615" y="1386"/>
                  </a:lnTo>
                  <a:lnTo>
                    <a:pt x="3663" y="1254"/>
                  </a:lnTo>
                  <a:lnTo>
                    <a:pt x="3663" y="1050"/>
                  </a:lnTo>
                  <a:lnTo>
                    <a:pt x="3543" y="918"/>
                  </a:lnTo>
                  <a:lnTo>
                    <a:pt x="3507" y="774"/>
                  </a:lnTo>
                  <a:lnTo>
                    <a:pt x="3435" y="630"/>
                  </a:lnTo>
                  <a:lnTo>
                    <a:pt x="3195" y="186"/>
                  </a:lnTo>
                  <a:lnTo>
                    <a:pt x="2894" y="0"/>
                  </a:lnTo>
                  <a:lnTo>
                    <a:pt x="2967" y="3535"/>
                  </a:lnTo>
                  <a:lnTo>
                    <a:pt x="2871" y="3619"/>
                  </a:lnTo>
                  <a:lnTo>
                    <a:pt x="2739" y="3607"/>
                  </a:lnTo>
                  <a:lnTo>
                    <a:pt x="2583" y="3691"/>
                  </a:lnTo>
                  <a:lnTo>
                    <a:pt x="2583" y="3835"/>
                  </a:lnTo>
                  <a:lnTo>
                    <a:pt x="2487" y="3955"/>
                  </a:lnTo>
                  <a:lnTo>
                    <a:pt x="2391" y="3871"/>
                  </a:lnTo>
                  <a:lnTo>
                    <a:pt x="2271" y="3919"/>
                  </a:lnTo>
                  <a:lnTo>
                    <a:pt x="2259" y="4039"/>
                  </a:lnTo>
                  <a:lnTo>
                    <a:pt x="2019" y="4003"/>
                  </a:lnTo>
                  <a:lnTo>
                    <a:pt x="1852" y="4003"/>
                  </a:lnTo>
                  <a:lnTo>
                    <a:pt x="1696" y="4039"/>
                  </a:lnTo>
                  <a:lnTo>
                    <a:pt x="1480" y="4087"/>
                  </a:lnTo>
                  <a:lnTo>
                    <a:pt x="1228" y="3955"/>
                  </a:lnTo>
                  <a:lnTo>
                    <a:pt x="1084" y="3871"/>
                  </a:lnTo>
                  <a:lnTo>
                    <a:pt x="904" y="3883"/>
                  </a:lnTo>
                  <a:lnTo>
                    <a:pt x="856" y="3715"/>
                  </a:lnTo>
                  <a:lnTo>
                    <a:pt x="760" y="3523"/>
                  </a:lnTo>
                  <a:lnTo>
                    <a:pt x="628" y="3415"/>
                  </a:lnTo>
                  <a:lnTo>
                    <a:pt x="490" y="3299"/>
                  </a:lnTo>
                  <a:lnTo>
                    <a:pt x="376" y="3283"/>
                  </a:lnTo>
                  <a:lnTo>
                    <a:pt x="289" y="3373"/>
                  </a:lnTo>
                  <a:lnTo>
                    <a:pt x="220" y="3655"/>
                  </a:lnTo>
                  <a:lnTo>
                    <a:pt x="72" y="3703"/>
                  </a:lnTo>
                  <a:lnTo>
                    <a:pt x="0" y="3871"/>
                  </a:lnTo>
                  <a:lnTo>
                    <a:pt x="160" y="4243"/>
                  </a:lnTo>
                  <a:lnTo>
                    <a:pt x="268" y="4279"/>
                  </a:lnTo>
                  <a:lnTo>
                    <a:pt x="604" y="5083"/>
                  </a:lnTo>
                  <a:lnTo>
                    <a:pt x="748" y="5503"/>
                  </a:lnTo>
                  <a:lnTo>
                    <a:pt x="1156" y="6308"/>
                  </a:lnTo>
                  <a:close/>
                </a:path>
              </a:pathLst>
            </a:custGeom>
            <a:solidFill>
              <a:schemeClr val="accent2">
                <a:lumMod val="40000"/>
                <a:lumOff val="6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rgbClr val="353535"/>
                </a:solidFill>
              </a:endParaRPr>
            </a:p>
          </p:txBody>
        </p:sp>
        <p:sp>
          <p:nvSpPr>
            <p:cNvPr id="14" name="Freeform 49">
              <a:extLst>
                <a:ext uri="{FF2B5EF4-FFF2-40B4-BE49-F238E27FC236}">
                  <a16:creationId xmlns:a16="http://schemas.microsoft.com/office/drawing/2014/main" id="{FFD1FA1C-165B-6145-9AA0-3F16FCF16C19}"/>
                </a:ext>
              </a:extLst>
            </p:cNvPr>
            <p:cNvSpPr>
              <a:spLocks/>
            </p:cNvSpPr>
            <p:nvPr/>
          </p:nvSpPr>
          <p:spPr bwMode="auto">
            <a:xfrm>
              <a:off x="2245148" y="4300538"/>
              <a:ext cx="1757363" cy="1390650"/>
            </a:xfrm>
            <a:custGeom>
              <a:avLst/>
              <a:gdLst>
                <a:gd name="T0" fmla="*/ 491 w 5448"/>
                <a:gd name="T1" fmla="*/ 188 h 4368"/>
                <a:gd name="T2" fmla="*/ 191 w 5448"/>
                <a:gd name="T3" fmla="*/ 326 h 4368"/>
                <a:gd name="T4" fmla="*/ 0 w 5448"/>
                <a:gd name="T5" fmla="*/ 711 h 4368"/>
                <a:gd name="T6" fmla="*/ 552 w 5448"/>
                <a:gd name="T7" fmla="*/ 1884 h 4368"/>
                <a:gd name="T8" fmla="*/ 210 w 5448"/>
                <a:gd name="T9" fmla="*/ 2280 h 4368"/>
                <a:gd name="T10" fmla="*/ 336 w 5448"/>
                <a:gd name="T11" fmla="*/ 2604 h 4368"/>
                <a:gd name="T12" fmla="*/ 775 w 5448"/>
                <a:gd name="T13" fmla="*/ 3245 h 4368"/>
                <a:gd name="T14" fmla="*/ 742 w 5448"/>
                <a:gd name="T15" fmla="*/ 3926 h 4368"/>
                <a:gd name="T16" fmla="*/ 1010 w 5448"/>
                <a:gd name="T17" fmla="*/ 3688 h 4368"/>
                <a:gd name="T18" fmla="*/ 1434 w 5448"/>
                <a:gd name="T19" fmla="*/ 4008 h 4368"/>
                <a:gd name="T20" fmla="*/ 1848 w 5448"/>
                <a:gd name="T21" fmla="*/ 4260 h 4368"/>
                <a:gd name="T22" fmla="*/ 2244 w 5448"/>
                <a:gd name="T23" fmla="*/ 4134 h 4368"/>
                <a:gd name="T24" fmla="*/ 2694 w 5448"/>
                <a:gd name="T25" fmla="*/ 3954 h 4368"/>
                <a:gd name="T26" fmla="*/ 3270 w 5448"/>
                <a:gd name="T27" fmla="*/ 3846 h 4368"/>
                <a:gd name="T28" fmla="*/ 3666 w 5448"/>
                <a:gd name="T29" fmla="*/ 3666 h 4368"/>
                <a:gd name="T30" fmla="*/ 4152 w 5448"/>
                <a:gd name="T31" fmla="*/ 3486 h 4368"/>
                <a:gd name="T32" fmla="*/ 4746 w 5448"/>
                <a:gd name="T33" fmla="*/ 3522 h 4368"/>
                <a:gd name="T34" fmla="*/ 4854 w 5448"/>
                <a:gd name="T35" fmla="*/ 3162 h 4368"/>
                <a:gd name="T36" fmla="*/ 4638 w 5448"/>
                <a:gd name="T37" fmla="*/ 2838 h 4368"/>
                <a:gd name="T38" fmla="*/ 4332 w 5448"/>
                <a:gd name="T39" fmla="*/ 2640 h 4368"/>
                <a:gd name="T40" fmla="*/ 4800 w 5448"/>
                <a:gd name="T41" fmla="*/ 2244 h 4368"/>
                <a:gd name="T42" fmla="*/ 4926 w 5448"/>
                <a:gd name="T43" fmla="*/ 1722 h 4368"/>
                <a:gd name="T44" fmla="*/ 5340 w 5448"/>
                <a:gd name="T45" fmla="*/ 1632 h 4368"/>
                <a:gd name="T46" fmla="*/ 5390 w 5448"/>
                <a:gd name="T47" fmla="*/ 1247 h 4368"/>
                <a:gd name="T48" fmla="*/ 4976 w 5448"/>
                <a:gd name="T49" fmla="*/ 1103 h 4368"/>
                <a:gd name="T50" fmla="*/ 4572 w 5448"/>
                <a:gd name="T51" fmla="*/ 1416 h 4368"/>
                <a:gd name="T52" fmla="*/ 4118 w 5448"/>
                <a:gd name="T53" fmla="*/ 1272 h 4368"/>
                <a:gd name="T54" fmla="*/ 3716 w 5448"/>
                <a:gd name="T55" fmla="*/ 1277 h 4368"/>
                <a:gd name="T56" fmla="*/ 3564 w 5448"/>
                <a:gd name="T57" fmla="*/ 1631 h 4368"/>
                <a:gd name="T58" fmla="*/ 3216 w 5448"/>
                <a:gd name="T59" fmla="*/ 1668 h 4368"/>
                <a:gd name="T60" fmla="*/ 2999 w 5448"/>
                <a:gd name="T61" fmla="*/ 1908 h 4368"/>
                <a:gd name="T62" fmla="*/ 2760 w 5448"/>
                <a:gd name="T63" fmla="*/ 2160 h 4368"/>
                <a:gd name="T64" fmla="*/ 2531 w 5448"/>
                <a:gd name="T65" fmla="*/ 2399 h 4368"/>
                <a:gd name="T66" fmla="*/ 2112 w 5448"/>
                <a:gd name="T67" fmla="*/ 2283 h 4368"/>
                <a:gd name="T68" fmla="*/ 2066 w 5448"/>
                <a:gd name="T69" fmla="*/ 1877 h 4368"/>
                <a:gd name="T70" fmla="*/ 1932 w 5448"/>
                <a:gd name="T71" fmla="*/ 1763 h 4368"/>
                <a:gd name="T72" fmla="*/ 1647 w 5448"/>
                <a:gd name="T73" fmla="*/ 1970 h 4368"/>
                <a:gd name="T74" fmla="*/ 1488 w 5448"/>
                <a:gd name="T75" fmla="*/ 2102 h 4368"/>
                <a:gd name="T76" fmla="*/ 1500 w 5448"/>
                <a:gd name="T77" fmla="*/ 1739 h 4368"/>
                <a:gd name="T78" fmla="*/ 1260 w 5448"/>
                <a:gd name="T79" fmla="*/ 1452 h 4368"/>
                <a:gd name="T80" fmla="*/ 1103 w 5448"/>
                <a:gd name="T81" fmla="*/ 1067 h 4368"/>
                <a:gd name="T82" fmla="*/ 971 w 5448"/>
                <a:gd name="T83" fmla="*/ 591 h 4368"/>
                <a:gd name="T84" fmla="*/ 935 w 5448"/>
                <a:gd name="T85" fmla="*/ 263 h 4368"/>
                <a:gd name="T86" fmla="*/ 657 w 5448"/>
                <a:gd name="T87" fmla="*/ 0 h 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48" h="4368">
                  <a:moveTo>
                    <a:pt x="657" y="0"/>
                  </a:moveTo>
                  <a:lnTo>
                    <a:pt x="527" y="47"/>
                  </a:lnTo>
                  <a:lnTo>
                    <a:pt x="491" y="188"/>
                  </a:lnTo>
                  <a:lnTo>
                    <a:pt x="434" y="312"/>
                  </a:lnTo>
                  <a:lnTo>
                    <a:pt x="323" y="347"/>
                  </a:lnTo>
                  <a:lnTo>
                    <a:pt x="191" y="326"/>
                  </a:lnTo>
                  <a:lnTo>
                    <a:pt x="168" y="492"/>
                  </a:lnTo>
                  <a:lnTo>
                    <a:pt x="86" y="584"/>
                  </a:lnTo>
                  <a:lnTo>
                    <a:pt x="0" y="711"/>
                  </a:lnTo>
                  <a:lnTo>
                    <a:pt x="246" y="1074"/>
                  </a:lnTo>
                  <a:lnTo>
                    <a:pt x="480" y="1326"/>
                  </a:lnTo>
                  <a:lnTo>
                    <a:pt x="552" y="1884"/>
                  </a:lnTo>
                  <a:lnTo>
                    <a:pt x="588" y="2172"/>
                  </a:lnTo>
                  <a:lnTo>
                    <a:pt x="426" y="2334"/>
                  </a:lnTo>
                  <a:lnTo>
                    <a:pt x="210" y="2280"/>
                  </a:lnTo>
                  <a:lnTo>
                    <a:pt x="156" y="2442"/>
                  </a:lnTo>
                  <a:lnTo>
                    <a:pt x="174" y="2586"/>
                  </a:lnTo>
                  <a:lnTo>
                    <a:pt x="336" y="2604"/>
                  </a:lnTo>
                  <a:lnTo>
                    <a:pt x="390" y="2820"/>
                  </a:lnTo>
                  <a:lnTo>
                    <a:pt x="354" y="2838"/>
                  </a:lnTo>
                  <a:lnTo>
                    <a:pt x="775" y="3245"/>
                  </a:lnTo>
                  <a:lnTo>
                    <a:pt x="696" y="3486"/>
                  </a:lnTo>
                  <a:lnTo>
                    <a:pt x="588" y="3684"/>
                  </a:lnTo>
                  <a:lnTo>
                    <a:pt x="742" y="3926"/>
                  </a:lnTo>
                  <a:lnTo>
                    <a:pt x="714" y="3720"/>
                  </a:lnTo>
                  <a:lnTo>
                    <a:pt x="840" y="3630"/>
                  </a:lnTo>
                  <a:lnTo>
                    <a:pt x="1010" y="3688"/>
                  </a:lnTo>
                  <a:lnTo>
                    <a:pt x="984" y="3864"/>
                  </a:lnTo>
                  <a:lnTo>
                    <a:pt x="1290" y="3846"/>
                  </a:lnTo>
                  <a:lnTo>
                    <a:pt x="1434" y="4008"/>
                  </a:lnTo>
                  <a:lnTo>
                    <a:pt x="1452" y="4134"/>
                  </a:lnTo>
                  <a:lnTo>
                    <a:pt x="1686" y="4296"/>
                  </a:lnTo>
                  <a:lnTo>
                    <a:pt x="1848" y="4260"/>
                  </a:lnTo>
                  <a:lnTo>
                    <a:pt x="2016" y="4368"/>
                  </a:lnTo>
                  <a:lnTo>
                    <a:pt x="2100" y="4260"/>
                  </a:lnTo>
                  <a:lnTo>
                    <a:pt x="2244" y="4134"/>
                  </a:lnTo>
                  <a:lnTo>
                    <a:pt x="2370" y="4026"/>
                  </a:lnTo>
                  <a:lnTo>
                    <a:pt x="2478" y="3882"/>
                  </a:lnTo>
                  <a:lnTo>
                    <a:pt x="2694" y="3954"/>
                  </a:lnTo>
                  <a:lnTo>
                    <a:pt x="2820" y="3882"/>
                  </a:lnTo>
                  <a:lnTo>
                    <a:pt x="3054" y="3936"/>
                  </a:lnTo>
                  <a:lnTo>
                    <a:pt x="3270" y="3846"/>
                  </a:lnTo>
                  <a:lnTo>
                    <a:pt x="3504" y="3882"/>
                  </a:lnTo>
                  <a:lnTo>
                    <a:pt x="3576" y="3774"/>
                  </a:lnTo>
                  <a:lnTo>
                    <a:pt x="3666" y="3666"/>
                  </a:lnTo>
                  <a:lnTo>
                    <a:pt x="3810" y="3576"/>
                  </a:lnTo>
                  <a:lnTo>
                    <a:pt x="4008" y="3576"/>
                  </a:lnTo>
                  <a:lnTo>
                    <a:pt x="4152" y="3486"/>
                  </a:lnTo>
                  <a:lnTo>
                    <a:pt x="4404" y="3576"/>
                  </a:lnTo>
                  <a:lnTo>
                    <a:pt x="4732" y="3586"/>
                  </a:lnTo>
                  <a:lnTo>
                    <a:pt x="4746" y="3522"/>
                  </a:lnTo>
                  <a:lnTo>
                    <a:pt x="4926" y="3432"/>
                  </a:lnTo>
                  <a:lnTo>
                    <a:pt x="4800" y="3342"/>
                  </a:lnTo>
                  <a:lnTo>
                    <a:pt x="4854" y="3162"/>
                  </a:lnTo>
                  <a:lnTo>
                    <a:pt x="5016" y="3036"/>
                  </a:lnTo>
                  <a:lnTo>
                    <a:pt x="4890" y="2892"/>
                  </a:lnTo>
                  <a:lnTo>
                    <a:pt x="4638" y="2838"/>
                  </a:lnTo>
                  <a:lnTo>
                    <a:pt x="4422" y="2892"/>
                  </a:lnTo>
                  <a:lnTo>
                    <a:pt x="4162" y="2871"/>
                  </a:lnTo>
                  <a:lnTo>
                    <a:pt x="4332" y="2640"/>
                  </a:lnTo>
                  <a:lnTo>
                    <a:pt x="4422" y="2424"/>
                  </a:lnTo>
                  <a:lnTo>
                    <a:pt x="4584" y="2262"/>
                  </a:lnTo>
                  <a:lnTo>
                    <a:pt x="4800" y="2244"/>
                  </a:lnTo>
                  <a:lnTo>
                    <a:pt x="4674" y="2082"/>
                  </a:lnTo>
                  <a:lnTo>
                    <a:pt x="4674" y="1830"/>
                  </a:lnTo>
                  <a:lnTo>
                    <a:pt x="4926" y="1722"/>
                  </a:lnTo>
                  <a:lnTo>
                    <a:pt x="5016" y="1632"/>
                  </a:lnTo>
                  <a:lnTo>
                    <a:pt x="5178" y="1650"/>
                  </a:lnTo>
                  <a:lnTo>
                    <a:pt x="5340" y="1632"/>
                  </a:lnTo>
                  <a:lnTo>
                    <a:pt x="5376" y="1506"/>
                  </a:lnTo>
                  <a:lnTo>
                    <a:pt x="5448" y="1416"/>
                  </a:lnTo>
                  <a:lnTo>
                    <a:pt x="5390" y="1247"/>
                  </a:lnTo>
                  <a:lnTo>
                    <a:pt x="5280" y="1166"/>
                  </a:lnTo>
                  <a:lnTo>
                    <a:pt x="5136" y="1247"/>
                  </a:lnTo>
                  <a:lnTo>
                    <a:pt x="4976" y="1103"/>
                  </a:lnTo>
                  <a:lnTo>
                    <a:pt x="4749" y="1166"/>
                  </a:lnTo>
                  <a:lnTo>
                    <a:pt x="4608" y="1274"/>
                  </a:lnTo>
                  <a:lnTo>
                    <a:pt x="4572" y="1416"/>
                  </a:lnTo>
                  <a:lnTo>
                    <a:pt x="4431" y="1358"/>
                  </a:lnTo>
                  <a:lnTo>
                    <a:pt x="4320" y="1271"/>
                  </a:lnTo>
                  <a:lnTo>
                    <a:pt x="4118" y="1272"/>
                  </a:lnTo>
                  <a:lnTo>
                    <a:pt x="4010" y="1128"/>
                  </a:lnTo>
                  <a:lnTo>
                    <a:pt x="3840" y="1044"/>
                  </a:lnTo>
                  <a:lnTo>
                    <a:pt x="3716" y="1277"/>
                  </a:lnTo>
                  <a:lnTo>
                    <a:pt x="3635" y="1451"/>
                  </a:lnTo>
                  <a:lnTo>
                    <a:pt x="3695" y="1526"/>
                  </a:lnTo>
                  <a:lnTo>
                    <a:pt x="3564" y="1631"/>
                  </a:lnTo>
                  <a:lnTo>
                    <a:pt x="3480" y="1740"/>
                  </a:lnTo>
                  <a:lnTo>
                    <a:pt x="3371" y="1644"/>
                  </a:lnTo>
                  <a:lnTo>
                    <a:pt x="3216" y="1668"/>
                  </a:lnTo>
                  <a:lnTo>
                    <a:pt x="3203" y="1763"/>
                  </a:lnTo>
                  <a:lnTo>
                    <a:pt x="3108" y="1790"/>
                  </a:lnTo>
                  <a:lnTo>
                    <a:pt x="2999" y="1908"/>
                  </a:lnTo>
                  <a:lnTo>
                    <a:pt x="2867" y="1932"/>
                  </a:lnTo>
                  <a:lnTo>
                    <a:pt x="2903" y="2052"/>
                  </a:lnTo>
                  <a:lnTo>
                    <a:pt x="2760" y="2160"/>
                  </a:lnTo>
                  <a:lnTo>
                    <a:pt x="2663" y="2148"/>
                  </a:lnTo>
                  <a:lnTo>
                    <a:pt x="2628" y="2301"/>
                  </a:lnTo>
                  <a:lnTo>
                    <a:pt x="2531" y="2399"/>
                  </a:lnTo>
                  <a:lnTo>
                    <a:pt x="2409" y="2387"/>
                  </a:lnTo>
                  <a:lnTo>
                    <a:pt x="2267" y="2400"/>
                  </a:lnTo>
                  <a:lnTo>
                    <a:pt x="2112" y="2283"/>
                  </a:lnTo>
                  <a:lnTo>
                    <a:pt x="2088" y="2171"/>
                  </a:lnTo>
                  <a:lnTo>
                    <a:pt x="2015" y="2003"/>
                  </a:lnTo>
                  <a:lnTo>
                    <a:pt x="2066" y="1877"/>
                  </a:lnTo>
                  <a:lnTo>
                    <a:pt x="2112" y="1716"/>
                  </a:lnTo>
                  <a:lnTo>
                    <a:pt x="2040" y="1680"/>
                  </a:lnTo>
                  <a:lnTo>
                    <a:pt x="1932" y="1763"/>
                  </a:lnTo>
                  <a:lnTo>
                    <a:pt x="1859" y="1859"/>
                  </a:lnTo>
                  <a:lnTo>
                    <a:pt x="1716" y="1874"/>
                  </a:lnTo>
                  <a:lnTo>
                    <a:pt x="1647" y="1970"/>
                  </a:lnTo>
                  <a:lnTo>
                    <a:pt x="1595" y="2067"/>
                  </a:lnTo>
                  <a:lnTo>
                    <a:pt x="1596" y="2160"/>
                  </a:lnTo>
                  <a:lnTo>
                    <a:pt x="1488" y="2102"/>
                  </a:lnTo>
                  <a:lnTo>
                    <a:pt x="1524" y="1994"/>
                  </a:lnTo>
                  <a:lnTo>
                    <a:pt x="1430" y="1848"/>
                  </a:lnTo>
                  <a:lnTo>
                    <a:pt x="1500" y="1739"/>
                  </a:lnTo>
                  <a:lnTo>
                    <a:pt x="1500" y="1622"/>
                  </a:lnTo>
                  <a:lnTo>
                    <a:pt x="1370" y="1548"/>
                  </a:lnTo>
                  <a:lnTo>
                    <a:pt x="1260" y="1452"/>
                  </a:lnTo>
                  <a:lnTo>
                    <a:pt x="1161" y="1352"/>
                  </a:lnTo>
                  <a:lnTo>
                    <a:pt x="1130" y="1217"/>
                  </a:lnTo>
                  <a:lnTo>
                    <a:pt x="1103" y="1067"/>
                  </a:lnTo>
                  <a:lnTo>
                    <a:pt x="1104" y="899"/>
                  </a:lnTo>
                  <a:lnTo>
                    <a:pt x="1032" y="708"/>
                  </a:lnTo>
                  <a:lnTo>
                    <a:pt x="971" y="591"/>
                  </a:lnTo>
                  <a:lnTo>
                    <a:pt x="960" y="419"/>
                  </a:lnTo>
                  <a:lnTo>
                    <a:pt x="1008" y="240"/>
                  </a:lnTo>
                  <a:lnTo>
                    <a:pt x="935" y="263"/>
                  </a:lnTo>
                  <a:lnTo>
                    <a:pt x="855" y="122"/>
                  </a:lnTo>
                  <a:lnTo>
                    <a:pt x="711" y="48"/>
                  </a:lnTo>
                  <a:lnTo>
                    <a:pt x="657" y="0"/>
                  </a:lnTo>
                  <a:close/>
                </a:path>
              </a:pathLst>
            </a:custGeom>
            <a:solidFill>
              <a:schemeClr val="accent2">
                <a:lumMod val="40000"/>
                <a:lumOff val="6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b="1" kern="0">
                <a:solidFill>
                  <a:srgbClr val="353535"/>
                </a:solidFill>
                <a:latin typeface="Arial" charset="0"/>
              </a:endParaRPr>
            </a:p>
          </p:txBody>
        </p:sp>
        <p:sp>
          <p:nvSpPr>
            <p:cNvPr id="15" name="Freeform 50">
              <a:extLst>
                <a:ext uri="{FF2B5EF4-FFF2-40B4-BE49-F238E27FC236}">
                  <a16:creationId xmlns:a16="http://schemas.microsoft.com/office/drawing/2014/main" id="{4488F931-2D03-744C-A970-F91F0715C6BD}"/>
                </a:ext>
              </a:extLst>
            </p:cNvPr>
            <p:cNvSpPr>
              <a:spLocks/>
            </p:cNvSpPr>
            <p:nvPr/>
          </p:nvSpPr>
          <p:spPr bwMode="auto">
            <a:xfrm>
              <a:off x="3573886" y="2454275"/>
              <a:ext cx="1558925" cy="1071563"/>
            </a:xfrm>
            <a:custGeom>
              <a:avLst/>
              <a:gdLst>
                <a:gd name="T0" fmla="*/ 48 w 4838"/>
                <a:gd name="T1" fmla="*/ 1621 h 3366"/>
                <a:gd name="T2" fmla="*/ 0 w 4838"/>
                <a:gd name="T3" fmla="*/ 1845 h 3366"/>
                <a:gd name="T4" fmla="*/ 264 w 4838"/>
                <a:gd name="T5" fmla="*/ 1965 h 3366"/>
                <a:gd name="T6" fmla="*/ 360 w 4838"/>
                <a:gd name="T7" fmla="*/ 2287 h 3366"/>
                <a:gd name="T8" fmla="*/ 278 w 4838"/>
                <a:gd name="T9" fmla="*/ 2478 h 3366"/>
                <a:gd name="T10" fmla="*/ 705 w 4838"/>
                <a:gd name="T11" fmla="*/ 2727 h 3366"/>
                <a:gd name="T12" fmla="*/ 1044 w 4838"/>
                <a:gd name="T13" fmla="*/ 2789 h 3366"/>
                <a:gd name="T14" fmla="*/ 1199 w 4838"/>
                <a:gd name="T15" fmla="*/ 2823 h 3366"/>
                <a:gd name="T16" fmla="*/ 1323 w 4838"/>
                <a:gd name="T17" fmla="*/ 3006 h 3366"/>
                <a:gd name="T18" fmla="*/ 1524 w 4838"/>
                <a:gd name="T19" fmla="*/ 3093 h 3366"/>
                <a:gd name="T20" fmla="*/ 1536 w 4838"/>
                <a:gd name="T21" fmla="*/ 3318 h 3366"/>
                <a:gd name="T22" fmla="*/ 1716 w 4838"/>
                <a:gd name="T23" fmla="*/ 3200 h 3366"/>
                <a:gd name="T24" fmla="*/ 1778 w 4838"/>
                <a:gd name="T25" fmla="*/ 2888 h 3366"/>
                <a:gd name="T26" fmla="*/ 2039 w 4838"/>
                <a:gd name="T27" fmla="*/ 3030 h 3366"/>
                <a:gd name="T28" fmla="*/ 1800 w 4838"/>
                <a:gd name="T29" fmla="*/ 3236 h 3366"/>
                <a:gd name="T30" fmla="*/ 1962 w 4838"/>
                <a:gd name="T31" fmla="*/ 3366 h 3366"/>
                <a:gd name="T32" fmla="*/ 2149 w 4838"/>
                <a:gd name="T33" fmla="*/ 3189 h 3366"/>
                <a:gd name="T34" fmla="*/ 2396 w 4838"/>
                <a:gd name="T35" fmla="*/ 2997 h 3366"/>
                <a:gd name="T36" fmla="*/ 2726 w 4838"/>
                <a:gd name="T37" fmla="*/ 2878 h 3366"/>
                <a:gd name="T38" fmla="*/ 2927 w 4838"/>
                <a:gd name="T39" fmla="*/ 2933 h 3366"/>
                <a:gd name="T40" fmla="*/ 3284 w 4838"/>
                <a:gd name="T41" fmla="*/ 2677 h 3366"/>
                <a:gd name="T42" fmla="*/ 3384 w 4838"/>
                <a:gd name="T43" fmla="*/ 2385 h 3366"/>
                <a:gd name="T44" fmla="*/ 3686 w 4838"/>
                <a:gd name="T45" fmla="*/ 2276 h 3366"/>
                <a:gd name="T46" fmla="*/ 3970 w 4838"/>
                <a:gd name="T47" fmla="*/ 2202 h 3366"/>
                <a:gd name="T48" fmla="*/ 4171 w 4838"/>
                <a:gd name="T49" fmla="*/ 2157 h 3366"/>
                <a:gd name="T50" fmla="*/ 4427 w 4838"/>
                <a:gd name="T51" fmla="*/ 2047 h 3366"/>
                <a:gd name="T52" fmla="*/ 4280 w 4838"/>
                <a:gd name="T53" fmla="*/ 1892 h 3366"/>
                <a:gd name="T54" fmla="*/ 4015 w 4838"/>
                <a:gd name="T55" fmla="*/ 1837 h 3366"/>
                <a:gd name="T56" fmla="*/ 4006 w 4838"/>
                <a:gd name="T57" fmla="*/ 1645 h 3366"/>
                <a:gd name="T58" fmla="*/ 4125 w 4838"/>
                <a:gd name="T59" fmla="*/ 1389 h 3366"/>
                <a:gd name="T60" fmla="*/ 4207 w 4838"/>
                <a:gd name="T61" fmla="*/ 1188 h 3366"/>
                <a:gd name="T62" fmla="*/ 4472 w 4838"/>
                <a:gd name="T63" fmla="*/ 1233 h 3366"/>
                <a:gd name="T64" fmla="*/ 4573 w 4838"/>
                <a:gd name="T65" fmla="*/ 1014 h 3366"/>
                <a:gd name="T66" fmla="*/ 4719 w 4838"/>
                <a:gd name="T67" fmla="*/ 768 h 3366"/>
                <a:gd name="T68" fmla="*/ 4774 w 4838"/>
                <a:gd name="T69" fmla="*/ 539 h 3366"/>
                <a:gd name="T70" fmla="*/ 4802 w 4838"/>
                <a:gd name="T71" fmla="*/ 439 h 3366"/>
                <a:gd name="T72" fmla="*/ 4454 w 4838"/>
                <a:gd name="T73" fmla="*/ 384 h 3366"/>
                <a:gd name="T74" fmla="*/ 4290 w 4838"/>
                <a:gd name="T75" fmla="*/ 393 h 3366"/>
                <a:gd name="T76" fmla="*/ 4116 w 4838"/>
                <a:gd name="T77" fmla="*/ 448 h 3366"/>
                <a:gd name="T78" fmla="*/ 3860 w 4838"/>
                <a:gd name="T79" fmla="*/ 274 h 3366"/>
                <a:gd name="T80" fmla="*/ 3622 w 4838"/>
                <a:gd name="T81" fmla="*/ 210 h 3366"/>
                <a:gd name="T82" fmla="*/ 3403 w 4838"/>
                <a:gd name="T83" fmla="*/ 201 h 3366"/>
                <a:gd name="T84" fmla="*/ 3202 w 4838"/>
                <a:gd name="T85" fmla="*/ 73 h 3366"/>
                <a:gd name="T86" fmla="*/ 3031 w 4838"/>
                <a:gd name="T87" fmla="*/ 73 h 3366"/>
                <a:gd name="T88" fmla="*/ 2808 w 4838"/>
                <a:gd name="T89" fmla="*/ 64 h 3366"/>
                <a:gd name="T90" fmla="*/ 2781 w 4838"/>
                <a:gd name="T91" fmla="*/ 201 h 3366"/>
                <a:gd name="T92" fmla="*/ 2690 w 4838"/>
                <a:gd name="T93" fmla="*/ 485 h 3366"/>
                <a:gd name="T94" fmla="*/ 2589 w 4838"/>
                <a:gd name="T95" fmla="*/ 759 h 3366"/>
                <a:gd name="T96" fmla="*/ 2359 w 4838"/>
                <a:gd name="T97" fmla="*/ 1041 h 3366"/>
                <a:gd name="T98" fmla="*/ 2058 w 4838"/>
                <a:gd name="T99" fmla="*/ 1078 h 3366"/>
                <a:gd name="T100" fmla="*/ 1948 w 4838"/>
                <a:gd name="T101" fmla="*/ 1169 h 3366"/>
                <a:gd name="T102" fmla="*/ 1573 w 4838"/>
                <a:gd name="T103" fmla="*/ 1124 h 3366"/>
                <a:gd name="T104" fmla="*/ 1354 w 4838"/>
                <a:gd name="T105" fmla="*/ 996 h 3366"/>
                <a:gd name="T106" fmla="*/ 1107 w 4838"/>
                <a:gd name="T107" fmla="*/ 1005 h 3366"/>
                <a:gd name="T108" fmla="*/ 887 w 4838"/>
                <a:gd name="T109" fmla="*/ 823 h 3366"/>
                <a:gd name="T110" fmla="*/ 650 w 4838"/>
                <a:gd name="T111" fmla="*/ 649 h 3366"/>
                <a:gd name="T112" fmla="*/ 450 w 4838"/>
                <a:gd name="T113" fmla="*/ 619 h 3366"/>
                <a:gd name="T114" fmla="*/ 198 w 4838"/>
                <a:gd name="T115" fmla="*/ 687 h 3366"/>
                <a:gd name="T116" fmla="*/ 110 w 4838"/>
                <a:gd name="T117" fmla="*/ 849 h 3366"/>
                <a:gd name="T118" fmla="*/ 83 w 4838"/>
                <a:gd name="T119" fmla="*/ 996 h 3366"/>
                <a:gd name="T120" fmla="*/ 74 w 4838"/>
                <a:gd name="T121" fmla="*/ 1188 h 3366"/>
                <a:gd name="T122" fmla="*/ 0 w 4838"/>
                <a:gd name="T123" fmla="*/ 1435 h 3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38" h="3366">
                  <a:moveTo>
                    <a:pt x="0" y="1435"/>
                  </a:moveTo>
                  <a:lnTo>
                    <a:pt x="48" y="1621"/>
                  </a:lnTo>
                  <a:lnTo>
                    <a:pt x="36" y="1731"/>
                  </a:lnTo>
                  <a:lnTo>
                    <a:pt x="0" y="1845"/>
                  </a:lnTo>
                  <a:lnTo>
                    <a:pt x="159" y="1891"/>
                  </a:lnTo>
                  <a:lnTo>
                    <a:pt x="264" y="1965"/>
                  </a:lnTo>
                  <a:lnTo>
                    <a:pt x="288" y="2163"/>
                  </a:lnTo>
                  <a:lnTo>
                    <a:pt x="360" y="2287"/>
                  </a:lnTo>
                  <a:lnTo>
                    <a:pt x="263" y="2361"/>
                  </a:lnTo>
                  <a:lnTo>
                    <a:pt x="278" y="2478"/>
                  </a:lnTo>
                  <a:lnTo>
                    <a:pt x="503" y="2657"/>
                  </a:lnTo>
                  <a:lnTo>
                    <a:pt x="705" y="2727"/>
                  </a:lnTo>
                  <a:lnTo>
                    <a:pt x="899" y="2802"/>
                  </a:lnTo>
                  <a:lnTo>
                    <a:pt x="1044" y="2789"/>
                  </a:lnTo>
                  <a:lnTo>
                    <a:pt x="1140" y="2648"/>
                  </a:lnTo>
                  <a:lnTo>
                    <a:pt x="1199" y="2823"/>
                  </a:lnTo>
                  <a:lnTo>
                    <a:pt x="1223" y="2982"/>
                  </a:lnTo>
                  <a:lnTo>
                    <a:pt x="1323" y="3006"/>
                  </a:lnTo>
                  <a:lnTo>
                    <a:pt x="1440" y="2972"/>
                  </a:lnTo>
                  <a:lnTo>
                    <a:pt x="1524" y="3093"/>
                  </a:lnTo>
                  <a:lnTo>
                    <a:pt x="1488" y="3210"/>
                  </a:lnTo>
                  <a:lnTo>
                    <a:pt x="1536" y="3318"/>
                  </a:lnTo>
                  <a:lnTo>
                    <a:pt x="1598" y="3354"/>
                  </a:lnTo>
                  <a:lnTo>
                    <a:pt x="1716" y="3200"/>
                  </a:lnTo>
                  <a:lnTo>
                    <a:pt x="1716" y="2982"/>
                  </a:lnTo>
                  <a:lnTo>
                    <a:pt x="1778" y="2888"/>
                  </a:lnTo>
                  <a:lnTo>
                    <a:pt x="1896" y="2982"/>
                  </a:lnTo>
                  <a:lnTo>
                    <a:pt x="2039" y="3030"/>
                  </a:lnTo>
                  <a:lnTo>
                    <a:pt x="1916" y="3131"/>
                  </a:lnTo>
                  <a:lnTo>
                    <a:pt x="1800" y="3236"/>
                  </a:lnTo>
                  <a:lnTo>
                    <a:pt x="1814" y="3329"/>
                  </a:lnTo>
                  <a:lnTo>
                    <a:pt x="1962" y="3366"/>
                  </a:lnTo>
                  <a:lnTo>
                    <a:pt x="2037" y="3333"/>
                  </a:lnTo>
                  <a:lnTo>
                    <a:pt x="2149" y="3189"/>
                  </a:lnTo>
                  <a:lnTo>
                    <a:pt x="2259" y="3097"/>
                  </a:lnTo>
                  <a:lnTo>
                    <a:pt x="2396" y="2997"/>
                  </a:lnTo>
                  <a:lnTo>
                    <a:pt x="2534" y="2951"/>
                  </a:lnTo>
                  <a:lnTo>
                    <a:pt x="2726" y="2878"/>
                  </a:lnTo>
                  <a:lnTo>
                    <a:pt x="2827" y="2933"/>
                  </a:lnTo>
                  <a:lnTo>
                    <a:pt x="2927" y="2933"/>
                  </a:lnTo>
                  <a:lnTo>
                    <a:pt x="3110" y="2741"/>
                  </a:lnTo>
                  <a:lnTo>
                    <a:pt x="3284" y="2677"/>
                  </a:lnTo>
                  <a:lnTo>
                    <a:pt x="3266" y="2522"/>
                  </a:lnTo>
                  <a:lnTo>
                    <a:pt x="3384" y="2385"/>
                  </a:lnTo>
                  <a:lnTo>
                    <a:pt x="3503" y="2285"/>
                  </a:lnTo>
                  <a:lnTo>
                    <a:pt x="3686" y="2276"/>
                  </a:lnTo>
                  <a:lnTo>
                    <a:pt x="3896" y="2257"/>
                  </a:lnTo>
                  <a:lnTo>
                    <a:pt x="3970" y="2202"/>
                  </a:lnTo>
                  <a:lnTo>
                    <a:pt x="4107" y="2248"/>
                  </a:lnTo>
                  <a:lnTo>
                    <a:pt x="4171" y="2157"/>
                  </a:lnTo>
                  <a:lnTo>
                    <a:pt x="4262" y="2102"/>
                  </a:lnTo>
                  <a:lnTo>
                    <a:pt x="4427" y="2047"/>
                  </a:lnTo>
                  <a:lnTo>
                    <a:pt x="4317" y="1992"/>
                  </a:lnTo>
                  <a:lnTo>
                    <a:pt x="4280" y="1892"/>
                  </a:lnTo>
                  <a:lnTo>
                    <a:pt x="4162" y="1782"/>
                  </a:lnTo>
                  <a:lnTo>
                    <a:pt x="4015" y="1837"/>
                  </a:lnTo>
                  <a:lnTo>
                    <a:pt x="3906" y="1754"/>
                  </a:lnTo>
                  <a:lnTo>
                    <a:pt x="4006" y="1645"/>
                  </a:lnTo>
                  <a:lnTo>
                    <a:pt x="4098" y="1553"/>
                  </a:lnTo>
                  <a:lnTo>
                    <a:pt x="4125" y="1389"/>
                  </a:lnTo>
                  <a:lnTo>
                    <a:pt x="4125" y="1242"/>
                  </a:lnTo>
                  <a:lnTo>
                    <a:pt x="4207" y="1188"/>
                  </a:lnTo>
                  <a:lnTo>
                    <a:pt x="4344" y="1206"/>
                  </a:lnTo>
                  <a:lnTo>
                    <a:pt x="4472" y="1233"/>
                  </a:lnTo>
                  <a:lnTo>
                    <a:pt x="4564" y="1169"/>
                  </a:lnTo>
                  <a:lnTo>
                    <a:pt x="4573" y="1014"/>
                  </a:lnTo>
                  <a:lnTo>
                    <a:pt x="4719" y="895"/>
                  </a:lnTo>
                  <a:lnTo>
                    <a:pt x="4719" y="768"/>
                  </a:lnTo>
                  <a:lnTo>
                    <a:pt x="4774" y="695"/>
                  </a:lnTo>
                  <a:lnTo>
                    <a:pt x="4774" y="539"/>
                  </a:lnTo>
                  <a:lnTo>
                    <a:pt x="4838" y="512"/>
                  </a:lnTo>
                  <a:lnTo>
                    <a:pt x="4802" y="439"/>
                  </a:lnTo>
                  <a:lnTo>
                    <a:pt x="4600" y="347"/>
                  </a:lnTo>
                  <a:lnTo>
                    <a:pt x="4454" y="384"/>
                  </a:lnTo>
                  <a:lnTo>
                    <a:pt x="4317" y="347"/>
                  </a:lnTo>
                  <a:lnTo>
                    <a:pt x="4290" y="393"/>
                  </a:lnTo>
                  <a:lnTo>
                    <a:pt x="4244" y="466"/>
                  </a:lnTo>
                  <a:lnTo>
                    <a:pt x="4116" y="448"/>
                  </a:lnTo>
                  <a:lnTo>
                    <a:pt x="3970" y="366"/>
                  </a:lnTo>
                  <a:lnTo>
                    <a:pt x="3860" y="274"/>
                  </a:lnTo>
                  <a:lnTo>
                    <a:pt x="3778" y="110"/>
                  </a:lnTo>
                  <a:lnTo>
                    <a:pt x="3622" y="210"/>
                  </a:lnTo>
                  <a:lnTo>
                    <a:pt x="3635" y="243"/>
                  </a:lnTo>
                  <a:lnTo>
                    <a:pt x="3403" y="201"/>
                  </a:lnTo>
                  <a:lnTo>
                    <a:pt x="3275" y="165"/>
                  </a:lnTo>
                  <a:lnTo>
                    <a:pt x="3202" y="73"/>
                  </a:lnTo>
                  <a:lnTo>
                    <a:pt x="3156" y="0"/>
                  </a:lnTo>
                  <a:lnTo>
                    <a:pt x="3031" y="73"/>
                  </a:lnTo>
                  <a:lnTo>
                    <a:pt x="2889" y="114"/>
                  </a:lnTo>
                  <a:lnTo>
                    <a:pt x="2808" y="64"/>
                  </a:lnTo>
                  <a:lnTo>
                    <a:pt x="2746" y="145"/>
                  </a:lnTo>
                  <a:lnTo>
                    <a:pt x="2781" y="201"/>
                  </a:lnTo>
                  <a:lnTo>
                    <a:pt x="2754" y="320"/>
                  </a:lnTo>
                  <a:lnTo>
                    <a:pt x="2690" y="485"/>
                  </a:lnTo>
                  <a:lnTo>
                    <a:pt x="2616" y="622"/>
                  </a:lnTo>
                  <a:lnTo>
                    <a:pt x="2589" y="759"/>
                  </a:lnTo>
                  <a:lnTo>
                    <a:pt x="2479" y="913"/>
                  </a:lnTo>
                  <a:lnTo>
                    <a:pt x="2359" y="1041"/>
                  </a:lnTo>
                  <a:lnTo>
                    <a:pt x="2231" y="1105"/>
                  </a:lnTo>
                  <a:lnTo>
                    <a:pt x="2058" y="1078"/>
                  </a:lnTo>
                  <a:lnTo>
                    <a:pt x="1985" y="1124"/>
                  </a:lnTo>
                  <a:lnTo>
                    <a:pt x="1948" y="1169"/>
                  </a:lnTo>
                  <a:lnTo>
                    <a:pt x="1765" y="1169"/>
                  </a:lnTo>
                  <a:lnTo>
                    <a:pt x="1573" y="1124"/>
                  </a:lnTo>
                  <a:lnTo>
                    <a:pt x="1421" y="1093"/>
                  </a:lnTo>
                  <a:lnTo>
                    <a:pt x="1354" y="996"/>
                  </a:lnTo>
                  <a:lnTo>
                    <a:pt x="1226" y="968"/>
                  </a:lnTo>
                  <a:lnTo>
                    <a:pt x="1107" y="1005"/>
                  </a:lnTo>
                  <a:lnTo>
                    <a:pt x="997" y="959"/>
                  </a:lnTo>
                  <a:lnTo>
                    <a:pt x="887" y="823"/>
                  </a:lnTo>
                  <a:lnTo>
                    <a:pt x="741" y="741"/>
                  </a:lnTo>
                  <a:lnTo>
                    <a:pt x="650" y="649"/>
                  </a:lnTo>
                  <a:lnTo>
                    <a:pt x="556" y="654"/>
                  </a:lnTo>
                  <a:lnTo>
                    <a:pt x="450" y="619"/>
                  </a:lnTo>
                  <a:lnTo>
                    <a:pt x="318" y="675"/>
                  </a:lnTo>
                  <a:lnTo>
                    <a:pt x="198" y="687"/>
                  </a:lnTo>
                  <a:lnTo>
                    <a:pt x="175" y="748"/>
                  </a:lnTo>
                  <a:lnTo>
                    <a:pt x="110" y="849"/>
                  </a:lnTo>
                  <a:lnTo>
                    <a:pt x="110" y="941"/>
                  </a:lnTo>
                  <a:lnTo>
                    <a:pt x="83" y="996"/>
                  </a:lnTo>
                  <a:lnTo>
                    <a:pt x="10" y="1087"/>
                  </a:lnTo>
                  <a:lnTo>
                    <a:pt x="74" y="1188"/>
                  </a:lnTo>
                  <a:lnTo>
                    <a:pt x="28" y="1270"/>
                  </a:lnTo>
                  <a:lnTo>
                    <a:pt x="0" y="1435"/>
                  </a:lnTo>
                  <a:close/>
                </a:path>
              </a:pathLst>
            </a:custGeom>
            <a:solidFill>
              <a:schemeClr val="accent2">
                <a:lumMod val="60000"/>
                <a:lumOff val="4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rgbClr val="353535"/>
                </a:solidFill>
              </a:endParaRPr>
            </a:p>
          </p:txBody>
        </p:sp>
        <p:sp>
          <p:nvSpPr>
            <p:cNvPr id="16" name="Freeform 51">
              <a:extLst>
                <a:ext uri="{FF2B5EF4-FFF2-40B4-BE49-F238E27FC236}">
                  <a16:creationId xmlns:a16="http://schemas.microsoft.com/office/drawing/2014/main" id="{DDAEF679-AA9D-2442-8D8D-91AFCA2C5B28}"/>
                </a:ext>
              </a:extLst>
            </p:cNvPr>
            <p:cNvSpPr>
              <a:spLocks/>
            </p:cNvSpPr>
            <p:nvPr/>
          </p:nvSpPr>
          <p:spPr bwMode="auto">
            <a:xfrm>
              <a:off x="4032673" y="3105150"/>
              <a:ext cx="1493838" cy="1249363"/>
            </a:xfrm>
            <a:custGeom>
              <a:avLst/>
              <a:gdLst>
                <a:gd name="T0" fmla="*/ 384 w 4632"/>
                <a:gd name="T1" fmla="*/ 2158 h 3922"/>
                <a:gd name="T2" fmla="*/ 35 w 4632"/>
                <a:gd name="T3" fmla="*/ 2794 h 3922"/>
                <a:gd name="T4" fmla="*/ 359 w 4632"/>
                <a:gd name="T5" fmla="*/ 3225 h 3922"/>
                <a:gd name="T6" fmla="*/ 792 w 4632"/>
                <a:gd name="T7" fmla="*/ 3730 h 3922"/>
                <a:gd name="T8" fmla="*/ 1104 w 4632"/>
                <a:gd name="T9" fmla="*/ 3850 h 3922"/>
                <a:gd name="T10" fmla="*/ 1308 w 4632"/>
                <a:gd name="T11" fmla="*/ 3850 h 3922"/>
                <a:gd name="T12" fmla="*/ 1488 w 4632"/>
                <a:gd name="T13" fmla="*/ 3754 h 3922"/>
                <a:gd name="T14" fmla="*/ 1668 w 4632"/>
                <a:gd name="T15" fmla="*/ 3826 h 3922"/>
                <a:gd name="T16" fmla="*/ 1908 w 4632"/>
                <a:gd name="T17" fmla="*/ 3874 h 3922"/>
                <a:gd name="T18" fmla="*/ 2172 w 4632"/>
                <a:gd name="T19" fmla="*/ 3874 h 3922"/>
                <a:gd name="T20" fmla="*/ 2328 w 4632"/>
                <a:gd name="T21" fmla="*/ 3766 h 3922"/>
                <a:gd name="T22" fmla="*/ 2616 w 4632"/>
                <a:gd name="T23" fmla="*/ 3586 h 3922"/>
                <a:gd name="T24" fmla="*/ 2496 w 4632"/>
                <a:gd name="T25" fmla="*/ 3334 h 3922"/>
                <a:gd name="T26" fmla="*/ 2340 w 4632"/>
                <a:gd name="T27" fmla="*/ 3070 h 3922"/>
                <a:gd name="T28" fmla="*/ 2472 w 4632"/>
                <a:gd name="T29" fmla="*/ 2818 h 3922"/>
                <a:gd name="T30" fmla="*/ 2700 w 4632"/>
                <a:gd name="T31" fmla="*/ 2530 h 3922"/>
                <a:gd name="T32" fmla="*/ 2904 w 4632"/>
                <a:gd name="T33" fmla="*/ 2278 h 3922"/>
                <a:gd name="T34" fmla="*/ 3192 w 4632"/>
                <a:gd name="T35" fmla="*/ 2062 h 3922"/>
                <a:gd name="T36" fmla="*/ 3480 w 4632"/>
                <a:gd name="T37" fmla="*/ 1931 h 3922"/>
                <a:gd name="T38" fmla="*/ 3756 w 4632"/>
                <a:gd name="T39" fmla="*/ 1990 h 3922"/>
                <a:gd name="T40" fmla="*/ 3936 w 4632"/>
                <a:gd name="T41" fmla="*/ 1942 h 3922"/>
                <a:gd name="T42" fmla="*/ 4140 w 4632"/>
                <a:gd name="T43" fmla="*/ 1810 h 3922"/>
                <a:gd name="T44" fmla="*/ 4428 w 4632"/>
                <a:gd name="T45" fmla="*/ 1582 h 3922"/>
                <a:gd name="T46" fmla="*/ 4572 w 4632"/>
                <a:gd name="T47" fmla="*/ 1270 h 3922"/>
                <a:gd name="T48" fmla="*/ 4632 w 4632"/>
                <a:gd name="T49" fmla="*/ 826 h 3922"/>
                <a:gd name="T50" fmla="*/ 4452 w 4632"/>
                <a:gd name="T51" fmla="*/ 634 h 3922"/>
                <a:gd name="T52" fmla="*/ 4164 w 4632"/>
                <a:gd name="T53" fmla="*/ 442 h 3922"/>
                <a:gd name="T54" fmla="*/ 3912 w 4632"/>
                <a:gd name="T55" fmla="*/ 346 h 3922"/>
                <a:gd name="T56" fmla="*/ 3732 w 4632"/>
                <a:gd name="T57" fmla="*/ 310 h 3922"/>
                <a:gd name="T58" fmla="*/ 3444 w 4632"/>
                <a:gd name="T59" fmla="*/ 226 h 3922"/>
                <a:gd name="T60" fmla="*/ 3096 w 4632"/>
                <a:gd name="T61" fmla="*/ 10 h 3922"/>
                <a:gd name="T62" fmla="*/ 2835 w 4632"/>
                <a:gd name="T63" fmla="*/ 54 h 3922"/>
                <a:gd name="T64" fmla="*/ 2678 w 4632"/>
                <a:gd name="T65" fmla="*/ 198 h 3922"/>
                <a:gd name="T66" fmla="*/ 2466 w 4632"/>
                <a:gd name="T67" fmla="*/ 210 h 3922"/>
                <a:gd name="T68" fmla="*/ 2075 w 4632"/>
                <a:gd name="T69" fmla="*/ 237 h 3922"/>
                <a:gd name="T70" fmla="*/ 1838 w 4632"/>
                <a:gd name="T71" fmla="*/ 475 h 3922"/>
                <a:gd name="T72" fmla="*/ 1679 w 4632"/>
                <a:gd name="T73" fmla="*/ 693 h 3922"/>
                <a:gd name="T74" fmla="*/ 1400 w 4632"/>
                <a:gd name="T75" fmla="*/ 886 h 3922"/>
                <a:gd name="T76" fmla="*/ 1086 w 4632"/>
                <a:gd name="T77" fmla="*/ 910 h 3922"/>
                <a:gd name="T78" fmla="*/ 831 w 4632"/>
                <a:gd name="T79" fmla="*/ 1050 h 3922"/>
                <a:gd name="T80" fmla="*/ 612 w 4632"/>
                <a:gd name="T81" fmla="*/ 1279 h 3922"/>
                <a:gd name="T82" fmla="*/ 477 w 4632"/>
                <a:gd name="T83" fmla="*/ 1674 h 3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32" h="3922">
                  <a:moveTo>
                    <a:pt x="477" y="1674"/>
                  </a:moveTo>
                  <a:lnTo>
                    <a:pt x="384" y="2158"/>
                  </a:lnTo>
                  <a:lnTo>
                    <a:pt x="231" y="2418"/>
                  </a:lnTo>
                  <a:lnTo>
                    <a:pt x="35" y="2794"/>
                  </a:lnTo>
                  <a:lnTo>
                    <a:pt x="0" y="2949"/>
                  </a:lnTo>
                  <a:lnTo>
                    <a:pt x="359" y="3225"/>
                  </a:lnTo>
                  <a:lnTo>
                    <a:pt x="578" y="3526"/>
                  </a:lnTo>
                  <a:lnTo>
                    <a:pt x="792" y="3730"/>
                  </a:lnTo>
                  <a:lnTo>
                    <a:pt x="972" y="3852"/>
                  </a:lnTo>
                  <a:lnTo>
                    <a:pt x="1104" y="3850"/>
                  </a:lnTo>
                  <a:lnTo>
                    <a:pt x="1224" y="3898"/>
                  </a:lnTo>
                  <a:lnTo>
                    <a:pt x="1308" y="3850"/>
                  </a:lnTo>
                  <a:lnTo>
                    <a:pt x="1368" y="3790"/>
                  </a:lnTo>
                  <a:lnTo>
                    <a:pt x="1488" y="3754"/>
                  </a:lnTo>
                  <a:lnTo>
                    <a:pt x="1572" y="3730"/>
                  </a:lnTo>
                  <a:lnTo>
                    <a:pt x="1668" y="3826"/>
                  </a:lnTo>
                  <a:lnTo>
                    <a:pt x="1812" y="3814"/>
                  </a:lnTo>
                  <a:lnTo>
                    <a:pt x="1908" y="3874"/>
                  </a:lnTo>
                  <a:lnTo>
                    <a:pt x="2052" y="3922"/>
                  </a:lnTo>
                  <a:lnTo>
                    <a:pt x="2172" y="3874"/>
                  </a:lnTo>
                  <a:lnTo>
                    <a:pt x="2244" y="3826"/>
                  </a:lnTo>
                  <a:lnTo>
                    <a:pt x="2328" y="3766"/>
                  </a:lnTo>
                  <a:lnTo>
                    <a:pt x="2484" y="3730"/>
                  </a:lnTo>
                  <a:lnTo>
                    <a:pt x="2616" y="3586"/>
                  </a:lnTo>
                  <a:lnTo>
                    <a:pt x="2544" y="3466"/>
                  </a:lnTo>
                  <a:lnTo>
                    <a:pt x="2496" y="3334"/>
                  </a:lnTo>
                  <a:lnTo>
                    <a:pt x="2448" y="3166"/>
                  </a:lnTo>
                  <a:lnTo>
                    <a:pt x="2340" y="3070"/>
                  </a:lnTo>
                  <a:lnTo>
                    <a:pt x="2316" y="2878"/>
                  </a:lnTo>
                  <a:lnTo>
                    <a:pt x="2472" y="2818"/>
                  </a:lnTo>
                  <a:lnTo>
                    <a:pt x="2604" y="2662"/>
                  </a:lnTo>
                  <a:lnTo>
                    <a:pt x="2700" y="2530"/>
                  </a:lnTo>
                  <a:lnTo>
                    <a:pt x="2760" y="2398"/>
                  </a:lnTo>
                  <a:lnTo>
                    <a:pt x="2904" y="2278"/>
                  </a:lnTo>
                  <a:lnTo>
                    <a:pt x="3012" y="2122"/>
                  </a:lnTo>
                  <a:lnTo>
                    <a:pt x="3192" y="2062"/>
                  </a:lnTo>
                  <a:lnTo>
                    <a:pt x="3300" y="1978"/>
                  </a:lnTo>
                  <a:lnTo>
                    <a:pt x="3480" y="1931"/>
                  </a:lnTo>
                  <a:lnTo>
                    <a:pt x="3636" y="1906"/>
                  </a:lnTo>
                  <a:lnTo>
                    <a:pt x="3756" y="1990"/>
                  </a:lnTo>
                  <a:lnTo>
                    <a:pt x="3888" y="2038"/>
                  </a:lnTo>
                  <a:lnTo>
                    <a:pt x="3936" y="1942"/>
                  </a:lnTo>
                  <a:lnTo>
                    <a:pt x="3996" y="1810"/>
                  </a:lnTo>
                  <a:lnTo>
                    <a:pt x="4140" y="1810"/>
                  </a:lnTo>
                  <a:lnTo>
                    <a:pt x="4284" y="1666"/>
                  </a:lnTo>
                  <a:lnTo>
                    <a:pt x="4428" y="1582"/>
                  </a:lnTo>
                  <a:lnTo>
                    <a:pt x="4584" y="1486"/>
                  </a:lnTo>
                  <a:lnTo>
                    <a:pt x="4572" y="1270"/>
                  </a:lnTo>
                  <a:lnTo>
                    <a:pt x="4620" y="1042"/>
                  </a:lnTo>
                  <a:lnTo>
                    <a:pt x="4632" y="826"/>
                  </a:lnTo>
                  <a:lnTo>
                    <a:pt x="4512" y="742"/>
                  </a:lnTo>
                  <a:lnTo>
                    <a:pt x="4452" y="634"/>
                  </a:lnTo>
                  <a:lnTo>
                    <a:pt x="4332" y="574"/>
                  </a:lnTo>
                  <a:lnTo>
                    <a:pt x="4164" y="442"/>
                  </a:lnTo>
                  <a:lnTo>
                    <a:pt x="4032" y="322"/>
                  </a:lnTo>
                  <a:lnTo>
                    <a:pt x="3912" y="346"/>
                  </a:lnTo>
                  <a:lnTo>
                    <a:pt x="3804" y="274"/>
                  </a:lnTo>
                  <a:lnTo>
                    <a:pt x="3732" y="310"/>
                  </a:lnTo>
                  <a:lnTo>
                    <a:pt x="3636" y="286"/>
                  </a:lnTo>
                  <a:lnTo>
                    <a:pt x="3444" y="226"/>
                  </a:lnTo>
                  <a:lnTo>
                    <a:pt x="3276" y="142"/>
                  </a:lnTo>
                  <a:lnTo>
                    <a:pt x="3096" y="10"/>
                  </a:lnTo>
                  <a:lnTo>
                    <a:pt x="2996" y="0"/>
                  </a:lnTo>
                  <a:lnTo>
                    <a:pt x="2835" y="54"/>
                  </a:lnTo>
                  <a:lnTo>
                    <a:pt x="2744" y="108"/>
                  </a:lnTo>
                  <a:lnTo>
                    <a:pt x="2678" y="198"/>
                  </a:lnTo>
                  <a:lnTo>
                    <a:pt x="2540" y="154"/>
                  </a:lnTo>
                  <a:lnTo>
                    <a:pt x="2466" y="210"/>
                  </a:lnTo>
                  <a:lnTo>
                    <a:pt x="2261" y="226"/>
                  </a:lnTo>
                  <a:lnTo>
                    <a:pt x="2075" y="237"/>
                  </a:lnTo>
                  <a:lnTo>
                    <a:pt x="1956" y="336"/>
                  </a:lnTo>
                  <a:lnTo>
                    <a:pt x="1838" y="475"/>
                  </a:lnTo>
                  <a:lnTo>
                    <a:pt x="1854" y="630"/>
                  </a:lnTo>
                  <a:lnTo>
                    <a:pt x="1679" y="693"/>
                  </a:lnTo>
                  <a:lnTo>
                    <a:pt x="1499" y="886"/>
                  </a:lnTo>
                  <a:lnTo>
                    <a:pt x="1400" y="886"/>
                  </a:lnTo>
                  <a:lnTo>
                    <a:pt x="1296" y="832"/>
                  </a:lnTo>
                  <a:lnTo>
                    <a:pt x="1086" y="910"/>
                  </a:lnTo>
                  <a:lnTo>
                    <a:pt x="974" y="946"/>
                  </a:lnTo>
                  <a:lnTo>
                    <a:pt x="831" y="1050"/>
                  </a:lnTo>
                  <a:lnTo>
                    <a:pt x="725" y="1138"/>
                  </a:lnTo>
                  <a:lnTo>
                    <a:pt x="612" y="1279"/>
                  </a:lnTo>
                  <a:lnTo>
                    <a:pt x="576" y="1408"/>
                  </a:lnTo>
                  <a:lnTo>
                    <a:pt x="477" y="1674"/>
                  </a:lnTo>
                  <a:close/>
                </a:path>
              </a:pathLst>
            </a:custGeom>
            <a:solidFill>
              <a:schemeClr val="bg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rgbClr val="353535"/>
                </a:solidFill>
              </a:endParaRPr>
            </a:p>
          </p:txBody>
        </p:sp>
        <p:sp>
          <p:nvSpPr>
            <p:cNvPr id="17" name="Freeform 52">
              <a:extLst>
                <a:ext uri="{FF2B5EF4-FFF2-40B4-BE49-F238E27FC236}">
                  <a16:creationId xmlns:a16="http://schemas.microsoft.com/office/drawing/2014/main" id="{E524A587-0D6E-8C44-952D-C4EE118D3083}"/>
                </a:ext>
              </a:extLst>
            </p:cNvPr>
            <p:cNvSpPr>
              <a:spLocks/>
            </p:cNvSpPr>
            <p:nvPr/>
          </p:nvSpPr>
          <p:spPr bwMode="auto">
            <a:xfrm>
              <a:off x="5232823" y="3181350"/>
              <a:ext cx="1168400" cy="1328738"/>
            </a:xfrm>
            <a:custGeom>
              <a:avLst/>
              <a:gdLst>
                <a:gd name="T0" fmla="*/ 899 w 3624"/>
                <a:gd name="T1" fmla="*/ 803 h 4173"/>
                <a:gd name="T2" fmla="*/ 864 w 3624"/>
                <a:gd name="T3" fmla="*/ 1248 h 4173"/>
                <a:gd name="T4" fmla="*/ 563 w 3624"/>
                <a:gd name="T5" fmla="*/ 1428 h 4173"/>
                <a:gd name="T6" fmla="*/ 276 w 3624"/>
                <a:gd name="T7" fmla="*/ 1572 h 4173"/>
                <a:gd name="T8" fmla="*/ 167 w 3624"/>
                <a:gd name="T9" fmla="*/ 1800 h 4173"/>
                <a:gd name="T10" fmla="*/ 348 w 3624"/>
                <a:gd name="T11" fmla="*/ 2016 h 4173"/>
                <a:gd name="T12" fmla="*/ 588 w 3624"/>
                <a:gd name="T13" fmla="*/ 2232 h 4173"/>
                <a:gd name="T14" fmla="*/ 564 w 3624"/>
                <a:gd name="T15" fmla="*/ 2475 h 4173"/>
                <a:gd name="T16" fmla="*/ 468 w 3624"/>
                <a:gd name="T17" fmla="*/ 2652 h 4173"/>
                <a:gd name="T18" fmla="*/ 348 w 3624"/>
                <a:gd name="T19" fmla="*/ 2784 h 4173"/>
                <a:gd name="T20" fmla="*/ 324 w 3624"/>
                <a:gd name="T21" fmla="*/ 2928 h 4173"/>
                <a:gd name="T22" fmla="*/ 336 w 3624"/>
                <a:gd name="T23" fmla="*/ 3143 h 4173"/>
                <a:gd name="T24" fmla="*/ 140 w 3624"/>
                <a:gd name="T25" fmla="*/ 3324 h 4173"/>
                <a:gd name="T26" fmla="*/ 0 w 3624"/>
                <a:gd name="T27" fmla="*/ 3458 h 4173"/>
                <a:gd name="T28" fmla="*/ 129 w 3624"/>
                <a:gd name="T29" fmla="*/ 3573 h 4173"/>
                <a:gd name="T30" fmla="*/ 365 w 3624"/>
                <a:gd name="T31" fmla="*/ 3645 h 4173"/>
                <a:gd name="T32" fmla="*/ 638 w 3624"/>
                <a:gd name="T33" fmla="*/ 3648 h 4173"/>
                <a:gd name="T34" fmla="*/ 726 w 3624"/>
                <a:gd name="T35" fmla="*/ 3894 h 4173"/>
                <a:gd name="T36" fmla="*/ 876 w 3624"/>
                <a:gd name="T37" fmla="*/ 3587 h 4173"/>
                <a:gd name="T38" fmla="*/ 750 w 3624"/>
                <a:gd name="T39" fmla="*/ 3446 h 4173"/>
                <a:gd name="T40" fmla="*/ 680 w 3624"/>
                <a:gd name="T41" fmla="*/ 3345 h 4173"/>
                <a:gd name="T42" fmla="*/ 612 w 3624"/>
                <a:gd name="T43" fmla="*/ 3186 h 4173"/>
                <a:gd name="T44" fmla="*/ 738 w 3624"/>
                <a:gd name="T45" fmla="*/ 3078 h 4173"/>
                <a:gd name="T46" fmla="*/ 882 w 3624"/>
                <a:gd name="T47" fmla="*/ 3119 h 4173"/>
                <a:gd name="T48" fmla="*/ 992 w 3624"/>
                <a:gd name="T49" fmla="*/ 3248 h 4173"/>
                <a:gd name="T50" fmla="*/ 1128 w 3624"/>
                <a:gd name="T51" fmla="*/ 3404 h 4173"/>
                <a:gd name="T52" fmla="*/ 1076 w 3624"/>
                <a:gd name="T53" fmla="*/ 3599 h 4173"/>
                <a:gd name="T54" fmla="*/ 876 w 3624"/>
                <a:gd name="T55" fmla="*/ 3587 h 4173"/>
                <a:gd name="T56" fmla="*/ 938 w 3624"/>
                <a:gd name="T57" fmla="*/ 3833 h 4173"/>
                <a:gd name="T58" fmla="*/ 1154 w 3624"/>
                <a:gd name="T59" fmla="*/ 4013 h 4173"/>
                <a:gd name="T60" fmla="*/ 1179 w 3624"/>
                <a:gd name="T61" fmla="*/ 4173 h 4173"/>
                <a:gd name="T62" fmla="*/ 1764 w 3624"/>
                <a:gd name="T63" fmla="*/ 3312 h 4173"/>
                <a:gd name="T64" fmla="*/ 1944 w 3624"/>
                <a:gd name="T65" fmla="*/ 2952 h 4173"/>
                <a:gd name="T66" fmla="*/ 2256 w 3624"/>
                <a:gd name="T67" fmla="*/ 2400 h 4173"/>
                <a:gd name="T68" fmla="*/ 2544 w 3624"/>
                <a:gd name="T69" fmla="*/ 2148 h 4173"/>
                <a:gd name="T70" fmla="*/ 2868 w 3624"/>
                <a:gd name="T71" fmla="*/ 1944 h 4173"/>
                <a:gd name="T72" fmla="*/ 3144 w 3624"/>
                <a:gd name="T73" fmla="*/ 1692 h 4173"/>
                <a:gd name="T74" fmla="*/ 3264 w 3624"/>
                <a:gd name="T75" fmla="*/ 1440 h 4173"/>
                <a:gd name="T76" fmla="*/ 3204 w 3624"/>
                <a:gd name="T77" fmla="*/ 1104 h 4173"/>
                <a:gd name="T78" fmla="*/ 3408 w 3624"/>
                <a:gd name="T79" fmla="*/ 876 h 4173"/>
                <a:gd name="T80" fmla="*/ 3588 w 3624"/>
                <a:gd name="T81" fmla="*/ 384 h 4173"/>
                <a:gd name="T82" fmla="*/ 3612 w 3624"/>
                <a:gd name="T83" fmla="*/ 48 h 4173"/>
                <a:gd name="T84" fmla="*/ 3312 w 3624"/>
                <a:gd name="T85" fmla="*/ 36 h 4173"/>
                <a:gd name="T86" fmla="*/ 2976 w 3624"/>
                <a:gd name="T87" fmla="*/ 0 h 4173"/>
                <a:gd name="T88" fmla="*/ 2868 w 3624"/>
                <a:gd name="T89" fmla="*/ 156 h 4173"/>
                <a:gd name="T90" fmla="*/ 2892 w 3624"/>
                <a:gd name="T91" fmla="*/ 432 h 4173"/>
                <a:gd name="T92" fmla="*/ 2736 w 3624"/>
                <a:gd name="T93" fmla="*/ 432 h 4173"/>
                <a:gd name="T94" fmla="*/ 2508 w 3624"/>
                <a:gd name="T95" fmla="*/ 468 h 4173"/>
                <a:gd name="T96" fmla="*/ 2256 w 3624"/>
                <a:gd name="T97" fmla="*/ 420 h 4173"/>
                <a:gd name="T98" fmla="*/ 2016 w 3624"/>
                <a:gd name="T99" fmla="*/ 468 h 4173"/>
                <a:gd name="T100" fmla="*/ 1740 w 3624"/>
                <a:gd name="T101" fmla="*/ 408 h 4173"/>
                <a:gd name="T102" fmla="*/ 1500 w 3624"/>
                <a:gd name="T103" fmla="*/ 372 h 4173"/>
                <a:gd name="T104" fmla="*/ 1212 w 3624"/>
                <a:gd name="T105" fmla="*/ 456 h 4173"/>
                <a:gd name="T106" fmla="*/ 996 w 3624"/>
                <a:gd name="T107" fmla="*/ 516 h 4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24" h="4173">
                  <a:moveTo>
                    <a:pt x="914" y="587"/>
                  </a:moveTo>
                  <a:lnTo>
                    <a:pt x="899" y="803"/>
                  </a:lnTo>
                  <a:lnTo>
                    <a:pt x="851" y="1032"/>
                  </a:lnTo>
                  <a:lnTo>
                    <a:pt x="864" y="1248"/>
                  </a:lnTo>
                  <a:lnTo>
                    <a:pt x="716" y="1338"/>
                  </a:lnTo>
                  <a:lnTo>
                    <a:pt x="563" y="1428"/>
                  </a:lnTo>
                  <a:lnTo>
                    <a:pt x="420" y="1572"/>
                  </a:lnTo>
                  <a:lnTo>
                    <a:pt x="276" y="1572"/>
                  </a:lnTo>
                  <a:lnTo>
                    <a:pt x="218" y="1698"/>
                  </a:lnTo>
                  <a:lnTo>
                    <a:pt x="167" y="1800"/>
                  </a:lnTo>
                  <a:lnTo>
                    <a:pt x="264" y="1944"/>
                  </a:lnTo>
                  <a:lnTo>
                    <a:pt x="348" y="2016"/>
                  </a:lnTo>
                  <a:lnTo>
                    <a:pt x="480" y="2100"/>
                  </a:lnTo>
                  <a:lnTo>
                    <a:pt x="588" y="2232"/>
                  </a:lnTo>
                  <a:lnTo>
                    <a:pt x="588" y="2376"/>
                  </a:lnTo>
                  <a:lnTo>
                    <a:pt x="564" y="2475"/>
                  </a:lnTo>
                  <a:lnTo>
                    <a:pt x="504" y="2568"/>
                  </a:lnTo>
                  <a:lnTo>
                    <a:pt x="468" y="2652"/>
                  </a:lnTo>
                  <a:lnTo>
                    <a:pt x="396" y="2688"/>
                  </a:lnTo>
                  <a:lnTo>
                    <a:pt x="348" y="2784"/>
                  </a:lnTo>
                  <a:lnTo>
                    <a:pt x="372" y="2856"/>
                  </a:lnTo>
                  <a:lnTo>
                    <a:pt x="324" y="2928"/>
                  </a:lnTo>
                  <a:lnTo>
                    <a:pt x="245" y="3012"/>
                  </a:lnTo>
                  <a:lnTo>
                    <a:pt x="336" y="3143"/>
                  </a:lnTo>
                  <a:lnTo>
                    <a:pt x="240" y="3213"/>
                  </a:lnTo>
                  <a:lnTo>
                    <a:pt x="140" y="3324"/>
                  </a:lnTo>
                  <a:lnTo>
                    <a:pt x="36" y="3363"/>
                  </a:lnTo>
                  <a:lnTo>
                    <a:pt x="0" y="3458"/>
                  </a:lnTo>
                  <a:lnTo>
                    <a:pt x="18" y="3561"/>
                  </a:lnTo>
                  <a:lnTo>
                    <a:pt x="129" y="3573"/>
                  </a:lnTo>
                  <a:lnTo>
                    <a:pt x="248" y="3555"/>
                  </a:lnTo>
                  <a:lnTo>
                    <a:pt x="365" y="3645"/>
                  </a:lnTo>
                  <a:lnTo>
                    <a:pt x="488" y="3672"/>
                  </a:lnTo>
                  <a:lnTo>
                    <a:pt x="638" y="3648"/>
                  </a:lnTo>
                  <a:lnTo>
                    <a:pt x="698" y="3758"/>
                  </a:lnTo>
                  <a:lnTo>
                    <a:pt x="726" y="3894"/>
                  </a:lnTo>
                  <a:lnTo>
                    <a:pt x="810" y="3738"/>
                  </a:lnTo>
                  <a:lnTo>
                    <a:pt x="876" y="3587"/>
                  </a:lnTo>
                  <a:lnTo>
                    <a:pt x="758" y="3546"/>
                  </a:lnTo>
                  <a:lnTo>
                    <a:pt x="750" y="3446"/>
                  </a:lnTo>
                  <a:lnTo>
                    <a:pt x="689" y="3396"/>
                  </a:lnTo>
                  <a:lnTo>
                    <a:pt x="680" y="3345"/>
                  </a:lnTo>
                  <a:lnTo>
                    <a:pt x="629" y="3269"/>
                  </a:lnTo>
                  <a:lnTo>
                    <a:pt x="612" y="3186"/>
                  </a:lnTo>
                  <a:lnTo>
                    <a:pt x="653" y="3063"/>
                  </a:lnTo>
                  <a:lnTo>
                    <a:pt x="738" y="3078"/>
                  </a:lnTo>
                  <a:lnTo>
                    <a:pt x="809" y="3114"/>
                  </a:lnTo>
                  <a:lnTo>
                    <a:pt x="882" y="3119"/>
                  </a:lnTo>
                  <a:lnTo>
                    <a:pt x="935" y="3191"/>
                  </a:lnTo>
                  <a:lnTo>
                    <a:pt x="992" y="3248"/>
                  </a:lnTo>
                  <a:lnTo>
                    <a:pt x="1035" y="3320"/>
                  </a:lnTo>
                  <a:lnTo>
                    <a:pt x="1128" y="3404"/>
                  </a:lnTo>
                  <a:lnTo>
                    <a:pt x="1121" y="3498"/>
                  </a:lnTo>
                  <a:lnTo>
                    <a:pt x="1076" y="3599"/>
                  </a:lnTo>
                  <a:lnTo>
                    <a:pt x="935" y="3599"/>
                  </a:lnTo>
                  <a:lnTo>
                    <a:pt x="876" y="3587"/>
                  </a:lnTo>
                  <a:lnTo>
                    <a:pt x="812" y="3740"/>
                  </a:lnTo>
                  <a:lnTo>
                    <a:pt x="938" y="3833"/>
                  </a:lnTo>
                  <a:lnTo>
                    <a:pt x="1073" y="3912"/>
                  </a:lnTo>
                  <a:lnTo>
                    <a:pt x="1154" y="4013"/>
                  </a:lnTo>
                  <a:lnTo>
                    <a:pt x="1163" y="4112"/>
                  </a:lnTo>
                  <a:lnTo>
                    <a:pt x="1179" y="4173"/>
                  </a:lnTo>
                  <a:lnTo>
                    <a:pt x="1644" y="3480"/>
                  </a:lnTo>
                  <a:lnTo>
                    <a:pt x="1764" y="3312"/>
                  </a:lnTo>
                  <a:lnTo>
                    <a:pt x="1812" y="3168"/>
                  </a:lnTo>
                  <a:lnTo>
                    <a:pt x="1944" y="2952"/>
                  </a:lnTo>
                  <a:lnTo>
                    <a:pt x="2076" y="2688"/>
                  </a:lnTo>
                  <a:lnTo>
                    <a:pt x="2256" y="2400"/>
                  </a:lnTo>
                  <a:lnTo>
                    <a:pt x="2400" y="2316"/>
                  </a:lnTo>
                  <a:lnTo>
                    <a:pt x="2544" y="2148"/>
                  </a:lnTo>
                  <a:lnTo>
                    <a:pt x="2700" y="2064"/>
                  </a:lnTo>
                  <a:lnTo>
                    <a:pt x="2868" y="1944"/>
                  </a:lnTo>
                  <a:lnTo>
                    <a:pt x="3024" y="1812"/>
                  </a:lnTo>
                  <a:lnTo>
                    <a:pt x="3144" y="1692"/>
                  </a:lnTo>
                  <a:lnTo>
                    <a:pt x="3156" y="1560"/>
                  </a:lnTo>
                  <a:lnTo>
                    <a:pt x="3264" y="1440"/>
                  </a:lnTo>
                  <a:lnTo>
                    <a:pt x="3214" y="1216"/>
                  </a:lnTo>
                  <a:lnTo>
                    <a:pt x="3204" y="1104"/>
                  </a:lnTo>
                  <a:lnTo>
                    <a:pt x="3360" y="1092"/>
                  </a:lnTo>
                  <a:lnTo>
                    <a:pt x="3408" y="876"/>
                  </a:lnTo>
                  <a:lnTo>
                    <a:pt x="3480" y="564"/>
                  </a:lnTo>
                  <a:lnTo>
                    <a:pt x="3588" y="384"/>
                  </a:lnTo>
                  <a:lnTo>
                    <a:pt x="3624" y="192"/>
                  </a:lnTo>
                  <a:lnTo>
                    <a:pt x="3612" y="48"/>
                  </a:lnTo>
                  <a:lnTo>
                    <a:pt x="3456" y="36"/>
                  </a:lnTo>
                  <a:lnTo>
                    <a:pt x="3312" y="36"/>
                  </a:lnTo>
                  <a:lnTo>
                    <a:pt x="3132" y="48"/>
                  </a:lnTo>
                  <a:lnTo>
                    <a:pt x="2976" y="0"/>
                  </a:lnTo>
                  <a:lnTo>
                    <a:pt x="2868" y="24"/>
                  </a:lnTo>
                  <a:lnTo>
                    <a:pt x="2868" y="156"/>
                  </a:lnTo>
                  <a:lnTo>
                    <a:pt x="2856" y="300"/>
                  </a:lnTo>
                  <a:lnTo>
                    <a:pt x="2892" y="432"/>
                  </a:lnTo>
                  <a:lnTo>
                    <a:pt x="2820" y="504"/>
                  </a:lnTo>
                  <a:lnTo>
                    <a:pt x="2736" y="432"/>
                  </a:lnTo>
                  <a:lnTo>
                    <a:pt x="2640" y="480"/>
                  </a:lnTo>
                  <a:lnTo>
                    <a:pt x="2508" y="468"/>
                  </a:lnTo>
                  <a:lnTo>
                    <a:pt x="2388" y="420"/>
                  </a:lnTo>
                  <a:lnTo>
                    <a:pt x="2256" y="420"/>
                  </a:lnTo>
                  <a:lnTo>
                    <a:pt x="2172" y="456"/>
                  </a:lnTo>
                  <a:lnTo>
                    <a:pt x="2016" y="468"/>
                  </a:lnTo>
                  <a:lnTo>
                    <a:pt x="1860" y="432"/>
                  </a:lnTo>
                  <a:lnTo>
                    <a:pt x="1740" y="408"/>
                  </a:lnTo>
                  <a:lnTo>
                    <a:pt x="1608" y="432"/>
                  </a:lnTo>
                  <a:lnTo>
                    <a:pt x="1500" y="372"/>
                  </a:lnTo>
                  <a:lnTo>
                    <a:pt x="1344" y="456"/>
                  </a:lnTo>
                  <a:lnTo>
                    <a:pt x="1212" y="456"/>
                  </a:lnTo>
                  <a:lnTo>
                    <a:pt x="1068" y="456"/>
                  </a:lnTo>
                  <a:lnTo>
                    <a:pt x="996" y="516"/>
                  </a:lnTo>
                  <a:lnTo>
                    <a:pt x="914" y="587"/>
                  </a:lnTo>
                  <a:close/>
                </a:path>
              </a:pathLst>
            </a:custGeom>
            <a:solidFill>
              <a:schemeClr val="bg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b="1" kern="0">
                <a:solidFill>
                  <a:srgbClr val="353535"/>
                </a:solidFill>
                <a:latin typeface="Arial" charset="0"/>
              </a:endParaRPr>
            </a:p>
          </p:txBody>
        </p:sp>
        <p:sp>
          <p:nvSpPr>
            <p:cNvPr id="18" name="Freeform 53">
              <a:extLst>
                <a:ext uri="{FF2B5EF4-FFF2-40B4-BE49-F238E27FC236}">
                  <a16:creationId xmlns:a16="http://schemas.microsoft.com/office/drawing/2014/main" id="{782EF8FF-684D-4148-8D0C-CE32D19B0889}"/>
                </a:ext>
              </a:extLst>
            </p:cNvPr>
            <p:cNvSpPr>
              <a:spLocks/>
            </p:cNvSpPr>
            <p:nvPr/>
          </p:nvSpPr>
          <p:spPr bwMode="auto">
            <a:xfrm>
              <a:off x="3586586" y="4141788"/>
              <a:ext cx="2025650" cy="1322388"/>
            </a:xfrm>
            <a:custGeom>
              <a:avLst/>
              <a:gdLst>
                <a:gd name="T0" fmla="*/ 852 w 6280"/>
                <a:gd name="T1" fmla="*/ 2133 h 4155"/>
                <a:gd name="T2" fmla="*/ 510 w 6280"/>
                <a:gd name="T3" fmla="*/ 2580 h 4155"/>
                <a:gd name="T4" fmla="*/ 258 w 6280"/>
                <a:gd name="T5" fmla="*/ 2925 h 4155"/>
                <a:gd name="T6" fmla="*/ 253 w 6280"/>
                <a:gd name="T7" fmla="*/ 3393 h 4155"/>
                <a:gd name="T8" fmla="*/ 852 w 6280"/>
                <a:gd name="T9" fmla="*/ 3537 h 4155"/>
                <a:gd name="T10" fmla="*/ 763 w 6280"/>
                <a:gd name="T11" fmla="*/ 3933 h 4155"/>
                <a:gd name="T12" fmla="*/ 1249 w 6280"/>
                <a:gd name="T13" fmla="*/ 4027 h 4155"/>
                <a:gd name="T14" fmla="*/ 1615 w 6280"/>
                <a:gd name="T15" fmla="*/ 4128 h 4155"/>
                <a:gd name="T16" fmla="*/ 1853 w 6280"/>
                <a:gd name="T17" fmla="*/ 4045 h 4155"/>
                <a:gd name="T18" fmla="*/ 2102 w 6280"/>
                <a:gd name="T19" fmla="*/ 3940 h 4155"/>
                <a:gd name="T20" fmla="*/ 2422 w 6280"/>
                <a:gd name="T21" fmla="*/ 4032 h 4155"/>
                <a:gd name="T22" fmla="*/ 2495 w 6280"/>
                <a:gd name="T23" fmla="*/ 3794 h 4155"/>
                <a:gd name="T24" fmla="*/ 2788 w 6280"/>
                <a:gd name="T25" fmla="*/ 3703 h 4155"/>
                <a:gd name="T26" fmla="*/ 3105 w 6280"/>
                <a:gd name="T27" fmla="*/ 3762 h 4155"/>
                <a:gd name="T28" fmla="*/ 3410 w 6280"/>
                <a:gd name="T29" fmla="*/ 3611 h 4155"/>
                <a:gd name="T30" fmla="*/ 3839 w 6280"/>
                <a:gd name="T31" fmla="*/ 3410 h 4155"/>
                <a:gd name="T32" fmla="*/ 4296 w 6280"/>
                <a:gd name="T33" fmla="*/ 3072 h 4155"/>
                <a:gd name="T34" fmla="*/ 4827 w 6280"/>
                <a:gd name="T35" fmla="*/ 2624 h 4155"/>
                <a:gd name="T36" fmla="*/ 5302 w 6280"/>
                <a:gd name="T37" fmla="*/ 2112 h 4155"/>
                <a:gd name="T38" fmla="*/ 5787 w 6280"/>
                <a:gd name="T39" fmla="*/ 1665 h 4155"/>
                <a:gd name="T40" fmla="*/ 6280 w 6280"/>
                <a:gd name="T41" fmla="*/ 1162 h 4155"/>
                <a:gd name="T42" fmla="*/ 6171 w 6280"/>
                <a:gd name="T43" fmla="*/ 897 h 4155"/>
                <a:gd name="T44" fmla="*/ 5977 w 6280"/>
                <a:gd name="T45" fmla="*/ 574 h 4155"/>
                <a:gd name="T46" fmla="*/ 6223 w 6280"/>
                <a:gd name="T47" fmla="*/ 484 h 4155"/>
                <a:gd name="T48" fmla="*/ 6091 w 6280"/>
                <a:gd name="T49" fmla="*/ 232 h 4155"/>
                <a:gd name="T50" fmla="*/ 5911 w 6280"/>
                <a:gd name="T51" fmla="*/ 100 h 4155"/>
                <a:gd name="T52" fmla="*/ 5713 w 6280"/>
                <a:gd name="T53" fmla="*/ 172 h 4155"/>
                <a:gd name="T54" fmla="*/ 5791 w 6280"/>
                <a:gd name="T55" fmla="*/ 382 h 4155"/>
                <a:gd name="T56" fmla="*/ 5979 w 6280"/>
                <a:gd name="T57" fmla="*/ 571 h 4155"/>
                <a:gd name="T58" fmla="*/ 5803 w 6280"/>
                <a:gd name="T59" fmla="*/ 741 h 4155"/>
                <a:gd name="T60" fmla="*/ 5467 w 6280"/>
                <a:gd name="T61" fmla="*/ 632 h 4155"/>
                <a:gd name="T62" fmla="*/ 5119 w 6280"/>
                <a:gd name="T63" fmla="*/ 549 h 4155"/>
                <a:gd name="T64" fmla="*/ 5238 w 6280"/>
                <a:gd name="T65" fmla="*/ 312 h 4155"/>
                <a:gd name="T66" fmla="*/ 5347 w 6280"/>
                <a:gd name="T67" fmla="*/ 0 h 4155"/>
                <a:gd name="T68" fmla="*/ 5083 w 6280"/>
                <a:gd name="T69" fmla="*/ 156 h 4155"/>
                <a:gd name="T70" fmla="*/ 4781 w 6280"/>
                <a:gd name="T71" fmla="*/ 193 h 4155"/>
                <a:gd name="T72" fmla="*/ 4605 w 6280"/>
                <a:gd name="T73" fmla="*/ 458 h 4155"/>
                <a:gd name="T74" fmla="*/ 4269 w 6280"/>
                <a:gd name="T75" fmla="*/ 623 h 4155"/>
                <a:gd name="T76" fmla="*/ 3996 w 6280"/>
                <a:gd name="T77" fmla="*/ 336 h 4155"/>
                <a:gd name="T78" fmla="*/ 3561 w 6280"/>
                <a:gd name="T79" fmla="*/ 618 h 4155"/>
                <a:gd name="T80" fmla="*/ 3192 w 6280"/>
                <a:gd name="T81" fmla="*/ 562 h 4155"/>
                <a:gd name="T82" fmla="*/ 2749 w 6280"/>
                <a:gd name="T83" fmla="*/ 537 h 4155"/>
                <a:gd name="T84" fmla="*/ 2485 w 6280"/>
                <a:gd name="T85" fmla="*/ 598 h 4155"/>
                <a:gd name="T86" fmla="*/ 2367 w 6280"/>
                <a:gd name="T87" fmla="*/ 936 h 4155"/>
                <a:gd name="T88" fmla="*/ 2113 w 6280"/>
                <a:gd name="T89" fmla="*/ 1161 h 4155"/>
                <a:gd name="T90" fmla="*/ 1573 w 6280"/>
                <a:gd name="T91" fmla="*/ 1342 h 4155"/>
                <a:gd name="T92" fmla="*/ 1285 w 6280"/>
                <a:gd name="T93" fmla="*/ 1920 h 4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80" h="4155">
                  <a:moveTo>
                    <a:pt x="1177" y="2133"/>
                  </a:moveTo>
                  <a:lnTo>
                    <a:pt x="1018" y="2150"/>
                  </a:lnTo>
                  <a:lnTo>
                    <a:pt x="852" y="2133"/>
                  </a:lnTo>
                  <a:lnTo>
                    <a:pt x="760" y="2225"/>
                  </a:lnTo>
                  <a:lnTo>
                    <a:pt x="511" y="2331"/>
                  </a:lnTo>
                  <a:lnTo>
                    <a:pt x="510" y="2580"/>
                  </a:lnTo>
                  <a:lnTo>
                    <a:pt x="636" y="2744"/>
                  </a:lnTo>
                  <a:lnTo>
                    <a:pt x="420" y="2763"/>
                  </a:lnTo>
                  <a:lnTo>
                    <a:pt x="258" y="2925"/>
                  </a:lnTo>
                  <a:lnTo>
                    <a:pt x="168" y="3141"/>
                  </a:lnTo>
                  <a:lnTo>
                    <a:pt x="0" y="3372"/>
                  </a:lnTo>
                  <a:lnTo>
                    <a:pt x="253" y="3393"/>
                  </a:lnTo>
                  <a:lnTo>
                    <a:pt x="475" y="3339"/>
                  </a:lnTo>
                  <a:lnTo>
                    <a:pt x="729" y="3393"/>
                  </a:lnTo>
                  <a:lnTo>
                    <a:pt x="852" y="3537"/>
                  </a:lnTo>
                  <a:lnTo>
                    <a:pt x="690" y="3665"/>
                  </a:lnTo>
                  <a:lnTo>
                    <a:pt x="637" y="3842"/>
                  </a:lnTo>
                  <a:lnTo>
                    <a:pt x="763" y="3933"/>
                  </a:lnTo>
                  <a:lnTo>
                    <a:pt x="893" y="3981"/>
                  </a:lnTo>
                  <a:lnTo>
                    <a:pt x="1057" y="4009"/>
                  </a:lnTo>
                  <a:lnTo>
                    <a:pt x="1249" y="4027"/>
                  </a:lnTo>
                  <a:lnTo>
                    <a:pt x="1386" y="4064"/>
                  </a:lnTo>
                  <a:lnTo>
                    <a:pt x="1505" y="4128"/>
                  </a:lnTo>
                  <a:lnTo>
                    <a:pt x="1615" y="4128"/>
                  </a:lnTo>
                  <a:lnTo>
                    <a:pt x="1743" y="4155"/>
                  </a:lnTo>
                  <a:lnTo>
                    <a:pt x="1807" y="4109"/>
                  </a:lnTo>
                  <a:lnTo>
                    <a:pt x="1853" y="4045"/>
                  </a:lnTo>
                  <a:lnTo>
                    <a:pt x="1862" y="3972"/>
                  </a:lnTo>
                  <a:lnTo>
                    <a:pt x="1962" y="3936"/>
                  </a:lnTo>
                  <a:lnTo>
                    <a:pt x="2102" y="3940"/>
                  </a:lnTo>
                  <a:lnTo>
                    <a:pt x="2194" y="3977"/>
                  </a:lnTo>
                  <a:lnTo>
                    <a:pt x="2285" y="4023"/>
                  </a:lnTo>
                  <a:lnTo>
                    <a:pt x="2422" y="4032"/>
                  </a:lnTo>
                  <a:lnTo>
                    <a:pt x="2459" y="3959"/>
                  </a:lnTo>
                  <a:lnTo>
                    <a:pt x="2468" y="3876"/>
                  </a:lnTo>
                  <a:lnTo>
                    <a:pt x="2495" y="3794"/>
                  </a:lnTo>
                  <a:lnTo>
                    <a:pt x="2578" y="3758"/>
                  </a:lnTo>
                  <a:lnTo>
                    <a:pt x="2669" y="3703"/>
                  </a:lnTo>
                  <a:lnTo>
                    <a:pt x="2788" y="3703"/>
                  </a:lnTo>
                  <a:lnTo>
                    <a:pt x="2888" y="3748"/>
                  </a:lnTo>
                  <a:lnTo>
                    <a:pt x="2998" y="3776"/>
                  </a:lnTo>
                  <a:lnTo>
                    <a:pt x="3105" y="3762"/>
                  </a:lnTo>
                  <a:lnTo>
                    <a:pt x="3227" y="3721"/>
                  </a:lnTo>
                  <a:lnTo>
                    <a:pt x="3318" y="3694"/>
                  </a:lnTo>
                  <a:lnTo>
                    <a:pt x="3410" y="3611"/>
                  </a:lnTo>
                  <a:lnTo>
                    <a:pt x="3574" y="3556"/>
                  </a:lnTo>
                  <a:lnTo>
                    <a:pt x="3720" y="3474"/>
                  </a:lnTo>
                  <a:lnTo>
                    <a:pt x="3839" y="3410"/>
                  </a:lnTo>
                  <a:lnTo>
                    <a:pt x="4004" y="3282"/>
                  </a:lnTo>
                  <a:lnTo>
                    <a:pt x="4123" y="3172"/>
                  </a:lnTo>
                  <a:lnTo>
                    <a:pt x="4296" y="3072"/>
                  </a:lnTo>
                  <a:lnTo>
                    <a:pt x="4488" y="2916"/>
                  </a:lnTo>
                  <a:lnTo>
                    <a:pt x="4644" y="2770"/>
                  </a:lnTo>
                  <a:lnTo>
                    <a:pt x="4827" y="2624"/>
                  </a:lnTo>
                  <a:lnTo>
                    <a:pt x="5000" y="2432"/>
                  </a:lnTo>
                  <a:lnTo>
                    <a:pt x="5165" y="2295"/>
                  </a:lnTo>
                  <a:lnTo>
                    <a:pt x="5302" y="2112"/>
                  </a:lnTo>
                  <a:lnTo>
                    <a:pt x="5458" y="1930"/>
                  </a:lnTo>
                  <a:lnTo>
                    <a:pt x="5640" y="1729"/>
                  </a:lnTo>
                  <a:lnTo>
                    <a:pt x="5787" y="1665"/>
                  </a:lnTo>
                  <a:lnTo>
                    <a:pt x="5906" y="1500"/>
                  </a:lnTo>
                  <a:lnTo>
                    <a:pt x="6125" y="1354"/>
                  </a:lnTo>
                  <a:lnTo>
                    <a:pt x="6280" y="1162"/>
                  </a:lnTo>
                  <a:lnTo>
                    <a:pt x="6262" y="1089"/>
                  </a:lnTo>
                  <a:lnTo>
                    <a:pt x="6257" y="997"/>
                  </a:lnTo>
                  <a:lnTo>
                    <a:pt x="6171" y="897"/>
                  </a:lnTo>
                  <a:lnTo>
                    <a:pt x="6034" y="815"/>
                  </a:lnTo>
                  <a:lnTo>
                    <a:pt x="5911" y="726"/>
                  </a:lnTo>
                  <a:lnTo>
                    <a:pt x="5977" y="574"/>
                  </a:lnTo>
                  <a:lnTo>
                    <a:pt x="5989" y="578"/>
                  </a:lnTo>
                  <a:lnTo>
                    <a:pt x="6175" y="586"/>
                  </a:lnTo>
                  <a:lnTo>
                    <a:pt x="6223" y="484"/>
                  </a:lnTo>
                  <a:lnTo>
                    <a:pt x="6229" y="388"/>
                  </a:lnTo>
                  <a:lnTo>
                    <a:pt x="6139" y="310"/>
                  </a:lnTo>
                  <a:lnTo>
                    <a:pt x="6091" y="232"/>
                  </a:lnTo>
                  <a:lnTo>
                    <a:pt x="6037" y="178"/>
                  </a:lnTo>
                  <a:lnTo>
                    <a:pt x="5983" y="106"/>
                  </a:lnTo>
                  <a:lnTo>
                    <a:pt x="5911" y="100"/>
                  </a:lnTo>
                  <a:lnTo>
                    <a:pt x="5839" y="64"/>
                  </a:lnTo>
                  <a:lnTo>
                    <a:pt x="5755" y="46"/>
                  </a:lnTo>
                  <a:lnTo>
                    <a:pt x="5713" y="172"/>
                  </a:lnTo>
                  <a:lnTo>
                    <a:pt x="5731" y="256"/>
                  </a:lnTo>
                  <a:lnTo>
                    <a:pt x="5779" y="328"/>
                  </a:lnTo>
                  <a:lnTo>
                    <a:pt x="5791" y="382"/>
                  </a:lnTo>
                  <a:lnTo>
                    <a:pt x="5851" y="430"/>
                  </a:lnTo>
                  <a:lnTo>
                    <a:pt x="5857" y="532"/>
                  </a:lnTo>
                  <a:lnTo>
                    <a:pt x="5979" y="571"/>
                  </a:lnTo>
                  <a:lnTo>
                    <a:pt x="5911" y="724"/>
                  </a:lnTo>
                  <a:lnTo>
                    <a:pt x="5827" y="880"/>
                  </a:lnTo>
                  <a:lnTo>
                    <a:pt x="5803" y="741"/>
                  </a:lnTo>
                  <a:lnTo>
                    <a:pt x="5740" y="634"/>
                  </a:lnTo>
                  <a:lnTo>
                    <a:pt x="5593" y="658"/>
                  </a:lnTo>
                  <a:lnTo>
                    <a:pt x="5467" y="632"/>
                  </a:lnTo>
                  <a:lnTo>
                    <a:pt x="5348" y="540"/>
                  </a:lnTo>
                  <a:lnTo>
                    <a:pt x="5229" y="559"/>
                  </a:lnTo>
                  <a:lnTo>
                    <a:pt x="5119" y="549"/>
                  </a:lnTo>
                  <a:lnTo>
                    <a:pt x="5101" y="440"/>
                  </a:lnTo>
                  <a:lnTo>
                    <a:pt x="5138" y="348"/>
                  </a:lnTo>
                  <a:lnTo>
                    <a:pt x="5238" y="312"/>
                  </a:lnTo>
                  <a:lnTo>
                    <a:pt x="5339" y="202"/>
                  </a:lnTo>
                  <a:lnTo>
                    <a:pt x="5439" y="129"/>
                  </a:lnTo>
                  <a:lnTo>
                    <a:pt x="5347" y="0"/>
                  </a:lnTo>
                  <a:lnTo>
                    <a:pt x="5275" y="65"/>
                  </a:lnTo>
                  <a:lnTo>
                    <a:pt x="5202" y="120"/>
                  </a:lnTo>
                  <a:lnTo>
                    <a:pt x="5083" y="156"/>
                  </a:lnTo>
                  <a:lnTo>
                    <a:pt x="4982" y="156"/>
                  </a:lnTo>
                  <a:lnTo>
                    <a:pt x="4900" y="165"/>
                  </a:lnTo>
                  <a:lnTo>
                    <a:pt x="4781" y="193"/>
                  </a:lnTo>
                  <a:lnTo>
                    <a:pt x="4735" y="284"/>
                  </a:lnTo>
                  <a:lnTo>
                    <a:pt x="4662" y="357"/>
                  </a:lnTo>
                  <a:lnTo>
                    <a:pt x="4605" y="458"/>
                  </a:lnTo>
                  <a:lnTo>
                    <a:pt x="4516" y="650"/>
                  </a:lnTo>
                  <a:lnTo>
                    <a:pt x="4397" y="650"/>
                  </a:lnTo>
                  <a:lnTo>
                    <a:pt x="4269" y="623"/>
                  </a:lnTo>
                  <a:lnTo>
                    <a:pt x="4178" y="540"/>
                  </a:lnTo>
                  <a:lnTo>
                    <a:pt x="4095" y="440"/>
                  </a:lnTo>
                  <a:lnTo>
                    <a:pt x="3996" y="336"/>
                  </a:lnTo>
                  <a:lnTo>
                    <a:pt x="3865" y="478"/>
                  </a:lnTo>
                  <a:lnTo>
                    <a:pt x="3709" y="513"/>
                  </a:lnTo>
                  <a:lnTo>
                    <a:pt x="3561" y="618"/>
                  </a:lnTo>
                  <a:lnTo>
                    <a:pt x="3436" y="670"/>
                  </a:lnTo>
                  <a:lnTo>
                    <a:pt x="3291" y="624"/>
                  </a:lnTo>
                  <a:lnTo>
                    <a:pt x="3192" y="562"/>
                  </a:lnTo>
                  <a:lnTo>
                    <a:pt x="3051" y="574"/>
                  </a:lnTo>
                  <a:lnTo>
                    <a:pt x="2952" y="478"/>
                  </a:lnTo>
                  <a:lnTo>
                    <a:pt x="2749" y="537"/>
                  </a:lnTo>
                  <a:lnTo>
                    <a:pt x="2691" y="595"/>
                  </a:lnTo>
                  <a:lnTo>
                    <a:pt x="2605" y="645"/>
                  </a:lnTo>
                  <a:lnTo>
                    <a:pt x="2485" y="598"/>
                  </a:lnTo>
                  <a:lnTo>
                    <a:pt x="2355" y="601"/>
                  </a:lnTo>
                  <a:lnTo>
                    <a:pt x="2353" y="760"/>
                  </a:lnTo>
                  <a:lnTo>
                    <a:pt x="2367" y="936"/>
                  </a:lnTo>
                  <a:lnTo>
                    <a:pt x="2364" y="1065"/>
                  </a:lnTo>
                  <a:lnTo>
                    <a:pt x="2271" y="1161"/>
                  </a:lnTo>
                  <a:lnTo>
                    <a:pt x="2113" y="1161"/>
                  </a:lnTo>
                  <a:lnTo>
                    <a:pt x="1920" y="1233"/>
                  </a:lnTo>
                  <a:lnTo>
                    <a:pt x="1755" y="1365"/>
                  </a:lnTo>
                  <a:lnTo>
                    <a:pt x="1573" y="1342"/>
                  </a:lnTo>
                  <a:lnTo>
                    <a:pt x="1479" y="1677"/>
                  </a:lnTo>
                  <a:lnTo>
                    <a:pt x="1228" y="1749"/>
                  </a:lnTo>
                  <a:lnTo>
                    <a:pt x="1285" y="1920"/>
                  </a:lnTo>
                  <a:lnTo>
                    <a:pt x="1212" y="2008"/>
                  </a:lnTo>
                  <a:lnTo>
                    <a:pt x="1177" y="2133"/>
                  </a:lnTo>
                  <a:close/>
                </a:path>
              </a:pathLst>
            </a:custGeom>
            <a:solidFill>
              <a:schemeClr val="accent2">
                <a:lumMod val="60000"/>
                <a:lumOff val="4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rgbClr val="353535"/>
                </a:solidFill>
              </a:endParaRPr>
            </a:p>
          </p:txBody>
        </p:sp>
        <p:sp>
          <p:nvSpPr>
            <p:cNvPr id="19" name="Freeform 54">
              <a:extLst>
                <a:ext uri="{FF2B5EF4-FFF2-40B4-BE49-F238E27FC236}">
                  <a16:creationId xmlns:a16="http://schemas.microsoft.com/office/drawing/2014/main" id="{F4D70CFE-770B-6844-AE23-79889418515D}"/>
                </a:ext>
              </a:extLst>
            </p:cNvPr>
            <p:cNvSpPr>
              <a:spLocks/>
            </p:cNvSpPr>
            <p:nvPr/>
          </p:nvSpPr>
          <p:spPr bwMode="auto">
            <a:xfrm>
              <a:off x="4591473" y="1695450"/>
              <a:ext cx="1570038" cy="954088"/>
            </a:xfrm>
            <a:custGeom>
              <a:avLst/>
              <a:gdLst>
                <a:gd name="T0" fmla="*/ 4815 w 4870"/>
                <a:gd name="T1" fmla="*/ 1895 h 2993"/>
                <a:gd name="T2" fmla="*/ 4568 w 4870"/>
                <a:gd name="T3" fmla="*/ 1923 h 2993"/>
                <a:gd name="T4" fmla="*/ 4449 w 4870"/>
                <a:gd name="T5" fmla="*/ 2179 h 2993"/>
                <a:gd name="T6" fmla="*/ 4504 w 4870"/>
                <a:gd name="T7" fmla="*/ 2407 h 2993"/>
                <a:gd name="T8" fmla="*/ 4641 w 4870"/>
                <a:gd name="T9" fmla="*/ 2499 h 2993"/>
                <a:gd name="T10" fmla="*/ 4459 w 4870"/>
                <a:gd name="T11" fmla="*/ 2572 h 2993"/>
                <a:gd name="T12" fmla="*/ 4523 w 4870"/>
                <a:gd name="T13" fmla="*/ 2746 h 2993"/>
                <a:gd name="T14" fmla="*/ 4331 w 4870"/>
                <a:gd name="T15" fmla="*/ 2883 h 2993"/>
                <a:gd name="T16" fmla="*/ 4203 w 4870"/>
                <a:gd name="T17" fmla="*/ 2787 h 2993"/>
                <a:gd name="T18" fmla="*/ 4257 w 4870"/>
                <a:gd name="T19" fmla="*/ 2590 h 2993"/>
                <a:gd name="T20" fmla="*/ 4102 w 4870"/>
                <a:gd name="T21" fmla="*/ 2398 h 2993"/>
                <a:gd name="T22" fmla="*/ 3901 w 4870"/>
                <a:gd name="T23" fmla="*/ 2311 h 2993"/>
                <a:gd name="T24" fmla="*/ 3736 w 4870"/>
                <a:gd name="T25" fmla="*/ 2453 h 2993"/>
                <a:gd name="T26" fmla="*/ 3499 w 4870"/>
                <a:gd name="T27" fmla="*/ 2389 h 2993"/>
                <a:gd name="T28" fmla="*/ 3334 w 4870"/>
                <a:gd name="T29" fmla="*/ 2407 h 2993"/>
                <a:gd name="T30" fmla="*/ 3343 w 4870"/>
                <a:gd name="T31" fmla="*/ 2590 h 2993"/>
                <a:gd name="T32" fmla="*/ 3124 w 4870"/>
                <a:gd name="T33" fmla="*/ 2746 h 2993"/>
                <a:gd name="T34" fmla="*/ 3032 w 4870"/>
                <a:gd name="T35" fmla="*/ 2956 h 2993"/>
                <a:gd name="T36" fmla="*/ 2813 w 4870"/>
                <a:gd name="T37" fmla="*/ 2983 h 2993"/>
                <a:gd name="T38" fmla="*/ 2694 w 4870"/>
                <a:gd name="T39" fmla="*/ 2746 h 2993"/>
                <a:gd name="T40" fmla="*/ 2740 w 4870"/>
                <a:gd name="T41" fmla="*/ 2545 h 2993"/>
                <a:gd name="T42" fmla="*/ 2511 w 4870"/>
                <a:gd name="T43" fmla="*/ 2645 h 2993"/>
                <a:gd name="T44" fmla="*/ 2401 w 4870"/>
                <a:gd name="T45" fmla="*/ 2737 h 2993"/>
                <a:gd name="T46" fmla="*/ 2219 w 4870"/>
                <a:gd name="T47" fmla="*/ 2755 h 2993"/>
                <a:gd name="T48" fmla="*/ 1990 w 4870"/>
                <a:gd name="T49" fmla="*/ 2773 h 2993"/>
                <a:gd name="T50" fmla="*/ 1880 w 4870"/>
                <a:gd name="T51" fmla="*/ 2865 h 2993"/>
                <a:gd name="T52" fmla="*/ 1617 w 4870"/>
                <a:gd name="T53" fmla="*/ 2918 h 2993"/>
                <a:gd name="T54" fmla="*/ 1644 w 4870"/>
                <a:gd name="T55" fmla="*/ 2819 h 2993"/>
                <a:gd name="T56" fmla="*/ 1296 w 4870"/>
                <a:gd name="T57" fmla="*/ 2765 h 2993"/>
                <a:gd name="T58" fmla="*/ 1084 w 4870"/>
                <a:gd name="T59" fmla="*/ 2846 h 2993"/>
                <a:gd name="T60" fmla="*/ 814 w 4870"/>
                <a:gd name="T61" fmla="*/ 2748 h 2993"/>
                <a:gd name="T62" fmla="*/ 619 w 4870"/>
                <a:gd name="T63" fmla="*/ 2489 h 2993"/>
                <a:gd name="T64" fmla="*/ 475 w 4870"/>
                <a:gd name="T65" fmla="*/ 2622 h 2993"/>
                <a:gd name="T66" fmla="*/ 118 w 4870"/>
                <a:gd name="T67" fmla="*/ 2547 h 2993"/>
                <a:gd name="T68" fmla="*/ 0 w 4870"/>
                <a:gd name="T69" fmla="*/ 2381 h 2993"/>
                <a:gd name="T70" fmla="*/ 315 w 4870"/>
                <a:gd name="T71" fmla="*/ 2100 h 2993"/>
                <a:gd name="T72" fmla="*/ 538 w 4870"/>
                <a:gd name="T73" fmla="*/ 1968 h 2993"/>
                <a:gd name="T74" fmla="*/ 615 w 4870"/>
                <a:gd name="T75" fmla="*/ 1428 h 2993"/>
                <a:gd name="T76" fmla="*/ 891 w 4870"/>
                <a:gd name="T77" fmla="*/ 1212 h 2993"/>
                <a:gd name="T78" fmla="*/ 1143 w 4870"/>
                <a:gd name="T79" fmla="*/ 1044 h 2993"/>
                <a:gd name="T80" fmla="*/ 1462 w 4870"/>
                <a:gd name="T81" fmla="*/ 852 h 2993"/>
                <a:gd name="T82" fmla="*/ 1546 w 4870"/>
                <a:gd name="T83" fmla="*/ 660 h 2993"/>
                <a:gd name="T84" fmla="*/ 1714 w 4870"/>
                <a:gd name="T85" fmla="*/ 480 h 2993"/>
                <a:gd name="T86" fmla="*/ 2074 w 4870"/>
                <a:gd name="T87" fmla="*/ 420 h 2993"/>
                <a:gd name="T88" fmla="*/ 2350 w 4870"/>
                <a:gd name="T89" fmla="*/ 288 h 2993"/>
                <a:gd name="T90" fmla="*/ 2475 w 4870"/>
                <a:gd name="T91" fmla="*/ 94 h 2993"/>
                <a:gd name="T92" fmla="*/ 2770 w 4870"/>
                <a:gd name="T93" fmla="*/ 72 h 2993"/>
                <a:gd name="T94" fmla="*/ 3118 w 4870"/>
                <a:gd name="T95" fmla="*/ 36 h 2993"/>
                <a:gd name="T96" fmla="*/ 3298 w 4870"/>
                <a:gd name="T97" fmla="*/ 72 h 2993"/>
                <a:gd name="T98" fmla="*/ 3499 w 4870"/>
                <a:gd name="T99" fmla="*/ 195 h 2993"/>
                <a:gd name="T100" fmla="*/ 3718 w 4870"/>
                <a:gd name="T101" fmla="*/ 241 h 2993"/>
                <a:gd name="T102" fmla="*/ 3928 w 4870"/>
                <a:gd name="T103" fmla="*/ 222 h 2993"/>
                <a:gd name="T104" fmla="*/ 4148 w 4870"/>
                <a:gd name="T105" fmla="*/ 222 h 2993"/>
                <a:gd name="T106" fmla="*/ 4349 w 4870"/>
                <a:gd name="T107" fmla="*/ 259 h 2993"/>
                <a:gd name="T108" fmla="*/ 4459 w 4870"/>
                <a:gd name="T109" fmla="*/ 487 h 2993"/>
                <a:gd name="T110" fmla="*/ 4559 w 4870"/>
                <a:gd name="T111" fmla="*/ 743 h 2993"/>
                <a:gd name="T112" fmla="*/ 4623 w 4870"/>
                <a:gd name="T113" fmla="*/ 1073 h 2993"/>
                <a:gd name="T114" fmla="*/ 4596 w 4870"/>
                <a:gd name="T115" fmla="*/ 1356 h 2993"/>
                <a:gd name="T116" fmla="*/ 4779 w 4870"/>
                <a:gd name="T117" fmla="*/ 1685 h 2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70" h="2993">
                  <a:moveTo>
                    <a:pt x="4870" y="1841"/>
                  </a:moveTo>
                  <a:lnTo>
                    <a:pt x="4815" y="1895"/>
                  </a:lnTo>
                  <a:lnTo>
                    <a:pt x="4687" y="1905"/>
                  </a:lnTo>
                  <a:lnTo>
                    <a:pt x="4568" y="1923"/>
                  </a:lnTo>
                  <a:lnTo>
                    <a:pt x="4422" y="2005"/>
                  </a:lnTo>
                  <a:lnTo>
                    <a:pt x="4449" y="2179"/>
                  </a:lnTo>
                  <a:lnTo>
                    <a:pt x="4431" y="2343"/>
                  </a:lnTo>
                  <a:lnTo>
                    <a:pt x="4504" y="2407"/>
                  </a:lnTo>
                  <a:lnTo>
                    <a:pt x="4541" y="2453"/>
                  </a:lnTo>
                  <a:lnTo>
                    <a:pt x="4641" y="2499"/>
                  </a:lnTo>
                  <a:lnTo>
                    <a:pt x="4568" y="2581"/>
                  </a:lnTo>
                  <a:lnTo>
                    <a:pt x="4459" y="2572"/>
                  </a:lnTo>
                  <a:lnTo>
                    <a:pt x="4385" y="2654"/>
                  </a:lnTo>
                  <a:lnTo>
                    <a:pt x="4523" y="2746"/>
                  </a:lnTo>
                  <a:lnTo>
                    <a:pt x="4449" y="2846"/>
                  </a:lnTo>
                  <a:lnTo>
                    <a:pt x="4331" y="2883"/>
                  </a:lnTo>
                  <a:lnTo>
                    <a:pt x="4239" y="2883"/>
                  </a:lnTo>
                  <a:lnTo>
                    <a:pt x="4203" y="2787"/>
                  </a:lnTo>
                  <a:lnTo>
                    <a:pt x="4203" y="2645"/>
                  </a:lnTo>
                  <a:lnTo>
                    <a:pt x="4257" y="2590"/>
                  </a:lnTo>
                  <a:lnTo>
                    <a:pt x="4276" y="2517"/>
                  </a:lnTo>
                  <a:lnTo>
                    <a:pt x="4102" y="2398"/>
                  </a:lnTo>
                  <a:lnTo>
                    <a:pt x="4001" y="2362"/>
                  </a:lnTo>
                  <a:lnTo>
                    <a:pt x="3901" y="2311"/>
                  </a:lnTo>
                  <a:lnTo>
                    <a:pt x="3791" y="2353"/>
                  </a:lnTo>
                  <a:lnTo>
                    <a:pt x="3736" y="2453"/>
                  </a:lnTo>
                  <a:lnTo>
                    <a:pt x="3636" y="2407"/>
                  </a:lnTo>
                  <a:lnTo>
                    <a:pt x="3499" y="2389"/>
                  </a:lnTo>
                  <a:lnTo>
                    <a:pt x="3407" y="2426"/>
                  </a:lnTo>
                  <a:lnTo>
                    <a:pt x="3334" y="2407"/>
                  </a:lnTo>
                  <a:lnTo>
                    <a:pt x="3307" y="2517"/>
                  </a:lnTo>
                  <a:lnTo>
                    <a:pt x="3343" y="2590"/>
                  </a:lnTo>
                  <a:lnTo>
                    <a:pt x="3206" y="2682"/>
                  </a:lnTo>
                  <a:lnTo>
                    <a:pt x="3124" y="2746"/>
                  </a:lnTo>
                  <a:lnTo>
                    <a:pt x="3023" y="2874"/>
                  </a:lnTo>
                  <a:lnTo>
                    <a:pt x="3032" y="2956"/>
                  </a:lnTo>
                  <a:lnTo>
                    <a:pt x="2941" y="2993"/>
                  </a:lnTo>
                  <a:lnTo>
                    <a:pt x="2813" y="2983"/>
                  </a:lnTo>
                  <a:lnTo>
                    <a:pt x="2740" y="2883"/>
                  </a:lnTo>
                  <a:lnTo>
                    <a:pt x="2694" y="2746"/>
                  </a:lnTo>
                  <a:lnTo>
                    <a:pt x="2721" y="2645"/>
                  </a:lnTo>
                  <a:lnTo>
                    <a:pt x="2740" y="2545"/>
                  </a:lnTo>
                  <a:lnTo>
                    <a:pt x="2593" y="2583"/>
                  </a:lnTo>
                  <a:lnTo>
                    <a:pt x="2511" y="2645"/>
                  </a:lnTo>
                  <a:lnTo>
                    <a:pt x="2493" y="2727"/>
                  </a:lnTo>
                  <a:lnTo>
                    <a:pt x="2401" y="2737"/>
                  </a:lnTo>
                  <a:lnTo>
                    <a:pt x="2319" y="2673"/>
                  </a:lnTo>
                  <a:lnTo>
                    <a:pt x="2219" y="2755"/>
                  </a:lnTo>
                  <a:lnTo>
                    <a:pt x="2091" y="2746"/>
                  </a:lnTo>
                  <a:lnTo>
                    <a:pt x="1990" y="2773"/>
                  </a:lnTo>
                  <a:lnTo>
                    <a:pt x="1972" y="2837"/>
                  </a:lnTo>
                  <a:lnTo>
                    <a:pt x="1880" y="2865"/>
                  </a:lnTo>
                  <a:lnTo>
                    <a:pt x="1789" y="2947"/>
                  </a:lnTo>
                  <a:lnTo>
                    <a:pt x="1617" y="2918"/>
                  </a:lnTo>
                  <a:lnTo>
                    <a:pt x="1677" y="2891"/>
                  </a:lnTo>
                  <a:lnTo>
                    <a:pt x="1644" y="2819"/>
                  </a:lnTo>
                  <a:lnTo>
                    <a:pt x="1438" y="2727"/>
                  </a:lnTo>
                  <a:lnTo>
                    <a:pt x="1296" y="2765"/>
                  </a:lnTo>
                  <a:lnTo>
                    <a:pt x="1159" y="2726"/>
                  </a:lnTo>
                  <a:lnTo>
                    <a:pt x="1084" y="2846"/>
                  </a:lnTo>
                  <a:lnTo>
                    <a:pt x="960" y="2829"/>
                  </a:lnTo>
                  <a:lnTo>
                    <a:pt x="814" y="2748"/>
                  </a:lnTo>
                  <a:lnTo>
                    <a:pt x="700" y="2654"/>
                  </a:lnTo>
                  <a:lnTo>
                    <a:pt x="619" y="2489"/>
                  </a:lnTo>
                  <a:lnTo>
                    <a:pt x="463" y="2589"/>
                  </a:lnTo>
                  <a:lnTo>
                    <a:pt x="475" y="2622"/>
                  </a:lnTo>
                  <a:lnTo>
                    <a:pt x="253" y="2583"/>
                  </a:lnTo>
                  <a:lnTo>
                    <a:pt x="118" y="2547"/>
                  </a:lnTo>
                  <a:lnTo>
                    <a:pt x="39" y="2450"/>
                  </a:lnTo>
                  <a:lnTo>
                    <a:pt x="0" y="2381"/>
                  </a:lnTo>
                  <a:lnTo>
                    <a:pt x="159" y="2268"/>
                  </a:lnTo>
                  <a:lnTo>
                    <a:pt x="315" y="2100"/>
                  </a:lnTo>
                  <a:lnTo>
                    <a:pt x="423" y="2028"/>
                  </a:lnTo>
                  <a:lnTo>
                    <a:pt x="538" y="1968"/>
                  </a:lnTo>
                  <a:lnTo>
                    <a:pt x="483" y="1824"/>
                  </a:lnTo>
                  <a:lnTo>
                    <a:pt x="615" y="1428"/>
                  </a:lnTo>
                  <a:lnTo>
                    <a:pt x="735" y="1320"/>
                  </a:lnTo>
                  <a:lnTo>
                    <a:pt x="891" y="1212"/>
                  </a:lnTo>
                  <a:lnTo>
                    <a:pt x="1035" y="1140"/>
                  </a:lnTo>
                  <a:lnTo>
                    <a:pt x="1143" y="1044"/>
                  </a:lnTo>
                  <a:lnTo>
                    <a:pt x="1311" y="972"/>
                  </a:lnTo>
                  <a:lnTo>
                    <a:pt x="1462" y="852"/>
                  </a:lnTo>
                  <a:lnTo>
                    <a:pt x="1522" y="756"/>
                  </a:lnTo>
                  <a:lnTo>
                    <a:pt x="1546" y="660"/>
                  </a:lnTo>
                  <a:lnTo>
                    <a:pt x="1642" y="600"/>
                  </a:lnTo>
                  <a:lnTo>
                    <a:pt x="1714" y="480"/>
                  </a:lnTo>
                  <a:lnTo>
                    <a:pt x="1846" y="420"/>
                  </a:lnTo>
                  <a:lnTo>
                    <a:pt x="2074" y="420"/>
                  </a:lnTo>
                  <a:lnTo>
                    <a:pt x="2218" y="336"/>
                  </a:lnTo>
                  <a:lnTo>
                    <a:pt x="2350" y="288"/>
                  </a:lnTo>
                  <a:lnTo>
                    <a:pt x="2365" y="131"/>
                  </a:lnTo>
                  <a:lnTo>
                    <a:pt x="2475" y="94"/>
                  </a:lnTo>
                  <a:lnTo>
                    <a:pt x="2650" y="36"/>
                  </a:lnTo>
                  <a:lnTo>
                    <a:pt x="2770" y="72"/>
                  </a:lnTo>
                  <a:lnTo>
                    <a:pt x="2962" y="0"/>
                  </a:lnTo>
                  <a:lnTo>
                    <a:pt x="3118" y="36"/>
                  </a:lnTo>
                  <a:lnTo>
                    <a:pt x="3224" y="67"/>
                  </a:lnTo>
                  <a:lnTo>
                    <a:pt x="3298" y="72"/>
                  </a:lnTo>
                  <a:lnTo>
                    <a:pt x="3380" y="177"/>
                  </a:lnTo>
                  <a:lnTo>
                    <a:pt x="3499" y="195"/>
                  </a:lnTo>
                  <a:lnTo>
                    <a:pt x="3608" y="259"/>
                  </a:lnTo>
                  <a:lnTo>
                    <a:pt x="3718" y="241"/>
                  </a:lnTo>
                  <a:lnTo>
                    <a:pt x="3837" y="222"/>
                  </a:lnTo>
                  <a:lnTo>
                    <a:pt x="3928" y="222"/>
                  </a:lnTo>
                  <a:lnTo>
                    <a:pt x="4056" y="213"/>
                  </a:lnTo>
                  <a:lnTo>
                    <a:pt x="4148" y="222"/>
                  </a:lnTo>
                  <a:lnTo>
                    <a:pt x="4248" y="250"/>
                  </a:lnTo>
                  <a:lnTo>
                    <a:pt x="4349" y="259"/>
                  </a:lnTo>
                  <a:lnTo>
                    <a:pt x="4449" y="332"/>
                  </a:lnTo>
                  <a:lnTo>
                    <a:pt x="4459" y="487"/>
                  </a:lnTo>
                  <a:lnTo>
                    <a:pt x="4513" y="625"/>
                  </a:lnTo>
                  <a:lnTo>
                    <a:pt x="4559" y="743"/>
                  </a:lnTo>
                  <a:lnTo>
                    <a:pt x="4587" y="935"/>
                  </a:lnTo>
                  <a:lnTo>
                    <a:pt x="4623" y="1073"/>
                  </a:lnTo>
                  <a:lnTo>
                    <a:pt x="4641" y="1237"/>
                  </a:lnTo>
                  <a:lnTo>
                    <a:pt x="4596" y="1356"/>
                  </a:lnTo>
                  <a:lnTo>
                    <a:pt x="4715" y="1502"/>
                  </a:lnTo>
                  <a:lnTo>
                    <a:pt x="4779" y="1685"/>
                  </a:lnTo>
                  <a:lnTo>
                    <a:pt x="4870" y="1841"/>
                  </a:lnTo>
                  <a:close/>
                </a:path>
              </a:pathLst>
            </a:custGeom>
            <a:solidFill>
              <a:schemeClr val="accent2">
                <a:lumMod val="40000"/>
                <a:lumOff val="6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rgbClr val="353535"/>
                </a:solidFill>
              </a:endParaRPr>
            </a:p>
          </p:txBody>
        </p:sp>
        <p:sp>
          <p:nvSpPr>
            <p:cNvPr id="20" name="Freeform 55">
              <a:extLst>
                <a:ext uri="{FF2B5EF4-FFF2-40B4-BE49-F238E27FC236}">
                  <a16:creationId xmlns:a16="http://schemas.microsoft.com/office/drawing/2014/main" id="{7B702AC9-5288-F94E-B1C4-8AD004E9CDF0}"/>
                </a:ext>
              </a:extLst>
            </p:cNvPr>
            <p:cNvSpPr>
              <a:spLocks/>
            </p:cNvSpPr>
            <p:nvPr/>
          </p:nvSpPr>
          <p:spPr bwMode="auto">
            <a:xfrm>
              <a:off x="4832773" y="2616200"/>
              <a:ext cx="576263" cy="554038"/>
            </a:xfrm>
            <a:custGeom>
              <a:avLst/>
              <a:gdLst>
                <a:gd name="T0" fmla="*/ 1362 w 1792"/>
                <a:gd name="T1" fmla="*/ 27 h 1740"/>
                <a:gd name="T2" fmla="*/ 1252 w 1792"/>
                <a:gd name="T3" fmla="*/ 46 h 1740"/>
                <a:gd name="T4" fmla="*/ 1142 w 1792"/>
                <a:gd name="T5" fmla="*/ 128 h 1740"/>
                <a:gd name="T6" fmla="*/ 1042 w 1792"/>
                <a:gd name="T7" fmla="*/ 54 h 1740"/>
                <a:gd name="T8" fmla="*/ 868 w 1792"/>
                <a:gd name="T9" fmla="*/ 27 h 1740"/>
                <a:gd name="T10" fmla="*/ 868 w 1792"/>
                <a:gd name="T11" fmla="*/ 183 h 1740"/>
                <a:gd name="T12" fmla="*/ 813 w 1792"/>
                <a:gd name="T13" fmla="*/ 257 h 1740"/>
                <a:gd name="T14" fmla="*/ 813 w 1792"/>
                <a:gd name="T15" fmla="*/ 383 h 1740"/>
                <a:gd name="T16" fmla="*/ 669 w 1792"/>
                <a:gd name="T17" fmla="*/ 501 h 1740"/>
                <a:gd name="T18" fmla="*/ 658 w 1792"/>
                <a:gd name="T19" fmla="*/ 657 h 1740"/>
                <a:gd name="T20" fmla="*/ 567 w 1792"/>
                <a:gd name="T21" fmla="*/ 720 h 1740"/>
                <a:gd name="T22" fmla="*/ 438 w 1792"/>
                <a:gd name="T23" fmla="*/ 695 h 1740"/>
                <a:gd name="T24" fmla="*/ 300 w 1792"/>
                <a:gd name="T25" fmla="*/ 677 h 1740"/>
                <a:gd name="T26" fmla="*/ 219 w 1792"/>
                <a:gd name="T27" fmla="*/ 729 h 1740"/>
                <a:gd name="T28" fmla="*/ 219 w 1792"/>
                <a:gd name="T29" fmla="*/ 873 h 1740"/>
                <a:gd name="T30" fmla="*/ 192 w 1792"/>
                <a:gd name="T31" fmla="*/ 1041 h 1740"/>
                <a:gd name="T32" fmla="*/ 97 w 1792"/>
                <a:gd name="T33" fmla="*/ 1137 h 1740"/>
                <a:gd name="T34" fmla="*/ 0 w 1792"/>
                <a:gd name="T35" fmla="*/ 1244 h 1740"/>
                <a:gd name="T36" fmla="*/ 111 w 1792"/>
                <a:gd name="T37" fmla="*/ 1326 h 1740"/>
                <a:gd name="T38" fmla="*/ 255 w 1792"/>
                <a:gd name="T39" fmla="*/ 1272 h 1740"/>
                <a:gd name="T40" fmla="*/ 375 w 1792"/>
                <a:gd name="T41" fmla="*/ 1383 h 1740"/>
                <a:gd name="T42" fmla="*/ 411 w 1792"/>
                <a:gd name="T43" fmla="*/ 1481 h 1740"/>
                <a:gd name="T44" fmla="*/ 520 w 1792"/>
                <a:gd name="T45" fmla="*/ 1536 h 1740"/>
                <a:gd name="T46" fmla="*/ 615 w 1792"/>
                <a:gd name="T47" fmla="*/ 1548 h 1740"/>
                <a:gd name="T48" fmla="*/ 796 w 1792"/>
                <a:gd name="T49" fmla="*/ 1679 h 1740"/>
                <a:gd name="T50" fmla="*/ 921 w 1792"/>
                <a:gd name="T51" fmla="*/ 1740 h 1740"/>
                <a:gd name="T52" fmla="*/ 983 w 1792"/>
                <a:gd name="T53" fmla="*/ 1647 h 1740"/>
                <a:gd name="T54" fmla="*/ 1047 w 1792"/>
                <a:gd name="T55" fmla="*/ 1555 h 1740"/>
                <a:gd name="T56" fmla="*/ 1197 w 1792"/>
                <a:gd name="T57" fmla="*/ 1463 h 1740"/>
                <a:gd name="T58" fmla="*/ 1344 w 1792"/>
                <a:gd name="T59" fmla="*/ 1435 h 1740"/>
                <a:gd name="T60" fmla="*/ 1417 w 1792"/>
                <a:gd name="T61" fmla="*/ 1353 h 1740"/>
                <a:gd name="T62" fmla="*/ 1472 w 1792"/>
                <a:gd name="T63" fmla="*/ 1262 h 1740"/>
                <a:gd name="T64" fmla="*/ 1371 w 1792"/>
                <a:gd name="T65" fmla="*/ 1225 h 1740"/>
                <a:gd name="T66" fmla="*/ 1298 w 1792"/>
                <a:gd name="T67" fmla="*/ 1189 h 1740"/>
                <a:gd name="T68" fmla="*/ 1197 w 1792"/>
                <a:gd name="T69" fmla="*/ 1152 h 1740"/>
                <a:gd name="T70" fmla="*/ 1115 w 1792"/>
                <a:gd name="T71" fmla="*/ 1088 h 1740"/>
                <a:gd name="T72" fmla="*/ 1124 w 1792"/>
                <a:gd name="T73" fmla="*/ 1006 h 1740"/>
                <a:gd name="T74" fmla="*/ 1170 w 1792"/>
                <a:gd name="T75" fmla="*/ 914 h 1740"/>
                <a:gd name="T76" fmla="*/ 1298 w 1792"/>
                <a:gd name="T77" fmla="*/ 914 h 1740"/>
                <a:gd name="T78" fmla="*/ 1426 w 1792"/>
                <a:gd name="T79" fmla="*/ 896 h 1740"/>
                <a:gd name="T80" fmla="*/ 1481 w 1792"/>
                <a:gd name="T81" fmla="*/ 805 h 1740"/>
                <a:gd name="T82" fmla="*/ 1508 w 1792"/>
                <a:gd name="T83" fmla="*/ 667 h 1740"/>
                <a:gd name="T84" fmla="*/ 1572 w 1792"/>
                <a:gd name="T85" fmla="*/ 567 h 1740"/>
                <a:gd name="T86" fmla="*/ 1618 w 1792"/>
                <a:gd name="T87" fmla="*/ 466 h 1740"/>
                <a:gd name="T88" fmla="*/ 1627 w 1792"/>
                <a:gd name="T89" fmla="*/ 393 h 1740"/>
                <a:gd name="T90" fmla="*/ 1700 w 1792"/>
                <a:gd name="T91" fmla="*/ 347 h 1740"/>
                <a:gd name="T92" fmla="*/ 1792 w 1792"/>
                <a:gd name="T93" fmla="*/ 302 h 1740"/>
                <a:gd name="T94" fmla="*/ 1792 w 1792"/>
                <a:gd name="T95" fmla="*/ 201 h 1740"/>
                <a:gd name="T96" fmla="*/ 1682 w 1792"/>
                <a:gd name="T97" fmla="*/ 183 h 1740"/>
                <a:gd name="T98" fmla="*/ 1645 w 1792"/>
                <a:gd name="T99" fmla="*/ 82 h 1740"/>
                <a:gd name="T100" fmla="*/ 1545 w 1792"/>
                <a:gd name="T101" fmla="*/ 18 h 1740"/>
                <a:gd name="T102" fmla="*/ 1444 w 1792"/>
                <a:gd name="T103" fmla="*/ 0 h 1740"/>
                <a:gd name="T104" fmla="*/ 1362 w 1792"/>
                <a:gd name="T105" fmla="*/ 27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2" h="1740">
                  <a:moveTo>
                    <a:pt x="1362" y="27"/>
                  </a:moveTo>
                  <a:lnTo>
                    <a:pt x="1252" y="46"/>
                  </a:lnTo>
                  <a:lnTo>
                    <a:pt x="1142" y="128"/>
                  </a:lnTo>
                  <a:lnTo>
                    <a:pt x="1042" y="54"/>
                  </a:lnTo>
                  <a:lnTo>
                    <a:pt x="868" y="27"/>
                  </a:lnTo>
                  <a:lnTo>
                    <a:pt x="868" y="183"/>
                  </a:lnTo>
                  <a:lnTo>
                    <a:pt x="813" y="257"/>
                  </a:lnTo>
                  <a:lnTo>
                    <a:pt x="813" y="383"/>
                  </a:lnTo>
                  <a:lnTo>
                    <a:pt x="669" y="501"/>
                  </a:lnTo>
                  <a:lnTo>
                    <a:pt x="658" y="657"/>
                  </a:lnTo>
                  <a:lnTo>
                    <a:pt x="567" y="720"/>
                  </a:lnTo>
                  <a:lnTo>
                    <a:pt x="438" y="695"/>
                  </a:lnTo>
                  <a:lnTo>
                    <a:pt x="300" y="677"/>
                  </a:lnTo>
                  <a:lnTo>
                    <a:pt x="219" y="729"/>
                  </a:lnTo>
                  <a:lnTo>
                    <a:pt x="219" y="873"/>
                  </a:lnTo>
                  <a:lnTo>
                    <a:pt x="192" y="1041"/>
                  </a:lnTo>
                  <a:lnTo>
                    <a:pt x="97" y="1137"/>
                  </a:lnTo>
                  <a:lnTo>
                    <a:pt x="0" y="1244"/>
                  </a:lnTo>
                  <a:lnTo>
                    <a:pt x="111" y="1326"/>
                  </a:lnTo>
                  <a:lnTo>
                    <a:pt x="255" y="1272"/>
                  </a:lnTo>
                  <a:lnTo>
                    <a:pt x="375" y="1383"/>
                  </a:lnTo>
                  <a:lnTo>
                    <a:pt x="411" y="1481"/>
                  </a:lnTo>
                  <a:lnTo>
                    <a:pt x="520" y="1536"/>
                  </a:lnTo>
                  <a:lnTo>
                    <a:pt x="615" y="1548"/>
                  </a:lnTo>
                  <a:lnTo>
                    <a:pt x="796" y="1679"/>
                  </a:lnTo>
                  <a:lnTo>
                    <a:pt x="921" y="1740"/>
                  </a:lnTo>
                  <a:lnTo>
                    <a:pt x="983" y="1647"/>
                  </a:lnTo>
                  <a:lnTo>
                    <a:pt x="1047" y="1555"/>
                  </a:lnTo>
                  <a:lnTo>
                    <a:pt x="1197" y="1463"/>
                  </a:lnTo>
                  <a:lnTo>
                    <a:pt x="1344" y="1435"/>
                  </a:lnTo>
                  <a:lnTo>
                    <a:pt x="1417" y="1353"/>
                  </a:lnTo>
                  <a:lnTo>
                    <a:pt x="1472" y="1262"/>
                  </a:lnTo>
                  <a:lnTo>
                    <a:pt x="1371" y="1225"/>
                  </a:lnTo>
                  <a:lnTo>
                    <a:pt x="1298" y="1189"/>
                  </a:lnTo>
                  <a:lnTo>
                    <a:pt x="1197" y="1152"/>
                  </a:lnTo>
                  <a:lnTo>
                    <a:pt x="1115" y="1088"/>
                  </a:lnTo>
                  <a:lnTo>
                    <a:pt x="1124" y="1006"/>
                  </a:lnTo>
                  <a:lnTo>
                    <a:pt x="1170" y="914"/>
                  </a:lnTo>
                  <a:lnTo>
                    <a:pt x="1298" y="914"/>
                  </a:lnTo>
                  <a:lnTo>
                    <a:pt x="1426" y="896"/>
                  </a:lnTo>
                  <a:lnTo>
                    <a:pt x="1481" y="805"/>
                  </a:lnTo>
                  <a:lnTo>
                    <a:pt x="1508" y="667"/>
                  </a:lnTo>
                  <a:lnTo>
                    <a:pt x="1572" y="567"/>
                  </a:lnTo>
                  <a:lnTo>
                    <a:pt x="1618" y="466"/>
                  </a:lnTo>
                  <a:lnTo>
                    <a:pt x="1627" y="393"/>
                  </a:lnTo>
                  <a:lnTo>
                    <a:pt x="1700" y="347"/>
                  </a:lnTo>
                  <a:lnTo>
                    <a:pt x="1792" y="302"/>
                  </a:lnTo>
                  <a:lnTo>
                    <a:pt x="1792" y="201"/>
                  </a:lnTo>
                  <a:lnTo>
                    <a:pt x="1682" y="183"/>
                  </a:lnTo>
                  <a:lnTo>
                    <a:pt x="1645" y="82"/>
                  </a:lnTo>
                  <a:lnTo>
                    <a:pt x="1545" y="18"/>
                  </a:lnTo>
                  <a:lnTo>
                    <a:pt x="1444" y="0"/>
                  </a:lnTo>
                  <a:lnTo>
                    <a:pt x="1362" y="27"/>
                  </a:lnTo>
                  <a:close/>
                </a:path>
              </a:pathLst>
            </a:custGeom>
            <a:solidFill>
              <a:schemeClr val="bg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b="1" kern="0">
                <a:solidFill>
                  <a:srgbClr val="353535"/>
                </a:solidFill>
                <a:latin typeface="Arial" charset="0"/>
              </a:endParaRPr>
            </a:p>
          </p:txBody>
        </p:sp>
        <p:sp>
          <p:nvSpPr>
            <p:cNvPr id="21" name="Freeform 56">
              <a:extLst>
                <a:ext uri="{FF2B5EF4-FFF2-40B4-BE49-F238E27FC236}">
                  <a16:creationId xmlns:a16="http://schemas.microsoft.com/office/drawing/2014/main" id="{A8B368EE-41F1-6B42-BCB8-5323E164214A}"/>
                </a:ext>
              </a:extLst>
            </p:cNvPr>
            <p:cNvSpPr>
              <a:spLocks/>
            </p:cNvSpPr>
            <p:nvPr/>
          </p:nvSpPr>
          <p:spPr bwMode="auto">
            <a:xfrm>
              <a:off x="5128048" y="2282825"/>
              <a:ext cx="1074738" cy="1085850"/>
            </a:xfrm>
            <a:custGeom>
              <a:avLst/>
              <a:gdLst>
                <a:gd name="T0" fmla="*/ 306 w 3330"/>
                <a:gd name="T1" fmla="*/ 997 h 3414"/>
                <a:gd name="T2" fmla="*/ 550 w 3330"/>
                <a:gd name="T3" fmla="*/ 913 h 3414"/>
                <a:gd name="T4" fmla="*/ 825 w 3330"/>
                <a:gd name="T5" fmla="*/ 886 h 3414"/>
                <a:gd name="T6" fmla="*/ 1071 w 3330"/>
                <a:gd name="T7" fmla="*/ 705 h 3414"/>
                <a:gd name="T8" fmla="*/ 1074 w 3330"/>
                <a:gd name="T9" fmla="*/ 1050 h 3414"/>
                <a:gd name="T10" fmla="*/ 1363 w 3330"/>
                <a:gd name="T11" fmla="*/ 1114 h 3414"/>
                <a:gd name="T12" fmla="*/ 1551 w 3330"/>
                <a:gd name="T13" fmla="*/ 832 h 3414"/>
                <a:gd name="T14" fmla="*/ 1666 w 3330"/>
                <a:gd name="T15" fmla="*/ 568 h 3414"/>
                <a:gd name="T16" fmla="*/ 1972 w 3330"/>
                <a:gd name="T17" fmla="*/ 567 h 3414"/>
                <a:gd name="T18" fmla="*/ 2235 w 3330"/>
                <a:gd name="T19" fmla="*/ 469 h 3414"/>
                <a:gd name="T20" fmla="*/ 2608 w 3330"/>
                <a:gd name="T21" fmla="*/ 678 h 3414"/>
                <a:gd name="T22" fmla="*/ 2535 w 3330"/>
                <a:gd name="T23" fmla="*/ 946 h 3414"/>
                <a:gd name="T24" fmla="*/ 2782 w 3330"/>
                <a:gd name="T25" fmla="*/ 1003 h 3414"/>
                <a:gd name="T26" fmla="*/ 2793 w 3330"/>
                <a:gd name="T27" fmla="*/ 729 h 3414"/>
                <a:gd name="T28" fmla="*/ 2875 w 3330"/>
                <a:gd name="T29" fmla="*/ 615 h 3414"/>
                <a:gd name="T30" fmla="*/ 2781 w 3330"/>
                <a:gd name="T31" fmla="*/ 339 h 3414"/>
                <a:gd name="T32" fmla="*/ 3028 w 3330"/>
                <a:gd name="T33" fmla="*/ 61 h 3414"/>
                <a:gd name="T34" fmla="*/ 3239 w 3330"/>
                <a:gd name="T35" fmla="*/ 118 h 3414"/>
                <a:gd name="T36" fmla="*/ 3330 w 3330"/>
                <a:gd name="T37" fmla="*/ 530 h 3414"/>
                <a:gd name="T38" fmla="*/ 3293 w 3330"/>
                <a:gd name="T39" fmla="*/ 1161 h 3414"/>
                <a:gd name="T40" fmla="*/ 3248 w 3330"/>
                <a:gd name="T41" fmla="*/ 1664 h 3414"/>
                <a:gd name="T42" fmla="*/ 3193 w 3330"/>
                <a:gd name="T43" fmla="*/ 1984 h 3414"/>
                <a:gd name="T44" fmla="*/ 2891 w 3330"/>
                <a:gd name="T45" fmla="*/ 1837 h 3414"/>
                <a:gd name="T46" fmla="*/ 2617 w 3330"/>
                <a:gd name="T47" fmla="*/ 1810 h 3414"/>
                <a:gd name="T48" fmla="*/ 2434 w 3330"/>
                <a:gd name="T49" fmla="*/ 2066 h 3414"/>
                <a:gd name="T50" fmla="*/ 2178 w 3330"/>
                <a:gd name="T51" fmla="*/ 2432 h 3414"/>
                <a:gd name="T52" fmla="*/ 2205 w 3330"/>
                <a:gd name="T53" fmla="*/ 2742 h 3414"/>
                <a:gd name="T54" fmla="*/ 2361 w 3330"/>
                <a:gd name="T55" fmla="*/ 3008 h 3414"/>
                <a:gd name="T56" fmla="*/ 2575 w 3330"/>
                <a:gd name="T57" fmla="*/ 3247 h 3414"/>
                <a:gd name="T58" fmla="*/ 2065 w 3330"/>
                <a:gd name="T59" fmla="*/ 3235 h 3414"/>
                <a:gd name="T60" fmla="*/ 1666 w 3330"/>
                <a:gd name="T61" fmla="*/ 3282 h 3414"/>
                <a:gd name="T62" fmla="*/ 1116 w 3330"/>
                <a:gd name="T63" fmla="*/ 3334 h 3414"/>
                <a:gd name="T64" fmla="*/ 774 w 3330"/>
                <a:gd name="T65" fmla="*/ 3037 h 3414"/>
                <a:gd name="T66" fmla="*/ 405 w 3330"/>
                <a:gd name="T67" fmla="*/ 2863 h 3414"/>
                <a:gd name="T68" fmla="*/ 54 w 3330"/>
                <a:gd name="T69" fmla="*/ 2820 h 3414"/>
                <a:gd name="T70" fmla="*/ 277 w 3330"/>
                <a:gd name="T71" fmla="*/ 2514 h 3414"/>
                <a:gd name="T72" fmla="*/ 550 w 3330"/>
                <a:gd name="T73" fmla="*/ 2313 h 3414"/>
                <a:gd name="T74" fmla="*/ 277 w 3330"/>
                <a:gd name="T75" fmla="*/ 2203 h 3414"/>
                <a:gd name="T76" fmla="*/ 247 w 3330"/>
                <a:gd name="T77" fmla="*/ 1966 h 3414"/>
                <a:gd name="T78" fmla="*/ 559 w 3330"/>
                <a:gd name="T79" fmla="*/ 1852 h 3414"/>
                <a:gd name="T80" fmla="*/ 697 w 3330"/>
                <a:gd name="T81" fmla="*/ 1516 h 3414"/>
                <a:gd name="T82" fmla="*/ 871 w 3330"/>
                <a:gd name="T83" fmla="*/ 1353 h 3414"/>
                <a:gd name="T84" fmla="*/ 726 w 3330"/>
                <a:gd name="T85" fmla="*/ 1134 h 3414"/>
                <a:gd name="T86" fmla="*/ 441 w 3330"/>
                <a:gd name="T87" fmla="*/ 1077 h 3414"/>
                <a:gd name="T88" fmla="*/ 121 w 3330"/>
                <a:gd name="T89" fmla="*/ 1107 h 3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0" h="3414">
                  <a:moveTo>
                    <a:pt x="121" y="1107"/>
                  </a:moveTo>
                  <a:lnTo>
                    <a:pt x="211" y="1024"/>
                  </a:lnTo>
                  <a:lnTo>
                    <a:pt x="306" y="997"/>
                  </a:lnTo>
                  <a:lnTo>
                    <a:pt x="321" y="933"/>
                  </a:lnTo>
                  <a:lnTo>
                    <a:pt x="424" y="904"/>
                  </a:lnTo>
                  <a:lnTo>
                    <a:pt x="550" y="913"/>
                  </a:lnTo>
                  <a:lnTo>
                    <a:pt x="649" y="831"/>
                  </a:lnTo>
                  <a:lnTo>
                    <a:pt x="733" y="897"/>
                  </a:lnTo>
                  <a:lnTo>
                    <a:pt x="825" y="886"/>
                  </a:lnTo>
                  <a:lnTo>
                    <a:pt x="844" y="805"/>
                  </a:lnTo>
                  <a:lnTo>
                    <a:pt x="927" y="741"/>
                  </a:lnTo>
                  <a:lnTo>
                    <a:pt x="1071" y="705"/>
                  </a:lnTo>
                  <a:lnTo>
                    <a:pt x="1053" y="805"/>
                  </a:lnTo>
                  <a:lnTo>
                    <a:pt x="1026" y="904"/>
                  </a:lnTo>
                  <a:lnTo>
                    <a:pt x="1074" y="1050"/>
                  </a:lnTo>
                  <a:lnTo>
                    <a:pt x="1147" y="1143"/>
                  </a:lnTo>
                  <a:lnTo>
                    <a:pt x="1270" y="1153"/>
                  </a:lnTo>
                  <a:lnTo>
                    <a:pt x="1363" y="1114"/>
                  </a:lnTo>
                  <a:lnTo>
                    <a:pt x="1356" y="1035"/>
                  </a:lnTo>
                  <a:lnTo>
                    <a:pt x="1453" y="906"/>
                  </a:lnTo>
                  <a:lnTo>
                    <a:pt x="1551" y="832"/>
                  </a:lnTo>
                  <a:lnTo>
                    <a:pt x="1675" y="748"/>
                  </a:lnTo>
                  <a:lnTo>
                    <a:pt x="1638" y="675"/>
                  </a:lnTo>
                  <a:lnTo>
                    <a:pt x="1666" y="568"/>
                  </a:lnTo>
                  <a:lnTo>
                    <a:pt x="1740" y="585"/>
                  </a:lnTo>
                  <a:lnTo>
                    <a:pt x="1830" y="547"/>
                  </a:lnTo>
                  <a:lnTo>
                    <a:pt x="1972" y="567"/>
                  </a:lnTo>
                  <a:lnTo>
                    <a:pt x="2070" y="613"/>
                  </a:lnTo>
                  <a:lnTo>
                    <a:pt x="2121" y="513"/>
                  </a:lnTo>
                  <a:lnTo>
                    <a:pt x="2235" y="469"/>
                  </a:lnTo>
                  <a:lnTo>
                    <a:pt x="2331" y="520"/>
                  </a:lnTo>
                  <a:lnTo>
                    <a:pt x="2439" y="559"/>
                  </a:lnTo>
                  <a:lnTo>
                    <a:pt x="2608" y="678"/>
                  </a:lnTo>
                  <a:lnTo>
                    <a:pt x="2589" y="748"/>
                  </a:lnTo>
                  <a:lnTo>
                    <a:pt x="2535" y="807"/>
                  </a:lnTo>
                  <a:lnTo>
                    <a:pt x="2535" y="946"/>
                  </a:lnTo>
                  <a:lnTo>
                    <a:pt x="2572" y="1042"/>
                  </a:lnTo>
                  <a:lnTo>
                    <a:pt x="2661" y="1042"/>
                  </a:lnTo>
                  <a:lnTo>
                    <a:pt x="2782" y="1003"/>
                  </a:lnTo>
                  <a:lnTo>
                    <a:pt x="2856" y="906"/>
                  </a:lnTo>
                  <a:lnTo>
                    <a:pt x="2718" y="813"/>
                  </a:lnTo>
                  <a:lnTo>
                    <a:pt x="2793" y="729"/>
                  </a:lnTo>
                  <a:lnTo>
                    <a:pt x="2902" y="741"/>
                  </a:lnTo>
                  <a:lnTo>
                    <a:pt x="2973" y="657"/>
                  </a:lnTo>
                  <a:lnTo>
                    <a:pt x="2875" y="615"/>
                  </a:lnTo>
                  <a:lnTo>
                    <a:pt x="2842" y="571"/>
                  </a:lnTo>
                  <a:lnTo>
                    <a:pt x="2764" y="501"/>
                  </a:lnTo>
                  <a:lnTo>
                    <a:pt x="2781" y="339"/>
                  </a:lnTo>
                  <a:lnTo>
                    <a:pt x="2755" y="165"/>
                  </a:lnTo>
                  <a:lnTo>
                    <a:pt x="2898" y="82"/>
                  </a:lnTo>
                  <a:lnTo>
                    <a:pt x="3028" y="61"/>
                  </a:lnTo>
                  <a:lnTo>
                    <a:pt x="3147" y="55"/>
                  </a:lnTo>
                  <a:lnTo>
                    <a:pt x="3202" y="0"/>
                  </a:lnTo>
                  <a:lnTo>
                    <a:pt x="3239" y="118"/>
                  </a:lnTo>
                  <a:lnTo>
                    <a:pt x="3239" y="265"/>
                  </a:lnTo>
                  <a:lnTo>
                    <a:pt x="3284" y="384"/>
                  </a:lnTo>
                  <a:lnTo>
                    <a:pt x="3330" y="530"/>
                  </a:lnTo>
                  <a:lnTo>
                    <a:pt x="3303" y="694"/>
                  </a:lnTo>
                  <a:lnTo>
                    <a:pt x="3293" y="886"/>
                  </a:lnTo>
                  <a:lnTo>
                    <a:pt x="3293" y="1161"/>
                  </a:lnTo>
                  <a:lnTo>
                    <a:pt x="3266" y="1426"/>
                  </a:lnTo>
                  <a:lnTo>
                    <a:pt x="3229" y="1545"/>
                  </a:lnTo>
                  <a:lnTo>
                    <a:pt x="3248" y="1664"/>
                  </a:lnTo>
                  <a:lnTo>
                    <a:pt x="3184" y="1746"/>
                  </a:lnTo>
                  <a:lnTo>
                    <a:pt x="3202" y="1856"/>
                  </a:lnTo>
                  <a:lnTo>
                    <a:pt x="3193" y="1984"/>
                  </a:lnTo>
                  <a:lnTo>
                    <a:pt x="3129" y="2011"/>
                  </a:lnTo>
                  <a:lnTo>
                    <a:pt x="2983" y="1901"/>
                  </a:lnTo>
                  <a:lnTo>
                    <a:pt x="2891" y="1837"/>
                  </a:lnTo>
                  <a:lnTo>
                    <a:pt x="2791" y="1755"/>
                  </a:lnTo>
                  <a:lnTo>
                    <a:pt x="2708" y="1764"/>
                  </a:lnTo>
                  <a:lnTo>
                    <a:pt x="2617" y="1810"/>
                  </a:lnTo>
                  <a:lnTo>
                    <a:pt x="2589" y="1865"/>
                  </a:lnTo>
                  <a:lnTo>
                    <a:pt x="2480" y="1974"/>
                  </a:lnTo>
                  <a:lnTo>
                    <a:pt x="2434" y="2066"/>
                  </a:lnTo>
                  <a:lnTo>
                    <a:pt x="2352" y="2185"/>
                  </a:lnTo>
                  <a:lnTo>
                    <a:pt x="2224" y="2322"/>
                  </a:lnTo>
                  <a:lnTo>
                    <a:pt x="2178" y="2432"/>
                  </a:lnTo>
                  <a:lnTo>
                    <a:pt x="2187" y="2569"/>
                  </a:lnTo>
                  <a:lnTo>
                    <a:pt x="2187" y="2651"/>
                  </a:lnTo>
                  <a:lnTo>
                    <a:pt x="2205" y="2742"/>
                  </a:lnTo>
                  <a:lnTo>
                    <a:pt x="2288" y="2779"/>
                  </a:lnTo>
                  <a:lnTo>
                    <a:pt x="2297" y="2916"/>
                  </a:lnTo>
                  <a:lnTo>
                    <a:pt x="2361" y="3008"/>
                  </a:lnTo>
                  <a:lnTo>
                    <a:pt x="2407" y="3108"/>
                  </a:lnTo>
                  <a:lnTo>
                    <a:pt x="2498" y="3181"/>
                  </a:lnTo>
                  <a:lnTo>
                    <a:pt x="2575" y="3247"/>
                  </a:lnTo>
                  <a:lnTo>
                    <a:pt x="2494" y="3283"/>
                  </a:lnTo>
                  <a:lnTo>
                    <a:pt x="2341" y="3294"/>
                  </a:lnTo>
                  <a:lnTo>
                    <a:pt x="2065" y="3235"/>
                  </a:lnTo>
                  <a:lnTo>
                    <a:pt x="1930" y="3259"/>
                  </a:lnTo>
                  <a:lnTo>
                    <a:pt x="1824" y="3198"/>
                  </a:lnTo>
                  <a:lnTo>
                    <a:pt x="1666" y="3282"/>
                  </a:lnTo>
                  <a:lnTo>
                    <a:pt x="1389" y="3283"/>
                  </a:lnTo>
                  <a:lnTo>
                    <a:pt x="1236" y="3414"/>
                  </a:lnTo>
                  <a:lnTo>
                    <a:pt x="1116" y="3334"/>
                  </a:lnTo>
                  <a:lnTo>
                    <a:pt x="1057" y="3225"/>
                  </a:lnTo>
                  <a:lnTo>
                    <a:pt x="933" y="3160"/>
                  </a:lnTo>
                  <a:lnTo>
                    <a:pt x="774" y="3037"/>
                  </a:lnTo>
                  <a:lnTo>
                    <a:pt x="633" y="2913"/>
                  </a:lnTo>
                  <a:lnTo>
                    <a:pt x="514" y="2935"/>
                  </a:lnTo>
                  <a:lnTo>
                    <a:pt x="405" y="2863"/>
                  </a:lnTo>
                  <a:lnTo>
                    <a:pt x="337" y="2899"/>
                  </a:lnTo>
                  <a:lnTo>
                    <a:pt x="235" y="2874"/>
                  </a:lnTo>
                  <a:lnTo>
                    <a:pt x="54" y="2820"/>
                  </a:lnTo>
                  <a:lnTo>
                    <a:pt x="0" y="2790"/>
                  </a:lnTo>
                  <a:lnTo>
                    <a:pt x="127" y="2604"/>
                  </a:lnTo>
                  <a:lnTo>
                    <a:pt x="277" y="2514"/>
                  </a:lnTo>
                  <a:lnTo>
                    <a:pt x="423" y="2485"/>
                  </a:lnTo>
                  <a:lnTo>
                    <a:pt x="502" y="2395"/>
                  </a:lnTo>
                  <a:lnTo>
                    <a:pt x="550" y="2313"/>
                  </a:lnTo>
                  <a:lnTo>
                    <a:pt x="451" y="2277"/>
                  </a:lnTo>
                  <a:lnTo>
                    <a:pt x="382" y="2244"/>
                  </a:lnTo>
                  <a:lnTo>
                    <a:pt x="277" y="2203"/>
                  </a:lnTo>
                  <a:lnTo>
                    <a:pt x="195" y="2139"/>
                  </a:lnTo>
                  <a:lnTo>
                    <a:pt x="204" y="2058"/>
                  </a:lnTo>
                  <a:lnTo>
                    <a:pt x="247" y="1966"/>
                  </a:lnTo>
                  <a:lnTo>
                    <a:pt x="375" y="1965"/>
                  </a:lnTo>
                  <a:lnTo>
                    <a:pt x="507" y="1947"/>
                  </a:lnTo>
                  <a:lnTo>
                    <a:pt x="559" y="1852"/>
                  </a:lnTo>
                  <a:lnTo>
                    <a:pt x="588" y="1717"/>
                  </a:lnTo>
                  <a:lnTo>
                    <a:pt x="654" y="1614"/>
                  </a:lnTo>
                  <a:lnTo>
                    <a:pt x="697" y="1516"/>
                  </a:lnTo>
                  <a:lnTo>
                    <a:pt x="706" y="1444"/>
                  </a:lnTo>
                  <a:lnTo>
                    <a:pt x="783" y="1395"/>
                  </a:lnTo>
                  <a:lnTo>
                    <a:pt x="871" y="1353"/>
                  </a:lnTo>
                  <a:lnTo>
                    <a:pt x="871" y="1252"/>
                  </a:lnTo>
                  <a:lnTo>
                    <a:pt x="762" y="1236"/>
                  </a:lnTo>
                  <a:lnTo>
                    <a:pt x="726" y="1134"/>
                  </a:lnTo>
                  <a:lnTo>
                    <a:pt x="624" y="1069"/>
                  </a:lnTo>
                  <a:lnTo>
                    <a:pt x="523" y="1050"/>
                  </a:lnTo>
                  <a:lnTo>
                    <a:pt x="441" y="1077"/>
                  </a:lnTo>
                  <a:lnTo>
                    <a:pt x="333" y="1098"/>
                  </a:lnTo>
                  <a:lnTo>
                    <a:pt x="220" y="1179"/>
                  </a:lnTo>
                  <a:lnTo>
                    <a:pt x="121" y="1107"/>
                  </a:lnTo>
                  <a:close/>
                </a:path>
              </a:pathLst>
            </a:custGeom>
            <a:solidFill>
              <a:schemeClr val="bg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rgbClr val="353535"/>
                </a:solidFill>
              </a:endParaRPr>
            </a:p>
          </p:txBody>
        </p:sp>
        <p:cxnSp>
          <p:nvCxnSpPr>
            <p:cNvPr id="25" name="肘形连接符 101">
              <a:extLst>
                <a:ext uri="{FF2B5EF4-FFF2-40B4-BE49-F238E27FC236}">
                  <a16:creationId xmlns:a16="http://schemas.microsoft.com/office/drawing/2014/main" id="{50CB29E2-170C-2742-AF6F-9399ECDE73A2}"/>
                </a:ext>
              </a:extLst>
            </p:cNvPr>
            <p:cNvCxnSpPr>
              <a:cxnSpLocks/>
            </p:cNvCxnSpPr>
            <p:nvPr/>
          </p:nvCxnSpPr>
          <p:spPr>
            <a:xfrm rot="5400000" flipH="1" flipV="1">
              <a:off x="5659585" y="1968049"/>
              <a:ext cx="308124" cy="1251037"/>
            </a:xfrm>
            <a:prstGeom prst="bentConnector2">
              <a:avLst/>
            </a:prstGeom>
            <a:noFill/>
            <a:ln w="9525" cap="rnd">
              <a:solidFill>
                <a:schemeClr val="accent4"/>
              </a:solidFill>
              <a:prstDash val="sysDash"/>
              <a:miter lim="800000"/>
              <a:headEnd type="oval"/>
              <a:tailEnd/>
            </a:ln>
          </p:spPr>
        </p:cxnSp>
      </p:grpSp>
      <p:sp>
        <p:nvSpPr>
          <p:cNvPr id="2" name="TextBox 1">
            <a:extLst>
              <a:ext uri="{FF2B5EF4-FFF2-40B4-BE49-F238E27FC236}">
                <a16:creationId xmlns:a16="http://schemas.microsoft.com/office/drawing/2014/main" id="{0C7B4CF8-E9DE-7443-B297-8EFBC62FD397}"/>
              </a:ext>
            </a:extLst>
          </p:cNvPr>
          <p:cNvSpPr txBox="1"/>
          <p:nvPr/>
        </p:nvSpPr>
        <p:spPr>
          <a:xfrm>
            <a:off x="1830223" y="5328563"/>
            <a:ext cx="2684074" cy="523220"/>
          </a:xfrm>
          <a:prstGeom prst="rect">
            <a:avLst/>
          </a:prstGeom>
          <a:noFill/>
        </p:spPr>
        <p:txBody>
          <a:bodyPr wrap="square" rtlCol="0">
            <a:spAutoFit/>
          </a:bodyPr>
          <a:lstStyle/>
          <a:p>
            <a:pPr algn="ctr"/>
            <a:r>
              <a:rPr lang="en-US" b="1" dirty="0">
                <a:solidFill>
                  <a:srgbClr val="353535"/>
                </a:solidFill>
              </a:rPr>
              <a:t>Eastern Cape</a:t>
            </a:r>
          </a:p>
          <a:p>
            <a:pPr algn="ctr"/>
            <a:r>
              <a:rPr lang="en-US" b="1" dirty="0">
                <a:solidFill>
                  <a:srgbClr val="353535"/>
                </a:solidFill>
              </a:rPr>
              <a:t>13.5% </a:t>
            </a:r>
          </a:p>
        </p:txBody>
      </p:sp>
      <p:sp>
        <p:nvSpPr>
          <p:cNvPr id="49" name="TextBox 48">
            <a:extLst>
              <a:ext uri="{FF2B5EF4-FFF2-40B4-BE49-F238E27FC236}">
                <a16:creationId xmlns:a16="http://schemas.microsoft.com/office/drawing/2014/main" id="{E52385AB-7736-0E4E-89F4-898A656A4F92}"/>
              </a:ext>
            </a:extLst>
          </p:cNvPr>
          <p:cNvSpPr txBox="1"/>
          <p:nvPr/>
        </p:nvSpPr>
        <p:spPr>
          <a:xfrm>
            <a:off x="2792983" y="3943828"/>
            <a:ext cx="1520131" cy="523220"/>
          </a:xfrm>
          <a:prstGeom prst="rect">
            <a:avLst/>
          </a:prstGeom>
          <a:noFill/>
        </p:spPr>
        <p:txBody>
          <a:bodyPr wrap="square" rtlCol="0">
            <a:spAutoFit/>
          </a:bodyPr>
          <a:lstStyle/>
          <a:p>
            <a:pPr algn="ctr"/>
            <a:r>
              <a:rPr lang="en-US" b="1" dirty="0">
                <a:solidFill>
                  <a:srgbClr val="353535"/>
                </a:solidFill>
              </a:rPr>
              <a:t>Free State</a:t>
            </a:r>
          </a:p>
          <a:p>
            <a:pPr algn="ctr"/>
            <a:r>
              <a:rPr lang="en-US" b="1" dirty="0">
                <a:solidFill>
                  <a:srgbClr val="353535"/>
                </a:solidFill>
              </a:rPr>
              <a:t>15.1% </a:t>
            </a:r>
          </a:p>
        </p:txBody>
      </p:sp>
      <p:sp>
        <p:nvSpPr>
          <p:cNvPr id="50" name="TextBox 49">
            <a:extLst>
              <a:ext uri="{FF2B5EF4-FFF2-40B4-BE49-F238E27FC236}">
                <a16:creationId xmlns:a16="http://schemas.microsoft.com/office/drawing/2014/main" id="{3D76D9B1-F8F6-854F-B0BE-8B39F5FC6F62}"/>
              </a:ext>
            </a:extLst>
          </p:cNvPr>
          <p:cNvSpPr txBox="1"/>
          <p:nvPr/>
        </p:nvSpPr>
        <p:spPr>
          <a:xfrm>
            <a:off x="4988839" y="2875044"/>
            <a:ext cx="1578483" cy="523220"/>
          </a:xfrm>
          <a:prstGeom prst="rect">
            <a:avLst/>
          </a:prstGeom>
          <a:noFill/>
        </p:spPr>
        <p:txBody>
          <a:bodyPr wrap="square" rtlCol="0">
            <a:spAutoFit/>
          </a:bodyPr>
          <a:lstStyle/>
          <a:p>
            <a:r>
              <a:rPr lang="en-US" b="1" dirty="0">
                <a:solidFill>
                  <a:srgbClr val="353535"/>
                </a:solidFill>
              </a:rPr>
              <a:t>Gauteng</a:t>
            </a:r>
          </a:p>
          <a:p>
            <a:r>
              <a:rPr lang="en-US" b="1" dirty="0">
                <a:solidFill>
                  <a:srgbClr val="353535"/>
                </a:solidFill>
              </a:rPr>
              <a:t>12.4% </a:t>
            </a:r>
          </a:p>
        </p:txBody>
      </p:sp>
      <p:sp>
        <p:nvSpPr>
          <p:cNvPr id="51" name="TextBox 50">
            <a:extLst>
              <a:ext uri="{FF2B5EF4-FFF2-40B4-BE49-F238E27FC236}">
                <a16:creationId xmlns:a16="http://schemas.microsoft.com/office/drawing/2014/main" id="{C7CC9AEB-B929-2A4F-9197-9DC899290B80}"/>
              </a:ext>
            </a:extLst>
          </p:cNvPr>
          <p:cNvSpPr txBox="1"/>
          <p:nvPr/>
        </p:nvSpPr>
        <p:spPr>
          <a:xfrm>
            <a:off x="3556294" y="4187905"/>
            <a:ext cx="2684074" cy="523220"/>
          </a:xfrm>
          <a:prstGeom prst="rect">
            <a:avLst/>
          </a:prstGeom>
          <a:noFill/>
        </p:spPr>
        <p:txBody>
          <a:bodyPr wrap="square" rtlCol="0">
            <a:spAutoFit/>
          </a:bodyPr>
          <a:lstStyle/>
          <a:p>
            <a:pPr algn="ctr"/>
            <a:r>
              <a:rPr lang="en-US" b="1" dirty="0">
                <a:solidFill>
                  <a:srgbClr val="353535"/>
                </a:solidFill>
              </a:rPr>
              <a:t>KwaZulu-Natal </a:t>
            </a:r>
          </a:p>
          <a:p>
            <a:pPr algn="ctr"/>
            <a:r>
              <a:rPr lang="en-US" b="1" dirty="0">
                <a:solidFill>
                  <a:srgbClr val="353535"/>
                </a:solidFill>
              </a:rPr>
              <a:t>18.0% </a:t>
            </a:r>
          </a:p>
        </p:txBody>
      </p:sp>
      <p:sp>
        <p:nvSpPr>
          <p:cNvPr id="52" name="TextBox 51">
            <a:extLst>
              <a:ext uri="{FF2B5EF4-FFF2-40B4-BE49-F238E27FC236}">
                <a16:creationId xmlns:a16="http://schemas.microsoft.com/office/drawing/2014/main" id="{0A076C0E-F049-5E41-A913-E5EBEB5EC98D}"/>
              </a:ext>
            </a:extLst>
          </p:cNvPr>
          <p:cNvSpPr txBox="1"/>
          <p:nvPr/>
        </p:nvSpPr>
        <p:spPr>
          <a:xfrm>
            <a:off x="2815626" y="2569996"/>
            <a:ext cx="2684074" cy="523220"/>
          </a:xfrm>
          <a:prstGeom prst="rect">
            <a:avLst/>
          </a:prstGeom>
          <a:noFill/>
        </p:spPr>
        <p:txBody>
          <a:bodyPr wrap="square" rtlCol="0">
            <a:spAutoFit/>
          </a:bodyPr>
          <a:lstStyle/>
          <a:p>
            <a:pPr algn="ctr"/>
            <a:r>
              <a:rPr lang="en-US" b="1" dirty="0">
                <a:solidFill>
                  <a:srgbClr val="353535"/>
                </a:solidFill>
              </a:rPr>
              <a:t>Limpopo</a:t>
            </a:r>
          </a:p>
          <a:p>
            <a:pPr algn="ctr"/>
            <a:r>
              <a:rPr lang="en-US" b="1" dirty="0">
                <a:solidFill>
                  <a:srgbClr val="353535"/>
                </a:solidFill>
              </a:rPr>
              <a:t>10.8%</a:t>
            </a:r>
          </a:p>
        </p:txBody>
      </p:sp>
      <p:sp>
        <p:nvSpPr>
          <p:cNvPr id="53" name="TextBox 52">
            <a:extLst>
              <a:ext uri="{FF2B5EF4-FFF2-40B4-BE49-F238E27FC236}">
                <a16:creationId xmlns:a16="http://schemas.microsoft.com/office/drawing/2014/main" id="{FCD0A735-B1A9-4745-B1F2-6A789FA74F8E}"/>
              </a:ext>
            </a:extLst>
          </p:cNvPr>
          <p:cNvSpPr txBox="1"/>
          <p:nvPr/>
        </p:nvSpPr>
        <p:spPr>
          <a:xfrm>
            <a:off x="3153088" y="3364220"/>
            <a:ext cx="2684074" cy="523220"/>
          </a:xfrm>
          <a:prstGeom prst="rect">
            <a:avLst/>
          </a:prstGeom>
          <a:noFill/>
        </p:spPr>
        <p:txBody>
          <a:bodyPr wrap="square" rtlCol="0">
            <a:spAutoFit/>
          </a:bodyPr>
          <a:lstStyle/>
          <a:p>
            <a:pPr algn="ctr"/>
            <a:r>
              <a:rPr lang="en-US" b="1" dirty="0">
                <a:solidFill>
                  <a:srgbClr val="353535"/>
                </a:solidFill>
              </a:rPr>
              <a:t>Mpumalanga</a:t>
            </a:r>
          </a:p>
          <a:p>
            <a:pPr algn="ctr"/>
            <a:r>
              <a:rPr lang="en-US" b="1" dirty="0">
                <a:solidFill>
                  <a:srgbClr val="353535"/>
                </a:solidFill>
              </a:rPr>
              <a:t>16.0%</a:t>
            </a:r>
          </a:p>
        </p:txBody>
      </p:sp>
      <p:sp>
        <p:nvSpPr>
          <p:cNvPr id="54" name="TextBox 53">
            <a:extLst>
              <a:ext uri="{FF2B5EF4-FFF2-40B4-BE49-F238E27FC236}">
                <a16:creationId xmlns:a16="http://schemas.microsoft.com/office/drawing/2014/main" id="{DE79539E-0A31-F240-B349-91387AC3A874}"/>
              </a:ext>
            </a:extLst>
          </p:cNvPr>
          <p:cNvSpPr txBox="1"/>
          <p:nvPr/>
        </p:nvSpPr>
        <p:spPr>
          <a:xfrm>
            <a:off x="559788" y="4649768"/>
            <a:ext cx="2684074" cy="523220"/>
          </a:xfrm>
          <a:prstGeom prst="rect">
            <a:avLst/>
          </a:prstGeom>
          <a:noFill/>
        </p:spPr>
        <p:txBody>
          <a:bodyPr wrap="square" rtlCol="0">
            <a:spAutoFit/>
          </a:bodyPr>
          <a:lstStyle/>
          <a:p>
            <a:pPr algn="ctr"/>
            <a:r>
              <a:rPr lang="en-US" b="1" dirty="0">
                <a:solidFill>
                  <a:srgbClr val="353535"/>
                </a:solidFill>
              </a:rPr>
              <a:t>Northern Cape</a:t>
            </a:r>
          </a:p>
          <a:p>
            <a:pPr algn="ctr"/>
            <a:r>
              <a:rPr lang="en-US" b="1" dirty="0">
                <a:solidFill>
                  <a:srgbClr val="353535"/>
                </a:solidFill>
              </a:rPr>
              <a:t>9.8%</a:t>
            </a:r>
          </a:p>
        </p:txBody>
      </p:sp>
      <p:sp>
        <p:nvSpPr>
          <p:cNvPr id="55" name="TextBox 54">
            <a:extLst>
              <a:ext uri="{FF2B5EF4-FFF2-40B4-BE49-F238E27FC236}">
                <a16:creationId xmlns:a16="http://schemas.microsoft.com/office/drawing/2014/main" id="{FE3135ED-6357-0F4E-97A4-AB6639D8219F}"/>
              </a:ext>
            </a:extLst>
          </p:cNvPr>
          <p:cNvSpPr txBox="1"/>
          <p:nvPr/>
        </p:nvSpPr>
        <p:spPr>
          <a:xfrm>
            <a:off x="1473262" y="3541165"/>
            <a:ext cx="2684074" cy="523220"/>
          </a:xfrm>
          <a:prstGeom prst="rect">
            <a:avLst/>
          </a:prstGeom>
          <a:noFill/>
        </p:spPr>
        <p:txBody>
          <a:bodyPr wrap="square" rtlCol="0">
            <a:spAutoFit/>
          </a:bodyPr>
          <a:lstStyle/>
          <a:p>
            <a:pPr algn="ctr"/>
            <a:r>
              <a:rPr lang="en-US" b="1" dirty="0">
                <a:solidFill>
                  <a:srgbClr val="353535"/>
                </a:solidFill>
              </a:rPr>
              <a:t>North West</a:t>
            </a:r>
          </a:p>
          <a:p>
            <a:pPr algn="ctr"/>
            <a:r>
              <a:rPr lang="en-US" b="1" dirty="0">
                <a:solidFill>
                  <a:srgbClr val="353535"/>
                </a:solidFill>
              </a:rPr>
              <a:t>13.9%</a:t>
            </a:r>
          </a:p>
        </p:txBody>
      </p:sp>
      <p:sp>
        <p:nvSpPr>
          <p:cNvPr id="56" name="TextBox 55">
            <a:extLst>
              <a:ext uri="{FF2B5EF4-FFF2-40B4-BE49-F238E27FC236}">
                <a16:creationId xmlns:a16="http://schemas.microsoft.com/office/drawing/2014/main" id="{3BAD8CAF-CA33-7649-8427-E82D4CFEEF7B}"/>
              </a:ext>
            </a:extLst>
          </p:cNvPr>
          <p:cNvSpPr txBox="1"/>
          <p:nvPr/>
        </p:nvSpPr>
        <p:spPr>
          <a:xfrm>
            <a:off x="221209" y="5742645"/>
            <a:ext cx="2684074" cy="523220"/>
          </a:xfrm>
          <a:prstGeom prst="rect">
            <a:avLst/>
          </a:prstGeom>
          <a:noFill/>
        </p:spPr>
        <p:txBody>
          <a:bodyPr wrap="square" rtlCol="0">
            <a:spAutoFit/>
          </a:bodyPr>
          <a:lstStyle/>
          <a:p>
            <a:pPr algn="ctr"/>
            <a:r>
              <a:rPr lang="en-US" b="1" dirty="0">
                <a:solidFill>
                  <a:srgbClr val="353535"/>
                </a:solidFill>
              </a:rPr>
              <a:t>Western Cape</a:t>
            </a:r>
          </a:p>
          <a:p>
            <a:pPr algn="ctr"/>
            <a:r>
              <a:rPr lang="en-US" b="1" dirty="0">
                <a:solidFill>
                  <a:srgbClr val="353535"/>
                </a:solidFill>
              </a:rPr>
              <a:t>7.5%</a:t>
            </a:r>
          </a:p>
        </p:txBody>
      </p:sp>
      <p:graphicFrame>
        <p:nvGraphicFramePr>
          <p:cNvPr id="4" name="Chart 3">
            <a:extLst>
              <a:ext uri="{FF2B5EF4-FFF2-40B4-BE49-F238E27FC236}">
                <a16:creationId xmlns:a16="http://schemas.microsoft.com/office/drawing/2014/main" id="{60CBD694-44A0-EC43-B239-D56F6ACB8094}"/>
              </a:ext>
            </a:extLst>
          </p:cNvPr>
          <p:cNvGraphicFramePr/>
          <p:nvPr>
            <p:extLst>
              <p:ext uri="{D42A27DB-BD31-4B8C-83A1-F6EECF244321}">
                <p14:modId xmlns:p14="http://schemas.microsoft.com/office/powerpoint/2010/main" val="1959200909"/>
              </p:ext>
            </p:extLst>
          </p:nvPr>
        </p:nvGraphicFramePr>
        <p:xfrm>
          <a:off x="6731345" y="2629111"/>
          <a:ext cx="4633976" cy="3582894"/>
        </p:xfrm>
        <a:graphic>
          <a:graphicData uri="http://schemas.openxmlformats.org/drawingml/2006/chart">
            <c:chart xmlns:c="http://schemas.openxmlformats.org/drawingml/2006/chart" xmlns:r="http://schemas.openxmlformats.org/officeDocument/2006/relationships" r:id="rId3"/>
          </a:graphicData>
        </a:graphic>
      </p:graphicFrame>
      <p:sp>
        <p:nvSpPr>
          <p:cNvPr id="57" name="TextBox 56">
            <a:extLst>
              <a:ext uri="{FF2B5EF4-FFF2-40B4-BE49-F238E27FC236}">
                <a16:creationId xmlns:a16="http://schemas.microsoft.com/office/drawing/2014/main" id="{E71186B1-8CD6-F141-999D-FEB12C948DF4}"/>
              </a:ext>
            </a:extLst>
          </p:cNvPr>
          <p:cNvSpPr txBox="1"/>
          <p:nvPr/>
        </p:nvSpPr>
        <p:spPr>
          <a:xfrm>
            <a:off x="10351837" y="3102837"/>
            <a:ext cx="1578483" cy="523220"/>
          </a:xfrm>
          <a:prstGeom prst="rect">
            <a:avLst/>
          </a:prstGeom>
          <a:noFill/>
        </p:spPr>
        <p:txBody>
          <a:bodyPr wrap="square" rtlCol="0">
            <a:spAutoFit/>
          </a:bodyPr>
          <a:lstStyle/>
          <a:p>
            <a:r>
              <a:rPr lang="en-US" b="1" dirty="0">
                <a:solidFill>
                  <a:srgbClr val="353535"/>
                </a:solidFill>
              </a:rPr>
              <a:t>Gauteng</a:t>
            </a:r>
          </a:p>
          <a:p>
            <a:r>
              <a:rPr lang="en-US" b="1" dirty="0">
                <a:solidFill>
                  <a:srgbClr val="353535"/>
                </a:solidFill>
              </a:rPr>
              <a:t>26% </a:t>
            </a:r>
          </a:p>
        </p:txBody>
      </p:sp>
      <p:sp>
        <p:nvSpPr>
          <p:cNvPr id="59" name="TextBox 58">
            <a:extLst>
              <a:ext uri="{FF2B5EF4-FFF2-40B4-BE49-F238E27FC236}">
                <a16:creationId xmlns:a16="http://schemas.microsoft.com/office/drawing/2014/main" id="{AD561376-9DFD-9745-8711-33CAF043FDF9}"/>
              </a:ext>
            </a:extLst>
          </p:cNvPr>
          <p:cNvSpPr txBox="1"/>
          <p:nvPr/>
        </p:nvSpPr>
        <p:spPr>
          <a:xfrm>
            <a:off x="10501782" y="5066953"/>
            <a:ext cx="2684074" cy="523220"/>
          </a:xfrm>
          <a:prstGeom prst="rect">
            <a:avLst/>
          </a:prstGeom>
          <a:noFill/>
        </p:spPr>
        <p:txBody>
          <a:bodyPr wrap="square" rtlCol="0">
            <a:spAutoFit/>
          </a:bodyPr>
          <a:lstStyle/>
          <a:p>
            <a:r>
              <a:rPr lang="en-US" b="1" dirty="0">
                <a:solidFill>
                  <a:srgbClr val="353535"/>
                </a:solidFill>
              </a:rPr>
              <a:t>KwaZulu-Natal </a:t>
            </a:r>
          </a:p>
          <a:p>
            <a:r>
              <a:rPr lang="en-US" b="1" dirty="0">
                <a:solidFill>
                  <a:srgbClr val="353535"/>
                </a:solidFill>
              </a:rPr>
              <a:t>21% </a:t>
            </a:r>
          </a:p>
        </p:txBody>
      </p:sp>
      <p:sp>
        <p:nvSpPr>
          <p:cNvPr id="60" name="TextBox 59">
            <a:extLst>
              <a:ext uri="{FF2B5EF4-FFF2-40B4-BE49-F238E27FC236}">
                <a16:creationId xmlns:a16="http://schemas.microsoft.com/office/drawing/2014/main" id="{0C444413-BC5A-224D-B3A7-4CC3C519C5A1}"/>
              </a:ext>
            </a:extLst>
          </p:cNvPr>
          <p:cNvSpPr txBox="1"/>
          <p:nvPr/>
        </p:nvSpPr>
        <p:spPr>
          <a:xfrm>
            <a:off x="6059072" y="5949653"/>
            <a:ext cx="2684074" cy="523220"/>
          </a:xfrm>
          <a:prstGeom prst="rect">
            <a:avLst/>
          </a:prstGeom>
          <a:noFill/>
        </p:spPr>
        <p:txBody>
          <a:bodyPr wrap="square" rtlCol="0">
            <a:spAutoFit/>
          </a:bodyPr>
          <a:lstStyle/>
          <a:p>
            <a:pPr algn="r"/>
            <a:r>
              <a:rPr lang="en-US" b="1" dirty="0">
                <a:solidFill>
                  <a:srgbClr val="353535"/>
                </a:solidFill>
              </a:rPr>
              <a:t>Eastern Cape</a:t>
            </a:r>
          </a:p>
          <a:p>
            <a:pPr algn="r"/>
            <a:r>
              <a:rPr lang="en-US" b="1" dirty="0">
                <a:solidFill>
                  <a:srgbClr val="353535"/>
                </a:solidFill>
              </a:rPr>
              <a:t>14% </a:t>
            </a:r>
          </a:p>
        </p:txBody>
      </p:sp>
      <p:sp>
        <p:nvSpPr>
          <p:cNvPr id="61" name="TextBox 60">
            <a:extLst>
              <a:ext uri="{FF2B5EF4-FFF2-40B4-BE49-F238E27FC236}">
                <a16:creationId xmlns:a16="http://schemas.microsoft.com/office/drawing/2014/main" id="{B20639F0-5841-644A-B2DD-BB223C5C9490}"/>
              </a:ext>
            </a:extLst>
          </p:cNvPr>
          <p:cNvSpPr txBox="1"/>
          <p:nvPr/>
        </p:nvSpPr>
        <p:spPr>
          <a:xfrm>
            <a:off x="5005274" y="5190784"/>
            <a:ext cx="2684074" cy="523220"/>
          </a:xfrm>
          <a:prstGeom prst="rect">
            <a:avLst/>
          </a:prstGeom>
          <a:noFill/>
        </p:spPr>
        <p:txBody>
          <a:bodyPr wrap="square" rtlCol="0">
            <a:spAutoFit/>
          </a:bodyPr>
          <a:lstStyle/>
          <a:p>
            <a:pPr algn="r"/>
            <a:r>
              <a:rPr lang="en-US" b="1" dirty="0">
                <a:solidFill>
                  <a:srgbClr val="353535"/>
                </a:solidFill>
              </a:rPr>
              <a:t>Mpumalanga</a:t>
            </a:r>
          </a:p>
          <a:p>
            <a:pPr algn="r"/>
            <a:r>
              <a:rPr lang="en-US" b="1" dirty="0">
                <a:solidFill>
                  <a:srgbClr val="353535"/>
                </a:solidFill>
              </a:rPr>
              <a:t>9%</a:t>
            </a:r>
          </a:p>
        </p:txBody>
      </p:sp>
      <p:sp>
        <p:nvSpPr>
          <p:cNvPr id="62" name="TextBox 61">
            <a:extLst>
              <a:ext uri="{FF2B5EF4-FFF2-40B4-BE49-F238E27FC236}">
                <a16:creationId xmlns:a16="http://schemas.microsoft.com/office/drawing/2014/main" id="{9C9427DB-174B-594E-8A53-3DF2D1A27C74}"/>
              </a:ext>
            </a:extLst>
          </p:cNvPr>
          <p:cNvSpPr txBox="1"/>
          <p:nvPr/>
        </p:nvSpPr>
        <p:spPr>
          <a:xfrm>
            <a:off x="4717035" y="4194028"/>
            <a:ext cx="2684074" cy="523220"/>
          </a:xfrm>
          <a:prstGeom prst="rect">
            <a:avLst/>
          </a:prstGeom>
          <a:noFill/>
        </p:spPr>
        <p:txBody>
          <a:bodyPr wrap="square" rtlCol="0">
            <a:spAutoFit/>
          </a:bodyPr>
          <a:lstStyle/>
          <a:p>
            <a:pPr algn="r"/>
            <a:r>
              <a:rPr lang="en-US" b="1" dirty="0">
                <a:solidFill>
                  <a:srgbClr val="353535"/>
                </a:solidFill>
              </a:rPr>
              <a:t>Limpopo</a:t>
            </a:r>
          </a:p>
          <a:p>
            <a:pPr algn="r"/>
            <a:r>
              <a:rPr lang="en-US" b="1" dirty="0">
                <a:solidFill>
                  <a:srgbClr val="353535"/>
                </a:solidFill>
              </a:rPr>
              <a:t>8%</a:t>
            </a:r>
          </a:p>
        </p:txBody>
      </p:sp>
      <p:sp>
        <p:nvSpPr>
          <p:cNvPr id="63" name="TextBox 62">
            <a:extLst>
              <a:ext uri="{FF2B5EF4-FFF2-40B4-BE49-F238E27FC236}">
                <a16:creationId xmlns:a16="http://schemas.microsoft.com/office/drawing/2014/main" id="{2973A423-BE28-984A-8906-DFB8D7FF1F86}"/>
              </a:ext>
            </a:extLst>
          </p:cNvPr>
          <p:cNvSpPr txBox="1"/>
          <p:nvPr/>
        </p:nvSpPr>
        <p:spPr>
          <a:xfrm>
            <a:off x="4912114" y="3276175"/>
            <a:ext cx="2684074" cy="523220"/>
          </a:xfrm>
          <a:prstGeom prst="rect">
            <a:avLst/>
          </a:prstGeom>
          <a:noFill/>
        </p:spPr>
        <p:txBody>
          <a:bodyPr wrap="square" rtlCol="0">
            <a:spAutoFit/>
          </a:bodyPr>
          <a:lstStyle/>
          <a:p>
            <a:pPr algn="r"/>
            <a:r>
              <a:rPr lang="en-US" b="1" dirty="0">
                <a:solidFill>
                  <a:srgbClr val="353535"/>
                </a:solidFill>
              </a:rPr>
              <a:t>North West</a:t>
            </a:r>
          </a:p>
          <a:p>
            <a:pPr algn="r"/>
            <a:r>
              <a:rPr lang="en-US" b="1" dirty="0">
                <a:solidFill>
                  <a:srgbClr val="353535"/>
                </a:solidFill>
              </a:rPr>
              <a:t>8%</a:t>
            </a:r>
          </a:p>
        </p:txBody>
      </p:sp>
      <p:sp>
        <p:nvSpPr>
          <p:cNvPr id="64" name="TextBox 63">
            <a:extLst>
              <a:ext uri="{FF2B5EF4-FFF2-40B4-BE49-F238E27FC236}">
                <a16:creationId xmlns:a16="http://schemas.microsoft.com/office/drawing/2014/main" id="{19F4E6A7-6C73-F245-8A3A-87E8BAB6F639}"/>
              </a:ext>
            </a:extLst>
          </p:cNvPr>
          <p:cNvSpPr txBox="1"/>
          <p:nvPr/>
        </p:nvSpPr>
        <p:spPr>
          <a:xfrm>
            <a:off x="6059072" y="2322551"/>
            <a:ext cx="2684074" cy="523220"/>
          </a:xfrm>
          <a:prstGeom prst="rect">
            <a:avLst/>
          </a:prstGeom>
          <a:noFill/>
        </p:spPr>
        <p:txBody>
          <a:bodyPr wrap="square" rtlCol="0">
            <a:spAutoFit/>
          </a:bodyPr>
          <a:lstStyle/>
          <a:p>
            <a:pPr algn="r"/>
            <a:r>
              <a:rPr lang="en-US" b="1" dirty="0">
                <a:solidFill>
                  <a:srgbClr val="353535"/>
                </a:solidFill>
              </a:rPr>
              <a:t>Free State</a:t>
            </a:r>
          </a:p>
          <a:p>
            <a:pPr algn="r"/>
            <a:r>
              <a:rPr lang="en-US" b="1" dirty="0">
                <a:solidFill>
                  <a:srgbClr val="353535"/>
                </a:solidFill>
              </a:rPr>
              <a:t>5%</a:t>
            </a:r>
          </a:p>
        </p:txBody>
      </p:sp>
      <p:sp>
        <p:nvSpPr>
          <p:cNvPr id="65" name="TextBox 64">
            <a:extLst>
              <a:ext uri="{FF2B5EF4-FFF2-40B4-BE49-F238E27FC236}">
                <a16:creationId xmlns:a16="http://schemas.microsoft.com/office/drawing/2014/main" id="{E3E2D663-74F0-7F4E-A7C9-73DCBB22D190}"/>
              </a:ext>
            </a:extLst>
          </p:cNvPr>
          <p:cNvSpPr txBox="1"/>
          <p:nvPr/>
        </p:nvSpPr>
        <p:spPr>
          <a:xfrm>
            <a:off x="8878607" y="2275125"/>
            <a:ext cx="2684074" cy="523220"/>
          </a:xfrm>
          <a:prstGeom prst="rect">
            <a:avLst/>
          </a:prstGeom>
          <a:noFill/>
        </p:spPr>
        <p:txBody>
          <a:bodyPr wrap="square" rtlCol="0">
            <a:spAutoFit/>
          </a:bodyPr>
          <a:lstStyle/>
          <a:p>
            <a:r>
              <a:rPr lang="en-US" b="1" dirty="0">
                <a:solidFill>
                  <a:srgbClr val="353535"/>
                </a:solidFill>
              </a:rPr>
              <a:t>Northern Cape</a:t>
            </a:r>
          </a:p>
          <a:p>
            <a:r>
              <a:rPr lang="en-US" b="1" dirty="0">
                <a:solidFill>
                  <a:srgbClr val="353535"/>
                </a:solidFill>
              </a:rPr>
              <a:t>2%</a:t>
            </a:r>
          </a:p>
        </p:txBody>
      </p:sp>
      <p:cxnSp>
        <p:nvCxnSpPr>
          <p:cNvPr id="9" name="Straight Connector 8">
            <a:extLst>
              <a:ext uri="{FF2B5EF4-FFF2-40B4-BE49-F238E27FC236}">
                <a16:creationId xmlns:a16="http://schemas.microsoft.com/office/drawing/2014/main" id="{C00F5EC3-05BC-D24C-8B63-DC9E4B808AD7}"/>
              </a:ext>
            </a:extLst>
          </p:cNvPr>
          <p:cNvCxnSpPr>
            <a:cxnSpLocks/>
          </p:cNvCxnSpPr>
          <p:nvPr/>
        </p:nvCxnSpPr>
        <p:spPr>
          <a:xfrm>
            <a:off x="502819" y="2216654"/>
            <a:ext cx="2866237" cy="0"/>
          </a:xfrm>
          <a:prstGeom prst="line">
            <a:avLst/>
          </a:prstGeom>
          <a:ln w="19050">
            <a:solidFill>
              <a:srgbClr val="353535"/>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FB40519-962C-524B-99BB-CE9D71DCAEB3}"/>
              </a:ext>
            </a:extLst>
          </p:cNvPr>
          <p:cNvCxnSpPr>
            <a:cxnSpLocks/>
          </p:cNvCxnSpPr>
          <p:nvPr/>
        </p:nvCxnSpPr>
        <p:spPr>
          <a:xfrm>
            <a:off x="5724607" y="2216654"/>
            <a:ext cx="3108960" cy="0"/>
          </a:xfrm>
          <a:prstGeom prst="line">
            <a:avLst/>
          </a:prstGeom>
          <a:ln w="19050">
            <a:solidFill>
              <a:srgbClr val="353535"/>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EA5C3C2-1A3D-964D-812C-903DCE2AFD86}"/>
              </a:ext>
            </a:extLst>
          </p:cNvPr>
          <p:cNvSpPr txBox="1"/>
          <p:nvPr/>
        </p:nvSpPr>
        <p:spPr>
          <a:xfrm>
            <a:off x="5297072" y="2671724"/>
            <a:ext cx="2684074" cy="523220"/>
          </a:xfrm>
          <a:prstGeom prst="rect">
            <a:avLst/>
          </a:prstGeom>
          <a:noFill/>
        </p:spPr>
        <p:txBody>
          <a:bodyPr wrap="square" rtlCol="0">
            <a:spAutoFit/>
          </a:bodyPr>
          <a:lstStyle/>
          <a:p>
            <a:pPr algn="r"/>
            <a:r>
              <a:rPr lang="en-US" b="1" dirty="0">
                <a:solidFill>
                  <a:srgbClr val="353535"/>
                </a:solidFill>
              </a:rPr>
              <a:t>Western Cape</a:t>
            </a:r>
          </a:p>
          <a:p>
            <a:pPr algn="r"/>
            <a:r>
              <a:rPr lang="en-US" b="1" dirty="0">
                <a:solidFill>
                  <a:srgbClr val="353535"/>
                </a:solidFill>
              </a:rPr>
              <a:t>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1"/>
          <p:cNvSpPr txBox="1">
            <a:spLocks noGrp="1"/>
          </p:cNvSpPr>
          <p:nvPr>
            <p:ph type="title"/>
          </p:nvPr>
        </p:nvSpPr>
        <p:spPr>
          <a:xfrm>
            <a:off x="335280" y="525825"/>
            <a:ext cx="9946144" cy="80003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Arial"/>
              <a:buNone/>
            </a:pPr>
            <a:r>
              <a:rPr lang="en-US" dirty="0"/>
              <a:t>Young women and FSW remain at substantial risk for HIV</a:t>
            </a:r>
            <a:endParaRPr dirty="0"/>
          </a:p>
        </p:txBody>
      </p:sp>
      <p:sp>
        <p:nvSpPr>
          <p:cNvPr id="183" name="Google Shape;183;p21"/>
          <p:cNvSpPr/>
          <p:nvPr/>
        </p:nvSpPr>
        <p:spPr>
          <a:xfrm>
            <a:off x="10178529" y="107496"/>
            <a:ext cx="1884218" cy="332509"/>
          </a:xfrm>
          <a:prstGeom prst="roundRect">
            <a:avLst>
              <a:gd name="adj" fmla="val 16667"/>
            </a:avLst>
          </a:prstGeom>
          <a:solidFill>
            <a:srgbClr val="FDEE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chemeClr val="dk2"/>
                </a:solidFill>
                <a:latin typeface="Calibri"/>
                <a:ea typeface="Calibri"/>
                <a:cs typeface="Calibri"/>
                <a:sym typeface="Calibri"/>
              </a:rPr>
              <a:t>Context</a:t>
            </a:r>
            <a:endParaRPr dirty="0"/>
          </a:p>
        </p:txBody>
      </p:sp>
      <p:sp>
        <p:nvSpPr>
          <p:cNvPr id="187" name="Google Shape;187;p21"/>
          <p:cNvSpPr/>
          <p:nvPr/>
        </p:nvSpPr>
        <p:spPr>
          <a:xfrm>
            <a:off x="7061200" y="2047676"/>
            <a:ext cx="4718475" cy="4244810"/>
          </a:xfrm>
          <a:prstGeom prst="rect">
            <a:avLst/>
          </a:prstGeom>
          <a:solidFill>
            <a:srgbClr val="EDF1F3"/>
          </a:solidFill>
          <a:ln>
            <a:noFill/>
          </a:ln>
        </p:spPr>
        <p:txBody>
          <a:bodyPr spcFirstLastPara="1" wrap="square" lIns="182875" tIns="91425" rIns="182875" bIns="91425" anchor="ctr" anchorCtr="0">
            <a:noAutofit/>
          </a:bodyPr>
          <a:lstStyle/>
          <a:p>
            <a:pPr marL="1588"/>
            <a:r>
              <a:rPr lang="en-US" dirty="0">
                <a:solidFill>
                  <a:schemeClr val="accent2"/>
                </a:solidFill>
              </a:rPr>
              <a:t>Across all age groups, estimates suggest that 26% of South African women are living with HIV compared to 15% of South African men, and that women of all age groups have higher HIV incidence rates than men.</a:t>
            </a:r>
          </a:p>
          <a:p>
            <a:pPr marL="1588" marR="0" lvl="0" indent="0" algn="l" rtl="0">
              <a:spcBef>
                <a:spcPts val="0"/>
              </a:spcBef>
              <a:spcAft>
                <a:spcPts val="0"/>
              </a:spcAft>
              <a:buNone/>
            </a:pPr>
            <a:endParaRPr lang="en-US" dirty="0">
              <a:solidFill>
                <a:schemeClr val="accent2"/>
              </a:solidFill>
              <a:latin typeface="Arial"/>
              <a:ea typeface="Arial"/>
              <a:cs typeface="Arial"/>
              <a:sym typeface="Arial"/>
            </a:endParaRPr>
          </a:p>
          <a:p>
            <a:pPr marL="1588" marR="0" lvl="0" indent="0" algn="l" rtl="0">
              <a:spcBef>
                <a:spcPts val="0"/>
              </a:spcBef>
              <a:spcAft>
                <a:spcPts val="0"/>
              </a:spcAft>
              <a:buNone/>
            </a:pPr>
            <a:r>
              <a:rPr lang="en-US" dirty="0">
                <a:solidFill>
                  <a:schemeClr val="accent2"/>
                </a:solidFill>
                <a:latin typeface="Arial"/>
                <a:ea typeface="Arial"/>
                <a:cs typeface="Arial"/>
                <a:sym typeface="Arial"/>
              </a:rPr>
              <a:t>FSW have the highest </a:t>
            </a:r>
            <a:r>
              <a:rPr lang="en-US" dirty="0">
                <a:solidFill>
                  <a:schemeClr val="accent2"/>
                </a:solidFill>
              </a:rPr>
              <a:t>HIV risk, with prevalence over 50% and incidence over 5%. </a:t>
            </a:r>
            <a:endParaRPr lang="en-US" dirty="0">
              <a:solidFill>
                <a:schemeClr val="accent2"/>
              </a:solidFill>
              <a:latin typeface="Arial"/>
              <a:ea typeface="Arial"/>
              <a:cs typeface="Arial"/>
              <a:sym typeface="Arial"/>
            </a:endParaRPr>
          </a:p>
          <a:p>
            <a:pPr marL="1588" marR="0" lvl="0" indent="0" algn="l" rtl="0">
              <a:spcBef>
                <a:spcPts val="0"/>
              </a:spcBef>
              <a:spcAft>
                <a:spcPts val="0"/>
              </a:spcAft>
              <a:buNone/>
            </a:pPr>
            <a:endParaRPr lang="en-US" dirty="0">
              <a:solidFill>
                <a:schemeClr val="accent2"/>
              </a:solidFill>
              <a:latin typeface="Arial"/>
              <a:ea typeface="Arial"/>
              <a:cs typeface="Arial"/>
              <a:sym typeface="Arial"/>
            </a:endParaRPr>
          </a:p>
          <a:p>
            <a:pPr marL="1588" marR="0" lvl="0" indent="0" algn="l" rtl="0">
              <a:spcBef>
                <a:spcPts val="0"/>
              </a:spcBef>
              <a:spcAft>
                <a:spcPts val="0"/>
              </a:spcAft>
              <a:buNone/>
            </a:pPr>
            <a:r>
              <a:rPr lang="en-US" dirty="0">
                <a:solidFill>
                  <a:schemeClr val="accent2"/>
                </a:solidFill>
                <a:latin typeface="Arial"/>
                <a:ea typeface="Arial"/>
                <a:cs typeface="Arial"/>
                <a:sym typeface="Arial"/>
              </a:rPr>
              <a:t>AGYW aged 15 – 24 account for 30% of the </a:t>
            </a:r>
            <a:r>
              <a:rPr lang="en-US" dirty="0">
                <a:solidFill>
                  <a:schemeClr val="accent2"/>
                </a:solidFill>
              </a:rPr>
              <a:t>201</a:t>
            </a:r>
            <a:r>
              <a:rPr lang="en-US" dirty="0">
                <a:solidFill>
                  <a:schemeClr val="accent2"/>
                </a:solidFill>
                <a:latin typeface="Arial"/>
                <a:ea typeface="Arial"/>
                <a:cs typeface="Arial"/>
                <a:sym typeface="Arial"/>
              </a:rPr>
              <a:t>,000 new HIV infections each year in people over the age of 15.</a:t>
            </a:r>
            <a:r>
              <a:rPr lang="en-US" dirty="0">
                <a:solidFill>
                  <a:schemeClr val="accent2"/>
                </a:solidFill>
              </a:rPr>
              <a:t> </a:t>
            </a:r>
            <a:r>
              <a:rPr lang="en-US" dirty="0">
                <a:solidFill>
                  <a:schemeClr val="accent2"/>
                </a:solidFill>
                <a:latin typeface="Arial"/>
                <a:ea typeface="Arial"/>
                <a:cs typeface="Arial"/>
                <a:sym typeface="Arial"/>
              </a:rPr>
              <a:t>AGYW have an HIV incidence rate over 4 times that of their male peers (1.3% vs. 0.3%).</a:t>
            </a:r>
            <a:endParaRPr lang="en-US" dirty="0">
              <a:solidFill>
                <a:schemeClr val="accent2"/>
              </a:solidFill>
            </a:endParaRPr>
          </a:p>
          <a:p>
            <a:pPr marL="1588" marR="0" lvl="0" indent="0" algn="l" rtl="0">
              <a:spcBef>
                <a:spcPts val="0"/>
              </a:spcBef>
              <a:spcAft>
                <a:spcPts val="0"/>
              </a:spcAft>
              <a:buNone/>
            </a:pPr>
            <a:endParaRPr lang="en-US" b="1" dirty="0">
              <a:solidFill>
                <a:schemeClr val="accent2"/>
              </a:solidFill>
            </a:endParaRPr>
          </a:p>
          <a:p>
            <a:pPr marL="1588" marR="0" lvl="0" indent="0" algn="l" rtl="0">
              <a:spcBef>
                <a:spcPts val="0"/>
              </a:spcBef>
              <a:spcAft>
                <a:spcPts val="0"/>
              </a:spcAft>
              <a:buNone/>
            </a:pPr>
            <a:r>
              <a:rPr lang="en-US" dirty="0">
                <a:solidFill>
                  <a:schemeClr val="accent2"/>
                </a:solidFill>
              </a:rPr>
              <a:t>Gender inequity, gender-based violence (GBV), and poverty contribute to these disparities. </a:t>
            </a:r>
          </a:p>
        </p:txBody>
      </p:sp>
      <p:sp>
        <p:nvSpPr>
          <p:cNvPr id="5" name="TextBox 4">
            <a:extLst>
              <a:ext uri="{FF2B5EF4-FFF2-40B4-BE49-F238E27FC236}">
                <a16:creationId xmlns:a16="http://schemas.microsoft.com/office/drawing/2014/main" id="{8343EE2A-998E-BF48-9971-5AF17E1A16EC}"/>
              </a:ext>
            </a:extLst>
          </p:cNvPr>
          <p:cNvSpPr txBox="1"/>
          <p:nvPr/>
        </p:nvSpPr>
        <p:spPr>
          <a:xfrm>
            <a:off x="7543" y="6596433"/>
            <a:ext cx="6804074" cy="246221"/>
          </a:xfrm>
          <a:prstGeom prst="rect">
            <a:avLst/>
          </a:prstGeom>
          <a:noFill/>
        </p:spPr>
        <p:txBody>
          <a:bodyPr wrap="square" rtlCol="0">
            <a:spAutoFit/>
          </a:bodyPr>
          <a:lstStyle/>
          <a:p>
            <a:r>
              <a:rPr lang="en-US" sz="1000" dirty="0">
                <a:solidFill>
                  <a:schemeClr val="tx2">
                    <a:lumMod val="20000"/>
                    <a:lumOff val="80000"/>
                  </a:schemeClr>
                </a:solidFill>
              </a:rPr>
              <a:t>Source: Let Our Actions Count: Reflections on </a:t>
            </a:r>
            <a:r>
              <a:rPr lang="en-US" sz="1000" dirty="0" err="1">
                <a:solidFill>
                  <a:schemeClr val="tx2">
                    <a:lumMod val="20000"/>
                    <a:lumOff val="80000"/>
                  </a:schemeClr>
                </a:solidFill>
              </a:rPr>
              <a:t>NSP</a:t>
            </a:r>
            <a:r>
              <a:rPr lang="en-US" sz="1000" dirty="0">
                <a:solidFill>
                  <a:schemeClr val="tx2">
                    <a:lumMod val="20000"/>
                    <a:lumOff val="80000"/>
                  </a:schemeClr>
                </a:solidFill>
              </a:rPr>
              <a:t> 2012 – 2016 and moving forward to </a:t>
            </a:r>
            <a:r>
              <a:rPr lang="en-US" sz="1000" dirty="0" err="1">
                <a:solidFill>
                  <a:schemeClr val="tx2">
                    <a:lumMod val="20000"/>
                    <a:lumOff val="80000"/>
                  </a:schemeClr>
                </a:solidFill>
              </a:rPr>
              <a:t>NSP</a:t>
            </a:r>
            <a:r>
              <a:rPr lang="en-US" sz="1000" dirty="0">
                <a:solidFill>
                  <a:schemeClr val="tx2">
                    <a:lumMod val="20000"/>
                    <a:lumOff val="80000"/>
                  </a:schemeClr>
                </a:solidFill>
              </a:rPr>
              <a:t> 2017 – 2022</a:t>
            </a:r>
          </a:p>
        </p:txBody>
      </p:sp>
      <p:sp>
        <p:nvSpPr>
          <p:cNvPr id="184" name="Google Shape;184;p21"/>
          <p:cNvSpPr txBox="1"/>
          <p:nvPr/>
        </p:nvSpPr>
        <p:spPr>
          <a:xfrm>
            <a:off x="412325" y="1419396"/>
            <a:ext cx="11375136" cy="499182"/>
          </a:xfrm>
          <a:prstGeom prst="rect">
            <a:avLst/>
          </a:prstGeom>
          <a:solidFill>
            <a:schemeClr val="accent2">
              <a:lumMod val="20000"/>
              <a:lumOff val="8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a:solidFill>
                  <a:srgbClr val="434343"/>
                </a:solidFill>
              </a:defRPr>
            </a:lvl1pPr>
          </a:lstStyle>
          <a:p>
            <a:r>
              <a:rPr lang="en-US" dirty="0"/>
              <a:t>Women, especially young women and female sex workers (FSW) are disproportionately affected by HIV. </a:t>
            </a:r>
            <a:endParaRPr dirty="0"/>
          </a:p>
        </p:txBody>
      </p:sp>
      <p:sp>
        <p:nvSpPr>
          <p:cNvPr id="16" name="Google Shape;138;p18">
            <a:extLst>
              <a:ext uri="{FF2B5EF4-FFF2-40B4-BE49-F238E27FC236}">
                <a16:creationId xmlns:a16="http://schemas.microsoft.com/office/drawing/2014/main" id="{2480C3B2-AD16-394F-9518-885EED890EED}"/>
              </a:ext>
            </a:extLst>
          </p:cNvPr>
          <p:cNvSpPr txBox="1"/>
          <p:nvPr/>
        </p:nvSpPr>
        <p:spPr>
          <a:xfrm>
            <a:off x="412325" y="2132842"/>
            <a:ext cx="4548851" cy="351378"/>
          </a:xfrm>
          <a:prstGeom prst="rect">
            <a:avLst/>
          </a:prstGeom>
          <a:solidFill>
            <a:srgbClr val="FFFFFF"/>
          </a:solidFill>
          <a:ln>
            <a:noFill/>
          </a:ln>
        </p:spPr>
        <p:txBody>
          <a:bodyPr spcFirstLastPara="1" wrap="square" lIns="91425" tIns="45700" rIns="91425" bIns="45700" anchor="t" anchorCtr="0">
            <a:noAutofit/>
          </a:bodyPr>
          <a:lstStyle/>
          <a:p>
            <a:pPr marL="0" marR="0" lvl="0" indent="0" rtl="0">
              <a:lnSpc>
                <a:spcPct val="115000"/>
              </a:lnSpc>
              <a:spcBef>
                <a:spcPts val="0"/>
              </a:spcBef>
              <a:spcAft>
                <a:spcPts val="0"/>
              </a:spcAft>
              <a:buNone/>
            </a:pPr>
            <a:r>
              <a:rPr lang="en-US" b="1" i="0" u="none" strike="noStrike" cap="none" dirty="0">
                <a:solidFill>
                  <a:srgbClr val="434343"/>
                </a:solidFill>
                <a:latin typeface="Arial"/>
                <a:ea typeface="Arial"/>
                <a:cs typeface="Arial"/>
                <a:sym typeface="Arial"/>
              </a:rPr>
              <a:t>New HIV infections by age and gender, 2019</a:t>
            </a:r>
            <a:endParaRPr dirty="0"/>
          </a:p>
        </p:txBody>
      </p:sp>
      <p:graphicFrame>
        <p:nvGraphicFramePr>
          <p:cNvPr id="6" name="Chart 5">
            <a:extLst>
              <a:ext uri="{FF2B5EF4-FFF2-40B4-BE49-F238E27FC236}">
                <a16:creationId xmlns:a16="http://schemas.microsoft.com/office/drawing/2014/main" id="{8EA1DF73-7CC1-A147-992C-89B15127C577}"/>
              </a:ext>
            </a:extLst>
          </p:cNvPr>
          <p:cNvGraphicFramePr/>
          <p:nvPr>
            <p:extLst>
              <p:ext uri="{D42A27DB-BD31-4B8C-83A1-F6EECF244321}">
                <p14:modId xmlns:p14="http://schemas.microsoft.com/office/powerpoint/2010/main" val="2656654731"/>
              </p:ext>
            </p:extLst>
          </p:nvPr>
        </p:nvGraphicFramePr>
        <p:xfrm>
          <a:off x="412325" y="2484221"/>
          <a:ext cx="6534575" cy="380826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7" name="Google Shape;197;p22"/>
          <p:cNvSpPr txBox="1"/>
          <p:nvPr/>
        </p:nvSpPr>
        <p:spPr>
          <a:xfrm>
            <a:off x="4062713" y="2220073"/>
            <a:ext cx="7601455" cy="4088129"/>
          </a:xfrm>
          <a:prstGeom prst="rect">
            <a:avLst/>
          </a:prstGeom>
          <a:solidFill>
            <a:srgbClr val="EFEFEF"/>
          </a:solidFill>
          <a:ln>
            <a:noFill/>
          </a:ln>
        </p:spPr>
        <p:txBody>
          <a:bodyPr spcFirstLastPara="1" wrap="square" lIns="91425" tIns="91425" rIns="91425" bIns="91425" anchor="t" anchorCtr="0">
            <a:noAutofit/>
          </a:bodyPr>
          <a:lstStyle/>
          <a:p>
            <a:pPr marL="171450" marR="0" lvl="0" indent="-171450" rtl="0">
              <a:lnSpc>
                <a:spcPct val="115000"/>
              </a:lnSpc>
              <a:spcBef>
                <a:spcPts val="0"/>
              </a:spcBef>
              <a:spcAft>
                <a:spcPts val="0"/>
              </a:spcAft>
              <a:buFont typeface="Arial" panose="020B0604020202020204" pitchFamily="34" charset="0"/>
              <a:buChar char="•"/>
            </a:pPr>
            <a:r>
              <a:rPr lang="en-US" sz="1200" dirty="0">
                <a:solidFill>
                  <a:srgbClr val="434343"/>
                </a:solidFill>
                <a:latin typeface="Arial"/>
                <a:ea typeface="Arial"/>
                <a:cs typeface="Arial"/>
                <a:sym typeface="Arial"/>
              </a:rPr>
              <a:t>South Africa has a </a:t>
            </a:r>
            <a:r>
              <a:rPr lang="en-US" sz="1200" b="1" dirty="0">
                <a:solidFill>
                  <a:srgbClr val="434343"/>
                </a:solidFill>
                <a:latin typeface="Arial"/>
                <a:ea typeface="Arial"/>
                <a:cs typeface="Arial"/>
                <a:sym typeface="Arial"/>
              </a:rPr>
              <a:t>goal to reduce new </a:t>
            </a:r>
            <a:r>
              <a:rPr lang="en-US" sz="1200" b="1" dirty="0">
                <a:solidFill>
                  <a:srgbClr val="434343"/>
                </a:solidFill>
              </a:rPr>
              <a:t>HIV infections </a:t>
            </a:r>
            <a:r>
              <a:rPr lang="en-US" sz="1200" dirty="0">
                <a:solidFill>
                  <a:srgbClr val="434343"/>
                </a:solidFill>
              </a:rPr>
              <a:t>to less than 100,000 new infections per year by 2022. </a:t>
            </a:r>
            <a:endParaRPr lang="en-US" sz="1200" dirty="0">
              <a:solidFill>
                <a:srgbClr val="434343"/>
              </a:solidFill>
              <a:latin typeface="Arial"/>
              <a:ea typeface="Arial"/>
              <a:cs typeface="Arial"/>
              <a:sym typeface="Arial"/>
            </a:endParaRPr>
          </a:p>
          <a:p>
            <a:pPr marL="171450" marR="0" lvl="0" indent="-171450" rtl="0">
              <a:lnSpc>
                <a:spcPct val="115000"/>
              </a:lnSpc>
              <a:spcBef>
                <a:spcPts val="0"/>
              </a:spcBef>
              <a:spcAft>
                <a:spcPts val="0"/>
              </a:spcAft>
              <a:buFont typeface="Arial" panose="020B0604020202020204" pitchFamily="34" charset="0"/>
              <a:buChar char="•"/>
            </a:pPr>
            <a:endParaRPr lang="en-US" sz="1200" b="1" dirty="0">
              <a:solidFill>
                <a:srgbClr val="434343"/>
              </a:solidFill>
              <a:latin typeface="Arial"/>
              <a:ea typeface="Arial"/>
              <a:cs typeface="Arial"/>
              <a:sym typeface="Arial"/>
            </a:endParaRPr>
          </a:p>
          <a:p>
            <a:pPr marL="171450" marR="0" lvl="0" indent="-171450" rtl="0">
              <a:lnSpc>
                <a:spcPct val="115000"/>
              </a:lnSpc>
              <a:spcBef>
                <a:spcPts val="0"/>
              </a:spcBef>
              <a:spcAft>
                <a:spcPts val="0"/>
              </a:spcAft>
              <a:buFont typeface="Arial" panose="020B0604020202020204" pitchFamily="34" charset="0"/>
              <a:buChar char="•"/>
            </a:pPr>
            <a:r>
              <a:rPr lang="en-US" sz="1200" dirty="0">
                <a:solidFill>
                  <a:srgbClr val="434343"/>
                </a:solidFill>
                <a:latin typeface="Arial"/>
                <a:ea typeface="Arial"/>
                <a:cs typeface="Arial"/>
                <a:sym typeface="Arial"/>
              </a:rPr>
              <a:t>While oral PrEP was initially provided to </a:t>
            </a:r>
            <a:r>
              <a:rPr lang="en-US" sz="1200" dirty="0">
                <a:solidFill>
                  <a:srgbClr val="434343"/>
                </a:solidFill>
              </a:rPr>
              <a:t>FSW and men who have sex with men. It was then expanded to AGYW, based at funded sites and clinics, universities and colleges and is now being </a:t>
            </a:r>
            <a:r>
              <a:rPr lang="en-US" sz="1200" b="1" dirty="0">
                <a:solidFill>
                  <a:srgbClr val="434343"/>
                </a:solidFill>
              </a:rPr>
              <a:t>scaled up </a:t>
            </a:r>
            <a:r>
              <a:rPr lang="en-US" sz="1200" dirty="0">
                <a:solidFill>
                  <a:srgbClr val="434343"/>
                </a:solidFill>
                <a:latin typeface="Arial"/>
                <a:ea typeface="Arial"/>
                <a:cs typeface="Arial"/>
                <a:sym typeface="Arial"/>
              </a:rPr>
              <a:t>in all ~3,456 public primary health care clinics across 52 districts and 9 provinces</a:t>
            </a:r>
            <a:r>
              <a:rPr lang="en-US" sz="1200" dirty="0">
                <a:solidFill>
                  <a:srgbClr val="434343"/>
                </a:solidFill>
              </a:rPr>
              <a:t>. F</a:t>
            </a:r>
            <a:r>
              <a:rPr lang="en-US" sz="1200" dirty="0">
                <a:solidFill>
                  <a:srgbClr val="434343"/>
                </a:solidFill>
                <a:latin typeface="Arial"/>
                <a:ea typeface="Arial"/>
                <a:cs typeface="Arial"/>
                <a:sym typeface="Arial"/>
              </a:rPr>
              <a:t>acilities are being prioritized according to impact and population reach, although scale-up has been slowed due to COVID-19.  </a:t>
            </a:r>
          </a:p>
          <a:p>
            <a:pPr marL="171450" marR="0" lvl="0" indent="-171450" rtl="0">
              <a:lnSpc>
                <a:spcPct val="115000"/>
              </a:lnSpc>
              <a:spcBef>
                <a:spcPts val="0"/>
              </a:spcBef>
              <a:spcAft>
                <a:spcPts val="0"/>
              </a:spcAft>
              <a:buFont typeface="Arial" panose="020B0604020202020204" pitchFamily="34" charset="0"/>
              <a:buChar char="•"/>
            </a:pPr>
            <a:endParaRPr lang="en-US" sz="600" dirty="0">
              <a:solidFill>
                <a:srgbClr val="434343"/>
              </a:solidFill>
            </a:endParaRPr>
          </a:p>
          <a:p>
            <a:pPr marL="4467225" marR="0" lvl="0" indent="-288925" rtl="0">
              <a:lnSpc>
                <a:spcPct val="115000"/>
              </a:lnSpc>
              <a:spcBef>
                <a:spcPts val="0"/>
              </a:spcBef>
              <a:spcAft>
                <a:spcPts val="0"/>
              </a:spcAft>
              <a:buFont typeface="Arial" panose="020B0604020202020204" pitchFamily="34" charset="0"/>
              <a:buChar char="•"/>
            </a:pPr>
            <a:r>
              <a:rPr lang="en-US" sz="1200" dirty="0">
                <a:solidFill>
                  <a:srgbClr val="434343"/>
                </a:solidFill>
                <a:latin typeface="Arial"/>
                <a:ea typeface="Arial"/>
                <a:cs typeface="Arial"/>
                <a:sym typeface="Arial"/>
              </a:rPr>
              <a:t>Today, most oral PrEP </a:t>
            </a:r>
            <a:r>
              <a:rPr lang="en-US" sz="1200" dirty="0">
                <a:solidFill>
                  <a:srgbClr val="434343"/>
                </a:solidFill>
              </a:rPr>
              <a:t>initiators</a:t>
            </a:r>
            <a:r>
              <a:rPr lang="en-US" sz="1200" dirty="0">
                <a:solidFill>
                  <a:srgbClr val="434343"/>
                </a:solidFill>
                <a:latin typeface="Arial"/>
                <a:ea typeface="Arial"/>
                <a:cs typeface="Arial"/>
                <a:sym typeface="Arial"/>
              </a:rPr>
              <a:t> in South Africa are </a:t>
            </a:r>
            <a:r>
              <a:rPr lang="en-US" sz="1200" b="1" dirty="0">
                <a:solidFill>
                  <a:srgbClr val="434343"/>
                </a:solidFill>
                <a:latin typeface="Arial"/>
                <a:ea typeface="Arial"/>
                <a:cs typeface="Arial"/>
                <a:sym typeface="Arial"/>
              </a:rPr>
              <a:t>AGYW</a:t>
            </a:r>
            <a:r>
              <a:rPr lang="en-US" sz="1200" dirty="0">
                <a:solidFill>
                  <a:srgbClr val="434343"/>
                </a:solidFill>
                <a:latin typeface="Arial"/>
                <a:ea typeface="Arial"/>
                <a:cs typeface="Arial"/>
                <a:sym typeface="Arial"/>
              </a:rPr>
              <a:t> and the country has exceeded its initial targets; however, stakeholders recognize challenges </a:t>
            </a:r>
            <a:r>
              <a:rPr lang="en-US" sz="1200" dirty="0">
                <a:solidFill>
                  <a:srgbClr val="434343"/>
                </a:solidFill>
              </a:rPr>
              <a:t>to</a:t>
            </a:r>
            <a:r>
              <a:rPr lang="en-US" sz="1200" dirty="0">
                <a:solidFill>
                  <a:srgbClr val="434343"/>
                </a:solidFill>
                <a:latin typeface="Arial"/>
                <a:ea typeface="Arial"/>
                <a:cs typeface="Arial"/>
                <a:sym typeface="Arial"/>
              </a:rPr>
              <a:t> continuation. </a:t>
            </a:r>
          </a:p>
          <a:p>
            <a:pPr marL="4467225" marR="0" lvl="0" indent="-288925" rtl="0">
              <a:lnSpc>
                <a:spcPct val="115000"/>
              </a:lnSpc>
              <a:spcBef>
                <a:spcPts val="0"/>
              </a:spcBef>
              <a:spcAft>
                <a:spcPts val="0"/>
              </a:spcAft>
              <a:buFont typeface="Arial" panose="020B0604020202020204" pitchFamily="34" charset="0"/>
              <a:buChar char="•"/>
            </a:pPr>
            <a:endParaRPr lang="en-US" sz="1200" dirty="0">
              <a:solidFill>
                <a:srgbClr val="434343"/>
              </a:solidFill>
            </a:endParaRPr>
          </a:p>
          <a:p>
            <a:pPr marL="4467225" lvl="0" indent="-288925">
              <a:lnSpc>
                <a:spcPct val="115000"/>
              </a:lnSpc>
              <a:buFont typeface="Arial" panose="020B0604020202020204" pitchFamily="34" charset="0"/>
              <a:buChar char="•"/>
            </a:pPr>
            <a:r>
              <a:rPr lang="en-US" sz="1200" dirty="0">
                <a:solidFill>
                  <a:srgbClr val="434343"/>
                </a:solidFill>
                <a:latin typeface="Arial"/>
                <a:ea typeface="Arial"/>
                <a:cs typeface="Arial"/>
                <a:sym typeface="Arial"/>
              </a:rPr>
              <a:t>South Afric</a:t>
            </a:r>
            <a:r>
              <a:rPr lang="en-US" sz="1200" dirty="0">
                <a:solidFill>
                  <a:srgbClr val="434343"/>
                </a:solidFill>
              </a:rPr>
              <a:t>a has also invested significantly in national demand creation campaigns and platforms to support uptake by women and girls, for example the MyPrEP and B-Wise websites and social media.</a:t>
            </a:r>
            <a:endParaRPr lang="en-US" sz="1200" dirty="0">
              <a:solidFill>
                <a:srgbClr val="434343"/>
              </a:solidFill>
              <a:latin typeface="Arial"/>
              <a:ea typeface="Arial"/>
              <a:cs typeface="Arial"/>
              <a:sym typeface="Arial"/>
            </a:endParaRPr>
          </a:p>
          <a:p>
            <a:pPr marL="171450" marR="0" lvl="0" indent="-171450" rtl="0">
              <a:lnSpc>
                <a:spcPct val="115000"/>
              </a:lnSpc>
              <a:spcBef>
                <a:spcPts val="0"/>
              </a:spcBef>
              <a:spcAft>
                <a:spcPts val="0"/>
              </a:spcAft>
              <a:buFont typeface="Arial" panose="020B0604020202020204" pitchFamily="34" charset="0"/>
              <a:buChar char="•"/>
            </a:pPr>
            <a:endParaRPr lang="en-US" sz="1200" b="1" dirty="0">
              <a:solidFill>
                <a:srgbClr val="434343"/>
              </a:solidFill>
            </a:endParaRPr>
          </a:p>
          <a:p>
            <a:pPr marL="171450" marR="0" lvl="0" indent="-171450" rtl="0">
              <a:lnSpc>
                <a:spcPct val="115000"/>
              </a:lnSpc>
              <a:spcBef>
                <a:spcPts val="0"/>
              </a:spcBef>
              <a:spcAft>
                <a:spcPts val="0"/>
              </a:spcAft>
              <a:buFont typeface="Arial" panose="020B0604020202020204" pitchFamily="34" charset="0"/>
              <a:buChar char="•"/>
            </a:pPr>
            <a:endParaRPr sz="1600" b="1" dirty="0">
              <a:solidFill>
                <a:srgbClr val="434343"/>
              </a:solidFill>
              <a:latin typeface="Arial"/>
              <a:ea typeface="Arial"/>
              <a:cs typeface="Arial"/>
              <a:sym typeface="Arial"/>
            </a:endParaRPr>
          </a:p>
        </p:txBody>
      </p:sp>
      <p:sp>
        <p:nvSpPr>
          <p:cNvPr id="18" name="Google Shape;141;p18">
            <a:extLst>
              <a:ext uri="{FF2B5EF4-FFF2-40B4-BE49-F238E27FC236}">
                <a16:creationId xmlns:a16="http://schemas.microsoft.com/office/drawing/2014/main" id="{575B6EF4-1DCC-BD45-996F-04D689D28509}"/>
              </a:ext>
            </a:extLst>
          </p:cNvPr>
          <p:cNvSpPr txBox="1"/>
          <p:nvPr/>
        </p:nvSpPr>
        <p:spPr>
          <a:xfrm>
            <a:off x="527831" y="1395033"/>
            <a:ext cx="11136339" cy="653686"/>
          </a:xfrm>
          <a:prstGeom prst="rect">
            <a:avLst/>
          </a:prstGeom>
          <a:solidFill>
            <a:schemeClr val="accent2">
              <a:lumMod val="20000"/>
              <a:lumOff val="8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a:solidFill>
                  <a:srgbClr val="434343"/>
                </a:solidFill>
              </a:defRPr>
            </a:lvl1pPr>
          </a:lstStyle>
          <a:p>
            <a:r>
              <a:rPr lang="en-US" dirty="0"/>
              <a:t>South Africa was the first country in sub-Saharan Africa to approve oral PrEP, doing so</a:t>
            </a:r>
            <a:r>
              <a:rPr lang="en-US" b="1" dirty="0">
                <a:solidFill>
                  <a:srgbClr val="FF0000"/>
                </a:solidFill>
              </a:rPr>
              <a:t> </a:t>
            </a:r>
            <a:r>
              <a:rPr lang="en-US" dirty="0"/>
              <a:t>in December 2015. The country continues to scale up oral PrEP throughout its public and private health systems today. </a:t>
            </a:r>
            <a:endParaRPr dirty="0"/>
          </a:p>
        </p:txBody>
      </p:sp>
      <p:sp>
        <p:nvSpPr>
          <p:cNvPr id="14" name="Google Shape;92;p3">
            <a:extLst>
              <a:ext uri="{FF2B5EF4-FFF2-40B4-BE49-F238E27FC236}">
                <a16:creationId xmlns:a16="http://schemas.microsoft.com/office/drawing/2014/main" id="{3C9A5CED-B631-E04B-ACE3-75EFFEF4273B}"/>
              </a:ext>
            </a:extLst>
          </p:cNvPr>
          <p:cNvSpPr txBox="1">
            <a:spLocks noGrp="1"/>
          </p:cNvSpPr>
          <p:nvPr>
            <p:ph type="title"/>
          </p:nvPr>
        </p:nvSpPr>
        <p:spPr>
          <a:xfrm>
            <a:off x="335280" y="423578"/>
            <a:ext cx="11646186" cy="800100"/>
          </a:xfrm>
          <a:prstGeom prst="rect">
            <a:avLst/>
          </a:prstGeom>
          <a:noFill/>
          <a:ln>
            <a:noFill/>
          </a:ln>
        </p:spPr>
        <p:txBody>
          <a:bodyPr spcFirstLastPara="1" wrap="square" lIns="91425" tIns="45700" rIns="91425" bIns="45700" anchor="b" anchorCtr="0">
            <a:noAutofit/>
          </a:bodyPr>
          <a:lstStyle/>
          <a:p>
            <a:pPr lvl="0"/>
            <a:r>
              <a:rPr lang="en-US" sz="3200" dirty="0"/>
              <a:t>South Africa was an early adopter of oral PrEP and is continuing scale-up </a:t>
            </a:r>
          </a:p>
        </p:txBody>
      </p:sp>
      <p:sp>
        <p:nvSpPr>
          <p:cNvPr id="7" name="TextBox 6">
            <a:extLst>
              <a:ext uri="{FF2B5EF4-FFF2-40B4-BE49-F238E27FC236}">
                <a16:creationId xmlns:a16="http://schemas.microsoft.com/office/drawing/2014/main" id="{E6AD2BB6-ADBF-894A-B77D-1BE1CE75DD04}"/>
              </a:ext>
            </a:extLst>
          </p:cNvPr>
          <p:cNvSpPr txBox="1"/>
          <p:nvPr/>
        </p:nvSpPr>
        <p:spPr>
          <a:xfrm>
            <a:off x="7543" y="6596433"/>
            <a:ext cx="5513578" cy="246221"/>
          </a:xfrm>
          <a:prstGeom prst="rect">
            <a:avLst/>
          </a:prstGeom>
          <a:noFill/>
        </p:spPr>
        <p:txBody>
          <a:bodyPr wrap="square" rtlCol="0">
            <a:spAutoFit/>
          </a:bodyPr>
          <a:lstStyle/>
          <a:p>
            <a:r>
              <a:rPr lang="en-US" sz="1000" dirty="0">
                <a:solidFill>
                  <a:schemeClr val="tx2">
                    <a:lumMod val="20000"/>
                    <a:lumOff val="80000"/>
                  </a:schemeClr>
                </a:solidFill>
              </a:rPr>
              <a:t>Source: OPTIONS Final Report (FHI 360, 2020)</a:t>
            </a:r>
          </a:p>
        </p:txBody>
      </p:sp>
      <p:pic>
        <p:nvPicPr>
          <p:cNvPr id="3" name="Picture 2">
            <a:extLst>
              <a:ext uri="{FF2B5EF4-FFF2-40B4-BE49-F238E27FC236}">
                <a16:creationId xmlns:a16="http://schemas.microsoft.com/office/drawing/2014/main" id="{A7CB64E5-66F8-5045-9056-34E961EFF13E}"/>
              </a:ext>
            </a:extLst>
          </p:cNvPr>
          <p:cNvPicPr>
            <a:picLocks noChangeAspect="1"/>
          </p:cNvPicPr>
          <p:nvPr/>
        </p:nvPicPr>
        <p:blipFill>
          <a:blip r:embed="rId3"/>
          <a:stretch>
            <a:fillRect/>
          </a:stretch>
        </p:blipFill>
        <p:spPr>
          <a:xfrm>
            <a:off x="4247382" y="4262326"/>
            <a:ext cx="3821982" cy="1422133"/>
          </a:xfrm>
          <a:prstGeom prst="rect">
            <a:avLst/>
          </a:prstGeom>
        </p:spPr>
      </p:pic>
      <p:graphicFrame>
        <p:nvGraphicFramePr>
          <p:cNvPr id="4" name="Chart 3">
            <a:extLst>
              <a:ext uri="{FF2B5EF4-FFF2-40B4-BE49-F238E27FC236}">
                <a16:creationId xmlns:a16="http://schemas.microsoft.com/office/drawing/2014/main" id="{FCCD85DD-9609-6F44-8AB1-884191F9D76C}"/>
              </a:ext>
            </a:extLst>
          </p:cNvPr>
          <p:cNvGraphicFramePr/>
          <p:nvPr>
            <p:extLst>
              <p:ext uri="{D42A27DB-BD31-4B8C-83A1-F6EECF244321}">
                <p14:modId xmlns:p14="http://schemas.microsoft.com/office/powerpoint/2010/main" val="522768347"/>
              </p:ext>
            </p:extLst>
          </p:nvPr>
        </p:nvGraphicFramePr>
        <p:xfrm>
          <a:off x="526841" y="2220072"/>
          <a:ext cx="3456135" cy="408812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92;p3">
            <a:extLst>
              <a:ext uri="{FF2B5EF4-FFF2-40B4-BE49-F238E27FC236}">
                <a16:creationId xmlns:a16="http://schemas.microsoft.com/office/drawing/2014/main" id="{8CE9F798-94BD-B34C-A2A2-0103003807A1}"/>
              </a:ext>
            </a:extLst>
          </p:cNvPr>
          <p:cNvSpPr txBox="1">
            <a:spLocks noGrp="1"/>
          </p:cNvSpPr>
          <p:nvPr>
            <p:ph type="title"/>
          </p:nvPr>
        </p:nvSpPr>
        <p:spPr>
          <a:xfrm>
            <a:off x="335280" y="458298"/>
            <a:ext cx="11646186" cy="800100"/>
          </a:xfrm>
          <a:prstGeom prst="rect">
            <a:avLst/>
          </a:prstGeom>
          <a:noFill/>
          <a:ln>
            <a:noFill/>
          </a:ln>
        </p:spPr>
        <p:txBody>
          <a:bodyPr spcFirstLastPara="1" wrap="square" lIns="91425" tIns="45700" rIns="91425" bIns="45700" anchor="b" anchorCtr="0">
            <a:noAutofit/>
          </a:bodyPr>
          <a:lstStyle/>
          <a:p>
            <a:pPr lvl="0"/>
            <a:r>
              <a:rPr lang="en-US" sz="3200" dirty="0"/>
              <a:t>The dapivirine ring could be an important HIV prevention choice for women</a:t>
            </a:r>
          </a:p>
        </p:txBody>
      </p:sp>
      <p:pic>
        <p:nvPicPr>
          <p:cNvPr id="11" name="Picture 10">
            <a:extLst>
              <a:ext uri="{FF2B5EF4-FFF2-40B4-BE49-F238E27FC236}">
                <a16:creationId xmlns:a16="http://schemas.microsoft.com/office/drawing/2014/main" id="{9AD36982-E994-ED47-A1C6-A30771A835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2107" y="1559510"/>
            <a:ext cx="3186568" cy="4255477"/>
          </a:xfrm>
          <a:prstGeom prst="rect">
            <a:avLst/>
          </a:prstGeom>
        </p:spPr>
      </p:pic>
      <p:sp>
        <p:nvSpPr>
          <p:cNvPr id="7" name="Google Shape;199;p22">
            <a:extLst>
              <a:ext uri="{FF2B5EF4-FFF2-40B4-BE49-F238E27FC236}">
                <a16:creationId xmlns:a16="http://schemas.microsoft.com/office/drawing/2014/main" id="{10DF6286-BD88-674A-9692-79AED626506C}"/>
              </a:ext>
            </a:extLst>
          </p:cNvPr>
          <p:cNvSpPr/>
          <p:nvPr/>
        </p:nvSpPr>
        <p:spPr>
          <a:xfrm>
            <a:off x="3983075" y="1559510"/>
            <a:ext cx="7663234" cy="4840192"/>
          </a:xfrm>
          <a:prstGeom prst="rect">
            <a:avLst/>
          </a:prstGeom>
          <a:solidFill>
            <a:srgbClr val="EDF1F3"/>
          </a:solidFill>
          <a:ln>
            <a:noFill/>
          </a:ln>
        </p:spPr>
        <p:txBody>
          <a:bodyPr spcFirstLastPara="1" wrap="square" lIns="91425" tIns="45700" rIns="91425" bIns="45700" anchor="t" anchorCtr="0">
            <a:noAutofit/>
          </a:bodyPr>
          <a:lstStyle/>
          <a:p>
            <a:pPr>
              <a:lnSpc>
                <a:spcPct val="115000"/>
              </a:lnSpc>
            </a:pPr>
            <a:r>
              <a:rPr lang="en-US" sz="1300" b="1" dirty="0"/>
              <a:t>Key findings from stakeholder consultations </a:t>
            </a:r>
          </a:p>
          <a:p>
            <a:pPr marL="285750" indent="-285750">
              <a:lnSpc>
                <a:spcPct val="115000"/>
              </a:lnSpc>
              <a:buFont typeface="Arial" panose="020B0604020202020204" pitchFamily="34" charset="0"/>
              <a:buChar char="•"/>
            </a:pPr>
            <a:endParaRPr lang="en-US" sz="600" dirty="0"/>
          </a:p>
          <a:p>
            <a:pPr marL="463550" indent="-339725">
              <a:lnSpc>
                <a:spcPct val="115000"/>
              </a:lnSpc>
              <a:buFont typeface="Arial" panose="020B0604020202020204" pitchFamily="34" charset="0"/>
              <a:buChar char="•"/>
            </a:pPr>
            <a:r>
              <a:rPr lang="en-US" sz="1300" dirty="0"/>
              <a:t>As a woman-controlled and long-acting HIV prevention option, the ring is an important addition to the HIV prevention portfolio in South Africa.</a:t>
            </a:r>
          </a:p>
          <a:p>
            <a:pPr marL="463550" indent="-339725">
              <a:lnSpc>
                <a:spcPct val="115000"/>
              </a:lnSpc>
              <a:buFont typeface="Arial" panose="020B0604020202020204" pitchFamily="34" charset="0"/>
              <a:buChar char="•"/>
            </a:pPr>
            <a:endParaRPr lang="en-US" sz="1300" dirty="0"/>
          </a:p>
          <a:p>
            <a:pPr marL="463550" indent="-339725">
              <a:lnSpc>
                <a:spcPct val="115000"/>
              </a:lnSpc>
              <a:buFont typeface="Arial" panose="020B0604020202020204" pitchFamily="34" charset="0"/>
              <a:buChar char="•"/>
            </a:pPr>
            <a:r>
              <a:rPr lang="en-US" sz="1300" dirty="0"/>
              <a:t>The portfolio of HIV prevention options is starting to look more like family planning (FP) and should be treated that way, to ensure greater access to more choices, especially for AGYW.</a:t>
            </a:r>
          </a:p>
          <a:p>
            <a:pPr marL="463550" indent="-339725">
              <a:lnSpc>
                <a:spcPct val="115000"/>
              </a:lnSpc>
              <a:buFont typeface="Arial" panose="020B0604020202020204" pitchFamily="34" charset="0"/>
              <a:buChar char="•"/>
            </a:pPr>
            <a:endParaRPr lang="en-US" sz="1300" dirty="0"/>
          </a:p>
          <a:p>
            <a:pPr marL="463550" indent="-339725">
              <a:lnSpc>
                <a:spcPct val="115000"/>
              </a:lnSpc>
              <a:buFont typeface="Arial" panose="020B0604020202020204" pitchFamily="34" charset="0"/>
              <a:buChar char="•"/>
            </a:pPr>
            <a:r>
              <a:rPr lang="en-US" sz="1300" dirty="0"/>
              <a:t>The ring may be particularly appropriate for AGYW, who are at substantial risk for HIV, but often have challenges advocating for condom use, prefer not to take a daily pill, and/or want to avoid oral PrEP side effects; however, as noted by stakeholders,</a:t>
            </a:r>
            <a:r>
              <a:rPr lang="en-US" sz="1300" b="1" dirty="0">
                <a:solidFill>
                  <a:srgbClr val="FF0000"/>
                </a:solidFill>
              </a:rPr>
              <a:t> </a:t>
            </a:r>
            <a:r>
              <a:rPr lang="en-US" sz="1300" dirty="0"/>
              <a:t>the clinical data suggest that women &gt;21 years are more likely to use the ring, raising questions of ring acceptability among AGYW. </a:t>
            </a:r>
          </a:p>
          <a:p>
            <a:pPr marL="463550" indent="-339725">
              <a:lnSpc>
                <a:spcPct val="115000"/>
              </a:lnSpc>
              <a:buFont typeface="Arial" panose="020B0604020202020204" pitchFamily="34" charset="0"/>
              <a:buChar char="•"/>
            </a:pPr>
            <a:endParaRPr lang="en-US" sz="1300" dirty="0"/>
          </a:p>
          <a:p>
            <a:pPr marL="463550" indent="-339725">
              <a:lnSpc>
                <a:spcPct val="115000"/>
              </a:lnSpc>
              <a:buFont typeface="Arial" panose="020B0604020202020204" pitchFamily="34" charset="0"/>
              <a:buChar char="•"/>
            </a:pPr>
            <a:r>
              <a:rPr lang="en-US" sz="1300" dirty="0"/>
              <a:t>There is significant opportunity to build from the experience with oral PrEP to introduce the ring; for example, the ring can build on the current oral PrEP technical working group (TWG) and related policies, plans, and provider training. </a:t>
            </a:r>
          </a:p>
          <a:p>
            <a:pPr marL="463550" indent="-339725">
              <a:lnSpc>
                <a:spcPct val="115000"/>
              </a:lnSpc>
              <a:buFont typeface="Arial" panose="020B0604020202020204" pitchFamily="34" charset="0"/>
              <a:buChar char="•"/>
            </a:pPr>
            <a:endParaRPr lang="en-US" sz="1300" dirty="0"/>
          </a:p>
          <a:p>
            <a:pPr marL="463550" indent="-339725">
              <a:lnSpc>
                <a:spcPct val="115000"/>
              </a:lnSpc>
              <a:buFont typeface="Arial" panose="020B0604020202020204" pitchFamily="34" charset="0"/>
              <a:buChar char="•"/>
            </a:pPr>
            <a:r>
              <a:rPr lang="en-US" sz="1300" dirty="0"/>
              <a:t>The ring will be considered as an additional HIV prevention option together with oral PrEP as and when South African regulatory approval is attained. Key national stakeholders recognize the opportunity to introduce the ring alongside the scale-up of oral PrEP</a:t>
            </a:r>
            <a:endParaRPr sz="1300" dirty="0"/>
          </a:p>
        </p:txBody>
      </p:sp>
    </p:spTree>
    <p:extLst>
      <p:ext uri="{BB962C8B-B14F-4D97-AF65-F5344CB8AC3E}">
        <p14:creationId xmlns:p14="http://schemas.microsoft.com/office/powerpoint/2010/main" val="2680066257"/>
      </p:ext>
    </p:extLst>
  </p:cSld>
  <p:clrMapOvr>
    <a:masterClrMapping/>
  </p:clrMapOvr>
</p:sld>
</file>

<file path=ppt/theme/theme1.xml><?xml version="1.0" encoding="utf-8"?>
<a:theme xmlns:a="http://schemas.openxmlformats.org/drawingml/2006/main" name="Office Theme">
  <a:themeElements>
    <a:clrScheme name="PROMISE">
      <a:dk1>
        <a:srgbClr val="01526C"/>
      </a:dk1>
      <a:lt1>
        <a:srgbClr val="7097A6"/>
      </a:lt1>
      <a:dk2>
        <a:srgbClr val="01526C"/>
      </a:dk2>
      <a:lt2>
        <a:srgbClr val="B7CBD2"/>
      </a:lt2>
      <a:accent1>
        <a:srgbClr val="AAC1CA"/>
      </a:accent1>
      <a:accent2>
        <a:srgbClr val="557A89"/>
      </a:accent2>
      <a:accent3>
        <a:srgbClr val="C3CD47"/>
      </a:accent3>
      <a:accent4>
        <a:srgbClr val="F4711F"/>
      </a:accent4>
      <a:accent5>
        <a:srgbClr val="F9B083"/>
      </a:accent5>
      <a:accent6>
        <a:srgbClr val="DAE08C"/>
      </a:accent6>
      <a:hlink>
        <a:srgbClr val="F4711F"/>
      </a:hlink>
      <a:folHlink>
        <a:srgbClr val="7097A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PROMISE">
      <a:dk1>
        <a:srgbClr val="01526C"/>
      </a:dk1>
      <a:lt1>
        <a:srgbClr val="7097A6"/>
      </a:lt1>
      <a:dk2>
        <a:srgbClr val="01526C"/>
      </a:dk2>
      <a:lt2>
        <a:srgbClr val="B7CBD2"/>
      </a:lt2>
      <a:accent1>
        <a:srgbClr val="AAC1CA"/>
      </a:accent1>
      <a:accent2>
        <a:srgbClr val="557A89"/>
      </a:accent2>
      <a:accent3>
        <a:srgbClr val="C3CD47"/>
      </a:accent3>
      <a:accent4>
        <a:srgbClr val="F4711F"/>
      </a:accent4>
      <a:accent5>
        <a:srgbClr val="F9B083"/>
      </a:accent5>
      <a:accent6>
        <a:srgbClr val="DAE08C"/>
      </a:accent6>
      <a:hlink>
        <a:srgbClr val="F4711F"/>
      </a:hlink>
      <a:folHlink>
        <a:srgbClr val="7097A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6E9C040FE21049B42EC8A63B56A2EB" ma:contentTypeVersion="17" ma:contentTypeDescription="Create a new document." ma:contentTypeScope="" ma:versionID="102a81074ba8139298d408c9bc81f63b">
  <xsd:schema xmlns:xsd="http://www.w3.org/2001/XMLSchema" xmlns:xs="http://www.w3.org/2001/XMLSchema" xmlns:p="http://schemas.microsoft.com/office/2006/metadata/properties" xmlns:ns2="c0a2663f-5b3f-4f95-8d6c-1997e8b40ff4" xmlns:ns3="e2dc73f8-33d3-4dd9-ba84-bb84c97b9c97" targetNamespace="http://schemas.microsoft.com/office/2006/metadata/properties" ma:root="true" ma:fieldsID="3242eb57d97f885751006af32a46827d" ns2:_="" ns3:_="">
    <xsd:import namespace="c0a2663f-5b3f-4f95-8d6c-1997e8b40ff4"/>
    <xsd:import namespace="e2dc73f8-33d3-4dd9-ba84-bb84c97b9c9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a2663f-5b3f-4f95-8d6c-1997e8b40f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dc73f8-33d3-4dd9-ba84-bb84c97b9c9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136dbb-e94c-41c9-bdd7-3495a1c4be00}" ma:internalName="TaxCatchAll" ma:showField="CatchAllData" ma:web="e2dc73f8-33d3-4dd9-ba84-bb84c97b9c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0a2663f-5b3f-4f95-8d6c-1997e8b40ff4">
      <Terms xmlns="http://schemas.microsoft.com/office/infopath/2007/PartnerControls"/>
    </lcf76f155ced4ddcb4097134ff3c332f>
    <TaxCatchAll xmlns="e2dc73f8-33d3-4dd9-ba84-bb84c97b9c97" xsi:nil="true"/>
  </documentManagement>
</p:properties>
</file>

<file path=customXml/itemProps1.xml><?xml version="1.0" encoding="utf-8"?>
<ds:datastoreItem xmlns:ds="http://schemas.openxmlformats.org/officeDocument/2006/customXml" ds:itemID="{26598D92-3CFC-4569-B0ED-09ACB6238C4B}">
  <ds:schemaRefs>
    <ds:schemaRef ds:uri="http://schemas.microsoft.com/sharepoint/v3/contenttype/forms"/>
  </ds:schemaRefs>
</ds:datastoreItem>
</file>

<file path=customXml/itemProps2.xml><?xml version="1.0" encoding="utf-8"?>
<ds:datastoreItem xmlns:ds="http://schemas.openxmlformats.org/officeDocument/2006/customXml" ds:itemID="{EAC926E2-CF5F-4E47-A734-386764A77B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a2663f-5b3f-4f95-8d6c-1997e8b40ff4"/>
    <ds:schemaRef ds:uri="e2dc73f8-33d3-4dd9-ba84-bb84c97b9c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30931E-3DBE-4DDA-BB1C-5CEF39975C16}">
  <ds:schemaRefs>
    <ds:schemaRef ds:uri="http://schemas.microsoft.com/office/2006/documentManagement/types"/>
    <ds:schemaRef ds:uri="c0a2663f-5b3f-4f95-8d6c-1997e8b40ff4"/>
    <ds:schemaRef ds:uri="http://schemas.microsoft.com/office/2006/metadata/properties"/>
    <ds:schemaRef ds:uri="e2dc73f8-33d3-4dd9-ba84-bb84c97b9c97"/>
    <ds:schemaRef ds:uri="http://purl.org/dc/elements/1.1/"/>
    <ds:schemaRef ds:uri="http://www.w3.org/XML/1998/namespace"/>
    <ds:schemaRef ds:uri="http://purl.org/dc/dcmityp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6618</Words>
  <Application>Microsoft Office PowerPoint</Application>
  <PresentationFormat>Widescreen</PresentationFormat>
  <Paragraphs>609</Paragraphs>
  <Slides>29</Slides>
  <Notes>26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29</vt:i4>
      </vt:variant>
    </vt:vector>
  </HeadingPairs>
  <TitlesOfParts>
    <vt:vector size="37" baseType="lpstr">
      <vt:lpstr>Arial</vt:lpstr>
      <vt:lpstr>Arial Black</vt:lpstr>
      <vt:lpstr>Calibri</vt:lpstr>
      <vt:lpstr>Calibri Light</vt:lpstr>
      <vt:lpstr>Wingdings</vt:lpstr>
      <vt:lpstr>Office Theme</vt:lpstr>
      <vt:lpstr>1_Office Theme</vt:lpstr>
      <vt:lpstr>1_Office Theme</vt:lpstr>
      <vt:lpstr>PowerPoint Presentation</vt:lpstr>
      <vt:lpstr>Introduction</vt:lpstr>
      <vt:lpstr>Key findings</vt:lpstr>
      <vt:lpstr>Context for the dapivirine ring</vt:lpstr>
      <vt:lpstr>South Africa has the world’s largest HIV epidemic </vt:lpstr>
      <vt:lpstr>HIV prevalence is high across South Africa </vt:lpstr>
      <vt:lpstr>Young women and FSW remain at substantial risk for HIV</vt:lpstr>
      <vt:lpstr>South Africa was an early adopter of oral PrEP and is continuing scale-up </vt:lpstr>
      <vt:lpstr>The dapivirine ring could be an important HIV prevention choice for women</vt:lpstr>
      <vt:lpstr>Context for the dapivirine ring</vt:lpstr>
      <vt:lpstr>PowerPoint Presentation</vt:lpstr>
      <vt:lpstr>PowerPoint Presentation</vt:lpstr>
      <vt:lpstr>Delivery channel access assessment</vt:lpstr>
      <vt:lpstr>Delivery channel capacity assessment</vt:lpstr>
      <vt:lpstr>Prioritizing delivery channels for the ring</vt:lpstr>
      <vt:lpstr>Priority delivery channels for the ring</vt:lpstr>
      <vt:lpstr>Context for the dapivirine ring</vt:lpstr>
      <vt:lpstr>Ring introduction framework</vt:lpstr>
      <vt:lpstr>South Africa ring introduction situation analysis  </vt:lpstr>
      <vt:lpstr>PowerPoint Presentation</vt:lpstr>
      <vt:lpstr>Planning &amp; budgeting key steps</vt:lpstr>
      <vt:lpstr>Supply chain management key steps</vt:lpstr>
      <vt:lpstr>Ring delivery platforms key steps</vt:lpstr>
      <vt:lpstr>Uptake and effective use key steps</vt:lpstr>
      <vt:lpstr>Monitoring key steps</vt:lpstr>
      <vt:lpstr>Context for the dapivirine ring</vt:lpstr>
      <vt:lpstr>Interview list</vt:lpstr>
      <vt:lpstr>Select desk review sources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Nkunda Vundamina</dc:creator>
  <cp:lastModifiedBy>Melanie Pleaner</cp:lastModifiedBy>
  <cp:revision>226</cp:revision>
  <dcterms:modified xsi:type="dcterms:W3CDTF">2023-09-15T10:35:24Z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0x0101005C6E9C040FE21049B42EC8A63B56A2EB</vt:lpwstr>
  </property>
</Properties>
</file>