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89" r:id="rId5"/>
  </p:sldMasterIdLst>
  <p:notesMasterIdLst>
    <p:notesMasterId r:id="rId35"/>
  </p:notesMasterIdLst>
  <p:handoutMasterIdLst>
    <p:handoutMasterId r:id="rId36"/>
  </p:handoutMasterIdLst>
  <p:sldIdLst>
    <p:sldId id="2146847396" r:id="rId6"/>
    <p:sldId id="2146847405" r:id="rId7"/>
    <p:sldId id="2146847404" r:id="rId8"/>
    <p:sldId id="2146847407" r:id="rId9"/>
    <p:sldId id="2146847402" r:id="rId10"/>
    <p:sldId id="2146847491" r:id="rId11"/>
    <p:sldId id="2146847490" r:id="rId12"/>
    <p:sldId id="2146847548" r:id="rId13"/>
    <p:sldId id="2146847409" r:id="rId14"/>
    <p:sldId id="2146847492" r:id="rId15"/>
    <p:sldId id="2146847546" r:id="rId16"/>
    <p:sldId id="2146847399" r:id="rId17"/>
    <p:sldId id="2146847547" r:id="rId18"/>
    <p:sldId id="2146847398" r:id="rId19"/>
    <p:sldId id="2146847482" r:id="rId20"/>
    <p:sldId id="2146847544" r:id="rId21"/>
    <p:sldId id="2146847493" r:id="rId22"/>
    <p:sldId id="2146847494" r:id="rId23"/>
    <p:sldId id="2146847485" r:id="rId24"/>
    <p:sldId id="2146847400" r:id="rId25"/>
    <p:sldId id="2146847486" r:id="rId26"/>
    <p:sldId id="2146847487" r:id="rId27"/>
    <p:sldId id="2146847488" r:id="rId28"/>
    <p:sldId id="2146847489" r:id="rId29"/>
    <p:sldId id="2146847543" r:id="rId30"/>
    <p:sldId id="2146847545" r:id="rId31"/>
    <p:sldId id="2146847401" r:id="rId32"/>
    <p:sldId id="2146847541" r:id="rId33"/>
    <p:sldId id="2146847542"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AC52C04-5CD6-9ED6-041D-53A803B58923}" name="Allison Cole" initials="AC" userId="Allison Cole" providerId="None"/>
  <p188:author id="{AF0AF50A-3B4D-5959-9320-C51433F76895}" name="Melanie Pleaner" initials="MP" userId="S::mpleaner@wrhi.ac.za::86165d36-7d42-49a0-acde-0d6481c6514b" providerId="AD"/>
  <p188:author id="{63205639-F0EB-8A32-73DE-9E5C5042890E}" name="Allison Cole" initials="AC" userId="S::ACole@fhi360.org::ceb5b29a-6635-477b-a161-a3ea8a61e47c" providerId="AD"/>
  <p188:author id="{458C2E47-2BAF-40D6-7A45-19C02FDCEC07}" name="Kristine Torjesen" initials="KT" userId="S::KTorjesen@fhi360.org::b33f106b-7c9a-411c-8845-be0f3091624f" providerId="AD"/>
  <p188:author id="{54F51854-766E-ADFA-F5F2-B9FF4592FFCE}" name="Rose Wilcher" initials="RW" userId="S::RWilcher@fhi360.org::8b443828-8859-4988-9afd-0474f2a8cf88" providerId="AD"/>
  <p188:author id="{A0A9555C-3B0B-617F-1767-AC934BC28015}" name="Elmari Briedenhann" initials="EB" userId="S::ebriedenhann_wrhi.ac.za#ext#@fhi360web.onmicrosoft.com::bb015830-4324-4487-8d8a-d9c4199549aa" providerId="AD"/>
  <p188:author id="{CDD2B69F-F96D-2B07-F138-CB2A2CD51F0C}" name="Morgan Garcia" initials="MG" userId="S::mgarcia@fhi360.org::df38321e-dbf4-4ff3-94ab-6142781cfadd" providerId="AD"/>
  <p188:author id="{EBB5C5B4-77C0-3995-C6E5-86EFC77CE074}" name="Katie Schwartz" initials="KS" userId="S::KSchwartz@fhi360.org::b4babe39-de04-4206-95b2-c6026c8fda13" providerId="AD"/>
  <p188:author id="{C1EBCBD6-EF3A-1196-D52A-1910609454AB}" name="Emily Donaldson" initials="ED" userId="S::edonaldson@fhi360.org::71bdd91b-e12e-41d3-8e03-d5f1eadbeed2" providerId="AD"/>
  <p188:author id="{81F5B1FF-BA8D-117E-49CD-FB579DE952C2}" name="Morgan Garcia" initials="MG" userId="S::MGarcia@fhi360.org::df38321e-dbf4-4ff3-94ab-6142781cfad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76305"/>
    <a:srgbClr val="28A7A6"/>
    <a:srgbClr val="E46E1A"/>
    <a:srgbClr val="E08F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3" d="100"/>
          <a:sy n="93" d="100"/>
        </p:scale>
        <p:origin x="138" y="6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2711D52-D942-57B6-EF1D-12FE26AB3C8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01BB8A1-996B-E6B0-12EC-8A4D3FC7311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5A39B27-DE3F-40AA-A8E5-9F625832BDCA}" type="datetimeFigureOut">
              <a:rPr lang="en-US" smtClean="0"/>
              <a:t>8/18/2023</a:t>
            </a:fld>
            <a:endParaRPr lang="en-US"/>
          </a:p>
        </p:txBody>
      </p:sp>
      <p:sp>
        <p:nvSpPr>
          <p:cNvPr id="4" name="Footer Placeholder 3">
            <a:extLst>
              <a:ext uri="{FF2B5EF4-FFF2-40B4-BE49-F238E27FC236}">
                <a16:creationId xmlns:a16="http://schemas.microsoft.com/office/drawing/2014/main" id="{E4F0B5A0-B7D3-F5A6-A945-260D1EFE075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03F1FF7-908D-F5B3-2B61-DE35D2FECF4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B038D6B-2DCE-407E-BFFC-9898287E4E02}" type="slidenum">
              <a:rPr lang="en-US" smtClean="0"/>
              <a:t>‹#›</a:t>
            </a:fld>
            <a:endParaRPr lang="en-US"/>
          </a:p>
        </p:txBody>
      </p:sp>
    </p:spTree>
    <p:extLst>
      <p:ext uri="{BB962C8B-B14F-4D97-AF65-F5344CB8AC3E}">
        <p14:creationId xmlns:p14="http://schemas.microsoft.com/office/powerpoint/2010/main" val="17432171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3A9FED-45F3-714C-A340-7F6711742D16}" type="datetimeFigureOut">
              <a:rPr lang="en-US" smtClean="0"/>
              <a:t>8/18/2023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D83F4E-5C79-3F44-9046-574C526429ED}" type="slidenum">
              <a:rPr lang="en-US" smtClean="0"/>
              <a:t>‹#›</a:t>
            </a:fld>
            <a:endParaRPr lang="en-US"/>
          </a:p>
        </p:txBody>
      </p:sp>
    </p:spTree>
    <p:extLst>
      <p:ext uri="{BB962C8B-B14F-4D97-AF65-F5344CB8AC3E}">
        <p14:creationId xmlns:p14="http://schemas.microsoft.com/office/powerpoint/2010/main" val="39585245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2D83F4E-5C79-3F44-9046-574C526429ED}" type="slidenum">
              <a:rPr lang="en-US" smtClean="0"/>
              <a:t>6</a:t>
            </a:fld>
            <a:endParaRPr lang="en-US"/>
          </a:p>
        </p:txBody>
      </p:sp>
    </p:spTree>
    <p:extLst>
      <p:ext uri="{BB962C8B-B14F-4D97-AF65-F5344CB8AC3E}">
        <p14:creationId xmlns:p14="http://schemas.microsoft.com/office/powerpoint/2010/main" val="3778731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2D83F4E-5C79-3F44-9046-574C526429ED}" type="slidenum">
              <a:rPr lang="en-US" smtClean="0"/>
              <a:t>8</a:t>
            </a:fld>
            <a:endParaRPr lang="en-US"/>
          </a:p>
        </p:txBody>
      </p:sp>
    </p:spTree>
    <p:extLst>
      <p:ext uri="{BB962C8B-B14F-4D97-AF65-F5344CB8AC3E}">
        <p14:creationId xmlns:p14="http://schemas.microsoft.com/office/powerpoint/2010/main" val="3426463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2D83F4E-5C79-3F44-9046-574C526429ED}" type="slidenum">
              <a:rPr lang="en-US" smtClean="0"/>
              <a:t>17</a:t>
            </a:fld>
            <a:endParaRPr lang="en-US"/>
          </a:p>
        </p:txBody>
      </p:sp>
    </p:spTree>
    <p:extLst>
      <p:ext uri="{BB962C8B-B14F-4D97-AF65-F5344CB8AC3E}">
        <p14:creationId xmlns:p14="http://schemas.microsoft.com/office/powerpoint/2010/main" val="12752357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2D83F4E-5C79-3F44-9046-574C526429ED}" type="slidenum">
              <a:rPr lang="en-US" smtClean="0"/>
              <a:t>18</a:t>
            </a:fld>
            <a:endParaRPr lang="en-US"/>
          </a:p>
        </p:txBody>
      </p:sp>
    </p:spTree>
    <p:extLst>
      <p:ext uri="{BB962C8B-B14F-4D97-AF65-F5344CB8AC3E}">
        <p14:creationId xmlns:p14="http://schemas.microsoft.com/office/powerpoint/2010/main" val="2122190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2D83F4E-5C79-3F44-9046-574C526429ED}" type="slidenum">
              <a:rPr lang="en-US" smtClean="0"/>
              <a:t>19</a:t>
            </a:fld>
            <a:endParaRPr lang="en-US"/>
          </a:p>
        </p:txBody>
      </p:sp>
    </p:spTree>
    <p:extLst>
      <p:ext uri="{BB962C8B-B14F-4D97-AF65-F5344CB8AC3E}">
        <p14:creationId xmlns:p14="http://schemas.microsoft.com/office/powerpoint/2010/main" val="15662754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Facilitators: Please have each provider complete the Pre-Use questions via google forms on a computer, tablet, or their phone. </a:t>
            </a:r>
          </a:p>
        </p:txBody>
      </p:sp>
      <p:sp>
        <p:nvSpPr>
          <p:cNvPr id="4" name="Slide Number Placeholder 3"/>
          <p:cNvSpPr>
            <a:spLocks noGrp="1"/>
          </p:cNvSpPr>
          <p:nvPr>
            <p:ph type="sldNum" sz="quarter" idx="5"/>
          </p:nvPr>
        </p:nvSpPr>
        <p:spPr/>
        <p:txBody>
          <a:bodyPr/>
          <a:lstStyle/>
          <a:p>
            <a:fld id="{02D83F4E-5C79-3F44-9046-574C526429ED}" type="slidenum">
              <a:rPr lang="en-US" smtClean="0"/>
              <a:t>28</a:t>
            </a:fld>
            <a:endParaRPr lang="en-US"/>
          </a:p>
        </p:txBody>
      </p:sp>
    </p:spTree>
    <p:extLst>
      <p:ext uri="{BB962C8B-B14F-4D97-AF65-F5344CB8AC3E}">
        <p14:creationId xmlns:p14="http://schemas.microsoft.com/office/powerpoint/2010/main" val="24108527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hyperlink" Target="https://www.linkedin.com/in/mosaic-consortium-86682b22a/" TargetMode="External"/><Relationship Id="rId3" Type="http://schemas.openxmlformats.org/officeDocument/2006/relationships/image" Target="../media/image16.jpeg"/><Relationship Id="rId7" Type="http://schemas.openxmlformats.org/officeDocument/2006/relationships/hyperlink" Target="https://twitter.com/MOSAICproj" TargetMode="External"/><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19.jpeg"/><Relationship Id="rId5" Type="http://schemas.openxmlformats.org/officeDocument/2006/relationships/image" Target="../media/image18.jpeg"/><Relationship Id="rId10" Type="http://schemas.openxmlformats.org/officeDocument/2006/relationships/hyperlink" Target="https://www.fhi360.org/projects/maximizing-options-advance-informed-choice-hiv-prevention-mosaic" TargetMode="External"/><Relationship Id="rId4" Type="http://schemas.openxmlformats.org/officeDocument/2006/relationships/image" Target="../media/image17.jpeg"/><Relationship Id="rId9" Type="http://schemas.openxmlformats.org/officeDocument/2006/relationships/hyperlink" Target="https://www.mosaicproject.blog/" TargetMode="Externa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1.xml"/><Relationship Id="rId4" Type="http://schemas.openxmlformats.org/officeDocument/2006/relationships/image" Target="../media/image28.jpe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4.jpeg"/><Relationship Id="rId1" Type="http://schemas.openxmlformats.org/officeDocument/2006/relationships/slideMaster" Target="../slideMasters/slideMaster2.xml"/><Relationship Id="rId6" Type="http://schemas.openxmlformats.org/officeDocument/2006/relationships/image" Target="../media/image1.emf"/><Relationship Id="rId5" Type="http://schemas.openxmlformats.org/officeDocument/2006/relationships/image" Target="../media/image30.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8" Type="http://schemas.openxmlformats.org/officeDocument/2006/relationships/hyperlink" Target="https://www.linkedin.com/in/mosaic-consortium-86682b22a/" TargetMode="External"/><Relationship Id="rId3" Type="http://schemas.openxmlformats.org/officeDocument/2006/relationships/image" Target="../media/image16.jpeg"/><Relationship Id="rId7" Type="http://schemas.openxmlformats.org/officeDocument/2006/relationships/hyperlink" Target="https://twitter.com/MOSAICproj" TargetMode="External"/><Relationship Id="rId2" Type="http://schemas.openxmlformats.org/officeDocument/2006/relationships/image" Target="../media/image12.jpeg"/><Relationship Id="rId1" Type="http://schemas.openxmlformats.org/officeDocument/2006/relationships/slideMaster" Target="../slideMasters/slideMaster2.xml"/><Relationship Id="rId6" Type="http://schemas.openxmlformats.org/officeDocument/2006/relationships/image" Target="../media/image19.jpeg"/><Relationship Id="rId5" Type="http://schemas.openxmlformats.org/officeDocument/2006/relationships/image" Target="../media/image18.jpeg"/><Relationship Id="rId10" Type="http://schemas.openxmlformats.org/officeDocument/2006/relationships/hyperlink" Target="https://www.fhi360.org/projects/maximizing-options-advance-informed-choice-hiv-prevention-mosaic" TargetMode="External"/><Relationship Id="rId4" Type="http://schemas.openxmlformats.org/officeDocument/2006/relationships/image" Target="../media/image17.jpeg"/><Relationship Id="rId9" Type="http://schemas.openxmlformats.org/officeDocument/2006/relationships/hyperlink" Target="https://www.mosaicproject.blog/" TargetMode="External"/></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2.jpeg"/><Relationship Id="rId1" Type="http://schemas.openxmlformats.org/officeDocument/2006/relationships/slideMaster" Target="../slideMasters/slideMaster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4.jpeg"/><Relationship Id="rId1" Type="http://schemas.openxmlformats.org/officeDocument/2006/relationships/slideMaster" Target="../slideMasters/slideMaster2.xml"/><Relationship Id="rId4" Type="http://schemas.openxmlformats.org/officeDocument/2006/relationships/image" Target="../media/image35.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A8F54F-975F-4B47-B428-5E4CB9F2AEA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102436" y="5704012"/>
            <a:ext cx="1867191" cy="529139"/>
          </a:xfrm>
          <a:prstGeom prst="rect">
            <a:avLst/>
          </a:prstGeom>
        </p:spPr>
      </p:pic>
      <p:sp>
        <p:nvSpPr>
          <p:cNvPr id="2" name="Title 1">
            <a:extLst>
              <a:ext uri="{FF2B5EF4-FFF2-40B4-BE49-F238E27FC236}">
                <a16:creationId xmlns:a16="http://schemas.microsoft.com/office/drawing/2014/main" id="{6770063B-6453-2A42-8D03-76AE5EA5A98B}"/>
              </a:ext>
            </a:extLst>
          </p:cNvPr>
          <p:cNvSpPr>
            <a:spLocks noGrp="1"/>
          </p:cNvSpPr>
          <p:nvPr>
            <p:ph type="ctrTitle" hasCustomPrompt="1"/>
          </p:nvPr>
        </p:nvSpPr>
        <p:spPr>
          <a:xfrm>
            <a:off x="0" y="997648"/>
            <a:ext cx="10026502" cy="2006840"/>
          </a:xfrm>
        </p:spPr>
        <p:txBody>
          <a:bodyPr lIns="1371600" rIns="685800" anchor="b">
            <a:normAutofit/>
          </a:bodyPr>
          <a:lstStyle>
            <a:lvl1pPr algn="l">
              <a:defRPr sz="4200" b="0" i="0">
                <a:solidFill>
                  <a:schemeClr val="bg1"/>
                </a:solidFill>
                <a:latin typeface="Poppins SemiBold" pitchFamily="2" charset="77"/>
                <a:ea typeface="Roboto" panose="02000000000000000000" pitchFamily="2" charset="0"/>
                <a:cs typeface="Poppins SemiBold" pitchFamily="2" charset="77"/>
              </a:defRPr>
            </a:lvl1pPr>
          </a:lstStyle>
          <a:p>
            <a:r>
              <a:rPr lang="en-US"/>
              <a:t>Add Presentation Title Here</a:t>
            </a:r>
            <a:br>
              <a:rPr lang="en-US"/>
            </a:br>
            <a:r>
              <a:rPr lang="en-US"/>
              <a:t>Add Presentation Title Here</a:t>
            </a:r>
          </a:p>
        </p:txBody>
      </p:sp>
      <p:sp>
        <p:nvSpPr>
          <p:cNvPr id="3" name="Subtitle 2">
            <a:extLst>
              <a:ext uri="{FF2B5EF4-FFF2-40B4-BE49-F238E27FC236}">
                <a16:creationId xmlns:a16="http://schemas.microsoft.com/office/drawing/2014/main" id="{377053FB-3181-5D49-BE63-400BC05649CF}"/>
              </a:ext>
            </a:extLst>
          </p:cNvPr>
          <p:cNvSpPr>
            <a:spLocks noGrp="1"/>
          </p:cNvSpPr>
          <p:nvPr>
            <p:ph type="subTitle" idx="1" hasCustomPrompt="1"/>
          </p:nvPr>
        </p:nvSpPr>
        <p:spPr>
          <a:xfrm>
            <a:off x="0" y="3484714"/>
            <a:ext cx="10026502" cy="1655762"/>
          </a:xfrm>
        </p:spPr>
        <p:txBody>
          <a:bodyPr lIns="1371600">
            <a:normAutofit/>
          </a:bodyPr>
          <a:lstStyle>
            <a:lvl1pPr marL="0" indent="0" algn="l">
              <a:spcBef>
                <a:spcPts val="400"/>
              </a:spcBef>
              <a:buNone/>
              <a:defRPr sz="1600" b="0" i="0" cap="all" spc="250" baseline="0">
                <a:solidFill>
                  <a:schemeClr val="bg1"/>
                </a:solidFill>
                <a:latin typeface="Poppins" pitchFamily="2" charset="77"/>
                <a:ea typeface="Roboto" panose="02000000000000000000" pitchFamily="2" charset="0"/>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Presentation Subtitle Here</a:t>
            </a:r>
          </a:p>
          <a:p>
            <a:r>
              <a:rPr lang="en-US"/>
              <a:t>Name, Affiliation</a:t>
            </a:r>
          </a:p>
          <a:p>
            <a:r>
              <a:rPr lang="en-US"/>
              <a:t>Date</a:t>
            </a:r>
          </a:p>
        </p:txBody>
      </p:sp>
      <p:pic>
        <p:nvPicPr>
          <p:cNvPr id="14" name="Picture 13">
            <a:extLst>
              <a:ext uri="{FF2B5EF4-FFF2-40B4-BE49-F238E27FC236}">
                <a16:creationId xmlns:a16="http://schemas.microsoft.com/office/drawing/2014/main" id="{B020C297-0AAB-3641-83C6-4EA8E63A6A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21105" y="5698612"/>
            <a:ext cx="1877087" cy="563126"/>
          </a:xfrm>
          <a:prstGeom prst="rect">
            <a:avLst/>
          </a:prstGeom>
        </p:spPr>
      </p:pic>
      <p:pic>
        <p:nvPicPr>
          <p:cNvPr id="6" name="Picture 5">
            <a:extLst>
              <a:ext uri="{FF2B5EF4-FFF2-40B4-BE49-F238E27FC236}">
                <a16:creationId xmlns:a16="http://schemas.microsoft.com/office/drawing/2014/main" id="{35EEA26A-F7EE-0E44-9B56-2BB651D52C8B}"/>
              </a:ext>
            </a:extLst>
          </p:cNvPr>
          <p:cNvPicPr>
            <a:picLocks noChangeAspect="1"/>
          </p:cNvPicPr>
          <p:nvPr userDrawn="1"/>
        </p:nvPicPr>
        <p:blipFill>
          <a:blip r:embed="rId4"/>
          <a:srcRect/>
          <a:stretch/>
        </p:blipFill>
        <p:spPr>
          <a:xfrm>
            <a:off x="1382909" y="5592995"/>
            <a:ext cx="1231731" cy="879250"/>
          </a:xfrm>
          <a:prstGeom prst="rect">
            <a:avLst/>
          </a:prstGeom>
        </p:spPr>
      </p:pic>
      <p:pic>
        <p:nvPicPr>
          <p:cNvPr id="7" name="Picture 6">
            <a:extLst>
              <a:ext uri="{FF2B5EF4-FFF2-40B4-BE49-F238E27FC236}">
                <a16:creationId xmlns:a16="http://schemas.microsoft.com/office/drawing/2014/main" id="{A4BD8C1A-C263-5940-B184-E4430A6DBB1C}"/>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0" y="0"/>
            <a:ext cx="12192000" cy="5235548"/>
          </a:xfrm>
          <a:prstGeom prst="rect">
            <a:avLst/>
          </a:prstGeom>
        </p:spPr>
      </p:pic>
    </p:spTree>
    <p:extLst>
      <p:ext uri="{BB962C8B-B14F-4D97-AF65-F5344CB8AC3E}">
        <p14:creationId xmlns:p14="http://schemas.microsoft.com/office/powerpoint/2010/main" val="3442931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ontent-G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EC2E576-8369-45BC-A089-0B31C7F1303C}"/>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7" name="Content Placeholder 2">
            <a:extLst>
              <a:ext uri="{FF2B5EF4-FFF2-40B4-BE49-F238E27FC236}">
                <a16:creationId xmlns:a16="http://schemas.microsoft.com/office/drawing/2014/main" id="{F56A08E6-2B96-4F88-B6EB-F6B8ADFF82D6}"/>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C56CEC55-2F1E-6044-9EB3-5169B0354CE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328116"/>
            <a:ext cx="289560" cy="868680"/>
          </a:xfrm>
          <a:prstGeom prst="rect">
            <a:avLst/>
          </a:prstGeom>
        </p:spPr>
      </p:pic>
    </p:spTree>
    <p:extLst>
      <p:ext uri="{BB962C8B-B14F-4D97-AF65-F5344CB8AC3E}">
        <p14:creationId xmlns:p14="http://schemas.microsoft.com/office/powerpoint/2010/main" val="628634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wo Content--G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C7B1B3EC-872B-4194-A0DB-1BDA946FB219}"/>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E015CB24-8436-4EEF-A592-7C06AD8B32B5}"/>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6FD3F024-36A0-426B-A8DC-BC1B10A4E3B7}"/>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7" name="Picture 6">
            <a:extLst>
              <a:ext uri="{FF2B5EF4-FFF2-40B4-BE49-F238E27FC236}">
                <a16:creationId xmlns:a16="http://schemas.microsoft.com/office/drawing/2014/main" id="{C63DEE15-209E-DB4F-A3B4-176A3D7B784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328116"/>
            <a:ext cx="289560" cy="868680"/>
          </a:xfrm>
          <a:prstGeom prst="rect">
            <a:avLst/>
          </a:prstGeom>
        </p:spPr>
      </p:pic>
    </p:spTree>
    <p:extLst>
      <p:ext uri="{BB962C8B-B14F-4D97-AF65-F5344CB8AC3E}">
        <p14:creationId xmlns:p14="http://schemas.microsoft.com/office/powerpoint/2010/main" val="31891281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mp; Content-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2C25052-BA82-416E-8995-D25156506233}"/>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12607E55-5539-4E64-B48A-CA7163A62299}"/>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5A3ADC89-C532-6A48-861E-623CE8D873E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328116"/>
            <a:ext cx="289560" cy="868680"/>
          </a:xfrm>
          <a:prstGeom prst="rect">
            <a:avLst/>
          </a:prstGeom>
        </p:spPr>
      </p:pic>
    </p:spTree>
    <p:extLst>
      <p:ext uri="{BB962C8B-B14F-4D97-AF65-F5344CB8AC3E}">
        <p14:creationId xmlns:p14="http://schemas.microsoft.com/office/powerpoint/2010/main" val="32151528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Content-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6169E144-BFE2-4CC2-BE63-EAD3E30B0AAC}"/>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1B71E526-EFDA-4787-8B6A-FAB888784F3C}"/>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9CC519C8-34B2-4606-9A3B-B2B6A3865438}"/>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8" name="Picture 7">
            <a:extLst>
              <a:ext uri="{FF2B5EF4-FFF2-40B4-BE49-F238E27FC236}">
                <a16:creationId xmlns:a16="http://schemas.microsoft.com/office/drawing/2014/main" id="{F0486663-A4B7-224A-9F1B-A559958B68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328116"/>
            <a:ext cx="289560" cy="868680"/>
          </a:xfrm>
          <a:prstGeom prst="rect">
            <a:avLst/>
          </a:prstGeom>
        </p:spPr>
      </p:pic>
    </p:spTree>
    <p:extLst>
      <p:ext uri="{BB962C8B-B14F-4D97-AF65-F5344CB8AC3E}">
        <p14:creationId xmlns:p14="http://schemas.microsoft.com/office/powerpoint/2010/main" val="26041217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51637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Pi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93223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G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7477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Teal">
    <p:bg>
      <p:bgRef idx="1001">
        <a:schemeClr val="bg1"/>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053B96F-08DD-469C-9F8C-D31ACBFAA87C}"/>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1942483264"/>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Pink">
    <p:bg>
      <p:bgPr>
        <a:solidFill>
          <a:srgbClr val="F5EBEE"/>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630B7A9-3A89-6E4C-ADF6-FA23B9E64697}"/>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40956236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Gold">
    <p:bg>
      <p:bgPr>
        <a:solidFill>
          <a:srgbClr val="FDFAF6"/>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4B6B67-225D-474B-A9EC-88515CA904BB}"/>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212105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Photo-Pink">
    <p:spTree>
      <p:nvGrpSpPr>
        <p:cNvPr id="1" name=""/>
        <p:cNvGrpSpPr/>
        <p:nvPr/>
      </p:nvGrpSpPr>
      <p:grpSpPr>
        <a:xfrm>
          <a:off x="0" y="0"/>
          <a:ext cx="0" cy="0"/>
          <a:chOff x="0" y="0"/>
          <a:chExt cx="0" cy="0"/>
        </a:xfrm>
      </p:grpSpPr>
      <p:pic>
        <p:nvPicPr>
          <p:cNvPr id="3" name="Picture 2" descr="Full screen preview">
            <a:extLst>
              <a:ext uri="{FF2B5EF4-FFF2-40B4-BE49-F238E27FC236}">
                <a16:creationId xmlns:a16="http://schemas.microsoft.com/office/drawing/2014/main" id="{99773E67-BF08-E18C-CE73-E1631304733B}"/>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5421" b="31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D119E19-727D-2E44-BB4B-70C0D12CB5E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033" y="0"/>
            <a:ext cx="12192000" cy="6858000"/>
          </a:xfrm>
          <a:prstGeom prst="rect">
            <a:avLst/>
          </a:prstGeom>
        </p:spPr>
      </p:pic>
      <p:sp>
        <p:nvSpPr>
          <p:cNvPr id="15" name="Rectangle 14">
            <a:extLst>
              <a:ext uri="{FF2B5EF4-FFF2-40B4-BE49-F238E27FC236}">
                <a16:creationId xmlns:a16="http://schemas.microsoft.com/office/drawing/2014/main" id="{EC3F4F93-1E7C-F640-8BE4-319E5E0030AD}"/>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 Same Side Corner Rectangle 1">
            <a:extLst>
              <a:ext uri="{FF2B5EF4-FFF2-40B4-BE49-F238E27FC236}">
                <a16:creationId xmlns:a16="http://schemas.microsoft.com/office/drawing/2014/main" id="{CABD8D1B-840A-9645-AFC3-1C4C2EF2D27A}"/>
              </a:ext>
            </a:extLst>
          </p:cNvPr>
          <p:cNvSpPr/>
          <p:nvPr userDrawn="1"/>
        </p:nvSpPr>
        <p:spPr>
          <a:xfrm rot="5400000">
            <a:off x="508046" y="3815574"/>
            <a:ext cx="1816442" cy="2832533"/>
          </a:xfrm>
          <a:prstGeom prst="round2SameRect">
            <a:avLst>
              <a:gd name="adj1" fmla="val 50000"/>
              <a:gd name="adj2" fmla="val 0"/>
            </a:avLst>
          </a:prstGeom>
          <a:solidFill>
            <a:srgbClr val="AF3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4360000"/>
            <a:ext cx="2378912" cy="1821117"/>
          </a:xfrm>
        </p:spPr>
        <p:txBody>
          <a:bodyPr lIns="91440" anchor="ctr" anchorCtr="0">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644879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2_Teal">
    <p:bg>
      <p:bgPr>
        <a:solidFill>
          <a:srgbClr val="E9EFF0"/>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C55E129-83E0-3A46-AF56-E1BAEB2554D6}"/>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6" name="Picture 5">
            <a:extLst>
              <a:ext uri="{FF2B5EF4-FFF2-40B4-BE49-F238E27FC236}">
                <a16:creationId xmlns:a16="http://schemas.microsoft.com/office/drawing/2014/main" id="{2BEC4E15-C116-494F-8973-B0A3AC11465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28116"/>
            <a:ext cx="289560" cy="868680"/>
          </a:xfrm>
          <a:prstGeom prst="rect">
            <a:avLst/>
          </a:prstGeom>
        </p:spPr>
      </p:pic>
    </p:spTree>
    <p:extLst>
      <p:ext uri="{BB962C8B-B14F-4D97-AF65-F5344CB8AC3E}">
        <p14:creationId xmlns:p14="http://schemas.microsoft.com/office/powerpoint/2010/main" val="38217804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_Pink">
    <p:bg>
      <p:bgPr>
        <a:solidFill>
          <a:srgbClr val="F5EBEE"/>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4C2EEB0-D3B9-B449-BE0E-901ADF190C7A}"/>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5" name="Picture 4">
            <a:extLst>
              <a:ext uri="{FF2B5EF4-FFF2-40B4-BE49-F238E27FC236}">
                <a16:creationId xmlns:a16="http://schemas.microsoft.com/office/drawing/2014/main" id="{3A826244-D0F4-534A-BC18-CD9FF88DCAB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328116"/>
            <a:ext cx="291993" cy="868679"/>
          </a:xfrm>
          <a:prstGeom prst="rect">
            <a:avLst/>
          </a:prstGeom>
        </p:spPr>
      </p:pic>
    </p:spTree>
    <p:extLst>
      <p:ext uri="{BB962C8B-B14F-4D97-AF65-F5344CB8AC3E}">
        <p14:creationId xmlns:p14="http://schemas.microsoft.com/office/powerpoint/2010/main" val="6845439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_Gold">
    <p:bg>
      <p:bgPr>
        <a:solidFill>
          <a:srgbClr val="FDFAF6"/>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917282B-4C54-3F4D-9CDA-5B7D607EA0B9}"/>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6" name="Picture 5">
            <a:extLst>
              <a:ext uri="{FF2B5EF4-FFF2-40B4-BE49-F238E27FC236}">
                <a16:creationId xmlns:a16="http://schemas.microsoft.com/office/drawing/2014/main" id="{2B4AA313-5773-7240-A76F-5E3C4D33F2D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216" y="328116"/>
            <a:ext cx="289560" cy="868680"/>
          </a:xfrm>
          <a:prstGeom prst="rect">
            <a:avLst/>
          </a:prstGeom>
        </p:spPr>
      </p:pic>
    </p:spTree>
    <p:extLst>
      <p:ext uri="{BB962C8B-B14F-4D97-AF65-F5344CB8AC3E}">
        <p14:creationId xmlns:p14="http://schemas.microsoft.com/office/powerpoint/2010/main" val="8779561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Ma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A5C8800-B6EF-A145-A1F1-96E4FF516797}"/>
              </a:ext>
            </a:extLst>
          </p:cNvPr>
          <p:cNvSpPr>
            <a:spLocks noGrp="1"/>
          </p:cNvSpPr>
          <p:nvPr>
            <p:ph type="title" hasCustomPrompt="1"/>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Chart Title</a:t>
            </a:r>
          </a:p>
        </p:txBody>
      </p:sp>
    </p:spTree>
    <p:extLst>
      <p:ext uri="{BB962C8B-B14F-4D97-AF65-F5344CB8AC3E}">
        <p14:creationId xmlns:p14="http://schemas.microsoft.com/office/powerpoint/2010/main" val="41249498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Meet the Tea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78A47C4-1320-9047-8046-FA0DB1A98318}"/>
              </a:ext>
            </a:extLst>
          </p:cNvPr>
          <p:cNvSpPr txBox="1">
            <a:spLocks/>
          </p:cNvSpPr>
          <p:nvPr/>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t>Meet the Team</a:t>
            </a:r>
          </a:p>
        </p:txBody>
      </p:sp>
      <p:sp>
        <p:nvSpPr>
          <p:cNvPr id="3" name="Title 2">
            <a:extLst>
              <a:ext uri="{FF2B5EF4-FFF2-40B4-BE49-F238E27FC236}">
                <a16:creationId xmlns:a16="http://schemas.microsoft.com/office/drawing/2014/main" id="{F9081981-A8F1-6145-84E9-A6A60567441C}"/>
              </a:ext>
            </a:extLst>
          </p:cNvPr>
          <p:cNvSpPr txBox="1">
            <a:spLocks/>
          </p:cNvSpPr>
          <p:nvPr userDrawn="1"/>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solidFill>
                  <a:schemeClr val="accent1"/>
                </a:solidFill>
              </a:rPr>
              <a:t>Meet the Team</a:t>
            </a:r>
          </a:p>
        </p:txBody>
      </p:sp>
    </p:spTree>
    <p:extLst>
      <p:ext uri="{BB962C8B-B14F-4D97-AF65-F5344CB8AC3E}">
        <p14:creationId xmlns:p14="http://schemas.microsoft.com/office/powerpoint/2010/main" val="14126279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tay Connected – Comple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2">
            <a:extLst>
              <a:ext uri="{FF2B5EF4-FFF2-40B4-BE49-F238E27FC236}">
                <a16:creationId xmlns:a16="http://schemas.microsoft.com/office/drawing/2014/main" id="{3149C131-7C4C-234E-B5FE-297C7B678DC9}"/>
              </a:ext>
            </a:extLst>
          </p:cNvPr>
          <p:cNvSpPr txBox="1">
            <a:spLocks/>
          </p:cNvSpPr>
          <p:nvPr userDrawn="1"/>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t>Stay Connected</a:t>
            </a:r>
          </a:p>
        </p:txBody>
      </p:sp>
      <p:pic>
        <p:nvPicPr>
          <p:cNvPr id="41" name="Picture 40">
            <a:extLst>
              <a:ext uri="{FF2B5EF4-FFF2-40B4-BE49-F238E27FC236}">
                <a16:creationId xmlns:a16="http://schemas.microsoft.com/office/drawing/2014/main" id="{00A91F30-25A2-BD43-AF85-91E13726DD1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17860" y="1863000"/>
            <a:ext cx="787625" cy="793170"/>
          </a:xfrm>
          <a:prstGeom prst="rect">
            <a:avLst/>
          </a:prstGeom>
        </p:spPr>
      </p:pic>
      <p:sp>
        <p:nvSpPr>
          <p:cNvPr id="44" name="Oval 43">
            <a:extLst>
              <a:ext uri="{FF2B5EF4-FFF2-40B4-BE49-F238E27FC236}">
                <a16:creationId xmlns:a16="http://schemas.microsoft.com/office/drawing/2014/main" id="{71E0AF84-C5EF-2248-9C14-A58466C45827}"/>
              </a:ext>
            </a:extLst>
          </p:cNvPr>
          <p:cNvSpPr>
            <a:spLocks noChangeAspect="1"/>
          </p:cNvSpPr>
          <p:nvPr userDrawn="1"/>
        </p:nvSpPr>
        <p:spPr>
          <a:xfrm>
            <a:off x="764930" y="1814014"/>
            <a:ext cx="893484" cy="893484"/>
          </a:xfrm>
          <a:prstGeom prst="ellipse">
            <a:avLst/>
          </a:prstGeom>
          <a:noFill/>
          <a:ln w="19050">
            <a:solidFill>
              <a:srgbClr val="0E8389">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nvGrpSpPr>
          <p:cNvPr id="6" name="Group 5">
            <a:extLst>
              <a:ext uri="{FF2B5EF4-FFF2-40B4-BE49-F238E27FC236}">
                <a16:creationId xmlns:a16="http://schemas.microsoft.com/office/drawing/2014/main" id="{AC55BD36-5B92-B549-88FD-BCA0EC5A3327}"/>
              </a:ext>
            </a:extLst>
          </p:cNvPr>
          <p:cNvGrpSpPr/>
          <p:nvPr userDrawn="1"/>
        </p:nvGrpSpPr>
        <p:grpSpPr>
          <a:xfrm>
            <a:off x="764930" y="2851251"/>
            <a:ext cx="893484" cy="893484"/>
            <a:chOff x="764930" y="2292326"/>
            <a:chExt cx="685498" cy="685498"/>
          </a:xfrm>
        </p:grpSpPr>
        <p:pic>
          <p:nvPicPr>
            <p:cNvPr id="40" name="Picture 39">
              <a:extLst>
                <a:ext uri="{FF2B5EF4-FFF2-40B4-BE49-F238E27FC236}">
                  <a16:creationId xmlns:a16="http://schemas.microsoft.com/office/drawing/2014/main" id="{312645D2-0245-7345-9683-C6264B423EB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05538" y="2332934"/>
              <a:ext cx="604282" cy="604282"/>
            </a:xfrm>
            <a:prstGeom prst="rect">
              <a:avLst/>
            </a:prstGeom>
          </p:spPr>
        </p:pic>
        <p:sp>
          <p:nvSpPr>
            <p:cNvPr id="46" name="Oval 45">
              <a:extLst>
                <a:ext uri="{FF2B5EF4-FFF2-40B4-BE49-F238E27FC236}">
                  <a16:creationId xmlns:a16="http://schemas.microsoft.com/office/drawing/2014/main" id="{AC6CCBD5-3D75-FF49-B33C-69C56340B94C}"/>
                </a:ext>
              </a:extLst>
            </p:cNvPr>
            <p:cNvSpPr>
              <a:spLocks noChangeAspect="1"/>
            </p:cNvSpPr>
            <p:nvPr userDrawn="1"/>
          </p:nvSpPr>
          <p:spPr>
            <a:xfrm>
              <a:off x="764930" y="2292326"/>
              <a:ext cx="685498" cy="685498"/>
            </a:xfrm>
            <a:prstGeom prst="ellipse">
              <a:avLst/>
            </a:prstGeom>
            <a:noFill/>
            <a:ln w="19050">
              <a:solidFill>
                <a:srgbClr val="E0A141">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8" name="Group 7">
            <a:extLst>
              <a:ext uri="{FF2B5EF4-FFF2-40B4-BE49-F238E27FC236}">
                <a16:creationId xmlns:a16="http://schemas.microsoft.com/office/drawing/2014/main" id="{D637A571-F790-1241-B29A-C45690576F1E}"/>
              </a:ext>
            </a:extLst>
          </p:cNvPr>
          <p:cNvGrpSpPr/>
          <p:nvPr userDrawn="1"/>
        </p:nvGrpSpPr>
        <p:grpSpPr>
          <a:xfrm>
            <a:off x="764930" y="3888488"/>
            <a:ext cx="893484" cy="893484"/>
            <a:chOff x="764930" y="3118638"/>
            <a:chExt cx="685498" cy="685498"/>
          </a:xfrm>
        </p:grpSpPr>
        <p:pic>
          <p:nvPicPr>
            <p:cNvPr id="39" name="Picture 38">
              <a:extLst>
                <a:ext uri="{FF2B5EF4-FFF2-40B4-BE49-F238E27FC236}">
                  <a16:creationId xmlns:a16="http://schemas.microsoft.com/office/drawing/2014/main" id="{8886BECB-1720-F941-9B5F-14C8AA3309DD}"/>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805538" y="3159248"/>
              <a:ext cx="604282" cy="604282"/>
            </a:xfrm>
            <a:prstGeom prst="rect">
              <a:avLst/>
            </a:prstGeom>
          </p:spPr>
        </p:pic>
        <p:sp>
          <p:nvSpPr>
            <p:cNvPr id="48" name="Oval 47">
              <a:extLst>
                <a:ext uri="{FF2B5EF4-FFF2-40B4-BE49-F238E27FC236}">
                  <a16:creationId xmlns:a16="http://schemas.microsoft.com/office/drawing/2014/main" id="{923C9BA7-8275-AC4A-9B92-414B34A85424}"/>
                </a:ext>
              </a:extLst>
            </p:cNvPr>
            <p:cNvSpPr>
              <a:spLocks noChangeAspect="1"/>
            </p:cNvSpPr>
            <p:nvPr userDrawn="1"/>
          </p:nvSpPr>
          <p:spPr>
            <a:xfrm>
              <a:off x="764930" y="3118638"/>
              <a:ext cx="685498" cy="685498"/>
            </a:xfrm>
            <a:prstGeom prst="ellipse">
              <a:avLst/>
            </a:prstGeom>
            <a:noFill/>
            <a:ln w="19050">
              <a:solidFill>
                <a:srgbClr val="AF315A">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9" name="Group 8">
            <a:extLst>
              <a:ext uri="{FF2B5EF4-FFF2-40B4-BE49-F238E27FC236}">
                <a16:creationId xmlns:a16="http://schemas.microsoft.com/office/drawing/2014/main" id="{34744FDC-ADFF-D142-A991-12D39CA2EAC0}"/>
              </a:ext>
            </a:extLst>
          </p:cNvPr>
          <p:cNvGrpSpPr/>
          <p:nvPr userDrawn="1"/>
        </p:nvGrpSpPr>
        <p:grpSpPr>
          <a:xfrm>
            <a:off x="764930" y="4925725"/>
            <a:ext cx="893484" cy="893484"/>
            <a:chOff x="764930" y="3944950"/>
            <a:chExt cx="685498" cy="685498"/>
          </a:xfrm>
        </p:grpSpPr>
        <p:pic>
          <p:nvPicPr>
            <p:cNvPr id="37" name="Picture 36">
              <a:extLst>
                <a:ext uri="{FF2B5EF4-FFF2-40B4-BE49-F238E27FC236}">
                  <a16:creationId xmlns:a16="http://schemas.microsoft.com/office/drawing/2014/main" id="{86AE816E-8555-B847-96A2-FA019A92F1EE}"/>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805538" y="3988035"/>
              <a:ext cx="604282" cy="604282"/>
            </a:xfrm>
            <a:prstGeom prst="rect">
              <a:avLst/>
            </a:prstGeom>
          </p:spPr>
        </p:pic>
        <p:sp>
          <p:nvSpPr>
            <p:cNvPr id="50" name="Oval 49">
              <a:extLst>
                <a:ext uri="{FF2B5EF4-FFF2-40B4-BE49-F238E27FC236}">
                  <a16:creationId xmlns:a16="http://schemas.microsoft.com/office/drawing/2014/main" id="{9957D8E7-EABC-D54C-92FE-C6050DA58CB4}"/>
                </a:ext>
              </a:extLst>
            </p:cNvPr>
            <p:cNvSpPr>
              <a:spLocks noChangeAspect="1"/>
            </p:cNvSpPr>
            <p:nvPr userDrawn="1"/>
          </p:nvSpPr>
          <p:spPr>
            <a:xfrm>
              <a:off x="764930" y="3944950"/>
              <a:ext cx="685498" cy="685498"/>
            </a:xfrm>
            <a:prstGeom prst="ellipse">
              <a:avLst/>
            </a:prstGeom>
            <a:noFill/>
            <a:ln w="19050">
              <a:solidFill>
                <a:schemeClr val="accent5">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sp>
        <p:nvSpPr>
          <p:cNvPr id="13" name="Rectangle 12">
            <a:extLst>
              <a:ext uri="{FF2B5EF4-FFF2-40B4-BE49-F238E27FC236}">
                <a16:creationId xmlns:a16="http://schemas.microsoft.com/office/drawing/2014/main" id="{1D319E76-BDA6-A24B-BA88-F6CAE192FA84}"/>
              </a:ext>
            </a:extLst>
          </p:cNvPr>
          <p:cNvSpPr/>
          <p:nvPr userDrawn="1"/>
        </p:nvSpPr>
        <p:spPr>
          <a:xfrm>
            <a:off x="1828824" y="1982586"/>
            <a:ext cx="2285819" cy="523220"/>
          </a:xfrm>
          <a:prstGeom prst="rect">
            <a:avLst/>
          </a:prstGeom>
        </p:spPr>
        <p:txBody>
          <a:bodyPr wrap="none">
            <a:spAutoFit/>
          </a:bodyPr>
          <a:lstStyle/>
          <a:p>
            <a:pPr lvl="0"/>
            <a:r>
              <a:rPr lang="en-US" sz="2800" b="0" u="none">
                <a:solidFill>
                  <a:srgbClr val="635F59"/>
                </a:solidFill>
                <a:hlinkClick r:id="rId7"/>
              </a:rPr>
              <a:t>@MOSAICproj</a:t>
            </a:r>
            <a:endParaRPr lang="en-US" sz="2800" b="0" u="none">
              <a:solidFill>
                <a:srgbClr val="635F59"/>
              </a:solidFill>
            </a:endParaRPr>
          </a:p>
        </p:txBody>
      </p:sp>
      <p:sp>
        <p:nvSpPr>
          <p:cNvPr id="35" name="Rectangle 34">
            <a:extLst>
              <a:ext uri="{FF2B5EF4-FFF2-40B4-BE49-F238E27FC236}">
                <a16:creationId xmlns:a16="http://schemas.microsoft.com/office/drawing/2014/main" id="{3EA867C9-5934-F14B-8BAF-8C87043A8986}"/>
              </a:ext>
            </a:extLst>
          </p:cNvPr>
          <p:cNvSpPr/>
          <p:nvPr userDrawn="1"/>
        </p:nvSpPr>
        <p:spPr>
          <a:xfrm>
            <a:off x="1828824" y="3026594"/>
            <a:ext cx="2682401" cy="523220"/>
          </a:xfrm>
          <a:prstGeom prst="rect">
            <a:avLst/>
          </a:prstGeom>
        </p:spPr>
        <p:txBody>
          <a:bodyPr wrap="none">
            <a:spAutoFit/>
          </a:bodyPr>
          <a:lstStyle/>
          <a:p>
            <a:pPr lvl="0"/>
            <a:r>
              <a:rPr lang="en-US" sz="2800">
                <a:hlinkClick r:id="rId8"/>
              </a:rPr>
              <a:t>MOSAIC LinkedIn</a:t>
            </a:r>
            <a:endParaRPr lang="en-US" sz="2800"/>
          </a:p>
        </p:txBody>
      </p:sp>
      <p:sp>
        <p:nvSpPr>
          <p:cNvPr id="36" name="Rectangle 35">
            <a:extLst>
              <a:ext uri="{FF2B5EF4-FFF2-40B4-BE49-F238E27FC236}">
                <a16:creationId xmlns:a16="http://schemas.microsoft.com/office/drawing/2014/main" id="{F56E5A25-F1F8-CE46-A58F-2ABD673173DF}"/>
              </a:ext>
            </a:extLst>
          </p:cNvPr>
          <p:cNvSpPr/>
          <p:nvPr userDrawn="1"/>
        </p:nvSpPr>
        <p:spPr>
          <a:xfrm>
            <a:off x="1828824" y="4058231"/>
            <a:ext cx="2097626" cy="523220"/>
          </a:xfrm>
          <a:prstGeom prst="rect">
            <a:avLst/>
          </a:prstGeom>
        </p:spPr>
        <p:txBody>
          <a:bodyPr wrap="none">
            <a:spAutoFit/>
          </a:bodyPr>
          <a:lstStyle/>
          <a:p>
            <a:pPr lvl="0"/>
            <a:r>
              <a:rPr lang="en-US" sz="2800">
                <a:hlinkClick r:id="rId9"/>
              </a:rPr>
              <a:t>MOSAIC Blog</a:t>
            </a:r>
            <a:endParaRPr lang="en-US" sz="2800"/>
          </a:p>
        </p:txBody>
      </p:sp>
      <p:sp>
        <p:nvSpPr>
          <p:cNvPr id="38" name="Rectangle 37">
            <a:extLst>
              <a:ext uri="{FF2B5EF4-FFF2-40B4-BE49-F238E27FC236}">
                <a16:creationId xmlns:a16="http://schemas.microsoft.com/office/drawing/2014/main" id="{5CC04863-2DD0-FC40-98B4-50038DB6161C}"/>
              </a:ext>
            </a:extLst>
          </p:cNvPr>
          <p:cNvSpPr/>
          <p:nvPr userDrawn="1"/>
        </p:nvSpPr>
        <p:spPr>
          <a:xfrm>
            <a:off x="1828824" y="5089868"/>
            <a:ext cx="2839752" cy="523220"/>
          </a:xfrm>
          <a:prstGeom prst="rect">
            <a:avLst/>
          </a:prstGeom>
        </p:spPr>
        <p:txBody>
          <a:bodyPr wrap="none">
            <a:spAutoFit/>
          </a:bodyPr>
          <a:lstStyle/>
          <a:p>
            <a:pPr lvl="0"/>
            <a:r>
              <a:rPr lang="en-US" sz="2800">
                <a:hlinkClick r:id="rId10"/>
              </a:rPr>
              <a:t>MOSAIC Webpage</a:t>
            </a:r>
            <a:endParaRPr lang="en-US" sz="2800"/>
          </a:p>
        </p:txBody>
      </p:sp>
    </p:spTree>
    <p:extLst>
      <p:ext uri="{BB962C8B-B14F-4D97-AF65-F5344CB8AC3E}">
        <p14:creationId xmlns:p14="http://schemas.microsoft.com/office/powerpoint/2010/main" val="33609556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tay Connected –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Text Placeholder 2">
            <a:extLst>
              <a:ext uri="{FF2B5EF4-FFF2-40B4-BE49-F238E27FC236}">
                <a16:creationId xmlns:a16="http://schemas.microsoft.com/office/drawing/2014/main" id="{093AB0EE-8DD5-2547-A667-167DE3CC7F83}"/>
              </a:ext>
            </a:extLst>
          </p:cNvPr>
          <p:cNvSpPr>
            <a:spLocks noGrp="1"/>
          </p:cNvSpPr>
          <p:nvPr>
            <p:ph type="body" sz="quarter" idx="13" hasCustomPrompt="1"/>
          </p:nvPr>
        </p:nvSpPr>
        <p:spPr>
          <a:xfrm>
            <a:off x="1583766" y="1557149"/>
            <a:ext cx="8493292" cy="490871"/>
          </a:xfrm>
        </p:spPr>
        <p:txBody>
          <a:bodyPr>
            <a:normAutofit/>
          </a:bodyPr>
          <a:lstStyle>
            <a:lvl1pPr marL="0" indent="0">
              <a:buFontTx/>
              <a:buNone/>
              <a:defRPr sz="2800">
                <a:solidFill>
                  <a:srgbClr val="635F59"/>
                </a:solidFill>
              </a:defRPr>
            </a:lvl1pPr>
          </a:lstStyle>
          <a:p>
            <a:pPr lvl="0"/>
            <a:r>
              <a:rPr lang="en-US"/>
              <a:t>Click here to add the MOSAIC Twitter handle</a:t>
            </a:r>
          </a:p>
        </p:txBody>
      </p:sp>
      <p:sp>
        <p:nvSpPr>
          <p:cNvPr id="15" name="Title 2">
            <a:extLst>
              <a:ext uri="{FF2B5EF4-FFF2-40B4-BE49-F238E27FC236}">
                <a16:creationId xmlns:a16="http://schemas.microsoft.com/office/drawing/2014/main" id="{3149C131-7C4C-234E-B5FE-297C7B678DC9}"/>
              </a:ext>
            </a:extLst>
          </p:cNvPr>
          <p:cNvSpPr txBox="1">
            <a:spLocks/>
          </p:cNvSpPr>
          <p:nvPr userDrawn="1"/>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t>Stay Connected</a:t>
            </a:r>
          </a:p>
        </p:txBody>
      </p:sp>
      <p:grpSp>
        <p:nvGrpSpPr>
          <p:cNvPr id="7" name="Group 6">
            <a:extLst>
              <a:ext uri="{FF2B5EF4-FFF2-40B4-BE49-F238E27FC236}">
                <a16:creationId xmlns:a16="http://schemas.microsoft.com/office/drawing/2014/main" id="{321476AB-9EBD-8A47-BE24-20AB7C1F79BC}"/>
              </a:ext>
            </a:extLst>
          </p:cNvPr>
          <p:cNvGrpSpPr/>
          <p:nvPr userDrawn="1"/>
        </p:nvGrpSpPr>
        <p:grpSpPr>
          <a:xfrm>
            <a:off x="764930" y="1459835"/>
            <a:ext cx="685498" cy="685498"/>
            <a:chOff x="764930" y="1459835"/>
            <a:chExt cx="685498" cy="685498"/>
          </a:xfrm>
        </p:grpSpPr>
        <p:pic>
          <p:nvPicPr>
            <p:cNvPr id="41" name="Picture 40">
              <a:extLst>
                <a:ext uri="{FF2B5EF4-FFF2-40B4-BE49-F238E27FC236}">
                  <a16:creationId xmlns:a16="http://schemas.microsoft.com/office/drawing/2014/main" id="{00A91F30-25A2-BD43-AF85-91E13726DD1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05539" y="1497418"/>
              <a:ext cx="604281" cy="608535"/>
            </a:xfrm>
            <a:prstGeom prst="rect">
              <a:avLst/>
            </a:prstGeom>
          </p:spPr>
        </p:pic>
        <p:sp>
          <p:nvSpPr>
            <p:cNvPr id="44" name="Oval 43">
              <a:extLst>
                <a:ext uri="{FF2B5EF4-FFF2-40B4-BE49-F238E27FC236}">
                  <a16:creationId xmlns:a16="http://schemas.microsoft.com/office/drawing/2014/main" id="{71E0AF84-C5EF-2248-9C14-A58466C45827}"/>
                </a:ext>
              </a:extLst>
            </p:cNvPr>
            <p:cNvSpPr>
              <a:spLocks noChangeAspect="1"/>
            </p:cNvSpPr>
            <p:nvPr userDrawn="1"/>
          </p:nvSpPr>
          <p:spPr>
            <a:xfrm>
              <a:off x="764930" y="1459835"/>
              <a:ext cx="685498" cy="685498"/>
            </a:xfrm>
            <a:prstGeom prst="ellipse">
              <a:avLst/>
            </a:prstGeom>
            <a:noFill/>
            <a:ln w="19050">
              <a:solidFill>
                <a:srgbClr val="0E8389">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6" name="Group 5">
            <a:extLst>
              <a:ext uri="{FF2B5EF4-FFF2-40B4-BE49-F238E27FC236}">
                <a16:creationId xmlns:a16="http://schemas.microsoft.com/office/drawing/2014/main" id="{AC55BD36-5B92-B549-88FD-BCA0EC5A3327}"/>
              </a:ext>
            </a:extLst>
          </p:cNvPr>
          <p:cNvGrpSpPr/>
          <p:nvPr userDrawn="1"/>
        </p:nvGrpSpPr>
        <p:grpSpPr>
          <a:xfrm>
            <a:off x="764930" y="2255623"/>
            <a:ext cx="685498" cy="685498"/>
            <a:chOff x="764930" y="2292326"/>
            <a:chExt cx="685498" cy="685498"/>
          </a:xfrm>
        </p:grpSpPr>
        <p:pic>
          <p:nvPicPr>
            <p:cNvPr id="40" name="Picture 39">
              <a:extLst>
                <a:ext uri="{FF2B5EF4-FFF2-40B4-BE49-F238E27FC236}">
                  <a16:creationId xmlns:a16="http://schemas.microsoft.com/office/drawing/2014/main" id="{312645D2-0245-7345-9683-C6264B423EB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05538" y="2332934"/>
              <a:ext cx="604282" cy="604282"/>
            </a:xfrm>
            <a:prstGeom prst="rect">
              <a:avLst/>
            </a:prstGeom>
          </p:spPr>
        </p:pic>
        <p:sp>
          <p:nvSpPr>
            <p:cNvPr id="46" name="Oval 45">
              <a:extLst>
                <a:ext uri="{FF2B5EF4-FFF2-40B4-BE49-F238E27FC236}">
                  <a16:creationId xmlns:a16="http://schemas.microsoft.com/office/drawing/2014/main" id="{AC6CCBD5-3D75-FF49-B33C-69C56340B94C}"/>
                </a:ext>
              </a:extLst>
            </p:cNvPr>
            <p:cNvSpPr>
              <a:spLocks noChangeAspect="1"/>
            </p:cNvSpPr>
            <p:nvPr userDrawn="1"/>
          </p:nvSpPr>
          <p:spPr>
            <a:xfrm>
              <a:off x="764930" y="2292326"/>
              <a:ext cx="685498" cy="685498"/>
            </a:xfrm>
            <a:prstGeom prst="ellipse">
              <a:avLst/>
            </a:prstGeom>
            <a:noFill/>
            <a:ln w="19050">
              <a:solidFill>
                <a:srgbClr val="E0A141">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8" name="Group 7">
            <a:extLst>
              <a:ext uri="{FF2B5EF4-FFF2-40B4-BE49-F238E27FC236}">
                <a16:creationId xmlns:a16="http://schemas.microsoft.com/office/drawing/2014/main" id="{D637A571-F790-1241-B29A-C45690576F1E}"/>
              </a:ext>
            </a:extLst>
          </p:cNvPr>
          <p:cNvGrpSpPr/>
          <p:nvPr userDrawn="1"/>
        </p:nvGrpSpPr>
        <p:grpSpPr>
          <a:xfrm>
            <a:off x="764930" y="3051411"/>
            <a:ext cx="685498" cy="685498"/>
            <a:chOff x="764930" y="3118638"/>
            <a:chExt cx="685498" cy="685498"/>
          </a:xfrm>
        </p:grpSpPr>
        <p:pic>
          <p:nvPicPr>
            <p:cNvPr id="39" name="Picture 38">
              <a:extLst>
                <a:ext uri="{FF2B5EF4-FFF2-40B4-BE49-F238E27FC236}">
                  <a16:creationId xmlns:a16="http://schemas.microsoft.com/office/drawing/2014/main" id="{8886BECB-1720-F941-9B5F-14C8AA3309DD}"/>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805538" y="3159248"/>
              <a:ext cx="604282" cy="604282"/>
            </a:xfrm>
            <a:prstGeom prst="rect">
              <a:avLst/>
            </a:prstGeom>
          </p:spPr>
        </p:pic>
        <p:sp>
          <p:nvSpPr>
            <p:cNvPr id="48" name="Oval 47">
              <a:extLst>
                <a:ext uri="{FF2B5EF4-FFF2-40B4-BE49-F238E27FC236}">
                  <a16:creationId xmlns:a16="http://schemas.microsoft.com/office/drawing/2014/main" id="{923C9BA7-8275-AC4A-9B92-414B34A85424}"/>
                </a:ext>
              </a:extLst>
            </p:cNvPr>
            <p:cNvSpPr>
              <a:spLocks noChangeAspect="1"/>
            </p:cNvSpPr>
            <p:nvPr userDrawn="1"/>
          </p:nvSpPr>
          <p:spPr>
            <a:xfrm>
              <a:off x="764930" y="3118638"/>
              <a:ext cx="685498" cy="685498"/>
            </a:xfrm>
            <a:prstGeom prst="ellipse">
              <a:avLst/>
            </a:prstGeom>
            <a:noFill/>
            <a:ln w="19050">
              <a:solidFill>
                <a:srgbClr val="AF315A">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9" name="Group 8">
            <a:extLst>
              <a:ext uri="{FF2B5EF4-FFF2-40B4-BE49-F238E27FC236}">
                <a16:creationId xmlns:a16="http://schemas.microsoft.com/office/drawing/2014/main" id="{34744FDC-ADFF-D142-A991-12D39CA2EAC0}"/>
              </a:ext>
            </a:extLst>
          </p:cNvPr>
          <p:cNvGrpSpPr/>
          <p:nvPr userDrawn="1"/>
        </p:nvGrpSpPr>
        <p:grpSpPr>
          <a:xfrm>
            <a:off x="764930" y="3847199"/>
            <a:ext cx="685498" cy="685498"/>
            <a:chOff x="764930" y="3944950"/>
            <a:chExt cx="685498" cy="685498"/>
          </a:xfrm>
        </p:grpSpPr>
        <p:pic>
          <p:nvPicPr>
            <p:cNvPr id="37" name="Picture 36">
              <a:extLst>
                <a:ext uri="{FF2B5EF4-FFF2-40B4-BE49-F238E27FC236}">
                  <a16:creationId xmlns:a16="http://schemas.microsoft.com/office/drawing/2014/main" id="{86AE816E-8555-B847-96A2-FA019A92F1EE}"/>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805538" y="3988035"/>
              <a:ext cx="604282" cy="604282"/>
            </a:xfrm>
            <a:prstGeom prst="rect">
              <a:avLst/>
            </a:prstGeom>
          </p:spPr>
        </p:pic>
        <p:sp>
          <p:nvSpPr>
            <p:cNvPr id="50" name="Oval 49">
              <a:extLst>
                <a:ext uri="{FF2B5EF4-FFF2-40B4-BE49-F238E27FC236}">
                  <a16:creationId xmlns:a16="http://schemas.microsoft.com/office/drawing/2014/main" id="{9957D8E7-EABC-D54C-92FE-C6050DA58CB4}"/>
                </a:ext>
              </a:extLst>
            </p:cNvPr>
            <p:cNvSpPr>
              <a:spLocks noChangeAspect="1"/>
            </p:cNvSpPr>
            <p:nvPr userDrawn="1"/>
          </p:nvSpPr>
          <p:spPr>
            <a:xfrm>
              <a:off x="764930" y="3944950"/>
              <a:ext cx="685498" cy="685498"/>
            </a:xfrm>
            <a:prstGeom prst="ellipse">
              <a:avLst/>
            </a:prstGeom>
            <a:noFill/>
            <a:ln w="19050">
              <a:solidFill>
                <a:schemeClr val="accent5">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10" name="Group 9">
            <a:extLst>
              <a:ext uri="{FF2B5EF4-FFF2-40B4-BE49-F238E27FC236}">
                <a16:creationId xmlns:a16="http://schemas.microsoft.com/office/drawing/2014/main" id="{D664190D-24C2-584F-A421-455F91D605C0}"/>
              </a:ext>
            </a:extLst>
          </p:cNvPr>
          <p:cNvGrpSpPr/>
          <p:nvPr userDrawn="1"/>
        </p:nvGrpSpPr>
        <p:grpSpPr>
          <a:xfrm>
            <a:off x="764930" y="4642987"/>
            <a:ext cx="685498" cy="685498"/>
            <a:chOff x="764930" y="4800610"/>
            <a:chExt cx="685498" cy="685498"/>
          </a:xfrm>
        </p:grpSpPr>
        <p:pic>
          <p:nvPicPr>
            <p:cNvPr id="18" name="Picture 17">
              <a:extLst>
                <a:ext uri="{FF2B5EF4-FFF2-40B4-BE49-F238E27FC236}">
                  <a16:creationId xmlns:a16="http://schemas.microsoft.com/office/drawing/2014/main" id="{875FFC0F-363A-E440-BFBF-68765A556116}"/>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805538" y="4841220"/>
              <a:ext cx="604282" cy="604282"/>
            </a:xfrm>
            <a:prstGeom prst="rect">
              <a:avLst/>
            </a:prstGeom>
          </p:spPr>
        </p:pic>
        <p:sp>
          <p:nvSpPr>
            <p:cNvPr id="19" name="Oval 18">
              <a:extLst>
                <a:ext uri="{FF2B5EF4-FFF2-40B4-BE49-F238E27FC236}">
                  <a16:creationId xmlns:a16="http://schemas.microsoft.com/office/drawing/2014/main" id="{0C887298-22BE-1C4E-9B6B-CD4C9E4687EA}"/>
                </a:ext>
              </a:extLst>
            </p:cNvPr>
            <p:cNvSpPr>
              <a:spLocks noChangeAspect="1"/>
            </p:cNvSpPr>
            <p:nvPr userDrawn="1"/>
          </p:nvSpPr>
          <p:spPr>
            <a:xfrm>
              <a:off x="764930" y="4800610"/>
              <a:ext cx="685498" cy="685498"/>
            </a:xfrm>
            <a:prstGeom prst="ellipse">
              <a:avLst/>
            </a:prstGeom>
            <a:noFill/>
            <a:ln w="19050">
              <a:solidFill>
                <a:schemeClr val="accent4">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11" name="Group 10">
            <a:extLst>
              <a:ext uri="{FF2B5EF4-FFF2-40B4-BE49-F238E27FC236}">
                <a16:creationId xmlns:a16="http://schemas.microsoft.com/office/drawing/2014/main" id="{D5BFC2FB-7134-0946-9607-765CF9EF21A9}"/>
              </a:ext>
            </a:extLst>
          </p:cNvPr>
          <p:cNvGrpSpPr/>
          <p:nvPr userDrawn="1"/>
        </p:nvGrpSpPr>
        <p:grpSpPr>
          <a:xfrm>
            <a:off x="764930" y="5438775"/>
            <a:ext cx="685498" cy="685498"/>
            <a:chOff x="764930" y="5626923"/>
            <a:chExt cx="685498" cy="685498"/>
          </a:xfrm>
        </p:grpSpPr>
        <p:pic>
          <p:nvPicPr>
            <p:cNvPr id="17" name="Picture 16">
              <a:extLst>
                <a:ext uri="{FF2B5EF4-FFF2-40B4-BE49-F238E27FC236}">
                  <a16:creationId xmlns:a16="http://schemas.microsoft.com/office/drawing/2014/main" id="{2AE2126A-5997-D44A-90C4-E0761FCAA8E4}"/>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805538" y="5670008"/>
              <a:ext cx="604282" cy="604282"/>
            </a:xfrm>
            <a:prstGeom prst="rect">
              <a:avLst/>
            </a:prstGeom>
          </p:spPr>
        </p:pic>
        <p:sp>
          <p:nvSpPr>
            <p:cNvPr id="20" name="Oval 19">
              <a:extLst>
                <a:ext uri="{FF2B5EF4-FFF2-40B4-BE49-F238E27FC236}">
                  <a16:creationId xmlns:a16="http://schemas.microsoft.com/office/drawing/2014/main" id="{26EAB1EA-D8B6-D34C-B9FD-5EF8EFE20C04}"/>
                </a:ext>
              </a:extLst>
            </p:cNvPr>
            <p:cNvSpPr>
              <a:spLocks noChangeAspect="1"/>
            </p:cNvSpPr>
            <p:nvPr userDrawn="1"/>
          </p:nvSpPr>
          <p:spPr>
            <a:xfrm>
              <a:off x="764930" y="5626923"/>
              <a:ext cx="685498" cy="685498"/>
            </a:xfrm>
            <a:prstGeom prst="ellipse">
              <a:avLst/>
            </a:prstGeom>
            <a:noFill/>
            <a:ln w="19050">
              <a:solidFill>
                <a:schemeClr val="accent1">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sp>
        <p:nvSpPr>
          <p:cNvPr id="21" name="Text Placeholder 2">
            <a:extLst>
              <a:ext uri="{FF2B5EF4-FFF2-40B4-BE49-F238E27FC236}">
                <a16:creationId xmlns:a16="http://schemas.microsoft.com/office/drawing/2014/main" id="{6BF37722-D3FB-6F44-B941-5903A05BE46D}"/>
              </a:ext>
            </a:extLst>
          </p:cNvPr>
          <p:cNvSpPr>
            <a:spLocks noGrp="1"/>
          </p:cNvSpPr>
          <p:nvPr userDrawn="1">
            <p:ph type="body" sz="quarter" idx="14" hasCustomPrompt="1"/>
          </p:nvPr>
        </p:nvSpPr>
        <p:spPr>
          <a:xfrm>
            <a:off x="1583766" y="2352937"/>
            <a:ext cx="8493292" cy="490871"/>
          </a:xfrm>
        </p:spPr>
        <p:txBody>
          <a:bodyPr>
            <a:normAutofit/>
          </a:bodyPr>
          <a:lstStyle>
            <a:lvl1pPr marL="0" indent="0">
              <a:buFontTx/>
              <a:buNone/>
              <a:defRPr sz="2800">
                <a:solidFill>
                  <a:srgbClr val="635F59"/>
                </a:solidFill>
              </a:defRPr>
            </a:lvl1pPr>
          </a:lstStyle>
          <a:p>
            <a:pPr lvl="0"/>
            <a:r>
              <a:rPr lang="en-US"/>
              <a:t>Click here to add the MOSAIC LinkedIn profile</a:t>
            </a:r>
          </a:p>
        </p:txBody>
      </p:sp>
      <p:sp>
        <p:nvSpPr>
          <p:cNvPr id="22" name="Text Placeholder 2">
            <a:extLst>
              <a:ext uri="{FF2B5EF4-FFF2-40B4-BE49-F238E27FC236}">
                <a16:creationId xmlns:a16="http://schemas.microsoft.com/office/drawing/2014/main" id="{785A64FC-0925-9545-B8C4-5227A20CCF9D}"/>
              </a:ext>
            </a:extLst>
          </p:cNvPr>
          <p:cNvSpPr>
            <a:spLocks noGrp="1"/>
          </p:cNvSpPr>
          <p:nvPr userDrawn="1">
            <p:ph type="body" sz="quarter" idx="15" hasCustomPrompt="1"/>
          </p:nvPr>
        </p:nvSpPr>
        <p:spPr>
          <a:xfrm>
            <a:off x="1583766" y="3148725"/>
            <a:ext cx="8493292" cy="490871"/>
          </a:xfrm>
        </p:spPr>
        <p:txBody>
          <a:bodyPr>
            <a:normAutofit/>
          </a:bodyPr>
          <a:lstStyle>
            <a:lvl1pPr marL="0" indent="0">
              <a:buFontTx/>
              <a:buNone/>
              <a:defRPr sz="2800">
                <a:solidFill>
                  <a:srgbClr val="635F59"/>
                </a:solidFill>
              </a:defRPr>
            </a:lvl1pPr>
          </a:lstStyle>
          <a:p>
            <a:pPr lvl="0"/>
            <a:r>
              <a:rPr lang="en-US"/>
              <a:t>Click here to add the MOSAIC WordPress link</a:t>
            </a:r>
          </a:p>
        </p:txBody>
      </p:sp>
      <p:sp>
        <p:nvSpPr>
          <p:cNvPr id="23" name="Text Placeholder 2">
            <a:extLst>
              <a:ext uri="{FF2B5EF4-FFF2-40B4-BE49-F238E27FC236}">
                <a16:creationId xmlns:a16="http://schemas.microsoft.com/office/drawing/2014/main" id="{073A80D5-EA50-814F-9BF8-3955E160D4AD}"/>
              </a:ext>
            </a:extLst>
          </p:cNvPr>
          <p:cNvSpPr>
            <a:spLocks noGrp="1"/>
          </p:cNvSpPr>
          <p:nvPr userDrawn="1">
            <p:ph type="body" sz="quarter" idx="16" hasCustomPrompt="1"/>
          </p:nvPr>
        </p:nvSpPr>
        <p:spPr>
          <a:xfrm>
            <a:off x="1583766" y="3944513"/>
            <a:ext cx="8493292" cy="490871"/>
          </a:xfrm>
        </p:spPr>
        <p:txBody>
          <a:bodyPr>
            <a:normAutofit/>
          </a:bodyPr>
          <a:lstStyle>
            <a:lvl1pPr marL="0" indent="0">
              <a:buFontTx/>
              <a:buNone/>
              <a:defRPr sz="2800">
                <a:solidFill>
                  <a:srgbClr val="635F59"/>
                </a:solidFill>
              </a:defRPr>
            </a:lvl1pPr>
          </a:lstStyle>
          <a:p>
            <a:pPr lvl="0"/>
            <a:r>
              <a:rPr lang="en-US"/>
              <a:t>Click here to add the MOSAIC webpage</a:t>
            </a:r>
          </a:p>
        </p:txBody>
      </p:sp>
      <p:sp>
        <p:nvSpPr>
          <p:cNvPr id="31" name="Text Placeholder 2">
            <a:extLst>
              <a:ext uri="{FF2B5EF4-FFF2-40B4-BE49-F238E27FC236}">
                <a16:creationId xmlns:a16="http://schemas.microsoft.com/office/drawing/2014/main" id="{AA78EC53-490F-E441-B578-1E0B2BD87F14}"/>
              </a:ext>
            </a:extLst>
          </p:cNvPr>
          <p:cNvSpPr>
            <a:spLocks noGrp="1"/>
          </p:cNvSpPr>
          <p:nvPr>
            <p:ph type="body" sz="quarter" idx="17" hasCustomPrompt="1"/>
          </p:nvPr>
        </p:nvSpPr>
        <p:spPr>
          <a:xfrm>
            <a:off x="1583766" y="4740301"/>
            <a:ext cx="8493292" cy="490871"/>
          </a:xfrm>
        </p:spPr>
        <p:txBody>
          <a:bodyPr>
            <a:normAutofit/>
          </a:bodyPr>
          <a:lstStyle>
            <a:lvl1pPr marL="0" indent="0">
              <a:buFontTx/>
              <a:buNone/>
              <a:defRPr sz="2800">
                <a:solidFill>
                  <a:srgbClr val="635F59"/>
                </a:solidFill>
              </a:defRPr>
            </a:lvl1pPr>
          </a:lstStyle>
          <a:p>
            <a:pPr lvl="0"/>
            <a:r>
              <a:rPr lang="en-US"/>
              <a:t>Click here to add presenter email(s)</a:t>
            </a:r>
          </a:p>
        </p:txBody>
      </p:sp>
      <p:sp>
        <p:nvSpPr>
          <p:cNvPr id="32" name="Text Placeholder 2">
            <a:extLst>
              <a:ext uri="{FF2B5EF4-FFF2-40B4-BE49-F238E27FC236}">
                <a16:creationId xmlns:a16="http://schemas.microsoft.com/office/drawing/2014/main" id="{18F7FD57-B0F2-1045-A79F-54CD5CDF2C44}"/>
              </a:ext>
            </a:extLst>
          </p:cNvPr>
          <p:cNvSpPr>
            <a:spLocks noGrp="1"/>
          </p:cNvSpPr>
          <p:nvPr>
            <p:ph type="body" sz="quarter" idx="18" hasCustomPrompt="1"/>
          </p:nvPr>
        </p:nvSpPr>
        <p:spPr>
          <a:xfrm>
            <a:off x="1583766" y="5536089"/>
            <a:ext cx="8493292" cy="490871"/>
          </a:xfrm>
        </p:spPr>
        <p:txBody>
          <a:bodyPr>
            <a:normAutofit/>
          </a:bodyPr>
          <a:lstStyle>
            <a:lvl1pPr marL="0" indent="0">
              <a:buFontTx/>
              <a:buNone/>
              <a:defRPr sz="2600">
                <a:solidFill>
                  <a:srgbClr val="635F59"/>
                </a:solidFill>
              </a:defRPr>
            </a:lvl1pPr>
          </a:lstStyle>
          <a:p>
            <a:pPr lvl="0"/>
            <a:r>
              <a:rPr lang="en-US"/>
              <a:t>Click here to add additional networks/presenter social media</a:t>
            </a:r>
          </a:p>
        </p:txBody>
      </p:sp>
    </p:spTree>
    <p:extLst>
      <p:ext uri="{BB962C8B-B14F-4D97-AF65-F5344CB8AC3E}">
        <p14:creationId xmlns:p14="http://schemas.microsoft.com/office/powerpoint/2010/main" val="30513001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748D5244-407F-8347-940E-16584EF266C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445829" y="0"/>
            <a:ext cx="3828833" cy="6858000"/>
          </a:xfrm>
          <a:prstGeom prst="rect">
            <a:avLst/>
          </a:prstGeom>
        </p:spPr>
      </p:pic>
      <p:sp>
        <p:nvSpPr>
          <p:cNvPr id="37" name="TextBox 36">
            <a:extLst>
              <a:ext uri="{FF2B5EF4-FFF2-40B4-BE49-F238E27FC236}">
                <a16:creationId xmlns:a16="http://schemas.microsoft.com/office/drawing/2014/main" id="{C355AD93-7E4A-4B1B-A616-C5E58B8E1BE9}"/>
              </a:ext>
            </a:extLst>
          </p:cNvPr>
          <p:cNvSpPr txBox="1"/>
          <p:nvPr/>
        </p:nvSpPr>
        <p:spPr>
          <a:xfrm>
            <a:off x="715518" y="5294037"/>
            <a:ext cx="5751532" cy="6463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1" u="none" strike="noStrike" kern="1200" cap="none" spc="0" normalizeH="0" baseline="0" noProof="0">
                <a:ln>
                  <a:noFill/>
                </a:ln>
                <a:solidFill>
                  <a:srgbClr val="635F59"/>
                </a:solidFill>
                <a:effectLst/>
                <a:uLnTx/>
                <a:uFillTx/>
                <a:latin typeface="Calibri" panose="020F0502020204030204"/>
                <a:ea typeface="+mn-ea"/>
                <a:cs typeface="+mn-cs"/>
              </a:rPr>
              <a:t>MOSAIC is made possible by the generous support of the American people through the U.S. President’s Emergency Plan for AIDS Relief (PEPFAR) and the U.S. Agency for International Development (USAID) cooperative agreement 7200AA21CA00011. The contents of this presentation are the responsibility of MOSAIC and do not necessarily reflect the views of PEPFAR, USAID, or the U.S. Government.</a:t>
            </a:r>
          </a:p>
        </p:txBody>
      </p:sp>
      <p:sp>
        <p:nvSpPr>
          <p:cNvPr id="19" name="Title 2">
            <a:extLst>
              <a:ext uri="{FF2B5EF4-FFF2-40B4-BE49-F238E27FC236}">
                <a16:creationId xmlns:a16="http://schemas.microsoft.com/office/drawing/2014/main" id="{FA06B5C9-C4CB-1E42-92BE-1E8453325584}"/>
              </a:ext>
            </a:extLst>
          </p:cNvPr>
          <p:cNvSpPr txBox="1">
            <a:spLocks/>
          </p:cNvSpPr>
          <p:nvPr/>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t>ACKNOWLEDGMENTS</a:t>
            </a:r>
          </a:p>
        </p:txBody>
      </p:sp>
      <p:pic>
        <p:nvPicPr>
          <p:cNvPr id="3" name="Picture 2">
            <a:extLst>
              <a:ext uri="{FF2B5EF4-FFF2-40B4-BE49-F238E27FC236}">
                <a16:creationId xmlns:a16="http://schemas.microsoft.com/office/drawing/2014/main" id="{805ED304-335E-1145-BEA0-619398728E2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274662" y="0"/>
            <a:ext cx="917337" cy="6858000"/>
          </a:xfrm>
          <a:prstGeom prst="rect">
            <a:avLst/>
          </a:prstGeom>
        </p:spPr>
      </p:pic>
      <p:pic>
        <p:nvPicPr>
          <p:cNvPr id="9" name="Picture 8">
            <a:extLst>
              <a:ext uri="{FF2B5EF4-FFF2-40B4-BE49-F238E27FC236}">
                <a16:creationId xmlns:a16="http://schemas.microsoft.com/office/drawing/2014/main" id="{4FC6A1CC-EA90-1845-BF1E-68021122606F}"/>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715518" y="2637041"/>
            <a:ext cx="5996781" cy="2421653"/>
          </a:xfrm>
          <a:prstGeom prst="rect">
            <a:avLst/>
          </a:prstGeom>
        </p:spPr>
      </p:pic>
      <p:sp>
        <p:nvSpPr>
          <p:cNvPr id="8" name="Text Placeholder 7">
            <a:extLst>
              <a:ext uri="{FF2B5EF4-FFF2-40B4-BE49-F238E27FC236}">
                <a16:creationId xmlns:a16="http://schemas.microsoft.com/office/drawing/2014/main" id="{C2D24103-1287-6C49-88C4-9E81E1DAA736}"/>
              </a:ext>
            </a:extLst>
          </p:cNvPr>
          <p:cNvSpPr>
            <a:spLocks noGrp="1"/>
          </p:cNvSpPr>
          <p:nvPr>
            <p:ph type="body" sz="quarter" idx="10" hasCustomPrompt="1"/>
          </p:nvPr>
        </p:nvSpPr>
        <p:spPr>
          <a:xfrm>
            <a:off x="715518" y="1333956"/>
            <a:ext cx="5886450" cy="1067741"/>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aseline="0">
                <a:solidFill>
                  <a:srgbClr val="635F59"/>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i="0" u="none" strike="noStrike">
                <a:solidFill>
                  <a:srgbClr val="000000"/>
                </a:solidFill>
                <a:effectLst/>
                <a:latin typeface="Calibri" panose="020F0502020204030204" pitchFamily="34" charset="0"/>
              </a:rPr>
              <a:t>Click here to add the names of individual contributors to this presentation/slide deck, as well as photography credit (if applicable).</a:t>
            </a:r>
          </a:p>
        </p:txBody>
      </p:sp>
    </p:spTree>
    <p:extLst>
      <p:ext uri="{BB962C8B-B14F-4D97-AF65-F5344CB8AC3E}">
        <p14:creationId xmlns:p14="http://schemas.microsoft.com/office/powerpoint/2010/main" val="10772389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Preso - Provocatin">
    <p:spTree>
      <p:nvGrpSpPr>
        <p:cNvPr id="1" name=""/>
        <p:cNvGrpSpPr/>
        <p:nvPr/>
      </p:nvGrpSpPr>
      <p:grpSpPr>
        <a:xfrm>
          <a:off x="0" y="0"/>
          <a:ext cx="0" cy="0"/>
          <a:chOff x="0" y="0"/>
          <a:chExt cx="0" cy="0"/>
        </a:xfrm>
      </p:grpSpPr>
      <p:sp>
        <p:nvSpPr>
          <p:cNvPr id="1258" name="Shape 1258"/>
          <p:cNvSpPr>
            <a:spLocks noGrp="1"/>
          </p:cNvSpPr>
          <p:nvPr>
            <p:ph type="pic" idx="13"/>
          </p:nvPr>
        </p:nvSpPr>
        <p:spPr>
          <a:xfrm>
            <a:off x="1" y="3061511"/>
            <a:ext cx="12210017" cy="3810001"/>
          </a:xfrm>
          <a:prstGeom prst="rect">
            <a:avLst/>
          </a:prstGeom>
        </p:spPr>
        <p:txBody>
          <a:bodyPr lIns="91439" rIns="91439"/>
          <a:lstStyle/>
          <a:p>
            <a:endParaRPr/>
          </a:p>
        </p:txBody>
      </p:sp>
      <p:sp>
        <p:nvSpPr>
          <p:cNvPr id="1259" name="Shape 1259"/>
          <p:cNvSpPr>
            <a:spLocks noGrp="1"/>
          </p:cNvSpPr>
          <p:nvPr>
            <p:ph type="sldNum" sz="quarter" idx="2"/>
          </p:nvPr>
        </p:nvSpPr>
        <p:spPr>
          <a:xfrm>
            <a:off x="11495614" y="6494953"/>
            <a:ext cx="169335" cy="127001"/>
          </a:xfrm>
          <a:prstGeom prst="rect">
            <a:avLst/>
          </a:prstGeom>
        </p:spPr>
        <p:txBody>
          <a:bodyPr lIns="0" tIns="0" rIns="0" bIns="0"/>
          <a:lstStyle>
            <a:lvl1pPr>
              <a:defRPr sz="700"/>
            </a:lvl1pPr>
          </a:lstStyle>
          <a:p>
            <a:fld id="{86CB4B4D-7CA3-9044-876B-883B54F8677D}" type="slidenum">
              <a:rPr/>
              <a:t>‹#›</a:t>
            </a:fld>
            <a:endParaRPr/>
          </a:p>
        </p:txBody>
      </p:sp>
    </p:spTree>
    <p:extLst>
      <p:ext uri="{BB962C8B-B14F-4D97-AF65-F5344CB8AC3E}">
        <p14:creationId xmlns:p14="http://schemas.microsoft.com/office/powerpoint/2010/main" val="3692868190"/>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0063B-6453-2A42-8D03-76AE5EA5A98B}"/>
              </a:ext>
            </a:extLst>
          </p:cNvPr>
          <p:cNvSpPr>
            <a:spLocks noGrp="1"/>
          </p:cNvSpPr>
          <p:nvPr>
            <p:ph type="ctrTitle" hasCustomPrompt="1"/>
          </p:nvPr>
        </p:nvSpPr>
        <p:spPr>
          <a:xfrm>
            <a:off x="0" y="997648"/>
            <a:ext cx="10026502" cy="2006840"/>
          </a:xfrm>
        </p:spPr>
        <p:txBody>
          <a:bodyPr lIns="1371600" rIns="685800" anchor="b">
            <a:normAutofit/>
          </a:bodyPr>
          <a:lstStyle>
            <a:lvl1pPr algn="l">
              <a:defRPr sz="4200" b="0" i="0">
                <a:solidFill>
                  <a:schemeClr val="bg1"/>
                </a:solidFill>
                <a:latin typeface="Poppins SemiBold" pitchFamily="2" charset="77"/>
                <a:ea typeface="Roboto" panose="02000000000000000000" pitchFamily="2" charset="0"/>
                <a:cs typeface="Poppins SemiBold" pitchFamily="2" charset="77"/>
              </a:defRPr>
            </a:lvl1pPr>
          </a:lstStyle>
          <a:p>
            <a:r>
              <a:rPr lang="en-US"/>
              <a:t>Add Presentation Title Here</a:t>
            </a:r>
            <a:br>
              <a:rPr lang="en-US"/>
            </a:br>
            <a:r>
              <a:rPr lang="en-US"/>
              <a:t>Add Presentation Title Here</a:t>
            </a:r>
          </a:p>
        </p:txBody>
      </p:sp>
      <p:sp>
        <p:nvSpPr>
          <p:cNvPr id="3" name="Subtitle 2">
            <a:extLst>
              <a:ext uri="{FF2B5EF4-FFF2-40B4-BE49-F238E27FC236}">
                <a16:creationId xmlns:a16="http://schemas.microsoft.com/office/drawing/2014/main" id="{377053FB-3181-5D49-BE63-400BC05649CF}"/>
              </a:ext>
            </a:extLst>
          </p:cNvPr>
          <p:cNvSpPr>
            <a:spLocks noGrp="1"/>
          </p:cNvSpPr>
          <p:nvPr>
            <p:ph type="subTitle" idx="1" hasCustomPrompt="1"/>
          </p:nvPr>
        </p:nvSpPr>
        <p:spPr>
          <a:xfrm>
            <a:off x="0" y="3484714"/>
            <a:ext cx="10026502" cy="1655762"/>
          </a:xfrm>
        </p:spPr>
        <p:txBody>
          <a:bodyPr lIns="1371600">
            <a:normAutofit/>
          </a:bodyPr>
          <a:lstStyle>
            <a:lvl1pPr marL="0" indent="0" algn="l">
              <a:spcBef>
                <a:spcPts val="400"/>
              </a:spcBef>
              <a:buNone/>
              <a:defRPr sz="1600" b="0" i="0" cap="all" spc="250" baseline="0">
                <a:solidFill>
                  <a:schemeClr val="bg1"/>
                </a:solidFill>
                <a:latin typeface="Poppins" pitchFamily="2" charset="77"/>
                <a:ea typeface="Roboto" panose="02000000000000000000" pitchFamily="2" charset="0"/>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Presentation Subtitle Here</a:t>
            </a:r>
          </a:p>
          <a:p>
            <a:r>
              <a:rPr lang="en-US"/>
              <a:t>Name, Affiliation</a:t>
            </a:r>
          </a:p>
          <a:p>
            <a:r>
              <a:rPr lang="en-US"/>
              <a:t>Date</a:t>
            </a:r>
          </a:p>
        </p:txBody>
      </p:sp>
      <p:pic>
        <p:nvPicPr>
          <p:cNvPr id="7" name="Picture 6">
            <a:extLst>
              <a:ext uri="{FF2B5EF4-FFF2-40B4-BE49-F238E27FC236}">
                <a16:creationId xmlns:a16="http://schemas.microsoft.com/office/drawing/2014/main" id="{A4BD8C1A-C263-5940-B184-E4430A6DBB1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5235548"/>
          </a:xfrm>
          <a:prstGeom prst="rect">
            <a:avLst/>
          </a:prstGeom>
        </p:spPr>
      </p:pic>
      <p:pic>
        <p:nvPicPr>
          <p:cNvPr id="8" name="Picture 7">
            <a:extLst>
              <a:ext uri="{FF2B5EF4-FFF2-40B4-BE49-F238E27FC236}">
                <a16:creationId xmlns:a16="http://schemas.microsoft.com/office/drawing/2014/main" id="{5A8F1DAE-5DC6-020E-5EE7-5A966C37C27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337040" y="5734228"/>
            <a:ext cx="2016116" cy="545073"/>
          </a:xfrm>
          <a:prstGeom prst="rect">
            <a:avLst/>
          </a:prstGeom>
        </p:spPr>
      </p:pic>
      <p:pic>
        <p:nvPicPr>
          <p:cNvPr id="9" name="Picture 8">
            <a:extLst>
              <a:ext uri="{FF2B5EF4-FFF2-40B4-BE49-F238E27FC236}">
                <a16:creationId xmlns:a16="http://schemas.microsoft.com/office/drawing/2014/main" id="{00F71E16-44CB-6298-7444-86D206D233A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314212" y="5708551"/>
            <a:ext cx="1877087" cy="563126"/>
          </a:xfrm>
          <a:prstGeom prst="rect">
            <a:avLst/>
          </a:prstGeom>
        </p:spPr>
      </p:pic>
      <p:pic>
        <p:nvPicPr>
          <p:cNvPr id="10" name="Picture 9">
            <a:extLst>
              <a:ext uri="{FF2B5EF4-FFF2-40B4-BE49-F238E27FC236}">
                <a16:creationId xmlns:a16="http://schemas.microsoft.com/office/drawing/2014/main" id="{73E37C76-EA6C-C5A7-BF1B-572B85C2812D}"/>
              </a:ext>
            </a:extLst>
          </p:cNvPr>
          <p:cNvPicPr>
            <a:picLocks noChangeAspect="1"/>
          </p:cNvPicPr>
          <p:nvPr userDrawn="1"/>
        </p:nvPicPr>
        <p:blipFill>
          <a:blip r:embed="rId5"/>
          <a:srcRect/>
          <a:stretch/>
        </p:blipFill>
        <p:spPr>
          <a:xfrm>
            <a:off x="874739" y="5583056"/>
            <a:ext cx="1234278" cy="879250"/>
          </a:xfrm>
          <a:prstGeom prst="rect">
            <a:avLst/>
          </a:prstGeom>
        </p:spPr>
      </p:pic>
      <p:pic>
        <p:nvPicPr>
          <p:cNvPr id="11" name="Picture 10">
            <a:extLst>
              <a:ext uri="{FF2B5EF4-FFF2-40B4-BE49-F238E27FC236}">
                <a16:creationId xmlns:a16="http://schemas.microsoft.com/office/drawing/2014/main" id="{FF93E8CF-0429-2C2A-4FE4-AD84D49E701F}"/>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6382391" y="5694073"/>
            <a:ext cx="1867191" cy="529139"/>
          </a:xfrm>
          <a:prstGeom prst="rect">
            <a:avLst/>
          </a:prstGeom>
        </p:spPr>
      </p:pic>
    </p:spTree>
    <p:extLst>
      <p:ext uri="{BB962C8B-B14F-4D97-AF65-F5344CB8AC3E}">
        <p14:creationId xmlns:p14="http://schemas.microsoft.com/office/powerpoint/2010/main" val="3959191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Photo-Teal">
    <p:spTree>
      <p:nvGrpSpPr>
        <p:cNvPr id="1" name=""/>
        <p:cNvGrpSpPr/>
        <p:nvPr/>
      </p:nvGrpSpPr>
      <p:grpSpPr>
        <a:xfrm>
          <a:off x="0" y="0"/>
          <a:ext cx="0" cy="0"/>
          <a:chOff x="0" y="0"/>
          <a:chExt cx="0" cy="0"/>
        </a:xfrm>
      </p:grpSpPr>
      <p:pic>
        <p:nvPicPr>
          <p:cNvPr id="11" name="Picture 10" descr="A person smiling for the camera&#10;&#10;Description automatically generated with medium confidence">
            <a:extLst>
              <a:ext uri="{FF2B5EF4-FFF2-40B4-BE49-F238E27FC236}">
                <a16:creationId xmlns:a16="http://schemas.microsoft.com/office/drawing/2014/main" id="{EC947E4A-E47A-4EAF-85DF-E9F71818D0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 y="0"/>
            <a:ext cx="12192002" cy="6858000"/>
          </a:xfrm>
          <a:prstGeom prst="rect">
            <a:avLst/>
          </a:prstGeom>
        </p:spPr>
      </p:pic>
      <p:pic>
        <p:nvPicPr>
          <p:cNvPr id="7" name="Picture 6">
            <a:extLst>
              <a:ext uri="{FF2B5EF4-FFF2-40B4-BE49-F238E27FC236}">
                <a16:creationId xmlns:a16="http://schemas.microsoft.com/office/drawing/2014/main" id="{52406D6B-08A2-8E43-AB35-F05AC992A6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 y="0"/>
            <a:ext cx="12192000" cy="6858000"/>
          </a:xfrm>
          <a:prstGeom prst="rect">
            <a:avLst/>
          </a:prstGeom>
        </p:spPr>
      </p:pic>
      <p:sp>
        <p:nvSpPr>
          <p:cNvPr id="15" name="Rectangle 14">
            <a:extLst>
              <a:ext uri="{FF2B5EF4-FFF2-40B4-BE49-F238E27FC236}">
                <a16:creationId xmlns:a16="http://schemas.microsoft.com/office/drawing/2014/main" id="{EC3F4F93-1E7C-F640-8BE4-319E5E0030AD}"/>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 Same Side Corner Rectangle 1">
            <a:extLst>
              <a:ext uri="{FF2B5EF4-FFF2-40B4-BE49-F238E27FC236}">
                <a16:creationId xmlns:a16="http://schemas.microsoft.com/office/drawing/2014/main" id="{CABD8D1B-840A-9645-AFC3-1C4C2EF2D27A}"/>
              </a:ext>
            </a:extLst>
          </p:cNvPr>
          <p:cNvSpPr/>
          <p:nvPr userDrawn="1"/>
        </p:nvSpPr>
        <p:spPr>
          <a:xfrm rot="5400000">
            <a:off x="508046" y="3815574"/>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39639096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ection Header-Photo-Pink">
    <p:spTree>
      <p:nvGrpSpPr>
        <p:cNvPr id="1" name=""/>
        <p:cNvGrpSpPr/>
        <p:nvPr/>
      </p:nvGrpSpPr>
      <p:grpSpPr>
        <a:xfrm>
          <a:off x="0" y="0"/>
          <a:ext cx="0" cy="0"/>
          <a:chOff x="0" y="0"/>
          <a:chExt cx="0" cy="0"/>
        </a:xfrm>
      </p:grpSpPr>
      <p:pic>
        <p:nvPicPr>
          <p:cNvPr id="8" name="Picture 7" descr="A couple of women posing for a picture&#10;&#10;Description automatically generated with low confidence">
            <a:extLst>
              <a:ext uri="{FF2B5EF4-FFF2-40B4-BE49-F238E27FC236}">
                <a16:creationId xmlns:a16="http://schemas.microsoft.com/office/drawing/2014/main" id="{5648E6FF-F654-F5C8-07A9-9C93F36D91E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 y="0"/>
            <a:ext cx="12192006" cy="6858000"/>
          </a:xfrm>
          <a:prstGeom prst="rect">
            <a:avLst/>
          </a:prstGeom>
        </p:spPr>
      </p:pic>
      <p:pic>
        <p:nvPicPr>
          <p:cNvPr id="7" name="Picture 6">
            <a:extLst>
              <a:ext uri="{FF2B5EF4-FFF2-40B4-BE49-F238E27FC236}">
                <a16:creationId xmlns:a16="http://schemas.microsoft.com/office/drawing/2014/main" id="{1D119E19-727D-2E44-BB4B-70C0D12CB5E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
        <p:nvSpPr>
          <p:cNvPr id="15" name="Rectangle 14">
            <a:extLst>
              <a:ext uri="{FF2B5EF4-FFF2-40B4-BE49-F238E27FC236}">
                <a16:creationId xmlns:a16="http://schemas.microsoft.com/office/drawing/2014/main" id="{EC3F4F93-1E7C-F640-8BE4-319E5E0030AD}"/>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 Same Side Corner Rectangle 1">
            <a:extLst>
              <a:ext uri="{FF2B5EF4-FFF2-40B4-BE49-F238E27FC236}">
                <a16:creationId xmlns:a16="http://schemas.microsoft.com/office/drawing/2014/main" id="{CABD8D1B-840A-9645-AFC3-1C4C2EF2D27A}"/>
              </a:ext>
            </a:extLst>
          </p:cNvPr>
          <p:cNvSpPr/>
          <p:nvPr userDrawn="1"/>
        </p:nvSpPr>
        <p:spPr>
          <a:xfrm rot="5400000">
            <a:off x="508046" y="3815574"/>
            <a:ext cx="1816442" cy="2832533"/>
          </a:xfrm>
          <a:prstGeom prst="round2SameRect">
            <a:avLst>
              <a:gd name="adj1" fmla="val 50000"/>
              <a:gd name="adj2" fmla="val 0"/>
            </a:avLst>
          </a:prstGeom>
          <a:solidFill>
            <a:srgbClr val="AF3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4360000"/>
            <a:ext cx="2378912" cy="1821117"/>
          </a:xfrm>
        </p:spPr>
        <p:txBody>
          <a:bodyPr lIns="91440" anchor="ctr" anchorCtr="0">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882456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ection Header-Photo-Teal">
    <p:spTree>
      <p:nvGrpSpPr>
        <p:cNvPr id="1" name=""/>
        <p:cNvGrpSpPr/>
        <p:nvPr/>
      </p:nvGrpSpPr>
      <p:grpSpPr>
        <a:xfrm>
          <a:off x="0" y="0"/>
          <a:ext cx="0" cy="0"/>
          <a:chOff x="0" y="0"/>
          <a:chExt cx="0" cy="0"/>
        </a:xfrm>
      </p:grpSpPr>
      <p:pic>
        <p:nvPicPr>
          <p:cNvPr id="8" name="Picture 7" descr="A group of women sitting on a bed&#10;&#10;Description automatically generated with low confidence">
            <a:extLst>
              <a:ext uri="{FF2B5EF4-FFF2-40B4-BE49-F238E27FC236}">
                <a16:creationId xmlns:a16="http://schemas.microsoft.com/office/drawing/2014/main" id="{E4F3DE56-B136-7143-B826-B3AD7CAF114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52406D6B-08A2-8E43-AB35-F05AC992A6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 y="0"/>
            <a:ext cx="12192000" cy="6858000"/>
          </a:xfrm>
          <a:prstGeom prst="rect">
            <a:avLst/>
          </a:prstGeom>
        </p:spPr>
      </p:pic>
      <p:sp>
        <p:nvSpPr>
          <p:cNvPr id="15" name="Rectangle 14">
            <a:extLst>
              <a:ext uri="{FF2B5EF4-FFF2-40B4-BE49-F238E27FC236}">
                <a16:creationId xmlns:a16="http://schemas.microsoft.com/office/drawing/2014/main" id="{EC3F4F93-1E7C-F640-8BE4-319E5E0030AD}"/>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 Same Side Corner Rectangle 1">
            <a:extLst>
              <a:ext uri="{FF2B5EF4-FFF2-40B4-BE49-F238E27FC236}">
                <a16:creationId xmlns:a16="http://schemas.microsoft.com/office/drawing/2014/main" id="{CABD8D1B-840A-9645-AFC3-1C4C2EF2D27A}"/>
              </a:ext>
            </a:extLst>
          </p:cNvPr>
          <p:cNvSpPr/>
          <p:nvPr userDrawn="1"/>
        </p:nvSpPr>
        <p:spPr>
          <a:xfrm rot="5400000">
            <a:off x="508046" y="3815574"/>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9102481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ection Header-Photo-Gold">
    <p:spTree>
      <p:nvGrpSpPr>
        <p:cNvPr id="1" name=""/>
        <p:cNvGrpSpPr/>
        <p:nvPr/>
      </p:nvGrpSpPr>
      <p:grpSpPr>
        <a:xfrm>
          <a:off x="0" y="0"/>
          <a:ext cx="0" cy="0"/>
          <a:chOff x="0" y="0"/>
          <a:chExt cx="0" cy="0"/>
        </a:xfrm>
      </p:grpSpPr>
      <p:pic>
        <p:nvPicPr>
          <p:cNvPr id="8" name="Picture 7" descr="A picture containing person, outdoor, tree&#10;&#10;Description automatically generated">
            <a:extLst>
              <a:ext uri="{FF2B5EF4-FFF2-40B4-BE49-F238E27FC236}">
                <a16:creationId xmlns:a16="http://schemas.microsoft.com/office/drawing/2014/main" id="{F47C1957-A627-8DBF-0883-F342F8AC76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900"/>
            <a:ext cx="12191998" cy="6854100"/>
          </a:xfrm>
          <a:prstGeom prst="rect">
            <a:avLst/>
          </a:prstGeom>
        </p:spPr>
      </p:pic>
      <p:pic>
        <p:nvPicPr>
          <p:cNvPr id="7" name="Picture 6">
            <a:extLst>
              <a:ext uri="{FF2B5EF4-FFF2-40B4-BE49-F238E27FC236}">
                <a16:creationId xmlns:a16="http://schemas.microsoft.com/office/drawing/2014/main" id="{EC2D6D01-9029-1C47-BF9C-6037D9781F7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 y="0"/>
            <a:ext cx="12192000" cy="6858000"/>
          </a:xfrm>
          <a:prstGeom prst="rect">
            <a:avLst/>
          </a:prstGeom>
        </p:spPr>
      </p:pic>
      <p:sp>
        <p:nvSpPr>
          <p:cNvPr id="15" name="Rectangle 14">
            <a:extLst>
              <a:ext uri="{FF2B5EF4-FFF2-40B4-BE49-F238E27FC236}">
                <a16:creationId xmlns:a16="http://schemas.microsoft.com/office/drawing/2014/main" id="{EC3F4F93-1E7C-F640-8BE4-319E5E0030AD}"/>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 Same Side Corner Rectangle 1">
            <a:extLst>
              <a:ext uri="{FF2B5EF4-FFF2-40B4-BE49-F238E27FC236}">
                <a16:creationId xmlns:a16="http://schemas.microsoft.com/office/drawing/2014/main" id="{CABD8D1B-840A-9645-AFC3-1C4C2EF2D27A}"/>
              </a:ext>
            </a:extLst>
          </p:cNvPr>
          <p:cNvSpPr/>
          <p:nvPr userDrawn="1"/>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28483327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ection Header-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userDrawn="1"/>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chemeClr val="accent1"/>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10970066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ection Header-Pi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userDrawn="1"/>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AF315A"/>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3978871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ection Header-G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userDrawn="1"/>
        </p:nvSpPr>
        <p:spPr>
          <a:xfrm rot="5400000">
            <a:off x="515572" y="2012734"/>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DF9F3B"/>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19737451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amp; Content-Pi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022B1F-575D-BB42-97B4-34BF4248A872}"/>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031A0D84-D40D-4B0B-AA0B-6E5D05F5667F}"/>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6" name="Picture 5">
            <a:extLst>
              <a:ext uri="{FF2B5EF4-FFF2-40B4-BE49-F238E27FC236}">
                <a16:creationId xmlns:a16="http://schemas.microsoft.com/office/drawing/2014/main" id="{993F41DF-89D9-134C-9861-E4A034C5D99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328116"/>
            <a:ext cx="291993" cy="868679"/>
          </a:xfrm>
          <a:prstGeom prst="rect">
            <a:avLst/>
          </a:prstGeom>
        </p:spPr>
      </p:pic>
    </p:spTree>
    <p:extLst>
      <p:ext uri="{BB962C8B-B14F-4D97-AF65-F5344CB8AC3E}">
        <p14:creationId xmlns:p14="http://schemas.microsoft.com/office/powerpoint/2010/main" val="10697434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wo Content-Pi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ABF9E271-AAC7-F748-AA3D-0443064B07B0}"/>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08022B1F-575D-BB42-97B4-34BF4248A872}"/>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EFF6C658-983B-4C3F-9E55-51F84372F6EA}"/>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7" name="Picture 6">
            <a:extLst>
              <a:ext uri="{FF2B5EF4-FFF2-40B4-BE49-F238E27FC236}">
                <a16:creationId xmlns:a16="http://schemas.microsoft.com/office/drawing/2014/main" id="{88A7A3CF-A70B-B142-AF1C-85CEC1ABC89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328116"/>
            <a:ext cx="291993" cy="868679"/>
          </a:xfrm>
          <a:prstGeom prst="rect">
            <a:avLst/>
          </a:prstGeom>
        </p:spPr>
      </p:pic>
    </p:spTree>
    <p:extLst>
      <p:ext uri="{BB962C8B-B14F-4D97-AF65-F5344CB8AC3E}">
        <p14:creationId xmlns:p14="http://schemas.microsoft.com/office/powerpoint/2010/main" val="8730137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and Content-G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EC2E576-8369-45BC-A089-0B31C7F1303C}"/>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7" name="Content Placeholder 2">
            <a:extLst>
              <a:ext uri="{FF2B5EF4-FFF2-40B4-BE49-F238E27FC236}">
                <a16:creationId xmlns:a16="http://schemas.microsoft.com/office/drawing/2014/main" id="{F56A08E6-2B96-4F88-B6EB-F6B8ADFF82D6}"/>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C56CEC55-2F1E-6044-9EB3-5169B0354CE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328116"/>
            <a:ext cx="289560" cy="868680"/>
          </a:xfrm>
          <a:prstGeom prst="rect">
            <a:avLst/>
          </a:prstGeom>
        </p:spPr>
      </p:pic>
    </p:spTree>
    <p:extLst>
      <p:ext uri="{BB962C8B-B14F-4D97-AF65-F5344CB8AC3E}">
        <p14:creationId xmlns:p14="http://schemas.microsoft.com/office/powerpoint/2010/main" val="3289176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wo Content--G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C7B1B3EC-872B-4194-A0DB-1BDA946FB219}"/>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E015CB24-8436-4EEF-A592-7C06AD8B32B5}"/>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6FD3F024-36A0-426B-A8DC-BC1B10A4E3B7}"/>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7" name="Picture 6">
            <a:extLst>
              <a:ext uri="{FF2B5EF4-FFF2-40B4-BE49-F238E27FC236}">
                <a16:creationId xmlns:a16="http://schemas.microsoft.com/office/drawing/2014/main" id="{C63DEE15-209E-DB4F-A3B4-176A3D7B784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328116"/>
            <a:ext cx="289560" cy="868680"/>
          </a:xfrm>
          <a:prstGeom prst="rect">
            <a:avLst/>
          </a:prstGeom>
        </p:spPr>
      </p:pic>
    </p:spTree>
    <p:extLst>
      <p:ext uri="{BB962C8B-B14F-4D97-AF65-F5344CB8AC3E}">
        <p14:creationId xmlns:p14="http://schemas.microsoft.com/office/powerpoint/2010/main" val="3788247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Photo-Gold">
    <p:spTree>
      <p:nvGrpSpPr>
        <p:cNvPr id="1" name=""/>
        <p:cNvGrpSpPr/>
        <p:nvPr/>
      </p:nvGrpSpPr>
      <p:grpSpPr>
        <a:xfrm>
          <a:off x="0" y="0"/>
          <a:ext cx="0" cy="0"/>
          <a:chOff x="0" y="0"/>
          <a:chExt cx="0" cy="0"/>
        </a:xfrm>
      </p:grpSpPr>
      <p:pic>
        <p:nvPicPr>
          <p:cNvPr id="11" name="Picture 10" descr="A picture containing person, crowd&#10;&#10;Description automatically generated">
            <a:extLst>
              <a:ext uri="{FF2B5EF4-FFF2-40B4-BE49-F238E27FC236}">
                <a16:creationId xmlns:a16="http://schemas.microsoft.com/office/drawing/2014/main" id="{5EE8FEB6-FC2D-434E-9EC9-C0BF0D6B846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23"/>
          <a:stretch/>
        </p:blipFill>
        <p:spPr>
          <a:xfrm>
            <a:off x="-2" y="0"/>
            <a:ext cx="12192002" cy="6858000"/>
          </a:xfrm>
          <a:prstGeom prst="rect">
            <a:avLst/>
          </a:prstGeom>
        </p:spPr>
      </p:pic>
      <p:pic>
        <p:nvPicPr>
          <p:cNvPr id="7" name="Picture 6">
            <a:extLst>
              <a:ext uri="{FF2B5EF4-FFF2-40B4-BE49-F238E27FC236}">
                <a16:creationId xmlns:a16="http://schemas.microsoft.com/office/drawing/2014/main" id="{EC2D6D01-9029-1C47-BF9C-6037D9781F7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 y="0"/>
            <a:ext cx="12192000" cy="6858000"/>
          </a:xfrm>
          <a:prstGeom prst="rect">
            <a:avLst/>
          </a:prstGeom>
        </p:spPr>
      </p:pic>
      <p:sp>
        <p:nvSpPr>
          <p:cNvPr id="15" name="Rectangle 14">
            <a:extLst>
              <a:ext uri="{FF2B5EF4-FFF2-40B4-BE49-F238E27FC236}">
                <a16:creationId xmlns:a16="http://schemas.microsoft.com/office/drawing/2014/main" id="{EC3F4F93-1E7C-F640-8BE4-319E5E0030AD}"/>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 Same Side Corner Rectangle 1">
            <a:extLst>
              <a:ext uri="{FF2B5EF4-FFF2-40B4-BE49-F238E27FC236}">
                <a16:creationId xmlns:a16="http://schemas.microsoft.com/office/drawing/2014/main" id="{CABD8D1B-840A-9645-AFC3-1C4C2EF2D27A}"/>
              </a:ext>
            </a:extLst>
          </p:cNvPr>
          <p:cNvSpPr/>
          <p:nvPr userDrawn="1"/>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18306209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mp; Content-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2C25052-BA82-416E-8995-D25156506233}"/>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12607E55-5539-4E64-B48A-CA7163A62299}"/>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5A3ADC89-C532-6A48-861E-623CE8D873E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328116"/>
            <a:ext cx="289560" cy="868680"/>
          </a:xfrm>
          <a:prstGeom prst="rect">
            <a:avLst/>
          </a:prstGeom>
        </p:spPr>
      </p:pic>
    </p:spTree>
    <p:extLst>
      <p:ext uri="{BB962C8B-B14F-4D97-AF65-F5344CB8AC3E}">
        <p14:creationId xmlns:p14="http://schemas.microsoft.com/office/powerpoint/2010/main" val="65352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wo Content-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6169E144-BFE2-4CC2-BE63-EAD3E30B0AAC}"/>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1B71E526-EFDA-4787-8B6A-FAB888784F3C}"/>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9CC519C8-34B2-4606-9A3B-B2B6A3865438}"/>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8" name="Picture 7">
            <a:extLst>
              <a:ext uri="{FF2B5EF4-FFF2-40B4-BE49-F238E27FC236}">
                <a16:creationId xmlns:a16="http://schemas.microsoft.com/office/drawing/2014/main" id="{F0486663-A4B7-224A-9F1B-A559958B68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328116"/>
            <a:ext cx="289560" cy="868680"/>
          </a:xfrm>
          <a:prstGeom prst="rect">
            <a:avLst/>
          </a:prstGeom>
        </p:spPr>
      </p:pic>
    </p:spTree>
    <p:extLst>
      <p:ext uri="{BB962C8B-B14F-4D97-AF65-F5344CB8AC3E}">
        <p14:creationId xmlns:p14="http://schemas.microsoft.com/office/powerpoint/2010/main" val="33964811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00037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Pi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24979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G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87144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_Teal">
    <p:bg>
      <p:bgPr>
        <a:solidFill>
          <a:srgbClr val="E9EFF0"/>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053B96F-08DD-469C-9F8C-D31ACBFAA87C}"/>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11994498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_Pink">
    <p:bg>
      <p:bgPr>
        <a:solidFill>
          <a:srgbClr val="F5EBEE"/>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630B7A9-3A89-6E4C-ADF6-FA23B9E64697}"/>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20588701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_Gold">
    <p:bg>
      <p:bgPr>
        <a:solidFill>
          <a:srgbClr val="FDFAF6"/>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4B6B67-225D-474B-A9EC-88515CA904BB}"/>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40698595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2_Teal">
    <p:bg>
      <p:bgPr>
        <a:solidFill>
          <a:srgbClr val="E9EFF0"/>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C55E129-83E0-3A46-AF56-E1BAEB2554D6}"/>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6" name="Picture 5">
            <a:extLst>
              <a:ext uri="{FF2B5EF4-FFF2-40B4-BE49-F238E27FC236}">
                <a16:creationId xmlns:a16="http://schemas.microsoft.com/office/drawing/2014/main" id="{2BEC4E15-C116-494F-8973-B0A3AC11465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28116"/>
            <a:ext cx="289560" cy="868680"/>
          </a:xfrm>
          <a:prstGeom prst="rect">
            <a:avLst/>
          </a:prstGeom>
        </p:spPr>
      </p:pic>
    </p:spTree>
    <p:extLst>
      <p:ext uri="{BB962C8B-B14F-4D97-AF65-F5344CB8AC3E}">
        <p14:creationId xmlns:p14="http://schemas.microsoft.com/office/powerpoint/2010/main" val="37852413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2_Pink">
    <p:bg>
      <p:bgPr>
        <a:solidFill>
          <a:srgbClr val="F5EBEE"/>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4C2EEB0-D3B9-B449-BE0E-901ADF190C7A}"/>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5" name="Picture 4">
            <a:extLst>
              <a:ext uri="{FF2B5EF4-FFF2-40B4-BE49-F238E27FC236}">
                <a16:creationId xmlns:a16="http://schemas.microsoft.com/office/drawing/2014/main" id="{3A826244-D0F4-534A-BC18-CD9FF88DCAB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328116"/>
            <a:ext cx="291993" cy="868679"/>
          </a:xfrm>
          <a:prstGeom prst="rect">
            <a:avLst/>
          </a:prstGeom>
        </p:spPr>
      </p:pic>
    </p:spTree>
    <p:extLst>
      <p:ext uri="{BB962C8B-B14F-4D97-AF65-F5344CB8AC3E}">
        <p14:creationId xmlns:p14="http://schemas.microsoft.com/office/powerpoint/2010/main" val="955207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Header-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userDrawn="1"/>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chemeClr val="accent1"/>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40460374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2_Gold">
    <p:bg>
      <p:bgPr>
        <a:solidFill>
          <a:srgbClr val="FDFAF6"/>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917282B-4C54-3F4D-9CDA-5B7D607EA0B9}"/>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6" name="Picture 5">
            <a:extLst>
              <a:ext uri="{FF2B5EF4-FFF2-40B4-BE49-F238E27FC236}">
                <a16:creationId xmlns:a16="http://schemas.microsoft.com/office/drawing/2014/main" id="{2B4AA313-5773-7240-A76F-5E3C4D33F2D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216" y="328116"/>
            <a:ext cx="289560" cy="868680"/>
          </a:xfrm>
          <a:prstGeom prst="rect">
            <a:avLst/>
          </a:prstGeom>
        </p:spPr>
      </p:pic>
    </p:spTree>
    <p:extLst>
      <p:ext uri="{BB962C8B-B14F-4D97-AF65-F5344CB8AC3E}">
        <p14:creationId xmlns:p14="http://schemas.microsoft.com/office/powerpoint/2010/main" val="13464116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Ma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A5C8800-B6EF-A145-A1F1-96E4FF516797}"/>
              </a:ext>
            </a:extLst>
          </p:cNvPr>
          <p:cNvSpPr>
            <a:spLocks noGrp="1"/>
          </p:cNvSpPr>
          <p:nvPr>
            <p:ph type="title" hasCustomPrompt="1"/>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Chart Title</a:t>
            </a:r>
          </a:p>
        </p:txBody>
      </p:sp>
    </p:spTree>
    <p:extLst>
      <p:ext uri="{BB962C8B-B14F-4D97-AF65-F5344CB8AC3E}">
        <p14:creationId xmlns:p14="http://schemas.microsoft.com/office/powerpoint/2010/main" val="7304556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Meet the Tea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78A47C4-1320-9047-8046-FA0DB1A98318}"/>
              </a:ext>
            </a:extLst>
          </p:cNvPr>
          <p:cNvSpPr txBox="1">
            <a:spLocks/>
          </p:cNvSpPr>
          <p:nvPr/>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t>Meet the Team</a:t>
            </a:r>
          </a:p>
        </p:txBody>
      </p:sp>
      <p:sp>
        <p:nvSpPr>
          <p:cNvPr id="3" name="Title 2">
            <a:extLst>
              <a:ext uri="{FF2B5EF4-FFF2-40B4-BE49-F238E27FC236}">
                <a16:creationId xmlns:a16="http://schemas.microsoft.com/office/drawing/2014/main" id="{F9081981-A8F1-6145-84E9-A6A60567441C}"/>
              </a:ext>
            </a:extLst>
          </p:cNvPr>
          <p:cNvSpPr txBox="1">
            <a:spLocks/>
          </p:cNvSpPr>
          <p:nvPr userDrawn="1"/>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solidFill>
                  <a:schemeClr val="accent1"/>
                </a:solidFill>
              </a:rPr>
              <a:t>Meet the Team</a:t>
            </a:r>
          </a:p>
        </p:txBody>
      </p:sp>
    </p:spTree>
    <p:extLst>
      <p:ext uri="{BB962C8B-B14F-4D97-AF65-F5344CB8AC3E}">
        <p14:creationId xmlns:p14="http://schemas.microsoft.com/office/powerpoint/2010/main" val="6316748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tay Connected – Comple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2">
            <a:extLst>
              <a:ext uri="{FF2B5EF4-FFF2-40B4-BE49-F238E27FC236}">
                <a16:creationId xmlns:a16="http://schemas.microsoft.com/office/drawing/2014/main" id="{3149C131-7C4C-234E-B5FE-297C7B678DC9}"/>
              </a:ext>
            </a:extLst>
          </p:cNvPr>
          <p:cNvSpPr txBox="1">
            <a:spLocks/>
          </p:cNvSpPr>
          <p:nvPr userDrawn="1"/>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t>Stay Connected</a:t>
            </a:r>
          </a:p>
        </p:txBody>
      </p:sp>
      <p:pic>
        <p:nvPicPr>
          <p:cNvPr id="41" name="Picture 40">
            <a:extLst>
              <a:ext uri="{FF2B5EF4-FFF2-40B4-BE49-F238E27FC236}">
                <a16:creationId xmlns:a16="http://schemas.microsoft.com/office/drawing/2014/main" id="{00A91F30-25A2-BD43-AF85-91E13726DD1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17860" y="1863000"/>
            <a:ext cx="787625" cy="793170"/>
          </a:xfrm>
          <a:prstGeom prst="rect">
            <a:avLst/>
          </a:prstGeom>
        </p:spPr>
      </p:pic>
      <p:sp>
        <p:nvSpPr>
          <p:cNvPr id="44" name="Oval 43">
            <a:extLst>
              <a:ext uri="{FF2B5EF4-FFF2-40B4-BE49-F238E27FC236}">
                <a16:creationId xmlns:a16="http://schemas.microsoft.com/office/drawing/2014/main" id="{71E0AF84-C5EF-2248-9C14-A58466C45827}"/>
              </a:ext>
            </a:extLst>
          </p:cNvPr>
          <p:cNvSpPr>
            <a:spLocks noChangeAspect="1"/>
          </p:cNvSpPr>
          <p:nvPr userDrawn="1"/>
        </p:nvSpPr>
        <p:spPr>
          <a:xfrm>
            <a:off x="764930" y="1814014"/>
            <a:ext cx="893484" cy="893484"/>
          </a:xfrm>
          <a:prstGeom prst="ellipse">
            <a:avLst/>
          </a:prstGeom>
          <a:noFill/>
          <a:ln w="19050">
            <a:solidFill>
              <a:srgbClr val="0E8389">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nvGrpSpPr>
          <p:cNvPr id="6" name="Group 5">
            <a:extLst>
              <a:ext uri="{FF2B5EF4-FFF2-40B4-BE49-F238E27FC236}">
                <a16:creationId xmlns:a16="http://schemas.microsoft.com/office/drawing/2014/main" id="{AC55BD36-5B92-B549-88FD-BCA0EC5A3327}"/>
              </a:ext>
            </a:extLst>
          </p:cNvPr>
          <p:cNvGrpSpPr/>
          <p:nvPr userDrawn="1"/>
        </p:nvGrpSpPr>
        <p:grpSpPr>
          <a:xfrm>
            <a:off x="764930" y="2851251"/>
            <a:ext cx="893484" cy="893484"/>
            <a:chOff x="764930" y="2292326"/>
            <a:chExt cx="685498" cy="685498"/>
          </a:xfrm>
        </p:grpSpPr>
        <p:pic>
          <p:nvPicPr>
            <p:cNvPr id="40" name="Picture 39">
              <a:extLst>
                <a:ext uri="{FF2B5EF4-FFF2-40B4-BE49-F238E27FC236}">
                  <a16:creationId xmlns:a16="http://schemas.microsoft.com/office/drawing/2014/main" id="{312645D2-0245-7345-9683-C6264B423EB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05538" y="2332934"/>
              <a:ext cx="604282" cy="604282"/>
            </a:xfrm>
            <a:prstGeom prst="rect">
              <a:avLst/>
            </a:prstGeom>
          </p:spPr>
        </p:pic>
        <p:sp>
          <p:nvSpPr>
            <p:cNvPr id="46" name="Oval 45">
              <a:extLst>
                <a:ext uri="{FF2B5EF4-FFF2-40B4-BE49-F238E27FC236}">
                  <a16:creationId xmlns:a16="http://schemas.microsoft.com/office/drawing/2014/main" id="{AC6CCBD5-3D75-FF49-B33C-69C56340B94C}"/>
                </a:ext>
              </a:extLst>
            </p:cNvPr>
            <p:cNvSpPr>
              <a:spLocks noChangeAspect="1"/>
            </p:cNvSpPr>
            <p:nvPr userDrawn="1"/>
          </p:nvSpPr>
          <p:spPr>
            <a:xfrm>
              <a:off x="764930" y="2292326"/>
              <a:ext cx="685498" cy="685498"/>
            </a:xfrm>
            <a:prstGeom prst="ellipse">
              <a:avLst/>
            </a:prstGeom>
            <a:noFill/>
            <a:ln w="19050">
              <a:solidFill>
                <a:srgbClr val="E0A141">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8" name="Group 7">
            <a:extLst>
              <a:ext uri="{FF2B5EF4-FFF2-40B4-BE49-F238E27FC236}">
                <a16:creationId xmlns:a16="http://schemas.microsoft.com/office/drawing/2014/main" id="{D637A571-F790-1241-B29A-C45690576F1E}"/>
              </a:ext>
            </a:extLst>
          </p:cNvPr>
          <p:cNvGrpSpPr/>
          <p:nvPr userDrawn="1"/>
        </p:nvGrpSpPr>
        <p:grpSpPr>
          <a:xfrm>
            <a:off x="764930" y="3888488"/>
            <a:ext cx="893484" cy="893484"/>
            <a:chOff x="764930" y="3118638"/>
            <a:chExt cx="685498" cy="685498"/>
          </a:xfrm>
        </p:grpSpPr>
        <p:pic>
          <p:nvPicPr>
            <p:cNvPr id="39" name="Picture 38">
              <a:extLst>
                <a:ext uri="{FF2B5EF4-FFF2-40B4-BE49-F238E27FC236}">
                  <a16:creationId xmlns:a16="http://schemas.microsoft.com/office/drawing/2014/main" id="{8886BECB-1720-F941-9B5F-14C8AA3309DD}"/>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805538" y="3159248"/>
              <a:ext cx="604282" cy="604282"/>
            </a:xfrm>
            <a:prstGeom prst="rect">
              <a:avLst/>
            </a:prstGeom>
          </p:spPr>
        </p:pic>
        <p:sp>
          <p:nvSpPr>
            <p:cNvPr id="48" name="Oval 47">
              <a:extLst>
                <a:ext uri="{FF2B5EF4-FFF2-40B4-BE49-F238E27FC236}">
                  <a16:creationId xmlns:a16="http://schemas.microsoft.com/office/drawing/2014/main" id="{923C9BA7-8275-AC4A-9B92-414B34A85424}"/>
                </a:ext>
              </a:extLst>
            </p:cNvPr>
            <p:cNvSpPr>
              <a:spLocks noChangeAspect="1"/>
            </p:cNvSpPr>
            <p:nvPr userDrawn="1"/>
          </p:nvSpPr>
          <p:spPr>
            <a:xfrm>
              <a:off x="764930" y="3118638"/>
              <a:ext cx="685498" cy="685498"/>
            </a:xfrm>
            <a:prstGeom prst="ellipse">
              <a:avLst/>
            </a:prstGeom>
            <a:noFill/>
            <a:ln w="19050">
              <a:solidFill>
                <a:srgbClr val="AF315A">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9" name="Group 8">
            <a:extLst>
              <a:ext uri="{FF2B5EF4-FFF2-40B4-BE49-F238E27FC236}">
                <a16:creationId xmlns:a16="http://schemas.microsoft.com/office/drawing/2014/main" id="{34744FDC-ADFF-D142-A991-12D39CA2EAC0}"/>
              </a:ext>
            </a:extLst>
          </p:cNvPr>
          <p:cNvGrpSpPr/>
          <p:nvPr userDrawn="1"/>
        </p:nvGrpSpPr>
        <p:grpSpPr>
          <a:xfrm>
            <a:off x="764930" y="4925725"/>
            <a:ext cx="893484" cy="893484"/>
            <a:chOff x="764930" y="3944950"/>
            <a:chExt cx="685498" cy="685498"/>
          </a:xfrm>
        </p:grpSpPr>
        <p:pic>
          <p:nvPicPr>
            <p:cNvPr id="37" name="Picture 36">
              <a:extLst>
                <a:ext uri="{FF2B5EF4-FFF2-40B4-BE49-F238E27FC236}">
                  <a16:creationId xmlns:a16="http://schemas.microsoft.com/office/drawing/2014/main" id="{86AE816E-8555-B847-96A2-FA019A92F1EE}"/>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805538" y="3988035"/>
              <a:ext cx="604282" cy="604282"/>
            </a:xfrm>
            <a:prstGeom prst="rect">
              <a:avLst/>
            </a:prstGeom>
          </p:spPr>
        </p:pic>
        <p:sp>
          <p:nvSpPr>
            <p:cNvPr id="50" name="Oval 49">
              <a:extLst>
                <a:ext uri="{FF2B5EF4-FFF2-40B4-BE49-F238E27FC236}">
                  <a16:creationId xmlns:a16="http://schemas.microsoft.com/office/drawing/2014/main" id="{9957D8E7-EABC-D54C-92FE-C6050DA58CB4}"/>
                </a:ext>
              </a:extLst>
            </p:cNvPr>
            <p:cNvSpPr>
              <a:spLocks noChangeAspect="1"/>
            </p:cNvSpPr>
            <p:nvPr userDrawn="1"/>
          </p:nvSpPr>
          <p:spPr>
            <a:xfrm>
              <a:off x="764930" y="3944950"/>
              <a:ext cx="685498" cy="685498"/>
            </a:xfrm>
            <a:prstGeom prst="ellipse">
              <a:avLst/>
            </a:prstGeom>
            <a:noFill/>
            <a:ln w="19050">
              <a:solidFill>
                <a:schemeClr val="accent5">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sp>
        <p:nvSpPr>
          <p:cNvPr id="13" name="Rectangle 12">
            <a:extLst>
              <a:ext uri="{FF2B5EF4-FFF2-40B4-BE49-F238E27FC236}">
                <a16:creationId xmlns:a16="http://schemas.microsoft.com/office/drawing/2014/main" id="{1D319E76-BDA6-A24B-BA88-F6CAE192FA84}"/>
              </a:ext>
            </a:extLst>
          </p:cNvPr>
          <p:cNvSpPr/>
          <p:nvPr userDrawn="1"/>
        </p:nvSpPr>
        <p:spPr>
          <a:xfrm>
            <a:off x="1828824" y="1982586"/>
            <a:ext cx="2285819" cy="523220"/>
          </a:xfrm>
          <a:prstGeom prst="rect">
            <a:avLst/>
          </a:prstGeom>
        </p:spPr>
        <p:txBody>
          <a:bodyPr wrap="none">
            <a:spAutoFit/>
          </a:bodyPr>
          <a:lstStyle/>
          <a:p>
            <a:pPr lvl="0"/>
            <a:r>
              <a:rPr lang="en-US" sz="2800" b="0" u="none">
                <a:solidFill>
                  <a:srgbClr val="635F59"/>
                </a:solidFill>
                <a:hlinkClick r:id="rId7"/>
              </a:rPr>
              <a:t>@MOSAICproj</a:t>
            </a:r>
            <a:endParaRPr lang="en-US" sz="2800" b="0" u="none">
              <a:solidFill>
                <a:srgbClr val="635F59"/>
              </a:solidFill>
            </a:endParaRPr>
          </a:p>
        </p:txBody>
      </p:sp>
      <p:sp>
        <p:nvSpPr>
          <p:cNvPr id="35" name="Rectangle 34">
            <a:extLst>
              <a:ext uri="{FF2B5EF4-FFF2-40B4-BE49-F238E27FC236}">
                <a16:creationId xmlns:a16="http://schemas.microsoft.com/office/drawing/2014/main" id="{3EA867C9-5934-F14B-8BAF-8C87043A8986}"/>
              </a:ext>
            </a:extLst>
          </p:cNvPr>
          <p:cNvSpPr/>
          <p:nvPr userDrawn="1"/>
        </p:nvSpPr>
        <p:spPr>
          <a:xfrm>
            <a:off x="1828824" y="3026594"/>
            <a:ext cx="2682401" cy="523220"/>
          </a:xfrm>
          <a:prstGeom prst="rect">
            <a:avLst/>
          </a:prstGeom>
        </p:spPr>
        <p:txBody>
          <a:bodyPr wrap="none">
            <a:spAutoFit/>
          </a:bodyPr>
          <a:lstStyle/>
          <a:p>
            <a:pPr lvl="0"/>
            <a:r>
              <a:rPr lang="en-US" sz="2800">
                <a:hlinkClick r:id="rId8"/>
              </a:rPr>
              <a:t>MOSAIC LinkedIn</a:t>
            </a:r>
            <a:endParaRPr lang="en-US" sz="2800"/>
          </a:p>
        </p:txBody>
      </p:sp>
      <p:sp>
        <p:nvSpPr>
          <p:cNvPr id="36" name="Rectangle 35">
            <a:extLst>
              <a:ext uri="{FF2B5EF4-FFF2-40B4-BE49-F238E27FC236}">
                <a16:creationId xmlns:a16="http://schemas.microsoft.com/office/drawing/2014/main" id="{F56E5A25-F1F8-CE46-A58F-2ABD673173DF}"/>
              </a:ext>
            </a:extLst>
          </p:cNvPr>
          <p:cNvSpPr/>
          <p:nvPr userDrawn="1"/>
        </p:nvSpPr>
        <p:spPr>
          <a:xfrm>
            <a:off x="1828824" y="4058231"/>
            <a:ext cx="2097626" cy="523220"/>
          </a:xfrm>
          <a:prstGeom prst="rect">
            <a:avLst/>
          </a:prstGeom>
        </p:spPr>
        <p:txBody>
          <a:bodyPr wrap="none">
            <a:spAutoFit/>
          </a:bodyPr>
          <a:lstStyle/>
          <a:p>
            <a:pPr lvl="0"/>
            <a:r>
              <a:rPr lang="en-US" sz="2800">
                <a:hlinkClick r:id="rId9"/>
              </a:rPr>
              <a:t>MOSAIC Blog</a:t>
            </a:r>
            <a:endParaRPr lang="en-US" sz="2800"/>
          </a:p>
        </p:txBody>
      </p:sp>
      <p:sp>
        <p:nvSpPr>
          <p:cNvPr id="38" name="Rectangle 37">
            <a:extLst>
              <a:ext uri="{FF2B5EF4-FFF2-40B4-BE49-F238E27FC236}">
                <a16:creationId xmlns:a16="http://schemas.microsoft.com/office/drawing/2014/main" id="{5CC04863-2DD0-FC40-98B4-50038DB6161C}"/>
              </a:ext>
            </a:extLst>
          </p:cNvPr>
          <p:cNvSpPr/>
          <p:nvPr userDrawn="1"/>
        </p:nvSpPr>
        <p:spPr>
          <a:xfrm>
            <a:off x="1828824" y="5089868"/>
            <a:ext cx="2839752" cy="523220"/>
          </a:xfrm>
          <a:prstGeom prst="rect">
            <a:avLst/>
          </a:prstGeom>
        </p:spPr>
        <p:txBody>
          <a:bodyPr wrap="none">
            <a:spAutoFit/>
          </a:bodyPr>
          <a:lstStyle/>
          <a:p>
            <a:pPr lvl="0"/>
            <a:r>
              <a:rPr lang="en-US" sz="2800">
                <a:hlinkClick r:id="rId10"/>
              </a:rPr>
              <a:t>MOSAIC Webpage</a:t>
            </a:r>
            <a:endParaRPr lang="en-US" sz="2800"/>
          </a:p>
        </p:txBody>
      </p:sp>
    </p:spTree>
    <p:extLst>
      <p:ext uri="{BB962C8B-B14F-4D97-AF65-F5344CB8AC3E}">
        <p14:creationId xmlns:p14="http://schemas.microsoft.com/office/powerpoint/2010/main" val="5653344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tay Connected –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Text Placeholder 2">
            <a:extLst>
              <a:ext uri="{FF2B5EF4-FFF2-40B4-BE49-F238E27FC236}">
                <a16:creationId xmlns:a16="http://schemas.microsoft.com/office/drawing/2014/main" id="{093AB0EE-8DD5-2547-A667-167DE3CC7F83}"/>
              </a:ext>
            </a:extLst>
          </p:cNvPr>
          <p:cNvSpPr>
            <a:spLocks noGrp="1"/>
          </p:cNvSpPr>
          <p:nvPr>
            <p:ph type="body" sz="quarter" idx="13" hasCustomPrompt="1"/>
          </p:nvPr>
        </p:nvSpPr>
        <p:spPr>
          <a:xfrm>
            <a:off x="1583766" y="1557149"/>
            <a:ext cx="8493292" cy="490871"/>
          </a:xfrm>
        </p:spPr>
        <p:txBody>
          <a:bodyPr>
            <a:normAutofit/>
          </a:bodyPr>
          <a:lstStyle>
            <a:lvl1pPr marL="0" indent="0">
              <a:buFontTx/>
              <a:buNone/>
              <a:defRPr sz="2800">
                <a:solidFill>
                  <a:srgbClr val="635F59"/>
                </a:solidFill>
              </a:defRPr>
            </a:lvl1pPr>
          </a:lstStyle>
          <a:p>
            <a:pPr lvl="0"/>
            <a:r>
              <a:rPr lang="en-US"/>
              <a:t>Click here to add the MOSAIC Twitter handle</a:t>
            </a:r>
          </a:p>
        </p:txBody>
      </p:sp>
      <p:sp>
        <p:nvSpPr>
          <p:cNvPr id="15" name="Title 2">
            <a:extLst>
              <a:ext uri="{FF2B5EF4-FFF2-40B4-BE49-F238E27FC236}">
                <a16:creationId xmlns:a16="http://schemas.microsoft.com/office/drawing/2014/main" id="{3149C131-7C4C-234E-B5FE-297C7B678DC9}"/>
              </a:ext>
            </a:extLst>
          </p:cNvPr>
          <p:cNvSpPr txBox="1">
            <a:spLocks/>
          </p:cNvSpPr>
          <p:nvPr userDrawn="1"/>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t>Stay Connected</a:t>
            </a:r>
          </a:p>
        </p:txBody>
      </p:sp>
      <p:grpSp>
        <p:nvGrpSpPr>
          <p:cNvPr id="7" name="Group 6">
            <a:extLst>
              <a:ext uri="{FF2B5EF4-FFF2-40B4-BE49-F238E27FC236}">
                <a16:creationId xmlns:a16="http://schemas.microsoft.com/office/drawing/2014/main" id="{321476AB-9EBD-8A47-BE24-20AB7C1F79BC}"/>
              </a:ext>
            </a:extLst>
          </p:cNvPr>
          <p:cNvGrpSpPr/>
          <p:nvPr userDrawn="1"/>
        </p:nvGrpSpPr>
        <p:grpSpPr>
          <a:xfrm>
            <a:off x="764930" y="1459835"/>
            <a:ext cx="685498" cy="685498"/>
            <a:chOff x="764930" y="1459835"/>
            <a:chExt cx="685498" cy="685498"/>
          </a:xfrm>
        </p:grpSpPr>
        <p:pic>
          <p:nvPicPr>
            <p:cNvPr id="41" name="Picture 40">
              <a:extLst>
                <a:ext uri="{FF2B5EF4-FFF2-40B4-BE49-F238E27FC236}">
                  <a16:creationId xmlns:a16="http://schemas.microsoft.com/office/drawing/2014/main" id="{00A91F30-25A2-BD43-AF85-91E13726DD1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05539" y="1497418"/>
              <a:ext cx="604281" cy="608535"/>
            </a:xfrm>
            <a:prstGeom prst="rect">
              <a:avLst/>
            </a:prstGeom>
          </p:spPr>
        </p:pic>
        <p:sp>
          <p:nvSpPr>
            <p:cNvPr id="44" name="Oval 43">
              <a:extLst>
                <a:ext uri="{FF2B5EF4-FFF2-40B4-BE49-F238E27FC236}">
                  <a16:creationId xmlns:a16="http://schemas.microsoft.com/office/drawing/2014/main" id="{71E0AF84-C5EF-2248-9C14-A58466C45827}"/>
                </a:ext>
              </a:extLst>
            </p:cNvPr>
            <p:cNvSpPr>
              <a:spLocks noChangeAspect="1"/>
            </p:cNvSpPr>
            <p:nvPr userDrawn="1"/>
          </p:nvSpPr>
          <p:spPr>
            <a:xfrm>
              <a:off x="764930" y="1459835"/>
              <a:ext cx="685498" cy="685498"/>
            </a:xfrm>
            <a:prstGeom prst="ellipse">
              <a:avLst/>
            </a:prstGeom>
            <a:noFill/>
            <a:ln w="19050">
              <a:solidFill>
                <a:srgbClr val="0E8389">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6" name="Group 5">
            <a:extLst>
              <a:ext uri="{FF2B5EF4-FFF2-40B4-BE49-F238E27FC236}">
                <a16:creationId xmlns:a16="http://schemas.microsoft.com/office/drawing/2014/main" id="{AC55BD36-5B92-B549-88FD-BCA0EC5A3327}"/>
              </a:ext>
            </a:extLst>
          </p:cNvPr>
          <p:cNvGrpSpPr/>
          <p:nvPr userDrawn="1"/>
        </p:nvGrpSpPr>
        <p:grpSpPr>
          <a:xfrm>
            <a:off x="764930" y="2255623"/>
            <a:ext cx="685498" cy="685498"/>
            <a:chOff x="764930" y="2292326"/>
            <a:chExt cx="685498" cy="685498"/>
          </a:xfrm>
        </p:grpSpPr>
        <p:pic>
          <p:nvPicPr>
            <p:cNvPr id="40" name="Picture 39">
              <a:extLst>
                <a:ext uri="{FF2B5EF4-FFF2-40B4-BE49-F238E27FC236}">
                  <a16:creationId xmlns:a16="http://schemas.microsoft.com/office/drawing/2014/main" id="{312645D2-0245-7345-9683-C6264B423EB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05538" y="2332934"/>
              <a:ext cx="604282" cy="604282"/>
            </a:xfrm>
            <a:prstGeom prst="rect">
              <a:avLst/>
            </a:prstGeom>
          </p:spPr>
        </p:pic>
        <p:sp>
          <p:nvSpPr>
            <p:cNvPr id="46" name="Oval 45">
              <a:extLst>
                <a:ext uri="{FF2B5EF4-FFF2-40B4-BE49-F238E27FC236}">
                  <a16:creationId xmlns:a16="http://schemas.microsoft.com/office/drawing/2014/main" id="{AC6CCBD5-3D75-FF49-B33C-69C56340B94C}"/>
                </a:ext>
              </a:extLst>
            </p:cNvPr>
            <p:cNvSpPr>
              <a:spLocks noChangeAspect="1"/>
            </p:cNvSpPr>
            <p:nvPr userDrawn="1"/>
          </p:nvSpPr>
          <p:spPr>
            <a:xfrm>
              <a:off x="764930" y="2292326"/>
              <a:ext cx="685498" cy="685498"/>
            </a:xfrm>
            <a:prstGeom prst="ellipse">
              <a:avLst/>
            </a:prstGeom>
            <a:noFill/>
            <a:ln w="19050">
              <a:solidFill>
                <a:srgbClr val="E0A141">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8" name="Group 7">
            <a:extLst>
              <a:ext uri="{FF2B5EF4-FFF2-40B4-BE49-F238E27FC236}">
                <a16:creationId xmlns:a16="http://schemas.microsoft.com/office/drawing/2014/main" id="{D637A571-F790-1241-B29A-C45690576F1E}"/>
              </a:ext>
            </a:extLst>
          </p:cNvPr>
          <p:cNvGrpSpPr/>
          <p:nvPr userDrawn="1"/>
        </p:nvGrpSpPr>
        <p:grpSpPr>
          <a:xfrm>
            <a:off x="764930" y="3051411"/>
            <a:ext cx="685498" cy="685498"/>
            <a:chOff x="764930" y="3118638"/>
            <a:chExt cx="685498" cy="685498"/>
          </a:xfrm>
        </p:grpSpPr>
        <p:pic>
          <p:nvPicPr>
            <p:cNvPr id="39" name="Picture 38">
              <a:extLst>
                <a:ext uri="{FF2B5EF4-FFF2-40B4-BE49-F238E27FC236}">
                  <a16:creationId xmlns:a16="http://schemas.microsoft.com/office/drawing/2014/main" id="{8886BECB-1720-F941-9B5F-14C8AA3309DD}"/>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805538" y="3159248"/>
              <a:ext cx="604282" cy="604282"/>
            </a:xfrm>
            <a:prstGeom prst="rect">
              <a:avLst/>
            </a:prstGeom>
          </p:spPr>
        </p:pic>
        <p:sp>
          <p:nvSpPr>
            <p:cNvPr id="48" name="Oval 47">
              <a:extLst>
                <a:ext uri="{FF2B5EF4-FFF2-40B4-BE49-F238E27FC236}">
                  <a16:creationId xmlns:a16="http://schemas.microsoft.com/office/drawing/2014/main" id="{923C9BA7-8275-AC4A-9B92-414B34A85424}"/>
                </a:ext>
              </a:extLst>
            </p:cNvPr>
            <p:cNvSpPr>
              <a:spLocks noChangeAspect="1"/>
            </p:cNvSpPr>
            <p:nvPr userDrawn="1"/>
          </p:nvSpPr>
          <p:spPr>
            <a:xfrm>
              <a:off x="764930" y="3118638"/>
              <a:ext cx="685498" cy="685498"/>
            </a:xfrm>
            <a:prstGeom prst="ellipse">
              <a:avLst/>
            </a:prstGeom>
            <a:noFill/>
            <a:ln w="19050">
              <a:solidFill>
                <a:srgbClr val="AF315A">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9" name="Group 8">
            <a:extLst>
              <a:ext uri="{FF2B5EF4-FFF2-40B4-BE49-F238E27FC236}">
                <a16:creationId xmlns:a16="http://schemas.microsoft.com/office/drawing/2014/main" id="{34744FDC-ADFF-D142-A991-12D39CA2EAC0}"/>
              </a:ext>
            </a:extLst>
          </p:cNvPr>
          <p:cNvGrpSpPr/>
          <p:nvPr userDrawn="1"/>
        </p:nvGrpSpPr>
        <p:grpSpPr>
          <a:xfrm>
            <a:off x="764930" y="3847199"/>
            <a:ext cx="685498" cy="685498"/>
            <a:chOff x="764930" y="3944950"/>
            <a:chExt cx="685498" cy="685498"/>
          </a:xfrm>
        </p:grpSpPr>
        <p:pic>
          <p:nvPicPr>
            <p:cNvPr id="37" name="Picture 36">
              <a:extLst>
                <a:ext uri="{FF2B5EF4-FFF2-40B4-BE49-F238E27FC236}">
                  <a16:creationId xmlns:a16="http://schemas.microsoft.com/office/drawing/2014/main" id="{86AE816E-8555-B847-96A2-FA019A92F1EE}"/>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805538" y="3988035"/>
              <a:ext cx="604282" cy="604282"/>
            </a:xfrm>
            <a:prstGeom prst="rect">
              <a:avLst/>
            </a:prstGeom>
          </p:spPr>
        </p:pic>
        <p:sp>
          <p:nvSpPr>
            <p:cNvPr id="50" name="Oval 49">
              <a:extLst>
                <a:ext uri="{FF2B5EF4-FFF2-40B4-BE49-F238E27FC236}">
                  <a16:creationId xmlns:a16="http://schemas.microsoft.com/office/drawing/2014/main" id="{9957D8E7-EABC-D54C-92FE-C6050DA58CB4}"/>
                </a:ext>
              </a:extLst>
            </p:cNvPr>
            <p:cNvSpPr>
              <a:spLocks noChangeAspect="1"/>
            </p:cNvSpPr>
            <p:nvPr userDrawn="1"/>
          </p:nvSpPr>
          <p:spPr>
            <a:xfrm>
              <a:off x="764930" y="3944950"/>
              <a:ext cx="685498" cy="685498"/>
            </a:xfrm>
            <a:prstGeom prst="ellipse">
              <a:avLst/>
            </a:prstGeom>
            <a:noFill/>
            <a:ln w="19050">
              <a:solidFill>
                <a:schemeClr val="accent5">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10" name="Group 9">
            <a:extLst>
              <a:ext uri="{FF2B5EF4-FFF2-40B4-BE49-F238E27FC236}">
                <a16:creationId xmlns:a16="http://schemas.microsoft.com/office/drawing/2014/main" id="{D664190D-24C2-584F-A421-455F91D605C0}"/>
              </a:ext>
            </a:extLst>
          </p:cNvPr>
          <p:cNvGrpSpPr/>
          <p:nvPr userDrawn="1"/>
        </p:nvGrpSpPr>
        <p:grpSpPr>
          <a:xfrm>
            <a:off x="764930" y="4642987"/>
            <a:ext cx="685498" cy="685498"/>
            <a:chOff x="764930" y="4800610"/>
            <a:chExt cx="685498" cy="685498"/>
          </a:xfrm>
        </p:grpSpPr>
        <p:pic>
          <p:nvPicPr>
            <p:cNvPr id="18" name="Picture 17">
              <a:extLst>
                <a:ext uri="{FF2B5EF4-FFF2-40B4-BE49-F238E27FC236}">
                  <a16:creationId xmlns:a16="http://schemas.microsoft.com/office/drawing/2014/main" id="{875FFC0F-363A-E440-BFBF-68765A556116}"/>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805538" y="4841220"/>
              <a:ext cx="604282" cy="604282"/>
            </a:xfrm>
            <a:prstGeom prst="rect">
              <a:avLst/>
            </a:prstGeom>
          </p:spPr>
        </p:pic>
        <p:sp>
          <p:nvSpPr>
            <p:cNvPr id="19" name="Oval 18">
              <a:extLst>
                <a:ext uri="{FF2B5EF4-FFF2-40B4-BE49-F238E27FC236}">
                  <a16:creationId xmlns:a16="http://schemas.microsoft.com/office/drawing/2014/main" id="{0C887298-22BE-1C4E-9B6B-CD4C9E4687EA}"/>
                </a:ext>
              </a:extLst>
            </p:cNvPr>
            <p:cNvSpPr>
              <a:spLocks noChangeAspect="1"/>
            </p:cNvSpPr>
            <p:nvPr userDrawn="1"/>
          </p:nvSpPr>
          <p:spPr>
            <a:xfrm>
              <a:off x="764930" y="4800610"/>
              <a:ext cx="685498" cy="685498"/>
            </a:xfrm>
            <a:prstGeom prst="ellipse">
              <a:avLst/>
            </a:prstGeom>
            <a:noFill/>
            <a:ln w="19050">
              <a:solidFill>
                <a:schemeClr val="accent4">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11" name="Group 10">
            <a:extLst>
              <a:ext uri="{FF2B5EF4-FFF2-40B4-BE49-F238E27FC236}">
                <a16:creationId xmlns:a16="http://schemas.microsoft.com/office/drawing/2014/main" id="{D5BFC2FB-7134-0946-9607-765CF9EF21A9}"/>
              </a:ext>
            </a:extLst>
          </p:cNvPr>
          <p:cNvGrpSpPr/>
          <p:nvPr userDrawn="1"/>
        </p:nvGrpSpPr>
        <p:grpSpPr>
          <a:xfrm>
            <a:off x="764930" y="5438775"/>
            <a:ext cx="685498" cy="685498"/>
            <a:chOff x="764930" y="5626923"/>
            <a:chExt cx="685498" cy="685498"/>
          </a:xfrm>
        </p:grpSpPr>
        <p:pic>
          <p:nvPicPr>
            <p:cNvPr id="17" name="Picture 16">
              <a:extLst>
                <a:ext uri="{FF2B5EF4-FFF2-40B4-BE49-F238E27FC236}">
                  <a16:creationId xmlns:a16="http://schemas.microsoft.com/office/drawing/2014/main" id="{2AE2126A-5997-D44A-90C4-E0761FCAA8E4}"/>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805538" y="5670008"/>
              <a:ext cx="604282" cy="604282"/>
            </a:xfrm>
            <a:prstGeom prst="rect">
              <a:avLst/>
            </a:prstGeom>
          </p:spPr>
        </p:pic>
        <p:sp>
          <p:nvSpPr>
            <p:cNvPr id="20" name="Oval 19">
              <a:extLst>
                <a:ext uri="{FF2B5EF4-FFF2-40B4-BE49-F238E27FC236}">
                  <a16:creationId xmlns:a16="http://schemas.microsoft.com/office/drawing/2014/main" id="{26EAB1EA-D8B6-D34C-B9FD-5EF8EFE20C04}"/>
                </a:ext>
              </a:extLst>
            </p:cNvPr>
            <p:cNvSpPr>
              <a:spLocks noChangeAspect="1"/>
            </p:cNvSpPr>
            <p:nvPr userDrawn="1"/>
          </p:nvSpPr>
          <p:spPr>
            <a:xfrm>
              <a:off x="764930" y="5626923"/>
              <a:ext cx="685498" cy="685498"/>
            </a:xfrm>
            <a:prstGeom prst="ellipse">
              <a:avLst/>
            </a:prstGeom>
            <a:noFill/>
            <a:ln w="19050">
              <a:solidFill>
                <a:schemeClr val="accent1">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sp>
        <p:nvSpPr>
          <p:cNvPr id="21" name="Text Placeholder 2">
            <a:extLst>
              <a:ext uri="{FF2B5EF4-FFF2-40B4-BE49-F238E27FC236}">
                <a16:creationId xmlns:a16="http://schemas.microsoft.com/office/drawing/2014/main" id="{6BF37722-D3FB-6F44-B941-5903A05BE46D}"/>
              </a:ext>
            </a:extLst>
          </p:cNvPr>
          <p:cNvSpPr>
            <a:spLocks noGrp="1"/>
          </p:cNvSpPr>
          <p:nvPr userDrawn="1">
            <p:ph type="body" sz="quarter" idx="14" hasCustomPrompt="1"/>
          </p:nvPr>
        </p:nvSpPr>
        <p:spPr>
          <a:xfrm>
            <a:off x="1583766" y="2352937"/>
            <a:ext cx="8493292" cy="490871"/>
          </a:xfrm>
        </p:spPr>
        <p:txBody>
          <a:bodyPr>
            <a:normAutofit/>
          </a:bodyPr>
          <a:lstStyle>
            <a:lvl1pPr marL="0" indent="0">
              <a:buFontTx/>
              <a:buNone/>
              <a:defRPr sz="2800">
                <a:solidFill>
                  <a:srgbClr val="635F59"/>
                </a:solidFill>
              </a:defRPr>
            </a:lvl1pPr>
          </a:lstStyle>
          <a:p>
            <a:pPr lvl="0"/>
            <a:r>
              <a:rPr lang="en-US"/>
              <a:t>Click here to add the MOSAIC LinkedIn profile</a:t>
            </a:r>
          </a:p>
        </p:txBody>
      </p:sp>
      <p:sp>
        <p:nvSpPr>
          <p:cNvPr id="22" name="Text Placeholder 2">
            <a:extLst>
              <a:ext uri="{FF2B5EF4-FFF2-40B4-BE49-F238E27FC236}">
                <a16:creationId xmlns:a16="http://schemas.microsoft.com/office/drawing/2014/main" id="{785A64FC-0925-9545-B8C4-5227A20CCF9D}"/>
              </a:ext>
            </a:extLst>
          </p:cNvPr>
          <p:cNvSpPr>
            <a:spLocks noGrp="1"/>
          </p:cNvSpPr>
          <p:nvPr userDrawn="1">
            <p:ph type="body" sz="quarter" idx="15" hasCustomPrompt="1"/>
          </p:nvPr>
        </p:nvSpPr>
        <p:spPr>
          <a:xfrm>
            <a:off x="1583766" y="3148725"/>
            <a:ext cx="8493292" cy="490871"/>
          </a:xfrm>
        </p:spPr>
        <p:txBody>
          <a:bodyPr>
            <a:normAutofit/>
          </a:bodyPr>
          <a:lstStyle>
            <a:lvl1pPr marL="0" indent="0">
              <a:buFontTx/>
              <a:buNone/>
              <a:defRPr sz="2800">
                <a:solidFill>
                  <a:srgbClr val="635F59"/>
                </a:solidFill>
              </a:defRPr>
            </a:lvl1pPr>
          </a:lstStyle>
          <a:p>
            <a:pPr lvl="0"/>
            <a:r>
              <a:rPr lang="en-US"/>
              <a:t>Click here to add the MOSAIC WordPress link</a:t>
            </a:r>
          </a:p>
        </p:txBody>
      </p:sp>
      <p:sp>
        <p:nvSpPr>
          <p:cNvPr id="23" name="Text Placeholder 2">
            <a:extLst>
              <a:ext uri="{FF2B5EF4-FFF2-40B4-BE49-F238E27FC236}">
                <a16:creationId xmlns:a16="http://schemas.microsoft.com/office/drawing/2014/main" id="{073A80D5-EA50-814F-9BF8-3955E160D4AD}"/>
              </a:ext>
            </a:extLst>
          </p:cNvPr>
          <p:cNvSpPr>
            <a:spLocks noGrp="1"/>
          </p:cNvSpPr>
          <p:nvPr userDrawn="1">
            <p:ph type="body" sz="quarter" idx="16" hasCustomPrompt="1"/>
          </p:nvPr>
        </p:nvSpPr>
        <p:spPr>
          <a:xfrm>
            <a:off x="1583766" y="3944513"/>
            <a:ext cx="8493292" cy="490871"/>
          </a:xfrm>
        </p:spPr>
        <p:txBody>
          <a:bodyPr>
            <a:normAutofit/>
          </a:bodyPr>
          <a:lstStyle>
            <a:lvl1pPr marL="0" indent="0">
              <a:buFontTx/>
              <a:buNone/>
              <a:defRPr sz="2800">
                <a:solidFill>
                  <a:srgbClr val="635F59"/>
                </a:solidFill>
              </a:defRPr>
            </a:lvl1pPr>
          </a:lstStyle>
          <a:p>
            <a:pPr lvl="0"/>
            <a:r>
              <a:rPr lang="en-US"/>
              <a:t>Click here to add the MOSAIC webpage</a:t>
            </a:r>
          </a:p>
        </p:txBody>
      </p:sp>
      <p:sp>
        <p:nvSpPr>
          <p:cNvPr id="31" name="Text Placeholder 2">
            <a:extLst>
              <a:ext uri="{FF2B5EF4-FFF2-40B4-BE49-F238E27FC236}">
                <a16:creationId xmlns:a16="http://schemas.microsoft.com/office/drawing/2014/main" id="{AA78EC53-490F-E441-B578-1E0B2BD87F14}"/>
              </a:ext>
            </a:extLst>
          </p:cNvPr>
          <p:cNvSpPr>
            <a:spLocks noGrp="1"/>
          </p:cNvSpPr>
          <p:nvPr>
            <p:ph type="body" sz="quarter" idx="17" hasCustomPrompt="1"/>
          </p:nvPr>
        </p:nvSpPr>
        <p:spPr>
          <a:xfrm>
            <a:off x="1583766" y="4740301"/>
            <a:ext cx="8493292" cy="490871"/>
          </a:xfrm>
        </p:spPr>
        <p:txBody>
          <a:bodyPr>
            <a:normAutofit/>
          </a:bodyPr>
          <a:lstStyle>
            <a:lvl1pPr marL="0" indent="0">
              <a:buFontTx/>
              <a:buNone/>
              <a:defRPr sz="2800">
                <a:solidFill>
                  <a:srgbClr val="635F59"/>
                </a:solidFill>
              </a:defRPr>
            </a:lvl1pPr>
          </a:lstStyle>
          <a:p>
            <a:pPr lvl="0"/>
            <a:r>
              <a:rPr lang="en-US"/>
              <a:t>Click here to add presenter email(s)</a:t>
            </a:r>
          </a:p>
        </p:txBody>
      </p:sp>
      <p:sp>
        <p:nvSpPr>
          <p:cNvPr id="32" name="Text Placeholder 2">
            <a:extLst>
              <a:ext uri="{FF2B5EF4-FFF2-40B4-BE49-F238E27FC236}">
                <a16:creationId xmlns:a16="http://schemas.microsoft.com/office/drawing/2014/main" id="{18F7FD57-B0F2-1045-A79F-54CD5CDF2C44}"/>
              </a:ext>
            </a:extLst>
          </p:cNvPr>
          <p:cNvSpPr>
            <a:spLocks noGrp="1"/>
          </p:cNvSpPr>
          <p:nvPr>
            <p:ph type="body" sz="quarter" idx="18" hasCustomPrompt="1"/>
          </p:nvPr>
        </p:nvSpPr>
        <p:spPr>
          <a:xfrm>
            <a:off x="1583766" y="5536089"/>
            <a:ext cx="8493292" cy="490871"/>
          </a:xfrm>
        </p:spPr>
        <p:txBody>
          <a:bodyPr>
            <a:normAutofit/>
          </a:bodyPr>
          <a:lstStyle>
            <a:lvl1pPr marL="0" indent="0">
              <a:buFontTx/>
              <a:buNone/>
              <a:defRPr sz="2600">
                <a:solidFill>
                  <a:srgbClr val="635F59"/>
                </a:solidFill>
              </a:defRPr>
            </a:lvl1pPr>
          </a:lstStyle>
          <a:p>
            <a:pPr lvl="0"/>
            <a:r>
              <a:rPr lang="en-US"/>
              <a:t>Click here to add additional networks/presenter social media</a:t>
            </a:r>
          </a:p>
        </p:txBody>
      </p:sp>
    </p:spTree>
    <p:extLst>
      <p:ext uri="{BB962C8B-B14F-4D97-AF65-F5344CB8AC3E}">
        <p14:creationId xmlns:p14="http://schemas.microsoft.com/office/powerpoint/2010/main" val="40871446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C355AD93-7E4A-4B1B-A616-C5E58B8E1BE9}"/>
              </a:ext>
            </a:extLst>
          </p:cNvPr>
          <p:cNvSpPr txBox="1"/>
          <p:nvPr/>
        </p:nvSpPr>
        <p:spPr>
          <a:xfrm>
            <a:off x="715518" y="5294037"/>
            <a:ext cx="5751532" cy="913070"/>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1" u="none" strike="noStrike" kern="1200" cap="none" spc="0" normalizeH="0" baseline="0" noProof="0">
                <a:ln>
                  <a:noFill/>
                </a:ln>
                <a:solidFill>
                  <a:srgbClr val="635F59"/>
                </a:solidFill>
                <a:effectLst/>
                <a:uLnTx/>
                <a:uFillTx/>
                <a:latin typeface="Calibri" panose="020F0502020204030204"/>
                <a:ea typeface="+mn-ea"/>
                <a:cs typeface="+mn-cs"/>
              </a:rPr>
              <a:t>MOSAIC is made possible by the generous support of the American people through the U.S. President’s Emergency Plan for AIDS Relief (PEPFAR) and the U.S. Agency for International Development (USAID) cooperative agreement 7200AA21CA00011. The contents of this presentation are the responsibility of MOSAIC and do not necessarily reflect the views of PEPFAR, USAID, or the U.S. Government.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1" u="none" strike="noStrike" kern="1200" cap="none" spc="0" normalizeH="0" baseline="0" noProof="0">
                <a:ln>
                  <a:noFill/>
                </a:ln>
                <a:solidFill>
                  <a:srgbClr val="635F59"/>
                </a:solidFill>
                <a:effectLst/>
                <a:uLnTx/>
                <a:uFillTx/>
                <a:latin typeface="Calibri" panose="020F0502020204030204"/>
                <a:ea typeface="+mn-ea"/>
                <a:cs typeface="+mn-cs"/>
              </a:rPr>
              <a:t>Photo Credit: MOSAIC Consortium</a:t>
            </a:r>
          </a:p>
        </p:txBody>
      </p:sp>
      <p:sp>
        <p:nvSpPr>
          <p:cNvPr id="19" name="Title 2">
            <a:extLst>
              <a:ext uri="{FF2B5EF4-FFF2-40B4-BE49-F238E27FC236}">
                <a16:creationId xmlns:a16="http://schemas.microsoft.com/office/drawing/2014/main" id="{FA06B5C9-C4CB-1E42-92BE-1E8453325584}"/>
              </a:ext>
            </a:extLst>
          </p:cNvPr>
          <p:cNvSpPr txBox="1">
            <a:spLocks/>
          </p:cNvSpPr>
          <p:nvPr/>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t>ACKNOWLEDGMENTS</a:t>
            </a:r>
          </a:p>
        </p:txBody>
      </p:sp>
      <p:pic>
        <p:nvPicPr>
          <p:cNvPr id="10" name="Picture 9" descr="A picture containing outdoor, tree, person, standing&#10;&#10;Description automatically generated">
            <a:extLst>
              <a:ext uri="{FF2B5EF4-FFF2-40B4-BE49-F238E27FC236}">
                <a16:creationId xmlns:a16="http://schemas.microsoft.com/office/drawing/2014/main" id="{9A52F658-14C6-DAC1-1F30-96BB91513A3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556500" y="0"/>
            <a:ext cx="4101912" cy="6858000"/>
          </a:xfrm>
          <a:prstGeom prst="rect">
            <a:avLst/>
          </a:prstGeom>
        </p:spPr>
      </p:pic>
      <p:pic>
        <p:nvPicPr>
          <p:cNvPr id="3" name="Picture 2">
            <a:extLst>
              <a:ext uri="{FF2B5EF4-FFF2-40B4-BE49-F238E27FC236}">
                <a16:creationId xmlns:a16="http://schemas.microsoft.com/office/drawing/2014/main" id="{805ED304-335E-1145-BEA0-619398728E2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274662" y="0"/>
            <a:ext cx="917337" cy="6858000"/>
          </a:xfrm>
          <a:prstGeom prst="rect">
            <a:avLst/>
          </a:prstGeom>
        </p:spPr>
      </p:pic>
      <p:pic>
        <p:nvPicPr>
          <p:cNvPr id="9" name="Picture 8">
            <a:extLst>
              <a:ext uri="{FF2B5EF4-FFF2-40B4-BE49-F238E27FC236}">
                <a16:creationId xmlns:a16="http://schemas.microsoft.com/office/drawing/2014/main" id="{4FC6A1CC-EA90-1845-BF1E-68021122606F}"/>
              </a:ext>
            </a:extLst>
          </p:cNvPr>
          <p:cNvPicPr>
            <a:picLocks noChangeAspect="1"/>
          </p:cNvPicPr>
          <p:nvPr userDrawn="1"/>
        </p:nvPicPr>
        <p:blipFill rotWithShape="1">
          <a:blip r:embed="rId4"/>
          <a:srcRect/>
          <a:stretch/>
        </p:blipFill>
        <p:spPr>
          <a:xfrm>
            <a:off x="804310" y="2637041"/>
            <a:ext cx="5819196" cy="2421653"/>
          </a:xfrm>
          <a:prstGeom prst="rect">
            <a:avLst/>
          </a:prstGeom>
        </p:spPr>
      </p:pic>
      <p:sp>
        <p:nvSpPr>
          <p:cNvPr id="8" name="Text Placeholder 7">
            <a:extLst>
              <a:ext uri="{FF2B5EF4-FFF2-40B4-BE49-F238E27FC236}">
                <a16:creationId xmlns:a16="http://schemas.microsoft.com/office/drawing/2014/main" id="{C2D24103-1287-6C49-88C4-9E81E1DAA736}"/>
              </a:ext>
            </a:extLst>
          </p:cNvPr>
          <p:cNvSpPr>
            <a:spLocks noGrp="1"/>
          </p:cNvSpPr>
          <p:nvPr>
            <p:ph type="body" sz="quarter" idx="10" hasCustomPrompt="1"/>
          </p:nvPr>
        </p:nvSpPr>
        <p:spPr>
          <a:xfrm>
            <a:off x="715518" y="1333956"/>
            <a:ext cx="5886450" cy="1067741"/>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aseline="0">
                <a:solidFill>
                  <a:srgbClr val="635F59"/>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i="0" u="none" strike="noStrike">
                <a:solidFill>
                  <a:srgbClr val="000000"/>
                </a:solidFill>
                <a:effectLst/>
                <a:latin typeface="Calibri" panose="020F0502020204030204" pitchFamily="34" charset="0"/>
              </a:rPr>
              <a:t>Click here to add the names of individual contributors to this presentation/slide deck, as well as photography credit (if applicable).</a:t>
            </a:r>
          </a:p>
        </p:txBody>
      </p:sp>
    </p:spTree>
    <p:extLst>
      <p:ext uri="{BB962C8B-B14F-4D97-AF65-F5344CB8AC3E}">
        <p14:creationId xmlns:p14="http://schemas.microsoft.com/office/powerpoint/2010/main" val="121540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Pi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userDrawn="1"/>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AF315A"/>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4102858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Header-G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userDrawn="1"/>
        </p:nvSpPr>
        <p:spPr>
          <a:xfrm rot="5400000">
            <a:off x="515572" y="2012734"/>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DF9F3B"/>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1199795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mp; Content-Pi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022B1F-575D-BB42-97B4-34BF4248A872}"/>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031A0D84-D40D-4B0B-AA0B-6E5D05F5667F}"/>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6" name="Picture 5">
            <a:extLst>
              <a:ext uri="{FF2B5EF4-FFF2-40B4-BE49-F238E27FC236}">
                <a16:creationId xmlns:a16="http://schemas.microsoft.com/office/drawing/2014/main" id="{993F41DF-89D9-134C-9861-E4A034C5D99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328116"/>
            <a:ext cx="291993" cy="868679"/>
          </a:xfrm>
          <a:prstGeom prst="rect">
            <a:avLst/>
          </a:prstGeom>
        </p:spPr>
      </p:pic>
    </p:spTree>
    <p:extLst>
      <p:ext uri="{BB962C8B-B14F-4D97-AF65-F5344CB8AC3E}">
        <p14:creationId xmlns:p14="http://schemas.microsoft.com/office/powerpoint/2010/main" val="1994870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Content-Pi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ABF9E271-AAC7-F748-AA3D-0443064B07B0}"/>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08022B1F-575D-BB42-97B4-34BF4248A872}"/>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EFF6C658-983B-4C3F-9E55-51F84372F6EA}"/>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7" name="Picture 6">
            <a:extLst>
              <a:ext uri="{FF2B5EF4-FFF2-40B4-BE49-F238E27FC236}">
                <a16:creationId xmlns:a16="http://schemas.microsoft.com/office/drawing/2014/main" id="{88A7A3CF-A70B-B142-AF1C-85CEC1ABC89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328116"/>
            <a:ext cx="291993" cy="868679"/>
          </a:xfrm>
          <a:prstGeom prst="rect">
            <a:avLst/>
          </a:prstGeom>
        </p:spPr>
      </p:pic>
    </p:spTree>
    <p:extLst>
      <p:ext uri="{BB962C8B-B14F-4D97-AF65-F5344CB8AC3E}">
        <p14:creationId xmlns:p14="http://schemas.microsoft.com/office/powerpoint/2010/main" val="4726954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theme" Target="../theme/theme2.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1C18C7-44E9-A849-A928-B8E8636A7A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8DA799-6C4E-E449-822B-0C755EE6E1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A7D608-4208-EF42-89C9-4CF2EAA472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757F1C-AA46-F440-992C-E659F30495C3}" type="datetimeFigureOut">
              <a:rPr lang="en-US" smtClean="0"/>
              <a:t>8/18/2023</a:t>
            </a:fld>
            <a:endParaRPr lang="en-US"/>
          </a:p>
        </p:txBody>
      </p:sp>
      <p:sp>
        <p:nvSpPr>
          <p:cNvPr id="5" name="Footer Placeholder 4">
            <a:extLst>
              <a:ext uri="{FF2B5EF4-FFF2-40B4-BE49-F238E27FC236}">
                <a16:creationId xmlns:a16="http://schemas.microsoft.com/office/drawing/2014/main" id="{AD22D1D9-95FD-2048-8C24-2A1B55F65C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62BEC77-9EA5-F74E-A125-70D2461207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DE773F-A8FD-9A43-AD89-7584A207DBAB}" type="slidenum">
              <a:rPr lang="en-US" smtClean="0"/>
              <a:t>‹#›</a:t>
            </a:fld>
            <a:endParaRPr lang="en-US"/>
          </a:p>
        </p:txBody>
      </p:sp>
    </p:spTree>
    <p:extLst>
      <p:ext uri="{BB962C8B-B14F-4D97-AF65-F5344CB8AC3E}">
        <p14:creationId xmlns:p14="http://schemas.microsoft.com/office/powerpoint/2010/main" val="31555168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1C18C7-44E9-A849-A928-B8E8636A7A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8DA799-6C4E-E449-822B-0C755EE6E1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A7D608-4208-EF42-89C9-4CF2EAA472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757F1C-AA46-F440-992C-E659F30495C3}" type="datetimeFigureOut">
              <a:rPr lang="en-US" smtClean="0"/>
              <a:t>8/18/2023</a:t>
            </a:fld>
            <a:endParaRPr lang="en-US"/>
          </a:p>
        </p:txBody>
      </p:sp>
      <p:sp>
        <p:nvSpPr>
          <p:cNvPr id="5" name="Footer Placeholder 4">
            <a:extLst>
              <a:ext uri="{FF2B5EF4-FFF2-40B4-BE49-F238E27FC236}">
                <a16:creationId xmlns:a16="http://schemas.microsoft.com/office/drawing/2014/main" id="{AD22D1D9-95FD-2048-8C24-2A1B55F65C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62BEC77-9EA5-F74E-A125-70D2461207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DE773F-A8FD-9A43-AD89-7584A207DBAB}" type="slidenum">
              <a:rPr lang="en-US" smtClean="0"/>
              <a:t>‹#›</a:t>
            </a:fld>
            <a:endParaRPr lang="en-US"/>
          </a:p>
        </p:txBody>
      </p:sp>
    </p:spTree>
    <p:extLst>
      <p:ext uri="{BB962C8B-B14F-4D97-AF65-F5344CB8AC3E}">
        <p14:creationId xmlns:p14="http://schemas.microsoft.com/office/powerpoint/2010/main" val="221109904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 id="2147483713" r:id="rId24"/>
    <p:sldLayoutId id="2147483714" r:id="rId25"/>
    <p:sldLayoutId id="2147483715" r:id="rId26"/>
    <p:sldLayoutId id="2147483716"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58.sv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58.sv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58.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9.jpeg"/><Relationship Id="rId1" Type="http://schemas.openxmlformats.org/officeDocument/2006/relationships/slideLayout" Target="../slideLayouts/slideLayout17.xml"/><Relationship Id="rId4" Type="http://schemas.openxmlformats.org/officeDocument/2006/relationships/image" Target="../media/image58.svg"/></Relationships>
</file>

<file path=ppt/slides/_rels/slide21.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17.xml"/><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17.xml"/><Relationship Id="rId5" Type="http://schemas.openxmlformats.org/officeDocument/2006/relationships/image" Target="../media/image62.png"/><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7.xml"/><Relationship Id="rId5" Type="http://schemas.openxmlformats.org/officeDocument/2006/relationships/image" Target="../media/image58.sv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7.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7.xml"/><Relationship Id="rId4" Type="http://schemas.openxmlformats.org/officeDocument/2006/relationships/image" Target="../media/image68.svg"/></Relationships>
</file>

<file path=ppt/slides/_rels/slide26.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45.xml"/></Relationships>
</file>

<file path=ppt/slides/_rels/slide27.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hyperlink" Target="https://docs.google.com/forms/d/e/1FAIpQLSdUi2ZEHA5al3q_QqV3uBPi8aQ91foYskSC1HITtjU-TcX-8w/viewform?usp=sf_link" TargetMode="External"/><Relationship Id="rId2" Type="http://schemas.openxmlformats.org/officeDocument/2006/relationships/notesSlide" Target="../notesSlides/notesSlide6.xml"/><Relationship Id="rId1" Type="http://schemas.openxmlformats.org/officeDocument/2006/relationships/slideLayout" Target="../slideLayouts/slideLayout23.xml"/><Relationship Id="rId4" Type="http://schemas.openxmlformats.org/officeDocument/2006/relationships/image" Target="../media/image7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17.xml"/><Relationship Id="rId5" Type="http://schemas.openxmlformats.org/officeDocument/2006/relationships/image" Target="../media/image40.sv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46.svg"/><Relationship Id="rId2" Type="http://schemas.openxmlformats.org/officeDocument/2006/relationships/image" Target="../media/image41.png"/><Relationship Id="rId1" Type="http://schemas.openxmlformats.org/officeDocument/2006/relationships/slideLayout" Target="../slideLayouts/slideLayout28.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48.svg"/></Relationships>
</file>

<file path=ppt/slides/_rels/slide7.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62CF8E-60BD-6AFE-6332-2CC2AF0F6D4D}"/>
              </a:ext>
            </a:extLst>
          </p:cNvPr>
          <p:cNvPicPr>
            <a:picLocks noChangeAspect="1"/>
          </p:cNvPicPr>
          <p:nvPr/>
        </p:nvPicPr>
        <p:blipFill rotWithShape="1">
          <a:blip r:embed="rId2"/>
          <a:srcRect l="2602" t="12081" r="2191" b="21548"/>
          <a:stretch/>
        </p:blipFill>
        <p:spPr>
          <a:xfrm>
            <a:off x="-9144" y="5814041"/>
            <a:ext cx="12201144" cy="1126801"/>
          </a:xfrm>
          <a:prstGeom prst="rect">
            <a:avLst/>
          </a:prstGeom>
        </p:spPr>
      </p:pic>
      <p:sp>
        <p:nvSpPr>
          <p:cNvPr id="3" name="Subtitle 2">
            <a:extLst>
              <a:ext uri="{FF2B5EF4-FFF2-40B4-BE49-F238E27FC236}">
                <a16:creationId xmlns:a16="http://schemas.microsoft.com/office/drawing/2014/main" id="{D108FFE5-225A-ABB8-335B-42B7B30C8315}"/>
              </a:ext>
            </a:extLst>
          </p:cNvPr>
          <p:cNvSpPr>
            <a:spLocks noGrp="1"/>
          </p:cNvSpPr>
          <p:nvPr>
            <p:ph type="body" sz="quarter" idx="13"/>
          </p:nvPr>
        </p:nvSpPr>
        <p:spPr>
          <a:xfrm>
            <a:off x="427546" y="4145880"/>
            <a:ext cx="2378912" cy="1821117"/>
          </a:xfrm>
        </p:spPr>
        <p:txBody>
          <a:bodyPr anchor="ctr">
            <a:normAutofit/>
          </a:bodyPr>
          <a:lstStyle/>
          <a:p>
            <a:pPr algn="l">
              <a:lnSpc>
                <a:spcPct val="90000"/>
              </a:lnSpc>
            </a:pPr>
            <a:r>
              <a:rPr lang="en-US" sz="1800" b="0"/>
              <a:t>Provider Training</a:t>
            </a:r>
          </a:p>
        </p:txBody>
      </p:sp>
      <p:sp>
        <p:nvSpPr>
          <p:cNvPr id="2" name="Title 1">
            <a:extLst>
              <a:ext uri="{FF2B5EF4-FFF2-40B4-BE49-F238E27FC236}">
                <a16:creationId xmlns:a16="http://schemas.microsoft.com/office/drawing/2014/main" id="{A358B47A-095D-8E2A-C9F0-D79E14636423}"/>
              </a:ext>
            </a:extLst>
          </p:cNvPr>
          <p:cNvSpPr>
            <a:spLocks noGrp="1"/>
          </p:cNvSpPr>
          <p:nvPr>
            <p:ph type="body" sz="quarter" idx="14"/>
          </p:nvPr>
        </p:nvSpPr>
        <p:spPr>
          <a:xfrm>
            <a:off x="3048000" y="4401442"/>
            <a:ext cx="9412224" cy="1816442"/>
          </a:xfrm>
        </p:spPr>
        <p:txBody>
          <a:bodyPr anchor="ctr">
            <a:normAutofit/>
          </a:bodyPr>
          <a:lstStyle/>
          <a:p>
            <a:r>
              <a:rPr lang="en-US" sz="3200"/>
              <a:t>Informed Choice Counseling</a:t>
            </a:r>
          </a:p>
        </p:txBody>
      </p:sp>
      <p:sp>
        <p:nvSpPr>
          <p:cNvPr id="4" name="TextBox 3">
            <a:extLst>
              <a:ext uri="{FF2B5EF4-FFF2-40B4-BE49-F238E27FC236}">
                <a16:creationId xmlns:a16="http://schemas.microsoft.com/office/drawing/2014/main" id="{4AAAA1E2-5543-3625-6165-0467F03FB42D}"/>
              </a:ext>
            </a:extLst>
          </p:cNvPr>
          <p:cNvSpPr txBox="1"/>
          <p:nvPr/>
        </p:nvSpPr>
        <p:spPr>
          <a:xfrm>
            <a:off x="427546" y="5167831"/>
            <a:ext cx="3018838" cy="261610"/>
          </a:xfrm>
          <a:prstGeom prst="rect">
            <a:avLst/>
          </a:prstGeom>
          <a:noFill/>
        </p:spPr>
        <p:txBody>
          <a:bodyPr wrap="square" lIns="91440" tIns="45720" rIns="91440" bIns="45720" rtlCol="0" anchor="t">
            <a:spAutoFit/>
          </a:bodyPr>
          <a:lstStyle/>
          <a:p>
            <a:r>
              <a:rPr lang="en-US" sz="1100" b="1" spc="110">
                <a:solidFill>
                  <a:schemeClr val="bg1"/>
                </a:solidFill>
                <a:latin typeface="Poppins"/>
                <a:cs typeface="Poppins"/>
              </a:rPr>
              <a:t>August 2023</a:t>
            </a:r>
          </a:p>
        </p:txBody>
      </p:sp>
      <p:sp>
        <p:nvSpPr>
          <p:cNvPr id="5" name="TextBox 4">
            <a:extLst>
              <a:ext uri="{FF2B5EF4-FFF2-40B4-BE49-F238E27FC236}">
                <a16:creationId xmlns:a16="http://schemas.microsoft.com/office/drawing/2014/main" id="{651D7EEA-C6DD-1512-11ED-4FFD5D39BC80}"/>
              </a:ext>
            </a:extLst>
          </p:cNvPr>
          <p:cNvSpPr txBox="1"/>
          <p:nvPr/>
        </p:nvSpPr>
        <p:spPr>
          <a:xfrm>
            <a:off x="10337134" y="4951816"/>
            <a:ext cx="1743456" cy="523220"/>
          </a:xfrm>
          <a:prstGeom prst="rect">
            <a:avLst/>
          </a:prstGeom>
          <a:noFill/>
        </p:spPr>
        <p:txBody>
          <a:bodyPr wrap="square" lIns="91440" tIns="45720" rIns="91440" bIns="45720" rtlCol="0" anchor="t">
            <a:spAutoFit/>
          </a:bodyPr>
          <a:lstStyle/>
          <a:p>
            <a:pPr algn="r"/>
            <a:r>
              <a:rPr lang="en-US" sz="1400" b="1">
                <a:solidFill>
                  <a:schemeClr val="accent3"/>
                </a:solidFill>
                <a:latin typeface="Poppins"/>
                <a:cs typeface="Poppins"/>
              </a:rPr>
              <a:t>TIME REQUIRED </a:t>
            </a:r>
            <a:endParaRPr lang="en-US" sz="1400" b="1">
              <a:solidFill>
                <a:schemeClr val="accent3"/>
              </a:solidFill>
              <a:latin typeface="Poppins" pitchFamily="2" charset="77"/>
              <a:cs typeface="Poppins" pitchFamily="2" charset="77"/>
            </a:endParaRPr>
          </a:p>
          <a:p>
            <a:pPr algn="r"/>
            <a:r>
              <a:rPr lang="en-US" sz="1400" b="1" i="1">
                <a:solidFill>
                  <a:schemeClr val="accent3"/>
                </a:solidFill>
                <a:latin typeface="Poppins"/>
                <a:cs typeface="Poppins"/>
              </a:rPr>
              <a:t>60 minutes</a:t>
            </a:r>
            <a:endParaRPr lang="en-US" sz="1400" b="1" i="1">
              <a:solidFill>
                <a:schemeClr val="accent3"/>
              </a:solidFill>
              <a:latin typeface="Poppins" pitchFamily="2" charset="77"/>
              <a:cs typeface="Poppins" pitchFamily="2" charset="77"/>
            </a:endParaRPr>
          </a:p>
        </p:txBody>
      </p:sp>
      <p:cxnSp>
        <p:nvCxnSpPr>
          <p:cNvPr id="9" name="Straight Connector 8">
            <a:extLst>
              <a:ext uri="{FF2B5EF4-FFF2-40B4-BE49-F238E27FC236}">
                <a16:creationId xmlns:a16="http://schemas.microsoft.com/office/drawing/2014/main" id="{57B6F66A-D7DF-D637-0404-42B23F5EA755}"/>
              </a:ext>
            </a:extLst>
          </p:cNvPr>
          <p:cNvCxnSpPr>
            <a:cxnSpLocks/>
          </p:cNvCxnSpPr>
          <p:nvPr/>
        </p:nvCxnSpPr>
        <p:spPr>
          <a:xfrm>
            <a:off x="-9144" y="5762444"/>
            <a:ext cx="12200394"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5785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4CD328B-9292-A53E-9567-0B0A6DBBC25A}"/>
              </a:ext>
            </a:extLst>
          </p:cNvPr>
          <p:cNvSpPr/>
          <p:nvPr/>
        </p:nvSpPr>
        <p:spPr>
          <a:xfrm>
            <a:off x="5190565" y="0"/>
            <a:ext cx="7001435" cy="6858000"/>
          </a:xfrm>
          <a:prstGeom prst="rect">
            <a:avLst/>
          </a:prstGeom>
          <a:solidFill>
            <a:srgbClr val="D763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08E6F029-AE8A-5015-109A-DCD36AF3E253}"/>
              </a:ext>
            </a:extLst>
          </p:cNvPr>
          <p:cNvSpPr txBox="1">
            <a:spLocks/>
          </p:cNvSpPr>
          <p:nvPr/>
        </p:nvSpPr>
        <p:spPr>
          <a:xfrm>
            <a:off x="-41204" y="2675637"/>
            <a:ext cx="5033682" cy="1143000"/>
          </a:xfrm>
          <a:prstGeom prst="rect">
            <a:avLst/>
          </a:prstGeom>
        </p:spPr>
        <p:txBody>
          <a:bodyPr vert="horz" lIns="804672" tIns="45720" rIns="91440" bIns="45720" rtlCol="0" anchor="ctr">
            <a:normAutofit fontScale="92500"/>
          </a:bodyPr>
          <a:lstStyle>
            <a:lvl1pPr algn="l" defTabSz="914400" rtl="0" eaLnBrk="1" latinLnBrk="0" hangingPunct="1">
              <a:lnSpc>
                <a:spcPct val="90000"/>
              </a:lnSpc>
              <a:spcBef>
                <a:spcPct val="0"/>
              </a:spcBef>
              <a:buNone/>
              <a:defRPr sz="3000" b="1" i="0" kern="1200">
                <a:solidFill>
                  <a:schemeClr val="accent1"/>
                </a:solidFill>
                <a:latin typeface="Poppins SemiBold" pitchFamily="2" charset="77"/>
                <a:ea typeface="Roboto" panose="02000000000000000000" pitchFamily="2" charset="0"/>
                <a:cs typeface="Poppins SemiBold" pitchFamily="2" charset="77"/>
              </a:defRPr>
            </a:lvl1pPr>
          </a:lstStyle>
          <a:p>
            <a:r>
              <a:rPr lang="en-US"/>
              <a:t>Choice counseling is part of a </a:t>
            </a:r>
            <a:r>
              <a:rPr lang="en-US">
                <a:solidFill>
                  <a:srgbClr val="D76305"/>
                </a:solidFill>
              </a:rPr>
              <a:t>conversation</a:t>
            </a:r>
          </a:p>
        </p:txBody>
      </p:sp>
      <p:pic>
        <p:nvPicPr>
          <p:cNvPr id="4" name="Graphic 3" descr="Chat outline">
            <a:extLst>
              <a:ext uri="{FF2B5EF4-FFF2-40B4-BE49-F238E27FC236}">
                <a16:creationId xmlns:a16="http://schemas.microsoft.com/office/drawing/2014/main" id="{8D4CD22B-96CB-CADE-DCA1-2AB70D131B4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4122" y="396696"/>
            <a:ext cx="640080" cy="640080"/>
          </a:xfrm>
          <a:prstGeom prst="rect">
            <a:avLst/>
          </a:prstGeom>
        </p:spPr>
      </p:pic>
      <p:sp>
        <p:nvSpPr>
          <p:cNvPr id="7" name="TextBox 6">
            <a:extLst>
              <a:ext uri="{FF2B5EF4-FFF2-40B4-BE49-F238E27FC236}">
                <a16:creationId xmlns:a16="http://schemas.microsoft.com/office/drawing/2014/main" id="{8857EE96-B970-909A-87CD-452C760B0650}"/>
              </a:ext>
            </a:extLst>
          </p:cNvPr>
          <p:cNvSpPr txBox="1"/>
          <p:nvPr/>
        </p:nvSpPr>
        <p:spPr>
          <a:xfrm>
            <a:off x="5467091" y="771074"/>
            <a:ext cx="6448381" cy="4952125"/>
          </a:xfrm>
          <a:prstGeom prst="rect">
            <a:avLst/>
          </a:prstGeom>
          <a:noFill/>
        </p:spPr>
        <p:txBody>
          <a:bodyPr wrap="square">
            <a:spAutoFit/>
          </a:bodyPr>
          <a:lstStyle/>
          <a:p>
            <a:pPr>
              <a:lnSpc>
                <a:spcPct val="110000"/>
              </a:lnSpc>
            </a:pPr>
            <a:r>
              <a:rPr lang="en-US" sz="2400">
                <a:solidFill>
                  <a:schemeClr val="bg1"/>
                </a:solidFill>
                <a:latin typeface="Poppins" pitchFamily="2" charset="77"/>
                <a:cs typeface="Poppins" pitchFamily="2" charset="77"/>
              </a:rPr>
              <a:t>Assisting the client in making an informed choice is part of the counseling process - whereby the provider and client explore the client's knowledge and needs in relation to the available options. </a:t>
            </a:r>
          </a:p>
          <a:p>
            <a:pPr>
              <a:lnSpc>
                <a:spcPct val="110000"/>
              </a:lnSpc>
            </a:pPr>
            <a:endParaRPr lang="en-US" sz="2400">
              <a:solidFill>
                <a:schemeClr val="bg1"/>
              </a:solidFill>
              <a:latin typeface="Poppins" pitchFamily="2" charset="77"/>
              <a:cs typeface="Poppins" pitchFamily="2" charset="77"/>
            </a:endParaRPr>
          </a:p>
          <a:p>
            <a:pPr>
              <a:lnSpc>
                <a:spcPct val="110000"/>
              </a:lnSpc>
            </a:pPr>
            <a:r>
              <a:rPr lang="en-US" sz="2400">
                <a:solidFill>
                  <a:schemeClr val="bg1"/>
                </a:solidFill>
                <a:latin typeface="Poppins" pitchFamily="2" charset="77"/>
                <a:cs typeface="Poppins" pitchFamily="2" charset="77"/>
              </a:rPr>
              <a:t>The provider needs to ask questions, provide information, and answer questions. Based on this process, the client is supported to make an informed decision.</a:t>
            </a:r>
          </a:p>
        </p:txBody>
      </p:sp>
    </p:spTree>
    <p:extLst>
      <p:ext uri="{BB962C8B-B14F-4D97-AF65-F5344CB8AC3E}">
        <p14:creationId xmlns:p14="http://schemas.microsoft.com/office/powerpoint/2010/main" val="7602075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4CD328B-9292-A53E-9567-0B0A6DBBC25A}"/>
              </a:ext>
            </a:extLst>
          </p:cNvPr>
          <p:cNvSpPr/>
          <p:nvPr/>
        </p:nvSpPr>
        <p:spPr>
          <a:xfrm>
            <a:off x="5190563" y="0"/>
            <a:ext cx="7001435" cy="6858000"/>
          </a:xfrm>
          <a:prstGeom prst="rect">
            <a:avLst/>
          </a:prstGeom>
          <a:solidFill>
            <a:srgbClr val="D763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08E6F029-AE8A-5015-109A-DCD36AF3E253}"/>
              </a:ext>
            </a:extLst>
          </p:cNvPr>
          <p:cNvSpPr txBox="1">
            <a:spLocks/>
          </p:cNvSpPr>
          <p:nvPr/>
        </p:nvSpPr>
        <p:spPr>
          <a:xfrm>
            <a:off x="-41204" y="2675637"/>
            <a:ext cx="5033682" cy="1143000"/>
          </a:xfrm>
          <a:prstGeom prst="rect">
            <a:avLst/>
          </a:prstGeom>
        </p:spPr>
        <p:txBody>
          <a:bodyPr vert="horz" lIns="804672" tIns="45720" rIns="91440" bIns="45720" rtlCol="0" anchor="ctr">
            <a:normAutofit fontScale="92500" lnSpcReduction="10000"/>
          </a:bodyPr>
          <a:lstStyle>
            <a:lvl1pPr algn="l" defTabSz="914400" rtl="0" eaLnBrk="1" latinLnBrk="0" hangingPunct="1">
              <a:lnSpc>
                <a:spcPct val="90000"/>
              </a:lnSpc>
              <a:spcBef>
                <a:spcPct val="0"/>
              </a:spcBef>
              <a:buNone/>
              <a:defRPr sz="3000" b="1" i="0" kern="1200">
                <a:solidFill>
                  <a:schemeClr val="accent1"/>
                </a:solidFill>
                <a:latin typeface="Poppins SemiBold" pitchFamily="2" charset="77"/>
                <a:ea typeface="Roboto" panose="02000000000000000000" pitchFamily="2" charset="0"/>
                <a:cs typeface="Poppins SemiBold" pitchFamily="2" charset="77"/>
              </a:defRPr>
            </a:lvl1pPr>
          </a:lstStyle>
          <a:p>
            <a:r>
              <a:rPr lang="en-US"/>
              <a:t>Choice counseling is part of a </a:t>
            </a:r>
            <a:r>
              <a:rPr lang="en-US">
                <a:solidFill>
                  <a:srgbClr val="D76305"/>
                </a:solidFill>
              </a:rPr>
              <a:t>conversation </a:t>
            </a:r>
            <a:r>
              <a:rPr lang="en-US"/>
              <a:t>checklist</a:t>
            </a:r>
          </a:p>
        </p:txBody>
      </p:sp>
      <p:pic>
        <p:nvPicPr>
          <p:cNvPr id="4" name="Graphic 3" descr="Chat outline">
            <a:extLst>
              <a:ext uri="{FF2B5EF4-FFF2-40B4-BE49-F238E27FC236}">
                <a16:creationId xmlns:a16="http://schemas.microsoft.com/office/drawing/2014/main" id="{8D4CD22B-96CB-CADE-DCA1-2AB70D131B4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4122" y="396696"/>
            <a:ext cx="640080" cy="640080"/>
          </a:xfrm>
          <a:prstGeom prst="rect">
            <a:avLst/>
          </a:prstGeom>
        </p:spPr>
      </p:pic>
      <p:sp>
        <p:nvSpPr>
          <p:cNvPr id="7" name="TextBox 6">
            <a:extLst>
              <a:ext uri="{FF2B5EF4-FFF2-40B4-BE49-F238E27FC236}">
                <a16:creationId xmlns:a16="http://schemas.microsoft.com/office/drawing/2014/main" id="{8857EE96-B970-909A-87CD-452C760B0650}"/>
              </a:ext>
            </a:extLst>
          </p:cNvPr>
          <p:cNvSpPr txBox="1"/>
          <p:nvPr/>
        </p:nvSpPr>
        <p:spPr>
          <a:xfrm>
            <a:off x="5467091" y="396696"/>
            <a:ext cx="6448381" cy="5801075"/>
          </a:xfrm>
          <a:prstGeom prst="rect">
            <a:avLst/>
          </a:prstGeom>
          <a:noFill/>
        </p:spPr>
        <p:txBody>
          <a:bodyPr wrap="square">
            <a:spAutoFit/>
          </a:bodyPr>
          <a:lstStyle/>
          <a:p>
            <a:pPr>
              <a:lnSpc>
                <a:spcPct val="110000"/>
              </a:lnSpc>
            </a:pPr>
            <a:endParaRPr lang="en-US">
              <a:solidFill>
                <a:schemeClr val="bg1"/>
              </a:solidFill>
              <a:latin typeface="Poppins" pitchFamily="2" charset="77"/>
              <a:cs typeface="Poppins" pitchFamily="2" charset="77"/>
            </a:endParaRPr>
          </a:p>
          <a:p>
            <a:pPr>
              <a:lnSpc>
                <a:spcPct val="110000"/>
              </a:lnSpc>
            </a:pPr>
            <a:r>
              <a:rPr lang="en-US" sz="2000">
                <a:solidFill>
                  <a:schemeClr val="bg1"/>
                </a:solidFill>
                <a:effectLst/>
                <a:latin typeface="Poppins" panose="00000500000000000000" pitchFamily="2" charset="0"/>
                <a:cs typeface="Poppins" panose="00000500000000000000" pitchFamily="2" charset="0"/>
              </a:rPr>
              <a:t>The discussion needs:</a:t>
            </a:r>
          </a:p>
          <a:p>
            <a:pPr>
              <a:lnSpc>
                <a:spcPct val="110000"/>
              </a:lnSpc>
            </a:pPr>
            <a:endParaRPr lang="en-US" sz="2000">
              <a:solidFill>
                <a:schemeClr val="bg1"/>
              </a:solidFill>
              <a:latin typeface="Poppins" panose="00000500000000000000" pitchFamily="2" charset="0"/>
              <a:cs typeface="Poppins" panose="00000500000000000000" pitchFamily="2" charset="0"/>
            </a:endParaRPr>
          </a:p>
          <a:p>
            <a:pPr marL="285750" indent="-285750">
              <a:lnSpc>
                <a:spcPct val="110000"/>
              </a:lnSpc>
              <a:buFont typeface="Wingdings" panose="05000000000000000000" pitchFamily="2" charset="2"/>
              <a:buChar char="ü"/>
            </a:pPr>
            <a:r>
              <a:rPr lang="en-US" sz="2000" b="1">
                <a:solidFill>
                  <a:schemeClr val="bg1"/>
                </a:solidFill>
                <a:latin typeface="Poppins" panose="00000500000000000000" pitchFamily="2" charset="0"/>
                <a:cs typeface="Poppins" panose="00000500000000000000" pitchFamily="2" charset="0"/>
              </a:rPr>
              <a:t>Adequate time </a:t>
            </a:r>
            <a:r>
              <a:rPr lang="en-US" sz="2000">
                <a:solidFill>
                  <a:schemeClr val="bg1"/>
                </a:solidFill>
                <a:latin typeface="Poppins" panose="00000500000000000000" pitchFamily="2" charset="0"/>
                <a:cs typeface="Poppins" panose="00000500000000000000" pitchFamily="2" charset="0"/>
              </a:rPr>
              <a:t>for the client to ask questions and take in the information</a:t>
            </a:r>
          </a:p>
          <a:p>
            <a:pPr marL="285750" indent="-285750">
              <a:lnSpc>
                <a:spcPct val="110000"/>
              </a:lnSpc>
              <a:buFont typeface="Wingdings" panose="05000000000000000000" pitchFamily="2" charset="2"/>
              <a:buChar char="ü"/>
            </a:pPr>
            <a:endParaRPr lang="en-US" sz="2000">
              <a:solidFill>
                <a:schemeClr val="bg1"/>
              </a:solidFill>
              <a:latin typeface="Poppins" panose="00000500000000000000" pitchFamily="2" charset="0"/>
              <a:cs typeface="Poppins" panose="00000500000000000000" pitchFamily="2" charset="0"/>
            </a:endParaRPr>
          </a:p>
          <a:p>
            <a:pPr marL="285750" indent="-285750">
              <a:lnSpc>
                <a:spcPct val="110000"/>
              </a:lnSpc>
              <a:buFont typeface="Wingdings" panose="05000000000000000000" pitchFamily="2" charset="2"/>
              <a:buChar char="ü"/>
            </a:pPr>
            <a:r>
              <a:rPr lang="en-US" sz="2000">
                <a:solidFill>
                  <a:schemeClr val="bg1"/>
                </a:solidFill>
                <a:latin typeface="Poppins" panose="00000500000000000000" pitchFamily="2" charset="0"/>
                <a:cs typeface="Poppins" panose="00000500000000000000" pitchFamily="2" charset="0"/>
              </a:rPr>
              <a:t>Be </a:t>
            </a:r>
            <a:r>
              <a:rPr lang="en-US" sz="2000" b="1">
                <a:solidFill>
                  <a:schemeClr val="bg1"/>
                </a:solidFill>
                <a:latin typeface="Poppins" panose="00000500000000000000" pitchFamily="2" charset="0"/>
                <a:cs typeface="Poppins" panose="00000500000000000000" pitchFamily="2" charset="0"/>
              </a:rPr>
              <a:t>c</a:t>
            </a:r>
            <a:r>
              <a:rPr lang="en-US" sz="2000" b="1">
                <a:solidFill>
                  <a:schemeClr val="bg1"/>
                </a:solidFill>
                <a:effectLst/>
                <a:latin typeface="Poppins" panose="00000500000000000000" pitchFamily="2" charset="0"/>
                <a:cs typeface="Poppins" panose="00000500000000000000" pitchFamily="2" charset="0"/>
              </a:rPr>
              <a:t>lient-centered and client-led</a:t>
            </a:r>
          </a:p>
          <a:p>
            <a:pPr marL="285750" indent="-285750">
              <a:lnSpc>
                <a:spcPct val="110000"/>
              </a:lnSpc>
              <a:buFont typeface="Wingdings" panose="05000000000000000000" pitchFamily="2" charset="2"/>
              <a:buChar char="ü"/>
            </a:pPr>
            <a:endParaRPr lang="en-US" sz="2000" b="1">
              <a:solidFill>
                <a:schemeClr val="bg1"/>
              </a:solidFill>
              <a:latin typeface="Poppins" panose="00000500000000000000" pitchFamily="2" charset="0"/>
              <a:cs typeface="Poppins" panose="00000500000000000000" pitchFamily="2" charset="0"/>
            </a:endParaRPr>
          </a:p>
          <a:p>
            <a:pPr marL="285750" indent="-285750">
              <a:lnSpc>
                <a:spcPct val="110000"/>
              </a:lnSpc>
              <a:buFont typeface="Wingdings" panose="05000000000000000000" pitchFamily="2" charset="2"/>
              <a:buChar char="ü"/>
            </a:pPr>
            <a:r>
              <a:rPr lang="en-US" sz="2000">
                <a:solidFill>
                  <a:schemeClr val="bg1"/>
                </a:solidFill>
                <a:latin typeface="Poppins" panose="00000500000000000000" pitchFamily="2" charset="0"/>
                <a:cs typeface="Poppins" panose="00000500000000000000" pitchFamily="2" charset="0"/>
              </a:rPr>
              <a:t>A</a:t>
            </a:r>
            <a:r>
              <a:rPr lang="en-US" sz="2000">
                <a:solidFill>
                  <a:schemeClr val="bg1"/>
                </a:solidFill>
                <a:effectLst/>
                <a:latin typeface="Poppins" panose="00000500000000000000" pitchFamily="2" charset="0"/>
                <a:cs typeface="Poppins" panose="00000500000000000000" pitchFamily="2" charset="0"/>
              </a:rPr>
              <a:t> two-way </a:t>
            </a:r>
            <a:r>
              <a:rPr lang="en-US" sz="2000" b="1">
                <a:solidFill>
                  <a:schemeClr val="bg1"/>
                </a:solidFill>
                <a:effectLst/>
                <a:latin typeface="Poppins" panose="00000500000000000000" pitchFamily="2" charset="0"/>
                <a:cs typeface="Poppins" panose="00000500000000000000" pitchFamily="2" charset="0"/>
              </a:rPr>
              <a:t>conversation</a:t>
            </a:r>
          </a:p>
          <a:p>
            <a:pPr marL="285750" indent="-285750">
              <a:lnSpc>
                <a:spcPct val="110000"/>
              </a:lnSpc>
              <a:buFont typeface="Wingdings" panose="05000000000000000000" pitchFamily="2" charset="2"/>
              <a:buChar char="ü"/>
            </a:pPr>
            <a:endParaRPr lang="en-US" sz="2000" b="1">
              <a:solidFill>
                <a:schemeClr val="bg1"/>
              </a:solidFill>
              <a:effectLst/>
              <a:latin typeface="Poppins" panose="00000500000000000000" pitchFamily="2" charset="0"/>
              <a:cs typeface="Poppins" panose="00000500000000000000" pitchFamily="2" charset="0"/>
            </a:endParaRPr>
          </a:p>
          <a:p>
            <a:pPr marL="285750" indent="-285750">
              <a:lnSpc>
                <a:spcPct val="110000"/>
              </a:lnSpc>
              <a:buFont typeface="Wingdings" panose="05000000000000000000" pitchFamily="2" charset="2"/>
              <a:buChar char="ü"/>
            </a:pPr>
            <a:r>
              <a:rPr lang="en-US" sz="2000">
                <a:solidFill>
                  <a:schemeClr val="bg1"/>
                </a:solidFill>
                <a:latin typeface="Poppins" panose="00000500000000000000" pitchFamily="2" charset="0"/>
                <a:cs typeface="Poppins" panose="00000500000000000000" pitchFamily="2" charset="0"/>
              </a:rPr>
              <a:t>Be </a:t>
            </a:r>
            <a:r>
              <a:rPr lang="en-US" sz="2000" b="1">
                <a:solidFill>
                  <a:schemeClr val="bg1"/>
                </a:solidFill>
                <a:latin typeface="Poppins" panose="00000500000000000000" pitchFamily="2" charset="0"/>
                <a:cs typeface="Poppins" panose="00000500000000000000" pitchFamily="2" charset="0"/>
              </a:rPr>
              <a:t>f</a:t>
            </a:r>
            <a:r>
              <a:rPr lang="en-US" sz="2000" b="1">
                <a:solidFill>
                  <a:schemeClr val="bg1"/>
                </a:solidFill>
                <a:effectLst/>
                <a:latin typeface="Poppins" panose="00000500000000000000" pitchFamily="2" charset="0"/>
                <a:cs typeface="Poppins" panose="00000500000000000000" pitchFamily="2" charset="0"/>
              </a:rPr>
              <a:t>lexible</a:t>
            </a:r>
          </a:p>
          <a:p>
            <a:pPr marL="285750" indent="-285750">
              <a:lnSpc>
                <a:spcPct val="110000"/>
              </a:lnSpc>
              <a:buFont typeface="Wingdings" panose="05000000000000000000" pitchFamily="2" charset="2"/>
              <a:buChar char="ü"/>
            </a:pPr>
            <a:endParaRPr lang="en-US" sz="2000" b="1">
              <a:solidFill>
                <a:schemeClr val="bg1"/>
              </a:solidFill>
              <a:effectLst/>
              <a:latin typeface="Poppins" panose="00000500000000000000" pitchFamily="2" charset="0"/>
              <a:cs typeface="Poppins" panose="00000500000000000000" pitchFamily="2" charset="0"/>
            </a:endParaRPr>
          </a:p>
          <a:p>
            <a:pPr marL="285750" indent="-285750">
              <a:lnSpc>
                <a:spcPct val="110000"/>
              </a:lnSpc>
              <a:buFont typeface="Wingdings" panose="05000000000000000000" pitchFamily="2" charset="2"/>
              <a:buChar char="ü"/>
            </a:pPr>
            <a:r>
              <a:rPr lang="en-US" sz="2000" b="1">
                <a:solidFill>
                  <a:schemeClr val="bg1"/>
                </a:solidFill>
                <a:effectLst/>
                <a:latin typeface="Poppins" panose="00000500000000000000" pitchFamily="2" charset="0"/>
                <a:cs typeface="Poppins" panose="00000500000000000000" pitchFamily="2" charset="0"/>
              </a:rPr>
              <a:t>Embracing both sexual reproductive health and HIV</a:t>
            </a:r>
            <a:r>
              <a:rPr lang="en-US" sz="2000">
                <a:solidFill>
                  <a:schemeClr val="bg1"/>
                </a:solidFill>
                <a:effectLst/>
                <a:latin typeface="Poppins" panose="00000500000000000000" pitchFamily="2" charset="0"/>
                <a:cs typeface="Poppins" panose="00000500000000000000" pitchFamily="2" charset="0"/>
              </a:rPr>
              <a:t>, </a:t>
            </a:r>
            <a:r>
              <a:rPr lang="en-US" sz="2000" b="1">
                <a:solidFill>
                  <a:schemeClr val="bg1"/>
                </a:solidFill>
                <a:effectLst/>
                <a:latin typeface="Poppins" panose="00000500000000000000" pitchFamily="2" charset="0"/>
                <a:cs typeface="Poppins" panose="00000500000000000000" pitchFamily="2" charset="0"/>
              </a:rPr>
              <a:t>as per the client's needs </a:t>
            </a:r>
            <a:r>
              <a:rPr lang="en-US" sz="2000">
                <a:solidFill>
                  <a:schemeClr val="bg1"/>
                </a:solidFill>
                <a:effectLst/>
                <a:latin typeface="Poppins" panose="00000500000000000000" pitchFamily="2" charset="0"/>
                <a:cs typeface="Poppins" panose="00000500000000000000" pitchFamily="2" charset="0"/>
              </a:rPr>
              <a:t>– especially issues such as contraception, planning for pregnancy, sexually transmitted infections (STIs), and gender-based violence (GBV)</a:t>
            </a:r>
            <a:endParaRPr lang="en-US">
              <a:solidFill>
                <a:schemeClr val="bg1"/>
              </a:solidFill>
              <a:latin typeface="Poppins" panose="00000500000000000000" pitchFamily="2" charset="0"/>
              <a:cs typeface="Poppins" panose="00000500000000000000" pitchFamily="2" charset="0"/>
            </a:endParaRPr>
          </a:p>
        </p:txBody>
      </p:sp>
      <p:sp>
        <p:nvSpPr>
          <p:cNvPr id="2" name="Rectangle 1">
            <a:extLst>
              <a:ext uri="{FF2B5EF4-FFF2-40B4-BE49-F238E27FC236}">
                <a16:creationId xmlns:a16="http://schemas.microsoft.com/office/drawing/2014/main" id="{D970EA9B-FE54-8A72-E4F9-A52F820C21FB}"/>
              </a:ext>
            </a:extLst>
          </p:cNvPr>
          <p:cNvSpPr/>
          <p:nvPr/>
        </p:nvSpPr>
        <p:spPr>
          <a:xfrm>
            <a:off x="5333224" y="160282"/>
            <a:ext cx="6716111" cy="6537435"/>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a:p>
        </p:txBody>
      </p:sp>
    </p:spTree>
    <p:extLst>
      <p:ext uri="{BB962C8B-B14F-4D97-AF65-F5344CB8AC3E}">
        <p14:creationId xmlns:p14="http://schemas.microsoft.com/office/powerpoint/2010/main" val="12085368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A34E0AC-6AB5-1E31-E63A-DE7375302747}"/>
              </a:ext>
            </a:extLst>
          </p:cNvPr>
          <p:cNvSpPr/>
          <p:nvPr/>
        </p:nvSpPr>
        <p:spPr>
          <a:xfrm>
            <a:off x="6333565" y="255494"/>
            <a:ext cx="5620870" cy="6347012"/>
          </a:xfrm>
          <a:prstGeom prst="rect">
            <a:avLst/>
          </a:prstGeom>
          <a:solidFill>
            <a:srgbClr val="D76305"/>
          </a:solidFill>
          <a:ln>
            <a:solidFill>
              <a:srgbClr val="D76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A12F9C-FB59-91BB-C7D3-F7C89EE9E213}"/>
              </a:ext>
            </a:extLst>
          </p:cNvPr>
          <p:cNvSpPr>
            <a:spLocks noGrp="1"/>
          </p:cNvSpPr>
          <p:nvPr>
            <p:ph type="title"/>
          </p:nvPr>
        </p:nvSpPr>
        <p:spPr>
          <a:xfrm>
            <a:off x="181127" y="1844357"/>
            <a:ext cx="5421878" cy="1143000"/>
          </a:xfrm>
        </p:spPr>
        <p:txBody>
          <a:bodyPr/>
          <a:lstStyle/>
          <a:p>
            <a:r>
              <a:rPr lang="en-US"/>
              <a:t>Tips for the counseling conversation </a:t>
            </a:r>
          </a:p>
        </p:txBody>
      </p:sp>
      <p:sp>
        <p:nvSpPr>
          <p:cNvPr id="4" name="TextBox 3">
            <a:extLst>
              <a:ext uri="{FF2B5EF4-FFF2-40B4-BE49-F238E27FC236}">
                <a16:creationId xmlns:a16="http://schemas.microsoft.com/office/drawing/2014/main" id="{45B527FC-DA8E-76D4-A1A3-918351961AC7}"/>
              </a:ext>
            </a:extLst>
          </p:cNvPr>
          <p:cNvSpPr txBox="1"/>
          <p:nvPr/>
        </p:nvSpPr>
        <p:spPr>
          <a:xfrm>
            <a:off x="6766397" y="889843"/>
            <a:ext cx="4583678" cy="5078313"/>
          </a:xfrm>
          <a:prstGeom prst="rect">
            <a:avLst/>
          </a:prstGeom>
          <a:noFill/>
        </p:spPr>
        <p:txBody>
          <a:bodyPr wrap="square">
            <a:spAutoFit/>
          </a:bodyPr>
          <a:lstStyle/>
          <a:p>
            <a:r>
              <a:rPr lang="en-US">
                <a:solidFill>
                  <a:schemeClr val="bg1"/>
                </a:solidFill>
                <a:effectLst/>
                <a:latin typeface="Poppins" pitchFamily="2" charset="77"/>
                <a:cs typeface="Poppins" pitchFamily="2" charset="77"/>
              </a:rPr>
              <a:t>HIV-negative people interested in HIV prevention options should receive counseling prior to starting a method as well as at follow-up visits. </a:t>
            </a:r>
          </a:p>
          <a:p>
            <a:endParaRPr lang="en-US">
              <a:solidFill>
                <a:schemeClr val="bg1"/>
              </a:solidFill>
              <a:latin typeface="Poppins" pitchFamily="2" charset="77"/>
              <a:cs typeface="Poppins" pitchFamily="2" charset="77"/>
            </a:endParaRPr>
          </a:p>
          <a:p>
            <a:r>
              <a:rPr lang="en-US">
                <a:solidFill>
                  <a:schemeClr val="bg1"/>
                </a:solidFill>
                <a:effectLst/>
                <a:latin typeface="Poppins" pitchFamily="2" charset="77"/>
                <a:cs typeface="Poppins" pitchFamily="2" charset="77"/>
              </a:rPr>
              <a:t>This ensures that clients understand how to use their method, are supported in effective method use, discuss challenges, and receive support should they wish to change to other prevention options. </a:t>
            </a:r>
          </a:p>
          <a:p>
            <a:endParaRPr lang="en-US">
              <a:solidFill>
                <a:schemeClr val="bg1"/>
              </a:solidFill>
              <a:latin typeface="Poppins" pitchFamily="2" charset="77"/>
              <a:cs typeface="Poppins" pitchFamily="2" charset="77"/>
            </a:endParaRPr>
          </a:p>
          <a:p>
            <a:r>
              <a:rPr lang="en-US">
                <a:solidFill>
                  <a:schemeClr val="bg1"/>
                </a:solidFill>
                <a:latin typeface="Poppins" pitchFamily="2" charset="77"/>
                <a:cs typeface="Poppins" pitchFamily="2" charset="77"/>
              </a:rPr>
              <a:t>HIV prevention is interrelated with sexual and reproductive health and rights, and as such, HIV prevention should always be discussed with the prevention of pregnancy, STIs and gender- and sexually-based violence.</a:t>
            </a:r>
          </a:p>
        </p:txBody>
      </p:sp>
      <p:pic>
        <p:nvPicPr>
          <p:cNvPr id="7" name="Graphic 6" descr="Chat outline">
            <a:extLst>
              <a:ext uri="{FF2B5EF4-FFF2-40B4-BE49-F238E27FC236}">
                <a16:creationId xmlns:a16="http://schemas.microsoft.com/office/drawing/2014/main" id="{53FA4A3C-B919-47BC-4DB7-E23341A9E89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29621" y="2708199"/>
            <a:ext cx="2324889" cy="2324889"/>
          </a:xfrm>
          <a:prstGeom prst="rect">
            <a:avLst/>
          </a:prstGeom>
        </p:spPr>
      </p:pic>
      <p:sp>
        <p:nvSpPr>
          <p:cNvPr id="9" name="Rectangle 8">
            <a:extLst>
              <a:ext uri="{FF2B5EF4-FFF2-40B4-BE49-F238E27FC236}">
                <a16:creationId xmlns:a16="http://schemas.microsoft.com/office/drawing/2014/main" id="{EEF4F861-3368-3E9E-CF70-210E91B73582}"/>
              </a:ext>
            </a:extLst>
          </p:cNvPr>
          <p:cNvSpPr/>
          <p:nvPr/>
        </p:nvSpPr>
        <p:spPr>
          <a:xfrm>
            <a:off x="6437780" y="423590"/>
            <a:ext cx="5409079" cy="6016461"/>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1360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A34E0AC-6AB5-1E31-E63A-DE7375302747}"/>
              </a:ext>
            </a:extLst>
          </p:cNvPr>
          <p:cNvSpPr/>
          <p:nvPr/>
        </p:nvSpPr>
        <p:spPr>
          <a:xfrm>
            <a:off x="231228" y="255494"/>
            <a:ext cx="11723207" cy="6347012"/>
          </a:xfrm>
          <a:prstGeom prst="rect">
            <a:avLst/>
          </a:prstGeom>
          <a:solidFill>
            <a:srgbClr val="D76305"/>
          </a:solidFill>
          <a:ln>
            <a:solidFill>
              <a:srgbClr val="D76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5B5E9BA-702F-298F-9BD7-E9567384C872}"/>
              </a:ext>
            </a:extLst>
          </p:cNvPr>
          <p:cNvSpPr txBox="1"/>
          <p:nvPr/>
        </p:nvSpPr>
        <p:spPr>
          <a:xfrm>
            <a:off x="345141" y="486115"/>
            <a:ext cx="11403723" cy="6025239"/>
          </a:xfrm>
          <a:prstGeom prst="rect">
            <a:avLst/>
          </a:prstGeom>
          <a:noFill/>
        </p:spPr>
        <p:txBody>
          <a:bodyPr wrap="square" lIns="91440" tIns="45720" rIns="91440" bIns="45720" anchor="t">
            <a:spAutoFit/>
          </a:bodyPr>
          <a:lstStyle/>
          <a:p>
            <a:pPr>
              <a:lnSpc>
                <a:spcPct val="110000"/>
              </a:lnSpc>
              <a:spcAft>
                <a:spcPts val="600"/>
              </a:spcAft>
            </a:pPr>
            <a:r>
              <a:rPr lang="en-US" sz="2400" b="1" spc="110">
                <a:solidFill>
                  <a:schemeClr val="bg1"/>
                </a:solidFill>
                <a:latin typeface="Poppins" pitchFamily="2" charset="77"/>
                <a:cs typeface="Poppins" pitchFamily="2" charset="77"/>
              </a:rPr>
              <a:t>C</a:t>
            </a:r>
            <a:r>
              <a:rPr lang="en-US" sz="2400" b="1" spc="110">
                <a:solidFill>
                  <a:schemeClr val="bg1"/>
                </a:solidFill>
                <a:effectLst/>
                <a:latin typeface="Poppins" pitchFamily="2" charset="77"/>
                <a:cs typeface="Poppins" pitchFamily="2" charset="77"/>
              </a:rPr>
              <a:t>ounseling Ti</a:t>
            </a:r>
            <a:r>
              <a:rPr lang="en-US" sz="2400" b="1" spc="110">
                <a:solidFill>
                  <a:schemeClr val="bg1"/>
                </a:solidFill>
                <a:latin typeface="Poppins" pitchFamily="2" charset="77"/>
                <a:cs typeface="Poppins" pitchFamily="2" charset="77"/>
              </a:rPr>
              <a:t>ps</a:t>
            </a:r>
          </a:p>
          <a:p>
            <a:pPr>
              <a:lnSpc>
                <a:spcPct val="110000"/>
              </a:lnSpc>
              <a:spcAft>
                <a:spcPts val="600"/>
              </a:spcAft>
            </a:pPr>
            <a:endParaRPr lang="en-US" sz="1200" b="1" spc="110">
              <a:solidFill>
                <a:schemeClr val="bg1"/>
              </a:solidFill>
              <a:effectLst/>
              <a:latin typeface="Poppins" pitchFamily="2" charset="77"/>
              <a:cs typeface="Poppins" pitchFamily="2" charset="77"/>
            </a:endParaRPr>
          </a:p>
          <a:p>
            <a:pPr marL="285750" indent="-285750">
              <a:lnSpc>
                <a:spcPct val="110000"/>
              </a:lnSpc>
              <a:spcAft>
                <a:spcPts val="600"/>
              </a:spcAft>
              <a:buFont typeface="Arial" panose="020B0604020202020204" pitchFamily="34" charset="0"/>
              <a:buChar char="•"/>
            </a:pPr>
            <a:r>
              <a:rPr lang="en-US" sz="1600">
                <a:solidFill>
                  <a:schemeClr val="bg1"/>
                </a:solidFill>
                <a:effectLst/>
                <a:latin typeface="Poppins"/>
                <a:cs typeface="Poppins"/>
              </a:rPr>
              <a:t>Focus on the needs and lifestyle preferences of the client</a:t>
            </a:r>
          </a:p>
          <a:p>
            <a:pPr marL="285750" indent="-285750">
              <a:lnSpc>
                <a:spcPct val="110000"/>
              </a:lnSpc>
              <a:spcAft>
                <a:spcPts val="600"/>
              </a:spcAft>
              <a:buFont typeface="Arial" panose="020B0604020202020204" pitchFamily="34" charset="0"/>
              <a:buChar char="•"/>
            </a:pPr>
            <a:r>
              <a:rPr lang="en-US" sz="1600">
                <a:solidFill>
                  <a:schemeClr val="bg1"/>
                </a:solidFill>
                <a:effectLst/>
                <a:latin typeface="Poppins"/>
                <a:cs typeface="Poppins"/>
              </a:rPr>
              <a:t>Be non-judgmental</a:t>
            </a:r>
            <a:r>
              <a:rPr lang="en-US" sz="1600">
                <a:solidFill>
                  <a:schemeClr val="bg1"/>
                </a:solidFill>
                <a:latin typeface="Poppins"/>
                <a:cs typeface="Poppins"/>
              </a:rPr>
              <a:t>,</a:t>
            </a:r>
            <a:r>
              <a:rPr lang="en-US" sz="1600">
                <a:solidFill>
                  <a:schemeClr val="bg1"/>
                </a:solidFill>
                <a:effectLst/>
                <a:latin typeface="Poppins"/>
                <a:cs typeface="Poppins"/>
              </a:rPr>
              <a:t> client-centered </a:t>
            </a:r>
            <a:r>
              <a:rPr lang="en-US" sz="1600">
                <a:solidFill>
                  <a:schemeClr val="bg1"/>
                </a:solidFill>
                <a:latin typeface="Poppins"/>
                <a:cs typeface="Poppins"/>
              </a:rPr>
              <a:t>and sensitive</a:t>
            </a:r>
            <a:r>
              <a:rPr lang="en-US" sz="1600">
                <a:solidFill>
                  <a:schemeClr val="bg1"/>
                </a:solidFill>
                <a:effectLst/>
                <a:latin typeface="Poppins"/>
                <a:cs typeface="Poppins"/>
              </a:rPr>
              <a:t> </a:t>
            </a:r>
          </a:p>
          <a:p>
            <a:pPr marL="285750" indent="-285750">
              <a:lnSpc>
                <a:spcPct val="110000"/>
              </a:lnSpc>
              <a:spcAft>
                <a:spcPts val="600"/>
              </a:spcAft>
              <a:buFont typeface="Arial" panose="020B0604020202020204" pitchFamily="34" charset="0"/>
              <a:buChar char="•"/>
            </a:pPr>
            <a:r>
              <a:rPr lang="en-US" sz="1600">
                <a:solidFill>
                  <a:schemeClr val="bg1"/>
                </a:solidFill>
                <a:effectLst/>
                <a:latin typeface="Poppins"/>
                <a:cs typeface="Poppins"/>
              </a:rPr>
              <a:t>Respect the rights of the client to make an informed choice, and that this choice may change over time;</a:t>
            </a:r>
          </a:p>
          <a:p>
            <a:pPr marL="285750" indent="-285750">
              <a:lnSpc>
                <a:spcPct val="110000"/>
              </a:lnSpc>
              <a:spcAft>
                <a:spcPts val="600"/>
              </a:spcAft>
              <a:buFont typeface="Arial" panose="020B0604020202020204" pitchFamily="34" charset="0"/>
              <a:buChar char="•"/>
            </a:pPr>
            <a:r>
              <a:rPr lang="en-US" sz="1600">
                <a:solidFill>
                  <a:schemeClr val="bg1"/>
                </a:solidFill>
                <a:effectLst/>
                <a:latin typeface="Poppins"/>
                <a:cs typeface="Poppins"/>
              </a:rPr>
              <a:t>Create a safe space where their choices and opinions are valued</a:t>
            </a:r>
            <a:endParaRPr lang="en-US" sz="1600">
              <a:solidFill>
                <a:schemeClr val="bg1"/>
              </a:solidFill>
              <a:latin typeface="Poppins"/>
              <a:cs typeface="Poppins"/>
            </a:endParaRPr>
          </a:p>
          <a:p>
            <a:pPr marL="285750" indent="-285750">
              <a:lnSpc>
                <a:spcPct val="110000"/>
              </a:lnSpc>
              <a:spcAft>
                <a:spcPts val="600"/>
              </a:spcAft>
              <a:buFont typeface="Arial" panose="020B0604020202020204" pitchFamily="34" charset="0"/>
              <a:buChar char="•"/>
            </a:pPr>
            <a:r>
              <a:rPr lang="en-US" sz="1600">
                <a:solidFill>
                  <a:schemeClr val="bg1"/>
                </a:solidFill>
                <a:effectLst/>
                <a:latin typeface="Poppins"/>
                <a:cs typeface="Poppins"/>
              </a:rPr>
              <a:t>Encourage a journey to explore the behaviors that may expose clients to HIV</a:t>
            </a:r>
            <a:r>
              <a:rPr lang="en-US" sz="1600">
                <a:solidFill>
                  <a:schemeClr val="bg1"/>
                </a:solidFill>
                <a:latin typeface="Poppins"/>
                <a:cs typeface="Poppins"/>
              </a:rPr>
              <a:t> </a:t>
            </a:r>
            <a:endParaRPr lang="en-US" sz="1600">
              <a:solidFill>
                <a:schemeClr val="bg1"/>
              </a:solidFill>
              <a:effectLst/>
              <a:latin typeface="Poppins" pitchFamily="2" charset="77"/>
              <a:cs typeface="Poppins" pitchFamily="2" charset="77"/>
            </a:endParaRPr>
          </a:p>
          <a:p>
            <a:pPr marL="285750" indent="-285750">
              <a:lnSpc>
                <a:spcPct val="110000"/>
              </a:lnSpc>
              <a:spcAft>
                <a:spcPts val="600"/>
              </a:spcAft>
              <a:buFont typeface="Arial" panose="020B0604020202020204" pitchFamily="34" charset="0"/>
              <a:buChar char="•"/>
            </a:pPr>
            <a:r>
              <a:rPr lang="en-US" sz="1600">
                <a:solidFill>
                  <a:schemeClr val="bg1"/>
                </a:solidFill>
                <a:effectLst/>
                <a:latin typeface="Poppins"/>
                <a:cs typeface="Poppins"/>
              </a:rPr>
              <a:t>Recognize that sex is not always predictable nor planned</a:t>
            </a:r>
            <a:r>
              <a:rPr lang="en-US" sz="1600">
                <a:solidFill>
                  <a:schemeClr val="bg1"/>
                </a:solidFill>
                <a:latin typeface="Poppins"/>
                <a:cs typeface="Poppins"/>
              </a:rPr>
              <a:t> </a:t>
            </a:r>
            <a:endParaRPr lang="en-US" sz="1600">
              <a:solidFill>
                <a:schemeClr val="bg1"/>
              </a:solidFill>
              <a:effectLst/>
              <a:latin typeface="Poppins" pitchFamily="2" charset="77"/>
              <a:cs typeface="Poppins" pitchFamily="2" charset="77"/>
            </a:endParaRPr>
          </a:p>
          <a:p>
            <a:pPr marL="285750" indent="-285750">
              <a:lnSpc>
                <a:spcPct val="110000"/>
              </a:lnSpc>
              <a:spcAft>
                <a:spcPts val="600"/>
              </a:spcAft>
              <a:buFont typeface="Arial" panose="020B0604020202020204" pitchFamily="34" charset="0"/>
              <a:buChar char="•"/>
            </a:pPr>
            <a:r>
              <a:rPr lang="en-US" sz="1600">
                <a:solidFill>
                  <a:schemeClr val="bg1"/>
                </a:solidFill>
                <a:effectLst/>
                <a:latin typeface="Poppins"/>
                <a:cs typeface="Poppins"/>
              </a:rPr>
              <a:t>Understand that behavior change needs time and reinforcement</a:t>
            </a:r>
            <a:r>
              <a:rPr lang="en-US" sz="1600">
                <a:solidFill>
                  <a:schemeClr val="bg1"/>
                </a:solidFill>
                <a:latin typeface="Poppins"/>
                <a:cs typeface="Poppins"/>
              </a:rPr>
              <a:t> </a:t>
            </a:r>
          </a:p>
          <a:p>
            <a:pPr marL="285750" indent="-285750">
              <a:lnSpc>
                <a:spcPct val="110000"/>
              </a:lnSpc>
              <a:spcAft>
                <a:spcPts val="600"/>
              </a:spcAft>
              <a:buFont typeface="Arial" panose="020B0604020202020204" pitchFamily="34" charset="0"/>
              <a:buChar char="•"/>
            </a:pPr>
            <a:r>
              <a:rPr lang="en-US" sz="1600">
                <a:solidFill>
                  <a:schemeClr val="bg1"/>
                </a:solidFill>
                <a:effectLst/>
                <a:latin typeface="Poppins"/>
                <a:cs typeface="Poppins"/>
              </a:rPr>
              <a:t>Open the conversation – about potential exposures to HIV, options, previous and current experience with HIV prevention methods, and sexual health protection plans</a:t>
            </a:r>
            <a:r>
              <a:rPr lang="en-US" sz="1600">
                <a:solidFill>
                  <a:schemeClr val="bg1"/>
                </a:solidFill>
                <a:latin typeface="Poppins"/>
                <a:cs typeface="Poppins"/>
              </a:rPr>
              <a:t> </a:t>
            </a:r>
            <a:endParaRPr lang="en-US" sz="1600">
              <a:solidFill>
                <a:schemeClr val="bg1"/>
              </a:solidFill>
              <a:effectLst/>
              <a:latin typeface="Poppins" pitchFamily="2" charset="77"/>
              <a:cs typeface="Poppins" pitchFamily="2" charset="77"/>
            </a:endParaRPr>
          </a:p>
          <a:p>
            <a:pPr marL="285750" indent="-285750">
              <a:lnSpc>
                <a:spcPct val="110000"/>
              </a:lnSpc>
              <a:spcAft>
                <a:spcPts val="600"/>
              </a:spcAft>
              <a:buFont typeface="Arial" panose="020B0604020202020204" pitchFamily="34" charset="0"/>
              <a:buChar char="•"/>
            </a:pPr>
            <a:r>
              <a:rPr lang="en-US" sz="1600">
                <a:solidFill>
                  <a:schemeClr val="bg1"/>
                </a:solidFill>
                <a:effectLst/>
                <a:latin typeface="Poppins"/>
                <a:cs typeface="Poppins"/>
              </a:rPr>
              <a:t>Explore prevention choices and solutions; identify small wins and achievable next steps in reducing a client’s likelihood of getting HIV</a:t>
            </a:r>
            <a:r>
              <a:rPr lang="en-US" sz="1600">
                <a:solidFill>
                  <a:schemeClr val="bg1"/>
                </a:solidFill>
                <a:latin typeface="Poppins"/>
                <a:cs typeface="Poppins"/>
              </a:rPr>
              <a:t> </a:t>
            </a:r>
            <a:endParaRPr lang="en-US" sz="1600">
              <a:solidFill>
                <a:schemeClr val="bg1"/>
              </a:solidFill>
              <a:effectLst/>
              <a:latin typeface="Poppins" pitchFamily="2" charset="77"/>
              <a:cs typeface="Poppins" pitchFamily="2" charset="77"/>
            </a:endParaRPr>
          </a:p>
          <a:p>
            <a:pPr marL="285750" indent="-285750">
              <a:lnSpc>
                <a:spcPct val="110000"/>
              </a:lnSpc>
              <a:spcAft>
                <a:spcPts val="600"/>
              </a:spcAft>
              <a:buFont typeface="Arial" panose="020B0604020202020204" pitchFamily="34" charset="0"/>
              <a:buChar char="•"/>
            </a:pPr>
            <a:r>
              <a:rPr lang="en-US" sz="1600">
                <a:solidFill>
                  <a:schemeClr val="bg1"/>
                </a:solidFill>
                <a:effectLst/>
                <a:latin typeface="Poppins"/>
                <a:cs typeface="Poppins"/>
              </a:rPr>
              <a:t>Provide the opportunity to jointly problem-solve and foster motivation, especially in relation to continuation and effective use of a specific method</a:t>
            </a:r>
            <a:endParaRPr lang="en-US" sz="1600">
              <a:solidFill>
                <a:schemeClr val="bg1"/>
              </a:solidFill>
              <a:effectLst/>
              <a:latin typeface="Poppins" pitchFamily="2" charset="77"/>
              <a:cs typeface="Poppins" pitchFamily="2" charset="77"/>
            </a:endParaRPr>
          </a:p>
          <a:p>
            <a:pPr marL="285750" indent="-285750">
              <a:lnSpc>
                <a:spcPct val="110000"/>
              </a:lnSpc>
              <a:spcAft>
                <a:spcPts val="600"/>
              </a:spcAft>
              <a:buFont typeface="Arial" panose="020B0604020202020204" pitchFamily="34" charset="0"/>
              <a:buChar char="•"/>
            </a:pPr>
            <a:r>
              <a:rPr lang="en-US" sz="1600">
                <a:solidFill>
                  <a:schemeClr val="bg1"/>
                </a:solidFill>
                <a:effectLst/>
                <a:latin typeface="Poppins"/>
                <a:cs typeface="Poppins"/>
              </a:rPr>
              <a:t>Encourage your client to ask any questions, dispel myths and provide information that your client can understand</a:t>
            </a:r>
            <a:r>
              <a:rPr lang="en-US" sz="1600">
                <a:solidFill>
                  <a:schemeClr val="bg1"/>
                </a:solidFill>
                <a:latin typeface="Poppins"/>
                <a:cs typeface="Poppins"/>
              </a:rPr>
              <a:t> </a:t>
            </a:r>
            <a:endParaRPr lang="en-US" sz="1600">
              <a:solidFill>
                <a:schemeClr val="bg1"/>
              </a:solidFill>
              <a:effectLst/>
              <a:latin typeface="Poppins" pitchFamily="2" charset="77"/>
              <a:cs typeface="Poppins" pitchFamily="2" charset="77"/>
            </a:endParaRPr>
          </a:p>
          <a:p>
            <a:pPr marL="285750" indent="-285750">
              <a:lnSpc>
                <a:spcPct val="110000"/>
              </a:lnSpc>
              <a:spcAft>
                <a:spcPts val="600"/>
              </a:spcAft>
              <a:buFont typeface="Arial" panose="020B0604020202020204" pitchFamily="34" charset="0"/>
              <a:buChar char="•"/>
            </a:pPr>
            <a:r>
              <a:rPr lang="en-US" sz="1600">
                <a:solidFill>
                  <a:schemeClr val="bg1"/>
                </a:solidFill>
                <a:effectLst/>
                <a:latin typeface="Poppins"/>
                <a:cs typeface="Poppins"/>
              </a:rPr>
              <a:t>Ensure that clients have sufficient understanding so that they feel confident using their methods</a:t>
            </a:r>
            <a:r>
              <a:rPr lang="en-US" sz="1600">
                <a:solidFill>
                  <a:schemeClr val="bg1"/>
                </a:solidFill>
                <a:latin typeface="Poppins"/>
                <a:cs typeface="Poppins"/>
              </a:rPr>
              <a:t> </a:t>
            </a:r>
            <a:endParaRPr lang="en-US" sz="1600">
              <a:solidFill>
                <a:schemeClr val="bg1"/>
              </a:solidFill>
              <a:effectLst/>
              <a:latin typeface="Poppins" pitchFamily="2" charset="77"/>
              <a:cs typeface="Poppins" pitchFamily="2" charset="77"/>
            </a:endParaRPr>
          </a:p>
        </p:txBody>
      </p:sp>
      <p:pic>
        <p:nvPicPr>
          <p:cNvPr id="7" name="Graphic 6" descr="Chat outline">
            <a:extLst>
              <a:ext uri="{FF2B5EF4-FFF2-40B4-BE49-F238E27FC236}">
                <a16:creationId xmlns:a16="http://schemas.microsoft.com/office/drawing/2014/main" id="{53FA4A3C-B919-47BC-4DB7-E23341A9E89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1819" y="637930"/>
            <a:ext cx="881076" cy="881076"/>
          </a:xfrm>
          <a:prstGeom prst="rect">
            <a:avLst/>
          </a:prstGeom>
        </p:spPr>
      </p:pic>
      <p:sp>
        <p:nvSpPr>
          <p:cNvPr id="9" name="Rectangle 8">
            <a:extLst>
              <a:ext uri="{FF2B5EF4-FFF2-40B4-BE49-F238E27FC236}">
                <a16:creationId xmlns:a16="http://schemas.microsoft.com/office/drawing/2014/main" id="{EEF4F861-3368-3E9E-CF70-210E91B73582}"/>
              </a:ext>
            </a:extLst>
          </p:cNvPr>
          <p:cNvSpPr/>
          <p:nvPr/>
        </p:nvSpPr>
        <p:spPr>
          <a:xfrm>
            <a:off x="357352" y="423590"/>
            <a:ext cx="11489507" cy="6016461"/>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06679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A198B-80F0-9157-2F74-259A29713DD4}"/>
              </a:ext>
            </a:extLst>
          </p:cNvPr>
          <p:cNvSpPr>
            <a:spLocks noGrp="1"/>
          </p:cNvSpPr>
          <p:nvPr>
            <p:ph type="title"/>
          </p:nvPr>
        </p:nvSpPr>
        <p:spPr>
          <a:xfrm>
            <a:off x="690869" y="228983"/>
            <a:ext cx="11466073" cy="1143000"/>
          </a:xfrm>
        </p:spPr>
        <p:txBody>
          <a:bodyPr>
            <a:normAutofit/>
          </a:bodyPr>
          <a:lstStyle/>
          <a:p>
            <a:r>
              <a:rPr lang="en-US" sz="2800"/>
              <a:t>Where does choice counseling fit into the conversation</a:t>
            </a:r>
          </a:p>
        </p:txBody>
      </p:sp>
      <p:pic>
        <p:nvPicPr>
          <p:cNvPr id="3" name="Graphic 2" descr="Chat outline">
            <a:extLst>
              <a:ext uri="{FF2B5EF4-FFF2-40B4-BE49-F238E27FC236}">
                <a16:creationId xmlns:a16="http://schemas.microsoft.com/office/drawing/2014/main" id="{63CC1BB9-B385-2A76-DC40-52CBF7F0FD4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4122" y="396696"/>
            <a:ext cx="640080" cy="640080"/>
          </a:xfrm>
          <a:prstGeom prst="rect">
            <a:avLst/>
          </a:prstGeom>
        </p:spPr>
      </p:pic>
      <p:grpSp>
        <p:nvGrpSpPr>
          <p:cNvPr id="4" name="Group 3">
            <a:extLst>
              <a:ext uri="{FF2B5EF4-FFF2-40B4-BE49-F238E27FC236}">
                <a16:creationId xmlns:a16="http://schemas.microsoft.com/office/drawing/2014/main" id="{333B27A7-CC95-5952-A1BA-2EAF27DBA804}"/>
              </a:ext>
            </a:extLst>
          </p:cNvPr>
          <p:cNvGrpSpPr/>
          <p:nvPr/>
        </p:nvGrpSpPr>
        <p:grpSpPr>
          <a:xfrm>
            <a:off x="879555" y="2513824"/>
            <a:ext cx="10918678" cy="2560318"/>
            <a:chOff x="636661" y="3610375"/>
            <a:chExt cx="10918678" cy="2560318"/>
          </a:xfrm>
        </p:grpSpPr>
        <p:grpSp>
          <p:nvGrpSpPr>
            <p:cNvPr id="5" name="Group 4">
              <a:extLst>
                <a:ext uri="{FF2B5EF4-FFF2-40B4-BE49-F238E27FC236}">
                  <a16:creationId xmlns:a16="http://schemas.microsoft.com/office/drawing/2014/main" id="{A01AC550-3697-D9A5-7658-C325A0F5A463}"/>
                </a:ext>
              </a:extLst>
            </p:cNvPr>
            <p:cNvGrpSpPr>
              <a:grpSpLocks noChangeAspect="1"/>
            </p:cNvGrpSpPr>
            <p:nvPr/>
          </p:nvGrpSpPr>
          <p:grpSpPr>
            <a:xfrm>
              <a:off x="636661" y="3610375"/>
              <a:ext cx="10918678" cy="2560318"/>
              <a:chOff x="1368803" y="3427283"/>
              <a:chExt cx="8781270" cy="2059120"/>
            </a:xfrm>
          </p:grpSpPr>
          <p:sp>
            <p:nvSpPr>
              <p:cNvPr id="7" name="Hexagon 6">
                <a:extLst>
                  <a:ext uri="{FF2B5EF4-FFF2-40B4-BE49-F238E27FC236}">
                    <a16:creationId xmlns:a16="http://schemas.microsoft.com/office/drawing/2014/main" id="{14975F83-4C42-E404-9DCD-D1D11B6E1F5B}"/>
                  </a:ext>
                </a:extLst>
              </p:cNvPr>
              <p:cNvSpPr/>
              <p:nvPr/>
            </p:nvSpPr>
            <p:spPr>
              <a:xfrm>
                <a:off x="2574147" y="3427283"/>
                <a:ext cx="1507749" cy="1368781"/>
              </a:xfrm>
              <a:prstGeom prst="hexagon">
                <a:avLst/>
              </a:prstGeom>
              <a:solidFill>
                <a:srgbClr val="D66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he Hand"/>
                </a:endParaRPr>
              </a:p>
            </p:txBody>
          </p:sp>
          <p:sp>
            <p:nvSpPr>
              <p:cNvPr id="8" name="Hexagon 7">
                <a:extLst>
                  <a:ext uri="{FF2B5EF4-FFF2-40B4-BE49-F238E27FC236}">
                    <a16:creationId xmlns:a16="http://schemas.microsoft.com/office/drawing/2014/main" id="{0859F701-5F3F-3732-59CA-5DCEC1F38010}"/>
                  </a:ext>
                </a:extLst>
              </p:cNvPr>
              <p:cNvSpPr/>
              <p:nvPr/>
            </p:nvSpPr>
            <p:spPr>
              <a:xfrm>
                <a:off x="1368803" y="4117622"/>
                <a:ext cx="1507749" cy="1368781"/>
              </a:xfrm>
              <a:prstGeom prst="hexagon">
                <a:avLst/>
              </a:prstGeom>
              <a:solidFill>
                <a:srgbClr val="E219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he Hand"/>
                </a:endParaRPr>
              </a:p>
            </p:txBody>
          </p:sp>
          <p:sp>
            <p:nvSpPr>
              <p:cNvPr id="9" name="Hexagon 8">
                <a:extLst>
                  <a:ext uri="{FF2B5EF4-FFF2-40B4-BE49-F238E27FC236}">
                    <a16:creationId xmlns:a16="http://schemas.microsoft.com/office/drawing/2014/main" id="{DB49662B-349B-8DED-AB78-811570637129}"/>
                  </a:ext>
                </a:extLst>
              </p:cNvPr>
              <p:cNvSpPr/>
              <p:nvPr/>
            </p:nvSpPr>
            <p:spPr>
              <a:xfrm>
                <a:off x="4999998" y="3427283"/>
                <a:ext cx="1507749" cy="1368781"/>
              </a:xfrm>
              <a:prstGeom prst="hexagon">
                <a:avLst/>
              </a:prstGeom>
              <a:solidFill>
                <a:srgbClr val="840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he Hand"/>
                </a:endParaRPr>
              </a:p>
            </p:txBody>
          </p:sp>
          <p:sp>
            <p:nvSpPr>
              <p:cNvPr id="10" name="Hexagon 9">
                <a:extLst>
                  <a:ext uri="{FF2B5EF4-FFF2-40B4-BE49-F238E27FC236}">
                    <a16:creationId xmlns:a16="http://schemas.microsoft.com/office/drawing/2014/main" id="{9FE916CD-6AFD-6C2E-F04B-AA65E871736B}"/>
                  </a:ext>
                </a:extLst>
              </p:cNvPr>
              <p:cNvSpPr/>
              <p:nvPr/>
            </p:nvSpPr>
            <p:spPr>
              <a:xfrm>
                <a:off x="6210645" y="4117622"/>
                <a:ext cx="1507749" cy="1368781"/>
              </a:xfrm>
              <a:prstGeom prst="hexagon">
                <a:avLst/>
              </a:prstGeom>
              <a:solidFill>
                <a:srgbClr val="4724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he Hand"/>
                </a:endParaRPr>
              </a:p>
            </p:txBody>
          </p:sp>
          <p:sp>
            <p:nvSpPr>
              <p:cNvPr id="11" name="Hexagon 10">
                <a:extLst>
                  <a:ext uri="{FF2B5EF4-FFF2-40B4-BE49-F238E27FC236}">
                    <a16:creationId xmlns:a16="http://schemas.microsoft.com/office/drawing/2014/main" id="{05127EAB-2DC9-C7B8-8462-D5F16C608AE4}"/>
                  </a:ext>
                </a:extLst>
              </p:cNvPr>
              <p:cNvSpPr/>
              <p:nvPr/>
            </p:nvSpPr>
            <p:spPr>
              <a:xfrm>
                <a:off x="7431677" y="3427283"/>
                <a:ext cx="1507749" cy="1368781"/>
              </a:xfrm>
              <a:prstGeom prst="hexagon">
                <a:avLst/>
              </a:prstGeom>
              <a:solidFill>
                <a:srgbClr val="0D74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he Hand"/>
                </a:endParaRPr>
              </a:p>
            </p:txBody>
          </p:sp>
          <p:sp>
            <p:nvSpPr>
              <p:cNvPr id="12" name="Hexagon 11">
                <a:extLst>
                  <a:ext uri="{FF2B5EF4-FFF2-40B4-BE49-F238E27FC236}">
                    <a16:creationId xmlns:a16="http://schemas.microsoft.com/office/drawing/2014/main" id="{77132973-919D-DC85-57CD-BC35BA29E539}"/>
                  </a:ext>
                </a:extLst>
              </p:cNvPr>
              <p:cNvSpPr/>
              <p:nvPr/>
            </p:nvSpPr>
            <p:spPr>
              <a:xfrm>
                <a:off x="8642324" y="4117622"/>
                <a:ext cx="1507749" cy="1368781"/>
              </a:xfrm>
              <a:prstGeom prst="hexagon">
                <a:avLst/>
              </a:prstGeom>
              <a:solidFill>
                <a:srgbClr val="22A8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he Hand"/>
                </a:endParaRPr>
              </a:p>
            </p:txBody>
          </p:sp>
          <p:sp>
            <p:nvSpPr>
              <p:cNvPr id="13" name="Hexagon 12">
                <a:extLst>
                  <a:ext uri="{FF2B5EF4-FFF2-40B4-BE49-F238E27FC236}">
                    <a16:creationId xmlns:a16="http://schemas.microsoft.com/office/drawing/2014/main" id="{10BD948B-6E89-DA55-5017-71F3B2C01DBF}"/>
                  </a:ext>
                </a:extLst>
              </p:cNvPr>
              <p:cNvSpPr/>
              <p:nvPr/>
            </p:nvSpPr>
            <p:spPr>
              <a:xfrm>
                <a:off x="3776687" y="4117622"/>
                <a:ext cx="1507749" cy="1368781"/>
              </a:xfrm>
              <a:prstGeom prst="hexag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he Hand"/>
                </a:endParaRPr>
              </a:p>
            </p:txBody>
          </p:sp>
          <p:sp>
            <p:nvSpPr>
              <p:cNvPr id="14" name="TextBox 13">
                <a:extLst>
                  <a:ext uri="{FF2B5EF4-FFF2-40B4-BE49-F238E27FC236}">
                    <a16:creationId xmlns:a16="http://schemas.microsoft.com/office/drawing/2014/main" id="{97DB0DBC-020C-E1ED-E3B6-C6451EEA00F7}"/>
                  </a:ext>
                </a:extLst>
              </p:cNvPr>
              <p:cNvSpPr txBox="1"/>
              <p:nvPr/>
            </p:nvSpPr>
            <p:spPr>
              <a:xfrm>
                <a:off x="1787858" y="4525305"/>
                <a:ext cx="900255" cy="5940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srgbClr val="FFFFFF"/>
                    </a:solidFill>
                    <a:effectLst/>
                    <a:uLnTx/>
                    <a:uFillTx/>
                    <a:latin typeface="Poppins" pitchFamily="2" charset="77"/>
                    <a:cs typeface="Poppins" pitchFamily="2" charset="77"/>
                  </a:rPr>
                  <a:t>Why are you here today?</a:t>
                </a:r>
              </a:p>
            </p:txBody>
          </p:sp>
          <p:sp>
            <p:nvSpPr>
              <p:cNvPr id="15" name="TextBox 14">
                <a:extLst>
                  <a:ext uri="{FF2B5EF4-FFF2-40B4-BE49-F238E27FC236}">
                    <a16:creationId xmlns:a16="http://schemas.microsoft.com/office/drawing/2014/main" id="{F77266F6-945D-5374-0572-F58131D18505}"/>
                  </a:ext>
                </a:extLst>
              </p:cNvPr>
              <p:cNvSpPr txBox="1"/>
              <p:nvPr/>
            </p:nvSpPr>
            <p:spPr>
              <a:xfrm>
                <a:off x="2772646" y="3512164"/>
                <a:ext cx="1117601" cy="11138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srgbClr val="FFFFFF"/>
                    </a:solidFill>
                    <a:effectLst/>
                    <a:uLnTx/>
                    <a:uFillTx/>
                    <a:latin typeface="Poppins" pitchFamily="2" charset="77"/>
                    <a:cs typeface="Poppins" pitchFamily="2" charset="77"/>
                  </a:rPr>
                  <a:t>Let’s talk about the CATALYST study and what’s offered here</a:t>
                </a:r>
              </a:p>
            </p:txBody>
          </p:sp>
          <p:sp>
            <p:nvSpPr>
              <p:cNvPr id="16" name="TextBox 15">
                <a:extLst>
                  <a:ext uri="{FF2B5EF4-FFF2-40B4-BE49-F238E27FC236}">
                    <a16:creationId xmlns:a16="http://schemas.microsoft.com/office/drawing/2014/main" id="{11D2B113-1BCA-18E2-48C2-74E1E2CB5376}"/>
                  </a:ext>
                </a:extLst>
              </p:cNvPr>
              <p:cNvSpPr txBox="1"/>
              <p:nvPr/>
            </p:nvSpPr>
            <p:spPr>
              <a:xfrm>
                <a:off x="3888405" y="4490893"/>
                <a:ext cx="1342404" cy="5940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srgbClr val="FFFFFF"/>
                    </a:solidFill>
                    <a:effectLst/>
                    <a:uLnTx/>
                    <a:uFillTx/>
                    <a:latin typeface="Poppins" pitchFamily="2" charset="77"/>
                    <a:cs typeface="Poppins" pitchFamily="2" charset="77"/>
                  </a:rPr>
                  <a:t>What do you know about HIV prevention? </a:t>
                </a:r>
              </a:p>
            </p:txBody>
          </p:sp>
          <p:sp>
            <p:nvSpPr>
              <p:cNvPr id="17" name="TextBox 16">
                <a:extLst>
                  <a:ext uri="{FF2B5EF4-FFF2-40B4-BE49-F238E27FC236}">
                    <a16:creationId xmlns:a16="http://schemas.microsoft.com/office/drawing/2014/main" id="{2C2EEC5F-8098-025F-AEB1-65B378E07788}"/>
                  </a:ext>
                </a:extLst>
              </p:cNvPr>
              <p:cNvSpPr txBox="1"/>
              <p:nvPr/>
            </p:nvSpPr>
            <p:spPr>
              <a:xfrm>
                <a:off x="7651165" y="3512163"/>
                <a:ext cx="1092765" cy="11138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srgbClr val="FFFFFF"/>
                    </a:solidFill>
                    <a:effectLst/>
                    <a:uLnTx/>
                    <a:uFillTx/>
                    <a:latin typeface="Poppins" pitchFamily="2" charset="77"/>
                    <a:cs typeface="Poppins" pitchFamily="2" charset="77"/>
                  </a:rPr>
                  <a:t>Let’s talk about which options are right for you based on your lifestyle</a:t>
                </a:r>
              </a:p>
            </p:txBody>
          </p:sp>
          <p:sp>
            <p:nvSpPr>
              <p:cNvPr id="18" name="TextBox 17">
                <a:extLst>
                  <a:ext uri="{FF2B5EF4-FFF2-40B4-BE49-F238E27FC236}">
                    <a16:creationId xmlns:a16="http://schemas.microsoft.com/office/drawing/2014/main" id="{EC0BD170-8905-EF80-AFF9-FE5EC0869C9E}"/>
                  </a:ext>
                </a:extLst>
              </p:cNvPr>
              <p:cNvSpPr txBox="1"/>
              <p:nvPr/>
            </p:nvSpPr>
            <p:spPr>
              <a:xfrm>
                <a:off x="5172997" y="3546970"/>
                <a:ext cx="1121802" cy="11138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srgbClr val="FFFFFF"/>
                    </a:solidFill>
                    <a:effectLst/>
                    <a:uLnTx/>
                    <a:uFillTx/>
                    <a:latin typeface="Poppins" pitchFamily="2" charset="77"/>
                    <a:cs typeface="Poppins" pitchFamily="2" charset="77"/>
                  </a:rPr>
                  <a:t>Let’s talk about the HIV prevention options that are available to you</a:t>
                </a:r>
              </a:p>
            </p:txBody>
          </p:sp>
          <p:sp>
            <p:nvSpPr>
              <p:cNvPr id="19" name="TextBox 18">
                <a:extLst>
                  <a:ext uri="{FF2B5EF4-FFF2-40B4-BE49-F238E27FC236}">
                    <a16:creationId xmlns:a16="http://schemas.microsoft.com/office/drawing/2014/main" id="{D5D890CE-42EE-9D8D-D4CB-BE46DF814176}"/>
                  </a:ext>
                </a:extLst>
              </p:cNvPr>
              <p:cNvSpPr txBox="1"/>
              <p:nvPr/>
            </p:nvSpPr>
            <p:spPr>
              <a:xfrm>
                <a:off x="8878417" y="4513814"/>
                <a:ext cx="1205344" cy="5940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srgbClr val="FFFFFF"/>
                    </a:solidFill>
                    <a:effectLst/>
                    <a:uLnTx/>
                    <a:uFillTx/>
                    <a:latin typeface="Poppins" pitchFamily="2" charset="77"/>
                    <a:cs typeface="Poppins" pitchFamily="2" charset="77"/>
                  </a:rPr>
                  <a:t>Do you have any other questions? </a:t>
                </a:r>
              </a:p>
            </p:txBody>
          </p:sp>
        </p:grpSp>
        <p:sp>
          <p:nvSpPr>
            <p:cNvPr id="6" name="TextBox 5">
              <a:extLst>
                <a:ext uri="{FF2B5EF4-FFF2-40B4-BE49-F238E27FC236}">
                  <a16:creationId xmlns:a16="http://schemas.microsoft.com/office/drawing/2014/main" id="{03976140-4464-052C-43BD-4B0C3F51499E}"/>
                </a:ext>
              </a:extLst>
            </p:cNvPr>
            <p:cNvSpPr txBox="1"/>
            <p:nvPr/>
          </p:nvSpPr>
          <p:spPr>
            <a:xfrm>
              <a:off x="6875509" y="4686982"/>
              <a:ext cx="1361699"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srgbClr val="FFFFFF"/>
                  </a:solidFill>
                  <a:effectLst/>
                  <a:uLnTx/>
                  <a:uFillTx/>
                  <a:latin typeface="Poppins" pitchFamily="2" charset="77"/>
                  <a:cs typeface="Poppins" pitchFamily="2" charset="77"/>
                </a:rPr>
                <a:t>What is important to you in an HIV prevention method and why?</a:t>
              </a:r>
            </a:p>
          </p:txBody>
        </p:sp>
      </p:grpSp>
      <p:sp>
        <p:nvSpPr>
          <p:cNvPr id="20" name="Oval Callout 18">
            <a:extLst>
              <a:ext uri="{FF2B5EF4-FFF2-40B4-BE49-F238E27FC236}">
                <a16:creationId xmlns:a16="http://schemas.microsoft.com/office/drawing/2014/main" id="{53C1C1D8-BE84-131F-4EB6-15E5D4FE1C8F}"/>
              </a:ext>
            </a:extLst>
          </p:cNvPr>
          <p:cNvSpPr/>
          <p:nvPr/>
        </p:nvSpPr>
        <p:spPr>
          <a:xfrm rot="16020000">
            <a:off x="4158616" y="1660144"/>
            <a:ext cx="1558317" cy="1500259"/>
          </a:xfrm>
          <a:prstGeom prst="wedgeEllipseCallout">
            <a:avLst>
              <a:gd name="adj1" fmla="val -39262"/>
              <a:gd name="adj2" fmla="val -7311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FFFFFF"/>
              </a:solidFill>
              <a:effectLst/>
              <a:uLnTx/>
              <a:uFillTx/>
              <a:latin typeface="The Hand"/>
            </a:endParaRPr>
          </a:p>
        </p:txBody>
      </p:sp>
      <p:sp>
        <p:nvSpPr>
          <p:cNvPr id="21" name="TextBox 20">
            <a:extLst>
              <a:ext uri="{FF2B5EF4-FFF2-40B4-BE49-F238E27FC236}">
                <a16:creationId xmlns:a16="http://schemas.microsoft.com/office/drawing/2014/main" id="{6B734D80-7950-68F7-0A3F-6608A52D1014}"/>
              </a:ext>
            </a:extLst>
          </p:cNvPr>
          <p:cNvSpPr txBox="1"/>
          <p:nvPr/>
        </p:nvSpPr>
        <p:spPr>
          <a:xfrm>
            <a:off x="4305244" y="1819234"/>
            <a:ext cx="1224583" cy="1015663"/>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Poppins" pitchFamily="2" charset="77"/>
                <a:cs typeface="Poppins" pitchFamily="2" charset="77"/>
              </a:rPr>
              <a:t>I have a friend using the ring. I’d like to know more</a:t>
            </a:r>
            <a:endParaRPr kumimoji="0" lang="en-US" sz="1200" b="0" i="0" u="none" strike="noStrike" kern="1200" cap="none" spc="0" normalizeH="0" baseline="0" noProof="0">
              <a:ln>
                <a:noFill/>
              </a:ln>
              <a:solidFill>
                <a:srgbClr val="000000"/>
              </a:solidFill>
              <a:effectLst/>
              <a:uLnTx/>
              <a:uFillTx/>
              <a:latin typeface="Poppins" pitchFamily="2" charset="77"/>
              <a:cs typeface="Poppins" pitchFamily="2" charset="77"/>
            </a:endParaRPr>
          </a:p>
        </p:txBody>
      </p:sp>
      <p:sp>
        <p:nvSpPr>
          <p:cNvPr id="22" name="Oval Callout 18">
            <a:extLst>
              <a:ext uri="{FF2B5EF4-FFF2-40B4-BE49-F238E27FC236}">
                <a16:creationId xmlns:a16="http://schemas.microsoft.com/office/drawing/2014/main" id="{F8D336D9-7130-0EE3-1E5E-EF1A42296B29}"/>
              </a:ext>
            </a:extLst>
          </p:cNvPr>
          <p:cNvSpPr/>
          <p:nvPr/>
        </p:nvSpPr>
        <p:spPr>
          <a:xfrm rot="1920000">
            <a:off x="7313235" y="2009185"/>
            <a:ext cx="1374513" cy="1306916"/>
          </a:xfrm>
          <a:prstGeom prst="wedgeEllipseCallout">
            <a:avLst>
              <a:gd name="adj1" fmla="val 54389"/>
              <a:gd name="adj2" fmla="val 4403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FFFFFF"/>
              </a:solidFill>
              <a:effectLst/>
              <a:uLnTx/>
              <a:uFillTx/>
              <a:latin typeface="The Hand"/>
            </a:endParaRPr>
          </a:p>
        </p:txBody>
      </p:sp>
      <p:sp>
        <p:nvSpPr>
          <p:cNvPr id="23" name="TextBox 22">
            <a:extLst>
              <a:ext uri="{FF2B5EF4-FFF2-40B4-BE49-F238E27FC236}">
                <a16:creationId xmlns:a16="http://schemas.microsoft.com/office/drawing/2014/main" id="{E1E4B9AE-AE32-7934-E085-A37882808314}"/>
              </a:ext>
            </a:extLst>
          </p:cNvPr>
          <p:cNvSpPr txBox="1"/>
          <p:nvPr/>
        </p:nvSpPr>
        <p:spPr>
          <a:xfrm>
            <a:off x="7473813" y="2158648"/>
            <a:ext cx="1215321" cy="101566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Poppins" pitchFamily="2" charset="77"/>
                <a:cs typeface="Poppins" pitchFamily="2" charset="77"/>
              </a:rPr>
              <a:t>I want something my partner doesn’t know about</a:t>
            </a:r>
          </a:p>
        </p:txBody>
      </p:sp>
      <p:sp>
        <p:nvSpPr>
          <p:cNvPr id="24" name="Oval Callout 18">
            <a:extLst>
              <a:ext uri="{FF2B5EF4-FFF2-40B4-BE49-F238E27FC236}">
                <a16:creationId xmlns:a16="http://schemas.microsoft.com/office/drawing/2014/main" id="{3BF4ADED-6760-4C10-9528-967433BCD57D}"/>
              </a:ext>
            </a:extLst>
          </p:cNvPr>
          <p:cNvSpPr/>
          <p:nvPr/>
        </p:nvSpPr>
        <p:spPr>
          <a:xfrm rot="5100000">
            <a:off x="10487616" y="2022842"/>
            <a:ext cx="1290474" cy="1454766"/>
          </a:xfrm>
          <a:prstGeom prst="wedgeEllipseCallout">
            <a:avLst>
              <a:gd name="adj1" fmla="val 54389"/>
              <a:gd name="adj2" fmla="val 4403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FFFFFF"/>
              </a:solidFill>
              <a:effectLst/>
              <a:uLnTx/>
              <a:uFillTx/>
              <a:latin typeface="The Hand"/>
            </a:endParaRPr>
          </a:p>
        </p:txBody>
      </p:sp>
      <p:sp>
        <p:nvSpPr>
          <p:cNvPr id="25" name="TextBox 24">
            <a:extLst>
              <a:ext uri="{FF2B5EF4-FFF2-40B4-BE49-F238E27FC236}">
                <a16:creationId xmlns:a16="http://schemas.microsoft.com/office/drawing/2014/main" id="{2D9D3A04-63CF-B978-1227-DFAB67F7E503}"/>
              </a:ext>
            </a:extLst>
          </p:cNvPr>
          <p:cNvSpPr txBox="1"/>
          <p:nvPr/>
        </p:nvSpPr>
        <p:spPr>
          <a:xfrm>
            <a:off x="10544329" y="2471595"/>
            <a:ext cx="13110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Poppins" pitchFamily="2" charset="77"/>
                <a:cs typeface="Poppins" pitchFamily="2" charset="77"/>
              </a:rPr>
              <a:t>What if I miss an injection? </a:t>
            </a:r>
          </a:p>
        </p:txBody>
      </p:sp>
      <p:sp>
        <p:nvSpPr>
          <p:cNvPr id="26" name="Oval Callout 25">
            <a:extLst>
              <a:ext uri="{FF2B5EF4-FFF2-40B4-BE49-F238E27FC236}">
                <a16:creationId xmlns:a16="http://schemas.microsoft.com/office/drawing/2014/main" id="{4D0CEF71-EF3E-D92B-F318-DEB3FA56102F}"/>
              </a:ext>
            </a:extLst>
          </p:cNvPr>
          <p:cNvSpPr/>
          <p:nvPr/>
        </p:nvSpPr>
        <p:spPr>
          <a:xfrm>
            <a:off x="1161961" y="1889309"/>
            <a:ext cx="1429796" cy="1264961"/>
          </a:xfrm>
          <a:prstGeom prst="wedgeEllipseCallout">
            <a:avLst>
              <a:gd name="adj1" fmla="val 1428"/>
              <a:gd name="adj2" fmla="val 846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FFFFFF"/>
              </a:solidFill>
              <a:effectLst/>
              <a:uLnTx/>
              <a:uFillTx/>
              <a:latin typeface="The Hand"/>
            </a:endParaRPr>
          </a:p>
        </p:txBody>
      </p:sp>
      <p:sp>
        <p:nvSpPr>
          <p:cNvPr id="27" name="TextBox 26">
            <a:extLst>
              <a:ext uri="{FF2B5EF4-FFF2-40B4-BE49-F238E27FC236}">
                <a16:creationId xmlns:a16="http://schemas.microsoft.com/office/drawing/2014/main" id="{030889F0-BDB8-23E4-FD31-E572B4CBB031}"/>
              </a:ext>
            </a:extLst>
          </p:cNvPr>
          <p:cNvSpPr txBox="1"/>
          <p:nvPr/>
        </p:nvSpPr>
        <p:spPr>
          <a:xfrm>
            <a:off x="1306180" y="2262786"/>
            <a:ext cx="1401820" cy="46166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Poppins" pitchFamily="2" charset="77"/>
                <a:cs typeface="Poppins" pitchFamily="2" charset="77"/>
              </a:rPr>
              <a:t>I want to prevent HIV</a:t>
            </a:r>
          </a:p>
        </p:txBody>
      </p:sp>
      <p:sp>
        <p:nvSpPr>
          <p:cNvPr id="29" name="TextBox 28">
            <a:extLst>
              <a:ext uri="{FF2B5EF4-FFF2-40B4-BE49-F238E27FC236}">
                <a16:creationId xmlns:a16="http://schemas.microsoft.com/office/drawing/2014/main" id="{F38839D7-06F0-7257-B417-D4256B3FA727}"/>
              </a:ext>
            </a:extLst>
          </p:cNvPr>
          <p:cNvSpPr txBox="1"/>
          <p:nvPr/>
        </p:nvSpPr>
        <p:spPr>
          <a:xfrm>
            <a:off x="3928426" y="5282508"/>
            <a:ext cx="62886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Poppins" pitchFamily="2" charset="77"/>
                <a:cs typeface="Poppins" pitchFamily="2" charset="77"/>
              </a:rPr>
              <a:t>Use the client’s </a:t>
            </a:r>
            <a:r>
              <a:rPr kumimoji="0" lang="en-US" sz="1600" b="1" i="0" u="none" strike="noStrike" kern="1200" cap="none" spc="0" normalizeH="0" baseline="0" noProof="0">
                <a:ln>
                  <a:noFill/>
                </a:ln>
                <a:solidFill>
                  <a:srgbClr val="000000"/>
                </a:solidFill>
                <a:effectLst/>
                <a:uLnTx/>
                <a:uFillTx/>
                <a:latin typeface="Poppins" pitchFamily="2" charset="77"/>
                <a:cs typeface="Poppins" pitchFamily="2" charset="77"/>
              </a:rPr>
              <a:t>needs and knowledge</a:t>
            </a:r>
            <a:r>
              <a:rPr kumimoji="0" lang="en-US" sz="1600" b="0" i="0" u="none" strike="noStrike" kern="1200" cap="none" spc="0" normalizeH="0" baseline="0" noProof="0">
                <a:ln>
                  <a:noFill/>
                </a:ln>
                <a:solidFill>
                  <a:srgbClr val="000000"/>
                </a:solidFill>
                <a:effectLst/>
                <a:uLnTx/>
                <a:uFillTx/>
                <a:latin typeface="Poppins" pitchFamily="2" charset="77"/>
                <a:cs typeface="Poppins" pitchFamily="2" charset="77"/>
              </a:rPr>
              <a:t> to determine the flow of the choice counseling conversation</a:t>
            </a:r>
          </a:p>
        </p:txBody>
      </p:sp>
      <p:sp>
        <p:nvSpPr>
          <p:cNvPr id="31" name="Right Bracket 30">
            <a:extLst>
              <a:ext uri="{FF2B5EF4-FFF2-40B4-BE49-F238E27FC236}">
                <a16:creationId xmlns:a16="http://schemas.microsoft.com/office/drawing/2014/main" id="{9A15F623-9412-A66C-6622-0C0CE3C167D7}"/>
              </a:ext>
            </a:extLst>
          </p:cNvPr>
          <p:cNvSpPr/>
          <p:nvPr/>
        </p:nvSpPr>
        <p:spPr>
          <a:xfrm rot="5400000">
            <a:off x="6880987" y="2049872"/>
            <a:ext cx="300293" cy="6037385"/>
          </a:xfrm>
          <a:prstGeom prst="rightBracket">
            <a:avLst>
              <a:gd name="adj"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TextBox 32">
            <a:extLst>
              <a:ext uri="{FF2B5EF4-FFF2-40B4-BE49-F238E27FC236}">
                <a16:creationId xmlns:a16="http://schemas.microsoft.com/office/drawing/2014/main" id="{4FFC19E8-BA46-6FA9-A07C-F8A6F7F11CE0}"/>
              </a:ext>
            </a:extLst>
          </p:cNvPr>
          <p:cNvSpPr txBox="1"/>
          <p:nvPr/>
        </p:nvSpPr>
        <p:spPr>
          <a:xfrm rot="16200000">
            <a:off x="-976541" y="3671103"/>
            <a:ext cx="2993959" cy="261610"/>
          </a:xfrm>
          <a:prstGeom prst="rect">
            <a:avLst/>
          </a:prstGeom>
          <a:noFill/>
        </p:spPr>
        <p:txBody>
          <a:bodyPr wrap="square" rtlCol="0">
            <a:spAutoFit/>
          </a:bodyPr>
          <a:lstStyle/>
          <a:p>
            <a:r>
              <a:rPr lang="en-US" sz="1100" b="1" spc="110">
                <a:solidFill>
                  <a:schemeClr val="bg2">
                    <a:lumMod val="10000"/>
                  </a:schemeClr>
                </a:solidFill>
                <a:latin typeface="Poppins" pitchFamily="2" charset="77"/>
                <a:cs typeface="Poppins" pitchFamily="2" charset="77"/>
              </a:rPr>
              <a:t>DISCUSSION PROMPTS</a:t>
            </a:r>
          </a:p>
        </p:txBody>
      </p:sp>
    </p:spTree>
    <p:extLst>
      <p:ext uri="{BB962C8B-B14F-4D97-AF65-F5344CB8AC3E}">
        <p14:creationId xmlns:p14="http://schemas.microsoft.com/office/powerpoint/2010/main" val="16976480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A198B-80F0-9157-2F74-259A29713DD4}"/>
              </a:ext>
            </a:extLst>
          </p:cNvPr>
          <p:cNvSpPr>
            <a:spLocks noGrp="1"/>
          </p:cNvSpPr>
          <p:nvPr>
            <p:ph type="title"/>
          </p:nvPr>
        </p:nvSpPr>
        <p:spPr>
          <a:xfrm>
            <a:off x="879555" y="228983"/>
            <a:ext cx="10493295" cy="1143000"/>
          </a:xfrm>
        </p:spPr>
        <p:txBody>
          <a:bodyPr>
            <a:normAutofit/>
          </a:bodyPr>
          <a:lstStyle/>
          <a:p>
            <a:r>
              <a:rPr lang="en-US" sz="2800"/>
              <a:t>Where does choice counseling fit into the conversation on </a:t>
            </a:r>
            <a:r>
              <a:rPr lang="en-US" sz="2800" i="1"/>
              <a:t>switching</a:t>
            </a:r>
          </a:p>
        </p:txBody>
      </p:sp>
      <p:pic>
        <p:nvPicPr>
          <p:cNvPr id="3" name="Graphic 2" descr="Chat outline">
            <a:extLst>
              <a:ext uri="{FF2B5EF4-FFF2-40B4-BE49-F238E27FC236}">
                <a16:creationId xmlns:a16="http://schemas.microsoft.com/office/drawing/2014/main" id="{63CC1BB9-B385-2A76-DC40-52CBF7F0FD4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4122" y="396696"/>
            <a:ext cx="731520" cy="731520"/>
          </a:xfrm>
          <a:prstGeom prst="rect">
            <a:avLst/>
          </a:prstGeom>
        </p:spPr>
      </p:pic>
      <p:grpSp>
        <p:nvGrpSpPr>
          <p:cNvPr id="4" name="Group 3">
            <a:extLst>
              <a:ext uri="{FF2B5EF4-FFF2-40B4-BE49-F238E27FC236}">
                <a16:creationId xmlns:a16="http://schemas.microsoft.com/office/drawing/2014/main" id="{333B27A7-CC95-5952-A1BA-2EAF27DBA804}"/>
              </a:ext>
            </a:extLst>
          </p:cNvPr>
          <p:cNvGrpSpPr>
            <a:grpSpLocks noChangeAspect="1"/>
          </p:cNvGrpSpPr>
          <p:nvPr/>
        </p:nvGrpSpPr>
        <p:grpSpPr>
          <a:xfrm>
            <a:off x="1965406" y="2761477"/>
            <a:ext cx="10138778" cy="2400532"/>
            <a:chOff x="636660" y="3610378"/>
            <a:chExt cx="10918677" cy="2585186"/>
          </a:xfrm>
        </p:grpSpPr>
        <p:grpSp>
          <p:nvGrpSpPr>
            <p:cNvPr id="5" name="Group 4">
              <a:extLst>
                <a:ext uri="{FF2B5EF4-FFF2-40B4-BE49-F238E27FC236}">
                  <a16:creationId xmlns:a16="http://schemas.microsoft.com/office/drawing/2014/main" id="{A01AC550-3697-D9A5-7658-C325A0F5A463}"/>
                </a:ext>
              </a:extLst>
            </p:cNvPr>
            <p:cNvGrpSpPr>
              <a:grpSpLocks noChangeAspect="1"/>
            </p:cNvGrpSpPr>
            <p:nvPr/>
          </p:nvGrpSpPr>
          <p:grpSpPr>
            <a:xfrm>
              <a:off x="636660" y="3610378"/>
              <a:ext cx="10918677" cy="2585186"/>
              <a:chOff x="1368803" y="3427283"/>
              <a:chExt cx="8781270" cy="2079119"/>
            </a:xfrm>
          </p:grpSpPr>
          <p:sp>
            <p:nvSpPr>
              <p:cNvPr id="7" name="Hexagon 6">
                <a:extLst>
                  <a:ext uri="{FF2B5EF4-FFF2-40B4-BE49-F238E27FC236}">
                    <a16:creationId xmlns:a16="http://schemas.microsoft.com/office/drawing/2014/main" id="{14975F83-4C42-E404-9DCD-D1D11B6E1F5B}"/>
                  </a:ext>
                </a:extLst>
              </p:cNvPr>
              <p:cNvSpPr/>
              <p:nvPr/>
            </p:nvSpPr>
            <p:spPr>
              <a:xfrm>
                <a:off x="2574147" y="3427283"/>
                <a:ext cx="1507749" cy="1368781"/>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FFFFFF"/>
                  </a:solidFill>
                  <a:effectLst/>
                  <a:uLnTx/>
                  <a:uFillTx/>
                  <a:latin typeface="The Hand"/>
                </a:endParaRPr>
              </a:p>
            </p:txBody>
          </p:sp>
          <p:sp>
            <p:nvSpPr>
              <p:cNvPr id="8" name="Hexagon 7">
                <a:extLst>
                  <a:ext uri="{FF2B5EF4-FFF2-40B4-BE49-F238E27FC236}">
                    <a16:creationId xmlns:a16="http://schemas.microsoft.com/office/drawing/2014/main" id="{0859F701-5F3F-3732-59CA-5DCEC1F38010}"/>
                  </a:ext>
                </a:extLst>
              </p:cNvPr>
              <p:cNvSpPr/>
              <p:nvPr/>
            </p:nvSpPr>
            <p:spPr>
              <a:xfrm>
                <a:off x="1368803" y="4117622"/>
                <a:ext cx="1507749" cy="1368781"/>
              </a:xfrm>
              <a:prstGeom prst="hexagon">
                <a:avLst/>
              </a:prstGeom>
              <a:solidFill>
                <a:srgbClr val="D763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FFFFFF"/>
                  </a:solidFill>
                  <a:effectLst/>
                  <a:uLnTx/>
                  <a:uFillTx/>
                  <a:latin typeface="The Hand"/>
                </a:endParaRPr>
              </a:p>
            </p:txBody>
          </p:sp>
          <p:sp>
            <p:nvSpPr>
              <p:cNvPr id="9" name="Hexagon 8">
                <a:extLst>
                  <a:ext uri="{FF2B5EF4-FFF2-40B4-BE49-F238E27FC236}">
                    <a16:creationId xmlns:a16="http://schemas.microsoft.com/office/drawing/2014/main" id="{DB49662B-349B-8DED-AB78-811570637129}"/>
                  </a:ext>
                </a:extLst>
              </p:cNvPr>
              <p:cNvSpPr/>
              <p:nvPr/>
            </p:nvSpPr>
            <p:spPr>
              <a:xfrm>
                <a:off x="4999998" y="3427283"/>
                <a:ext cx="1507749" cy="1368781"/>
              </a:xfrm>
              <a:prstGeom prst="hexagon">
                <a:avLst/>
              </a:prstGeom>
              <a:solidFill>
                <a:srgbClr val="840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FFFFFF"/>
                  </a:solidFill>
                  <a:effectLst/>
                  <a:uLnTx/>
                  <a:uFillTx/>
                  <a:latin typeface="The Hand"/>
                </a:endParaRPr>
              </a:p>
            </p:txBody>
          </p:sp>
          <p:sp>
            <p:nvSpPr>
              <p:cNvPr id="10" name="Hexagon 9">
                <a:extLst>
                  <a:ext uri="{FF2B5EF4-FFF2-40B4-BE49-F238E27FC236}">
                    <a16:creationId xmlns:a16="http://schemas.microsoft.com/office/drawing/2014/main" id="{9FE916CD-6AFD-6C2E-F04B-AA65E871736B}"/>
                  </a:ext>
                </a:extLst>
              </p:cNvPr>
              <p:cNvSpPr/>
              <p:nvPr/>
            </p:nvSpPr>
            <p:spPr>
              <a:xfrm>
                <a:off x="6210645" y="4117622"/>
                <a:ext cx="1507749" cy="1368781"/>
              </a:xfrm>
              <a:prstGeom prst="hexagon">
                <a:avLst/>
              </a:prstGeom>
              <a:solidFill>
                <a:srgbClr val="4724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FFFFFF"/>
                  </a:solidFill>
                  <a:effectLst/>
                  <a:uLnTx/>
                  <a:uFillTx/>
                  <a:latin typeface="The Hand"/>
                </a:endParaRPr>
              </a:p>
            </p:txBody>
          </p:sp>
          <p:sp>
            <p:nvSpPr>
              <p:cNvPr id="11" name="Hexagon 10">
                <a:extLst>
                  <a:ext uri="{FF2B5EF4-FFF2-40B4-BE49-F238E27FC236}">
                    <a16:creationId xmlns:a16="http://schemas.microsoft.com/office/drawing/2014/main" id="{05127EAB-2DC9-C7B8-8462-D5F16C608AE4}"/>
                  </a:ext>
                </a:extLst>
              </p:cNvPr>
              <p:cNvSpPr/>
              <p:nvPr/>
            </p:nvSpPr>
            <p:spPr>
              <a:xfrm>
                <a:off x="7431677" y="3427283"/>
                <a:ext cx="1507749" cy="1368781"/>
              </a:xfrm>
              <a:prstGeom prst="hexagon">
                <a:avLst/>
              </a:prstGeom>
              <a:solidFill>
                <a:srgbClr val="0D74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FFFFFF"/>
                  </a:solidFill>
                  <a:effectLst/>
                  <a:uLnTx/>
                  <a:uFillTx/>
                  <a:latin typeface="The Hand"/>
                </a:endParaRPr>
              </a:p>
            </p:txBody>
          </p:sp>
          <p:sp>
            <p:nvSpPr>
              <p:cNvPr id="12" name="Hexagon 11">
                <a:extLst>
                  <a:ext uri="{FF2B5EF4-FFF2-40B4-BE49-F238E27FC236}">
                    <a16:creationId xmlns:a16="http://schemas.microsoft.com/office/drawing/2014/main" id="{77132973-919D-DC85-57CD-BC35BA29E539}"/>
                  </a:ext>
                </a:extLst>
              </p:cNvPr>
              <p:cNvSpPr/>
              <p:nvPr/>
            </p:nvSpPr>
            <p:spPr>
              <a:xfrm>
                <a:off x="8642324" y="4117622"/>
                <a:ext cx="1507749" cy="1368781"/>
              </a:xfrm>
              <a:prstGeom prst="hexagon">
                <a:avLst/>
              </a:prstGeom>
              <a:solidFill>
                <a:srgbClr val="22A8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FFFFFF"/>
                  </a:solidFill>
                  <a:effectLst/>
                  <a:uLnTx/>
                  <a:uFillTx/>
                  <a:latin typeface="The Hand"/>
                </a:endParaRPr>
              </a:p>
            </p:txBody>
          </p:sp>
          <p:sp>
            <p:nvSpPr>
              <p:cNvPr id="13" name="Hexagon 12">
                <a:extLst>
                  <a:ext uri="{FF2B5EF4-FFF2-40B4-BE49-F238E27FC236}">
                    <a16:creationId xmlns:a16="http://schemas.microsoft.com/office/drawing/2014/main" id="{10BD948B-6E89-DA55-5017-71F3B2C01DBF}"/>
                  </a:ext>
                </a:extLst>
              </p:cNvPr>
              <p:cNvSpPr/>
              <p:nvPr/>
            </p:nvSpPr>
            <p:spPr>
              <a:xfrm>
                <a:off x="3776687" y="4117622"/>
                <a:ext cx="1507749" cy="1368781"/>
              </a:xfrm>
              <a:prstGeom prst="hexag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FFFFFF"/>
                  </a:solidFill>
                  <a:effectLst/>
                  <a:uLnTx/>
                  <a:uFillTx/>
                  <a:latin typeface="The Hand"/>
                </a:endParaRPr>
              </a:p>
            </p:txBody>
          </p:sp>
          <p:sp>
            <p:nvSpPr>
              <p:cNvPr id="14" name="TextBox 13">
                <a:extLst>
                  <a:ext uri="{FF2B5EF4-FFF2-40B4-BE49-F238E27FC236}">
                    <a16:creationId xmlns:a16="http://schemas.microsoft.com/office/drawing/2014/main" id="{97DB0DBC-020C-E1ED-E3B6-C6451EEA00F7}"/>
                  </a:ext>
                </a:extLst>
              </p:cNvPr>
              <p:cNvSpPr txBox="1"/>
              <p:nvPr/>
            </p:nvSpPr>
            <p:spPr>
              <a:xfrm>
                <a:off x="1538683" y="4213549"/>
                <a:ext cx="1130287" cy="12928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i="0" u="none" strike="noStrike" kern="1200" cap="none" spc="0" normalizeH="0" baseline="0" noProof="0">
                    <a:ln>
                      <a:noFill/>
                    </a:ln>
                    <a:solidFill>
                      <a:srgbClr val="FFFFFF"/>
                    </a:solidFill>
                    <a:effectLst/>
                    <a:uLnTx/>
                    <a:uFillTx/>
                    <a:latin typeface="Poppins" pitchFamily="2" charset="77"/>
                    <a:cs typeface="Poppins" pitchFamily="2" charset="77"/>
                  </a:rPr>
                  <a:t>Let’s talk about the CATALYST study and what’s offered here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i="0" u="none" strike="noStrike" kern="1200" cap="none" spc="0" normalizeH="0" baseline="0" noProof="0">
                  <a:ln>
                    <a:noFill/>
                  </a:ln>
                  <a:solidFill>
                    <a:srgbClr val="FFFFFF"/>
                  </a:solidFill>
                  <a:effectLst/>
                  <a:uLnTx/>
                  <a:uFillTx/>
                  <a:latin typeface="Poppins" pitchFamily="2" charset="77"/>
                  <a:cs typeface="Poppins" pitchFamily="2" charset="77"/>
                </a:endParaRPr>
              </a:p>
            </p:txBody>
          </p:sp>
          <p:sp>
            <p:nvSpPr>
              <p:cNvPr id="15" name="TextBox 14">
                <a:extLst>
                  <a:ext uri="{FF2B5EF4-FFF2-40B4-BE49-F238E27FC236}">
                    <a16:creationId xmlns:a16="http://schemas.microsoft.com/office/drawing/2014/main" id="{F77266F6-945D-5374-0572-F58131D18505}"/>
                  </a:ext>
                </a:extLst>
              </p:cNvPr>
              <p:cNvSpPr txBox="1"/>
              <p:nvPr/>
            </p:nvSpPr>
            <p:spPr>
              <a:xfrm>
                <a:off x="2772646" y="3666551"/>
                <a:ext cx="1117601" cy="9406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i="0" u="none" strike="noStrike" kern="1200" cap="none" spc="0" normalizeH="0" baseline="0" noProof="0">
                    <a:ln>
                      <a:noFill/>
                    </a:ln>
                    <a:solidFill>
                      <a:srgbClr val="FFFFFF"/>
                    </a:solidFill>
                    <a:effectLst/>
                    <a:uLnTx/>
                    <a:uFillTx/>
                    <a:latin typeface="Poppins" pitchFamily="2" charset="77"/>
                    <a:cs typeface="Poppins" pitchFamily="2" charset="77"/>
                  </a:rPr>
                  <a:t>How did you do with oral PrEP? Tell me about your experience </a:t>
                </a:r>
              </a:p>
            </p:txBody>
          </p:sp>
          <p:sp>
            <p:nvSpPr>
              <p:cNvPr id="16" name="TextBox 15">
                <a:extLst>
                  <a:ext uri="{FF2B5EF4-FFF2-40B4-BE49-F238E27FC236}">
                    <a16:creationId xmlns:a16="http://schemas.microsoft.com/office/drawing/2014/main" id="{11D2B113-1BCA-18E2-48C2-74E1E2CB5376}"/>
                  </a:ext>
                </a:extLst>
              </p:cNvPr>
              <p:cNvSpPr txBox="1"/>
              <p:nvPr/>
            </p:nvSpPr>
            <p:spPr>
              <a:xfrm>
                <a:off x="3859359" y="4340545"/>
                <a:ext cx="1342404" cy="9406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i="0" u="none" strike="noStrike" kern="1200" cap="none" spc="0" normalizeH="0" baseline="0" noProof="0">
                    <a:ln>
                      <a:noFill/>
                    </a:ln>
                    <a:solidFill>
                      <a:srgbClr val="FFFFFF"/>
                    </a:solidFill>
                    <a:effectLst/>
                    <a:uLnTx/>
                    <a:uFillTx/>
                    <a:latin typeface="Poppins" pitchFamily="2" charset="77"/>
                    <a:cs typeface="Poppins" pitchFamily="2" charset="77"/>
                  </a:rPr>
                  <a:t>What do you know about other HIV prevention methods?</a:t>
                </a:r>
              </a:p>
            </p:txBody>
          </p:sp>
          <p:sp>
            <p:nvSpPr>
              <p:cNvPr id="17" name="TextBox 16">
                <a:extLst>
                  <a:ext uri="{FF2B5EF4-FFF2-40B4-BE49-F238E27FC236}">
                    <a16:creationId xmlns:a16="http://schemas.microsoft.com/office/drawing/2014/main" id="{2C2EEC5F-8098-025F-AEB1-65B378E07788}"/>
                  </a:ext>
                </a:extLst>
              </p:cNvPr>
              <p:cNvSpPr txBox="1"/>
              <p:nvPr/>
            </p:nvSpPr>
            <p:spPr>
              <a:xfrm>
                <a:off x="7634666" y="3528663"/>
                <a:ext cx="1092765" cy="11138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i="0" u="none" strike="noStrike" kern="1200" cap="none" spc="0" normalizeH="0" baseline="0" noProof="0">
                    <a:ln>
                      <a:noFill/>
                    </a:ln>
                    <a:solidFill>
                      <a:srgbClr val="FFFFFF"/>
                    </a:solidFill>
                    <a:effectLst/>
                    <a:uLnTx/>
                    <a:uFillTx/>
                    <a:latin typeface="Poppins" pitchFamily="2" charset="77"/>
                    <a:cs typeface="Poppins" pitchFamily="2" charset="77"/>
                  </a:rPr>
                  <a:t>Let’s talk about which options are right for you based on your lifestyle</a:t>
                </a:r>
              </a:p>
            </p:txBody>
          </p:sp>
          <p:sp>
            <p:nvSpPr>
              <p:cNvPr id="18" name="TextBox 17">
                <a:extLst>
                  <a:ext uri="{FF2B5EF4-FFF2-40B4-BE49-F238E27FC236}">
                    <a16:creationId xmlns:a16="http://schemas.microsoft.com/office/drawing/2014/main" id="{EC0BD170-8905-EF80-AFF9-FE5EC0869C9E}"/>
                  </a:ext>
                </a:extLst>
              </p:cNvPr>
              <p:cNvSpPr txBox="1"/>
              <p:nvPr/>
            </p:nvSpPr>
            <p:spPr>
              <a:xfrm>
                <a:off x="5127033" y="3671893"/>
                <a:ext cx="1253409" cy="11138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i="0" u="none" strike="noStrike" kern="1200" cap="none" spc="0" normalizeH="0" baseline="0" noProof="0">
                    <a:ln>
                      <a:noFill/>
                    </a:ln>
                    <a:solidFill>
                      <a:srgbClr val="FFFFFF"/>
                    </a:solidFill>
                    <a:effectLst/>
                    <a:uLnTx/>
                    <a:uFillTx/>
                    <a:latin typeface="Poppins" pitchFamily="2" charset="77"/>
                    <a:cs typeface="Poppins" pitchFamily="2" charset="77"/>
                  </a:rPr>
                  <a:t>Let’s talk about the </a:t>
                </a:r>
                <a:r>
                  <a:rPr lang="en-US" sz="1300">
                    <a:solidFill>
                      <a:srgbClr val="FFFFFF"/>
                    </a:solidFill>
                    <a:latin typeface="Poppins" pitchFamily="2" charset="77"/>
                    <a:cs typeface="Poppins" pitchFamily="2" charset="77"/>
                  </a:rPr>
                  <a:t>other </a:t>
                </a:r>
                <a:r>
                  <a:rPr kumimoji="0" lang="en-US" sz="1300" i="0" u="none" strike="noStrike" kern="1200" cap="none" spc="0" normalizeH="0" baseline="0" noProof="0">
                    <a:ln>
                      <a:noFill/>
                    </a:ln>
                    <a:solidFill>
                      <a:srgbClr val="FFFFFF"/>
                    </a:solidFill>
                    <a:effectLst/>
                    <a:uLnTx/>
                    <a:uFillTx/>
                    <a:latin typeface="Poppins" pitchFamily="2" charset="77"/>
                    <a:cs typeface="Poppins" pitchFamily="2" charset="77"/>
                  </a:rPr>
                  <a:t>HIV prevention options that are available to you</a:t>
                </a:r>
              </a:p>
            </p:txBody>
          </p:sp>
          <p:sp>
            <p:nvSpPr>
              <p:cNvPr id="19" name="TextBox 18">
                <a:extLst>
                  <a:ext uri="{FF2B5EF4-FFF2-40B4-BE49-F238E27FC236}">
                    <a16:creationId xmlns:a16="http://schemas.microsoft.com/office/drawing/2014/main" id="{D5D890CE-42EE-9D8D-D4CB-BE46DF814176}"/>
                  </a:ext>
                </a:extLst>
              </p:cNvPr>
              <p:cNvSpPr txBox="1"/>
              <p:nvPr/>
            </p:nvSpPr>
            <p:spPr>
              <a:xfrm>
                <a:off x="8878417" y="4513814"/>
                <a:ext cx="1205344" cy="5940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i="0" u="none" strike="noStrike" kern="1200" cap="none" spc="0" normalizeH="0" baseline="0" noProof="0">
                    <a:ln>
                      <a:noFill/>
                    </a:ln>
                    <a:solidFill>
                      <a:srgbClr val="FFFFFF"/>
                    </a:solidFill>
                    <a:effectLst/>
                    <a:uLnTx/>
                    <a:uFillTx/>
                    <a:latin typeface="Poppins" pitchFamily="2" charset="77"/>
                    <a:cs typeface="Poppins" pitchFamily="2" charset="77"/>
                  </a:rPr>
                  <a:t>Do you have any other questions? </a:t>
                </a:r>
              </a:p>
            </p:txBody>
          </p:sp>
        </p:grpSp>
        <p:sp>
          <p:nvSpPr>
            <p:cNvPr id="6" name="TextBox 5">
              <a:extLst>
                <a:ext uri="{FF2B5EF4-FFF2-40B4-BE49-F238E27FC236}">
                  <a16:creationId xmlns:a16="http://schemas.microsoft.com/office/drawing/2014/main" id="{03976140-4464-052C-43BD-4B0C3F51499E}"/>
                </a:ext>
              </a:extLst>
            </p:cNvPr>
            <p:cNvSpPr txBox="1"/>
            <p:nvPr/>
          </p:nvSpPr>
          <p:spPr>
            <a:xfrm>
              <a:off x="6916540" y="4625436"/>
              <a:ext cx="1361699"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i="0" u="none" strike="noStrike" kern="1200" cap="none" spc="0" normalizeH="0" baseline="0" noProof="0">
                  <a:ln>
                    <a:noFill/>
                  </a:ln>
                  <a:solidFill>
                    <a:srgbClr val="FFFFFF"/>
                  </a:solidFill>
                  <a:effectLst/>
                  <a:uLnTx/>
                  <a:uFillTx/>
                  <a:latin typeface="Poppins" pitchFamily="2" charset="77"/>
                  <a:cs typeface="Poppins" pitchFamily="2" charset="77"/>
                </a:rPr>
                <a:t>What is important to you in an HIV prevention method and why?</a:t>
              </a:r>
            </a:p>
          </p:txBody>
        </p:sp>
      </p:grpSp>
      <p:sp>
        <p:nvSpPr>
          <p:cNvPr id="29" name="TextBox 28">
            <a:extLst>
              <a:ext uri="{FF2B5EF4-FFF2-40B4-BE49-F238E27FC236}">
                <a16:creationId xmlns:a16="http://schemas.microsoft.com/office/drawing/2014/main" id="{F38839D7-06F0-7257-B417-D4256B3FA727}"/>
              </a:ext>
            </a:extLst>
          </p:cNvPr>
          <p:cNvSpPr txBox="1"/>
          <p:nvPr/>
        </p:nvSpPr>
        <p:spPr>
          <a:xfrm>
            <a:off x="3542512" y="5606358"/>
            <a:ext cx="699838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Poppins" pitchFamily="2" charset="77"/>
                <a:cs typeface="Poppins" pitchFamily="2" charset="77"/>
              </a:rPr>
              <a:t>Use the client’s </a:t>
            </a:r>
            <a:r>
              <a:rPr kumimoji="0" lang="en-US" sz="1600" b="1" i="0" u="none" strike="noStrike" kern="1200" cap="none" spc="0" normalizeH="0" baseline="0" noProof="0">
                <a:ln>
                  <a:noFill/>
                </a:ln>
                <a:solidFill>
                  <a:srgbClr val="000000"/>
                </a:solidFill>
                <a:effectLst/>
                <a:uLnTx/>
                <a:uFillTx/>
                <a:latin typeface="Poppins" pitchFamily="2" charset="77"/>
                <a:cs typeface="Poppins" pitchFamily="2" charset="77"/>
              </a:rPr>
              <a:t>needs and knowledge</a:t>
            </a:r>
            <a:r>
              <a:rPr kumimoji="0" lang="en-US" sz="1600" b="0" i="0" u="none" strike="noStrike" kern="1200" cap="none" spc="0" normalizeH="0" baseline="0" noProof="0">
                <a:ln>
                  <a:noFill/>
                </a:ln>
                <a:solidFill>
                  <a:srgbClr val="000000"/>
                </a:solidFill>
                <a:effectLst/>
                <a:uLnTx/>
                <a:uFillTx/>
                <a:latin typeface="Poppins" pitchFamily="2" charset="77"/>
                <a:cs typeface="Poppins" pitchFamily="2" charset="77"/>
              </a:rPr>
              <a:t> to determine the flow of the choice counseling conversation</a:t>
            </a:r>
          </a:p>
        </p:txBody>
      </p:sp>
      <p:sp>
        <p:nvSpPr>
          <p:cNvPr id="31" name="Right Bracket 30">
            <a:extLst>
              <a:ext uri="{FF2B5EF4-FFF2-40B4-BE49-F238E27FC236}">
                <a16:creationId xmlns:a16="http://schemas.microsoft.com/office/drawing/2014/main" id="{9A15F623-9412-A66C-6622-0C0CE3C167D7}"/>
              </a:ext>
            </a:extLst>
          </p:cNvPr>
          <p:cNvSpPr/>
          <p:nvPr/>
        </p:nvSpPr>
        <p:spPr>
          <a:xfrm rot="5400000">
            <a:off x="6814149" y="1932531"/>
            <a:ext cx="364090" cy="6831164"/>
          </a:xfrm>
          <a:prstGeom prst="rightBracket">
            <a:avLst>
              <a:gd name="adj"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a:extLst>
              <a:ext uri="{FF2B5EF4-FFF2-40B4-BE49-F238E27FC236}">
                <a16:creationId xmlns:a16="http://schemas.microsoft.com/office/drawing/2014/main" id="{2BA5EFBA-B6A5-5950-FF52-2A077EE55A81}"/>
              </a:ext>
            </a:extLst>
          </p:cNvPr>
          <p:cNvSpPr txBox="1"/>
          <p:nvPr/>
        </p:nvSpPr>
        <p:spPr>
          <a:xfrm>
            <a:off x="1592445" y="1584350"/>
            <a:ext cx="9985838" cy="369332"/>
          </a:xfrm>
          <a:prstGeom prst="rect">
            <a:avLst/>
          </a:prstGeom>
          <a:noFill/>
        </p:spPr>
        <p:txBody>
          <a:bodyPr wrap="square" rtlCol="0">
            <a:spAutoFit/>
          </a:bodyPr>
          <a:lstStyle/>
          <a:p>
            <a:r>
              <a:rPr lang="en-US">
                <a:solidFill>
                  <a:schemeClr val="bg2">
                    <a:lumMod val="10000"/>
                  </a:schemeClr>
                </a:solidFill>
                <a:latin typeface="Poppins" pitchFamily="2" charset="77"/>
                <a:cs typeface="Poppins" pitchFamily="2" charset="77"/>
              </a:rPr>
              <a:t>If your client is already on oral PrEP and wants to switch to another method</a:t>
            </a:r>
          </a:p>
        </p:txBody>
      </p:sp>
      <p:sp>
        <p:nvSpPr>
          <p:cNvPr id="33" name="Hexagon 32">
            <a:extLst>
              <a:ext uri="{FF2B5EF4-FFF2-40B4-BE49-F238E27FC236}">
                <a16:creationId xmlns:a16="http://schemas.microsoft.com/office/drawing/2014/main" id="{343B2EF6-3F57-AD1B-4336-015E229623B2}"/>
              </a:ext>
            </a:extLst>
          </p:cNvPr>
          <p:cNvSpPr/>
          <p:nvPr/>
        </p:nvSpPr>
        <p:spPr>
          <a:xfrm>
            <a:off x="594395" y="2737140"/>
            <a:ext cx="1740834" cy="1580381"/>
          </a:xfrm>
          <a:prstGeom prst="hexagon">
            <a:avLst/>
          </a:prstGeom>
          <a:solidFill>
            <a:srgbClr val="E219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he Hand"/>
            </a:endParaRPr>
          </a:p>
        </p:txBody>
      </p:sp>
      <p:sp>
        <p:nvSpPr>
          <p:cNvPr id="34" name="TextBox 33">
            <a:extLst>
              <a:ext uri="{FF2B5EF4-FFF2-40B4-BE49-F238E27FC236}">
                <a16:creationId xmlns:a16="http://schemas.microsoft.com/office/drawing/2014/main" id="{6D5FC0F3-2F1C-C5D0-1F87-4F23CA49DC1B}"/>
              </a:ext>
            </a:extLst>
          </p:cNvPr>
          <p:cNvSpPr txBox="1"/>
          <p:nvPr/>
        </p:nvSpPr>
        <p:spPr>
          <a:xfrm>
            <a:off x="1002032" y="3207847"/>
            <a:ext cx="1039427" cy="6859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i="0" u="none" strike="noStrike" kern="1200" cap="none" spc="0" normalizeH="0" baseline="0" noProof="0">
                <a:ln>
                  <a:noFill/>
                </a:ln>
                <a:solidFill>
                  <a:srgbClr val="FFFFFF"/>
                </a:solidFill>
                <a:effectLst/>
                <a:uLnTx/>
                <a:uFillTx/>
                <a:latin typeface="Poppins" pitchFamily="2" charset="77"/>
                <a:cs typeface="Poppins" pitchFamily="2" charset="77"/>
              </a:rPr>
              <a:t>Why are you here today?</a:t>
            </a:r>
          </a:p>
        </p:txBody>
      </p:sp>
      <p:sp>
        <p:nvSpPr>
          <p:cNvPr id="26" name="Oval Callout 25">
            <a:extLst>
              <a:ext uri="{FF2B5EF4-FFF2-40B4-BE49-F238E27FC236}">
                <a16:creationId xmlns:a16="http://schemas.microsoft.com/office/drawing/2014/main" id="{4D0CEF71-EF3E-D92B-F318-DEB3FA56102F}"/>
              </a:ext>
            </a:extLst>
          </p:cNvPr>
          <p:cNvSpPr/>
          <p:nvPr/>
        </p:nvSpPr>
        <p:spPr>
          <a:xfrm>
            <a:off x="2188916" y="2023646"/>
            <a:ext cx="1429796" cy="1264961"/>
          </a:xfrm>
          <a:prstGeom prst="wedgeEllipseCallout">
            <a:avLst>
              <a:gd name="adj1" fmla="val -71852"/>
              <a:gd name="adj2" fmla="val 5005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FFFFFF"/>
              </a:solidFill>
              <a:effectLst/>
              <a:uLnTx/>
              <a:uFillTx/>
              <a:latin typeface="The Hand"/>
            </a:endParaRPr>
          </a:p>
        </p:txBody>
      </p:sp>
      <p:sp>
        <p:nvSpPr>
          <p:cNvPr id="27" name="TextBox 26">
            <a:extLst>
              <a:ext uri="{FF2B5EF4-FFF2-40B4-BE49-F238E27FC236}">
                <a16:creationId xmlns:a16="http://schemas.microsoft.com/office/drawing/2014/main" id="{030889F0-BDB8-23E4-FD31-E572B4CBB031}"/>
              </a:ext>
            </a:extLst>
          </p:cNvPr>
          <p:cNvSpPr txBox="1"/>
          <p:nvPr/>
        </p:nvSpPr>
        <p:spPr>
          <a:xfrm>
            <a:off x="2267021" y="2254750"/>
            <a:ext cx="1304627" cy="76944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Poppins" pitchFamily="2" charset="77"/>
                <a:cs typeface="Poppins" pitchFamily="2" charset="77"/>
              </a:rPr>
              <a:t>I am on oral PrEP and I might want to use something else. </a:t>
            </a:r>
          </a:p>
        </p:txBody>
      </p:sp>
      <p:sp>
        <p:nvSpPr>
          <p:cNvPr id="36" name="TextBox 35">
            <a:extLst>
              <a:ext uri="{FF2B5EF4-FFF2-40B4-BE49-F238E27FC236}">
                <a16:creationId xmlns:a16="http://schemas.microsoft.com/office/drawing/2014/main" id="{393C6D54-97A5-E215-0E3F-E3C5900994DC}"/>
              </a:ext>
            </a:extLst>
          </p:cNvPr>
          <p:cNvSpPr txBox="1"/>
          <p:nvPr/>
        </p:nvSpPr>
        <p:spPr>
          <a:xfrm rot="16200000">
            <a:off x="-1147982" y="2950525"/>
            <a:ext cx="2993959" cy="261610"/>
          </a:xfrm>
          <a:prstGeom prst="rect">
            <a:avLst/>
          </a:prstGeom>
          <a:noFill/>
        </p:spPr>
        <p:txBody>
          <a:bodyPr wrap="square" rtlCol="0">
            <a:spAutoFit/>
          </a:bodyPr>
          <a:lstStyle/>
          <a:p>
            <a:r>
              <a:rPr lang="en-US" sz="1100" b="1" spc="110">
                <a:solidFill>
                  <a:schemeClr val="bg2">
                    <a:lumMod val="10000"/>
                  </a:schemeClr>
                </a:solidFill>
                <a:latin typeface="Poppins" pitchFamily="2" charset="77"/>
                <a:cs typeface="Poppins" pitchFamily="2" charset="77"/>
              </a:rPr>
              <a:t>DISCUSSION PROMPTS</a:t>
            </a:r>
          </a:p>
        </p:txBody>
      </p:sp>
    </p:spTree>
    <p:extLst>
      <p:ext uri="{BB962C8B-B14F-4D97-AF65-F5344CB8AC3E}">
        <p14:creationId xmlns:p14="http://schemas.microsoft.com/office/powerpoint/2010/main" val="30004262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75974B3-101C-A90F-0737-521CFB207C40}"/>
              </a:ext>
            </a:extLst>
          </p:cNvPr>
          <p:cNvSpPr/>
          <p:nvPr/>
        </p:nvSpPr>
        <p:spPr>
          <a:xfrm>
            <a:off x="0" y="0"/>
            <a:ext cx="12192000" cy="45005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D3BE063-4C19-937D-349E-D3EC039F0AF3}"/>
              </a:ext>
            </a:extLst>
          </p:cNvPr>
          <p:cNvSpPr txBox="1"/>
          <p:nvPr/>
        </p:nvSpPr>
        <p:spPr>
          <a:xfrm>
            <a:off x="197916" y="4878265"/>
            <a:ext cx="11573169" cy="1400383"/>
          </a:xfrm>
          <a:prstGeom prst="rect">
            <a:avLst/>
          </a:prstGeom>
          <a:noFill/>
        </p:spPr>
        <p:txBody>
          <a:bodyPr wrap="square">
            <a:spAutoFit/>
          </a:bodyPr>
          <a:lstStyle/>
          <a:p>
            <a:pPr>
              <a:spcAft>
                <a:spcPts val="600"/>
              </a:spcAft>
            </a:pPr>
            <a:r>
              <a:rPr lang="en-ZA" sz="4000" b="1">
                <a:solidFill>
                  <a:schemeClr val="accent1"/>
                </a:solidFill>
                <a:latin typeface="Poppins" pitchFamily="2" charset="77"/>
                <a:cs typeface="Poppins" pitchFamily="2" charset="77"/>
              </a:rPr>
              <a:t>Tools to guide &amp; support choice counselling </a:t>
            </a:r>
          </a:p>
          <a:p>
            <a:pPr>
              <a:spcAft>
                <a:spcPts val="600"/>
              </a:spcAft>
            </a:pPr>
            <a:r>
              <a:rPr lang="en-ZA" sz="4000" b="1">
                <a:solidFill>
                  <a:schemeClr val="accent1"/>
                </a:solidFill>
                <a:latin typeface="Poppins" pitchFamily="2" charset="77"/>
                <a:cs typeface="Poppins" pitchFamily="2" charset="77"/>
              </a:rPr>
              <a:t>alongside clients</a:t>
            </a:r>
          </a:p>
        </p:txBody>
      </p:sp>
      <p:pic>
        <p:nvPicPr>
          <p:cNvPr id="3" name="Graphic 2" descr="Blueprint outline">
            <a:extLst>
              <a:ext uri="{FF2B5EF4-FFF2-40B4-BE49-F238E27FC236}">
                <a16:creationId xmlns:a16="http://schemas.microsoft.com/office/drawing/2014/main" id="{DB4586E7-00A1-4898-FEB8-1E26D9CDD3F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5673" y="377702"/>
            <a:ext cx="548640" cy="548640"/>
          </a:xfrm>
          <a:prstGeom prst="rect">
            <a:avLst/>
          </a:prstGeom>
        </p:spPr>
      </p:pic>
    </p:spTree>
    <p:extLst>
      <p:ext uri="{BB962C8B-B14F-4D97-AF65-F5344CB8AC3E}">
        <p14:creationId xmlns:p14="http://schemas.microsoft.com/office/powerpoint/2010/main" val="19725423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Arrow Connector 37">
            <a:extLst>
              <a:ext uri="{FF2B5EF4-FFF2-40B4-BE49-F238E27FC236}">
                <a16:creationId xmlns:a16="http://schemas.microsoft.com/office/drawing/2014/main" id="{84FAEA9C-A9EC-27B1-D8B5-B31A96A83AD2}"/>
              </a:ext>
            </a:extLst>
          </p:cNvPr>
          <p:cNvCxnSpPr>
            <a:cxnSpLocks/>
          </p:cNvCxnSpPr>
          <p:nvPr/>
        </p:nvCxnSpPr>
        <p:spPr>
          <a:xfrm>
            <a:off x="5115930" y="2025974"/>
            <a:ext cx="0" cy="16883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ED4D6C58-1003-09F3-F105-A56A7EFF9E8F}"/>
              </a:ext>
            </a:extLst>
          </p:cNvPr>
          <p:cNvSpPr/>
          <p:nvPr/>
        </p:nvSpPr>
        <p:spPr>
          <a:xfrm>
            <a:off x="772385" y="3696767"/>
            <a:ext cx="2644376" cy="2932633"/>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C953807A-EE6B-E9CC-8C2A-35EA9D4F21DE}"/>
              </a:ext>
            </a:extLst>
          </p:cNvPr>
          <p:cNvSpPr/>
          <p:nvPr/>
        </p:nvSpPr>
        <p:spPr>
          <a:xfrm>
            <a:off x="3608580" y="3696384"/>
            <a:ext cx="2644376" cy="2932633"/>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3F849C3-9988-BBB1-E15F-26A2FFBAE929}"/>
              </a:ext>
            </a:extLst>
          </p:cNvPr>
          <p:cNvSpPr/>
          <p:nvPr/>
        </p:nvSpPr>
        <p:spPr>
          <a:xfrm>
            <a:off x="6395930" y="3688097"/>
            <a:ext cx="2644376" cy="2932633"/>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36868883-89F7-CB1B-AE95-E880BCF817AE}"/>
              </a:ext>
            </a:extLst>
          </p:cNvPr>
          <p:cNvSpPr/>
          <p:nvPr/>
        </p:nvSpPr>
        <p:spPr>
          <a:xfrm>
            <a:off x="9188422" y="3688096"/>
            <a:ext cx="2644376" cy="2932633"/>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itle 1">
            <a:extLst>
              <a:ext uri="{FF2B5EF4-FFF2-40B4-BE49-F238E27FC236}">
                <a16:creationId xmlns:a16="http://schemas.microsoft.com/office/drawing/2014/main" id="{48BB09F3-9EC1-6659-C718-F3DDD4098257}"/>
              </a:ext>
            </a:extLst>
          </p:cNvPr>
          <p:cNvSpPr>
            <a:spLocks noGrp="1"/>
          </p:cNvSpPr>
          <p:nvPr>
            <p:ph type="title"/>
          </p:nvPr>
        </p:nvSpPr>
        <p:spPr>
          <a:xfrm>
            <a:off x="879555" y="228983"/>
            <a:ext cx="10676772" cy="1143000"/>
          </a:xfrm>
        </p:spPr>
        <p:txBody>
          <a:bodyPr>
            <a:normAutofit/>
          </a:bodyPr>
          <a:lstStyle/>
          <a:p>
            <a:r>
              <a:rPr lang="en-US" sz="3200"/>
              <a:t>Tools to guide &amp; support the choice counseling conversation </a:t>
            </a:r>
            <a:endParaRPr lang="en-US" sz="3200" i="1"/>
          </a:p>
        </p:txBody>
      </p:sp>
      <p:sp>
        <p:nvSpPr>
          <p:cNvPr id="34" name="TextBox 33">
            <a:extLst>
              <a:ext uri="{FF2B5EF4-FFF2-40B4-BE49-F238E27FC236}">
                <a16:creationId xmlns:a16="http://schemas.microsoft.com/office/drawing/2014/main" id="{857D7B0E-3A74-C9C1-9AB6-FC736B144EDC}"/>
              </a:ext>
            </a:extLst>
          </p:cNvPr>
          <p:cNvSpPr txBox="1"/>
          <p:nvPr/>
        </p:nvSpPr>
        <p:spPr>
          <a:xfrm>
            <a:off x="839619" y="3737108"/>
            <a:ext cx="2644375" cy="2954655"/>
          </a:xfrm>
          <a:prstGeom prst="rect">
            <a:avLst/>
          </a:prstGeom>
          <a:noFill/>
        </p:spPr>
        <p:txBody>
          <a:bodyPr wrap="square" rtlCol="0">
            <a:spAutoFit/>
          </a:bodyPr>
          <a:lstStyle/>
          <a:p>
            <a:r>
              <a:rPr lang="en-US" sz="1400" b="1">
                <a:solidFill>
                  <a:schemeClr val="accent2"/>
                </a:solidFill>
                <a:latin typeface="Poppins" pitchFamily="2" charset="77"/>
                <a:cs typeface="Poppins" pitchFamily="2" charset="77"/>
              </a:rPr>
              <a:t>HIV Prevention User Journey Digital Tool</a:t>
            </a:r>
          </a:p>
          <a:p>
            <a:endParaRPr lang="en-US" sz="1400" b="1">
              <a:solidFill>
                <a:schemeClr val="bg2">
                  <a:lumMod val="10000"/>
                </a:schemeClr>
              </a:solidFill>
              <a:latin typeface="Poppins" pitchFamily="2" charset="77"/>
              <a:cs typeface="Poppins" pitchFamily="2" charset="77"/>
            </a:endParaRPr>
          </a:p>
          <a:p>
            <a:r>
              <a:rPr lang="en-US" sz="1300">
                <a:solidFill>
                  <a:schemeClr val="bg2">
                    <a:lumMod val="10000"/>
                  </a:schemeClr>
                </a:solidFill>
                <a:latin typeface="Poppins" pitchFamily="2" charset="77"/>
                <a:cs typeface="Poppins" pitchFamily="2" charset="77"/>
              </a:rPr>
              <a:t>Web-based tool to help clients (AGYW) select the most appropriate combination of HIV prevention methods. Available for AGYW to use prior to provider visit, they may bring in the knowledge from use of the tool to the conversation.</a:t>
            </a:r>
          </a:p>
          <a:p>
            <a:endParaRPr lang="en-US" sz="1400">
              <a:solidFill>
                <a:schemeClr val="bg2">
                  <a:lumMod val="10000"/>
                </a:schemeClr>
              </a:solidFill>
              <a:latin typeface="Poppins" pitchFamily="2" charset="77"/>
              <a:cs typeface="Poppins" pitchFamily="2" charset="77"/>
            </a:endParaRPr>
          </a:p>
        </p:txBody>
      </p:sp>
      <p:sp>
        <p:nvSpPr>
          <p:cNvPr id="35" name="Rectangle 34">
            <a:extLst>
              <a:ext uri="{FF2B5EF4-FFF2-40B4-BE49-F238E27FC236}">
                <a16:creationId xmlns:a16="http://schemas.microsoft.com/office/drawing/2014/main" id="{86DA6E18-5468-F3C3-A330-10A298B0399D}"/>
              </a:ext>
            </a:extLst>
          </p:cNvPr>
          <p:cNvSpPr/>
          <p:nvPr/>
        </p:nvSpPr>
        <p:spPr>
          <a:xfrm>
            <a:off x="792328" y="1566620"/>
            <a:ext cx="1782470" cy="4281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Poppins" pitchFamily="2" charset="77"/>
                <a:cs typeface="Poppins" pitchFamily="2" charset="77"/>
              </a:rPr>
              <a:t>Pre-visit</a:t>
            </a:r>
          </a:p>
        </p:txBody>
      </p:sp>
      <p:grpSp>
        <p:nvGrpSpPr>
          <p:cNvPr id="48" name="Group 47">
            <a:extLst>
              <a:ext uri="{FF2B5EF4-FFF2-40B4-BE49-F238E27FC236}">
                <a16:creationId xmlns:a16="http://schemas.microsoft.com/office/drawing/2014/main" id="{81AA26D3-FFFD-3DCC-4068-0EBFF4B37CF9}"/>
              </a:ext>
            </a:extLst>
          </p:cNvPr>
          <p:cNvGrpSpPr/>
          <p:nvPr/>
        </p:nvGrpSpPr>
        <p:grpSpPr>
          <a:xfrm>
            <a:off x="2440323" y="2171157"/>
            <a:ext cx="8986383" cy="1398028"/>
            <a:chOff x="2440323" y="1969452"/>
            <a:chExt cx="8986383" cy="1398028"/>
          </a:xfrm>
        </p:grpSpPr>
        <p:sp>
          <p:nvSpPr>
            <p:cNvPr id="8" name="Hexagon 7">
              <a:extLst>
                <a:ext uri="{FF2B5EF4-FFF2-40B4-BE49-F238E27FC236}">
                  <a16:creationId xmlns:a16="http://schemas.microsoft.com/office/drawing/2014/main" id="{8D688E9E-480B-94A4-75CA-08607B0CB848}"/>
                </a:ext>
              </a:extLst>
            </p:cNvPr>
            <p:cNvSpPr/>
            <p:nvPr/>
          </p:nvSpPr>
          <p:spPr>
            <a:xfrm>
              <a:off x="4252579" y="1969452"/>
              <a:ext cx="1737360" cy="1398028"/>
            </a:xfrm>
            <a:prstGeom prst="hexagon">
              <a:avLst/>
            </a:prstGeom>
            <a:solidFill>
              <a:srgbClr val="840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he Hand"/>
              </a:endParaRPr>
            </a:p>
          </p:txBody>
        </p:sp>
        <p:sp>
          <p:nvSpPr>
            <p:cNvPr id="9" name="Hexagon 8">
              <a:extLst>
                <a:ext uri="{FF2B5EF4-FFF2-40B4-BE49-F238E27FC236}">
                  <a16:creationId xmlns:a16="http://schemas.microsoft.com/office/drawing/2014/main" id="{E8BBC3DA-1D82-1F65-1A94-0D07DFA807ED}"/>
                </a:ext>
              </a:extLst>
            </p:cNvPr>
            <p:cNvSpPr/>
            <p:nvPr/>
          </p:nvSpPr>
          <p:spPr>
            <a:xfrm>
              <a:off x="6064835" y="1969452"/>
              <a:ext cx="1737360" cy="1398028"/>
            </a:xfrm>
            <a:prstGeom prst="hexagon">
              <a:avLst/>
            </a:prstGeom>
            <a:solidFill>
              <a:srgbClr val="4724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he Hand"/>
              </a:endParaRPr>
            </a:p>
          </p:txBody>
        </p:sp>
        <p:sp>
          <p:nvSpPr>
            <p:cNvPr id="10" name="Hexagon 9">
              <a:extLst>
                <a:ext uri="{FF2B5EF4-FFF2-40B4-BE49-F238E27FC236}">
                  <a16:creationId xmlns:a16="http://schemas.microsoft.com/office/drawing/2014/main" id="{DCE074A1-EEB7-3D9E-B09F-6DF665F0D364}"/>
                </a:ext>
              </a:extLst>
            </p:cNvPr>
            <p:cNvSpPr/>
            <p:nvPr/>
          </p:nvSpPr>
          <p:spPr>
            <a:xfrm>
              <a:off x="7877091" y="1969452"/>
              <a:ext cx="1737360" cy="1398028"/>
            </a:xfrm>
            <a:prstGeom prst="hexagon">
              <a:avLst/>
            </a:prstGeom>
            <a:solidFill>
              <a:srgbClr val="0D74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he Hand"/>
              </a:endParaRPr>
            </a:p>
          </p:txBody>
        </p:sp>
        <p:sp>
          <p:nvSpPr>
            <p:cNvPr id="11" name="Hexagon 10">
              <a:extLst>
                <a:ext uri="{FF2B5EF4-FFF2-40B4-BE49-F238E27FC236}">
                  <a16:creationId xmlns:a16="http://schemas.microsoft.com/office/drawing/2014/main" id="{91093F5A-9D87-81DB-310F-0165A2CA995D}"/>
                </a:ext>
              </a:extLst>
            </p:cNvPr>
            <p:cNvSpPr/>
            <p:nvPr/>
          </p:nvSpPr>
          <p:spPr>
            <a:xfrm>
              <a:off x="9689346" y="1969452"/>
              <a:ext cx="1737360" cy="1398028"/>
            </a:xfrm>
            <a:prstGeom prst="hexagon">
              <a:avLst/>
            </a:prstGeom>
            <a:solidFill>
              <a:srgbClr val="22A8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he Hand"/>
              </a:endParaRPr>
            </a:p>
          </p:txBody>
        </p:sp>
        <p:sp>
          <p:nvSpPr>
            <p:cNvPr id="12" name="Hexagon 11">
              <a:extLst>
                <a:ext uri="{FF2B5EF4-FFF2-40B4-BE49-F238E27FC236}">
                  <a16:creationId xmlns:a16="http://schemas.microsoft.com/office/drawing/2014/main" id="{A237C7BD-B163-6A2F-DBA3-6534AB0C5C48}"/>
                </a:ext>
              </a:extLst>
            </p:cNvPr>
            <p:cNvSpPr/>
            <p:nvPr/>
          </p:nvSpPr>
          <p:spPr>
            <a:xfrm>
              <a:off x="2440323" y="1969452"/>
              <a:ext cx="1737360" cy="1398028"/>
            </a:xfrm>
            <a:prstGeom prst="hexag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he Hand"/>
              </a:endParaRPr>
            </a:p>
          </p:txBody>
        </p:sp>
        <p:sp>
          <p:nvSpPr>
            <p:cNvPr id="15" name="TextBox 14">
              <a:extLst>
                <a:ext uri="{FF2B5EF4-FFF2-40B4-BE49-F238E27FC236}">
                  <a16:creationId xmlns:a16="http://schemas.microsoft.com/office/drawing/2014/main" id="{959EB971-3F63-D4A3-D04B-F707C9E6F664}"/>
                </a:ext>
              </a:extLst>
            </p:cNvPr>
            <p:cNvSpPr txBox="1"/>
            <p:nvPr/>
          </p:nvSpPr>
          <p:spPr>
            <a:xfrm>
              <a:off x="2574797" y="2305627"/>
              <a:ext cx="1493282" cy="646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srgbClr val="FFFFFF"/>
                  </a:solidFill>
                  <a:effectLst/>
                  <a:uLnTx/>
                  <a:uFillTx/>
                  <a:latin typeface="Poppins" pitchFamily="2" charset="77"/>
                  <a:cs typeface="Poppins" pitchFamily="2" charset="77"/>
                </a:rPr>
                <a:t>What do you know about HIV prevention? </a:t>
              </a:r>
            </a:p>
          </p:txBody>
        </p:sp>
        <p:sp>
          <p:nvSpPr>
            <p:cNvPr id="16" name="TextBox 15">
              <a:extLst>
                <a:ext uri="{FF2B5EF4-FFF2-40B4-BE49-F238E27FC236}">
                  <a16:creationId xmlns:a16="http://schemas.microsoft.com/office/drawing/2014/main" id="{22742BD6-36E2-47C3-4640-2E5B91D14A03}"/>
                </a:ext>
              </a:extLst>
            </p:cNvPr>
            <p:cNvSpPr txBox="1"/>
            <p:nvPr/>
          </p:nvSpPr>
          <p:spPr>
            <a:xfrm>
              <a:off x="8134093" y="1996346"/>
              <a:ext cx="1269924" cy="12003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srgbClr val="FFFFFF"/>
                  </a:solidFill>
                  <a:effectLst/>
                  <a:uLnTx/>
                  <a:uFillTx/>
                  <a:latin typeface="Poppins" pitchFamily="2" charset="77"/>
                  <a:cs typeface="Poppins" pitchFamily="2" charset="77"/>
                </a:rPr>
                <a:t>Let’s talk about which options are right for you based on your lifestyle</a:t>
              </a:r>
            </a:p>
          </p:txBody>
        </p:sp>
        <p:sp>
          <p:nvSpPr>
            <p:cNvPr id="17" name="TextBox 16">
              <a:extLst>
                <a:ext uri="{FF2B5EF4-FFF2-40B4-BE49-F238E27FC236}">
                  <a16:creationId xmlns:a16="http://schemas.microsoft.com/office/drawing/2014/main" id="{92397E6E-C0AF-A3C0-9592-C20FF38D882B}"/>
                </a:ext>
              </a:extLst>
            </p:cNvPr>
            <p:cNvSpPr txBox="1"/>
            <p:nvPr/>
          </p:nvSpPr>
          <p:spPr>
            <a:xfrm>
              <a:off x="4328145" y="2090475"/>
              <a:ext cx="157557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srgbClr val="FFFFFF"/>
                  </a:solidFill>
                  <a:effectLst/>
                  <a:uLnTx/>
                  <a:uFillTx/>
                  <a:latin typeface="Poppins" pitchFamily="2" charset="77"/>
                  <a:cs typeface="Poppins" pitchFamily="2" charset="77"/>
                </a:rPr>
                <a:t>Let’s talk about the HIV prevention options that are available to you</a:t>
              </a:r>
            </a:p>
          </p:txBody>
        </p:sp>
        <p:sp>
          <p:nvSpPr>
            <p:cNvPr id="18" name="TextBox 17">
              <a:extLst>
                <a:ext uri="{FF2B5EF4-FFF2-40B4-BE49-F238E27FC236}">
                  <a16:creationId xmlns:a16="http://schemas.microsoft.com/office/drawing/2014/main" id="{988D28F4-FF0A-8E0E-B49B-5A23B6C3A7C2}"/>
                </a:ext>
              </a:extLst>
            </p:cNvPr>
            <p:cNvSpPr txBox="1"/>
            <p:nvPr/>
          </p:nvSpPr>
          <p:spPr>
            <a:xfrm>
              <a:off x="9883035" y="2305627"/>
              <a:ext cx="1400754" cy="646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srgbClr val="FFFFFF"/>
                  </a:solidFill>
                  <a:effectLst/>
                  <a:uLnTx/>
                  <a:uFillTx/>
                  <a:latin typeface="Poppins" pitchFamily="2" charset="77"/>
                  <a:cs typeface="Poppins" pitchFamily="2" charset="77"/>
                </a:rPr>
                <a:t>Do you have any other questions? </a:t>
              </a:r>
            </a:p>
          </p:txBody>
        </p:sp>
        <p:sp>
          <p:nvSpPr>
            <p:cNvPr id="5" name="TextBox 4">
              <a:extLst>
                <a:ext uri="{FF2B5EF4-FFF2-40B4-BE49-F238E27FC236}">
                  <a16:creationId xmlns:a16="http://schemas.microsoft.com/office/drawing/2014/main" id="{B9ACBF8F-7575-F58F-97EF-F07C1C3F6004}"/>
                </a:ext>
              </a:extLst>
            </p:cNvPr>
            <p:cNvSpPr txBox="1"/>
            <p:nvPr/>
          </p:nvSpPr>
          <p:spPr>
            <a:xfrm>
              <a:off x="6328055" y="2090475"/>
              <a:ext cx="1272680" cy="1200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srgbClr val="FFFFFF"/>
                  </a:solidFill>
                  <a:effectLst/>
                  <a:uLnTx/>
                  <a:uFillTx/>
                  <a:latin typeface="Poppins" pitchFamily="2" charset="77"/>
                  <a:cs typeface="Poppins" pitchFamily="2" charset="77"/>
                </a:rPr>
                <a:t>What is important to you in an HIV prevention method and why?</a:t>
              </a:r>
            </a:p>
          </p:txBody>
        </p:sp>
      </p:grpSp>
      <p:sp>
        <p:nvSpPr>
          <p:cNvPr id="36" name="Rectangle 35">
            <a:extLst>
              <a:ext uri="{FF2B5EF4-FFF2-40B4-BE49-F238E27FC236}">
                <a16:creationId xmlns:a16="http://schemas.microsoft.com/office/drawing/2014/main" id="{E01F4D72-B6FF-7086-DEB5-4CB8BB703DD9}"/>
              </a:ext>
            </a:extLst>
          </p:cNvPr>
          <p:cNvSpPr/>
          <p:nvPr/>
        </p:nvSpPr>
        <p:spPr>
          <a:xfrm>
            <a:off x="2655435" y="1566620"/>
            <a:ext cx="6629202" cy="4281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Poppins" pitchFamily="2" charset="77"/>
                <a:cs typeface="Poppins" pitchFamily="2" charset="77"/>
              </a:rPr>
              <a:t>Choice counseling conversation</a:t>
            </a:r>
          </a:p>
        </p:txBody>
      </p:sp>
      <p:sp>
        <p:nvSpPr>
          <p:cNvPr id="37" name="Rectangle 36">
            <a:extLst>
              <a:ext uri="{FF2B5EF4-FFF2-40B4-BE49-F238E27FC236}">
                <a16:creationId xmlns:a16="http://schemas.microsoft.com/office/drawing/2014/main" id="{B296ADA0-4929-497A-6481-CBAD0BEE2BA3}"/>
              </a:ext>
            </a:extLst>
          </p:cNvPr>
          <p:cNvSpPr/>
          <p:nvPr/>
        </p:nvSpPr>
        <p:spPr>
          <a:xfrm>
            <a:off x="9365806" y="1571285"/>
            <a:ext cx="2413459" cy="4281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Poppins" pitchFamily="2" charset="77"/>
                <a:cs typeface="Poppins" pitchFamily="2" charset="77"/>
              </a:rPr>
              <a:t>Post-visit</a:t>
            </a:r>
          </a:p>
        </p:txBody>
      </p:sp>
      <p:sp>
        <p:nvSpPr>
          <p:cNvPr id="42" name="TextBox 41">
            <a:extLst>
              <a:ext uri="{FF2B5EF4-FFF2-40B4-BE49-F238E27FC236}">
                <a16:creationId xmlns:a16="http://schemas.microsoft.com/office/drawing/2014/main" id="{D5009D94-BA9C-EE3F-35AB-5FC27A13959E}"/>
              </a:ext>
            </a:extLst>
          </p:cNvPr>
          <p:cNvSpPr txBox="1"/>
          <p:nvPr/>
        </p:nvSpPr>
        <p:spPr>
          <a:xfrm>
            <a:off x="752032" y="1305346"/>
            <a:ext cx="2413458" cy="276999"/>
          </a:xfrm>
          <a:prstGeom prst="rect">
            <a:avLst/>
          </a:prstGeom>
          <a:noFill/>
        </p:spPr>
        <p:txBody>
          <a:bodyPr wrap="square" rtlCol="0">
            <a:spAutoFit/>
          </a:bodyPr>
          <a:lstStyle/>
          <a:p>
            <a:r>
              <a:rPr lang="en-US" sz="1200">
                <a:solidFill>
                  <a:schemeClr val="bg2">
                    <a:lumMod val="10000"/>
                  </a:schemeClr>
                </a:solidFill>
                <a:latin typeface="Poppins" pitchFamily="2" charset="77"/>
                <a:cs typeface="Poppins" pitchFamily="2" charset="77"/>
              </a:rPr>
              <a:t>Suggested use for tools:</a:t>
            </a:r>
          </a:p>
        </p:txBody>
      </p:sp>
      <p:sp>
        <p:nvSpPr>
          <p:cNvPr id="31" name="TextBox 30">
            <a:extLst>
              <a:ext uri="{FF2B5EF4-FFF2-40B4-BE49-F238E27FC236}">
                <a16:creationId xmlns:a16="http://schemas.microsoft.com/office/drawing/2014/main" id="{0B821833-C472-A38F-8A94-0D0A11E3A649}"/>
              </a:ext>
            </a:extLst>
          </p:cNvPr>
          <p:cNvSpPr txBox="1"/>
          <p:nvPr/>
        </p:nvSpPr>
        <p:spPr>
          <a:xfrm>
            <a:off x="6449152" y="3775357"/>
            <a:ext cx="2479695" cy="2816156"/>
          </a:xfrm>
          <a:prstGeom prst="rect">
            <a:avLst/>
          </a:prstGeom>
          <a:noFill/>
        </p:spPr>
        <p:txBody>
          <a:bodyPr wrap="square" rtlCol="0">
            <a:spAutoFit/>
          </a:bodyPr>
          <a:lstStyle/>
          <a:p>
            <a:r>
              <a:rPr lang="en-US" sz="1400" b="1">
                <a:solidFill>
                  <a:schemeClr val="accent2"/>
                </a:solidFill>
                <a:latin typeface="Poppins" pitchFamily="2" charset="77"/>
                <a:cs typeface="Poppins" pitchFamily="2" charset="77"/>
              </a:rPr>
              <a:t>HIV Prevention User Journey Info-Map</a:t>
            </a:r>
          </a:p>
          <a:p>
            <a:endParaRPr lang="en-US" sz="1400" b="1">
              <a:solidFill>
                <a:schemeClr val="bg2">
                  <a:lumMod val="10000"/>
                </a:schemeClr>
              </a:solidFill>
              <a:latin typeface="Poppins" pitchFamily="2" charset="77"/>
              <a:cs typeface="Poppins" pitchFamily="2" charset="77"/>
            </a:endParaRPr>
          </a:p>
          <a:p>
            <a:r>
              <a:rPr lang="en-US" sz="1300">
                <a:solidFill>
                  <a:schemeClr val="bg2">
                    <a:lumMod val="10000"/>
                  </a:schemeClr>
                </a:solidFill>
                <a:latin typeface="Poppins" pitchFamily="2" charset="77"/>
                <a:cs typeface="Poppins" pitchFamily="2" charset="77"/>
              </a:rPr>
              <a:t>Placemat or poster to use alongside your client to walk through their needs and preferences and different HIV prevention methods available. This tool will be available in local languages and should be provided to a client in their language.</a:t>
            </a:r>
          </a:p>
        </p:txBody>
      </p:sp>
      <p:sp>
        <p:nvSpPr>
          <p:cNvPr id="32" name="TextBox 31">
            <a:extLst>
              <a:ext uri="{FF2B5EF4-FFF2-40B4-BE49-F238E27FC236}">
                <a16:creationId xmlns:a16="http://schemas.microsoft.com/office/drawing/2014/main" id="{DA4D221F-CA0B-1657-85B6-9D0A5D876593}"/>
              </a:ext>
            </a:extLst>
          </p:cNvPr>
          <p:cNvSpPr txBox="1"/>
          <p:nvPr/>
        </p:nvSpPr>
        <p:spPr>
          <a:xfrm>
            <a:off x="3675813" y="3752680"/>
            <a:ext cx="2490308" cy="2985433"/>
          </a:xfrm>
          <a:prstGeom prst="rect">
            <a:avLst/>
          </a:prstGeom>
          <a:noFill/>
        </p:spPr>
        <p:txBody>
          <a:bodyPr wrap="square" rtlCol="0">
            <a:spAutoFit/>
          </a:bodyPr>
          <a:lstStyle/>
          <a:p>
            <a:r>
              <a:rPr lang="en-US" sz="1400" b="1">
                <a:solidFill>
                  <a:schemeClr val="accent2"/>
                </a:solidFill>
                <a:latin typeface="Poppins" pitchFamily="2" charset="77"/>
                <a:cs typeface="Poppins" pitchFamily="2" charset="77"/>
              </a:rPr>
              <a:t>HIV Prevention User Journey Reference Manual</a:t>
            </a:r>
          </a:p>
          <a:p>
            <a:endParaRPr lang="en-US" sz="1400" b="1">
              <a:solidFill>
                <a:schemeClr val="bg2">
                  <a:lumMod val="10000"/>
                </a:schemeClr>
              </a:solidFill>
              <a:latin typeface="Poppins" pitchFamily="2" charset="77"/>
              <a:cs typeface="Poppins" pitchFamily="2" charset="77"/>
            </a:endParaRPr>
          </a:p>
          <a:p>
            <a:r>
              <a:rPr lang="en-US" sz="1300">
                <a:solidFill>
                  <a:schemeClr val="bg2">
                    <a:lumMod val="10000"/>
                  </a:schemeClr>
                </a:solidFill>
                <a:latin typeface="Poppins" pitchFamily="2" charset="77"/>
                <a:cs typeface="Poppins" pitchFamily="2" charset="77"/>
              </a:rPr>
              <a:t>Flipchart style book holding information about all HIV prevention methods intended </a:t>
            </a:r>
            <a:r>
              <a:rPr lang="en-US" sz="1300" i="1">
                <a:solidFill>
                  <a:schemeClr val="bg2">
                    <a:lumMod val="10000"/>
                  </a:schemeClr>
                </a:solidFill>
                <a:latin typeface="Poppins" pitchFamily="2" charset="77"/>
                <a:cs typeface="Poppins" pitchFamily="2" charset="77"/>
              </a:rPr>
              <a:t>for provider use as background reference</a:t>
            </a:r>
            <a:r>
              <a:rPr lang="en-US" sz="1300">
                <a:solidFill>
                  <a:schemeClr val="bg2">
                    <a:lumMod val="10000"/>
                  </a:schemeClr>
                </a:solidFill>
                <a:latin typeface="Poppins" pitchFamily="2" charset="77"/>
                <a:cs typeface="Poppins" pitchFamily="2" charset="77"/>
              </a:rPr>
              <a:t>. Can be used during conversation or referred to as needed.</a:t>
            </a:r>
          </a:p>
          <a:p>
            <a:endParaRPr lang="en-US" sz="1400">
              <a:solidFill>
                <a:schemeClr val="bg2">
                  <a:lumMod val="10000"/>
                </a:schemeClr>
              </a:solidFill>
              <a:latin typeface="Poppins" pitchFamily="2" charset="77"/>
              <a:cs typeface="Poppins" pitchFamily="2" charset="77"/>
            </a:endParaRPr>
          </a:p>
          <a:p>
            <a:endParaRPr lang="en-US" sz="1400">
              <a:solidFill>
                <a:schemeClr val="bg2">
                  <a:lumMod val="10000"/>
                </a:schemeClr>
              </a:solidFill>
              <a:latin typeface="Poppins" pitchFamily="2" charset="77"/>
              <a:cs typeface="Poppins" pitchFamily="2" charset="77"/>
            </a:endParaRPr>
          </a:p>
        </p:txBody>
      </p:sp>
      <p:sp>
        <p:nvSpPr>
          <p:cNvPr id="33" name="TextBox 32">
            <a:extLst>
              <a:ext uri="{FF2B5EF4-FFF2-40B4-BE49-F238E27FC236}">
                <a16:creationId xmlns:a16="http://schemas.microsoft.com/office/drawing/2014/main" id="{B4ABD6F2-D2CB-0102-0DCC-A6EDF3CEF9DD}"/>
              </a:ext>
            </a:extLst>
          </p:cNvPr>
          <p:cNvSpPr txBox="1"/>
          <p:nvPr/>
        </p:nvSpPr>
        <p:spPr>
          <a:xfrm>
            <a:off x="9244296" y="3737108"/>
            <a:ext cx="2534969" cy="3447098"/>
          </a:xfrm>
          <a:prstGeom prst="rect">
            <a:avLst/>
          </a:prstGeom>
          <a:noFill/>
        </p:spPr>
        <p:txBody>
          <a:bodyPr wrap="square" rtlCol="0">
            <a:spAutoFit/>
          </a:bodyPr>
          <a:lstStyle/>
          <a:p>
            <a:r>
              <a:rPr lang="en-US" sz="1400" b="1">
                <a:solidFill>
                  <a:schemeClr val="accent2"/>
                </a:solidFill>
                <a:latin typeface="Poppins" pitchFamily="2" charset="77"/>
                <a:cs typeface="Poppins" pitchFamily="2" charset="77"/>
              </a:rPr>
              <a:t>HIV Prevention Method Factsheets</a:t>
            </a:r>
          </a:p>
          <a:p>
            <a:endParaRPr lang="en-US" sz="1400" b="1">
              <a:solidFill>
                <a:schemeClr val="bg2">
                  <a:lumMod val="10000"/>
                </a:schemeClr>
              </a:solidFill>
              <a:latin typeface="Poppins" pitchFamily="2" charset="77"/>
              <a:cs typeface="Poppins" pitchFamily="2" charset="77"/>
            </a:endParaRPr>
          </a:p>
          <a:p>
            <a:r>
              <a:rPr lang="en-US" sz="1300">
                <a:solidFill>
                  <a:schemeClr val="bg2">
                    <a:lumMod val="10000"/>
                  </a:schemeClr>
                </a:solidFill>
                <a:latin typeface="Poppins" pitchFamily="2" charset="77"/>
                <a:cs typeface="Poppins" pitchFamily="2" charset="77"/>
              </a:rPr>
              <a:t>Short factsheets for clients holding detailed information on each prevention method for use after method has been selected to help answer specific questions. This tool will be available in local languages and should be provided to a client in their language.</a:t>
            </a:r>
          </a:p>
          <a:p>
            <a:endParaRPr lang="en-US" sz="1300">
              <a:solidFill>
                <a:schemeClr val="bg2">
                  <a:lumMod val="10000"/>
                </a:schemeClr>
              </a:solidFill>
              <a:latin typeface="Poppins" pitchFamily="2" charset="77"/>
              <a:cs typeface="Poppins" pitchFamily="2" charset="77"/>
            </a:endParaRPr>
          </a:p>
          <a:p>
            <a:endParaRPr lang="en-US" sz="1400">
              <a:solidFill>
                <a:schemeClr val="bg2">
                  <a:lumMod val="10000"/>
                </a:schemeClr>
              </a:solidFill>
              <a:latin typeface="Poppins" pitchFamily="2" charset="77"/>
              <a:cs typeface="Poppins" pitchFamily="2" charset="77"/>
            </a:endParaRPr>
          </a:p>
        </p:txBody>
      </p:sp>
      <p:pic>
        <p:nvPicPr>
          <p:cNvPr id="49" name="Graphic 48" descr="Blueprint outline">
            <a:extLst>
              <a:ext uri="{FF2B5EF4-FFF2-40B4-BE49-F238E27FC236}">
                <a16:creationId xmlns:a16="http://schemas.microsoft.com/office/drawing/2014/main" id="{72494388-844A-1D0E-2EC2-1D95C3EB45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5673" y="377702"/>
            <a:ext cx="548640" cy="548640"/>
          </a:xfrm>
          <a:prstGeom prst="rect">
            <a:avLst/>
          </a:prstGeom>
        </p:spPr>
      </p:pic>
      <p:cxnSp>
        <p:nvCxnSpPr>
          <p:cNvPr id="27" name="Straight Arrow Connector 26">
            <a:extLst>
              <a:ext uri="{FF2B5EF4-FFF2-40B4-BE49-F238E27FC236}">
                <a16:creationId xmlns:a16="http://schemas.microsoft.com/office/drawing/2014/main" id="{AA9AC4D1-F27F-8F0A-43B8-F1BEC6E2212B}"/>
              </a:ext>
            </a:extLst>
          </p:cNvPr>
          <p:cNvCxnSpPr>
            <a:cxnSpLocks/>
          </p:cNvCxnSpPr>
          <p:nvPr/>
        </p:nvCxnSpPr>
        <p:spPr>
          <a:xfrm>
            <a:off x="11426706" y="1994751"/>
            <a:ext cx="0" cy="16883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5CC6967-011B-0EF6-4CDF-6EA5E53FAA59}"/>
              </a:ext>
            </a:extLst>
          </p:cNvPr>
          <p:cNvCxnSpPr>
            <a:cxnSpLocks/>
          </p:cNvCxnSpPr>
          <p:nvPr/>
        </p:nvCxnSpPr>
        <p:spPr>
          <a:xfrm>
            <a:off x="1225540" y="1994750"/>
            <a:ext cx="0" cy="16883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83402590-63EB-2341-FEB7-5E2342BFA514}"/>
              </a:ext>
            </a:extLst>
          </p:cNvPr>
          <p:cNvCxnSpPr>
            <a:cxnSpLocks/>
          </p:cNvCxnSpPr>
          <p:nvPr/>
        </p:nvCxnSpPr>
        <p:spPr>
          <a:xfrm>
            <a:off x="7826853" y="1986300"/>
            <a:ext cx="0" cy="16883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25552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FE82BCA-8EA4-0FA0-E8E6-632B800F317C}"/>
              </a:ext>
            </a:extLst>
          </p:cNvPr>
          <p:cNvSpPr>
            <a:spLocks noGrp="1"/>
          </p:cNvSpPr>
          <p:nvPr>
            <p:ph type="title"/>
          </p:nvPr>
        </p:nvSpPr>
        <p:spPr>
          <a:xfrm>
            <a:off x="635673" y="227792"/>
            <a:ext cx="11143591" cy="1143000"/>
          </a:xfrm>
        </p:spPr>
        <p:txBody>
          <a:bodyPr>
            <a:normAutofit/>
          </a:bodyPr>
          <a:lstStyle/>
          <a:p>
            <a:r>
              <a:rPr lang="en-US" sz="3200"/>
              <a:t>Tools to guide &amp; support the choice counseling conversation – additional information</a:t>
            </a:r>
            <a:endParaRPr lang="en-US"/>
          </a:p>
        </p:txBody>
      </p:sp>
      <p:pic>
        <p:nvPicPr>
          <p:cNvPr id="5" name="Graphic 4" descr="Blueprint outline">
            <a:extLst>
              <a:ext uri="{FF2B5EF4-FFF2-40B4-BE49-F238E27FC236}">
                <a16:creationId xmlns:a16="http://schemas.microsoft.com/office/drawing/2014/main" id="{3CE4E8B3-2B37-8610-FF7B-D82A39C391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5673" y="377702"/>
            <a:ext cx="548640" cy="548640"/>
          </a:xfrm>
          <a:prstGeom prst="rect">
            <a:avLst/>
          </a:prstGeom>
        </p:spPr>
      </p:pic>
      <p:sp>
        <p:nvSpPr>
          <p:cNvPr id="7" name="TextBox 6">
            <a:extLst>
              <a:ext uri="{FF2B5EF4-FFF2-40B4-BE49-F238E27FC236}">
                <a16:creationId xmlns:a16="http://schemas.microsoft.com/office/drawing/2014/main" id="{9C6449EF-A620-2CCC-B2CC-59701FB8CE11}"/>
              </a:ext>
            </a:extLst>
          </p:cNvPr>
          <p:cNvSpPr txBox="1"/>
          <p:nvPr/>
        </p:nvSpPr>
        <p:spPr>
          <a:xfrm>
            <a:off x="6449152" y="3775357"/>
            <a:ext cx="2479695" cy="738664"/>
          </a:xfrm>
          <a:prstGeom prst="rect">
            <a:avLst/>
          </a:prstGeom>
          <a:noFill/>
        </p:spPr>
        <p:txBody>
          <a:bodyPr wrap="square" rtlCol="0">
            <a:spAutoFit/>
          </a:bodyPr>
          <a:lstStyle/>
          <a:p>
            <a:endParaRPr lang="en-US" sz="1400" b="1">
              <a:solidFill>
                <a:schemeClr val="bg2">
                  <a:lumMod val="10000"/>
                </a:schemeClr>
              </a:solidFill>
              <a:latin typeface="Poppins" pitchFamily="2" charset="77"/>
              <a:cs typeface="Poppins" pitchFamily="2" charset="77"/>
            </a:endParaRPr>
          </a:p>
          <a:p>
            <a:endParaRPr lang="en-US" sz="1400">
              <a:solidFill>
                <a:schemeClr val="bg2">
                  <a:lumMod val="10000"/>
                </a:schemeClr>
              </a:solidFill>
              <a:latin typeface="Poppins" pitchFamily="2" charset="77"/>
              <a:cs typeface="Poppins" pitchFamily="2" charset="77"/>
            </a:endParaRPr>
          </a:p>
          <a:p>
            <a:endParaRPr lang="en-US" sz="1400">
              <a:solidFill>
                <a:schemeClr val="bg2">
                  <a:lumMod val="10000"/>
                </a:schemeClr>
              </a:solidFill>
              <a:latin typeface="Poppins" pitchFamily="2" charset="77"/>
              <a:cs typeface="Poppins" pitchFamily="2" charset="77"/>
            </a:endParaRPr>
          </a:p>
        </p:txBody>
      </p:sp>
      <p:sp>
        <p:nvSpPr>
          <p:cNvPr id="8" name="TextBox 7">
            <a:extLst>
              <a:ext uri="{FF2B5EF4-FFF2-40B4-BE49-F238E27FC236}">
                <a16:creationId xmlns:a16="http://schemas.microsoft.com/office/drawing/2014/main" id="{8BE1AF5B-6D2A-E6C3-3EB8-0335708C0E03}"/>
              </a:ext>
            </a:extLst>
          </p:cNvPr>
          <p:cNvSpPr txBox="1"/>
          <p:nvPr/>
        </p:nvSpPr>
        <p:spPr>
          <a:xfrm>
            <a:off x="3675813" y="3722863"/>
            <a:ext cx="2490308" cy="523220"/>
          </a:xfrm>
          <a:prstGeom prst="rect">
            <a:avLst/>
          </a:prstGeom>
          <a:noFill/>
        </p:spPr>
        <p:txBody>
          <a:bodyPr wrap="square" rtlCol="0">
            <a:spAutoFit/>
          </a:bodyPr>
          <a:lstStyle/>
          <a:p>
            <a:endParaRPr lang="en-US" sz="1400">
              <a:solidFill>
                <a:schemeClr val="bg2">
                  <a:lumMod val="10000"/>
                </a:schemeClr>
              </a:solidFill>
              <a:latin typeface="Poppins" pitchFamily="2" charset="77"/>
              <a:cs typeface="Poppins" pitchFamily="2" charset="77"/>
            </a:endParaRPr>
          </a:p>
          <a:p>
            <a:endParaRPr lang="en-US" sz="1400">
              <a:solidFill>
                <a:schemeClr val="bg2">
                  <a:lumMod val="10000"/>
                </a:schemeClr>
              </a:solidFill>
              <a:latin typeface="Poppins" pitchFamily="2" charset="77"/>
              <a:cs typeface="Poppins" pitchFamily="2" charset="77"/>
            </a:endParaRPr>
          </a:p>
        </p:txBody>
      </p:sp>
      <p:sp>
        <p:nvSpPr>
          <p:cNvPr id="9" name="TextBox 8">
            <a:extLst>
              <a:ext uri="{FF2B5EF4-FFF2-40B4-BE49-F238E27FC236}">
                <a16:creationId xmlns:a16="http://schemas.microsoft.com/office/drawing/2014/main" id="{6BBDA940-5BD5-A2C2-9BCB-8E13EDEA3A0A}"/>
              </a:ext>
            </a:extLst>
          </p:cNvPr>
          <p:cNvSpPr txBox="1"/>
          <p:nvPr/>
        </p:nvSpPr>
        <p:spPr>
          <a:xfrm>
            <a:off x="9244296" y="3737108"/>
            <a:ext cx="2534969" cy="523220"/>
          </a:xfrm>
          <a:prstGeom prst="rect">
            <a:avLst/>
          </a:prstGeom>
          <a:noFill/>
        </p:spPr>
        <p:txBody>
          <a:bodyPr wrap="square" rtlCol="0">
            <a:spAutoFit/>
          </a:bodyPr>
          <a:lstStyle/>
          <a:p>
            <a:endParaRPr lang="en-US" sz="1400" b="1">
              <a:solidFill>
                <a:schemeClr val="bg2">
                  <a:lumMod val="10000"/>
                </a:schemeClr>
              </a:solidFill>
              <a:latin typeface="Poppins" pitchFamily="2" charset="77"/>
              <a:cs typeface="Poppins" pitchFamily="2" charset="77"/>
            </a:endParaRPr>
          </a:p>
          <a:p>
            <a:endParaRPr lang="en-US" sz="1400">
              <a:solidFill>
                <a:schemeClr val="bg2">
                  <a:lumMod val="10000"/>
                </a:schemeClr>
              </a:solidFill>
              <a:latin typeface="Poppins" pitchFamily="2" charset="77"/>
              <a:cs typeface="Poppins" pitchFamily="2" charset="77"/>
            </a:endParaRPr>
          </a:p>
        </p:txBody>
      </p:sp>
      <p:graphicFrame>
        <p:nvGraphicFramePr>
          <p:cNvPr id="10" name="Table 10">
            <a:extLst>
              <a:ext uri="{FF2B5EF4-FFF2-40B4-BE49-F238E27FC236}">
                <a16:creationId xmlns:a16="http://schemas.microsoft.com/office/drawing/2014/main" id="{17B03DBB-5F62-5C1E-5796-760BDEB75F28}"/>
              </a:ext>
            </a:extLst>
          </p:cNvPr>
          <p:cNvGraphicFramePr>
            <a:graphicFrameLocks noGrp="1"/>
          </p:cNvGraphicFramePr>
          <p:nvPr>
            <p:extLst>
              <p:ext uri="{D42A27DB-BD31-4B8C-83A1-F6EECF244321}">
                <p14:modId xmlns:p14="http://schemas.microsoft.com/office/powerpoint/2010/main" val="1707853350"/>
              </p:ext>
            </p:extLst>
          </p:nvPr>
        </p:nvGraphicFramePr>
        <p:xfrm>
          <a:off x="412735" y="1323054"/>
          <a:ext cx="11366526" cy="5482057"/>
        </p:xfrm>
        <a:graphic>
          <a:graphicData uri="http://schemas.openxmlformats.org/drawingml/2006/table">
            <a:tbl>
              <a:tblPr firstRow="1" bandRow="1">
                <a:tableStyleId>{5C22544A-7EE6-4342-B048-85BDC9FD1C3A}</a:tableStyleId>
              </a:tblPr>
              <a:tblGrid>
                <a:gridCol w="2094040">
                  <a:extLst>
                    <a:ext uri="{9D8B030D-6E8A-4147-A177-3AD203B41FA5}">
                      <a16:colId xmlns:a16="http://schemas.microsoft.com/office/drawing/2014/main" val="3835352492"/>
                    </a:ext>
                  </a:extLst>
                </a:gridCol>
                <a:gridCol w="2335603">
                  <a:extLst>
                    <a:ext uri="{9D8B030D-6E8A-4147-A177-3AD203B41FA5}">
                      <a16:colId xmlns:a16="http://schemas.microsoft.com/office/drawing/2014/main" val="2259936752"/>
                    </a:ext>
                  </a:extLst>
                </a:gridCol>
                <a:gridCol w="2390273">
                  <a:extLst>
                    <a:ext uri="{9D8B030D-6E8A-4147-A177-3AD203B41FA5}">
                      <a16:colId xmlns:a16="http://schemas.microsoft.com/office/drawing/2014/main" val="1493733006"/>
                    </a:ext>
                  </a:extLst>
                </a:gridCol>
                <a:gridCol w="2273305">
                  <a:extLst>
                    <a:ext uri="{9D8B030D-6E8A-4147-A177-3AD203B41FA5}">
                      <a16:colId xmlns:a16="http://schemas.microsoft.com/office/drawing/2014/main" val="2465074587"/>
                    </a:ext>
                  </a:extLst>
                </a:gridCol>
                <a:gridCol w="2273305">
                  <a:extLst>
                    <a:ext uri="{9D8B030D-6E8A-4147-A177-3AD203B41FA5}">
                      <a16:colId xmlns:a16="http://schemas.microsoft.com/office/drawing/2014/main" val="3983413397"/>
                    </a:ext>
                  </a:extLst>
                </a:gridCol>
              </a:tblGrid>
              <a:tr h="769232">
                <a:tc>
                  <a:txBody>
                    <a:bodyPr/>
                    <a:lstStyle/>
                    <a:p>
                      <a:r>
                        <a:rPr lang="en-US" sz="1250" b="1">
                          <a:solidFill>
                            <a:schemeClr val="accent2"/>
                          </a:solidFill>
                          <a:latin typeface="Poppins"/>
                          <a:cs typeface="Poppins"/>
                        </a:rPr>
                        <a:t>Tool</a:t>
                      </a:r>
                    </a:p>
                  </a:txBody>
                  <a:tcPr>
                    <a:lnR w="12700" cap="flat" cmpd="sng" algn="ctr">
                      <a:solidFill>
                        <a:schemeClr val="bg2">
                          <a:lumMod val="10000"/>
                        </a:schemeClr>
                      </a:solidFill>
                      <a:prstDash val="solid"/>
                      <a:round/>
                      <a:headEnd type="none" w="med" len="med"/>
                      <a:tailEnd type="none" w="med" len="med"/>
                    </a:lnR>
                    <a:lnB w="12700" cap="flat" cmpd="sng" algn="ctr">
                      <a:solidFill>
                        <a:schemeClr val="bg2">
                          <a:lumMod val="10000"/>
                        </a:schemeClr>
                      </a:solidFill>
                      <a:prstDash val="solid"/>
                      <a:round/>
                      <a:headEnd type="none" w="med" len="med"/>
                      <a:tailEnd type="none" w="med" len="med"/>
                    </a:lnB>
                    <a:noFill/>
                  </a:tcPr>
                </a:tc>
                <a:tc>
                  <a:txBody>
                    <a:bodyPr/>
                    <a:lstStyle/>
                    <a:p>
                      <a:r>
                        <a:rPr lang="en-US" sz="1250">
                          <a:solidFill>
                            <a:schemeClr val="bg2">
                              <a:lumMod val="10000"/>
                            </a:schemeClr>
                          </a:solidFill>
                          <a:latin typeface="Poppins"/>
                          <a:cs typeface="Poppins"/>
                        </a:rPr>
                        <a:t>HIV Prevention User Journey Digital Tool</a:t>
                      </a:r>
                    </a:p>
                  </a:txBody>
                  <a:tcP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B w="12700" cap="flat" cmpd="sng" algn="ctr">
                      <a:solidFill>
                        <a:schemeClr val="bg2">
                          <a:lumMod val="10000"/>
                        </a:schemeClr>
                      </a:solidFill>
                      <a:prstDash val="solid"/>
                      <a:round/>
                      <a:headEnd type="none" w="med" len="med"/>
                      <a:tailEnd type="none" w="med" len="med"/>
                    </a:lnB>
                    <a:noFill/>
                  </a:tcPr>
                </a:tc>
                <a:tc>
                  <a:txBody>
                    <a:bodyPr/>
                    <a:lstStyle/>
                    <a:p>
                      <a:r>
                        <a:rPr lang="en-US" sz="1250">
                          <a:solidFill>
                            <a:schemeClr val="bg2">
                              <a:lumMod val="10000"/>
                            </a:schemeClr>
                          </a:solidFill>
                          <a:latin typeface="Poppins"/>
                          <a:cs typeface="Poppins"/>
                        </a:rPr>
                        <a:t>HIV Prevention User Journey Reference Manual</a:t>
                      </a:r>
                    </a:p>
                  </a:txBody>
                  <a:tcP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B w="12700" cap="flat" cmpd="sng" algn="ctr">
                      <a:solidFill>
                        <a:schemeClr val="bg2">
                          <a:lumMod val="10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50" b="1">
                          <a:solidFill>
                            <a:schemeClr val="bg2">
                              <a:lumMod val="10000"/>
                            </a:schemeClr>
                          </a:solidFill>
                          <a:latin typeface="Poppins"/>
                          <a:cs typeface="Poppins"/>
                        </a:rPr>
                        <a:t>HIV Prevention User Journey Info-Map</a:t>
                      </a:r>
                    </a:p>
                    <a:p>
                      <a:endParaRPr lang="en-US" sz="1250">
                        <a:solidFill>
                          <a:schemeClr val="bg2">
                            <a:lumMod val="10000"/>
                          </a:schemeClr>
                        </a:solidFill>
                        <a:latin typeface="Poppins" pitchFamily="2" charset="77"/>
                        <a:cs typeface="Poppins" pitchFamily="2" charset="77"/>
                      </a:endParaRPr>
                    </a:p>
                  </a:txBody>
                  <a:tcP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B w="12700" cap="flat" cmpd="sng" algn="ctr">
                      <a:solidFill>
                        <a:schemeClr val="bg2">
                          <a:lumMod val="10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50" b="1">
                          <a:solidFill>
                            <a:schemeClr val="bg2">
                              <a:lumMod val="10000"/>
                            </a:schemeClr>
                          </a:solidFill>
                          <a:latin typeface="Poppins"/>
                          <a:cs typeface="Poppins"/>
                        </a:rPr>
                        <a:t>HIV Prevention Method Factsheets</a:t>
                      </a:r>
                    </a:p>
                    <a:p>
                      <a:endParaRPr lang="en-US" sz="1250">
                        <a:solidFill>
                          <a:schemeClr val="bg2">
                            <a:lumMod val="10000"/>
                          </a:schemeClr>
                        </a:solidFill>
                        <a:latin typeface="Poppins" pitchFamily="2" charset="77"/>
                        <a:cs typeface="Poppins" pitchFamily="2" charset="77"/>
                      </a:endParaRPr>
                    </a:p>
                  </a:txBody>
                  <a:tcPr>
                    <a:lnL w="12700" cap="flat" cmpd="sng" algn="ctr">
                      <a:solidFill>
                        <a:schemeClr val="bg2">
                          <a:lumMod val="10000"/>
                        </a:schemeClr>
                      </a:solidFill>
                      <a:prstDash val="solid"/>
                      <a:round/>
                      <a:headEnd type="none" w="med" len="med"/>
                      <a:tailEnd type="none" w="med" len="med"/>
                    </a:lnL>
                    <a:lnB w="12700" cap="flat" cmpd="sng" algn="ctr">
                      <a:solidFill>
                        <a:schemeClr val="bg2">
                          <a:lumMod val="10000"/>
                        </a:schemeClr>
                      </a:solidFill>
                      <a:prstDash val="solid"/>
                      <a:round/>
                      <a:headEnd type="none" w="med" len="med"/>
                      <a:tailEnd type="none" w="med" len="med"/>
                    </a:lnB>
                    <a:noFill/>
                  </a:tcPr>
                </a:tc>
                <a:extLst>
                  <a:ext uri="{0D108BD9-81ED-4DB2-BD59-A6C34878D82A}">
                    <a16:rowId xmlns:a16="http://schemas.microsoft.com/office/drawing/2014/main" val="1428670315"/>
                  </a:ext>
                </a:extLst>
              </a:tr>
              <a:tr h="1670417">
                <a:tc>
                  <a:txBody>
                    <a:bodyPr/>
                    <a:lstStyle/>
                    <a:p>
                      <a:r>
                        <a:rPr lang="en-US" sz="1250" b="1">
                          <a:solidFill>
                            <a:schemeClr val="accent2"/>
                          </a:solidFill>
                          <a:latin typeface="Poppins"/>
                          <a:cs typeface="Poppins"/>
                        </a:rPr>
                        <a:t>WHAT IS IT?</a:t>
                      </a:r>
                    </a:p>
                  </a:txBody>
                  <a:tcPr>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noFill/>
                  </a:tcPr>
                </a:tc>
                <a:tc>
                  <a:txBody>
                    <a:bodyPr/>
                    <a:lstStyle/>
                    <a:p>
                      <a:r>
                        <a:rPr lang="en-US" sz="1150" b="1">
                          <a:solidFill>
                            <a:schemeClr val="bg2">
                              <a:lumMod val="10000"/>
                            </a:schemeClr>
                          </a:solidFill>
                          <a:latin typeface="Poppins" pitchFamily="2" charset="77"/>
                          <a:cs typeface="Poppins" pitchFamily="2" charset="77"/>
                        </a:rPr>
                        <a:t>Web-based tool </a:t>
                      </a:r>
                      <a:r>
                        <a:rPr lang="en-US" sz="1150">
                          <a:solidFill>
                            <a:schemeClr val="bg2">
                              <a:lumMod val="10000"/>
                            </a:schemeClr>
                          </a:solidFill>
                          <a:latin typeface="Poppins" pitchFamily="2" charset="77"/>
                          <a:cs typeface="Poppins" pitchFamily="2" charset="77"/>
                        </a:rPr>
                        <a:t>to help clients select the most appropriate combination of HIV prevention methods. Clients may bring in knowledge from use of the tool to the conversation with a provider.</a:t>
                      </a:r>
                    </a:p>
                  </a:txBody>
                  <a:tcP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noFill/>
                  </a:tcPr>
                </a:tc>
                <a:tc>
                  <a:txBody>
                    <a:bodyPr/>
                    <a:lstStyle/>
                    <a:p>
                      <a:r>
                        <a:rPr lang="en-US" sz="1150" b="1">
                          <a:solidFill>
                            <a:schemeClr val="bg2">
                              <a:lumMod val="10000"/>
                            </a:schemeClr>
                          </a:solidFill>
                          <a:latin typeface="Poppins" pitchFamily="2" charset="77"/>
                          <a:cs typeface="Poppins" pitchFamily="2" charset="77"/>
                        </a:rPr>
                        <a:t>Flipchart style book </a:t>
                      </a:r>
                      <a:r>
                        <a:rPr lang="en-US" sz="1150">
                          <a:solidFill>
                            <a:schemeClr val="bg2">
                              <a:lumMod val="10000"/>
                            </a:schemeClr>
                          </a:solidFill>
                          <a:latin typeface="Poppins" pitchFamily="2" charset="77"/>
                          <a:cs typeface="Poppins" pitchFamily="2" charset="77"/>
                        </a:rPr>
                        <a:t>to help with deciding which HIV prevention methods are most suitable for your client, containing information about all HIV prevention methods. </a:t>
                      </a:r>
                    </a:p>
                  </a:txBody>
                  <a:tcP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50" b="1" i="0">
                          <a:solidFill>
                            <a:schemeClr val="bg2">
                              <a:lumMod val="10000"/>
                            </a:schemeClr>
                          </a:solidFill>
                          <a:latin typeface="Poppins" pitchFamily="2" charset="77"/>
                          <a:cs typeface="Poppins" pitchFamily="2" charset="77"/>
                        </a:rPr>
                        <a:t>Placemat or poster </a:t>
                      </a:r>
                      <a:r>
                        <a:rPr lang="en-US" sz="1150">
                          <a:solidFill>
                            <a:schemeClr val="bg2">
                              <a:lumMod val="10000"/>
                            </a:schemeClr>
                          </a:solidFill>
                          <a:latin typeface="Poppins" pitchFamily="2" charset="77"/>
                          <a:cs typeface="Poppins" pitchFamily="2" charset="77"/>
                        </a:rPr>
                        <a:t>to use alongside your client to walk through their needs and preferences and available HIV prevention methods.</a:t>
                      </a:r>
                    </a:p>
                    <a:p>
                      <a:endParaRPr lang="en-US" sz="1150">
                        <a:solidFill>
                          <a:schemeClr val="bg2">
                            <a:lumMod val="10000"/>
                          </a:schemeClr>
                        </a:solidFill>
                        <a:latin typeface="Poppins" pitchFamily="2" charset="77"/>
                        <a:cs typeface="Poppins" pitchFamily="2" charset="77"/>
                      </a:endParaRPr>
                    </a:p>
                  </a:txBody>
                  <a:tcP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noFill/>
                  </a:tcPr>
                </a:tc>
                <a:tc>
                  <a:txBody>
                    <a:bodyPr/>
                    <a:lstStyle/>
                    <a:p>
                      <a:r>
                        <a:rPr lang="en-US" sz="1150">
                          <a:solidFill>
                            <a:schemeClr val="bg2">
                              <a:lumMod val="10000"/>
                            </a:schemeClr>
                          </a:solidFill>
                          <a:latin typeface="Poppins" pitchFamily="2" charset="77"/>
                          <a:cs typeface="Poppins" pitchFamily="2" charset="77"/>
                        </a:rPr>
                        <a:t>Short factsheets containing detailed information on each prevention method for use after a method has been selected to help answer specific questions.</a:t>
                      </a:r>
                    </a:p>
                    <a:p>
                      <a:endParaRPr lang="en-US" sz="1150">
                        <a:solidFill>
                          <a:schemeClr val="bg2">
                            <a:lumMod val="10000"/>
                          </a:schemeClr>
                        </a:solidFill>
                        <a:latin typeface="Poppins" pitchFamily="2" charset="77"/>
                        <a:cs typeface="Poppins" pitchFamily="2" charset="77"/>
                      </a:endParaRPr>
                    </a:p>
                    <a:p>
                      <a:endParaRPr lang="en-US" sz="1150">
                        <a:solidFill>
                          <a:schemeClr val="bg2">
                            <a:lumMod val="10000"/>
                          </a:schemeClr>
                        </a:solidFill>
                        <a:latin typeface="Poppins" pitchFamily="2" charset="77"/>
                        <a:cs typeface="Poppins" pitchFamily="2" charset="77"/>
                      </a:endParaRPr>
                    </a:p>
                  </a:txBody>
                  <a:tcPr>
                    <a:lnL w="12700" cap="flat" cmpd="sng" algn="ctr">
                      <a:solidFill>
                        <a:schemeClr val="bg2">
                          <a:lumMod val="10000"/>
                        </a:schemeClr>
                      </a:solidFill>
                      <a:prstDash val="solid"/>
                      <a:round/>
                      <a:headEnd type="none" w="med" len="med"/>
                      <a:tailEnd type="none" w="med" len="med"/>
                    </a:lnL>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noFill/>
                  </a:tcPr>
                </a:tc>
                <a:extLst>
                  <a:ext uri="{0D108BD9-81ED-4DB2-BD59-A6C34878D82A}">
                    <a16:rowId xmlns:a16="http://schemas.microsoft.com/office/drawing/2014/main" val="1546677111"/>
                  </a:ext>
                </a:extLst>
              </a:tr>
              <a:tr h="1264995">
                <a:tc>
                  <a:txBody>
                    <a:bodyPr/>
                    <a:lstStyle/>
                    <a:p>
                      <a:r>
                        <a:rPr lang="en-US" sz="1250" b="1">
                          <a:solidFill>
                            <a:schemeClr val="accent2"/>
                          </a:solidFill>
                          <a:latin typeface="Poppins" pitchFamily="2" charset="77"/>
                          <a:cs typeface="Poppins" pitchFamily="2" charset="77"/>
                        </a:rPr>
                        <a:t>WHEN IS IT USED?</a:t>
                      </a:r>
                    </a:p>
                  </a:txBody>
                  <a:tcPr>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noFill/>
                  </a:tcPr>
                </a:tc>
                <a:tc>
                  <a:txBody>
                    <a:bodyPr/>
                    <a:lstStyle/>
                    <a:p>
                      <a:r>
                        <a:rPr lang="en-US" sz="1150" b="1" dirty="0">
                          <a:solidFill>
                            <a:schemeClr val="accent2"/>
                          </a:solidFill>
                          <a:latin typeface="Poppins" pitchFamily="2" charset="77"/>
                          <a:cs typeface="Poppins" pitchFamily="2" charset="77"/>
                        </a:rPr>
                        <a:t>Intended use: Support client awareness</a:t>
                      </a:r>
                    </a:p>
                    <a:p>
                      <a:endParaRPr lang="en-US" sz="1150" dirty="0">
                        <a:solidFill>
                          <a:schemeClr val="bg2">
                            <a:lumMod val="10000"/>
                          </a:schemeClr>
                        </a:solidFill>
                        <a:latin typeface="Poppins" pitchFamily="2" charset="77"/>
                        <a:cs typeface="Poppins" pitchFamily="2" charset="77"/>
                      </a:endParaRPr>
                    </a:p>
                    <a:p>
                      <a:r>
                        <a:rPr lang="en-US" sz="1150" dirty="0">
                          <a:solidFill>
                            <a:schemeClr val="bg2">
                              <a:lumMod val="10000"/>
                            </a:schemeClr>
                          </a:solidFill>
                          <a:latin typeface="Poppins" pitchFamily="2" charset="77"/>
                          <a:cs typeface="Poppins" pitchFamily="2" charset="77"/>
                        </a:rPr>
                        <a:t>Prior to a provider visit, either in the clinic waiting room or in the community.</a:t>
                      </a:r>
                    </a:p>
                  </a:txBody>
                  <a:tcP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50" b="1" dirty="0">
                          <a:solidFill>
                            <a:schemeClr val="accent2"/>
                          </a:solidFill>
                          <a:latin typeface="Poppins" pitchFamily="2" charset="77"/>
                          <a:cs typeface="Poppins" pitchFamily="2" charset="77"/>
                        </a:rPr>
                        <a:t>Intended use: A reference manual for providers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50" dirty="0">
                        <a:solidFill>
                          <a:schemeClr val="bg2">
                            <a:lumMod val="10000"/>
                          </a:schemeClr>
                        </a:solidFill>
                        <a:latin typeface="Poppins" pitchFamily="2" charset="77"/>
                        <a:cs typeface="Poppins"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50" dirty="0">
                          <a:solidFill>
                            <a:schemeClr val="bg2">
                              <a:lumMod val="10000"/>
                            </a:schemeClr>
                          </a:solidFill>
                          <a:latin typeface="Poppins" pitchFamily="2" charset="77"/>
                          <a:cs typeface="Poppins" pitchFamily="2" charset="77"/>
                        </a:rPr>
                        <a:t>Read by provider prior to undertaking choice counseling, used as needed.</a:t>
                      </a:r>
                    </a:p>
                  </a:txBody>
                  <a:tcP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50" b="1" dirty="0">
                          <a:solidFill>
                            <a:schemeClr val="accent2"/>
                          </a:solidFill>
                          <a:latin typeface="Poppins"/>
                          <a:cs typeface="Poppins"/>
                        </a:rPr>
                        <a:t>Intended use: Support choice counseling conversation with provider and client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50" dirty="0">
                        <a:solidFill>
                          <a:schemeClr val="bg2">
                            <a:lumMod val="10000"/>
                          </a:schemeClr>
                        </a:solidFill>
                        <a:latin typeface="Poppins" pitchFamily="2" charset="77"/>
                        <a:cs typeface="Poppins"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50" dirty="0">
                          <a:solidFill>
                            <a:schemeClr val="bg2">
                              <a:lumMod val="10000"/>
                            </a:schemeClr>
                          </a:solidFill>
                          <a:latin typeface="Poppins" pitchFamily="2" charset="77"/>
                          <a:cs typeface="Poppins" pitchFamily="2" charset="77"/>
                        </a:rPr>
                        <a:t>Used as needed during conversation to guide client through discussion of lifestyle and needs</a:t>
                      </a:r>
                    </a:p>
                  </a:txBody>
                  <a:tcP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noFill/>
                  </a:tcPr>
                </a:tc>
                <a:tc>
                  <a:txBody>
                    <a:bodyPr/>
                    <a:lstStyle/>
                    <a:p>
                      <a:r>
                        <a:rPr lang="en-US" sz="1150" b="1" dirty="0">
                          <a:solidFill>
                            <a:schemeClr val="accent2"/>
                          </a:solidFill>
                          <a:latin typeface="Poppins" pitchFamily="2" charset="77"/>
                          <a:cs typeface="Poppins" pitchFamily="2" charset="77"/>
                        </a:rPr>
                        <a:t>Intended use: Support client knowledge on methods</a:t>
                      </a:r>
                    </a:p>
                    <a:p>
                      <a:endParaRPr lang="en-US" sz="1150" dirty="0">
                        <a:solidFill>
                          <a:schemeClr val="bg2">
                            <a:lumMod val="10000"/>
                          </a:schemeClr>
                        </a:solidFill>
                        <a:latin typeface="Poppins" pitchFamily="2" charset="77"/>
                        <a:cs typeface="Poppins" pitchFamily="2" charset="77"/>
                      </a:endParaRPr>
                    </a:p>
                    <a:p>
                      <a:r>
                        <a:rPr lang="en-US" sz="1150" dirty="0">
                          <a:solidFill>
                            <a:schemeClr val="bg2">
                              <a:lumMod val="10000"/>
                            </a:schemeClr>
                          </a:solidFill>
                          <a:latin typeface="Poppins" pitchFamily="2" charset="77"/>
                          <a:cs typeface="Poppins" pitchFamily="2" charset="77"/>
                        </a:rPr>
                        <a:t>Can be used during or after conversations to share information or inform decision making on each method.</a:t>
                      </a:r>
                    </a:p>
                  </a:txBody>
                  <a:tcPr>
                    <a:lnL w="12700" cap="flat" cmpd="sng" algn="ctr">
                      <a:solidFill>
                        <a:schemeClr val="bg2">
                          <a:lumMod val="10000"/>
                        </a:schemeClr>
                      </a:solidFill>
                      <a:prstDash val="solid"/>
                      <a:round/>
                      <a:headEnd type="none" w="med" len="med"/>
                      <a:tailEnd type="none" w="med" len="med"/>
                    </a:lnL>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noFill/>
                  </a:tcPr>
                </a:tc>
                <a:extLst>
                  <a:ext uri="{0D108BD9-81ED-4DB2-BD59-A6C34878D82A}">
                    <a16:rowId xmlns:a16="http://schemas.microsoft.com/office/drawing/2014/main" val="3618744719"/>
                  </a:ext>
                </a:extLst>
              </a:tr>
              <a:tr h="1373628">
                <a:tc>
                  <a:txBody>
                    <a:bodyPr/>
                    <a:lstStyle/>
                    <a:p>
                      <a:r>
                        <a:rPr lang="en-US" sz="1250" b="1">
                          <a:solidFill>
                            <a:schemeClr val="accent2"/>
                          </a:solidFill>
                          <a:latin typeface="Poppins"/>
                          <a:cs typeface="Poppins"/>
                        </a:rPr>
                        <a:t>INSTRUCTIONS FOR USE:</a:t>
                      </a:r>
                    </a:p>
                  </a:txBody>
                  <a:tcPr>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noFill/>
                  </a:tcPr>
                </a:tc>
                <a:tc>
                  <a:txBody>
                    <a:bodyPr/>
                    <a:lstStyle/>
                    <a:p>
                      <a:r>
                        <a:rPr lang="en-US" sz="1150">
                          <a:solidFill>
                            <a:schemeClr val="bg2">
                              <a:lumMod val="10000"/>
                            </a:schemeClr>
                          </a:solidFill>
                          <a:latin typeface="Poppins"/>
                          <a:cs typeface="Poppins"/>
                        </a:rPr>
                        <a:t>QR code or card with the web link provided in the clinic or in community. (Your study site may have peer navigators to help with use)</a:t>
                      </a:r>
                    </a:p>
                  </a:txBody>
                  <a:tcP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noFill/>
                  </a:tcPr>
                </a:tc>
                <a:tc>
                  <a:txBody>
                    <a:bodyPr/>
                    <a:lstStyle/>
                    <a:p>
                      <a:r>
                        <a:rPr lang="en-US" sz="1150">
                          <a:solidFill>
                            <a:schemeClr val="bg2">
                              <a:lumMod val="10000"/>
                            </a:schemeClr>
                          </a:solidFill>
                          <a:latin typeface="Poppins"/>
                          <a:cs typeface="Poppins"/>
                        </a:rPr>
                        <a:t>Provider should become familiar with the content of the manual prior to starting choice counseling.</a:t>
                      </a:r>
                    </a:p>
                  </a:txBody>
                  <a:tcP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noFill/>
                  </a:tcPr>
                </a:tc>
                <a:tc>
                  <a:txBody>
                    <a:bodyPr/>
                    <a:lstStyle/>
                    <a:p>
                      <a:r>
                        <a:rPr lang="en-US" sz="1150">
                          <a:solidFill>
                            <a:schemeClr val="bg2">
                              <a:lumMod val="10000"/>
                            </a:schemeClr>
                          </a:solidFill>
                          <a:latin typeface="Poppins"/>
                          <a:cs typeface="Poppins"/>
                        </a:rPr>
                        <a:t>Provider should become familiar with the lifestyle questions to guide conversation with client.</a:t>
                      </a:r>
                    </a:p>
                  </a:txBody>
                  <a:tcP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noFill/>
                  </a:tcPr>
                </a:tc>
                <a:tc>
                  <a:txBody>
                    <a:bodyPr/>
                    <a:lstStyle/>
                    <a:p>
                      <a:r>
                        <a:rPr lang="en-US" sz="1150" dirty="0">
                          <a:solidFill>
                            <a:schemeClr val="bg2">
                              <a:lumMod val="10000"/>
                            </a:schemeClr>
                          </a:solidFill>
                          <a:latin typeface="Poppins" pitchFamily="2" charset="77"/>
                          <a:cs typeface="Poppins" pitchFamily="2" charset="77"/>
                        </a:rPr>
                        <a:t>Explained and provided to client by provider.</a:t>
                      </a:r>
                    </a:p>
                  </a:txBody>
                  <a:tcPr>
                    <a:lnL w="12700" cap="flat" cmpd="sng" algn="ctr">
                      <a:solidFill>
                        <a:schemeClr val="bg2">
                          <a:lumMod val="10000"/>
                        </a:schemeClr>
                      </a:solidFill>
                      <a:prstDash val="solid"/>
                      <a:round/>
                      <a:headEnd type="none" w="med" len="med"/>
                      <a:tailEnd type="none" w="med" len="med"/>
                    </a:lnL>
                    <a:lnT w="12700" cap="flat" cmpd="sng" algn="ctr">
                      <a:solidFill>
                        <a:schemeClr val="bg2">
                          <a:lumMod val="10000"/>
                        </a:schemeClr>
                      </a:solidFill>
                      <a:prstDash val="solid"/>
                      <a:round/>
                      <a:headEnd type="none" w="med" len="med"/>
                      <a:tailEnd type="none" w="med" len="med"/>
                    </a:lnT>
                    <a:noFill/>
                  </a:tcPr>
                </a:tc>
                <a:extLst>
                  <a:ext uri="{0D108BD9-81ED-4DB2-BD59-A6C34878D82A}">
                    <a16:rowId xmlns:a16="http://schemas.microsoft.com/office/drawing/2014/main" val="2325059729"/>
                  </a:ext>
                </a:extLst>
              </a:tr>
            </a:tbl>
          </a:graphicData>
        </a:graphic>
      </p:graphicFrame>
    </p:spTree>
    <p:extLst>
      <p:ext uri="{BB962C8B-B14F-4D97-AF65-F5344CB8AC3E}">
        <p14:creationId xmlns:p14="http://schemas.microsoft.com/office/powerpoint/2010/main" val="17816849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44767D7-78D8-927F-C008-9E0A2113D635}"/>
              </a:ext>
            </a:extLst>
          </p:cNvPr>
          <p:cNvSpPr txBox="1">
            <a:spLocks/>
          </p:cNvSpPr>
          <p:nvPr/>
        </p:nvSpPr>
        <p:spPr>
          <a:xfrm>
            <a:off x="239557" y="292788"/>
            <a:ext cx="10493295"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a:solidFill>
                  <a:schemeClr val="accent1"/>
                </a:solidFill>
                <a:latin typeface="Poppins SemiBold" pitchFamily="2" charset="77"/>
                <a:ea typeface="Roboto" panose="02000000000000000000" pitchFamily="2" charset="0"/>
                <a:cs typeface="Poppins SemiBold" pitchFamily="2" charset="77"/>
              </a:defRPr>
            </a:lvl1pPr>
          </a:lstStyle>
          <a:p>
            <a:r>
              <a:rPr lang="en-US" sz="2800"/>
              <a:t>Putting it Together: Conversation tips &amp; tools</a:t>
            </a:r>
          </a:p>
        </p:txBody>
      </p:sp>
      <p:grpSp>
        <p:nvGrpSpPr>
          <p:cNvPr id="23" name="Group 22">
            <a:extLst>
              <a:ext uri="{FF2B5EF4-FFF2-40B4-BE49-F238E27FC236}">
                <a16:creationId xmlns:a16="http://schemas.microsoft.com/office/drawing/2014/main" id="{7BF7F51E-4DFC-639A-5157-A2673E496AC4}"/>
              </a:ext>
            </a:extLst>
          </p:cNvPr>
          <p:cNvGrpSpPr/>
          <p:nvPr/>
        </p:nvGrpSpPr>
        <p:grpSpPr>
          <a:xfrm>
            <a:off x="595085" y="1328441"/>
            <a:ext cx="11204975" cy="2079384"/>
            <a:chOff x="636660" y="3610375"/>
            <a:chExt cx="10836227" cy="2560318"/>
          </a:xfrm>
        </p:grpSpPr>
        <p:grpSp>
          <p:nvGrpSpPr>
            <p:cNvPr id="24" name="Group 23">
              <a:extLst>
                <a:ext uri="{FF2B5EF4-FFF2-40B4-BE49-F238E27FC236}">
                  <a16:creationId xmlns:a16="http://schemas.microsoft.com/office/drawing/2014/main" id="{3579762B-166E-3B37-25D3-38BAF4937166}"/>
                </a:ext>
              </a:extLst>
            </p:cNvPr>
            <p:cNvGrpSpPr>
              <a:grpSpLocks noChangeAspect="1"/>
            </p:cNvGrpSpPr>
            <p:nvPr/>
          </p:nvGrpSpPr>
          <p:grpSpPr>
            <a:xfrm>
              <a:off x="636660" y="3610375"/>
              <a:ext cx="10836227" cy="2560318"/>
              <a:chOff x="1368802" y="3427283"/>
              <a:chExt cx="8714959" cy="2059120"/>
            </a:xfrm>
          </p:grpSpPr>
          <p:sp>
            <p:nvSpPr>
              <p:cNvPr id="26" name="Hexagon 25">
                <a:extLst>
                  <a:ext uri="{FF2B5EF4-FFF2-40B4-BE49-F238E27FC236}">
                    <a16:creationId xmlns:a16="http://schemas.microsoft.com/office/drawing/2014/main" id="{DB225853-9BE1-95DD-84A2-ADBE7F2E3A46}"/>
                  </a:ext>
                </a:extLst>
              </p:cNvPr>
              <p:cNvSpPr/>
              <p:nvPr/>
            </p:nvSpPr>
            <p:spPr>
              <a:xfrm>
                <a:off x="2574146" y="3427283"/>
                <a:ext cx="1422396" cy="1368781"/>
              </a:xfrm>
              <a:prstGeom prst="hexagon">
                <a:avLst/>
              </a:prstGeom>
              <a:solidFill>
                <a:srgbClr val="D66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The Hand"/>
                </a:endParaRPr>
              </a:p>
            </p:txBody>
          </p:sp>
          <p:sp>
            <p:nvSpPr>
              <p:cNvPr id="27" name="Hexagon 26">
                <a:extLst>
                  <a:ext uri="{FF2B5EF4-FFF2-40B4-BE49-F238E27FC236}">
                    <a16:creationId xmlns:a16="http://schemas.microsoft.com/office/drawing/2014/main" id="{84C9F2A3-541B-3DF7-4C86-F41CA9555503}"/>
                  </a:ext>
                </a:extLst>
              </p:cNvPr>
              <p:cNvSpPr/>
              <p:nvPr/>
            </p:nvSpPr>
            <p:spPr>
              <a:xfrm>
                <a:off x="1368802" y="4117622"/>
                <a:ext cx="1422396" cy="1368781"/>
              </a:xfrm>
              <a:prstGeom prst="hexagon">
                <a:avLst/>
              </a:prstGeom>
              <a:solidFill>
                <a:srgbClr val="E219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The Hand"/>
                </a:endParaRPr>
              </a:p>
            </p:txBody>
          </p:sp>
          <p:sp>
            <p:nvSpPr>
              <p:cNvPr id="28" name="Hexagon 27">
                <a:extLst>
                  <a:ext uri="{FF2B5EF4-FFF2-40B4-BE49-F238E27FC236}">
                    <a16:creationId xmlns:a16="http://schemas.microsoft.com/office/drawing/2014/main" id="{F1221007-EC2E-FD20-390A-20AEC505BA68}"/>
                  </a:ext>
                </a:extLst>
              </p:cNvPr>
              <p:cNvSpPr/>
              <p:nvPr/>
            </p:nvSpPr>
            <p:spPr>
              <a:xfrm>
                <a:off x="4999997" y="3427283"/>
                <a:ext cx="1422396" cy="1368781"/>
              </a:xfrm>
              <a:prstGeom prst="hexagon">
                <a:avLst/>
              </a:prstGeom>
              <a:solidFill>
                <a:srgbClr val="840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The Hand"/>
                </a:endParaRPr>
              </a:p>
            </p:txBody>
          </p:sp>
          <p:sp>
            <p:nvSpPr>
              <p:cNvPr id="29" name="Hexagon 28">
                <a:extLst>
                  <a:ext uri="{FF2B5EF4-FFF2-40B4-BE49-F238E27FC236}">
                    <a16:creationId xmlns:a16="http://schemas.microsoft.com/office/drawing/2014/main" id="{82E1787F-DBBE-98D6-80D4-54D7A4E8E77E}"/>
                  </a:ext>
                </a:extLst>
              </p:cNvPr>
              <p:cNvSpPr/>
              <p:nvPr/>
            </p:nvSpPr>
            <p:spPr>
              <a:xfrm>
                <a:off x="6210644" y="4117622"/>
                <a:ext cx="1422396" cy="1368781"/>
              </a:xfrm>
              <a:prstGeom prst="hexagon">
                <a:avLst/>
              </a:prstGeom>
              <a:solidFill>
                <a:srgbClr val="4724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The Hand"/>
                </a:endParaRPr>
              </a:p>
            </p:txBody>
          </p:sp>
          <p:sp>
            <p:nvSpPr>
              <p:cNvPr id="30" name="Hexagon 29">
                <a:extLst>
                  <a:ext uri="{FF2B5EF4-FFF2-40B4-BE49-F238E27FC236}">
                    <a16:creationId xmlns:a16="http://schemas.microsoft.com/office/drawing/2014/main" id="{04338A7E-5715-2913-D914-5110382DE2E2}"/>
                  </a:ext>
                </a:extLst>
              </p:cNvPr>
              <p:cNvSpPr/>
              <p:nvPr/>
            </p:nvSpPr>
            <p:spPr>
              <a:xfrm>
                <a:off x="7431676" y="3427283"/>
                <a:ext cx="1422396" cy="1368781"/>
              </a:xfrm>
              <a:prstGeom prst="hexagon">
                <a:avLst/>
              </a:prstGeom>
              <a:solidFill>
                <a:srgbClr val="0D74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The Hand"/>
                </a:endParaRPr>
              </a:p>
            </p:txBody>
          </p:sp>
          <p:sp>
            <p:nvSpPr>
              <p:cNvPr id="31" name="Hexagon 30">
                <a:extLst>
                  <a:ext uri="{FF2B5EF4-FFF2-40B4-BE49-F238E27FC236}">
                    <a16:creationId xmlns:a16="http://schemas.microsoft.com/office/drawing/2014/main" id="{795D67DA-3D64-1C29-3957-8213C051AEB3}"/>
                  </a:ext>
                </a:extLst>
              </p:cNvPr>
              <p:cNvSpPr/>
              <p:nvPr/>
            </p:nvSpPr>
            <p:spPr>
              <a:xfrm>
                <a:off x="8642323" y="4117622"/>
                <a:ext cx="1422396" cy="1368781"/>
              </a:xfrm>
              <a:prstGeom prst="hexagon">
                <a:avLst/>
              </a:prstGeom>
              <a:solidFill>
                <a:srgbClr val="22A8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The Hand"/>
                </a:endParaRPr>
              </a:p>
            </p:txBody>
          </p:sp>
          <p:sp>
            <p:nvSpPr>
              <p:cNvPr id="32" name="Hexagon 31">
                <a:extLst>
                  <a:ext uri="{FF2B5EF4-FFF2-40B4-BE49-F238E27FC236}">
                    <a16:creationId xmlns:a16="http://schemas.microsoft.com/office/drawing/2014/main" id="{5C091B77-B4AB-3254-A51E-BD9E8D2906AA}"/>
                  </a:ext>
                </a:extLst>
              </p:cNvPr>
              <p:cNvSpPr/>
              <p:nvPr/>
            </p:nvSpPr>
            <p:spPr>
              <a:xfrm>
                <a:off x="3776686" y="4117622"/>
                <a:ext cx="1422396" cy="1368781"/>
              </a:xfrm>
              <a:prstGeom prst="hexag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The Hand"/>
                </a:endParaRPr>
              </a:p>
            </p:txBody>
          </p:sp>
          <p:sp>
            <p:nvSpPr>
              <p:cNvPr id="33" name="TextBox 32">
                <a:extLst>
                  <a:ext uri="{FF2B5EF4-FFF2-40B4-BE49-F238E27FC236}">
                    <a16:creationId xmlns:a16="http://schemas.microsoft.com/office/drawing/2014/main" id="{068B1AE7-2B3F-FF01-CBD3-F83E1900492D}"/>
                  </a:ext>
                </a:extLst>
              </p:cNvPr>
              <p:cNvSpPr txBox="1"/>
              <p:nvPr/>
            </p:nvSpPr>
            <p:spPr>
              <a:xfrm>
                <a:off x="1652698" y="4614422"/>
                <a:ext cx="900255" cy="3465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rgbClr val="FFFFFF"/>
                    </a:solidFill>
                    <a:effectLst/>
                    <a:uLnTx/>
                    <a:uFillTx/>
                    <a:latin typeface="Poppins" pitchFamily="2" charset="77"/>
                    <a:cs typeface="Poppins" pitchFamily="2" charset="77"/>
                  </a:rPr>
                  <a:t>Why are you here today?</a:t>
                </a:r>
              </a:p>
            </p:txBody>
          </p:sp>
          <p:sp>
            <p:nvSpPr>
              <p:cNvPr id="34" name="TextBox 33">
                <a:extLst>
                  <a:ext uri="{FF2B5EF4-FFF2-40B4-BE49-F238E27FC236}">
                    <a16:creationId xmlns:a16="http://schemas.microsoft.com/office/drawing/2014/main" id="{22146E35-74B0-AC2F-6B8C-C5A106C36912}"/>
                  </a:ext>
                </a:extLst>
              </p:cNvPr>
              <p:cNvSpPr txBox="1"/>
              <p:nvPr/>
            </p:nvSpPr>
            <p:spPr>
              <a:xfrm>
                <a:off x="2735714" y="3731644"/>
                <a:ext cx="1117601" cy="7619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rgbClr val="FFFFFF"/>
                    </a:solidFill>
                    <a:effectLst/>
                    <a:uLnTx/>
                    <a:uFillTx/>
                    <a:latin typeface="Poppins" pitchFamily="2" charset="77"/>
                    <a:cs typeface="Poppins" pitchFamily="2" charset="77"/>
                  </a:rPr>
                  <a:t>Let’s talk about the CATALYST study and what’s offered here.</a:t>
                </a:r>
              </a:p>
            </p:txBody>
          </p:sp>
          <p:sp>
            <p:nvSpPr>
              <p:cNvPr id="35" name="TextBox 34">
                <a:extLst>
                  <a:ext uri="{FF2B5EF4-FFF2-40B4-BE49-F238E27FC236}">
                    <a16:creationId xmlns:a16="http://schemas.microsoft.com/office/drawing/2014/main" id="{90FA8D18-78D6-D25E-534D-83D4A684F4E3}"/>
                  </a:ext>
                </a:extLst>
              </p:cNvPr>
              <p:cNvSpPr txBox="1"/>
              <p:nvPr/>
            </p:nvSpPr>
            <p:spPr>
              <a:xfrm>
                <a:off x="3978509" y="4480109"/>
                <a:ext cx="1092227" cy="594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rgbClr val="FFFFFF"/>
                    </a:solidFill>
                    <a:effectLst/>
                    <a:uLnTx/>
                    <a:uFillTx/>
                    <a:latin typeface="Poppins" pitchFamily="2" charset="77"/>
                    <a:cs typeface="Poppins" pitchFamily="2" charset="77"/>
                  </a:rPr>
                  <a:t>What do you know about HIV prevention? </a:t>
                </a:r>
              </a:p>
            </p:txBody>
          </p:sp>
          <p:sp>
            <p:nvSpPr>
              <p:cNvPr id="36" name="TextBox 35">
                <a:extLst>
                  <a:ext uri="{FF2B5EF4-FFF2-40B4-BE49-F238E27FC236}">
                    <a16:creationId xmlns:a16="http://schemas.microsoft.com/office/drawing/2014/main" id="{C52C17D3-6142-885E-C614-1E83AFFD5383}"/>
                  </a:ext>
                </a:extLst>
              </p:cNvPr>
              <p:cNvSpPr txBox="1"/>
              <p:nvPr/>
            </p:nvSpPr>
            <p:spPr>
              <a:xfrm>
                <a:off x="7628587" y="3670263"/>
                <a:ext cx="1092765" cy="9295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rgbClr val="FFFFFF"/>
                    </a:solidFill>
                    <a:effectLst/>
                    <a:uLnTx/>
                    <a:uFillTx/>
                    <a:latin typeface="Poppins" pitchFamily="2" charset="77"/>
                    <a:cs typeface="Poppins" pitchFamily="2" charset="77"/>
                  </a:rPr>
                  <a:t>Let’s talk about which options are right for you based on your lifestyle.</a:t>
                </a:r>
              </a:p>
            </p:txBody>
          </p:sp>
          <p:sp>
            <p:nvSpPr>
              <p:cNvPr id="37" name="TextBox 36">
                <a:extLst>
                  <a:ext uri="{FF2B5EF4-FFF2-40B4-BE49-F238E27FC236}">
                    <a16:creationId xmlns:a16="http://schemas.microsoft.com/office/drawing/2014/main" id="{143360C7-37E0-4D78-99EF-60D8A8256663}"/>
                  </a:ext>
                </a:extLst>
              </p:cNvPr>
              <p:cNvSpPr txBox="1"/>
              <p:nvPr/>
            </p:nvSpPr>
            <p:spPr>
              <a:xfrm>
                <a:off x="5172997" y="3604460"/>
                <a:ext cx="1121802" cy="9295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rgbClr val="FFFFFF"/>
                    </a:solidFill>
                    <a:effectLst/>
                    <a:uLnTx/>
                    <a:uFillTx/>
                    <a:latin typeface="Poppins" pitchFamily="2" charset="77"/>
                    <a:cs typeface="Poppins" pitchFamily="2" charset="77"/>
                  </a:rPr>
                  <a:t>Let’s talk about the HIV prevention options that are available to you.</a:t>
                </a:r>
              </a:p>
            </p:txBody>
          </p:sp>
          <p:sp>
            <p:nvSpPr>
              <p:cNvPr id="38" name="TextBox 37">
                <a:extLst>
                  <a:ext uri="{FF2B5EF4-FFF2-40B4-BE49-F238E27FC236}">
                    <a16:creationId xmlns:a16="http://schemas.microsoft.com/office/drawing/2014/main" id="{40F2F78E-45D3-AC27-A834-D0C09B063314}"/>
                  </a:ext>
                </a:extLst>
              </p:cNvPr>
              <p:cNvSpPr txBox="1"/>
              <p:nvPr/>
            </p:nvSpPr>
            <p:spPr>
              <a:xfrm>
                <a:off x="8878417" y="4513814"/>
                <a:ext cx="1205344" cy="3465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rgbClr val="FFFFFF"/>
                    </a:solidFill>
                    <a:effectLst/>
                    <a:uLnTx/>
                    <a:uFillTx/>
                    <a:latin typeface="Poppins" pitchFamily="2" charset="77"/>
                    <a:cs typeface="Poppins" pitchFamily="2" charset="77"/>
                  </a:rPr>
                  <a:t>Do you have any other questions? </a:t>
                </a:r>
              </a:p>
            </p:txBody>
          </p:sp>
        </p:grpSp>
        <p:sp>
          <p:nvSpPr>
            <p:cNvPr id="25" name="TextBox 24">
              <a:extLst>
                <a:ext uri="{FF2B5EF4-FFF2-40B4-BE49-F238E27FC236}">
                  <a16:creationId xmlns:a16="http://schemas.microsoft.com/office/drawing/2014/main" id="{828FC8B0-7F49-6F95-4CCE-CA8E291B117F}"/>
                </a:ext>
              </a:extLst>
            </p:cNvPr>
            <p:cNvSpPr txBox="1"/>
            <p:nvPr/>
          </p:nvSpPr>
          <p:spPr>
            <a:xfrm>
              <a:off x="6875509" y="4686982"/>
              <a:ext cx="136169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rgbClr val="FFFFFF"/>
                  </a:solidFill>
                  <a:effectLst/>
                  <a:uLnTx/>
                  <a:uFillTx/>
                  <a:latin typeface="Poppins" pitchFamily="2" charset="77"/>
                  <a:cs typeface="Poppins" pitchFamily="2" charset="77"/>
                </a:rPr>
                <a:t>What is important to you in an HIV prevention method and why?</a:t>
              </a:r>
            </a:p>
          </p:txBody>
        </p:sp>
      </p:grpSp>
      <p:sp>
        <p:nvSpPr>
          <p:cNvPr id="1048" name="TextBox 1047">
            <a:extLst>
              <a:ext uri="{FF2B5EF4-FFF2-40B4-BE49-F238E27FC236}">
                <a16:creationId xmlns:a16="http://schemas.microsoft.com/office/drawing/2014/main" id="{E34863B7-A02B-8894-0132-0B3113A62D29}"/>
              </a:ext>
            </a:extLst>
          </p:cNvPr>
          <p:cNvSpPr txBox="1"/>
          <p:nvPr/>
        </p:nvSpPr>
        <p:spPr>
          <a:xfrm>
            <a:off x="966832" y="3676854"/>
            <a:ext cx="1510840" cy="600164"/>
          </a:xfrm>
          <a:prstGeom prst="rect">
            <a:avLst/>
          </a:prstGeom>
          <a:noFill/>
        </p:spPr>
        <p:txBody>
          <a:bodyPr wrap="square">
            <a:spAutoFit/>
          </a:bodyPr>
          <a:lstStyle/>
          <a:p>
            <a:r>
              <a:rPr lang="en-US" sz="1100">
                <a:solidFill>
                  <a:schemeClr val="bg2">
                    <a:lumMod val="10000"/>
                  </a:schemeClr>
                </a:solidFill>
                <a:effectLst/>
                <a:latin typeface="Poppins" pitchFamily="2" charset="77"/>
                <a:cs typeface="Poppins" pitchFamily="2" charset="77"/>
              </a:rPr>
              <a:t>Our conversation is private and confidential</a:t>
            </a:r>
          </a:p>
        </p:txBody>
      </p:sp>
      <p:sp>
        <p:nvSpPr>
          <p:cNvPr id="1050" name="TextBox 1049">
            <a:extLst>
              <a:ext uri="{FF2B5EF4-FFF2-40B4-BE49-F238E27FC236}">
                <a16:creationId xmlns:a16="http://schemas.microsoft.com/office/drawing/2014/main" id="{F2C3AB85-D57B-80D0-F549-B74EE3867179}"/>
              </a:ext>
            </a:extLst>
          </p:cNvPr>
          <p:cNvSpPr txBox="1"/>
          <p:nvPr/>
        </p:nvSpPr>
        <p:spPr>
          <a:xfrm>
            <a:off x="966832" y="4567848"/>
            <a:ext cx="1429796" cy="1107996"/>
          </a:xfrm>
          <a:prstGeom prst="rect">
            <a:avLst/>
          </a:prstGeom>
          <a:noFill/>
        </p:spPr>
        <p:txBody>
          <a:bodyPr wrap="square">
            <a:spAutoFit/>
          </a:bodyPr>
          <a:lstStyle/>
          <a:p>
            <a:r>
              <a:rPr lang="en-US" sz="1100">
                <a:solidFill>
                  <a:schemeClr val="bg2">
                    <a:lumMod val="10000"/>
                  </a:schemeClr>
                </a:solidFill>
                <a:effectLst/>
                <a:latin typeface="Poppins" pitchFamily="2" charset="77"/>
                <a:cs typeface="Poppins" pitchFamily="2" charset="77"/>
              </a:rPr>
              <a:t>I understand talking about sex is difficult but please trust me and feel free to be honest</a:t>
            </a:r>
          </a:p>
        </p:txBody>
      </p:sp>
      <p:sp>
        <p:nvSpPr>
          <p:cNvPr id="56" name="TextBox 55">
            <a:extLst>
              <a:ext uri="{FF2B5EF4-FFF2-40B4-BE49-F238E27FC236}">
                <a16:creationId xmlns:a16="http://schemas.microsoft.com/office/drawing/2014/main" id="{F0AD3982-F055-1DD3-BA2A-AA8EC3232390}"/>
              </a:ext>
            </a:extLst>
          </p:cNvPr>
          <p:cNvSpPr txBox="1"/>
          <p:nvPr/>
        </p:nvSpPr>
        <p:spPr>
          <a:xfrm>
            <a:off x="966832" y="5964369"/>
            <a:ext cx="1463788" cy="600164"/>
          </a:xfrm>
          <a:prstGeom prst="rect">
            <a:avLst/>
          </a:prstGeom>
          <a:noFill/>
        </p:spPr>
        <p:txBody>
          <a:bodyPr wrap="square">
            <a:spAutoFit/>
          </a:bodyPr>
          <a:lstStyle/>
          <a:p>
            <a:r>
              <a:rPr lang="en-US" sz="1100">
                <a:solidFill>
                  <a:schemeClr val="bg2">
                    <a:lumMod val="10000"/>
                  </a:schemeClr>
                </a:solidFill>
                <a:effectLst/>
                <a:latin typeface="Poppins" pitchFamily="2" charset="77"/>
                <a:cs typeface="Poppins" pitchFamily="2" charset="77"/>
              </a:rPr>
              <a:t>I am here to support you to make decisions</a:t>
            </a:r>
          </a:p>
        </p:txBody>
      </p:sp>
      <p:sp>
        <p:nvSpPr>
          <p:cNvPr id="1024" name="TextBox 1023">
            <a:extLst>
              <a:ext uri="{FF2B5EF4-FFF2-40B4-BE49-F238E27FC236}">
                <a16:creationId xmlns:a16="http://schemas.microsoft.com/office/drawing/2014/main" id="{8E981926-B814-D120-2B53-A28942A5727F}"/>
              </a:ext>
            </a:extLst>
          </p:cNvPr>
          <p:cNvSpPr txBox="1"/>
          <p:nvPr/>
        </p:nvSpPr>
        <p:spPr>
          <a:xfrm>
            <a:off x="4043844" y="3703790"/>
            <a:ext cx="1267961" cy="769441"/>
          </a:xfrm>
          <a:prstGeom prst="rect">
            <a:avLst/>
          </a:prstGeom>
          <a:noFill/>
        </p:spPr>
        <p:txBody>
          <a:bodyPr wrap="square">
            <a:spAutoFit/>
          </a:bodyPr>
          <a:lstStyle/>
          <a:p>
            <a:r>
              <a:rPr lang="en-US" sz="1100">
                <a:solidFill>
                  <a:schemeClr val="bg2">
                    <a:lumMod val="10000"/>
                  </a:schemeClr>
                </a:solidFill>
                <a:effectLst/>
                <a:latin typeface="Poppins" pitchFamily="2" charset="77"/>
                <a:cs typeface="Poppins" pitchFamily="2" charset="77"/>
              </a:rPr>
              <a:t>There are several different ways to prevent HIV</a:t>
            </a:r>
          </a:p>
        </p:txBody>
      </p:sp>
      <p:sp>
        <p:nvSpPr>
          <p:cNvPr id="1032" name="TextBox 1031">
            <a:extLst>
              <a:ext uri="{FF2B5EF4-FFF2-40B4-BE49-F238E27FC236}">
                <a16:creationId xmlns:a16="http://schemas.microsoft.com/office/drawing/2014/main" id="{DD071B12-965A-FA31-242C-E86F6F480786}"/>
              </a:ext>
            </a:extLst>
          </p:cNvPr>
          <p:cNvSpPr txBox="1"/>
          <p:nvPr/>
        </p:nvSpPr>
        <p:spPr>
          <a:xfrm>
            <a:off x="5664620" y="2815080"/>
            <a:ext cx="1209711" cy="938719"/>
          </a:xfrm>
          <a:prstGeom prst="rect">
            <a:avLst/>
          </a:prstGeom>
          <a:noFill/>
        </p:spPr>
        <p:txBody>
          <a:bodyPr wrap="square">
            <a:spAutoFit/>
          </a:bodyPr>
          <a:lstStyle/>
          <a:p>
            <a:r>
              <a:rPr lang="en-US" sz="1100">
                <a:solidFill>
                  <a:schemeClr val="bg2">
                    <a:lumMod val="10000"/>
                  </a:schemeClr>
                </a:solidFill>
                <a:effectLst/>
                <a:latin typeface="Poppins" pitchFamily="2" charset="77"/>
                <a:cs typeface="Poppins" pitchFamily="2" charset="77"/>
              </a:rPr>
              <a:t>Let’s </a:t>
            </a:r>
            <a:r>
              <a:rPr lang="en-US" sz="1100">
                <a:solidFill>
                  <a:schemeClr val="bg2">
                    <a:lumMod val="10000"/>
                  </a:schemeClr>
                </a:solidFill>
                <a:latin typeface="Poppins" pitchFamily="2" charset="77"/>
                <a:cs typeface="Poppins" pitchFamily="2" charset="77"/>
              </a:rPr>
              <a:t>talk about</a:t>
            </a:r>
            <a:r>
              <a:rPr lang="en-US" sz="1100">
                <a:solidFill>
                  <a:schemeClr val="bg2">
                    <a:lumMod val="10000"/>
                  </a:schemeClr>
                </a:solidFill>
                <a:effectLst/>
                <a:latin typeface="Poppins" pitchFamily="2" charset="77"/>
                <a:cs typeface="Poppins" pitchFamily="2" charset="77"/>
              </a:rPr>
              <a:t> the options and then see what is best for you</a:t>
            </a:r>
          </a:p>
        </p:txBody>
      </p:sp>
      <p:sp>
        <p:nvSpPr>
          <p:cNvPr id="1054" name="TextBox 1053">
            <a:extLst>
              <a:ext uri="{FF2B5EF4-FFF2-40B4-BE49-F238E27FC236}">
                <a16:creationId xmlns:a16="http://schemas.microsoft.com/office/drawing/2014/main" id="{27CF5363-A275-EA78-8FBA-C3AAEB215183}"/>
              </a:ext>
            </a:extLst>
          </p:cNvPr>
          <p:cNvSpPr txBox="1"/>
          <p:nvPr/>
        </p:nvSpPr>
        <p:spPr>
          <a:xfrm>
            <a:off x="4043844" y="4709047"/>
            <a:ext cx="1207766" cy="769441"/>
          </a:xfrm>
          <a:prstGeom prst="rect">
            <a:avLst/>
          </a:prstGeom>
          <a:noFill/>
        </p:spPr>
        <p:txBody>
          <a:bodyPr wrap="square">
            <a:spAutoFit/>
          </a:bodyPr>
          <a:lstStyle/>
          <a:p>
            <a:r>
              <a:rPr lang="en-US" sz="1100">
                <a:solidFill>
                  <a:schemeClr val="bg2">
                    <a:lumMod val="10000"/>
                  </a:schemeClr>
                </a:solidFill>
                <a:latin typeface="Poppins" pitchFamily="2" charset="77"/>
                <a:cs typeface="Poppins" pitchFamily="2" charset="77"/>
              </a:rPr>
              <a:t>Wh</a:t>
            </a:r>
            <a:r>
              <a:rPr lang="en-US" sz="1100">
                <a:solidFill>
                  <a:schemeClr val="bg2">
                    <a:lumMod val="10000"/>
                  </a:schemeClr>
                </a:solidFill>
                <a:effectLst/>
                <a:latin typeface="Poppins" pitchFamily="2" charset="77"/>
                <a:cs typeface="Poppins" pitchFamily="2" charset="77"/>
              </a:rPr>
              <a:t>ich HIV methods </a:t>
            </a:r>
            <a:r>
              <a:rPr lang="en-US" sz="1100">
                <a:solidFill>
                  <a:schemeClr val="bg2">
                    <a:lumMod val="10000"/>
                  </a:schemeClr>
                </a:solidFill>
                <a:latin typeface="Poppins" pitchFamily="2" charset="77"/>
                <a:cs typeface="Poppins" pitchFamily="2" charset="77"/>
              </a:rPr>
              <a:t>you </a:t>
            </a:r>
            <a:r>
              <a:rPr lang="en-US" sz="1100">
                <a:solidFill>
                  <a:schemeClr val="bg2">
                    <a:lumMod val="10000"/>
                  </a:schemeClr>
                </a:solidFill>
                <a:effectLst/>
                <a:latin typeface="Poppins" pitchFamily="2" charset="77"/>
                <a:cs typeface="Poppins" pitchFamily="2" charset="77"/>
              </a:rPr>
              <a:t>have heard about? </a:t>
            </a:r>
          </a:p>
        </p:txBody>
      </p:sp>
      <p:sp>
        <p:nvSpPr>
          <p:cNvPr id="1055" name="TextBox 1054">
            <a:extLst>
              <a:ext uri="{FF2B5EF4-FFF2-40B4-BE49-F238E27FC236}">
                <a16:creationId xmlns:a16="http://schemas.microsoft.com/office/drawing/2014/main" id="{FFAC4BC7-835E-D12E-04F3-8DF8873EBBE1}"/>
              </a:ext>
            </a:extLst>
          </p:cNvPr>
          <p:cNvSpPr txBox="1"/>
          <p:nvPr/>
        </p:nvSpPr>
        <p:spPr>
          <a:xfrm>
            <a:off x="8766837" y="2860512"/>
            <a:ext cx="1395288" cy="938719"/>
          </a:xfrm>
          <a:prstGeom prst="rect">
            <a:avLst/>
          </a:prstGeom>
          <a:noFill/>
        </p:spPr>
        <p:txBody>
          <a:bodyPr wrap="square">
            <a:spAutoFit/>
          </a:bodyPr>
          <a:lstStyle/>
          <a:p>
            <a:r>
              <a:rPr lang="en-US" sz="1100">
                <a:solidFill>
                  <a:schemeClr val="bg2">
                    <a:lumMod val="10000"/>
                  </a:schemeClr>
                </a:solidFill>
                <a:effectLst/>
                <a:latin typeface="Poppins" pitchFamily="2" charset="77"/>
                <a:cs typeface="Poppins" pitchFamily="2" charset="77"/>
              </a:rPr>
              <a:t>Let’s go through a journey together to see what’s right for you</a:t>
            </a:r>
          </a:p>
        </p:txBody>
      </p:sp>
      <p:sp>
        <p:nvSpPr>
          <p:cNvPr id="62" name="TextBox 61">
            <a:extLst>
              <a:ext uri="{FF2B5EF4-FFF2-40B4-BE49-F238E27FC236}">
                <a16:creationId xmlns:a16="http://schemas.microsoft.com/office/drawing/2014/main" id="{0E15005E-5358-70BB-1884-8766ADD71ADE}"/>
              </a:ext>
            </a:extLst>
          </p:cNvPr>
          <p:cNvSpPr txBox="1"/>
          <p:nvPr/>
        </p:nvSpPr>
        <p:spPr>
          <a:xfrm>
            <a:off x="7227662" y="3477673"/>
            <a:ext cx="1373958" cy="938719"/>
          </a:xfrm>
          <a:prstGeom prst="rect">
            <a:avLst/>
          </a:prstGeom>
          <a:noFill/>
        </p:spPr>
        <p:txBody>
          <a:bodyPr wrap="square">
            <a:spAutoFit/>
          </a:bodyPr>
          <a:lstStyle/>
          <a:p>
            <a:r>
              <a:rPr lang="en-US" sz="1100">
                <a:solidFill>
                  <a:schemeClr val="bg2">
                    <a:lumMod val="10000"/>
                  </a:schemeClr>
                </a:solidFill>
                <a:effectLst/>
                <a:latin typeface="Poppins" pitchFamily="2" charset="77"/>
                <a:cs typeface="Poppins" pitchFamily="2" charset="77"/>
              </a:rPr>
              <a:t>We are all different. Each of us has different needs and preferences</a:t>
            </a:r>
          </a:p>
        </p:txBody>
      </p:sp>
      <p:cxnSp>
        <p:nvCxnSpPr>
          <p:cNvPr id="1057" name="Straight Connector 1056">
            <a:extLst>
              <a:ext uri="{FF2B5EF4-FFF2-40B4-BE49-F238E27FC236}">
                <a16:creationId xmlns:a16="http://schemas.microsoft.com/office/drawing/2014/main" id="{8C0F250C-ABF2-BEB7-25DD-9581F2CB1E22}"/>
              </a:ext>
            </a:extLst>
          </p:cNvPr>
          <p:cNvCxnSpPr/>
          <p:nvPr/>
        </p:nvCxnSpPr>
        <p:spPr>
          <a:xfrm flipH="1">
            <a:off x="946790" y="3477673"/>
            <a:ext cx="0" cy="3086860"/>
          </a:xfrm>
          <a:prstGeom prst="line">
            <a:avLst/>
          </a:prstGeom>
          <a:ln>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1058" name="Straight Connector 1057">
            <a:extLst>
              <a:ext uri="{FF2B5EF4-FFF2-40B4-BE49-F238E27FC236}">
                <a16:creationId xmlns:a16="http://schemas.microsoft.com/office/drawing/2014/main" id="{AEE08592-F55F-99F9-7CED-49611E117B49}"/>
              </a:ext>
            </a:extLst>
          </p:cNvPr>
          <p:cNvCxnSpPr/>
          <p:nvPr/>
        </p:nvCxnSpPr>
        <p:spPr>
          <a:xfrm flipH="1">
            <a:off x="4053433" y="3477673"/>
            <a:ext cx="0" cy="3086860"/>
          </a:xfrm>
          <a:prstGeom prst="line">
            <a:avLst/>
          </a:prstGeom>
          <a:ln>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1059" name="Straight Connector 1058">
            <a:extLst>
              <a:ext uri="{FF2B5EF4-FFF2-40B4-BE49-F238E27FC236}">
                <a16:creationId xmlns:a16="http://schemas.microsoft.com/office/drawing/2014/main" id="{C61788FE-2E9F-6316-2B81-7841B41AFBDD}"/>
              </a:ext>
            </a:extLst>
          </p:cNvPr>
          <p:cNvCxnSpPr/>
          <p:nvPr/>
        </p:nvCxnSpPr>
        <p:spPr>
          <a:xfrm flipH="1">
            <a:off x="5634629" y="2793277"/>
            <a:ext cx="0" cy="3749040"/>
          </a:xfrm>
          <a:prstGeom prst="line">
            <a:avLst/>
          </a:prstGeom>
          <a:ln>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1060" name="TextBox 1059">
            <a:extLst>
              <a:ext uri="{FF2B5EF4-FFF2-40B4-BE49-F238E27FC236}">
                <a16:creationId xmlns:a16="http://schemas.microsoft.com/office/drawing/2014/main" id="{D1234D7E-8892-AEC5-020A-61637D079B7C}"/>
              </a:ext>
            </a:extLst>
          </p:cNvPr>
          <p:cNvSpPr txBox="1"/>
          <p:nvPr/>
        </p:nvSpPr>
        <p:spPr>
          <a:xfrm rot="16200000">
            <a:off x="-844038" y="4828384"/>
            <a:ext cx="2503465" cy="261610"/>
          </a:xfrm>
          <a:prstGeom prst="rect">
            <a:avLst/>
          </a:prstGeom>
          <a:noFill/>
        </p:spPr>
        <p:txBody>
          <a:bodyPr wrap="square" rtlCol="0">
            <a:spAutoFit/>
          </a:bodyPr>
          <a:lstStyle/>
          <a:p>
            <a:r>
              <a:rPr lang="en-US" sz="1100" b="1" spc="110">
                <a:solidFill>
                  <a:schemeClr val="bg2">
                    <a:lumMod val="10000"/>
                  </a:schemeClr>
                </a:solidFill>
                <a:latin typeface="Poppins" pitchFamily="2" charset="77"/>
                <a:cs typeface="Poppins" pitchFamily="2" charset="77"/>
              </a:rPr>
              <a:t>CONVERSATION STARTERS</a:t>
            </a:r>
          </a:p>
        </p:txBody>
      </p:sp>
      <p:cxnSp>
        <p:nvCxnSpPr>
          <p:cNvPr id="1061" name="Straight Connector 1060">
            <a:extLst>
              <a:ext uri="{FF2B5EF4-FFF2-40B4-BE49-F238E27FC236}">
                <a16:creationId xmlns:a16="http://schemas.microsoft.com/office/drawing/2014/main" id="{5A68C0F9-4D19-5C20-D5FA-21ED561A47F9}"/>
              </a:ext>
            </a:extLst>
          </p:cNvPr>
          <p:cNvCxnSpPr/>
          <p:nvPr/>
        </p:nvCxnSpPr>
        <p:spPr>
          <a:xfrm flipH="1">
            <a:off x="7184225" y="3442667"/>
            <a:ext cx="0" cy="3086860"/>
          </a:xfrm>
          <a:prstGeom prst="line">
            <a:avLst/>
          </a:prstGeom>
          <a:ln>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1062" name="Straight Connector 1061">
            <a:extLst>
              <a:ext uri="{FF2B5EF4-FFF2-40B4-BE49-F238E27FC236}">
                <a16:creationId xmlns:a16="http://schemas.microsoft.com/office/drawing/2014/main" id="{FB6258E6-3343-F2CE-24E1-39C86E4696BF}"/>
              </a:ext>
            </a:extLst>
          </p:cNvPr>
          <p:cNvCxnSpPr/>
          <p:nvPr/>
        </p:nvCxnSpPr>
        <p:spPr>
          <a:xfrm flipH="1">
            <a:off x="8744737" y="2736281"/>
            <a:ext cx="0" cy="3749040"/>
          </a:xfrm>
          <a:prstGeom prst="line">
            <a:avLst/>
          </a:prstGeom>
          <a:ln>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1063" name="TextBox 1062">
            <a:extLst>
              <a:ext uri="{FF2B5EF4-FFF2-40B4-BE49-F238E27FC236}">
                <a16:creationId xmlns:a16="http://schemas.microsoft.com/office/drawing/2014/main" id="{55E5373F-8FC9-3E75-5726-019DF7FBC661}"/>
              </a:ext>
            </a:extLst>
          </p:cNvPr>
          <p:cNvSpPr txBox="1"/>
          <p:nvPr/>
        </p:nvSpPr>
        <p:spPr>
          <a:xfrm rot="16200000">
            <a:off x="-1083620" y="1937296"/>
            <a:ext cx="2993959" cy="261610"/>
          </a:xfrm>
          <a:prstGeom prst="rect">
            <a:avLst/>
          </a:prstGeom>
          <a:noFill/>
        </p:spPr>
        <p:txBody>
          <a:bodyPr wrap="square" rtlCol="0">
            <a:spAutoFit/>
          </a:bodyPr>
          <a:lstStyle/>
          <a:p>
            <a:r>
              <a:rPr lang="en-US" sz="1100" b="1" spc="110">
                <a:solidFill>
                  <a:schemeClr val="bg2">
                    <a:lumMod val="10000"/>
                  </a:schemeClr>
                </a:solidFill>
                <a:latin typeface="Poppins" pitchFamily="2" charset="77"/>
                <a:cs typeface="Poppins" pitchFamily="2" charset="77"/>
              </a:rPr>
              <a:t>DISCUSSION PROMPTS</a:t>
            </a:r>
          </a:p>
        </p:txBody>
      </p:sp>
      <p:sp>
        <p:nvSpPr>
          <p:cNvPr id="1064" name="Rectangle 1063">
            <a:extLst>
              <a:ext uri="{FF2B5EF4-FFF2-40B4-BE49-F238E27FC236}">
                <a16:creationId xmlns:a16="http://schemas.microsoft.com/office/drawing/2014/main" id="{71B6D649-36F5-FEF8-ACB0-24E7E6CCB050}"/>
              </a:ext>
            </a:extLst>
          </p:cNvPr>
          <p:cNvSpPr/>
          <p:nvPr/>
        </p:nvSpPr>
        <p:spPr>
          <a:xfrm>
            <a:off x="8848164" y="5354250"/>
            <a:ext cx="1200215" cy="1129554"/>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b="1">
                <a:solidFill>
                  <a:schemeClr val="accent2"/>
                </a:solidFill>
                <a:latin typeface="Poppins" pitchFamily="2" charset="77"/>
                <a:cs typeface="Poppins" pitchFamily="2" charset="77"/>
              </a:rPr>
              <a:t>TOOL: </a:t>
            </a:r>
            <a:r>
              <a:rPr lang="en-US" sz="1200">
                <a:solidFill>
                  <a:schemeClr val="accent2"/>
                </a:solidFill>
                <a:latin typeface="Poppins" pitchFamily="2" charset="77"/>
                <a:cs typeface="Poppins" pitchFamily="2" charset="77"/>
              </a:rPr>
              <a:t>HIV Prevention User Journey Info-map</a:t>
            </a:r>
          </a:p>
        </p:txBody>
      </p:sp>
      <p:pic>
        <p:nvPicPr>
          <p:cNvPr id="1065" name="Graphic 1064" descr="Blueprint outline">
            <a:extLst>
              <a:ext uri="{FF2B5EF4-FFF2-40B4-BE49-F238E27FC236}">
                <a16:creationId xmlns:a16="http://schemas.microsoft.com/office/drawing/2014/main" id="{48DAA6AF-1693-F913-01E1-17D14C6F86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0765" y="526163"/>
            <a:ext cx="548640" cy="548640"/>
          </a:xfrm>
          <a:prstGeom prst="rect">
            <a:avLst/>
          </a:prstGeom>
        </p:spPr>
      </p:pic>
      <p:sp>
        <p:nvSpPr>
          <p:cNvPr id="1066" name="Rectangle 1065">
            <a:extLst>
              <a:ext uri="{FF2B5EF4-FFF2-40B4-BE49-F238E27FC236}">
                <a16:creationId xmlns:a16="http://schemas.microsoft.com/office/drawing/2014/main" id="{1AC28C89-ADD2-11F1-F4E0-E297BF1E8946}"/>
              </a:ext>
            </a:extLst>
          </p:cNvPr>
          <p:cNvSpPr/>
          <p:nvPr/>
        </p:nvSpPr>
        <p:spPr>
          <a:xfrm>
            <a:off x="5758806" y="5388593"/>
            <a:ext cx="1200215" cy="1095211"/>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b="1">
                <a:solidFill>
                  <a:schemeClr val="accent2"/>
                </a:solidFill>
                <a:latin typeface="Poppins" pitchFamily="2" charset="77"/>
                <a:cs typeface="Poppins" pitchFamily="2" charset="77"/>
              </a:rPr>
              <a:t>TOOL: </a:t>
            </a:r>
            <a:r>
              <a:rPr lang="en-US" sz="1200">
                <a:solidFill>
                  <a:schemeClr val="accent2"/>
                </a:solidFill>
                <a:latin typeface="Poppins" pitchFamily="2" charset="77"/>
                <a:cs typeface="Poppins" pitchFamily="2" charset="77"/>
              </a:rPr>
              <a:t>HIV Prevention User Journey Reference Manual</a:t>
            </a:r>
          </a:p>
        </p:txBody>
      </p:sp>
      <p:sp>
        <p:nvSpPr>
          <p:cNvPr id="1072" name="Rectangle 1071">
            <a:extLst>
              <a:ext uri="{FF2B5EF4-FFF2-40B4-BE49-F238E27FC236}">
                <a16:creationId xmlns:a16="http://schemas.microsoft.com/office/drawing/2014/main" id="{5D991BC0-81E5-923D-8483-0571FFC5A19A}"/>
              </a:ext>
            </a:extLst>
          </p:cNvPr>
          <p:cNvSpPr/>
          <p:nvPr/>
        </p:nvSpPr>
        <p:spPr>
          <a:xfrm>
            <a:off x="6564470" y="6189913"/>
            <a:ext cx="481767" cy="439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7" name="Rectangle 1066">
            <a:extLst>
              <a:ext uri="{FF2B5EF4-FFF2-40B4-BE49-F238E27FC236}">
                <a16:creationId xmlns:a16="http://schemas.microsoft.com/office/drawing/2014/main" id="{10F44180-F868-9F98-613E-F9272150A184}"/>
              </a:ext>
            </a:extLst>
          </p:cNvPr>
          <p:cNvSpPr/>
          <p:nvPr/>
        </p:nvSpPr>
        <p:spPr>
          <a:xfrm>
            <a:off x="10293336" y="5388593"/>
            <a:ext cx="1200215" cy="1095211"/>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b="1">
                <a:solidFill>
                  <a:schemeClr val="accent2"/>
                </a:solidFill>
                <a:latin typeface="Poppins" pitchFamily="2" charset="77"/>
                <a:cs typeface="Poppins" pitchFamily="2" charset="77"/>
              </a:rPr>
              <a:t>TOOL: </a:t>
            </a:r>
            <a:r>
              <a:rPr lang="en-US" sz="1200">
                <a:solidFill>
                  <a:schemeClr val="accent2"/>
                </a:solidFill>
                <a:latin typeface="Poppins" pitchFamily="2" charset="77"/>
                <a:cs typeface="Poppins" pitchFamily="2" charset="77"/>
              </a:rPr>
              <a:t>HIV Prevention Method Factsheets</a:t>
            </a:r>
          </a:p>
        </p:txBody>
      </p:sp>
      <p:pic>
        <p:nvPicPr>
          <p:cNvPr id="1069" name="Graphic 1068" descr="Blueprint outline">
            <a:extLst>
              <a:ext uri="{FF2B5EF4-FFF2-40B4-BE49-F238E27FC236}">
                <a16:creationId xmlns:a16="http://schemas.microsoft.com/office/drawing/2014/main" id="{CD756FD8-A946-21BF-BB5B-8853B1C3CD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10808" y="6181847"/>
            <a:ext cx="481767" cy="481767"/>
          </a:xfrm>
          <a:prstGeom prst="rect">
            <a:avLst/>
          </a:prstGeom>
        </p:spPr>
      </p:pic>
      <p:sp>
        <p:nvSpPr>
          <p:cNvPr id="1073" name="Rectangle 1072">
            <a:extLst>
              <a:ext uri="{FF2B5EF4-FFF2-40B4-BE49-F238E27FC236}">
                <a16:creationId xmlns:a16="http://schemas.microsoft.com/office/drawing/2014/main" id="{5C46043B-F727-BDE8-141B-3B4109E7FBE1}"/>
              </a:ext>
            </a:extLst>
          </p:cNvPr>
          <p:cNvSpPr/>
          <p:nvPr/>
        </p:nvSpPr>
        <p:spPr>
          <a:xfrm>
            <a:off x="9705893" y="6216807"/>
            <a:ext cx="481767" cy="439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70" name="Graphic 1069" descr="Blueprint outline">
            <a:extLst>
              <a:ext uri="{FF2B5EF4-FFF2-40B4-BE49-F238E27FC236}">
                <a16:creationId xmlns:a16="http://schemas.microsoft.com/office/drawing/2014/main" id="{13D0AAB9-31C1-21A4-6754-2D9B6881A8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05894" y="6189913"/>
            <a:ext cx="481767" cy="481767"/>
          </a:xfrm>
          <a:prstGeom prst="rect">
            <a:avLst/>
          </a:prstGeom>
        </p:spPr>
      </p:pic>
      <p:sp>
        <p:nvSpPr>
          <p:cNvPr id="1074" name="Rectangle 1073">
            <a:extLst>
              <a:ext uri="{FF2B5EF4-FFF2-40B4-BE49-F238E27FC236}">
                <a16:creationId xmlns:a16="http://schemas.microsoft.com/office/drawing/2014/main" id="{AD9286A7-9229-F487-C66D-4DC1BA69289A}"/>
              </a:ext>
            </a:extLst>
          </p:cNvPr>
          <p:cNvSpPr/>
          <p:nvPr/>
        </p:nvSpPr>
        <p:spPr>
          <a:xfrm>
            <a:off x="11148817" y="6181847"/>
            <a:ext cx="481767" cy="439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71" name="Graphic 1070" descr="Blueprint outline">
            <a:extLst>
              <a:ext uri="{FF2B5EF4-FFF2-40B4-BE49-F238E27FC236}">
                <a16:creationId xmlns:a16="http://schemas.microsoft.com/office/drawing/2014/main" id="{9FBB4A68-C3D7-0E60-4D38-251AC89BC8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48817" y="6160697"/>
            <a:ext cx="481767" cy="481767"/>
          </a:xfrm>
          <a:prstGeom prst="rect">
            <a:avLst/>
          </a:prstGeom>
        </p:spPr>
      </p:pic>
      <p:cxnSp>
        <p:nvCxnSpPr>
          <p:cNvPr id="4" name="Straight Connector 3">
            <a:extLst>
              <a:ext uri="{FF2B5EF4-FFF2-40B4-BE49-F238E27FC236}">
                <a16:creationId xmlns:a16="http://schemas.microsoft.com/office/drawing/2014/main" id="{2424D3A6-053E-CEC0-4266-0EBA2448B799}"/>
              </a:ext>
            </a:extLst>
          </p:cNvPr>
          <p:cNvCxnSpPr/>
          <p:nvPr/>
        </p:nvCxnSpPr>
        <p:spPr>
          <a:xfrm flipH="1">
            <a:off x="2513535" y="2775613"/>
            <a:ext cx="0" cy="3749040"/>
          </a:xfrm>
          <a:prstGeom prst="line">
            <a:avLst/>
          </a:prstGeom>
          <a:ln>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B863E54B-B77D-CA1E-27E5-AF4D1DCB9E66}"/>
              </a:ext>
            </a:extLst>
          </p:cNvPr>
          <p:cNvSpPr/>
          <p:nvPr/>
        </p:nvSpPr>
        <p:spPr>
          <a:xfrm>
            <a:off x="2610768" y="5371421"/>
            <a:ext cx="1200215" cy="1095211"/>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b="1">
                <a:solidFill>
                  <a:schemeClr val="accent2"/>
                </a:solidFill>
                <a:latin typeface="Poppins" pitchFamily="2" charset="77"/>
                <a:cs typeface="Poppins" pitchFamily="2" charset="77"/>
              </a:rPr>
              <a:t>TOOL: </a:t>
            </a:r>
            <a:r>
              <a:rPr lang="en-US" sz="1200">
                <a:solidFill>
                  <a:schemeClr val="accent2"/>
                </a:solidFill>
                <a:latin typeface="Poppins" pitchFamily="2" charset="77"/>
                <a:cs typeface="Poppins" pitchFamily="2" charset="77"/>
              </a:rPr>
              <a:t>CATALYST Study Overview Factsheet </a:t>
            </a:r>
          </a:p>
        </p:txBody>
      </p:sp>
      <p:sp>
        <p:nvSpPr>
          <p:cNvPr id="2" name="TextBox 1">
            <a:extLst>
              <a:ext uri="{FF2B5EF4-FFF2-40B4-BE49-F238E27FC236}">
                <a16:creationId xmlns:a16="http://schemas.microsoft.com/office/drawing/2014/main" id="{01357874-E950-6D68-5D9B-A47EFC3E6199}"/>
              </a:ext>
            </a:extLst>
          </p:cNvPr>
          <p:cNvSpPr txBox="1"/>
          <p:nvPr/>
        </p:nvSpPr>
        <p:spPr>
          <a:xfrm>
            <a:off x="2614471" y="3116022"/>
            <a:ext cx="1267961" cy="1277273"/>
          </a:xfrm>
          <a:prstGeom prst="rect">
            <a:avLst/>
          </a:prstGeom>
          <a:noFill/>
        </p:spPr>
        <p:txBody>
          <a:bodyPr wrap="square">
            <a:spAutoFit/>
          </a:bodyPr>
          <a:lstStyle/>
          <a:p>
            <a:r>
              <a:rPr lang="en-US" sz="1100">
                <a:solidFill>
                  <a:schemeClr val="bg2">
                    <a:lumMod val="10000"/>
                  </a:schemeClr>
                </a:solidFill>
                <a:latin typeface="Poppins" pitchFamily="2" charset="77"/>
                <a:cs typeface="Poppins" pitchFamily="2" charset="77"/>
              </a:rPr>
              <a:t>We are a study…[provide clear explanation of what the study is and what it aims to do]</a:t>
            </a:r>
            <a:endParaRPr lang="en-US" sz="1100">
              <a:solidFill>
                <a:schemeClr val="bg2">
                  <a:lumMod val="10000"/>
                </a:schemeClr>
              </a:solidFill>
              <a:effectLst/>
              <a:latin typeface="Poppins" pitchFamily="2" charset="77"/>
              <a:cs typeface="Poppins" pitchFamily="2" charset="77"/>
            </a:endParaRPr>
          </a:p>
        </p:txBody>
      </p:sp>
      <p:sp>
        <p:nvSpPr>
          <p:cNvPr id="7" name="Rectangle 6">
            <a:extLst>
              <a:ext uri="{FF2B5EF4-FFF2-40B4-BE49-F238E27FC236}">
                <a16:creationId xmlns:a16="http://schemas.microsoft.com/office/drawing/2014/main" id="{B72848F1-B6E3-EB43-14AE-9FB48C1B9E42}"/>
              </a:ext>
            </a:extLst>
          </p:cNvPr>
          <p:cNvSpPr/>
          <p:nvPr/>
        </p:nvSpPr>
        <p:spPr>
          <a:xfrm>
            <a:off x="3491047" y="6160697"/>
            <a:ext cx="481767" cy="439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69F0E4DF-B5B9-BCC2-B841-2880F67BFB4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468676" y="6144410"/>
            <a:ext cx="481767" cy="481767"/>
          </a:xfrm>
          <a:prstGeom prst="rect">
            <a:avLst/>
          </a:prstGeom>
        </p:spPr>
      </p:pic>
    </p:spTree>
    <p:extLst>
      <p:ext uri="{BB962C8B-B14F-4D97-AF65-F5344CB8AC3E}">
        <p14:creationId xmlns:p14="http://schemas.microsoft.com/office/powerpoint/2010/main" val="4021664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AE3014E-E376-13EB-AB4C-FA64CF59996D}"/>
              </a:ext>
            </a:extLst>
          </p:cNvPr>
          <p:cNvSpPr/>
          <p:nvPr/>
        </p:nvSpPr>
        <p:spPr>
          <a:xfrm>
            <a:off x="0" y="0"/>
            <a:ext cx="517207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360F5EC-2466-9709-722C-1EC8078FA094}"/>
              </a:ext>
            </a:extLst>
          </p:cNvPr>
          <p:cNvSpPr/>
          <p:nvPr/>
        </p:nvSpPr>
        <p:spPr>
          <a:xfrm>
            <a:off x="5172075" y="0"/>
            <a:ext cx="701992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B2BF04E-F8FA-3236-F488-87BCFDED2CDA}"/>
              </a:ext>
            </a:extLst>
          </p:cNvPr>
          <p:cNvSpPr txBox="1"/>
          <p:nvPr/>
        </p:nvSpPr>
        <p:spPr>
          <a:xfrm>
            <a:off x="5572125" y="1285154"/>
            <a:ext cx="5729288" cy="4524315"/>
          </a:xfrm>
          <a:prstGeom prst="rect">
            <a:avLst/>
          </a:prstGeom>
          <a:noFill/>
        </p:spPr>
        <p:txBody>
          <a:bodyPr wrap="square" rtlCol="0">
            <a:spAutoFit/>
          </a:bodyPr>
          <a:lstStyle/>
          <a:p>
            <a:r>
              <a:rPr lang="en-US" b="1" spc="110">
                <a:solidFill>
                  <a:schemeClr val="bg1"/>
                </a:solidFill>
                <a:latin typeface="Poppins" pitchFamily="2" charset="77"/>
                <a:cs typeface="Poppins" pitchFamily="2" charset="77"/>
              </a:rPr>
              <a:t>GOAL</a:t>
            </a:r>
          </a:p>
          <a:p>
            <a:endParaRPr lang="en-US">
              <a:solidFill>
                <a:schemeClr val="bg1"/>
              </a:solidFill>
              <a:latin typeface="Poppins" pitchFamily="2" charset="77"/>
              <a:cs typeface="Poppins" pitchFamily="2" charset="77"/>
            </a:endParaRPr>
          </a:p>
          <a:p>
            <a:r>
              <a:rPr lang="en-US">
                <a:solidFill>
                  <a:schemeClr val="bg1"/>
                </a:solidFill>
                <a:latin typeface="Poppins" pitchFamily="2" charset="77"/>
                <a:cs typeface="Poppins" pitchFamily="2" charset="77"/>
              </a:rPr>
              <a:t>This training is intended to help you understand how to communicate with your clients about choice of HIV prevention methods.</a:t>
            </a:r>
          </a:p>
          <a:p>
            <a:endParaRPr lang="en-US">
              <a:solidFill>
                <a:schemeClr val="bg1"/>
              </a:solidFill>
              <a:latin typeface="Poppins" pitchFamily="2" charset="77"/>
              <a:cs typeface="Poppins" pitchFamily="2" charset="77"/>
            </a:endParaRPr>
          </a:p>
          <a:p>
            <a:r>
              <a:rPr lang="en-US" b="1" spc="110">
                <a:solidFill>
                  <a:schemeClr val="bg1"/>
                </a:solidFill>
                <a:latin typeface="Poppins" pitchFamily="2" charset="77"/>
                <a:cs typeface="Poppins" pitchFamily="2" charset="77"/>
              </a:rPr>
              <a:t>REQUIREMENTS </a:t>
            </a:r>
          </a:p>
          <a:p>
            <a:endParaRPr lang="en-US">
              <a:solidFill>
                <a:schemeClr val="bg1"/>
              </a:solidFill>
              <a:latin typeface="Poppins" pitchFamily="2" charset="77"/>
              <a:cs typeface="Poppins" pitchFamily="2" charset="77"/>
            </a:endParaRPr>
          </a:p>
          <a:p>
            <a:r>
              <a:rPr lang="en-US">
                <a:solidFill>
                  <a:schemeClr val="bg1"/>
                </a:solidFill>
                <a:latin typeface="Poppins" pitchFamily="2" charset="77"/>
                <a:cs typeface="Poppins" pitchFamily="2" charset="77"/>
              </a:rPr>
              <a:t>We recommend you complete this training </a:t>
            </a:r>
            <a:r>
              <a:rPr lang="en-US" i="1">
                <a:solidFill>
                  <a:schemeClr val="bg1"/>
                </a:solidFill>
                <a:latin typeface="Poppins" pitchFamily="2" charset="77"/>
                <a:cs typeface="Poppins" pitchFamily="2" charset="77"/>
              </a:rPr>
              <a:t>after </a:t>
            </a:r>
            <a:r>
              <a:rPr lang="en-US">
                <a:solidFill>
                  <a:schemeClr val="bg1"/>
                </a:solidFill>
                <a:latin typeface="Poppins" pitchFamily="2" charset="77"/>
                <a:cs typeface="Poppins" pitchFamily="2" charset="77"/>
              </a:rPr>
              <a:t>completion of trainings on specific HIV prevention methods. </a:t>
            </a:r>
          </a:p>
          <a:p>
            <a:endParaRPr lang="en-US">
              <a:solidFill>
                <a:schemeClr val="bg1"/>
              </a:solidFill>
              <a:latin typeface="Poppins" pitchFamily="2" charset="77"/>
              <a:cs typeface="Poppins" pitchFamily="2" charset="77"/>
            </a:endParaRPr>
          </a:p>
          <a:p>
            <a:r>
              <a:rPr lang="en-US">
                <a:solidFill>
                  <a:schemeClr val="bg1"/>
                </a:solidFill>
                <a:latin typeface="Poppins" pitchFamily="2" charset="77"/>
                <a:cs typeface="Poppins" pitchFamily="2" charset="77"/>
              </a:rPr>
              <a:t>This training is not intended to instruct on HIV prevention methods and assumes understanding of different methods available in your setting. </a:t>
            </a:r>
          </a:p>
        </p:txBody>
      </p:sp>
      <p:sp>
        <p:nvSpPr>
          <p:cNvPr id="8" name="TextBox 7">
            <a:extLst>
              <a:ext uri="{FF2B5EF4-FFF2-40B4-BE49-F238E27FC236}">
                <a16:creationId xmlns:a16="http://schemas.microsoft.com/office/drawing/2014/main" id="{E8D5BD48-D844-296F-8C5E-C370965C2D4C}"/>
              </a:ext>
            </a:extLst>
          </p:cNvPr>
          <p:cNvSpPr txBox="1"/>
          <p:nvPr/>
        </p:nvSpPr>
        <p:spPr>
          <a:xfrm>
            <a:off x="435769" y="3186905"/>
            <a:ext cx="6100762" cy="584775"/>
          </a:xfrm>
          <a:prstGeom prst="rect">
            <a:avLst/>
          </a:prstGeom>
          <a:noFill/>
        </p:spPr>
        <p:txBody>
          <a:bodyPr wrap="square">
            <a:spAutoFit/>
          </a:bodyPr>
          <a:lstStyle/>
          <a:p>
            <a:r>
              <a:rPr lang="en-US" sz="3200">
                <a:solidFill>
                  <a:schemeClr val="accent1"/>
                </a:solidFill>
                <a:latin typeface="Poppins" pitchFamily="2" charset="77"/>
                <a:cs typeface="Poppins" pitchFamily="2" charset="77"/>
              </a:rPr>
              <a:t>About this training</a:t>
            </a:r>
          </a:p>
        </p:txBody>
      </p:sp>
      <p:sp>
        <p:nvSpPr>
          <p:cNvPr id="9" name="Rectangle 8">
            <a:extLst>
              <a:ext uri="{FF2B5EF4-FFF2-40B4-BE49-F238E27FC236}">
                <a16:creationId xmlns:a16="http://schemas.microsoft.com/office/drawing/2014/main" id="{E1033554-69FF-964A-2BA9-7545C7A26895}"/>
              </a:ext>
            </a:extLst>
          </p:cNvPr>
          <p:cNvSpPr/>
          <p:nvPr/>
        </p:nvSpPr>
        <p:spPr>
          <a:xfrm>
            <a:off x="524827" y="3885982"/>
            <a:ext cx="3749040"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3656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alendar&#10;&#10;Description automatically generated with medium confidence">
            <a:extLst>
              <a:ext uri="{FF2B5EF4-FFF2-40B4-BE49-F238E27FC236}">
                <a16:creationId xmlns:a16="http://schemas.microsoft.com/office/drawing/2014/main" id="{EDBA1583-807F-F598-FB57-42858BB24D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545" y="658243"/>
            <a:ext cx="11867283" cy="5933642"/>
          </a:xfrm>
          <a:prstGeom prst="rect">
            <a:avLst/>
          </a:prstGeom>
        </p:spPr>
      </p:pic>
      <p:sp>
        <p:nvSpPr>
          <p:cNvPr id="2" name="Title 1">
            <a:extLst>
              <a:ext uri="{FF2B5EF4-FFF2-40B4-BE49-F238E27FC236}">
                <a16:creationId xmlns:a16="http://schemas.microsoft.com/office/drawing/2014/main" id="{CE96FEC2-E8B9-850D-A079-3C0B87417A7B}"/>
              </a:ext>
            </a:extLst>
          </p:cNvPr>
          <p:cNvSpPr>
            <a:spLocks noGrp="1"/>
          </p:cNvSpPr>
          <p:nvPr>
            <p:ph type="title"/>
          </p:nvPr>
        </p:nvSpPr>
        <p:spPr>
          <a:xfrm>
            <a:off x="174172" y="-197568"/>
            <a:ext cx="12017828" cy="1143000"/>
          </a:xfrm>
        </p:spPr>
        <p:txBody>
          <a:bodyPr>
            <a:normAutofit/>
          </a:bodyPr>
          <a:lstStyle/>
          <a:p>
            <a:r>
              <a:rPr lang="en-US" sz="2400"/>
              <a:t>Info-map: to be used as a guide to support counseling conversation</a:t>
            </a:r>
          </a:p>
        </p:txBody>
      </p:sp>
      <p:pic>
        <p:nvPicPr>
          <p:cNvPr id="4" name="Graphic 3" descr="Blueprint outline">
            <a:extLst>
              <a:ext uri="{FF2B5EF4-FFF2-40B4-BE49-F238E27FC236}">
                <a16:creationId xmlns:a16="http://schemas.microsoft.com/office/drawing/2014/main" id="{C2B403FC-86A8-9537-47F3-DC825741733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8803" y="99612"/>
            <a:ext cx="548640" cy="548640"/>
          </a:xfrm>
          <a:prstGeom prst="rect">
            <a:avLst/>
          </a:prstGeom>
        </p:spPr>
      </p:pic>
      <p:sp>
        <p:nvSpPr>
          <p:cNvPr id="3" name="TextBox 2">
            <a:extLst>
              <a:ext uri="{FF2B5EF4-FFF2-40B4-BE49-F238E27FC236}">
                <a16:creationId xmlns:a16="http://schemas.microsoft.com/office/drawing/2014/main" id="{0724F941-1990-5A41-2396-5F167334A349}"/>
              </a:ext>
            </a:extLst>
          </p:cNvPr>
          <p:cNvSpPr txBox="1"/>
          <p:nvPr/>
        </p:nvSpPr>
        <p:spPr>
          <a:xfrm>
            <a:off x="9001760" y="0"/>
            <a:ext cx="3190240" cy="276999"/>
          </a:xfrm>
          <a:prstGeom prst="rect">
            <a:avLst/>
          </a:prstGeom>
          <a:noFill/>
        </p:spPr>
        <p:txBody>
          <a:bodyPr wrap="square" rtlCol="0">
            <a:spAutoFit/>
          </a:bodyPr>
          <a:lstStyle/>
          <a:p>
            <a:pPr algn="r"/>
            <a:r>
              <a:rPr lang="en-GB" sz="1200">
                <a:latin typeface="Poppins" panose="00000500000000000000" pitchFamily="2" charset="0"/>
                <a:cs typeface="Poppins" panose="00000500000000000000" pitchFamily="2" charset="0"/>
              </a:rPr>
              <a:t>INFO-MAP</a:t>
            </a:r>
            <a:endParaRPr lang="en-ZA" sz="1200">
              <a:latin typeface="Poppins" panose="00000500000000000000" pitchFamily="2" charset="0"/>
              <a:cs typeface="Poppins" panose="00000500000000000000" pitchFamily="2" charset="0"/>
            </a:endParaRPr>
          </a:p>
        </p:txBody>
      </p:sp>
      <p:sp>
        <p:nvSpPr>
          <p:cNvPr id="6" name="TextBox 5">
            <a:extLst>
              <a:ext uri="{FF2B5EF4-FFF2-40B4-BE49-F238E27FC236}">
                <a16:creationId xmlns:a16="http://schemas.microsoft.com/office/drawing/2014/main" id="{06918A74-9E5A-5705-C00C-4653C99FF99C}"/>
              </a:ext>
            </a:extLst>
          </p:cNvPr>
          <p:cNvSpPr txBox="1"/>
          <p:nvPr/>
        </p:nvSpPr>
        <p:spPr>
          <a:xfrm>
            <a:off x="142757" y="6601876"/>
            <a:ext cx="11553371" cy="253916"/>
          </a:xfrm>
          <a:prstGeom prst="rect">
            <a:avLst/>
          </a:prstGeom>
          <a:noFill/>
        </p:spPr>
        <p:txBody>
          <a:bodyPr wrap="square" rtlCol="0">
            <a:spAutoFit/>
          </a:bodyPr>
          <a:lstStyle/>
          <a:p>
            <a:r>
              <a:rPr lang="en-US" sz="1050" i="1">
                <a:solidFill>
                  <a:schemeClr val="accent1"/>
                </a:solidFill>
                <a:latin typeface="Poppins" pitchFamily="2" charset="77"/>
                <a:cs typeface="Poppins" pitchFamily="2" charset="77"/>
              </a:rPr>
              <a:t>Product icons are two colors, these colors are the same in the full reference manual in each product section and help you to find the section you’re looking for! </a:t>
            </a:r>
          </a:p>
        </p:txBody>
      </p:sp>
    </p:spTree>
    <p:extLst>
      <p:ext uri="{BB962C8B-B14F-4D97-AF65-F5344CB8AC3E}">
        <p14:creationId xmlns:p14="http://schemas.microsoft.com/office/powerpoint/2010/main" val="2517091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E485B48-A7B1-79D6-8D29-D5BB7FC4A375}"/>
              </a:ext>
            </a:extLst>
          </p:cNvPr>
          <p:cNvSpPr>
            <a:spLocks noGrp="1"/>
          </p:cNvSpPr>
          <p:nvPr>
            <p:ph type="title"/>
          </p:nvPr>
        </p:nvSpPr>
        <p:spPr>
          <a:xfrm>
            <a:off x="688788" y="-187577"/>
            <a:ext cx="10196926" cy="1143000"/>
          </a:xfrm>
        </p:spPr>
        <p:txBody>
          <a:bodyPr>
            <a:normAutofit/>
          </a:bodyPr>
          <a:lstStyle/>
          <a:p>
            <a:r>
              <a:rPr lang="en-US" sz="2400"/>
              <a:t>Manual: reference book for providers for “shelf” reference, can be used as flipchart if preferred</a:t>
            </a:r>
          </a:p>
        </p:txBody>
      </p:sp>
      <p:pic>
        <p:nvPicPr>
          <p:cNvPr id="4" name="Graphic 3" descr="Blueprint outline">
            <a:extLst>
              <a:ext uri="{FF2B5EF4-FFF2-40B4-BE49-F238E27FC236}">
                <a16:creationId xmlns:a16="http://schemas.microsoft.com/office/drawing/2014/main" id="{7A7EC5FB-334C-0669-C9F0-DBC23053D88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5851" y="109603"/>
            <a:ext cx="548640" cy="548640"/>
          </a:xfrm>
          <a:prstGeom prst="rect">
            <a:avLst/>
          </a:prstGeom>
        </p:spPr>
      </p:pic>
      <p:sp>
        <p:nvSpPr>
          <p:cNvPr id="5" name="TextBox 4">
            <a:extLst>
              <a:ext uri="{FF2B5EF4-FFF2-40B4-BE49-F238E27FC236}">
                <a16:creationId xmlns:a16="http://schemas.microsoft.com/office/drawing/2014/main" id="{A87B9ECE-B70E-5111-E68A-52BC9EB44CA5}"/>
              </a:ext>
            </a:extLst>
          </p:cNvPr>
          <p:cNvSpPr txBox="1"/>
          <p:nvPr/>
        </p:nvSpPr>
        <p:spPr>
          <a:xfrm>
            <a:off x="9001760" y="0"/>
            <a:ext cx="3190240" cy="276999"/>
          </a:xfrm>
          <a:prstGeom prst="rect">
            <a:avLst/>
          </a:prstGeom>
          <a:noFill/>
        </p:spPr>
        <p:txBody>
          <a:bodyPr wrap="square" rtlCol="0">
            <a:spAutoFit/>
          </a:bodyPr>
          <a:lstStyle/>
          <a:p>
            <a:pPr algn="r"/>
            <a:r>
              <a:rPr lang="en-GB" sz="1200">
                <a:latin typeface="Poppins" panose="00000500000000000000" pitchFamily="2" charset="0"/>
                <a:cs typeface="Poppins" panose="00000500000000000000" pitchFamily="2" charset="0"/>
              </a:rPr>
              <a:t>REFERENCE MANUAL</a:t>
            </a:r>
            <a:endParaRPr lang="en-ZA" sz="1200">
              <a:latin typeface="Poppins" panose="00000500000000000000" pitchFamily="2" charset="0"/>
              <a:cs typeface="Poppins" panose="00000500000000000000" pitchFamily="2" charset="0"/>
            </a:endParaRPr>
          </a:p>
        </p:txBody>
      </p:sp>
      <p:grpSp>
        <p:nvGrpSpPr>
          <p:cNvPr id="7" name="Group 6">
            <a:extLst>
              <a:ext uri="{FF2B5EF4-FFF2-40B4-BE49-F238E27FC236}">
                <a16:creationId xmlns:a16="http://schemas.microsoft.com/office/drawing/2014/main" id="{856EA3E4-FD77-B20E-C084-8748B7D874DE}"/>
              </a:ext>
            </a:extLst>
          </p:cNvPr>
          <p:cNvGrpSpPr/>
          <p:nvPr/>
        </p:nvGrpSpPr>
        <p:grpSpPr>
          <a:xfrm>
            <a:off x="461761" y="739023"/>
            <a:ext cx="11079751" cy="6353652"/>
            <a:chOff x="461761" y="739023"/>
            <a:chExt cx="11079751" cy="6353652"/>
          </a:xfrm>
        </p:grpSpPr>
        <p:pic>
          <p:nvPicPr>
            <p:cNvPr id="6" name="Picture 5" descr="A picture containing timeline&#10;&#10;Description automatically generated">
              <a:extLst>
                <a:ext uri="{FF2B5EF4-FFF2-40B4-BE49-F238E27FC236}">
                  <a16:creationId xmlns:a16="http://schemas.microsoft.com/office/drawing/2014/main" id="{57544905-6EFF-0D29-324A-924964F0B5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761" y="739023"/>
              <a:ext cx="11079751" cy="6353652"/>
            </a:xfrm>
            <a:prstGeom prst="rect">
              <a:avLst/>
            </a:prstGeom>
          </p:spPr>
        </p:pic>
        <p:sp>
          <p:nvSpPr>
            <p:cNvPr id="2" name="Rectangle 1">
              <a:extLst>
                <a:ext uri="{FF2B5EF4-FFF2-40B4-BE49-F238E27FC236}">
                  <a16:creationId xmlns:a16="http://schemas.microsoft.com/office/drawing/2014/main" id="{390B23F9-F2EF-782F-A6BB-99FF9B297417}"/>
                </a:ext>
              </a:extLst>
            </p:cNvPr>
            <p:cNvSpPr/>
            <p:nvPr/>
          </p:nvSpPr>
          <p:spPr>
            <a:xfrm>
              <a:off x="795851" y="4957834"/>
              <a:ext cx="2765612" cy="116114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a:solidFill>
                    <a:schemeClr val="accent1"/>
                  </a:solidFill>
                  <a:latin typeface="Poppins" pitchFamily="2" charset="77"/>
                  <a:cs typeface="Poppins" pitchFamily="2" charset="77"/>
                </a:rPr>
                <a:t>+</a:t>
              </a:r>
              <a:r>
                <a:rPr lang="en-US">
                  <a:solidFill>
                    <a:schemeClr val="accent1"/>
                  </a:solidFill>
                  <a:latin typeface="Poppins" pitchFamily="2" charset="77"/>
                  <a:cs typeface="Poppins" pitchFamily="2" charset="77"/>
                </a:rPr>
                <a:t> </a:t>
              </a:r>
            </a:p>
            <a:p>
              <a:r>
                <a:rPr lang="en-US" b="1">
                  <a:solidFill>
                    <a:schemeClr val="accent1"/>
                  </a:solidFill>
                  <a:latin typeface="Poppins" pitchFamily="2" charset="77"/>
                  <a:cs typeface="Poppins" pitchFamily="2" charset="77"/>
                </a:rPr>
                <a:t>CONTRACEPTION </a:t>
              </a:r>
            </a:p>
            <a:p>
              <a:r>
                <a:rPr lang="en-US" b="1">
                  <a:solidFill>
                    <a:schemeClr val="accent1"/>
                  </a:solidFill>
                  <a:latin typeface="Poppins" pitchFamily="2" charset="77"/>
                  <a:cs typeface="Poppins" pitchFamily="2" charset="77"/>
                </a:rPr>
                <a:t>WHERE DESIRED</a:t>
              </a:r>
            </a:p>
          </p:txBody>
        </p:sp>
      </p:grpSp>
    </p:spTree>
    <p:extLst>
      <p:ext uri="{BB962C8B-B14F-4D97-AF65-F5344CB8AC3E}">
        <p14:creationId xmlns:p14="http://schemas.microsoft.com/office/powerpoint/2010/main" val="22295987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E9D9EF5-A891-DE63-BCF8-BB6AA6071A70}"/>
              </a:ext>
            </a:extLst>
          </p:cNvPr>
          <p:cNvSpPr>
            <a:spLocks noGrp="1"/>
          </p:cNvSpPr>
          <p:nvPr>
            <p:ph type="title"/>
          </p:nvPr>
        </p:nvSpPr>
        <p:spPr>
          <a:xfrm>
            <a:off x="688788" y="-8930"/>
            <a:ext cx="10850069" cy="1143000"/>
          </a:xfrm>
        </p:spPr>
        <p:txBody>
          <a:bodyPr>
            <a:normAutofit/>
          </a:bodyPr>
          <a:lstStyle/>
          <a:p>
            <a:r>
              <a:rPr lang="en-US" sz="2400"/>
              <a:t>Digital Tool: Application for client use to support client’s informed choice </a:t>
            </a:r>
          </a:p>
        </p:txBody>
      </p:sp>
      <p:pic>
        <p:nvPicPr>
          <p:cNvPr id="4" name="Graphic 3" descr="Blueprint outline">
            <a:extLst>
              <a:ext uri="{FF2B5EF4-FFF2-40B4-BE49-F238E27FC236}">
                <a16:creationId xmlns:a16="http://schemas.microsoft.com/office/drawing/2014/main" id="{C8604AEB-81CD-8C17-0B6C-E3FEE146BCE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5851" y="109603"/>
            <a:ext cx="548640" cy="548640"/>
          </a:xfrm>
          <a:prstGeom prst="rect">
            <a:avLst/>
          </a:prstGeom>
        </p:spPr>
      </p:pic>
      <p:sp>
        <p:nvSpPr>
          <p:cNvPr id="5" name="TextBox 4">
            <a:extLst>
              <a:ext uri="{FF2B5EF4-FFF2-40B4-BE49-F238E27FC236}">
                <a16:creationId xmlns:a16="http://schemas.microsoft.com/office/drawing/2014/main" id="{27BF9317-B9C3-05A2-B775-5F1B65A3F359}"/>
              </a:ext>
            </a:extLst>
          </p:cNvPr>
          <p:cNvSpPr txBox="1"/>
          <p:nvPr/>
        </p:nvSpPr>
        <p:spPr>
          <a:xfrm>
            <a:off x="9001760" y="0"/>
            <a:ext cx="3190240" cy="276999"/>
          </a:xfrm>
          <a:prstGeom prst="rect">
            <a:avLst/>
          </a:prstGeom>
          <a:noFill/>
        </p:spPr>
        <p:txBody>
          <a:bodyPr wrap="square" rtlCol="0">
            <a:spAutoFit/>
          </a:bodyPr>
          <a:lstStyle/>
          <a:p>
            <a:pPr algn="r"/>
            <a:r>
              <a:rPr lang="en-GB" sz="1200">
                <a:latin typeface="Poppins" panose="00000500000000000000" pitchFamily="2" charset="0"/>
                <a:cs typeface="Poppins" panose="00000500000000000000" pitchFamily="2" charset="0"/>
              </a:rPr>
              <a:t>DIGITAL</a:t>
            </a:r>
            <a:endParaRPr lang="en-ZA" sz="1200">
              <a:latin typeface="Poppins" panose="00000500000000000000" pitchFamily="2" charset="0"/>
              <a:cs typeface="Poppins" panose="00000500000000000000" pitchFamily="2" charset="0"/>
            </a:endParaRPr>
          </a:p>
        </p:txBody>
      </p:sp>
      <p:pic>
        <p:nvPicPr>
          <p:cNvPr id="6" name="Picture 5">
            <a:extLst>
              <a:ext uri="{FF2B5EF4-FFF2-40B4-BE49-F238E27FC236}">
                <a16:creationId xmlns:a16="http://schemas.microsoft.com/office/drawing/2014/main" id="{629F453E-FAEB-3A40-E7F2-9F492CEE710A}"/>
              </a:ext>
            </a:extLst>
          </p:cNvPr>
          <p:cNvPicPr>
            <a:picLocks noChangeAspect="1"/>
          </p:cNvPicPr>
          <p:nvPr/>
        </p:nvPicPr>
        <p:blipFill rotWithShape="1">
          <a:blip r:embed="rId4">
            <a:extLst>
              <a:ext uri="{28A0092B-C50C-407E-A947-70E740481C1C}">
                <a14:useLocalDpi xmlns:a14="http://schemas.microsoft.com/office/drawing/2010/main" val="0"/>
              </a:ext>
            </a:extLst>
          </a:blip>
          <a:srcRect t="16437" r="61380"/>
          <a:stretch/>
        </p:blipFill>
        <p:spPr>
          <a:xfrm>
            <a:off x="170204" y="944736"/>
            <a:ext cx="2905761" cy="4661415"/>
          </a:xfrm>
          <a:prstGeom prst="rect">
            <a:avLst/>
          </a:prstGeom>
        </p:spPr>
      </p:pic>
      <p:pic>
        <p:nvPicPr>
          <p:cNvPr id="7" name="Picture 6">
            <a:extLst>
              <a:ext uri="{FF2B5EF4-FFF2-40B4-BE49-F238E27FC236}">
                <a16:creationId xmlns:a16="http://schemas.microsoft.com/office/drawing/2014/main" id="{C12219E0-DC75-C846-1F6D-8D67353238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0018" y="428592"/>
            <a:ext cx="8152002" cy="5693704"/>
          </a:xfrm>
          <a:prstGeom prst="rect">
            <a:avLst/>
          </a:prstGeom>
        </p:spPr>
      </p:pic>
      <p:pic>
        <p:nvPicPr>
          <p:cNvPr id="8" name="Picture 7">
            <a:extLst>
              <a:ext uri="{FF2B5EF4-FFF2-40B4-BE49-F238E27FC236}">
                <a16:creationId xmlns:a16="http://schemas.microsoft.com/office/drawing/2014/main" id="{BA5A772F-CCD6-9618-1786-BE08B5AB97B9}"/>
              </a:ext>
            </a:extLst>
          </p:cNvPr>
          <p:cNvPicPr>
            <a:picLocks noChangeAspect="1"/>
          </p:cNvPicPr>
          <p:nvPr/>
        </p:nvPicPr>
        <p:blipFill rotWithShape="1">
          <a:blip r:embed="rId4">
            <a:extLst>
              <a:ext uri="{28A0092B-C50C-407E-A947-70E740481C1C}">
                <a14:useLocalDpi xmlns:a14="http://schemas.microsoft.com/office/drawing/2010/main" val="0"/>
              </a:ext>
            </a:extLst>
          </a:blip>
          <a:srcRect l="41512" t="11827" r="19868"/>
          <a:stretch/>
        </p:blipFill>
        <p:spPr>
          <a:xfrm>
            <a:off x="1623084" y="2984938"/>
            <a:ext cx="2288082" cy="3873062"/>
          </a:xfrm>
          <a:prstGeom prst="rect">
            <a:avLst/>
          </a:prstGeom>
        </p:spPr>
      </p:pic>
    </p:spTree>
    <p:extLst>
      <p:ext uri="{BB962C8B-B14F-4D97-AF65-F5344CB8AC3E}">
        <p14:creationId xmlns:p14="http://schemas.microsoft.com/office/powerpoint/2010/main" val="19615899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991658-CA7C-AA0F-CAC9-8B5E9556A1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259" y="383923"/>
            <a:ext cx="8712101" cy="5676900"/>
          </a:xfrm>
          <a:prstGeom prst="rect">
            <a:avLst/>
          </a:prstGeom>
        </p:spPr>
      </p:pic>
      <p:pic>
        <p:nvPicPr>
          <p:cNvPr id="4" name="Picture 3">
            <a:extLst>
              <a:ext uri="{FF2B5EF4-FFF2-40B4-BE49-F238E27FC236}">
                <a16:creationId xmlns:a16="http://schemas.microsoft.com/office/drawing/2014/main" id="{C9E5B07E-2219-FF88-E0F7-095745251DB6}"/>
              </a:ext>
            </a:extLst>
          </p:cNvPr>
          <p:cNvPicPr>
            <a:picLocks noChangeAspect="1"/>
          </p:cNvPicPr>
          <p:nvPr/>
        </p:nvPicPr>
        <p:blipFill rotWithShape="1">
          <a:blip r:embed="rId3">
            <a:extLst>
              <a:ext uri="{28A0092B-C50C-407E-A947-70E740481C1C}">
                <a14:useLocalDpi xmlns:a14="http://schemas.microsoft.com/office/drawing/2010/main" val="0"/>
              </a:ext>
            </a:extLst>
          </a:blip>
          <a:srcRect l="32895" r="34521"/>
          <a:stretch/>
        </p:blipFill>
        <p:spPr>
          <a:xfrm>
            <a:off x="9169423" y="404910"/>
            <a:ext cx="2838722" cy="5634926"/>
          </a:xfrm>
          <a:prstGeom prst="rect">
            <a:avLst/>
          </a:prstGeom>
        </p:spPr>
      </p:pic>
      <p:sp>
        <p:nvSpPr>
          <p:cNvPr id="5" name="Title 1">
            <a:extLst>
              <a:ext uri="{FF2B5EF4-FFF2-40B4-BE49-F238E27FC236}">
                <a16:creationId xmlns:a16="http://schemas.microsoft.com/office/drawing/2014/main" id="{E158A7D6-D714-B74F-9315-C0113ECE7F8C}"/>
              </a:ext>
            </a:extLst>
          </p:cNvPr>
          <p:cNvSpPr>
            <a:spLocks noGrp="1"/>
          </p:cNvSpPr>
          <p:nvPr>
            <p:ph type="title"/>
          </p:nvPr>
        </p:nvSpPr>
        <p:spPr>
          <a:xfrm>
            <a:off x="688788" y="86743"/>
            <a:ext cx="10515600" cy="1143000"/>
          </a:xfrm>
        </p:spPr>
        <p:txBody>
          <a:bodyPr/>
          <a:lstStyle/>
          <a:p>
            <a:r>
              <a:rPr lang="en-US"/>
              <a:t>How to use this tool</a:t>
            </a:r>
          </a:p>
        </p:txBody>
      </p:sp>
      <p:pic>
        <p:nvPicPr>
          <p:cNvPr id="6" name="Graphic 5" descr="Blueprint outline">
            <a:extLst>
              <a:ext uri="{FF2B5EF4-FFF2-40B4-BE49-F238E27FC236}">
                <a16:creationId xmlns:a16="http://schemas.microsoft.com/office/drawing/2014/main" id="{AE298BF7-4AE9-71E4-E25E-F5A92964AEC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6794" y="374319"/>
            <a:ext cx="548640" cy="548640"/>
          </a:xfrm>
          <a:prstGeom prst="rect">
            <a:avLst/>
          </a:prstGeom>
        </p:spPr>
      </p:pic>
      <p:sp>
        <p:nvSpPr>
          <p:cNvPr id="7" name="TextBox 6">
            <a:extLst>
              <a:ext uri="{FF2B5EF4-FFF2-40B4-BE49-F238E27FC236}">
                <a16:creationId xmlns:a16="http://schemas.microsoft.com/office/drawing/2014/main" id="{0048675A-F446-08EE-C98E-C251FA48B20D}"/>
              </a:ext>
            </a:extLst>
          </p:cNvPr>
          <p:cNvSpPr txBox="1"/>
          <p:nvPr/>
        </p:nvSpPr>
        <p:spPr>
          <a:xfrm>
            <a:off x="9001760" y="0"/>
            <a:ext cx="3190240" cy="276999"/>
          </a:xfrm>
          <a:prstGeom prst="rect">
            <a:avLst/>
          </a:prstGeom>
          <a:noFill/>
        </p:spPr>
        <p:txBody>
          <a:bodyPr wrap="square" rtlCol="0">
            <a:spAutoFit/>
          </a:bodyPr>
          <a:lstStyle/>
          <a:p>
            <a:pPr algn="r"/>
            <a:r>
              <a:rPr lang="en-GB" sz="1200">
                <a:latin typeface="Poppins" panose="00000500000000000000" pitchFamily="2" charset="0"/>
                <a:cs typeface="Poppins" panose="00000500000000000000" pitchFamily="2" charset="0"/>
              </a:rPr>
              <a:t>DIGITAL</a:t>
            </a:r>
            <a:endParaRPr lang="en-ZA" sz="120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5377247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0DDF1E-C8D0-1490-8AFF-7806A0934C17}"/>
              </a:ext>
            </a:extLst>
          </p:cNvPr>
          <p:cNvPicPr>
            <a:picLocks noChangeAspect="1"/>
          </p:cNvPicPr>
          <p:nvPr/>
        </p:nvPicPr>
        <p:blipFill rotWithShape="1">
          <a:blip r:embed="rId2">
            <a:extLst>
              <a:ext uri="{28A0092B-C50C-407E-A947-70E740481C1C}">
                <a14:useLocalDpi xmlns:a14="http://schemas.microsoft.com/office/drawing/2010/main" val="0"/>
              </a:ext>
            </a:extLst>
          </a:blip>
          <a:srcRect l="67082" t="11253"/>
          <a:stretch/>
        </p:blipFill>
        <p:spPr>
          <a:xfrm>
            <a:off x="6188767" y="621655"/>
            <a:ext cx="2895598" cy="5049201"/>
          </a:xfrm>
          <a:prstGeom prst="rect">
            <a:avLst/>
          </a:prstGeom>
        </p:spPr>
      </p:pic>
      <p:pic>
        <p:nvPicPr>
          <p:cNvPr id="4" name="Picture 3">
            <a:extLst>
              <a:ext uri="{FF2B5EF4-FFF2-40B4-BE49-F238E27FC236}">
                <a16:creationId xmlns:a16="http://schemas.microsoft.com/office/drawing/2014/main" id="{0C033752-61A2-3FC1-97FA-52EA58E2938A}"/>
              </a:ext>
            </a:extLst>
          </p:cNvPr>
          <p:cNvPicPr>
            <a:picLocks noChangeAspect="1"/>
          </p:cNvPicPr>
          <p:nvPr/>
        </p:nvPicPr>
        <p:blipFill rotWithShape="1">
          <a:blip r:embed="rId3">
            <a:extLst>
              <a:ext uri="{28A0092B-C50C-407E-A947-70E740481C1C}">
                <a14:useLocalDpi xmlns:a14="http://schemas.microsoft.com/office/drawing/2010/main" val="0"/>
              </a:ext>
            </a:extLst>
          </a:blip>
          <a:srcRect r="36468" b="6027"/>
          <a:stretch/>
        </p:blipFill>
        <p:spPr>
          <a:xfrm>
            <a:off x="300039" y="718724"/>
            <a:ext cx="5748092" cy="5046075"/>
          </a:xfrm>
          <a:prstGeom prst="rect">
            <a:avLst/>
          </a:prstGeom>
        </p:spPr>
      </p:pic>
      <p:pic>
        <p:nvPicPr>
          <p:cNvPr id="5" name="Picture 4">
            <a:extLst>
              <a:ext uri="{FF2B5EF4-FFF2-40B4-BE49-F238E27FC236}">
                <a16:creationId xmlns:a16="http://schemas.microsoft.com/office/drawing/2014/main" id="{3839E7A6-A40B-1390-ECCB-C466C9169222}"/>
              </a:ext>
            </a:extLst>
          </p:cNvPr>
          <p:cNvPicPr>
            <a:picLocks noChangeAspect="1"/>
          </p:cNvPicPr>
          <p:nvPr/>
        </p:nvPicPr>
        <p:blipFill rotWithShape="1">
          <a:blip r:embed="rId2">
            <a:extLst>
              <a:ext uri="{28A0092B-C50C-407E-A947-70E740481C1C}">
                <a14:useLocalDpi xmlns:a14="http://schemas.microsoft.com/office/drawing/2010/main" val="0"/>
              </a:ext>
            </a:extLst>
          </a:blip>
          <a:srcRect t="11253" r="68201"/>
          <a:stretch/>
        </p:blipFill>
        <p:spPr>
          <a:xfrm>
            <a:off x="9181216" y="621654"/>
            <a:ext cx="2795436" cy="5046075"/>
          </a:xfrm>
          <a:prstGeom prst="rect">
            <a:avLst/>
          </a:prstGeom>
        </p:spPr>
      </p:pic>
      <p:pic>
        <p:nvPicPr>
          <p:cNvPr id="6" name="Picture 5">
            <a:extLst>
              <a:ext uri="{FF2B5EF4-FFF2-40B4-BE49-F238E27FC236}">
                <a16:creationId xmlns:a16="http://schemas.microsoft.com/office/drawing/2014/main" id="{F85D0AD7-FA52-1FA3-96A7-73E323A4E04F}"/>
              </a:ext>
            </a:extLst>
          </p:cNvPr>
          <p:cNvPicPr>
            <a:picLocks noChangeAspect="1"/>
          </p:cNvPicPr>
          <p:nvPr/>
        </p:nvPicPr>
        <p:blipFill rotWithShape="1">
          <a:blip r:embed="rId4">
            <a:extLst>
              <a:ext uri="{28A0092B-C50C-407E-A947-70E740481C1C}">
                <a14:useLocalDpi xmlns:a14="http://schemas.microsoft.com/office/drawing/2010/main" val="0"/>
              </a:ext>
            </a:extLst>
          </a:blip>
          <a:srcRect l="41512" t="11827" r="19868"/>
          <a:stretch/>
        </p:blipFill>
        <p:spPr>
          <a:xfrm>
            <a:off x="1079558" y="2763307"/>
            <a:ext cx="2419015" cy="4094693"/>
          </a:xfrm>
          <a:prstGeom prst="rect">
            <a:avLst/>
          </a:prstGeom>
        </p:spPr>
      </p:pic>
      <p:sp>
        <p:nvSpPr>
          <p:cNvPr id="7" name="Title 1">
            <a:extLst>
              <a:ext uri="{FF2B5EF4-FFF2-40B4-BE49-F238E27FC236}">
                <a16:creationId xmlns:a16="http://schemas.microsoft.com/office/drawing/2014/main" id="{BDD8F365-D2C7-2A47-C192-C1D2273BCED9}"/>
              </a:ext>
            </a:extLst>
          </p:cNvPr>
          <p:cNvSpPr>
            <a:spLocks noGrp="1"/>
          </p:cNvSpPr>
          <p:nvPr>
            <p:ph type="title"/>
          </p:nvPr>
        </p:nvSpPr>
        <p:spPr>
          <a:xfrm>
            <a:off x="688788" y="-187577"/>
            <a:ext cx="10515600" cy="1143000"/>
          </a:xfrm>
        </p:spPr>
        <p:txBody>
          <a:bodyPr/>
          <a:lstStyle/>
          <a:p>
            <a:r>
              <a:rPr lang="en-US"/>
              <a:t>How to use this tool</a:t>
            </a:r>
          </a:p>
        </p:txBody>
      </p:sp>
      <p:pic>
        <p:nvPicPr>
          <p:cNvPr id="8" name="Graphic 7" descr="Blueprint outline">
            <a:extLst>
              <a:ext uri="{FF2B5EF4-FFF2-40B4-BE49-F238E27FC236}">
                <a16:creationId xmlns:a16="http://schemas.microsoft.com/office/drawing/2014/main" id="{97121D0F-AB13-81BD-3C65-20183A8648B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5851" y="109603"/>
            <a:ext cx="548640" cy="548640"/>
          </a:xfrm>
          <a:prstGeom prst="rect">
            <a:avLst/>
          </a:prstGeom>
        </p:spPr>
      </p:pic>
      <p:sp>
        <p:nvSpPr>
          <p:cNvPr id="9" name="TextBox 8">
            <a:extLst>
              <a:ext uri="{FF2B5EF4-FFF2-40B4-BE49-F238E27FC236}">
                <a16:creationId xmlns:a16="http://schemas.microsoft.com/office/drawing/2014/main" id="{F664D5B8-02D0-A0FA-4890-2D0B022864D7}"/>
              </a:ext>
            </a:extLst>
          </p:cNvPr>
          <p:cNvSpPr txBox="1"/>
          <p:nvPr/>
        </p:nvSpPr>
        <p:spPr>
          <a:xfrm>
            <a:off x="9001760" y="0"/>
            <a:ext cx="3190240" cy="276999"/>
          </a:xfrm>
          <a:prstGeom prst="rect">
            <a:avLst/>
          </a:prstGeom>
          <a:noFill/>
        </p:spPr>
        <p:txBody>
          <a:bodyPr wrap="square" rtlCol="0">
            <a:spAutoFit/>
          </a:bodyPr>
          <a:lstStyle/>
          <a:p>
            <a:pPr algn="r"/>
            <a:r>
              <a:rPr lang="en-GB" sz="1200">
                <a:latin typeface="Poppins" panose="00000500000000000000" pitchFamily="2" charset="0"/>
                <a:cs typeface="Poppins" panose="00000500000000000000" pitchFamily="2" charset="0"/>
              </a:rPr>
              <a:t>DIGITAL</a:t>
            </a:r>
            <a:endParaRPr lang="en-ZA" sz="120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5689651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6CE87-735B-B2DF-063E-95B48058D1BC}"/>
              </a:ext>
            </a:extLst>
          </p:cNvPr>
          <p:cNvSpPr>
            <a:spLocks noGrp="1"/>
          </p:cNvSpPr>
          <p:nvPr>
            <p:ph type="title"/>
          </p:nvPr>
        </p:nvSpPr>
        <p:spPr/>
        <p:txBody>
          <a:bodyPr/>
          <a:lstStyle/>
          <a:p>
            <a:r>
              <a:rPr lang="en-ZA"/>
              <a:t>Give it a test drive!</a:t>
            </a:r>
          </a:p>
        </p:txBody>
      </p:sp>
      <p:pic>
        <p:nvPicPr>
          <p:cNvPr id="4" name="Picture 3" descr="A qr code on a white background&#10;&#10;Description automatically generated">
            <a:extLst>
              <a:ext uri="{FF2B5EF4-FFF2-40B4-BE49-F238E27FC236}">
                <a16:creationId xmlns:a16="http://schemas.microsoft.com/office/drawing/2014/main" id="{255222C9-0392-A21B-DC44-CD6955A651D4}"/>
              </a:ext>
            </a:extLst>
          </p:cNvPr>
          <p:cNvPicPr>
            <a:picLocks noChangeAspect="1"/>
          </p:cNvPicPr>
          <p:nvPr/>
        </p:nvPicPr>
        <p:blipFill>
          <a:blip r:embed="rId2"/>
          <a:stretch>
            <a:fillRect/>
          </a:stretch>
        </p:blipFill>
        <p:spPr>
          <a:xfrm>
            <a:off x="4667250" y="1430906"/>
            <a:ext cx="2857500" cy="2857500"/>
          </a:xfrm>
          <a:prstGeom prst="rect">
            <a:avLst/>
          </a:prstGeom>
        </p:spPr>
      </p:pic>
      <p:pic>
        <p:nvPicPr>
          <p:cNvPr id="6" name="Graphic 5" descr="Car outline">
            <a:extLst>
              <a:ext uri="{FF2B5EF4-FFF2-40B4-BE49-F238E27FC236}">
                <a16:creationId xmlns:a16="http://schemas.microsoft.com/office/drawing/2014/main" id="{D4508999-F446-2352-2D7C-841986CAAF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135" y="382893"/>
            <a:ext cx="721287" cy="721287"/>
          </a:xfrm>
          <a:prstGeom prst="rect">
            <a:avLst/>
          </a:prstGeom>
        </p:spPr>
      </p:pic>
      <p:sp>
        <p:nvSpPr>
          <p:cNvPr id="8" name="TextBox 7">
            <a:extLst>
              <a:ext uri="{FF2B5EF4-FFF2-40B4-BE49-F238E27FC236}">
                <a16:creationId xmlns:a16="http://schemas.microsoft.com/office/drawing/2014/main" id="{1DA8878A-768A-E6A2-90FC-A51539DAA117}"/>
              </a:ext>
            </a:extLst>
          </p:cNvPr>
          <p:cNvSpPr txBox="1"/>
          <p:nvPr/>
        </p:nvSpPr>
        <p:spPr>
          <a:xfrm>
            <a:off x="3047281" y="4538297"/>
            <a:ext cx="6094562" cy="523220"/>
          </a:xfrm>
          <a:prstGeom prst="rect">
            <a:avLst/>
          </a:prstGeom>
          <a:noFill/>
        </p:spPr>
        <p:txBody>
          <a:bodyPr wrap="square">
            <a:spAutoFit/>
          </a:bodyPr>
          <a:lstStyle/>
          <a:p>
            <a:pPr algn="ctr"/>
            <a:r>
              <a:rPr lang="en-ZA" sz="2800">
                <a:solidFill>
                  <a:schemeClr val="accent1"/>
                </a:solidFill>
              </a:rPr>
              <a:t>https://journeytool.myprep.co.za/#/</a:t>
            </a:r>
          </a:p>
        </p:txBody>
      </p:sp>
    </p:spTree>
    <p:extLst>
      <p:ext uri="{BB962C8B-B14F-4D97-AF65-F5344CB8AC3E}">
        <p14:creationId xmlns:p14="http://schemas.microsoft.com/office/powerpoint/2010/main" val="606024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CE71B4-EC8C-0EA6-6573-BCAF9923D76B}"/>
              </a:ext>
            </a:extLst>
          </p:cNvPr>
          <p:cNvSpPr>
            <a:spLocks noGrp="1"/>
          </p:cNvSpPr>
          <p:nvPr>
            <p:ph type="title"/>
          </p:nvPr>
        </p:nvSpPr>
        <p:spPr/>
        <p:txBody>
          <a:bodyPr/>
          <a:lstStyle/>
          <a:p>
            <a:r>
              <a:rPr lang="en-US"/>
              <a:t>Key Takeaways:</a:t>
            </a:r>
          </a:p>
        </p:txBody>
      </p:sp>
      <p:sp>
        <p:nvSpPr>
          <p:cNvPr id="6" name="Rectangle 5">
            <a:extLst>
              <a:ext uri="{FF2B5EF4-FFF2-40B4-BE49-F238E27FC236}">
                <a16:creationId xmlns:a16="http://schemas.microsoft.com/office/drawing/2014/main" id="{1EE7D9A0-FDA1-A41E-279C-B1F2F0CF81C5}"/>
              </a:ext>
            </a:extLst>
          </p:cNvPr>
          <p:cNvSpPr/>
          <p:nvPr/>
        </p:nvSpPr>
        <p:spPr>
          <a:xfrm>
            <a:off x="861848" y="1187669"/>
            <a:ext cx="10615449" cy="5265683"/>
          </a:xfrm>
          <a:prstGeom prst="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rtlCol="0" anchor="ctr"/>
          <a:lstStyle/>
          <a:p>
            <a:pPr marL="285750" indent="-285750">
              <a:buFont typeface="Arial" panose="020B0604020202020204" pitchFamily="34" charset="0"/>
              <a:buChar char="•"/>
            </a:pPr>
            <a:r>
              <a:rPr lang="en-US" sz="2000">
                <a:solidFill>
                  <a:schemeClr val="bg1"/>
                </a:solidFill>
                <a:latin typeface="Poppins" panose="00000500000000000000" pitchFamily="2" charset="0"/>
                <a:cs typeface="Poppins" panose="00000500000000000000" pitchFamily="2" charset="0"/>
              </a:rPr>
              <a:t>Options do not equal choice. Clients need accurate and understandable information on each available method.</a:t>
            </a:r>
          </a:p>
          <a:p>
            <a:endParaRPr lang="en-US" sz="2000">
              <a:solidFill>
                <a:schemeClr val="bg1"/>
              </a:solidFill>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sz="2000">
                <a:solidFill>
                  <a:schemeClr val="bg1"/>
                </a:solidFill>
                <a:latin typeface="Poppins" panose="00000500000000000000" pitchFamily="2" charset="0"/>
                <a:cs typeface="Poppins" panose="00000500000000000000" pitchFamily="2" charset="0"/>
              </a:rPr>
              <a:t>Clients should be supported to make a choice based on their needs and lifestyle preferences, without judgement. </a:t>
            </a:r>
          </a:p>
          <a:p>
            <a:endParaRPr lang="en-US" sz="2000">
              <a:solidFill>
                <a:schemeClr val="bg1"/>
              </a:solidFill>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sz="2000">
                <a:solidFill>
                  <a:schemeClr val="bg1"/>
                </a:solidFill>
                <a:latin typeface="Poppins" panose="00000500000000000000" pitchFamily="2" charset="0"/>
                <a:cs typeface="Poppins" panose="00000500000000000000" pitchFamily="2" charset="0"/>
              </a:rPr>
              <a:t>Adequate time is needed to have a conversation on choice counseling. </a:t>
            </a:r>
          </a:p>
          <a:p>
            <a:endParaRPr lang="en-US" sz="2000">
              <a:solidFill>
                <a:schemeClr val="bg1"/>
              </a:solidFill>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sz="2000">
                <a:solidFill>
                  <a:schemeClr val="bg1"/>
                </a:solidFill>
                <a:latin typeface="Poppins" panose="00000500000000000000" pitchFamily="2" charset="0"/>
                <a:cs typeface="Poppins" panose="00000500000000000000" pitchFamily="2" charset="0"/>
              </a:rPr>
              <a:t>Choice counseling should be a client-focused and client-led conversation. </a:t>
            </a:r>
          </a:p>
          <a:p>
            <a:pPr marL="285750" indent="-285750">
              <a:buFont typeface="Arial" panose="020B0604020202020204" pitchFamily="34" charset="0"/>
              <a:buChar char="•"/>
            </a:pPr>
            <a:endParaRPr lang="en-US" sz="2000">
              <a:solidFill>
                <a:schemeClr val="bg1"/>
              </a:solidFill>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sz="2000">
                <a:solidFill>
                  <a:schemeClr val="bg1"/>
                </a:solidFill>
                <a:latin typeface="Poppins" panose="00000500000000000000" pitchFamily="2" charset="0"/>
                <a:cs typeface="Poppins" panose="00000500000000000000" pitchFamily="2" charset="0"/>
              </a:rPr>
              <a:t>Choice counseling should happen at the initial visit AND at follow-up visits. </a:t>
            </a:r>
          </a:p>
          <a:p>
            <a:endParaRPr lang="en-US" sz="2000">
              <a:solidFill>
                <a:schemeClr val="bg1"/>
              </a:solidFill>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sz="2000">
                <a:solidFill>
                  <a:schemeClr val="bg1"/>
                </a:solidFill>
                <a:latin typeface="Poppins" panose="00000500000000000000" pitchFamily="2" charset="0"/>
                <a:cs typeface="Poppins" panose="00000500000000000000" pitchFamily="2" charset="0"/>
              </a:rPr>
              <a:t>The Journey Tool Package &amp; Factsheets are tools to support and guide choice counseling conversation, but they are not choice counseling alone. </a:t>
            </a:r>
          </a:p>
          <a:p>
            <a:pPr marL="285750" indent="-285750">
              <a:buFont typeface="Arial" panose="020B0604020202020204" pitchFamily="34" charset="0"/>
              <a:buChar char="•"/>
            </a:pPr>
            <a:endParaRPr lang="en-US"/>
          </a:p>
        </p:txBody>
      </p:sp>
      <p:pic>
        <p:nvPicPr>
          <p:cNvPr id="8" name="Graphic 7" descr="Comment Important outline">
            <a:extLst>
              <a:ext uri="{FF2B5EF4-FFF2-40B4-BE49-F238E27FC236}">
                <a16:creationId xmlns:a16="http://schemas.microsoft.com/office/drawing/2014/main" id="{C3FCD9DB-D5EF-EA86-AF37-24686130AAF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10410496" y="182189"/>
            <a:ext cx="914400" cy="914400"/>
          </a:xfrm>
          <a:prstGeom prst="rect">
            <a:avLst/>
          </a:prstGeom>
        </p:spPr>
      </p:pic>
    </p:spTree>
    <p:extLst>
      <p:ext uri="{BB962C8B-B14F-4D97-AF65-F5344CB8AC3E}">
        <p14:creationId xmlns:p14="http://schemas.microsoft.com/office/powerpoint/2010/main" val="25136827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809F36-E6BD-9AA1-9CD8-84A2165EFC58}"/>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E04CE1-21D5-7180-183D-2699BC82E312}"/>
              </a:ext>
            </a:extLst>
          </p:cNvPr>
          <p:cNvSpPr>
            <a:spLocks noGrp="1"/>
          </p:cNvSpPr>
          <p:nvPr>
            <p:ph type="title"/>
          </p:nvPr>
        </p:nvSpPr>
        <p:spPr/>
        <p:txBody>
          <a:bodyPr/>
          <a:lstStyle/>
          <a:p>
            <a:r>
              <a:rPr lang="en-US">
                <a:solidFill>
                  <a:schemeClr val="bg1"/>
                </a:solidFill>
              </a:rPr>
              <a:t>Activity (15-20 mins) </a:t>
            </a:r>
          </a:p>
        </p:txBody>
      </p:sp>
      <p:sp>
        <p:nvSpPr>
          <p:cNvPr id="3" name="TextBox 2">
            <a:extLst>
              <a:ext uri="{FF2B5EF4-FFF2-40B4-BE49-F238E27FC236}">
                <a16:creationId xmlns:a16="http://schemas.microsoft.com/office/drawing/2014/main" id="{CA935EEF-9B13-4D99-5D56-11F464314595}"/>
              </a:ext>
            </a:extLst>
          </p:cNvPr>
          <p:cNvSpPr txBox="1"/>
          <p:nvPr/>
        </p:nvSpPr>
        <p:spPr>
          <a:xfrm>
            <a:off x="793376" y="1524912"/>
            <a:ext cx="4343400" cy="4801314"/>
          </a:xfrm>
          <a:prstGeom prst="rect">
            <a:avLst/>
          </a:prstGeom>
          <a:noFill/>
        </p:spPr>
        <p:txBody>
          <a:bodyPr wrap="square" rtlCol="0">
            <a:spAutoFit/>
          </a:bodyPr>
          <a:lstStyle/>
          <a:p>
            <a:pPr marL="342900" indent="-342900">
              <a:buFont typeface="+mj-lt"/>
              <a:buAutoNum type="arabicPeriod"/>
            </a:pPr>
            <a:r>
              <a:rPr lang="en-US">
                <a:solidFill>
                  <a:schemeClr val="bg1"/>
                </a:solidFill>
                <a:latin typeface="Poppins" pitchFamily="2" charset="77"/>
                <a:cs typeface="Poppins" pitchFamily="2" charset="77"/>
              </a:rPr>
              <a:t>Turn to the person next to you, introduce yourself. </a:t>
            </a:r>
          </a:p>
          <a:p>
            <a:pPr marL="342900" indent="-342900">
              <a:buFont typeface="+mj-lt"/>
              <a:buAutoNum type="arabicPeriod"/>
            </a:pPr>
            <a:endParaRPr lang="en-US">
              <a:solidFill>
                <a:schemeClr val="bg1"/>
              </a:solidFill>
              <a:latin typeface="Poppins" pitchFamily="2" charset="77"/>
              <a:cs typeface="Poppins" pitchFamily="2" charset="77"/>
            </a:endParaRPr>
          </a:p>
          <a:p>
            <a:pPr marL="342900" indent="-342900">
              <a:buFont typeface="+mj-lt"/>
              <a:buAutoNum type="arabicPeriod"/>
            </a:pPr>
            <a:r>
              <a:rPr lang="en-US">
                <a:solidFill>
                  <a:schemeClr val="bg1"/>
                </a:solidFill>
                <a:latin typeface="Poppins" pitchFamily="2" charset="77"/>
                <a:cs typeface="Poppins" pitchFamily="2" charset="77"/>
              </a:rPr>
              <a:t>Choose one person to be the provider and one person to play the role of AGYW.</a:t>
            </a:r>
          </a:p>
          <a:p>
            <a:pPr marL="342900" indent="-342900">
              <a:buFont typeface="+mj-lt"/>
              <a:buAutoNum type="arabicPeriod"/>
            </a:pPr>
            <a:endParaRPr lang="en-US">
              <a:solidFill>
                <a:schemeClr val="bg1"/>
              </a:solidFill>
              <a:latin typeface="Poppins" pitchFamily="2" charset="77"/>
              <a:cs typeface="Poppins" pitchFamily="2" charset="77"/>
            </a:endParaRPr>
          </a:p>
          <a:p>
            <a:pPr marL="342900" indent="-342900">
              <a:buFont typeface="+mj-lt"/>
              <a:buAutoNum type="arabicPeriod"/>
            </a:pPr>
            <a:r>
              <a:rPr lang="en-US">
                <a:solidFill>
                  <a:schemeClr val="bg1"/>
                </a:solidFill>
                <a:latin typeface="Poppins" pitchFamily="2" charset="77"/>
                <a:cs typeface="Poppins" pitchFamily="2" charset="77"/>
              </a:rPr>
              <a:t>Using the discussion prompts and tools, initiate a conversation about choice. </a:t>
            </a:r>
          </a:p>
          <a:p>
            <a:pPr marL="342900" indent="-342900">
              <a:buFont typeface="+mj-lt"/>
              <a:buAutoNum type="arabicPeriod"/>
            </a:pPr>
            <a:endParaRPr lang="en-US">
              <a:solidFill>
                <a:schemeClr val="bg1"/>
              </a:solidFill>
              <a:latin typeface="Poppins" pitchFamily="2" charset="77"/>
              <a:cs typeface="Poppins" pitchFamily="2" charset="77"/>
            </a:endParaRPr>
          </a:p>
          <a:p>
            <a:pPr marL="342900" indent="-342900">
              <a:buFont typeface="+mj-lt"/>
              <a:buAutoNum type="arabicPeriod"/>
            </a:pPr>
            <a:r>
              <a:rPr lang="en-US">
                <a:solidFill>
                  <a:schemeClr val="bg1"/>
                </a:solidFill>
                <a:latin typeface="Poppins" pitchFamily="2" charset="77"/>
                <a:cs typeface="Poppins" pitchFamily="2" charset="77"/>
              </a:rPr>
              <a:t>Use one of the tools in your conversation, become familiar with the tool. </a:t>
            </a:r>
          </a:p>
          <a:p>
            <a:pPr marL="342900" indent="-342900">
              <a:buFont typeface="+mj-lt"/>
              <a:buAutoNum type="arabicPeriod"/>
            </a:pPr>
            <a:endParaRPr lang="en-US">
              <a:solidFill>
                <a:schemeClr val="bg1"/>
              </a:solidFill>
              <a:latin typeface="Poppins" pitchFamily="2" charset="77"/>
              <a:cs typeface="Poppins" pitchFamily="2" charset="77"/>
            </a:endParaRPr>
          </a:p>
          <a:p>
            <a:pPr marL="342900" indent="-342900">
              <a:buFont typeface="+mj-lt"/>
              <a:buAutoNum type="arabicPeriod"/>
            </a:pPr>
            <a:r>
              <a:rPr lang="en-US">
                <a:solidFill>
                  <a:schemeClr val="bg1"/>
                </a:solidFill>
                <a:latin typeface="Poppins" pitchFamily="2" charset="77"/>
                <a:cs typeface="Poppins" pitchFamily="2" charset="77"/>
              </a:rPr>
              <a:t>Now switch roles! (Spend 5-10 mins in each role)</a:t>
            </a:r>
          </a:p>
        </p:txBody>
      </p:sp>
      <p:pic>
        <p:nvPicPr>
          <p:cNvPr id="6" name="Graphic 5" descr="Chat with solid fill">
            <a:extLst>
              <a:ext uri="{FF2B5EF4-FFF2-40B4-BE49-F238E27FC236}">
                <a16:creationId xmlns:a16="http://schemas.microsoft.com/office/drawing/2014/main" id="{7E88E602-79A4-890E-F8D8-3EC90390983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77829" y="190956"/>
            <a:ext cx="914400" cy="914400"/>
          </a:xfrm>
          <a:prstGeom prst="rect">
            <a:avLst/>
          </a:prstGeom>
        </p:spPr>
      </p:pic>
      <p:sp>
        <p:nvSpPr>
          <p:cNvPr id="5" name="Thought Bubble: Cloud 4">
            <a:extLst>
              <a:ext uri="{FF2B5EF4-FFF2-40B4-BE49-F238E27FC236}">
                <a16:creationId xmlns:a16="http://schemas.microsoft.com/office/drawing/2014/main" id="{22FD1199-8764-6DAE-3EA9-93AC1060D83C}"/>
              </a:ext>
            </a:extLst>
          </p:cNvPr>
          <p:cNvSpPr/>
          <p:nvPr/>
        </p:nvSpPr>
        <p:spPr>
          <a:xfrm>
            <a:off x="7055226" y="972634"/>
            <a:ext cx="4623371" cy="3123344"/>
          </a:xfrm>
          <a:prstGeom prst="cloudCallout">
            <a:avLst>
              <a:gd name="adj1" fmla="val -39390"/>
              <a:gd name="adj2" fmla="val 88273"/>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Please note, study visits will be packed with information for the client, so the conversation on choice needs to be </a:t>
            </a:r>
            <a:r>
              <a:rPr lang="en-US" b="1" u="sng"/>
              <a:t>short</a:t>
            </a:r>
            <a:r>
              <a:rPr lang="en-US"/>
              <a:t>, </a:t>
            </a:r>
            <a:r>
              <a:rPr lang="en-US" b="1" u="sng"/>
              <a:t>concise</a:t>
            </a:r>
            <a:r>
              <a:rPr lang="en-US"/>
              <a:t> and </a:t>
            </a:r>
            <a:r>
              <a:rPr lang="en-US" b="1" u="sng"/>
              <a:t>comprehensive</a:t>
            </a:r>
            <a:r>
              <a:rPr lang="en-US"/>
              <a:t>!</a:t>
            </a:r>
          </a:p>
        </p:txBody>
      </p:sp>
    </p:spTree>
    <p:extLst>
      <p:ext uri="{BB962C8B-B14F-4D97-AF65-F5344CB8AC3E}">
        <p14:creationId xmlns:p14="http://schemas.microsoft.com/office/powerpoint/2010/main" val="16107958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CC7CD-F2D8-A251-48D3-08FA5C13D911}"/>
              </a:ext>
            </a:extLst>
          </p:cNvPr>
          <p:cNvSpPr>
            <a:spLocks noGrp="1"/>
          </p:cNvSpPr>
          <p:nvPr>
            <p:ph type="title"/>
          </p:nvPr>
        </p:nvSpPr>
        <p:spPr>
          <a:xfrm>
            <a:off x="-191069" y="133976"/>
            <a:ext cx="10515600" cy="1143000"/>
          </a:xfrm>
        </p:spPr>
        <p:txBody>
          <a:bodyPr/>
          <a:lstStyle/>
          <a:p>
            <a:r>
              <a:rPr lang="en-US">
                <a:hlinkClick r:id="rId3"/>
              </a:rPr>
              <a:t>Journey Tool Pre-Use Questions</a:t>
            </a:r>
            <a:endParaRPr lang="en-US"/>
          </a:p>
        </p:txBody>
      </p:sp>
      <p:sp>
        <p:nvSpPr>
          <p:cNvPr id="4" name="TextBox 3">
            <a:extLst>
              <a:ext uri="{FF2B5EF4-FFF2-40B4-BE49-F238E27FC236}">
                <a16:creationId xmlns:a16="http://schemas.microsoft.com/office/drawing/2014/main" id="{36ECE4B0-11C4-15C5-6BE5-9B29E364AB0C}"/>
              </a:ext>
            </a:extLst>
          </p:cNvPr>
          <p:cNvSpPr txBox="1"/>
          <p:nvPr/>
        </p:nvSpPr>
        <p:spPr>
          <a:xfrm>
            <a:off x="474412" y="978967"/>
            <a:ext cx="10829192" cy="1938992"/>
          </a:xfrm>
          <a:prstGeom prst="rect">
            <a:avLst/>
          </a:prstGeom>
          <a:noFill/>
        </p:spPr>
        <p:txBody>
          <a:bodyPr wrap="square" lIns="91440" tIns="45720" rIns="91440" bIns="45720" anchor="t">
            <a:spAutoFit/>
          </a:bodyPr>
          <a:lstStyle/>
          <a:p>
            <a:pPr algn="l" rtl="0" fontAlgn="base"/>
            <a:r>
              <a:rPr lang="en-US" sz="2400" b="1" i="0">
                <a:solidFill>
                  <a:srgbClr val="000000"/>
                </a:solidFill>
                <a:effectLst/>
                <a:latin typeface="Calibri"/>
                <a:cs typeface="Calibri"/>
              </a:rPr>
              <a:t>For use </a:t>
            </a:r>
            <a:r>
              <a:rPr lang="en-US" sz="2400" b="1" i="1">
                <a:solidFill>
                  <a:srgbClr val="000000"/>
                </a:solidFill>
                <a:effectLst/>
                <a:latin typeface="Calibri"/>
                <a:cs typeface="Calibri"/>
              </a:rPr>
              <a:t>post choice counseling training</a:t>
            </a:r>
            <a:r>
              <a:rPr lang="en-US" sz="2400" b="1" i="0">
                <a:solidFill>
                  <a:srgbClr val="000000"/>
                </a:solidFill>
                <a:effectLst/>
                <a:latin typeface="Calibri"/>
                <a:cs typeface="Calibri"/>
              </a:rPr>
              <a:t> with all providers</a:t>
            </a:r>
            <a:endParaRPr lang="en-US" sz="2400">
              <a:solidFill>
                <a:srgbClr val="000000"/>
              </a:solidFill>
              <a:latin typeface="Calibri"/>
              <a:cs typeface="Calibri"/>
            </a:endParaRPr>
          </a:p>
          <a:p>
            <a:pPr fontAlgn="base"/>
            <a:r>
              <a:rPr lang="en-US" sz="2400" b="0" i="0">
                <a:solidFill>
                  <a:srgbClr val="000000"/>
                </a:solidFill>
                <a:effectLst/>
                <a:latin typeface="Calibri"/>
                <a:cs typeface="Calibri"/>
              </a:rPr>
              <a:t>We want to </a:t>
            </a:r>
            <a:r>
              <a:rPr lang="en-US" sz="2400">
                <a:solidFill>
                  <a:srgbClr val="000000"/>
                </a:solidFill>
                <a:latin typeface="Calibri"/>
                <a:cs typeface="Calibri"/>
              </a:rPr>
              <a:t>understand if</a:t>
            </a:r>
            <a:r>
              <a:rPr lang="en-US" sz="2400" b="0" i="0">
                <a:solidFill>
                  <a:srgbClr val="000000"/>
                </a:solidFill>
                <a:effectLst/>
                <a:latin typeface="Calibri"/>
                <a:cs typeface="Calibri"/>
              </a:rPr>
              <a:t> the tool supports the provider-client HIV prevention choice </a:t>
            </a:r>
          </a:p>
          <a:p>
            <a:pPr fontAlgn="base"/>
            <a:r>
              <a:rPr lang="en-US" sz="2400" b="0" i="0">
                <a:solidFill>
                  <a:srgbClr val="000000"/>
                </a:solidFill>
                <a:effectLst/>
                <a:latin typeface="Calibri"/>
                <a:cs typeface="Calibri"/>
              </a:rPr>
              <a:t>counseling conversation.</a:t>
            </a:r>
            <a:r>
              <a:rPr lang="en-US" sz="2400">
                <a:solidFill>
                  <a:srgbClr val="000000"/>
                </a:solidFill>
                <a:latin typeface="Calibri"/>
                <a:cs typeface="Calibri"/>
              </a:rPr>
              <a:t> </a:t>
            </a:r>
          </a:p>
          <a:p>
            <a:pPr fontAlgn="base"/>
            <a:endParaRPr lang="en-US" sz="2400">
              <a:solidFill>
                <a:srgbClr val="000000"/>
              </a:solidFill>
              <a:latin typeface="Calibri"/>
              <a:cs typeface="Calibri"/>
            </a:endParaRPr>
          </a:p>
          <a:p>
            <a:pPr fontAlgn="base"/>
            <a:r>
              <a:rPr lang="en-US" sz="2400">
                <a:solidFill>
                  <a:srgbClr val="000000"/>
                </a:solidFill>
                <a:latin typeface="Calibri"/>
                <a:cs typeface="Calibri"/>
              </a:rPr>
              <a:t>At this time, please go to the link or scan the QR-code to answer 4 quick questions </a:t>
            </a:r>
          </a:p>
        </p:txBody>
      </p:sp>
      <p:pic>
        <p:nvPicPr>
          <p:cNvPr id="3" name="Picture 2" descr="Qr code&#10;&#10;Description automatically generated">
            <a:extLst>
              <a:ext uri="{FF2B5EF4-FFF2-40B4-BE49-F238E27FC236}">
                <a16:creationId xmlns:a16="http://schemas.microsoft.com/office/drawing/2014/main" id="{0B7698DB-E7F7-9FB5-3C5D-BABBAB08A879}"/>
              </a:ext>
            </a:extLst>
          </p:cNvPr>
          <p:cNvPicPr>
            <a:picLocks noChangeAspect="1"/>
          </p:cNvPicPr>
          <p:nvPr/>
        </p:nvPicPr>
        <p:blipFill>
          <a:blip r:embed="rId4"/>
          <a:stretch>
            <a:fillRect/>
          </a:stretch>
        </p:blipFill>
        <p:spPr>
          <a:xfrm>
            <a:off x="4508003" y="3193497"/>
            <a:ext cx="2762010" cy="2762010"/>
          </a:xfrm>
          <a:prstGeom prst="rect">
            <a:avLst/>
          </a:prstGeom>
        </p:spPr>
      </p:pic>
      <p:sp>
        <p:nvSpPr>
          <p:cNvPr id="25" name="TextBox 24">
            <a:extLst>
              <a:ext uri="{FF2B5EF4-FFF2-40B4-BE49-F238E27FC236}">
                <a16:creationId xmlns:a16="http://schemas.microsoft.com/office/drawing/2014/main" id="{11EE908D-E0ED-1B70-15E9-CA2386ACFEA3}"/>
              </a:ext>
            </a:extLst>
          </p:cNvPr>
          <p:cNvSpPr txBox="1"/>
          <p:nvPr/>
        </p:nvSpPr>
        <p:spPr>
          <a:xfrm>
            <a:off x="3863466" y="6046719"/>
            <a:ext cx="4465068" cy="400110"/>
          </a:xfrm>
          <a:prstGeom prst="rect">
            <a:avLst/>
          </a:prstGeom>
          <a:noFill/>
        </p:spPr>
        <p:txBody>
          <a:bodyPr wrap="none" rtlCol="0">
            <a:spAutoFit/>
          </a:bodyPr>
          <a:lstStyle/>
          <a:p>
            <a:r>
              <a:rPr lang="en-US" sz="2000" b="1">
                <a:solidFill>
                  <a:srgbClr val="0070C0"/>
                </a:solidFill>
              </a:rPr>
              <a:t>https://forms.gle/qrJCVVwU614XkNPy6</a:t>
            </a:r>
          </a:p>
        </p:txBody>
      </p:sp>
    </p:spTree>
    <p:extLst>
      <p:ext uri="{BB962C8B-B14F-4D97-AF65-F5344CB8AC3E}">
        <p14:creationId xmlns:p14="http://schemas.microsoft.com/office/powerpoint/2010/main" val="16533975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82535A-BA3D-7280-2320-708944BFD9D1}"/>
              </a:ext>
            </a:extLst>
          </p:cNvPr>
          <p:cNvSpPr>
            <a:spLocks noGrp="1"/>
          </p:cNvSpPr>
          <p:nvPr>
            <p:ph type="body" sz="quarter" idx="10"/>
          </p:nvPr>
        </p:nvSpPr>
        <p:spPr>
          <a:xfrm>
            <a:off x="715518" y="1333956"/>
            <a:ext cx="6133585" cy="1222200"/>
          </a:xfrm>
        </p:spPr>
        <p:txBody>
          <a:bodyPr vert="horz" lIns="91440" tIns="45720" rIns="91440" bIns="45720" rtlCol="0" anchor="t">
            <a:normAutofit/>
          </a:bodyPr>
          <a:lstStyle/>
          <a:p>
            <a:r>
              <a:rPr lang="en-US" err="1"/>
              <a:t>Elmari</a:t>
            </a:r>
            <a:r>
              <a:rPr lang="en-US"/>
              <a:t> </a:t>
            </a:r>
            <a:r>
              <a:rPr lang="en-US" err="1"/>
              <a:t>Briedenhann</a:t>
            </a:r>
            <a:r>
              <a:rPr lang="en-US"/>
              <a:t> and Melanie Pleaner, Wits RHI; Allison Cole and Emily Donaldson, FHI 360</a:t>
            </a:r>
          </a:p>
        </p:txBody>
      </p:sp>
    </p:spTree>
    <p:extLst>
      <p:ext uri="{BB962C8B-B14F-4D97-AF65-F5344CB8AC3E}">
        <p14:creationId xmlns:p14="http://schemas.microsoft.com/office/powerpoint/2010/main" val="33336839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31D5C77-CBD2-3AD4-2F3E-9C9B1ADA7B8C}"/>
              </a:ext>
            </a:extLst>
          </p:cNvPr>
          <p:cNvSpPr/>
          <p:nvPr/>
        </p:nvSpPr>
        <p:spPr>
          <a:xfrm>
            <a:off x="0" y="0"/>
            <a:ext cx="12221711" cy="68747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56FB70-92FB-F53D-94CC-63CC49D86D9E}"/>
              </a:ext>
            </a:extLst>
          </p:cNvPr>
          <p:cNvSpPr>
            <a:spLocks noGrp="1"/>
          </p:cNvSpPr>
          <p:nvPr>
            <p:ph type="title"/>
          </p:nvPr>
        </p:nvSpPr>
        <p:spPr>
          <a:xfrm>
            <a:off x="885832" y="2465003"/>
            <a:ext cx="10515600" cy="1143000"/>
          </a:xfrm>
        </p:spPr>
        <p:txBody>
          <a:bodyPr/>
          <a:lstStyle/>
          <a:p>
            <a:r>
              <a:rPr lang="en-US">
                <a:solidFill>
                  <a:schemeClr val="accent3"/>
                </a:solidFill>
              </a:rPr>
              <a:t>We have choice! </a:t>
            </a:r>
          </a:p>
        </p:txBody>
      </p:sp>
      <p:sp>
        <p:nvSpPr>
          <p:cNvPr id="3" name="TextBox 2">
            <a:extLst>
              <a:ext uri="{FF2B5EF4-FFF2-40B4-BE49-F238E27FC236}">
                <a16:creationId xmlns:a16="http://schemas.microsoft.com/office/drawing/2014/main" id="{368A2DCC-0C7D-6D3B-D62F-8A288B050739}"/>
              </a:ext>
            </a:extLst>
          </p:cNvPr>
          <p:cNvSpPr txBox="1"/>
          <p:nvPr/>
        </p:nvSpPr>
        <p:spPr>
          <a:xfrm>
            <a:off x="6805999" y="1622844"/>
            <a:ext cx="4436360" cy="3970318"/>
          </a:xfrm>
          <a:prstGeom prst="rect">
            <a:avLst/>
          </a:prstGeom>
          <a:noFill/>
        </p:spPr>
        <p:txBody>
          <a:bodyPr wrap="square" rtlCol="0">
            <a:spAutoFit/>
          </a:bodyPr>
          <a:lstStyle/>
          <a:p>
            <a:r>
              <a:rPr lang="en-US">
                <a:solidFill>
                  <a:schemeClr val="bg1"/>
                </a:solidFill>
                <a:latin typeface="Poppins" pitchFamily="2" charset="77"/>
                <a:cs typeface="Poppins" pitchFamily="2" charset="77"/>
              </a:rPr>
              <a:t>We have waited a long time to have </a:t>
            </a:r>
            <a:r>
              <a:rPr lang="en-US">
                <a:solidFill>
                  <a:schemeClr val="accent3"/>
                </a:solidFill>
                <a:latin typeface="Poppins" pitchFamily="2" charset="77"/>
                <a:cs typeface="Poppins" pitchFamily="2" charset="77"/>
              </a:rPr>
              <a:t>choice</a:t>
            </a:r>
            <a:r>
              <a:rPr lang="en-US">
                <a:solidFill>
                  <a:schemeClr val="bg1"/>
                </a:solidFill>
                <a:latin typeface="Poppins" pitchFamily="2" charset="77"/>
                <a:cs typeface="Poppins" pitchFamily="2" charset="77"/>
              </a:rPr>
              <a:t> of HIV prevention methods.</a:t>
            </a:r>
          </a:p>
          <a:p>
            <a:endParaRPr lang="en-US">
              <a:solidFill>
                <a:schemeClr val="bg1"/>
              </a:solidFill>
              <a:latin typeface="Poppins" pitchFamily="2" charset="77"/>
              <a:cs typeface="Poppins" pitchFamily="2" charset="77"/>
            </a:endParaRPr>
          </a:p>
          <a:p>
            <a:r>
              <a:rPr lang="en-US">
                <a:solidFill>
                  <a:schemeClr val="bg1"/>
                </a:solidFill>
                <a:latin typeface="Poppins" pitchFamily="2" charset="77"/>
                <a:cs typeface="Poppins" pitchFamily="2" charset="77"/>
              </a:rPr>
              <a:t>You have completed the trainings on each method (oral PrEP, PrEP ring, CAB PrEP) and understand the specific eligibility requirements of each method and how they work. Now we want to help you understand what </a:t>
            </a:r>
            <a:r>
              <a:rPr lang="en-US">
                <a:solidFill>
                  <a:schemeClr val="accent3"/>
                </a:solidFill>
                <a:latin typeface="Poppins" pitchFamily="2" charset="77"/>
                <a:cs typeface="Poppins" pitchFamily="2" charset="77"/>
              </a:rPr>
              <a:t>choice</a:t>
            </a:r>
            <a:r>
              <a:rPr lang="en-US">
                <a:solidFill>
                  <a:schemeClr val="bg1"/>
                </a:solidFill>
                <a:latin typeface="Poppins" pitchFamily="2" charset="77"/>
                <a:cs typeface="Poppins" pitchFamily="2" charset="77"/>
              </a:rPr>
              <a:t> means to your clients and how to talk to them about choice to help them select the method that best meets their unique lifestyle and needs.</a:t>
            </a:r>
          </a:p>
        </p:txBody>
      </p:sp>
      <p:pic>
        <p:nvPicPr>
          <p:cNvPr id="12" name="Graphic 11" descr="Medicine outline">
            <a:extLst>
              <a:ext uri="{FF2B5EF4-FFF2-40B4-BE49-F238E27FC236}">
                <a16:creationId xmlns:a16="http://schemas.microsoft.com/office/drawing/2014/main" id="{CFCD0ABA-AE3C-AD96-D315-4A85E390345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92609" y="3686182"/>
            <a:ext cx="914400" cy="914400"/>
          </a:xfrm>
          <a:prstGeom prst="rect">
            <a:avLst/>
          </a:prstGeom>
        </p:spPr>
      </p:pic>
      <p:pic>
        <p:nvPicPr>
          <p:cNvPr id="14" name="Graphic 13" descr="Needle outline">
            <a:extLst>
              <a:ext uri="{FF2B5EF4-FFF2-40B4-BE49-F238E27FC236}">
                <a16:creationId xmlns:a16="http://schemas.microsoft.com/office/drawing/2014/main" id="{08C1F1B6-6BAF-A50F-5104-14846DAF23E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91922" y="3686182"/>
            <a:ext cx="914400" cy="914400"/>
          </a:xfrm>
          <a:prstGeom prst="rect">
            <a:avLst/>
          </a:prstGeom>
        </p:spPr>
      </p:pic>
      <p:sp>
        <p:nvSpPr>
          <p:cNvPr id="15" name="Donut 14">
            <a:extLst>
              <a:ext uri="{FF2B5EF4-FFF2-40B4-BE49-F238E27FC236}">
                <a16:creationId xmlns:a16="http://schemas.microsoft.com/office/drawing/2014/main" id="{7128191D-5C63-A85D-623D-F662052F4569}"/>
              </a:ext>
            </a:extLst>
          </p:cNvPr>
          <p:cNvSpPr/>
          <p:nvPr/>
        </p:nvSpPr>
        <p:spPr>
          <a:xfrm>
            <a:off x="2933706" y="3777622"/>
            <a:ext cx="731520" cy="731520"/>
          </a:xfrm>
          <a:prstGeom prst="donut">
            <a:avLst>
              <a:gd name="adj" fmla="val 12005"/>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675321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0F243A9-CF2F-87B5-0B60-127E30ACBC3C}"/>
              </a:ext>
            </a:extLst>
          </p:cNvPr>
          <p:cNvSpPr txBox="1">
            <a:spLocks/>
          </p:cNvSpPr>
          <p:nvPr/>
        </p:nvSpPr>
        <p:spPr>
          <a:xfrm>
            <a:off x="0" y="620154"/>
            <a:ext cx="121920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a:solidFill>
                  <a:schemeClr val="accent1"/>
                </a:solidFill>
                <a:latin typeface="Poppins" pitchFamily="2" charset="77"/>
                <a:cs typeface="Poppins" pitchFamily="2" charset="77"/>
              </a:rPr>
              <a:t>Learning objectives</a:t>
            </a:r>
          </a:p>
        </p:txBody>
      </p:sp>
      <p:sp>
        <p:nvSpPr>
          <p:cNvPr id="4" name="Rounded Rectangle 3">
            <a:extLst>
              <a:ext uri="{FF2B5EF4-FFF2-40B4-BE49-F238E27FC236}">
                <a16:creationId xmlns:a16="http://schemas.microsoft.com/office/drawing/2014/main" id="{9A6A7FA3-4EE3-8B11-E69D-6EAEAAA2884F}"/>
              </a:ext>
            </a:extLst>
          </p:cNvPr>
          <p:cNvSpPr/>
          <p:nvPr/>
        </p:nvSpPr>
        <p:spPr>
          <a:xfrm>
            <a:off x="800101" y="2514600"/>
            <a:ext cx="3200400" cy="311467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73072155-05FB-4599-1400-620AE1DDD255}"/>
              </a:ext>
            </a:extLst>
          </p:cNvPr>
          <p:cNvSpPr/>
          <p:nvPr/>
        </p:nvSpPr>
        <p:spPr>
          <a:xfrm>
            <a:off x="4552950" y="2514600"/>
            <a:ext cx="3200400" cy="3114675"/>
          </a:xfrm>
          <a:prstGeom prst="roundRect">
            <a:avLst/>
          </a:prstGeom>
          <a:solidFill>
            <a:srgbClr val="E46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F4CBDBE7-A435-9BEF-2D97-E9497955FA5A}"/>
              </a:ext>
            </a:extLst>
          </p:cNvPr>
          <p:cNvSpPr/>
          <p:nvPr/>
        </p:nvSpPr>
        <p:spPr>
          <a:xfrm>
            <a:off x="8305799" y="2514600"/>
            <a:ext cx="3200400" cy="311467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4CCEE0A-7D3C-52BA-8AD6-6EFF41D423C2}"/>
              </a:ext>
            </a:extLst>
          </p:cNvPr>
          <p:cNvSpPr/>
          <p:nvPr/>
        </p:nvSpPr>
        <p:spPr>
          <a:xfrm>
            <a:off x="571500" y="2514600"/>
            <a:ext cx="11372850"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07455E06-CC84-E6C8-3A72-F65F2E0B8192}"/>
              </a:ext>
            </a:extLst>
          </p:cNvPr>
          <p:cNvSpPr/>
          <p:nvPr/>
        </p:nvSpPr>
        <p:spPr>
          <a:xfrm>
            <a:off x="942973" y="1971676"/>
            <a:ext cx="2926080" cy="3529007"/>
          </a:xfrm>
          <a:prstGeom prst="roundRect">
            <a:avLst/>
          </a:prstGeom>
          <a:noFill/>
          <a:ln w="190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FA4BACA4-487F-8FF7-1EBD-796C8F3611E5}"/>
              </a:ext>
            </a:extLst>
          </p:cNvPr>
          <p:cNvSpPr/>
          <p:nvPr/>
        </p:nvSpPr>
        <p:spPr>
          <a:xfrm>
            <a:off x="4690110" y="1971676"/>
            <a:ext cx="2926080" cy="3529007"/>
          </a:xfrm>
          <a:prstGeom prst="roundRect">
            <a:avLst/>
          </a:prstGeom>
          <a:noFill/>
          <a:ln w="190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B4233280-FD9C-9C43-63B4-36D1864B9226}"/>
              </a:ext>
            </a:extLst>
          </p:cNvPr>
          <p:cNvSpPr/>
          <p:nvPr/>
        </p:nvSpPr>
        <p:spPr>
          <a:xfrm>
            <a:off x="8454390" y="1971675"/>
            <a:ext cx="2926080" cy="3529007"/>
          </a:xfrm>
          <a:prstGeom prst="roundRect">
            <a:avLst/>
          </a:prstGeom>
          <a:noFill/>
          <a:ln w="190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C53964CC-4C90-DB32-E173-2DF0CFF9707D}"/>
              </a:ext>
            </a:extLst>
          </p:cNvPr>
          <p:cNvSpPr/>
          <p:nvPr/>
        </p:nvSpPr>
        <p:spPr>
          <a:xfrm>
            <a:off x="2043115" y="2877010"/>
            <a:ext cx="800100" cy="357187"/>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9C4FC5D8-113E-88E3-D44B-37B620D70ADD}"/>
              </a:ext>
            </a:extLst>
          </p:cNvPr>
          <p:cNvSpPr/>
          <p:nvPr/>
        </p:nvSpPr>
        <p:spPr>
          <a:xfrm>
            <a:off x="5841208" y="2877010"/>
            <a:ext cx="800100" cy="357187"/>
          </a:xfrm>
          <a:prstGeom prst="triangle">
            <a:avLst/>
          </a:prstGeom>
          <a:solidFill>
            <a:srgbClr val="E46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319A4CA6-1779-816E-8F88-CD26A2D34B80}"/>
              </a:ext>
            </a:extLst>
          </p:cNvPr>
          <p:cNvSpPr/>
          <p:nvPr/>
        </p:nvSpPr>
        <p:spPr>
          <a:xfrm>
            <a:off x="9639301" y="2877010"/>
            <a:ext cx="800100" cy="35718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9EC7E6E-D803-E418-8B42-5DA811EFE252}"/>
              </a:ext>
            </a:extLst>
          </p:cNvPr>
          <p:cNvSpPr txBox="1"/>
          <p:nvPr/>
        </p:nvSpPr>
        <p:spPr>
          <a:xfrm>
            <a:off x="1085848" y="3805926"/>
            <a:ext cx="2692717" cy="923330"/>
          </a:xfrm>
          <a:prstGeom prst="rect">
            <a:avLst/>
          </a:prstGeom>
          <a:noFill/>
        </p:spPr>
        <p:txBody>
          <a:bodyPr wrap="square">
            <a:spAutoFit/>
          </a:bodyPr>
          <a:lstStyle/>
          <a:p>
            <a:r>
              <a:rPr lang="en-US">
                <a:solidFill>
                  <a:schemeClr val="bg2">
                    <a:lumMod val="10000"/>
                  </a:schemeClr>
                </a:solidFill>
                <a:latin typeface="Poppins" pitchFamily="2" charset="77"/>
                <a:cs typeface="Poppins" pitchFamily="2" charset="77"/>
              </a:rPr>
              <a:t>Define what informed choice means in the context of counseling</a:t>
            </a:r>
          </a:p>
        </p:txBody>
      </p:sp>
      <p:sp>
        <p:nvSpPr>
          <p:cNvPr id="16" name="TextBox 15">
            <a:extLst>
              <a:ext uri="{FF2B5EF4-FFF2-40B4-BE49-F238E27FC236}">
                <a16:creationId xmlns:a16="http://schemas.microsoft.com/office/drawing/2014/main" id="{7E79FEE0-6E56-EBCF-CFC5-BDBEC5A5C3A2}"/>
              </a:ext>
            </a:extLst>
          </p:cNvPr>
          <p:cNvSpPr txBox="1"/>
          <p:nvPr/>
        </p:nvSpPr>
        <p:spPr>
          <a:xfrm>
            <a:off x="4912040" y="3824583"/>
            <a:ext cx="2692717" cy="923330"/>
          </a:xfrm>
          <a:prstGeom prst="rect">
            <a:avLst/>
          </a:prstGeom>
          <a:noFill/>
        </p:spPr>
        <p:txBody>
          <a:bodyPr wrap="square">
            <a:spAutoFit/>
          </a:bodyPr>
          <a:lstStyle/>
          <a:p>
            <a:r>
              <a:rPr lang="en-US">
                <a:solidFill>
                  <a:schemeClr val="bg2">
                    <a:lumMod val="10000"/>
                  </a:schemeClr>
                </a:solidFill>
                <a:latin typeface="Poppins" pitchFamily="2" charset="77"/>
                <a:cs typeface="Poppins" pitchFamily="2" charset="77"/>
              </a:rPr>
              <a:t>Understand how to talk about choice with your client</a:t>
            </a:r>
          </a:p>
        </p:txBody>
      </p:sp>
      <p:sp>
        <p:nvSpPr>
          <p:cNvPr id="19" name="TextBox 18">
            <a:extLst>
              <a:ext uri="{FF2B5EF4-FFF2-40B4-BE49-F238E27FC236}">
                <a16:creationId xmlns:a16="http://schemas.microsoft.com/office/drawing/2014/main" id="{8065305D-EA1B-CE3D-54D3-095FE30880A4}"/>
              </a:ext>
            </a:extLst>
          </p:cNvPr>
          <p:cNvSpPr txBox="1"/>
          <p:nvPr/>
        </p:nvSpPr>
        <p:spPr>
          <a:xfrm>
            <a:off x="8585838" y="3824583"/>
            <a:ext cx="2692717" cy="1200329"/>
          </a:xfrm>
          <a:prstGeom prst="rect">
            <a:avLst/>
          </a:prstGeom>
          <a:noFill/>
        </p:spPr>
        <p:txBody>
          <a:bodyPr wrap="square">
            <a:spAutoFit/>
          </a:bodyPr>
          <a:lstStyle/>
          <a:p>
            <a:r>
              <a:rPr lang="en-US">
                <a:solidFill>
                  <a:schemeClr val="bg2">
                    <a:lumMod val="10000"/>
                  </a:schemeClr>
                </a:solidFill>
                <a:latin typeface="Poppins" pitchFamily="2" charset="77"/>
                <a:cs typeface="Poppins" pitchFamily="2" charset="77"/>
              </a:rPr>
              <a:t>Become familiar with the tools available to you for choice counseling </a:t>
            </a:r>
          </a:p>
        </p:txBody>
      </p:sp>
      <p:pic>
        <p:nvPicPr>
          <p:cNvPr id="21" name="Graphic 20" descr="Chat outline">
            <a:extLst>
              <a:ext uri="{FF2B5EF4-FFF2-40B4-BE49-F238E27FC236}">
                <a16:creationId xmlns:a16="http://schemas.microsoft.com/office/drawing/2014/main" id="{ECBDDEA1-BE19-5C81-F5F9-3D212DC31A2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41208" y="2097557"/>
            <a:ext cx="731520" cy="731520"/>
          </a:xfrm>
          <a:prstGeom prst="rect">
            <a:avLst/>
          </a:prstGeom>
        </p:spPr>
      </p:pic>
      <p:pic>
        <p:nvPicPr>
          <p:cNvPr id="23" name="Graphic 22" descr="Blueprint outline">
            <a:extLst>
              <a:ext uri="{FF2B5EF4-FFF2-40B4-BE49-F238E27FC236}">
                <a16:creationId xmlns:a16="http://schemas.microsoft.com/office/drawing/2014/main" id="{8D01A081-BAFA-CA31-95BC-C62C29A6ED4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3591" y="2123573"/>
            <a:ext cx="731520" cy="731520"/>
          </a:xfrm>
          <a:prstGeom prst="rect">
            <a:avLst/>
          </a:prstGeom>
        </p:spPr>
      </p:pic>
      <p:pic>
        <p:nvPicPr>
          <p:cNvPr id="25" name="Graphic 24" descr="Decision chart outline">
            <a:extLst>
              <a:ext uri="{FF2B5EF4-FFF2-40B4-BE49-F238E27FC236}">
                <a16:creationId xmlns:a16="http://schemas.microsoft.com/office/drawing/2014/main" id="{F93A8CDD-3E3A-858A-80ED-B6B7DED66B6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66446" y="2075111"/>
            <a:ext cx="731520" cy="731520"/>
          </a:xfrm>
          <a:prstGeom prst="rect">
            <a:avLst/>
          </a:prstGeom>
        </p:spPr>
      </p:pic>
      <p:sp>
        <p:nvSpPr>
          <p:cNvPr id="26" name="Rectangle 25">
            <a:extLst>
              <a:ext uri="{FF2B5EF4-FFF2-40B4-BE49-F238E27FC236}">
                <a16:creationId xmlns:a16="http://schemas.microsoft.com/office/drawing/2014/main" id="{DDF81CB1-5188-4F97-BC9F-7D01C4EB1D98}"/>
              </a:ext>
            </a:extLst>
          </p:cNvPr>
          <p:cNvSpPr/>
          <p:nvPr/>
        </p:nvSpPr>
        <p:spPr>
          <a:xfrm>
            <a:off x="5533078" y="1229754"/>
            <a:ext cx="365760" cy="1828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FF60860-337E-9DDE-885A-40CA060B31B4}"/>
              </a:ext>
            </a:extLst>
          </p:cNvPr>
          <p:cNvSpPr/>
          <p:nvPr/>
        </p:nvSpPr>
        <p:spPr>
          <a:xfrm>
            <a:off x="5899793" y="1229754"/>
            <a:ext cx="365760" cy="182880"/>
          </a:xfrm>
          <a:prstGeom prst="rect">
            <a:avLst/>
          </a:prstGeom>
          <a:solidFill>
            <a:srgbClr val="E46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EB0D9D9-6ED1-57A5-155E-6F42E78D9DDD}"/>
              </a:ext>
            </a:extLst>
          </p:cNvPr>
          <p:cNvSpPr/>
          <p:nvPr/>
        </p:nvSpPr>
        <p:spPr>
          <a:xfrm>
            <a:off x="6266509" y="1229754"/>
            <a:ext cx="365760" cy="182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901689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riangle 5">
            <a:extLst>
              <a:ext uri="{FF2B5EF4-FFF2-40B4-BE49-F238E27FC236}">
                <a16:creationId xmlns:a16="http://schemas.microsoft.com/office/drawing/2014/main" id="{DA2ECDF8-F87B-6E19-9025-D292FF0219FD}"/>
              </a:ext>
            </a:extLst>
          </p:cNvPr>
          <p:cNvSpPr/>
          <p:nvPr/>
        </p:nvSpPr>
        <p:spPr>
          <a:xfrm rot="16200000">
            <a:off x="4253801" y="1899018"/>
            <a:ext cx="1816835" cy="705515"/>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D4B577-012C-18A5-63D6-C32BEA65B5B5}"/>
              </a:ext>
            </a:extLst>
          </p:cNvPr>
          <p:cNvSpPr>
            <a:spLocks noGrp="1"/>
          </p:cNvSpPr>
          <p:nvPr>
            <p:ph type="title"/>
          </p:nvPr>
        </p:nvSpPr>
        <p:spPr>
          <a:xfrm>
            <a:off x="-14288" y="1895706"/>
            <a:ext cx="6357938" cy="3238044"/>
          </a:xfrm>
        </p:spPr>
        <p:txBody>
          <a:bodyPr>
            <a:normAutofit/>
          </a:bodyPr>
          <a:lstStyle/>
          <a:p>
            <a:r>
              <a:rPr lang="en-US" sz="3600">
                <a:solidFill>
                  <a:schemeClr val="accent3"/>
                </a:solidFill>
              </a:rPr>
              <a:t>informed</a:t>
            </a:r>
            <a:r>
              <a:rPr lang="en-US" sz="3600"/>
              <a:t> </a:t>
            </a:r>
            <a:r>
              <a:rPr lang="en-US" sz="3600">
                <a:solidFill>
                  <a:schemeClr val="accent3"/>
                </a:solidFill>
              </a:rPr>
              <a:t>choice</a:t>
            </a:r>
          </a:p>
        </p:txBody>
      </p:sp>
      <p:sp>
        <p:nvSpPr>
          <p:cNvPr id="3" name="TextBox 2">
            <a:extLst>
              <a:ext uri="{FF2B5EF4-FFF2-40B4-BE49-F238E27FC236}">
                <a16:creationId xmlns:a16="http://schemas.microsoft.com/office/drawing/2014/main" id="{C3AB95A6-05CB-317A-3F9D-D5904FB58285}"/>
              </a:ext>
            </a:extLst>
          </p:cNvPr>
          <p:cNvSpPr txBox="1"/>
          <p:nvPr/>
        </p:nvSpPr>
        <p:spPr>
          <a:xfrm>
            <a:off x="691227" y="2788660"/>
            <a:ext cx="39827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accent1"/>
                </a:solidFill>
                <a:effectLst/>
                <a:uLnTx/>
                <a:uFillTx/>
                <a:latin typeface="Poppins" pitchFamily="2" charset="77"/>
                <a:cs typeface="Poppins" pitchFamily="2" charset="77"/>
              </a:rPr>
              <a:t>First, let’s determine what is </a:t>
            </a:r>
          </a:p>
        </p:txBody>
      </p:sp>
      <p:sp>
        <p:nvSpPr>
          <p:cNvPr id="4" name="Rounded Rectangle 3">
            <a:extLst>
              <a:ext uri="{FF2B5EF4-FFF2-40B4-BE49-F238E27FC236}">
                <a16:creationId xmlns:a16="http://schemas.microsoft.com/office/drawing/2014/main" id="{9CAD1839-FFF6-B309-0CF1-8089F9085A7B}"/>
              </a:ext>
            </a:extLst>
          </p:cNvPr>
          <p:cNvSpPr/>
          <p:nvPr/>
        </p:nvSpPr>
        <p:spPr>
          <a:xfrm>
            <a:off x="5379503" y="312059"/>
            <a:ext cx="6236235" cy="6233882"/>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ular Callout 4">
            <a:extLst>
              <a:ext uri="{FF2B5EF4-FFF2-40B4-BE49-F238E27FC236}">
                <a16:creationId xmlns:a16="http://schemas.microsoft.com/office/drawing/2014/main" id="{6D198C5F-3729-2613-85C2-3BDC5761147E}"/>
              </a:ext>
            </a:extLst>
          </p:cNvPr>
          <p:cNvSpPr/>
          <p:nvPr/>
        </p:nvSpPr>
        <p:spPr>
          <a:xfrm rot="5400000">
            <a:off x="5590965" y="419557"/>
            <a:ext cx="5833819" cy="5985800"/>
          </a:xfrm>
          <a:prstGeom prst="wedgeRectCallout">
            <a:avLst>
              <a:gd name="adj1" fmla="val -19147"/>
              <a:gd name="adj2" fmla="val 59397"/>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D4E9F91-7E67-B1EE-B253-F936E4BFE96A}"/>
              </a:ext>
            </a:extLst>
          </p:cNvPr>
          <p:cNvSpPr txBox="1"/>
          <p:nvPr/>
        </p:nvSpPr>
        <p:spPr>
          <a:xfrm>
            <a:off x="6220491" y="1679132"/>
            <a:ext cx="4757477" cy="3399392"/>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US" sz="2800" b="0" i="0" u="none" strike="noStrike" kern="1200" cap="none" spc="0" normalizeH="0" baseline="0" noProof="0">
                <a:ln>
                  <a:noFill/>
                </a:ln>
                <a:solidFill>
                  <a:srgbClr val="000000"/>
                </a:solidFill>
                <a:effectLst/>
                <a:uLnTx/>
                <a:uFillTx/>
                <a:latin typeface="Poppins" pitchFamily="2" charset="77"/>
                <a:cs typeface="Poppins" pitchFamily="2" charset="77"/>
              </a:rPr>
              <a:t>Individuals have the autonomy, knowledge, and freedom from coercion at any given time to select the best method for them in a specific market.</a:t>
            </a:r>
          </a:p>
        </p:txBody>
      </p:sp>
      <p:sp>
        <p:nvSpPr>
          <p:cNvPr id="9" name="TextBox 8">
            <a:extLst>
              <a:ext uri="{FF2B5EF4-FFF2-40B4-BE49-F238E27FC236}">
                <a16:creationId xmlns:a16="http://schemas.microsoft.com/office/drawing/2014/main" id="{7A119657-2457-2457-C0AF-221462A92322}"/>
              </a:ext>
            </a:extLst>
          </p:cNvPr>
          <p:cNvSpPr txBox="1"/>
          <p:nvPr/>
        </p:nvSpPr>
        <p:spPr>
          <a:xfrm>
            <a:off x="8514172" y="6045239"/>
            <a:ext cx="2986603"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a:ln>
                  <a:noFill/>
                </a:ln>
                <a:solidFill>
                  <a:srgbClr val="000000"/>
                </a:solidFill>
                <a:effectLst/>
                <a:uLnTx/>
                <a:uFillTx/>
                <a:latin typeface="Poppins" pitchFamily="2" charset="77"/>
                <a:cs typeface="Poppins" pitchFamily="2" charset="77"/>
              </a:rPr>
              <a:t>Adapted from MOSAIC Choice Principles</a:t>
            </a:r>
          </a:p>
        </p:txBody>
      </p:sp>
      <p:pic>
        <p:nvPicPr>
          <p:cNvPr id="10" name="Graphic 9" descr="Decision chart outline">
            <a:extLst>
              <a:ext uri="{FF2B5EF4-FFF2-40B4-BE49-F238E27FC236}">
                <a16:creationId xmlns:a16="http://schemas.microsoft.com/office/drawing/2014/main" id="{2CE1B7A9-D974-911E-6F05-186A3301BD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1225" y="312059"/>
            <a:ext cx="548640" cy="548640"/>
          </a:xfrm>
          <a:prstGeom prst="rect">
            <a:avLst/>
          </a:prstGeom>
        </p:spPr>
      </p:pic>
    </p:spTree>
    <p:extLst>
      <p:ext uri="{BB962C8B-B14F-4D97-AF65-F5344CB8AC3E}">
        <p14:creationId xmlns:p14="http://schemas.microsoft.com/office/powerpoint/2010/main" val="8399822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C02BBE4-1879-78DD-6BF1-6C524AF3E521}"/>
              </a:ext>
            </a:extLst>
          </p:cNvPr>
          <p:cNvSpPr txBox="1"/>
          <p:nvPr/>
        </p:nvSpPr>
        <p:spPr>
          <a:xfrm>
            <a:off x="479370" y="2338006"/>
            <a:ext cx="3330836" cy="2181988"/>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3600" b="1" i="0" u="none" strike="noStrike" kern="1200" cap="none" spc="100" normalizeH="0" baseline="0" noProof="0">
                <a:ln>
                  <a:noFill/>
                </a:ln>
                <a:solidFill>
                  <a:schemeClr val="accent3"/>
                </a:solidFill>
                <a:effectLst/>
                <a:uLnTx/>
                <a:uFillTx/>
                <a:latin typeface="Poppins" pitchFamily="2" charset="77"/>
                <a:cs typeface="Poppins" pitchFamily="2" charset="77"/>
              </a:rPr>
              <a:t>Options </a:t>
            </a:r>
            <a:r>
              <a:rPr kumimoji="0" lang="en-US" sz="3600" b="1" i="0" u="none" strike="noStrike" kern="1200" cap="none" spc="100" normalizeH="0" baseline="0" noProof="0">
                <a:ln>
                  <a:noFill/>
                </a:ln>
                <a:solidFill>
                  <a:schemeClr val="accent1"/>
                </a:solidFill>
                <a:effectLst/>
                <a:uLnTx/>
                <a:uFillTx/>
                <a:latin typeface="Poppins" pitchFamily="2" charset="77"/>
                <a:cs typeface="Poppins" pitchFamily="2" charset="77"/>
              </a:rPr>
              <a:t>ALONE </a:t>
            </a:r>
            <a:r>
              <a:rPr kumimoji="0" lang="en-US" sz="3600" b="1" i="0" u="none" strike="noStrike" kern="1200" cap="none" spc="100" normalizeH="0" baseline="0" noProof="0">
                <a:ln>
                  <a:noFill/>
                </a:ln>
                <a:solidFill>
                  <a:schemeClr val="accent3"/>
                </a:solidFill>
                <a:effectLst/>
                <a:uLnTx/>
                <a:uFillTx/>
                <a:latin typeface="Poppins" pitchFamily="2" charset="77"/>
                <a:cs typeface="Poppins" pitchFamily="2" charset="77"/>
              </a:rPr>
              <a:t>are not choice </a:t>
            </a:r>
          </a:p>
        </p:txBody>
      </p:sp>
      <p:sp>
        <p:nvSpPr>
          <p:cNvPr id="17" name="TextBox 16">
            <a:extLst>
              <a:ext uri="{FF2B5EF4-FFF2-40B4-BE49-F238E27FC236}">
                <a16:creationId xmlns:a16="http://schemas.microsoft.com/office/drawing/2014/main" id="{2C96EA0E-A649-3BCE-9DFC-4509913CB130}"/>
              </a:ext>
            </a:extLst>
          </p:cNvPr>
          <p:cNvSpPr txBox="1"/>
          <p:nvPr/>
        </p:nvSpPr>
        <p:spPr>
          <a:xfrm>
            <a:off x="9080229" y="6480668"/>
            <a:ext cx="2986603"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a:ln>
                  <a:noFill/>
                </a:ln>
                <a:solidFill>
                  <a:srgbClr val="000000"/>
                </a:solidFill>
                <a:effectLst/>
                <a:uLnTx/>
                <a:uFillTx/>
                <a:latin typeface="Poppins" pitchFamily="2" charset="77"/>
                <a:cs typeface="Poppins" pitchFamily="2" charset="77"/>
              </a:rPr>
              <a:t>Adapted from MOSAIC Choice Principles</a:t>
            </a:r>
          </a:p>
        </p:txBody>
      </p:sp>
      <p:pic>
        <p:nvPicPr>
          <p:cNvPr id="18" name="Graphic 17" descr="Decision chart outline">
            <a:extLst>
              <a:ext uri="{FF2B5EF4-FFF2-40B4-BE49-F238E27FC236}">
                <a16:creationId xmlns:a16="http://schemas.microsoft.com/office/drawing/2014/main" id="{726CE8AA-4A06-EC26-FDBC-784D80D5DFA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1225" y="312059"/>
            <a:ext cx="548640" cy="548640"/>
          </a:xfrm>
          <a:prstGeom prst="rect">
            <a:avLst/>
          </a:prstGeom>
        </p:spPr>
      </p:pic>
      <p:sp>
        <p:nvSpPr>
          <p:cNvPr id="2" name="Rectangle 1">
            <a:extLst>
              <a:ext uri="{FF2B5EF4-FFF2-40B4-BE49-F238E27FC236}">
                <a16:creationId xmlns:a16="http://schemas.microsoft.com/office/drawing/2014/main" id="{685DD6A9-1ECA-9809-0F8C-636429B97202}"/>
              </a:ext>
            </a:extLst>
          </p:cNvPr>
          <p:cNvSpPr>
            <a:spLocks/>
          </p:cNvSpPr>
          <p:nvPr/>
        </p:nvSpPr>
        <p:spPr>
          <a:xfrm>
            <a:off x="4648569" y="1422331"/>
            <a:ext cx="2990604" cy="43177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Poppins" pitchFamily="2" charset="77"/>
                <a:cs typeface="Poppins" pitchFamily="2" charset="77"/>
              </a:rPr>
              <a:t>Options</a:t>
            </a:r>
            <a:r>
              <a:rPr kumimoji="0" lang="en-US" sz="1600" b="0" i="0" u="none" strike="noStrike" kern="1200" cap="none" spc="0" normalizeH="0" baseline="0" noProof="0">
                <a:ln>
                  <a:noFill/>
                </a:ln>
                <a:solidFill>
                  <a:schemeClr val="bg1"/>
                </a:solidFill>
                <a:effectLst/>
                <a:uLnTx/>
                <a:uFillTx/>
                <a:latin typeface="Poppins" pitchFamily="2" charset="77"/>
                <a:cs typeface="Poppins" pitchFamily="2" charset="77"/>
              </a:rPr>
              <a:t> refer to </a:t>
            </a:r>
            <a:r>
              <a:rPr lang="en-US" sz="1600">
                <a:solidFill>
                  <a:schemeClr val="bg1"/>
                </a:solidFill>
                <a:latin typeface="Poppins" pitchFamily="2" charset="77"/>
                <a:cs typeface="Poppins" pitchFamily="2" charset="77"/>
              </a:rPr>
              <a:t>di</a:t>
            </a:r>
            <a:r>
              <a:rPr kumimoji="0" lang="en-US" sz="1600" b="0" i="0" u="none" strike="noStrike" kern="1200" cap="none" spc="0" normalizeH="0" baseline="0" noProof="0">
                <a:ln>
                  <a:noFill/>
                </a:ln>
                <a:solidFill>
                  <a:schemeClr val="bg1"/>
                </a:solidFill>
                <a:effectLst/>
                <a:uLnTx/>
                <a:uFillTx/>
                <a:latin typeface="Poppins" pitchFamily="2" charset="77"/>
                <a:cs typeface="Poppins" pitchFamily="2" charset="77"/>
              </a:rPr>
              <a:t>screte HIV prevention methods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Poppins" pitchFamily="2" charset="77"/>
                <a:cs typeface="Poppins" pitchFamily="2" charset="77"/>
              </a:rPr>
              <a:t>available in a specific market. </a:t>
            </a:r>
          </a:p>
        </p:txBody>
      </p:sp>
      <p:sp>
        <p:nvSpPr>
          <p:cNvPr id="12" name="Rectangle 11">
            <a:extLst>
              <a:ext uri="{FF2B5EF4-FFF2-40B4-BE49-F238E27FC236}">
                <a16:creationId xmlns:a16="http://schemas.microsoft.com/office/drawing/2014/main" id="{E80BC29A-8CC5-B351-75E0-6D99441F527F}"/>
              </a:ext>
            </a:extLst>
          </p:cNvPr>
          <p:cNvSpPr>
            <a:spLocks/>
          </p:cNvSpPr>
          <p:nvPr/>
        </p:nvSpPr>
        <p:spPr>
          <a:xfrm>
            <a:off x="4822372" y="1687286"/>
            <a:ext cx="2623458" cy="3748383"/>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DF8667C-A12A-5BE2-BFDD-6750DCCC3104}"/>
              </a:ext>
            </a:extLst>
          </p:cNvPr>
          <p:cNvSpPr/>
          <p:nvPr/>
        </p:nvSpPr>
        <p:spPr>
          <a:xfrm>
            <a:off x="8809020" y="1422331"/>
            <a:ext cx="2986604" cy="43177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Poppins" pitchFamily="2" charset="77"/>
                <a:cs typeface="Poppins" pitchFamily="2" charset="77"/>
              </a:rPr>
              <a:t>Choice</a:t>
            </a:r>
            <a:r>
              <a:rPr kumimoji="0" lang="en-US" sz="1600" b="0" i="0" u="none" strike="noStrike" kern="1200" cap="none" spc="0" normalizeH="0" baseline="0" noProof="0">
                <a:ln>
                  <a:noFill/>
                </a:ln>
                <a:solidFill>
                  <a:schemeClr val="bg1"/>
                </a:solidFill>
                <a:effectLst/>
                <a:uLnTx/>
                <a:uFillTx/>
                <a:latin typeface="Poppins" pitchFamily="2" charset="77"/>
                <a:cs typeface="Poppins" pitchFamily="2" charset="77"/>
              </a:rPr>
              <a:t> is the autonomy, knowledge, and freedom from coercion at any given time to select the best method for them among options available in a specific market</a:t>
            </a:r>
            <a:r>
              <a:rPr kumimoji="0" lang="en-US" b="0" i="0" u="none" strike="noStrike" kern="1200" cap="none" spc="0" normalizeH="0" baseline="0" noProof="0">
                <a:ln>
                  <a:noFill/>
                </a:ln>
                <a:solidFill>
                  <a:schemeClr val="bg1"/>
                </a:solidFill>
                <a:effectLst/>
                <a:uLnTx/>
                <a:uFillTx/>
                <a:latin typeface="Poppins" pitchFamily="2" charset="77"/>
                <a:cs typeface="Poppins" pitchFamily="2" charset="77"/>
              </a:rPr>
              <a:t>.</a:t>
            </a:r>
          </a:p>
        </p:txBody>
      </p:sp>
      <p:sp>
        <p:nvSpPr>
          <p:cNvPr id="16" name="Rectangle 15">
            <a:extLst>
              <a:ext uri="{FF2B5EF4-FFF2-40B4-BE49-F238E27FC236}">
                <a16:creationId xmlns:a16="http://schemas.microsoft.com/office/drawing/2014/main" id="{A5B8AB43-C498-0625-AC9E-7740B39C44E1}"/>
              </a:ext>
            </a:extLst>
          </p:cNvPr>
          <p:cNvSpPr/>
          <p:nvPr/>
        </p:nvSpPr>
        <p:spPr>
          <a:xfrm>
            <a:off x="8923284" y="1550471"/>
            <a:ext cx="2789348" cy="4016764"/>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Not Equal 18">
            <a:extLst>
              <a:ext uri="{FF2B5EF4-FFF2-40B4-BE49-F238E27FC236}">
                <a16:creationId xmlns:a16="http://schemas.microsoft.com/office/drawing/2014/main" id="{7FCCBECD-49EE-682B-7261-EF3DBF9BEDA3}"/>
              </a:ext>
            </a:extLst>
          </p:cNvPr>
          <p:cNvSpPr/>
          <p:nvPr/>
        </p:nvSpPr>
        <p:spPr>
          <a:xfrm>
            <a:off x="7947936" y="3163142"/>
            <a:ext cx="552319" cy="531716"/>
          </a:xfrm>
          <a:prstGeom prst="mathNotEqual">
            <a:avLst/>
          </a:prstGeom>
          <a:ln>
            <a:solidFill>
              <a:schemeClr val="bg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55370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riangle 5">
            <a:extLst>
              <a:ext uri="{FF2B5EF4-FFF2-40B4-BE49-F238E27FC236}">
                <a16:creationId xmlns:a16="http://schemas.microsoft.com/office/drawing/2014/main" id="{DA2ECDF8-F87B-6E19-9025-D292FF0219FD}"/>
              </a:ext>
            </a:extLst>
          </p:cNvPr>
          <p:cNvSpPr/>
          <p:nvPr/>
        </p:nvSpPr>
        <p:spPr>
          <a:xfrm rot="16200000">
            <a:off x="4171857" y="1817073"/>
            <a:ext cx="1816835" cy="869404"/>
          </a:xfrm>
          <a:prstGeom prst="triangle">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a:extLst>
              <a:ext uri="{FF2B5EF4-FFF2-40B4-BE49-F238E27FC236}">
                <a16:creationId xmlns:a16="http://schemas.microsoft.com/office/drawing/2014/main" id="{9CAD1839-FFF6-B309-0CF1-8089F9085A7B}"/>
              </a:ext>
            </a:extLst>
          </p:cNvPr>
          <p:cNvSpPr/>
          <p:nvPr/>
        </p:nvSpPr>
        <p:spPr>
          <a:xfrm>
            <a:off x="5379503" y="312059"/>
            <a:ext cx="6236235" cy="6233882"/>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ular Callout 4">
            <a:extLst>
              <a:ext uri="{FF2B5EF4-FFF2-40B4-BE49-F238E27FC236}">
                <a16:creationId xmlns:a16="http://schemas.microsoft.com/office/drawing/2014/main" id="{6D198C5F-3729-2613-85C2-3BDC5761147E}"/>
              </a:ext>
            </a:extLst>
          </p:cNvPr>
          <p:cNvSpPr/>
          <p:nvPr/>
        </p:nvSpPr>
        <p:spPr>
          <a:xfrm rot="5400000">
            <a:off x="5590965" y="419557"/>
            <a:ext cx="5833819" cy="5985800"/>
          </a:xfrm>
          <a:prstGeom prst="wedgeRectCallout">
            <a:avLst>
              <a:gd name="adj1" fmla="val -6458"/>
              <a:gd name="adj2" fmla="val 60306"/>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D4E9F91-7E67-B1EE-B253-F936E4BFE96A}"/>
              </a:ext>
            </a:extLst>
          </p:cNvPr>
          <p:cNvSpPr txBox="1"/>
          <p:nvPr/>
        </p:nvSpPr>
        <p:spPr>
          <a:xfrm>
            <a:off x="5875837" y="921759"/>
            <a:ext cx="5264077" cy="4476867"/>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US" sz="2600" b="0" i="0" u="none" strike="noStrike" kern="1200" cap="none" spc="0" normalizeH="0" baseline="0" noProof="0">
                <a:ln>
                  <a:noFill/>
                </a:ln>
                <a:solidFill>
                  <a:srgbClr val="000000"/>
                </a:solidFill>
                <a:effectLst/>
                <a:uLnTx/>
                <a:uFillTx/>
                <a:latin typeface="Poppins" pitchFamily="2" charset="77"/>
                <a:cs typeface="Poppins" pitchFamily="2" charset="77"/>
              </a:rPr>
              <a:t>In order to make an informed choice, an individual needs to know what options are available, have </a:t>
            </a:r>
            <a:r>
              <a:rPr kumimoji="0" lang="en-US" sz="2600" b="1" i="0" u="none" strike="noStrike" kern="1200" cap="none" spc="0" normalizeH="0" baseline="0" noProof="0">
                <a:ln>
                  <a:noFill/>
                </a:ln>
                <a:solidFill>
                  <a:schemeClr val="accent1"/>
                </a:solidFill>
                <a:effectLst/>
                <a:uLnTx/>
                <a:uFillTx/>
                <a:latin typeface="Poppins" pitchFamily="2" charset="77"/>
                <a:cs typeface="Poppins" pitchFamily="2" charset="77"/>
              </a:rPr>
              <a:t>relevant</a:t>
            </a:r>
            <a:r>
              <a:rPr kumimoji="0" lang="en-US" sz="2600" b="0" i="0" u="none" strike="noStrike" kern="1200" cap="none" spc="0" normalizeH="0" baseline="0" noProof="0">
                <a:ln>
                  <a:noFill/>
                </a:ln>
                <a:solidFill>
                  <a:schemeClr val="accent1"/>
                </a:solidFill>
                <a:effectLst/>
                <a:uLnTx/>
                <a:uFillTx/>
                <a:latin typeface="Poppins" pitchFamily="2" charset="77"/>
                <a:cs typeface="Poppins" pitchFamily="2" charset="77"/>
              </a:rPr>
              <a:t> </a:t>
            </a:r>
            <a:r>
              <a:rPr kumimoji="0" lang="en-US" sz="2600" b="1" i="0" u="none" strike="noStrike" kern="1200" cap="none" spc="0" normalizeH="0" baseline="0" noProof="0">
                <a:ln>
                  <a:noFill/>
                </a:ln>
                <a:solidFill>
                  <a:schemeClr val="accent1"/>
                </a:solidFill>
                <a:effectLst/>
                <a:uLnTx/>
                <a:uFillTx/>
                <a:latin typeface="Poppins" pitchFamily="2" charset="77"/>
                <a:cs typeface="Poppins" pitchFamily="2" charset="77"/>
              </a:rPr>
              <a:t>information that is accurate and understandable </a:t>
            </a:r>
            <a:r>
              <a:rPr kumimoji="0" lang="en-US" sz="2600" b="0" i="0" u="none" strike="noStrike" kern="1200" cap="none" spc="0" normalizeH="0" baseline="0" noProof="0">
                <a:ln>
                  <a:noFill/>
                </a:ln>
                <a:solidFill>
                  <a:srgbClr val="000000"/>
                </a:solidFill>
                <a:effectLst/>
                <a:uLnTx/>
                <a:uFillTx/>
                <a:latin typeface="Poppins" pitchFamily="2" charset="77"/>
                <a:cs typeface="Poppins" pitchFamily="2" charset="77"/>
              </a:rPr>
              <a:t>about the options, and based on this, weigh up the benefits and suitability </a:t>
            </a:r>
            <a:r>
              <a:rPr kumimoji="0" lang="en-US" sz="2600" b="1" i="0" u="none" strike="noStrike" kern="1200" cap="none" spc="0" normalizeH="0" baseline="0" noProof="0">
                <a:ln>
                  <a:noFill/>
                </a:ln>
                <a:solidFill>
                  <a:schemeClr val="accent1"/>
                </a:solidFill>
                <a:effectLst/>
                <a:uLnTx/>
                <a:uFillTx/>
                <a:latin typeface="Poppins" pitchFamily="2" charset="77"/>
                <a:cs typeface="Poppins" pitchFamily="2" charset="77"/>
              </a:rPr>
              <a:t>according to their needs and circumstances</a:t>
            </a:r>
            <a:r>
              <a:rPr kumimoji="0" lang="en-US" sz="2600" b="0" i="0" u="none" strike="noStrike" kern="1200" cap="none" spc="0" normalizeH="0" baseline="0" noProof="0">
                <a:ln>
                  <a:noFill/>
                </a:ln>
                <a:solidFill>
                  <a:schemeClr val="accent1"/>
                </a:solidFill>
                <a:effectLst/>
                <a:uLnTx/>
                <a:uFillTx/>
                <a:latin typeface="Poppins" pitchFamily="2" charset="77"/>
                <a:cs typeface="Poppins" pitchFamily="2" charset="77"/>
              </a:rPr>
              <a:t>.</a:t>
            </a:r>
          </a:p>
        </p:txBody>
      </p:sp>
      <p:pic>
        <p:nvPicPr>
          <p:cNvPr id="10" name="Graphic 9" descr="Decision chart outline">
            <a:extLst>
              <a:ext uri="{FF2B5EF4-FFF2-40B4-BE49-F238E27FC236}">
                <a16:creationId xmlns:a16="http://schemas.microsoft.com/office/drawing/2014/main" id="{2CE1B7A9-D974-911E-6F05-186A3301BD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1225" y="312059"/>
            <a:ext cx="548640" cy="548640"/>
          </a:xfrm>
          <a:prstGeom prst="rect">
            <a:avLst/>
          </a:prstGeom>
        </p:spPr>
      </p:pic>
      <p:sp>
        <p:nvSpPr>
          <p:cNvPr id="7" name="TextBox 6">
            <a:extLst>
              <a:ext uri="{FF2B5EF4-FFF2-40B4-BE49-F238E27FC236}">
                <a16:creationId xmlns:a16="http://schemas.microsoft.com/office/drawing/2014/main" id="{14B0A1BC-869E-0D58-33A1-FB775ABD177B}"/>
              </a:ext>
            </a:extLst>
          </p:cNvPr>
          <p:cNvSpPr txBox="1"/>
          <p:nvPr/>
        </p:nvSpPr>
        <p:spPr>
          <a:xfrm>
            <a:off x="576204" y="2484457"/>
            <a:ext cx="3330836" cy="2181988"/>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3600" b="1" i="0" u="none" strike="noStrike" kern="1200" cap="none" spc="100" normalizeH="0" baseline="0" noProof="0">
                <a:ln>
                  <a:noFill/>
                </a:ln>
                <a:solidFill>
                  <a:schemeClr val="accent3"/>
                </a:solidFill>
                <a:effectLst/>
                <a:uLnTx/>
                <a:uFillTx/>
                <a:latin typeface="Poppins" pitchFamily="2" charset="77"/>
                <a:cs typeface="Poppins" pitchFamily="2" charset="77"/>
              </a:rPr>
              <a:t>Options </a:t>
            </a:r>
            <a:r>
              <a:rPr kumimoji="0" lang="en-US" sz="3600" b="1" i="0" u="none" strike="noStrike" kern="1200" cap="none" spc="100" normalizeH="0" baseline="0" noProof="0">
                <a:ln>
                  <a:noFill/>
                </a:ln>
                <a:solidFill>
                  <a:schemeClr val="accent1"/>
                </a:solidFill>
                <a:effectLst/>
                <a:uLnTx/>
                <a:uFillTx/>
                <a:latin typeface="Poppins" pitchFamily="2" charset="77"/>
                <a:cs typeface="Poppins" pitchFamily="2" charset="77"/>
              </a:rPr>
              <a:t>ALONE </a:t>
            </a:r>
            <a:r>
              <a:rPr kumimoji="0" lang="en-US" sz="3600" b="1" i="0" u="none" strike="noStrike" kern="1200" cap="none" spc="100" normalizeH="0" baseline="0" noProof="0">
                <a:ln>
                  <a:noFill/>
                </a:ln>
                <a:solidFill>
                  <a:schemeClr val="accent3"/>
                </a:solidFill>
                <a:effectLst/>
                <a:uLnTx/>
                <a:uFillTx/>
                <a:latin typeface="Poppins" pitchFamily="2" charset="77"/>
                <a:cs typeface="Poppins" pitchFamily="2" charset="77"/>
              </a:rPr>
              <a:t>are not choice </a:t>
            </a:r>
          </a:p>
        </p:txBody>
      </p:sp>
    </p:spTree>
    <p:extLst>
      <p:ext uri="{BB962C8B-B14F-4D97-AF65-F5344CB8AC3E}">
        <p14:creationId xmlns:p14="http://schemas.microsoft.com/office/powerpoint/2010/main" val="959202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B0FBC-E6A1-7E42-5615-A62DBE5F541A}"/>
              </a:ext>
            </a:extLst>
          </p:cNvPr>
          <p:cNvSpPr>
            <a:spLocks noGrp="1"/>
          </p:cNvSpPr>
          <p:nvPr>
            <p:ph type="title"/>
          </p:nvPr>
        </p:nvSpPr>
        <p:spPr>
          <a:xfrm>
            <a:off x="304800" y="2484696"/>
            <a:ext cx="10883154" cy="1143000"/>
          </a:xfrm>
        </p:spPr>
        <p:txBody>
          <a:bodyPr>
            <a:noAutofit/>
          </a:bodyPr>
          <a:lstStyle/>
          <a:p>
            <a:r>
              <a:rPr lang="en-US" sz="3600" dirty="0"/>
              <a:t>Learnings from the Family Planning field show that when we focus on client </a:t>
            </a:r>
            <a:r>
              <a:rPr lang="en-US" sz="3600" dirty="0">
                <a:solidFill>
                  <a:schemeClr val="accent3"/>
                </a:solidFill>
              </a:rPr>
              <a:t>needs and lifestyle</a:t>
            </a:r>
            <a:r>
              <a:rPr lang="en-US" sz="3600" dirty="0"/>
              <a:t>, we increase consistent use.</a:t>
            </a:r>
            <a:br>
              <a:rPr lang="en-US" sz="3600" dirty="0"/>
            </a:br>
            <a:endParaRPr lang="en-US" sz="3600" dirty="0"/>
          </a:p>
        </p:txBody>
      </p:sp>
      <p:sp>
        <p:nvSpPr>
          <p:cNvPr id="5" name="TextBox 4">
            <a:extLst>
              <a:ext uri="{FF2B5EF4-FFF2-40B4-BE49-F238E27FC236}">
                <a16:creationId xmlns:a16="http://schemas.microsoft.com/office/drawing/2014/main" id="{EB238AA6-EF5C-A65F-0228-8F3698DD8E1A}"/>
              </a:ext>
            </a:extLst>
          </p:cNvPr>
          <p:cNvSpPr txBox="1"/>
          <p:nvPr/>
        </p:nvSpPr>
        <p:spPr>
          <a:xfrm>
            <a:off x="928914" y="5783052"/>
            <a:ext cx="10259040" cy="1107996"/>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2">
                    <a:lumMod val="10000"/>
                  </a:schemeClr>
                </a:solidFill>
                <a:effectLst/>
                <a:uLnTx/>
                <a:uFillTx/>
                <a:latin typeface="Poppins" pitchFamily="2" charset="77"/>
                <a:cs typeface="Poppins" pitchFamily="2" charset="77"/>
              </a:rPr>
              <a:t>*Among several studies, </a:t>
            </a:r>
            <a:r>
              <a:rPr kumimoji="0" lang="en-US" sz="1100" b="0" i="0" u="none" strike="noStrike" kern="1200" cap="none" spc="0" normalizeH="0" baseline="0" noProof="0" dirty="0" err="1">
                <a:ln>
                  <a:noFill/>
                </a:ln>
                <a:solidFill>
                  <a:schemeClr val="bg2">
                    <a:lumMod val="10000"/>
                  </a:schemeClr>
                </a:solidFill>
                <a:effectLst/>
                <a:uLnTx/>
                <a:uFillTx/>
                <a:latin typeface="Poppins" pitchFamily="2" charset="77"/>
                <a:cs typeface="Poppins" pitchFamily="2" charset="77"/>
              </a:rPr>
              <a:t>Dehlendorf</a:t>
            </a:r>
            <a:r>
              <a:rPr kumimoji="0" lang="en-US" sz="1100" b="0" i="0" u="none" strike="noStrike" kern="1200" cap="none" spc="0" normalizeH="0" baseline="0" noProof="0" dirty="0">
                <a:ln>
                  <a:noFill/>
                </a:ln>
                <a:solidFill>
                  <a:schemeClr val="bg2">
                    <a:lumMod val="10000"/>
                  </a:schemeClr>
                </a:solidFill>
                <a:effectLst/>
                <a:uLnTx/>
                <a:uFillTx/>
                <a:latin typeface="Poppins" pitchFamily="2" charset="77"/>
                <a:cs typeface="Poppins" pitchFamily="2" charset="77"/>
              </a:rPr>
              <a:t> et al. (2016) found that high quality interpersonal counseling can sustain patients continued use of contraception six months later. The research defines high quality interpersonal counseling as "grounded in the principles of patient-centered care</a:t>
            </a:r>
            <a:r>
              <a:rPr lang="en-US" sz="1100" dirty="0">
                <a:solidFill>
                  <a:schemeClr val="bg2">
                    <a:lumMod val="10000"/>
                  </a:schemeClr>
                </a:solidFill>
                <a:latin typeface="Poppins" pitchFamily="2" charset="77"/>
                <a:cs typeface="Poppins" pitchFamily="2" charset="77"/>
              </a:rPr>
              <a:t>, </a:t>
            </a:r>
            <a:r>
              <a:rPr kumimoji="0" lang="en-US" sz="1100" b="0" i="0" u="none" strike="noStrike" kern="1200" cap="none" spc="0" normalizeH="0" baseline="0" noProof="0" dirty="0">
                <a:ln>
                  <a:noFill/>
                </a:ln>
                <a:solidFill>
                  <a:schemeClr val="bg2">
                    <a:lumMod val="10000"/>
                  </a:schemeClr>
                </a:solidFill>
                <a:effectLst/>
                <a:uLnTx/>
                <a:uFillTx/>
                <a:latin typeface="Poppins" pitchFamily="2" charset="77"/>
                <a:cs typeface="Poppins" pitchFamily="2" charset="77"/>
              </a:rPr>
              <a:t>and a defining feature of patient-centered care is an emphasis on treating patients as individuals, including being responsive to their needs and preferences.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err="1">
                <a:ln>
                  <a:noFill/>
                </a:ln>
                <a:solidFill>
                  <a:schemeClr val="bg2">
                    <a:lumMod val="10000"/>
                  </a:schemeClr>
                </a:solidFill>
                <a:effectLst/>
                <a:uLnTx/>
                <a:uFillTx/>
                <a:latin typeface="Poppins" pitchFamily="2" charset="77"/>
                <a:cs typeface="Poppins" pitchFamily="2" charset="77"/>
              </a:rPr>
              <a:t>Dehlendorf</a:t>
            </a:r>
            <a:r>
              <a:rPr kumimoji="0" lang="en-US" sz="1000" b="0" i="1" u="none" strike="noStrike" kern="1200" cap="none" spc="0" normalizeH="0" baseline="0" noProof="0" dirty="0">
                <a:ln>
                  <a:noFill/>
                </a:ln>
                <a:solidFill>
                  <a:schemeClr val="bg2">
                    <a:lumMod val="10000"/>
                  </a:schemeClr>
                </a:solidFill>
                <a:effectLst/>
                <a:uLnTx/>
                <a:uFillTx/>
                <a:latin typeface="Poppins" pitchFamily="2" charset="77"/>
                <a:cs typeface="Poppins" pitchFamily="2" charset="77"/>
              </a:rPr>
              <a:t>, et al. Association of the quality of interpersonal care during family planning counseling with contraceptive use, American Journal of Obstetrics and Gynecology,  Volume 215, Issue 1, 2016.</a:t>
            </a:r>
          </a:p>
        </p:txBody>
      </p:sp>
    </p:spTree>
    <p:extLst>
      <p:ext uri="{BB962C8B-B14F-4D97-AF65-F5344CB8AC3E}">
        <p14:creationId xmlns:p14="http://schemas.microsoft.com/office/powerpoint/2010/main" val="7176812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75974B3-101C-A90F-0737-521CFB207C40}"/>
              </a:ext>
            </a:extLst>
          </p:cNvPr>
          <p:cNvSpPr/>
          <p:nvPr/>
        </p:nvSpPr>
        <p:spPr>
          <a:xfrm>
            <a:off x="0" y="0"/>
            <a:ext cx="12192000" cy="45005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D3BE063-4C19-937D-349E-D3EC039F0AF3}"/>
              </a:ext>
            </a:extLst>
          </p:cNvPr>
          <p:cNvSpPr txBox="1"/>
          <p:nvPr/>
        </p:nvSpPr>
        <p:spPr>
          <a:xfrm>
            <a:off x="648360" y="1427446"/>
            <a:ext cx="10686455" cy="2431435"/>
          </a:xfrm>
          <a:prstGeom prst="rect">
            <a:avLst/>
          </a:prstGeom>
          <a:noFill/>
        </p:spPr>
        <p:txBody>
          <a:bodyPr wrap="square">
            <a:spAutoFit/>
          </a:bodyPr>
          <a:lstStyle/>
          <a:p>
            <a:pPr>
              <a:lnSpc>
                <a:spcPct val="120000"/>
              </a:lnSpc>
              <a:spcAft>
                <a:spcPts val="600"/>
              </a:spcAft>
            </a:pPr>
            <a:r>
              <a:rPr lang="en-ZA" sz="3200" b="1">
                <a:solidFill>
                  <a:schemeClr val="accent1"/>
                </a:solidFill>
                <a:latin typeface="Poppins" pitchFamily="2" charset="77"/>
                <a:cs typeface="Poppins" pitchFamily="2" charset="77"/>
              </a:rPr>
              <a:t>We need to ensure clients are </a:t>
            </a:r>
            <a:r>
              <a:rPr lang="en-ZA" sz="3200" b="1" i="1">
                <a:solidFill>
                  <a:schemeClr val="accent1"/>
                </a:solidFill>
                <a:latin typeface="Poppins" pitchFamily="2" charset="77"/>
                <a:cs typeface="Poppins" pitchFamily="2" charset="77"/>
              </a:rPr>
              <a:t>aware </a:t>
            </a:r>
            <a:r>
              <a:rPr lang="en-ZA" sz="3200" b="1">
                <a:solidFill>
                  <a:schemeClr val="accent1"/>
                </a:solidFill>
                <a:latin typeface="Poppins" pitchFamily="2" charset="77"/>
                <a:cs typeface="Poppins" pitchFamily="2" charset="77"/>
              </a:rPr>
              <a:t>of their HIV prevention choices and </a:t>
            </a:r>
            <a:r>
              <a:rPr lang="en-ZA" sz="3200" b="1" i="1">
                <a:solidFill>
                  <a:schemeClr val="accent1"/>
                </a:solidFill>
                <a:latin typeface="Poppins" pitchFamily="2" charset="77"/>
                <a:cs typeface="Poppins" pitchFamily="2" charset="77"/>
              </a:rPr>
              <a:t>informed</a:t>
            </a:r>
            <a:r>
              <a:rPr lang="en-ZA" sz="3200" b="1">
                <a:solidFill>
                  <a:schemeClr val="accent1"/>
                </a:solidFill>
                <a:latin typeface="Poppins" pitchFamily="2" charset="77"/>
                <a:cs typeface="Poppins" pitchFamily="2" charset="77"/>
              </a:rPr>
              <a:t> </a:t>
            </a:r>
            <a:r>
              <a:rPr lang="en-ZA" sz="3200" b="1" i="1">
                <a:solidFill>
                  <a:schemeClr val="accent1"/>
                </a:solidFill>
                <a:latin typeface="Poppins" pitchFamily="2" charset="77"/>
                <a:cs typeface="Poppins" pitchFamily="2" charset="77"/>
              </a:rPr>
              <a:t>and supported </a:t>
            </a:r>
            <a:r>
              <a:rPr lang="en-ZA" sz="3200" b="1">
                <a:solidFill>
                  <a:schemeClr val="accent1"/>
                </a:solidFill>
                <a:latin typeface="Poppins" pitchFamily="2" charset="77"/>
                <a:cs typeface="Poppins" pitchFamily="2" charset="77"/>
              </a:rPr>
              <a:t>to make choices that are relevant to their needs and lifestyle.</a:t>
            </a:r>
          </a:p>
        </p:txBody>
      </p:sp>
      <p:sp>
        <p:nvSpPr>
          <p:cNvPr id="9" name="TextBox 8">
            <a:extLst>
              <a:ext uri="{FF2B5EF4-FFF2-40B4-BE49-F238E27FC236}">
                <a16:creationId xmlns:a16="http://schemas.microsoft.com/office/drawing/2014/main" id="{9BB20186-47A3-AF85-8553-43C94C7C6429}"/>
              </a:ext>
            </a:extLst>
          </p:cNvPr>
          <p:cNvSpPr txBox="1"/>
          <p:nvPr/>
        </p:nvSpPr>
        <p:spPr>
          <a:xfrm>
            <a:off x="648360" y="5137283"/>
            <a:ext cx="9986963" cy="461665"/>
          </a:xfrm>
          <a:prstGeom prst="rect">
            <a:avLst/>
          </a:prstGeom>
          <a:noFill/>
        </p:spPr>
        <p:txBody>
          <a:bodyPr wrap="square">
            <a:spAutoFit/>
          </a:bodyPr>
          <a:lstStyle/>
          <a:p>
            <a:r>
              <a:rPr lang="en-US" sz="2400">
                <a:solidFill>
                  <a:schemeClr val="bg2">
                    <a:lumMod val="10000"/>
                  </a:schemeClr>
                </a:solidFill>
                <a:latin typeface="Poppins" pitchFamily="2" charset="77"/>
                <a:cs typeface="Poppins" pitchFamily="2" charset="77"/>
              </a:rPr>
              <a:t>What does </a:t>
            </a:r>
            <a:r>
              <a:rPr lang="en-US" sz="2400">
                <a:solidFill>
                  <a:schemeClr val="accent3"/>
                </a:solidFill>
                <a:latin typeface="Poppins" pitchFamily="2" charset="77"/>
                <a:cs typeface="Poppins" pitchFamily="2" charset="77"/>
              </a:rPr>
              <a:t>choice</a:t>
            </a:r>
            <a:r>
              <a:rPr lang="en-US" sz="2400">
                <a:solidFill>
                  <a:schemeClr val="bg2">
                    <a:lumMod val="10000"/>
                  </a:schemeClr>
                </a:solidFill>
                <a:latin typeface="Poppins" pitchFamily="2" charset="77"/>
                <a:cs typeface="Poppins" pitchFamily="2" charset="77"/>
              </a:rPr>
              <a:t> in the context of HIV prevention mean to you? </a:t>
            </a:r>
          </a:p>
        </p:txBody>
      </p:sp>
      <p:sp>
        <p:nvSpPr>
          <p:cNvPr id="11" name="TextBox 10">
            <a:extLst>
              <a:ext uri="{FF2B5EF4-FFF2-40B4-BE49-F238E27FC236}">
                <a16:creationId xmlns:a16="http://schemas.microsoft.com/office/drawing/2014/main" id="{7C6D622C-D280-4097-D9B2-FB67BE5B36A6}"/>
              </a:ext>
            </a:extLst>
          </p:cNvPr>
          <p:cNvSpPr txBox="1"/>
          <p:nvPr/>
        </p:nvSpPr>
        <p:spPr>
          <a:xfrm>
            <a:off x="691225" y="4534229"/>
            <a:ext cx="6622256" cy="400110"/>
          </a:xfrm>
          <a:prstGeom prst="rect">
            <a:avLst/>
          </a:prstGeom>
          <a:noFill/>
        </p:spPr>
        <p:txBody>
          <a:bodyPr wrap="square">
            <a:spAutoFit/>
          </a:bodyPr>
          <a:lstStyle/>
          <a:p>
            <a:r>
              <a:rPr lang="en-US" sz="2000" b="1" spc="110">
                <a:solidFill>
                  <a:schemeClr val="accent1"/>
                </a:solidFill>
                <a:latin typeface="Poppins" pitchFamily="2" charset="77"/>
                <a:cs typeface="Poppins" pitchFamily="2" charset="77"/>
              </a:rPr>
              <a:t>THINK &amp; DISCUSS</a:t>
            </a:r>
          </a:p>
        </p:txBody>
      </p:sp>
      <p:pic>
        <p:nvPicPr>
          <p:cNvPr id="12" name="Graphic 11" descr="Decision chart outline">
            <a:extLst>
              <a:ext uri="{FF2B5EF4-FFF2-40B4-BE49-F238E27FC236}">
                <a16:creationId xmlns:a16="http://schemas.microsoft.com/office/drawing/2014/main" id="{525C2EA5-DC14-53EC-B0B9-83DDFFF40FF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1225" y="312059"/>
            <a:ext cx="548640" cy="548640"/>
          </a:xfrm>
          <a:prstGeom prst="rect">
            <a:avLst/>
          </a:prstGeom>
        </p:spPr>
      </p:pic>
      <p:sp>
        <p:nvSpPr>
          <p:cNvPr id="2" name="TextBox 1">
            <a:extLst>
              <a:ext uri="{FF2B5EF4-FFF2-40B4-BE49-F238E27FC236}">
                <a16:creationId xmlns:a16="http://schemas.microsoft.com/office/drawing/2014/main" id="{075A9F20-A1EC-8589-BE3F-4191FBCA7AF4}"/>
              </a:ext>
            </a:extLst>
          </p:cNvPr>
          <p:cNvSpPr txBox="1"/>
          <p:nvPr/>
        </p:nvSpPr>
        <p:spPr>
          <a:xfrm>
            <a:off x="648360" y="5622611"/>
            <a:ext cx="11098004" cy="646331"/>
          </a:xfrm>
          <a:prstGeom prst="rect">
            <a:avLst/>
          </a:prstGeom>
          <a:noFill/>
        </p:spPr>
        <p:txBody>
          <a:bodyPr wrap="square" rtlCol="0">
            <a:spAutoFit/>
          </a:bodyPr>
          <a:lstStyle/>
          <a:p>
            <a:r>
              <a:rPr lang="en-US" sz="1800">
                <a:effectLst/>
                <a:latin typeface="Poppins" panose="00000500000000000000" pitchFamily="2" charset="0"/>
                <a:cs typeface="Poppins" panose="00000500000000000000" pitchFamily="2" charset="0"/>
              </a:rPr>
              <a:t>Share examples where you have had to exercise choice (e.g., mobile phones, contraception, etc.). </a:t>
            </a:r>
            <a:r>
              <a:rPr lang="en-US">
                <a:effectLst/>
                <a:latin typeface="Poppins" panose="00000500000000000000" pitchFamily="2" charset="0"/>
                <a:cs typeface="Poppins" panose="00000500000000000000" pitchFamily="2" charset="0"/>
              </a:rPr>
              <a:t>What factors did you consider? </a:t>
            </a:r>
          </a:p>
        </p:txBody>
      </p:sp>
    </p:spTree>
    <p:extLst>
      <p:ext uri="{BB962C8B-B14F-4D97-AF65-F5344CB8AC3E}">
        <p14:creationId xmlns:p14="http://schemas.microsoft.com/office/powerpoint/2010/main" val="1805352968"/>
      </p:ext>
    </p:extLst>
  </p:cSld>
  <p:clrMapOvr>
    <a:masterClrMapping/>
  </p:clrMapOvr>
</p:sld>
</file>

<file path=ppt/theme/theme1.xml><?xml version="1.0" encoding="utf-8"?>
<a:theme xmlns:a="http://schemas.openxmlformats.org/drawingml/2006/main" name="3_MOSAIC-Template Core Colors">
  <a:themeElements>
    <a:clrScheme name="MOSAIC Template Colors">
      <a:dk1>
        <a:srgbClr val="625E58"/>
      </a:dk1>
      <a:lt1>
        <a:srgbClr val="FFFFFF"/>
      </a:lt1>
      <a:dk2>
        <a:srgbClr val="625E58"/>
      </a:dk2>
      <a:lt2>
        <a:srgbClr val="E7E6E6"/>
      </a:lt2>
      <a:accent1>
        <a:srgbClr val="05676D"/>
      </a:accent1>
      <a:accent2>
        <a:srgbClr val="AF3158"/>
      </a:accent2>
      <a:accent3>
        <a:srgbClr val="DE9F3B"/>
      </a:accent3>
      <a:accent4>
        <a:srgbClr val="645F59"/>
      </a:accent4>
      <a:accent5>
        <a:srgbClr val="50A849"/>
      </a:accent5>
      <a:accent6>
        <a:srgbClr val="919191"/>
      </a:accent6>
      <a:hlink>
        <a:srgbClr val="057AB2"/>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SAIC_PPT Presentation Template_FINAL" id="{41040359-4A50-4A4A-9E33-46F45ED8A960}" vid="{B81B7815-E060-46AB-85F5-0EE2F71B43AB}"/>
    </a:ext>
  </a:extLst>
</a:theme>
</file>

<file path=ppt/theme/theme2.xml><?xml version="1.0" encoding="utf-8"?>
<a:theme xmlns:a="http://schemas.openxmlformats.org/drawingml/2006/main" name="MOSAIC-Template Core Colors">
  <a:themeElements>
    <a:clrScheme name="MOSAIC Template Colors">
      <a:dk1>
        <a:srgbClr val="625E58"/>
      </a:dk1>
      <a:lt1>
        <a:srgbClr val="FFFFFF"/>
      </a:lt1>
      <a:dk2>
        <a:srgbClr val="625E58"/>
      </a:dk2>
      <a:lt2>
        <a:srgbClr val="E7E6E6"/>
      </a:lt2>
      <a:accent1>
        <a:srgbClr val="05676D"/>
      </a:accent1>
      <a:accent2>
        <a:srgbClr val="AF3158"/>
      </a:accent2>
      <a:accent3>
        <a:srgbClr val="DE9F3B"/>
      </a:accent3>
      <a:accent4>
        <a:srgbClr val="645F59"/>
      </a:accent4>
      <a:accent5>
        <a:srgbClr val="50A849"/>
      </a:accent5>
      <a:accent6>
        <a:srgbClr val="919191"/>
      </a:accent6>
      <a:hlink>
        <a:srgbClr val="057AB2"/>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310E40-9ECC-3445-ADEC-76C787EF19DA}" vid="{CFACC217-78A4-9D40-831E-E1B44B2A4C0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A8F0ACE12F80A4794329C3456661B9E" ma:contentTypeVersion="19" ma:contentTypeDescription="Create a new document." ma:contentTypeScope="" ma:versionID="3cff87fddb90f81932586291e1d251ff">
  <xsd:schema xmlns:xsd="http://www.w3.org/2001/XMLSchema" xmlns:xs="http://www.w3.org/2001/XMLSchema" xmlns:p="http://schemas.microsoft.com/office/2006/metadata/properties" xmlns:ns2="1865d82a-bf83-4eaa-817a-e97c662b7d46" xmlns:ns3="d35616bd-f3ab-4ee4-8f55-73cb5167d911" targetNamespace="http://schemas.microsoft.com/office/2006/metadata/properties" ma:root="true" ma:fieldsID="9d8bd0b17af9155d43b6427327c1e26e" ns2:_="" ns3:_="">
    <xsd:import namespace="1865d82a-bf83-4eaa-817a-e97c662b7d46"/>
    <xsd:import namespace="d35616bd-f3ab-4ee4-8f55-73cb5167d91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65d82a-bf83-4eaa-817a-e97c662b7d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955067c-4844-4e4f-970b-73b17f11172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35616bd-f3ab-4ee4-8f55-73cb5167d91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44e5cab-ca8b-48ba-a99c-e62ef9b13973}" ma:internalName="TaxCatchAll" ma:showField="CatchAllData" ma:web="d35616bd-f3ab-4ee4-8f55-73cb5167d91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35616bd-f3ab-4ee4-8f55-73cb5167d911" xsi:nil="true"/>
    <lcf76f155ced4ddcb4097134ff3c332f xmlns="1865d82a-bf83-4eaa-817a-e97c662b7d46">
      <Terms xmlns="http://schemas.microsoft.com/office/infopath/2007/PartnerControls"/>
    </lcf76f155ced4ddcb4097134ff3c332f>
    <SharedWithUsers xmlns="d35616bd-f3ab-4ee4-8f55-73cb5167d911">
      <UserInfo>
        <DisplayName>Morgan Garcia</DisplayName>
        <AccountId>20</AccountId>
        <AccountType/>
      </UserInfo>
      <UserInfo>
        <DisplayName>Katie Schwartz</DisplayName>
        <AccountId>15</AccountId>
        <AccountType/>
      </UserInfo>
      <UserInfo>
        <DisplayName>Allison Cole</DisplayName>
        <AccountId>25</AccountId>
        <AccountType/>
      </UserInfo>
      <UserInfo>
        <DisplayName>Emily Donaldson</DisplayName>
        <AccountId>247</AccountId>
        <AccountType/>
      </UserInfo>
      <UserInfo>
        <DisplayName>Kristine Torjesen</DisplayName>
        <AccountId>14</AccountId>
        <AccountType/>
      </UserInfo>
      <UserInfo>
        <DisplayName>Martha Larson</DisplayName>
        <AccountId>12</AccountId>
        <AccountType/>
      </UserInfo>
      <UserInfo>
        <DisplayName>Alisa Alano</DisplayName>
        <AccountId>17</AccountId>
        <AccountType/>
      </UserInfo>
      <UserInfo>
        <DisplayName>Rose Wilcher</DisplayName>
        <AccountId>18</AccountId>
        <AccountType/>
      </UserInfo>
      <UserInfo>
        <DisplayName>Elmari Briedenhann</DisplayName>
        <AccountId>201</AccountId>
        <AccountType/>
      </UserInfo>
      <UserInfo>
        <DisplayName>Marga Eichleay</DisplayName>
        <AccountId>29</AccountId>
        <AccountType/>
      </UserInfo>
      <UserInfo>
        <DisplayName>Katie Williams</DisplayName>
        <AccountId>26</AccountId>
        <AccountType/>
      </UserInfo>
      <UserInfo>
        <DisplayName>Casey Bishopp</DisplayName>
        <AccountId>16</AccountId>
        <AccountType/>
      </UserInfo>
      <UserInfo>
        <DisplayName>Lauren Rutherford</DisplayName>
        <AccountId>1679</AccountId>
        <AccountType/>
      </UserInfo>
      <UserInfo>
        <DisplayName>Ashley Mayo</DisplayName>
        <AccountId>144</AccountId>
        <AccountType/>
      </UserInfo>
      <UserInfo>
        <DisplayName>Tara McClure</DisplayName>
        <AccountId>30</AccountId>
        <AccountType/>
      </UserInfo>
      <UserInfo>
        <DisplayName>Carolyne Akello</DisplayName>
        <AccountId>742</AccountId>
        <AccountType/>
      </UserInfo>
      <UserInfo>
        <DisplayName>Emily Wendel</DisplayName>
        <AccountId>1744</AccountId>
        <AccountType/>
      </UserInfo>
      <UserInfo>
        <DisplayName>Njambi Njuguna</DisplayName>
        <AccountId>37</AccountId>
        <AccountType/>
      </UserInfo>
      <UserInfo>
        <DisplayName>Bongiwe Khumalo</DisplayName>
        <AccountId>860</AccountId>
        <AccountType/>
      </UserInfo>
      <UserInfo>
        <DisplayName>Sarah Salinger</DisplayName>
        <AccountId>13</AccountId>
        <AccountType/>
      </UserInfo>
    </SharedWithUsers>
  </documentManagement>
</p:properties>
</file>

<file path=customXml/itemProps1.xml><?xml version="1.0" encoding="utf-8"?>
<ds:datastoreItem xmlns:ds="http://schemas.openxmlformats.org/officeDocument/2006/customXml" ds:itemID="{069F0019-8F34-4360-B56F-F5647ECC9233}">
  <ds:schemaRefs>
    <ds:schemaRef ds:uri="1865d82a-bf83-4eaa-817a-e97c662b7d46"/>
    <ds:schemaRef ds:uri="d35616bd-f3ab-4ee4-8f55-73cb5167d91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90EF13F-A8B5-484D-88E1-8BB5F36BEC38}">
  <ds:schemaRefs>
    <ds:schemaRef ds:uri="http://schemas.microsoft.com/sharepoint/v3/contenttype/forms"/>
  </ds:schemaRefs>
</ds:datastoreItem>
</file>

<file path=customXml/itemProps3.xml><?xml version="1.0" encoding="utf-8"?>
<ds:datastoreItem xmlns:ds="http://schemas.openxmlformats.org/officeDocument/2006/customXml" ds:itemID="{48317C6F-A9BD-47F2-8BF0-74A9CC913231}">
  <ds:schemaRefs>
    <ds:schemaRef ds:uri="http://schemas.openxmlformats.org/package/2006/metadata/core-properties"/>
    <ds:schemaRef ds:uri="http://schemas.microsoft.com/office/infopath/2007/PartnerControls"/>
    <ds:schemaRef ds:uri="1865d82a-bf83-4eaa-817a-e97c662b7d46"/>
    <ds:schemaRef ds:uri="http://purl.org/dc/terms/"/>
    <ds:schemaRef ds:uri="http://schemas.microsoft.com/office/2006/documentManagement/types"/>
    <ds:schemaRef ds:uri="http://schemas.microsoft.com/office/2006/metadata/properties"/>
    <ds:schemaRef ds:uri="http://purl.org/dc/dcmitype/"/>
    <ds:schemaRef ds:uri="http://purl.org/dc/elements/1.1/"/>
    <ds:schemaRef ds:uri="d35616bd-f3ab-4ee4-8f55-73cb5167d911"/>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2418</Words>
  <Application>Microsoft Office PowerPoint</Application>
  <PresentationFormat>Widescreen</PresentationFormat>
  <Paragraphs>236</Paragraphs>
  <Slides>29</Slides>
  <Notes>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29</vt:i4>
      </vt:variant>
    </vt:vector>
  </HeadingPairs>
  <TitlesOfParts>
    <vt:vector size="38" baseType="lpstr">
      <vt:lpstr>Arial</vt:lpstr>
      <vt:lpstr>Calibri</vt:lpstr>
      <vt:lpstr>Calibri Light</vt:lpstr>
      <vt:lpstr>Poppins</vt:lpstr>
      <vt:lpstr>Poppins SemiBold</vt:lpstr>
      <vt:lpstr>The Hand</vt:lpstr>
      <vt:lpstr>Wingdings</vt:lpstr>
      <vt:lpstr>3_MOSAIC-Template Core Colors</vt:lpstr>
      <vt:lpstr>MOSAIC-Template Core Colors</vt:lpstr>
      <vt:lpstr>PowerPoint Presentation</vt:lpstr>
      <vt:lpstr>PowerPoint Presentation</vt:lpstr>
      <vt:lpstr>We have choice! </vt:lpstr>
      <vt:lpstr>PowerPoint Presentation</vt:lpstr>
      <vt:lpstr>informed choice</vt:lpstr>
      <vt:lpstr>PowerPoint Presentation</vt:lpstr>
      <vt:lpstr>PowerPoint Presentation</vt:lpstr>
      <vt:lpstr>Learnings from the Family Planning field show that when we focus on client needs and lifestyle, we increase consistent use. </vt:lpstr>
      <vt:lpstr>PowerPoint Presentation</vt:lpstr>
      <vt:lpstr>PowerPoint Presentation</vt:lpstr>
      <vt:lpstr>PowerPoint Presentation</vt:lpstr>
      <vt:lpstr>Tips for the counseling conversation </vt:lpstr>
      <vt:lpstr>PowerPoint Presentation</vt:lpstr>
      <vt:lpstr>Where does choice counseling fit into the conversation</vt:lpstr>
      <vt:lpstr>Where does choice counseling fit into the conversation on switching</vt:lpstr>
      <vt:lpstr>PowerPoint Presentation</vt:lpstr>
      <vt:lpstr>Tools to guide &amp; support the choice counseling conversation </vt:lpstr>
      <vt:lpstr>Tools to guide &amp; support the choice counseling conversation – additional information</vt:lpstr>
      <vt:lpstr>PowerPoint Presentation</vt:lpstr>
      <vt:lpstr>Info-map: to be used as a guide to support counseling conversation</vt:lpstr>
      <vt:lpstr>Manual: reference book for providers for “shelf” reference, can be used as flipchart if preferred</vt:lpstr>
      <vt:lpstr>Digital Tool: Application for client use to support client’s informed choice </vt:lpstr>
      <vt:lpstr>How to use this tool</vt:lpstr>
      <vt:lpstr>How to use this tool</vt:lpstr>
      <vt:lpstr>Give it a test drive!</vt:lpstr>
      <vt:lpstr>Key Takeaways:</vt:lpstr>
      <vt:lpstr>Activity (15-20 mins) </vt:lpstr>
      <vt:lpstr>Journey Tool Pre-Use 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D</dc:creator>
  <cp:lastModifiedBy>Morgan Garcia</cp:lastModifiedBy>
  <cp:revision>2</cp:revision>
  <dcterms:created xsi:type="dcterms:W3CDTF">2022-11-07T13:38:27Z</dcterms:created>
  <dcterms:modified xsi:type="dcterms:W3CDTF">2023-08-18T22:55:36Z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0x010100EA8F0ACE12F80A4794329C3456661B9E</vt:lpwstr>
  </property>
  <property fmtid="{D5CDD505-2E9C-101B-9397-08002B2CF9AE}" pid="3" name="MediaServiceImageTags">
    <vt:lpwstr/>
  </property>
</Properties>
</file>