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4"/>
  </p:sldMasterIdLst>
  <p:notesMasterIdLst>
    <p:notesMasterId r:id="rId72"/>
  </p:notesMasterIdLst>
  <p:sldIdLst>
    <p:sldId id="256" r:id="rId5"/>
    <p:sldId id="681" r:id="rId6"/>
    <p:sldId id="680" r:id="rId7"/>
    <p:sldId id="355" r:id="rId8"/>
    <p:sldId id="356" r:id="rId9"/>
    <p:sldId id="357" r:id="rId10"/>
    <p:sldId id="358" r:id="rId11"/>
    <p:sldId id="360" r:id="rId12"/>
    <p:sldId id="361" r:id="rId13"/>
    <p:sldId id="671" r:id="rId14"/>
    <p:sldId id="655" r:id="rId15"/>
    <p:sldId id="363" r:id="rId16"/>
    <p:sldId id="405" r:id="rId17"/>
    <p:sldId id="406" r:id="rId18"/>
    <p:sldId id="407" r:id="rId19"/>
    <p:sldId id="366" r:id="rId20"/>
    <p:sldId id="651" r:id="rId21"/>
    <p:sldId id="367" r:id="rId22"/>
    <p:sldId id="368" r:id="rId23"/>
    <p:sldId id="369" r:id="rId24"/>
    <p:sldId id="656" r:id="rId25"/>
    <p:sldId id="675" r:id="rId26"/>
    <p:sldId id="672" r:id="rId27"/>
    <p:sldId id="657" r:id="rId28"/>
    <p:sldId id="371" r:id="rId29"/>
    <p:sldId id="663" r:id="rId30"/>
    <p:sldId id="373" r:id="rId31"/>
    <p:sldId id="667" r:id="rId32"/>
    <p:sldId id="372" r:id="rId33"/>
    <p:sldId id="666" r:id="rId34"/>
    <p:sldId id="658" r:id="rId35"/>
    <p:sldId id="375" r:id="rId36"/>
    <p:sldId id="377" r:id="rId37"/>
    <p:sldId id="662" r:id="rId38"/>
    <p:sldId id="673" r:id="rId39"/>
    <p:sldId id="379" r:id="rId40"/>
    <p:sldId id="650" r:id="rId41"/>
    <p:sldId id="380" r:id="rId42"/>
    <p:sldId id="381" r:id="rId43"/>
    <p:sldId id="382" r:id="rId44"/>
    <p:sldId id="674" r:id="rId45"/>
    <p:sldId id="676" r:id="rId46"/>
    <p:sldId id="384" r:id="rId47"/>
    <p:sldId id="389" r:id="rId48"/>
    <p:sldId id="386" r:id="rId49"/>
    <p:sldId id="387" r:id="rId50"/>
    <p:sldId id="388" r:id="rId51"/>
    <p:sldId id="391" r:id="rId52"/>
    <p:sldId id="392" r:id="rId53"/>
    <p:sldId id="394" r:id="rId54"/>
    <p:sldId id="393" r:id="rId55"/>
    <p:sldId id="683" r:id="rId56"/>
    <p:sldId id="395" r:id="rId57"/>
    <p:sldId id="684" r:id="rId58"/>
    <p:sldId id="665" r:id="rId59"/>
    <p:sldId id="677" r:id="rId60"/>
    <p:sldId id="652" r:id="rId61"/>
    <p:sldId id="653" r:id="rId62"/>
    <p:sldId id="400" r:id="rId63"/>
    <p:sldId id="401" r:id="rId64"/>
    <p:sldId id="678" r:id="rId65"/>
    <p:sldId id="409" r:id="rId66"/>
    <p:sldId id="410" r:id="rId67"/>
    <p:sldId id="463" r:id="rId68"/>
    <p:sldId id="669" r:id="rId69"/>
    <p:sldId id="679" r:id="rId70"/>
    <p:sldId id="300"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49C110-BE34-CEDA-58C4-CE3CF59262D8}" name="Lisa Levy" initials="LL" userId="S::LLevy@fhi360.org::7fe64571-fc8b-482c-9765-e24e49e35243" providerId="AD"/>
  <p188:author id="{BEB0D22A-9294-AE70-2E7E-4756727BF8F8}" name="Kathleen Shears" initials="KS" userId="S::KShears@fhi360.org::6694a3c8-9709-49a4-97f9-f83c96d5684a" providerId="AD"/>
  <p188:author id="{E322F33F-D785-1CB6-2013-C6C01D24D2E5}" name="Kudrick, Lauren Downey" initials="KD" userId="S::ldb38_pitt.edu#ext#@fhi360web.onmicrosoft.com::91d61bab-752c-4ea6-9388-2dd2c8fd2260" providerId="AD"/>
  <p188:author id="{B390A25B-E4FE-15E3-8B84-2B6C8AAB0E75}" name="Casey Bishopp" initials="CB" userId="S::CBishopp@fhi360.org::3f4cc975-6c83-46a8-ae62-9e161429965b" providerId="AD"/>
  <p188:author id="{EBB5C5B4-77C0-3995-C6E5-86EFC77CE074}" name="Katie Schwartz" initials="KS" userId="S::KSchwartz@fhi360.org::b4babe39-de04-4206-95b2-c6026c8fda1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Livant, Edward W" initials="LW" lastIdx="3" clrIdx="6">
    <p:extLst>
      <p:ext uri="{19B8F6BF-5375-455C-9EA6-DF929625EA0E}">
        <p15:presenceInfo xmlns:p15="http://schemas.microsoft.com/office/powerpoint/2012/main" userId="S::livantew_upmc.edu#ext#@fhi360web.onmicrosoft.com::531d02a2-3cde-4b75-bfb4-5de28b86cd9d" providerId="AD"/>
      </p:ext>
    </p:extLst>
  </p:cmAuthor>
  <p:cmAuthor id="1" name="Lisa Levy" initials="LL" lastIdx="74" clrIdx="0">
    <p:extLst>
      <p:ext uri="{19B8F6BF-5375-455C-9EA6-DF929625EA0E}">
        <p15:presenceInfo xmlns:p15="http://schemas.microsoft.com/office/powerpoint/2012/main" userId="S::LLevy@fhi360.org::7fe64571-fc8b-482c-9765-e24e49e35243" providerId="AD"/>
      </p:ext>
    </p:extLst>
  </p:cmAuthor>
  <p:cmAuthor id="8" name="Parikh, Urvi M" initials="PM" lastIdx="8" clrIdx="7">
    <p:extLst>
      <p:ext uri="{19B8F6BF-5375-455C-9EA6-DF929625EA0E}">
        <p15:presenceInfo xmlns:p15="http://schemas.microsoft.com/office/powerpoint/2012/main" userId="S::ump3_pitt.edu#ext#@fhi360web.onmicrosoft.com::9d9f2630-bf8c-4c8c-96bf-41a1d3ba52dd" providerId="AD"/>
      </p:ext>
    </p:extLst>
  </p:cmAuthor>
  <p:cmAuthor id="2" name="Kudrick, Lauren Downey" initials="KLD" lastIdx="27" clrIdx="1">
    <p:extLst>
      <p:ext uri="{19B8F6BF-5375-455C-9EA6-DF929625EA0E}">
        <p15:presenceInfo xmlns:p15="http://schemas.microsoft.com/office/powerpoint/2012/main" userId="S-1-5-21-2361984597-2039549782-3180204118-837231" providerId="AD"/>
      </p:ext>
    </p:extLst>
  </p:cmAuthor>
  <p:cmAuthor id="3" name="Jill Peterson" initials="JP" lastIdx="6" clrIdx="2">
    <p:extLst>
      <p:ext uri="{19B8F6BF-5375-455C-9EA6-DF929625EA0E}">
        <p15:presenceInfo xmlns:p15="http://schemas.microsoft.com/office/powerpoint/2012/main" userId="S::jillpeterson@fhi360.org::f4f7012d-8612-4f14-b27c-b32eb464584e" providerId="AD"/>
      </p:ext>
    </p:extLst>
  </p:cmAuthor>
  <p:cmAuthor id="4" name="Livant, Edward W" initials="LEW" lastIdx="7" clrIdx="3">
    <p:extLst>
      <p:ext uri="{19B8F6BF-5375-455C-9EA6-DF929625EA0E}">
        <p15:presenceInfo xmlns:p15="http://schemas.microsoft.com/office/powerpoint/2012/main" userId="S::livantew@upmc.edu::45604f99-ae92-49fb-b723-48c2b8fbda42" providerId="AD"/>
      </p:ext>
    </p:extLst>
  </p:cmAuthor>
  <p:cmAuthor id="5" name="Urvi Parikh" initials="UP" lastIdx="21" clrIdx="4">
    <p:extLst>
      <p:ext uri="{19B8F6BF-5375-455C-9EA6-DF929625EA0E}">
        <p15:presenceInfo xmlns:p15="http://schemas.microsoft.com/office/powerpoint/2012/main" userId="Urvi Parikh" providerId="None"/>
      </p:ext>
    </p:extLst>
  </p:cmAuthor>
  <p:cmAuthor id="6" name="Joseph Murungu" initials="JM" lastIdx="24" clrIdx="5">
    <p:extLst>
      <p:ext uri="{19B8F6BF-5375-455C-9EA6-DF929625EA0E}">
        <p15:presenceInfo xmlns:p15="http://schemas.microsoft.com/office/powerpoint/2012/main" userId="ecda5c431d3a279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972452"/>
    <a:srgbClr val="9C1C43"/>
    <a:srgbClr val="37853C"/>
    <a:srgbClr val="299A88"/>
    <a:srgbClr val="635F59"/>
    <a:srgbClr val="DE5700"/>
    <a:srgbClr val="E9EFF0"/>
    <a:srgbClr val="FDFAF6"/>
    <a:srgbClr val="F5EB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79" autoAdjust="0"/>
  </p:normalViewPr>
  <p:slideViewPr>
    <p:cSldViewPr snapToGrid="0">
      <p:cViewPr varScale="1">
        <p:scale>
          <a:sx n="76" d="100"/>
          <a:sy n="76" d="100"/>
        </p:scale>
        <p:origin x="91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Levy" userId="7fe64571-fc8b-482c-9765-e24e49e35243" providerId="ADAL" clId="{1C694C57-5D13-42FC-8B65-D37796F4672F}"/>
    <pc:docChg chg="modSld">
      <pc:chgData name="Lisa Levy" userId="7fe64571-fc8b-482c-9765-e24e49e35243" providerId="ADAL" clId="{1C694C57-5D13-42FC-8B65-D37796F4672F}" dt="2023-07-06T13:47:46.275" v="28" actId="20577"/>
      <pc:docMkLst>
        <pc:docMk/>
      </pc:docMkLst>
      <pc:sldChg chg="modSp mod">
        <pc:chgData name="Lisa Levy" userId="7fe64571-fc8b-482c-9765-e24e49e35243" providerId="ADAL" clId="{1C694C57-5D13-42FC-8B65-D37796F4672F}" dt="2023-07-06T13:47:46.275" v="28" actId="20577"/>
        <pc:sldMkLst>
          <pc:docMk/>
          <pc:sldMk cId="2629853141" sldId="377"/>
        </pc:sldMkLst>
        <pc:spChg chg="mod">
          <ac:chgData name="Lisa Levy" userId="7fe64571-fc8b-482c-9765-e24e49e35243" providerId="ADAL" clId="{1C694C57-5D13-42FC-8B65-D37796F4672F}" dt="2023-07-06T13:47:46.275" v="28" actId="20577"/>
          <ac:spMkLst>
            <pc:docMk/>
            <pc:sldMk cId="2629853141" sldId="377"/>
            <ac:spMk id="3" creationId="{D3874C28-F9D8-3D42-9EFF-986FF45E701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5CFC8A-D3C4-4CE6-BCA1-A090FB531DFB}"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en-US"/>
        </a:p>
      </dgm:t>
    </dgm:pt>
    <dgm:pt modelId="{BD386A9E-D8D7-4C36-B727-058262CCEA0E}">
      <dgm:prSet phldrT="[Text]" custT="1"/>
      <dgm:spPr>
        <a:solidFill>
          <a:schemeClr val="bg2"/>
        </a:solidFill>
      </dgm:spPr>
      <dgm:t>
        <a:bodyPr/>
        <a:lstStyle/>
        <a:p>
          <a:r>
            <a:rPr lang="en-US" sz="2400" b="1">
              <a:solidFill>
                <a:schemeClr val="tx1"/>
              </a:solidFill>
              <a:latin typeface="Poppins SemiBold" panose="00000700000000000000" pitchFamily="2" charset="0"/>
              <a:cs typeface="Poppins SemiBold" panose="00000700000000000000" pitchFamily="2" charset="0"/>
            </a:rPr>
            <a:t>Avoid Getting HIV</a:t>
          </a:r>
          <a:r>
            <a:rPr lang="en-US" sz="2600" b="1">
              <a:solidFill>
                <a:schemeClr val="tx1"/>
              </a:solidFill>
            </a:rPr>
            <a:t>: </a:t>
          </a:r>
          <a:r>
            <a:rPr lang="en-US" sz="2600">
              <a:solidFill>
                <a:schemeClr val="tx1"/>
              </a:solidFill>
            </a:rPr>
            <a:t>Use PrEP, as part of combination HIV prevention, consistently and correctly while you may be exposed to HIV. Resistance to ARV drugs cannot occur in a person who does not have HIV.</a:t>
          </a:r>
        </a:p>
      </dgm:t>
    </dgm:pt>
    <dgm:pt modelId="{ADBE5E74-C4DA-4927-9BCF-CBDF2194A5F8}" type="parTrans" cxnId="{207A7E00-CAA1-433B-ADAA-6A9376782DAF}">
      <dgm:prSet/>
      <dgm:spPr/>
      <dgm:t>
        <a:bodyPr/>
        <a:lstStyle/>
        <a:p>
          <a:endParaRPr lang="en-US"/>
        </a:p>
      </dgm:t>
    </dgm:pt>
    <dgm:pt modelId="{CA856D48-A82F-4D45-B294-83DE87B9429A}" type="sibTrans" cxnId="{207A7E00-CAA1-433B-ADAA-6A9376782DAF}">
      <dgm:prSet/>
      <dgm:spPr/>
      <dgm:t>
        <a:bodyPr/>
        <a:lstStyle/>
        <a:p>
          <a:endParaRPr lang="en-US"/>
        </a:p>
      </dgm:t>
    </dgm:pt>
    <dgm:pt modelId="{0BEB5C19-7105-41E6-A9E5-021451BA591D}">
      <dgm:prSet phldrT="[Text]" custT="1"/>
      <dgm:spPr>
        <a:solidFill>
          <a:schemeClr val="bg2"/>
        </a:solidFill>
      </dgm:spPr>
      <dgm:t>
        <a:bodyPr/>
        <a:lstStyle/>
        <a:p>
          <a:r>
            <a:rPr lang="en-US" sz="2400" b="1">
              <a:solidFill>
                <a:schemeClr val="tx1"/>
              </a:solidFill>
              <a:latin typeface="Poppins SemiBold" panose="00000700000000000000" pitchFamily="2" charset="0"/>
              <a:cs typeface="Poppins SemiBold" panose="00000700000000000000" pitchFamily="2" charset="0"/>
            </a:rPr>
            <a:t>Attend Clinic Visits</a:t>
          </a:r>
          <a:r>
            <a:rPr lang="en-US" sz="2600" b="1">
              <a:solidFill>
                <a:schemeClr val="tx1"/>
              </a:solidFill>
            </a:rPr>
            <a:t>: </a:t>
          </a:r>
          <a:r>
            <a:rPr lang="en-US" sz="2600">
              <a:solidFill>
                <a:schemeClr val="tx1"/>
              </a:solidFill>
            </a:rPr>
            <a:t>HIV testing will be done every three months. If testing shows that a person has acquired HIV, PrEP should be stopped immediately to avoid the development of drug resistance. ART should be initiated immediately.  </a:t>
          </a:r>
        </a:p>
      </dgm:t>
    </dgm:pt>
    <dgm:pt modelId="{C2BC73DD-246C-47D6-BF49-5BE329B596EB}" type="parTrans" cxnId="{27B17F6A-B3E5-45F6-B192-D33A9B251C8A}">
      <dgm:prSet/>
      <dgm:spPr/>
      <dgm:t>
        <a:bodyPr/>
        <a:lstStyle/>
        <a:p>
          <a:endParaRPr lang="en-US"/>
        </a:p>
      </dgm:t>
    </dgm:pt>
    <dgm:pt modelId="{9A7D1E39-9712-4AF1-BC19-3BE11F95C3DC}" type="sibTrans" cxnId="{27B17F6A-B3E5-45F6-B192-D33A9B251C8A}">
      <dgm:prSet/>
      <dgm:spPr/>
      <dgm:t>
        <a:bodyPr/>
        <a:lstStyle/>
        <a:p>
          <a:endParaRPr lang="en-US"/>
        </a:p>
      </dgm:t>
    </dgm:pt>
    <dgm:pt modelId="{0674F46F-CD6C-4ED2-954A-810FB5D40A67}" type="pres">
      <dgm:prSet presAssocID="{095CFC8A-D3C4-4CE6-BCA1-A090FB531DFB}" presName="Name0" presStyleCnt="0">
        <dgm:presLayoutVars>
          <dgm:chMax val="7"/>
          <dgm:chPref val="7"/>
          <dgm:dir/>
        </dgm:presLayoutVars>
      </dgm:prSet>
      <dgm:spPr/>
    </dgm:pt>
    <dgm:pt modelId="{6E087B9C-675A-43A3-97C2-AFE18373F013}" type="pres">
      <dgm:prSet presAssocID="{095CFC8A-D3C4-4CE6-BCA1-A090FB531DFB}" presName="Name1" presStyleCnt="0"/>
      <dgm:spPr/>
    </dgm:pt>
    <dgm:pt modelId="{170E49D0-4DE3-4B0A-8C80-D260C3605B11}" type="pres">
      <dgm:prSet presAssocID="{095CFC8A-D3C4-4CE6-BCA1-A090FB531DFB}" presName="cycle" presStyleCnt="0"/>
      <dgm:spPr/>
    </dgm:pt>
    <dgm:pt modelId="{D8CC8A34-C0FF-4B53-96DD-AE0FAB3AE998}" type="pres">
      <dgm:prSet presAssocID="{095CFC8A-D3C4-4CE6-BCA1-A090FB531DFB}" presName="srcNode" presStyleLbl="node1" presStyleIdx="0" presStyleCnt="2"/>
      <dgm:spPr/>
    </dgm:pt>
    <dgm:pt modelId="{CE404F6A-3689-4CB3-881C-611CC393B653}" type="pres">
      <dgm:prSet presAssocID="{095CFC8A-D3C4-4CE6-BCA1-A090FB531DFB}" presName="conn" presStyleLbl="parChTrans1D2" presStyleIdx="0" presStyleCnt="1"/>
      <dgm:spPr/>
    </dgm:pt>
    <dgm:pt modelId="{8C72B17A-4201-436B-8562-C29F9CAA5476}" type="pres">
      <dgm:prSet presAssocID="{095CFC8A-D3C4-4CE6-BCA1-A090FB531DFB}" presName="extraNode" presStyleLbl="node1" presStyleIdx="0" presStyleCnt="2"/>
      <dgm:spPr/>
    </dgm:pt>
    <dgm:pt modelId="{DC614148-16BE-4261-9F33-A4F40CCE45E6}" type="pres">
      <dgm:prSet presAssocID="{095CFC8A-D3C4-4CE6-BCA1-A090FB531DFB}" presName="dstNode" presStyleLbl="node1" presStyleIdx="0" presStyleCnt="2"/>
      <dgm:spPr/>
    </dgm:pt>
    <dgm:pt modelId="{DEDB1E67-48C7-4DF4-B35C-86AB385E5B38}" type="pres">
      <dgm:prSet presAssocID="{BD386A9E-D8D7-4C36-B727-058262CCEA0E}" presName="text_1" presStyleLbl="node1" presStyleIdx="0" presStyleCnt="2" custScaleY="123137">
        <dgm:presLayoutVars>
          <dgm:bulletEnabled val="1"/>
        </dgm:presLayoutVars>
      </dgm:prSet>
      <dgm:spPr/>
    </dgm:pt>
    <dgm:pt modelId="{A83CFA9E-D89F-4A8D-98AE-E1065AD35EF0}" type="pres">
      <dgm:prSet presAssocID="{BD386A9E-D8D7-4C36-B727-058262CCEA0E}" presName="accent_1" presStyleCnt="0"/>
      <dgm:spPr/>
    </dgm:pt>
    <dgm:pt modelId="{6149CFA8-9A25-4AF6-80EB-A787D2ABEEE1}" type="pres">
      <dgm:prSet presAssocID="{BD386A9E-D8D7-4C36-B727-058262CCEA0E}" presName="accentRepeatNode" presStyleLbl="solidFgAcc1" presStyleIdx="0" presStyleCnt="2"/>
      <dgm:spPr>
        <a:solidFill>
          <a:schemeClr val="accent3"/>
        </a:solidFill>
      </dgm:spPr>
    </dgm:pt>
    <dgm:pt modelId="{32400956-EBE8-4E88-B5CE-058AA239C413}" type="pres">
      <dgm:prSet presAssocID="{0BEB5C19-7105-41E6-A9E5-021451BA591D}" presName="text_2" presStyleLbl="node1" presStyleIdx="1" presStyleCnt="2" custScaleY="126671">
        <dgm:presLayoutVars>
          <dgm:bulletEnabled val="1"/>
        </dgm:presLayoutVars>
      </dgm:prSet>
      <dgm:spPr/>
    </dgm:pt>
    <dgm:pt modelId="{BC9ABAF6-3149-4C6E-9E9A-F610E1E84191}" type="pres">
      <dgm:prSet presAssocID="{0BEB5C19-7105-41E6-A9E5-021451BA591D}" presName="accent_2" presStyleCnt="0"/>
      <dgm:spPr/>
    </dgm:pt>
    <dgm:pt modelId="{74D8B16F-234B-4501-89DE-F737392A9CC4}" type="pres">
      <dgm:prSet presAssocID="{0BEB5C19-7105-41E6-A9E5-021451BA591D}" presName="accentRepeatNode" presStyleLbl="solidFgAcc1" presStyleIdx="1" presStyleCnt="2"/>
      <dgm:spPr>
        <a:solidFill>
          <a:schemeClr val="accent2"/>
        </a:solidFill>
      </dgm:spPr>
    </dgm:pt>
  </dgm:ptLst>
  <dgm:cxnLst>
    <dgm:cxn modelId="{207A7E00-CAA1-433B-ADAA-6A9376782DAF}" srcId="{095CFC8A-D3C4-4CE6-BCA1-A090FB531DFB}" destId="{BD386A9E-D8D7-4C36-B727-058262CCEA0E}" srcOrd="0" destOrd="0" parTransId="{ADBE5E74-C4DA-4927-9BCF-CBDF2194A5F8}" sibTransId="{CA856D48-A82F-4D45-B294-83DE87B9429A}"/>
    <dgm:cxn modelId="{27B17F6A-B3E5-45F6-B192-D33A9B251C8A}" srcId="{095CFC8A-D3C4-4CE6-BCA1-A090FB531DFB}" destId="{0BEB5C19-7105-41E6-A9E5-021451BA591D}" srcOrd="1" destOrd="0" parTransId="{C2BC73DD-246C-47D6-BF49-5BE329B596EB}" sibTransId="{9A7D1E39-9712-4AF1-BC19-3BE11F95C3DC}"/>
    <dgm:cxn modelId="{EBFAC76B-2838-4094-B5AD-96C093D14176}" type="presOf" srcId="{BD386A9E-D8D7-4C36-B727-058262CCEA0E}" destId="{DEDB1E67-48C7-4DF4-B35C-86AB385E5B38}" srcOrd="0" destOrd="0" presId="urn:microsoft.com/office/officeart/2008/layout/VerticalCurvedList"/>
    <dgm:cxn modelId="{3577F853-5791-4F7D-9EA0-1831FFAD7179}" type="presOf" srcId="{0BEB5C19-7105-41E6-A9E5-021451BA591D}" destId="{32400956-EBE8-4E88-B5CE-058AA239C413}" srcOrd="0" destOrd="0" presId="urn:microsoft.com/office/officeart/2008/layout/VerticalCurvedList"/>
    <dgm:cxn modelId="{A7DAAEBC-A277-4A53-817C-690B35889E46}" type="presOf" srcId="{CA856D48-A82F-4D45-B294-83DE87B9429A}" destId="{CE404F6A-3689-4CB3-881C-611CC393B653}" srcOrd="0" destOrd="0" presId="urn:microsoft.com/office/officeart/2008/layout/VerticalCurvedList"/>
    <dgm:cxn modelId="{62C7CEF4-7EA0-4FA9-95C8-546CBF06807F}" type="presOf" srcId="{095CFC8A-D3C4-4CE6-BCA1-A090FB531DFB}" destId="{0674F46F-CD6C-4ED2-954A-810FB5D40A67}" srcOrd="0" destOrd="0" presId="urn:microsoft.com/office/officeart/2008/layout/VerticalCurvedList"/>
    <dgm:cxn modelId="{F9D3C584-4470-4644-8263-08C654650401}" type="presParOf" srcId="{0674F46F-CD6C-4ED2-954A-810FB5D40A67}" destId="{6E087B9C-675A-43A3-97C2-AFE18373F013}" srcOrd="0" destOrd="0" presId="urn:microsoft.com/office/officeart/2008/layout/VerticalCurvedList"/>
    <dgm:cxn modelId="{76D1C26A-F51A-4287-98BF-C09AB3A35C98}" type="presParOf" srcId="{6E087B9C-675A-43A3-97C2-AFE18373F013}" destId="{170E49D0-4DE3-4B0A-8C80-D260C3605B11}" srcOrd="0" destOrd="0" presId="urn:microsoft.com/office/officeart/2008/layout/VerticalCurvedList"/>
    <dgm:cxn modelId="{B65A276B-CD06-40EE-8050-A2F91911D514}" type="presParOf" srcId="{170E49D0-4DE3-4B0A-8C80-D260C3605B11}" destId="{D8CC8A34-C0FF-4B53-96DD-AE0FAB3AE998}" srcOrd="0" destOrd="0" presId="urn:microsoft.com/office/officeart/2008/layout/VerticalCurvedList"/>
    <dgm:cxn modelId="{88183654-8FE0-4124-A64F-6417B39B70FC}" type="presParOf" srcId="{170E49D0-4DE3-4B0A-8C80-D260C3605B11}" destId="{CE404F6A-3689-4CB3-881C-611CC393B653}" srcOrd="1" destOrd="0" presId="urn:microsoft.com/office/officeart/2008/layout/VerticalCurvedList"/>
    <dgm:cxn modelId="{43E2920A-702B-4A12-8DB3-99BA98D0DC8B}" type="presParOf" srcId="{170E49D0-4DE3-4B0A-8C80-D260C3605B11}" destId="{8C72B17A-4201-436B-8562-C29F9CAA5476}" srcOrd="2" destOrd="0" presId="urn:microsoft.com/office/officeart/2008/layout/VerticalCurvedList"/>
    <dgm:cxn modelId="{AF246820-F842-4A54-A424-209DAA4873D5}" type="presParOf" srcId="{170E49D0-4DE3-4B0A-8C80-D260C3605B11}" destId="{DC614148-16BE-4261-9F33-A4F40CCE45E6}" srcOrd="3" destOrd="0" presId="urn:microsoft.com/office/officeart/2008/layout/VerticalCurvedList"/>
    <dgm:cxn modelId="{942FF8D7-90BD-49C4-81E8-A188C15F65F9}" type="presParOf" srcId="{6E087B9C-675A-43A3-97C2-AFE18373F013}" destId="{DEDB1E67-48C7-4DF4-B35C-86AB385E5B38}" srcOrd="1" destOrd="0" presId="urn:microsoft.com/office/officeart/2008/layout/VerticalCurvedList"/>
    <dgm:cxn modelId="{B4C83D1F-0F21-4C86-BF42-C2BD902FDE45}" type="presParOf" srcId="{6E087B9C-675A-43A3-97C2-AFE18373F013}" destId="{A83CFA9E-D89F-4A8D-98AE-E1065AD35EF0}" srcOrd="2" destOrd="0" presId="urn:microsoft.com/office/officeart/2008/layout/VerticalCurvedList"/>
    <dgm:cxn modelId="{6F3B8822-ACD4-4BE2-B9D7-9B4705AAB19D}" type="presParOf" srcId="{A83CFA9E-D89F-4A8D-98AE-E1065AD35EF0}" destId="{6149CFA8-9A25-4AF6-80EB-A787D2ABEEE1}" srcOrd="0" destOrd="0" presId="urn:microsoft.com/office/officeart/2008/layout/VerticalCurvedList"/>
    <dgm:cxn modelId="{0081D1E3-065E-4414-94CB-1B284F0AFF5B}" type="presParOf" srcId="{6E087B9C-675A-43A3-97C2-AFE18373F013}" destId="{32400956-EBE8-4E88-B5CE-058AA239C413}" srcOrd="3" destOrd="0" presId="urn:microsoft.com/office/officeart/2008/layout/VerticalCurvedList"/>
    <dgm:cxn modelId="{E55FABE1-D8A7-4485-BFB1-8A234ABFE769}" type="presParOf" srcId="{6E087B9C-675A-43A3-97C2-AFE18373F013}" destId="{BC9ABAF6-3149-4C6E-9E9A-F610E1E84191}" srcOrd="4" destOrd="0" presId="urn:microsoft.com/office/officeart/2008/layout/VerticalCurvedList"/>
    <dgm:cxn modelId="{92C8F144-2023-4E44-9AE5-64BC08A181FA}" type="presParOf" srcId="{BC9ABAF6-3149-4C6E-9E9A-F610E1E84191}" destId="{74D8B16F-234B-4501-89DE-F737392A9CC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5CFC8A-D3C4-4CE6-BCA1-A090FB531DFB}"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en-US"/>
        </a:p>
      </dgm:t>
    </dgm:pt>
    <dgm:pt modelId="{BD386A9E-D8D7-4C36-B727-058262CCEA0E}">
      <dgm:prSet phldrT="[Text]" custT="1"/>
      <dgm:spPr>
        <a:solidFill>
          <a:schemeClr val="bg2"/>
        </a:solidFill>
      </dgm:spPr>
      <dgm:t>
        <a:bodyPr/>
        <a:lstStyle/>
        <a:p>
          <a:r>
            <a:rPr lang="en-US" sz="2400" b="1">
              <a:solidFill>
                <a:schemeClr val="tx1"/>
              </a:solidFill>
              <a:latin typeface="Poppins SemiBold" panose="00000700000000000000" pitchFamily="2" charset="0"/>
              <a:cs typeface="Poppins SemiBold" panose="00000700000000000000" pitchFamily="2" charset="0"/>
            </a:rPr>
            <a:t>Do Not Share PrEP: </a:t>
          </a:r>
          <a:r>
            <a:rPr lang="en-US" sz="2600">
              <a:solidFill>
                <a:schemeClr val="tx1"/>
              </a:solidFill>
            </a:rPr>
            <a:t>Sharing PrEP with other people, even with a partner, could be harmful. They could have HIV and not know it. If a person with HIV uses PrEP, this could cause resistance to ARV drugs.</a:t>
          </a:r>
        </a:p>
      </dgm:t>
    </dgm:pt>
    <dgm:pt modelId="{ADBE5E74-C4DA-4927-9BCF-CBDF2194A5F8}" type="parTrans" cxnId="{207A7E00-CAA1-433B-ADAA-6A9376782DAF}">
      <dgm:prSet/>
      <dgm:spPr/>
      <dgm:t>
        <a:bodyPr/>
        <a:lstStyle/>
        <a:p>
          <a:endParaRPr lang="en-US"/>
        </a:p>
      </dgm:t>
    </dgm:pt>
    <dgm:pt modelId="{CA856D48-A82F-4D45-B294-83DE87B9429A}" type="sibTrans" cxnId="{207A7E00-CAA1-433B-ADAA-6A9376782DAF}">
      <dgm:prSet/>
      <dgm:spPr/>
      <dgm:t>
        <a:bodyPr/>
        <a:lstStyle/>
        <a:p>
          <a:endParaRPr lang="en-US"/>
        </a:p>
      </dgm:t>
    </dgm:pt>
    <dgm:pt modelId="{0BEB5C19-7105-41E6-A9E5-021451BA591D}">
      <dgm:prSet phldrT="[Text]" custT="1"/>
      <dgm:spPr>
        <a:solidFill>
          <a:schemeClr val="bg2"/>
        </a:solidFill>
      </dgm:spPr>
      <dgm:t>
        <a:bodyPr/>
        <a:lstStyle/>
        <a:p>
          <a:r>
            <a:rPr lang="en-US" sz="2400" b="1">
              <a:solidFill>
                <a:schemeClr val="tx1"/>
              </a:solidFill>
              <a:latin typeface="Poppins SemiBold" panose="00000700000000000000" pitchFamily="2" charset="0"/>
              <a:cs typeface="Poppins SemiBold" panose="00000700000000000000" pitchFamily="2" charset="0"/>
            </a:rPr>
            <a:t>PrEP Works If You Use It: </a:t>
          </a:r>
          <a:r>
            <a:rPr lang="en-US" sz="2600">
              <a:solidFill>
                <a:schemeClr val="tx1"/>
              </a:solidFill>
            </a:rPr>
            <a:t>The benefits of PrEP are greater than the risk of resistance. But minimizing the risk will help to limit the potential impact on HIV treatment.</a:t>
          </a:r>
        </a:p>
      </dgm:t>
    </dgm:pt>
    <dgm:pt modelId="{C2BC73DD-246C-47D6-BF49-5BE329B596EB}" type="parTrans" cxnId="{27B17F6A-B3E5-45F6-B192-D33A9B251C8A}">
      <dgm:prSet/>
      <dgm:spPr/>
      <dgm:t>
        <a:bodyPr/>
        <a:lstStyle/>
        <a:p>
          <a:endParaRPr lang="en-US"/>
        </a:p>
      </dgm:t>
    </dgm:pt>
    <dgm:pt modelId="{9A7D1E39-9712-4AF1-BC19-3BE11F95C3DC}" type="sibTrans" cxnId="{27B17F6A-B3E5-45F6-B192-D33A9B251C8A}">
      <dgm:prSet/>
      <dgm:spPr/>
      <dgm:t>
        <a:bodyPr/>
        <a:lstStyle/>
        <a:p>
          <a:endParaRPr lang="en-US"/>
        </a:p>
      </dgm:t>
    </dgm:pt>
    <dgm:pt modelId="{0674F46F-CD6C-4ED2-954A-810FB5D40A67}" type="pres">
      <dgm:prSet presAssocID="{095CFC8A-D3C4-4CE6-BCA1-A090FB531DFB}" presName="Name0" presStyleCnt="0">
        <dgm:presLayoutVars>
          <dgm:chMax val="7"/>
          <dgm:chPref val="7"/>
          <dgm:dir/>
        </dgm:presLayoutVars>
      </dgm:prSet>
      <dgm:spPr/>
    </dgm:pt>
    <dgm:pt modelId="{6E087B9C-675A-43A3-97C2-AFE18373F013}" type="pres">
      <dgm:prSet presAssocID="{095CFC8A-D3C4-4CE6-BCA1-A090FB531DFB}" presName="Name1" presStyleCnt="0"/>
      <dgm:spPr/>
    </dgm:pt>
    <dgm:pt modelId="{170E49D0-4DE3-4B0A-8C80-D260C3605B11}" type="pres">
      <dgm:prSet presAssocID="{095CFC8A-D3C4-4CE6-BCA1-A090FB531DFB}" presName="cycle" presStyleCnt="0"/>
      <dgm:spPr/>
    </dgm:pt>
    <dgm:pt modelId="{D8CC8A34-C0FF-4B53-96DD-AE0FAB3AE998}" type="pres">
      <dgm:prSet presAssocID="{095CFC8A-D3C4-4CE6-BCA1-A090FB531DFB}" presName="srcNode" presStyleLbl="node1" presStyleIdx="0" presStyleCnt="2"/>
      <dgm:spPr/>
    </dgm:pt>
    <dgm:pt modelId="{CE404F6A-3689-4CB3-881C-611CC393B653}" type="pres">
      <dgm:prSet presAssocID="{095CFC8A-D3C4-4CE6-BCA1-A090FB531DFB}" presName="conn" presStyleLbl="parChTrans1D2" presStyleIdx="0" presStyleCnt="1"/>
      <dgm:spPr/>
    </dgm:pt>
    <dgm:pt modelId="{8C72B17A-4201-436B-8562-C29F9CAA5476}" type="pres">
      <dgm:prSet presAssocID="{095CFC8A-D3C4-4CE6-BCA1-A090FB531DFB}" presName="extraNode" presStyleLbl="node1" presStyleIdx="0" presStyleCnt="2"/>
      <dgm:spPr/>
    </dgm:pt>
    <dgm:pt modelId="{DC614148-16BE-4261-9F33-A4F40CCE45E6}" type="pres">
      <dgm:prSet presAssocID="{095CFC8A-D3C4-4CE6-BCA1-A090FB531DFB}" presName="dstNode" presStyleLbl="node1" presStyleIdx="0" presStyleCnt="2"/>
      <dgm:spPr/>
    </dgm:pt>
    <dgm:pt modelId="{DEDB1E67-48C7-4DF4-B35C-86AB385E5B38}" type="pres">
      <dgm:prSet presAssocID="{BD386A9E-D8D7-4C36-B727-058262CCEA0E}" presName="text_1" presStyleLbl="node1" presStyleIdx="0" presStyleCnt="2" custScaleY="123137">
        <dgm:presLayoutVars>
          <dgm:bulletEnabled val="1"/>
        </dgm:presLayoutVars>
      </dgm:prSet>
      <dgm:spPr/>
    </dgm:pt>
    <dgm:pt modelId="{A83CFA9E-D89F-4A8D-98AE-E1065AD35EF0}" type="pres">
      <dgm:prSet presAssocID="{BD386A9E-D8D7-4C36-B727-058262CCEA0E}" presName="accent_1" presStyleCnt="0"/>
      <dgm:spPr/>
    </dgm:pt>
    <dgm:pt modelId="{6149CFA8-9A25-4AF6-80EB-A787D2ABEEE1}" type="pres">
      <dgm:prSet presAssocID="{BD386A9E-D8D7-4C36-B727-058262CCEA0E}" presName="accentRepeatNode" presStyleLbl="solidFgAcc1" presStyleIdx="0" presStyleCnt="2"/>
      <dgm:spPr>
        <a:solidFill>
          <a:schemeClr val="accent3"/>
        </a:solidFill>
      </dgm:spPr>
    </dgm:pt>
    <dgm:pt modelId="{32400956-EBE8-4E88-B5CE-058AA239C413}" type="pres">
      <dgm:prSet presAssocID="{0BEB5C19-7105-41E6-A9E5-021451BA591D}" presName="text_2" presStyleLbl="node1" presStyleIdx="1" presStyleCnt="2" custScaleY="126671">
        <dgm:presLayoutVars>
          <dgm:bulletEnabled val="1"/>
        </dgm:presLayoutVars>
      </dgm:prSet>
      <dgm:spPr/>
    </dgm:pt>
    <dgm:pt modelId="{BC9ABAF6-3149-4C6E-9E9A-F610E1E84191}" type="pres">
      <dgm:prSet presAssocID="{0BEB5C19-7105-41E6-A9E5-021451BA591D}" presName="accent_2" presStyleCnt="0"/>
      <dgm:spPr/>
    </dgm:pt>
    <dgm:pt modelId="{74D8B16F-234B-4501-89DE-F737392A9CC4}" type="pres">
      <dgm:prSet presAssocID="{0BEB5C19-7105-41E6-A9E5-021451BA591D}" presName="accentRepeatNode" presStyleLbl="solidFgAcc1" presStyleIdx="1" presStyleCnt="2"/>
      <dgm:spPr>
        <a:solidFill>
          <a:schemeClr val="accent2"/>
        </a:solidFill>
      </dgm:spPr>
    </dgm:pt>
  </dgm:ptLst>
  <dgm:cxnLst>
    <dgm:cxn modelId="{207A7E00-CAA1-433B-ADAA-6A9376782DAF}" srcId="{095CFC8A-D3C4-4CE6-BCA1-A090FB531DFB}" destId="{BD386A9E-D8D7-4C36-B727-058262CCEA0E}" srcOrd="0" destOrd="0" parTransId="{ADBE5E74-C4DA-4927-9BCF-CBDF2194A5F8}" sibTransId="{CA856D48-A82F-4D45-B294-83DE87B9429A}"/>
    <dgm:cxn modelId="{27B17F6A-B3E5-45F6-B192-D33A9B251C8A}" srcId="{095CFC8A-D3C4-4CE6-BCA1-A090FB531DFB}" destId="{0BEB5C19-7105-41E6-A9E5-021451BA591D}" srcOrd="1" destOrd="0" parTransId="{C2BC73DD-246C-47D6-BF49-5BE329B596EB}" sibTransId="{9A7D1E39-9712-4AF1-BC19-3BE11F95C3DC}"/>
    <dgm:cxn modelId="{EBFAC76B-2838-4094-B5AD-96C093D14176}" type="presOf" srcId="{BD386A9E-D8D7-4C36-B727-058262CCEA0E}" destId="{DEDB1E67-48C7-4DF4-B35C-86AB385E5B38}" srcOrd="0" destOrd="0" presId="urn:microsoft.com/office/officeart/2008/layout/VerticalCurvedList"/>
    <dgm:cxn modelId="{3577F853-5791-4F7D-9EA0-1831FFAD7179}" type="presOf" srcId="{0BEB5C19-7105-41E6-A9E5-021451BA591D}" destId="{32400956-EBE8-4E88-B5CE-058AA239C413}" srcOrd="0" destOrd="0" presId="urn:microsoft.com/office/officeart/2008/layout/VerticalCurvedList"/>
    <dgm:cxn modelId="{A7DAAEBC-A277-4A53-817C-690B35889E46}" type="presOf" srcId="{CA856D48-A82F-4D45-B294-83DE87B9429A}" destId="{CE404F6A-3689-4CB3-881C-611CC393B653}" srcOrd="0" destOrd="0" presId="urn:microsoft.com/office/officeart/2008/layout/VerticalCurvedList"/>
    <dgm:cxn modelId="{62C7CEF4-7EA0-4FA9-95C8-546CBF06807F}" type="presOf" srcId="{095CFC8A-D3C4-4CE6-BCA1-A090FB531DFB}" destId="{0674F46F-CD6C-4ED2-954A-810FB5D40A67}" srcOrd="0" destOrd="0" presId="urn:microsoft.com/office/officeart/2008/layout/VerticalCurvedList"/>
    <dgm:cxn modelId="{F9D3C584-4470-4644-8263-08C654650401}" type="presParOf" srcId="{0674F46F-CD6C-4ED2-954A-810FB5D40A67}" destId="{6E087B9C-675A-43A3-97C2-AFE18373F013}" srcOrd="0" destOrd="0" presId="urn:microsoft.com/office/officeart/2008/layout/VerticalCurvedList"/>
    <dgm:cxn modelId="{76D1C26A-F51A-4287-98BF-C09AB3A35C98}" type="presParOf" srcId="{6E087B9C-675A-43A3-97C2-AFE18373F013}" destId="{170E49D0-4DE3-4B0A-8C80-D260C3605B11}" srcOrd="0" destOrd="0" presId="urn:microsoft.com/office/officeart/2008/layout/VerticalCurvedList"/>
    <dgm:cxn modelId="{B65A276B-CD06-40EE-8050-A2F91911D514}" type="presParOf" srcId="{170E49D0-4DE3-4B0A-8C80-D260C3605B11}" destId="{D8CC8A34-C0FF-4B53-96DD-AE0FAB3AE998}" srcOrd="0" destOrd="0" presId="urn:microsoft.com/office/officeart/2008/layout/VerticalCurvedList"/>
    <dgm:cxn modelId="{88183654-8FE0-4124-A64F-6417B39B70FC}" type="presParOf" srcId="{170E49D0-4DE3-4B0A-8C80-D260C3605B11}" destId="{CE404F6A-3689-4CB3-881C-611CC393B653}" srcOrd="1" destOrd="0" presId="urn:microsoft.com/office/officeart/2008/layout/VerticalCurvedList"/>
    <dgm:cxn modelId="{43E2920A-702B-4A12-8DB3-99BA98D0DC8B}" type="presParOf" srcId="{170E49D0-4DE3-4B0A-8C80-D260C3605B11}" destId="{8C72B17A-4201-436B-8562-C29F9CAA5476}" srcOrd="2" destOrd="0" presId="urn:microsoft.com/office/officeart/2008/layout/VerticalCurvedList"/>
    <dgm:cxn modelId="{AF246820-F842-4A54-A424-209DAA4873D5}" type="presParOf" srcId="{170E49D0-4DE3-4B0A-8C80-D260C3605B11}" destId="{DC614148-16BE-4261-9F33-A4F40CCE45E6}" srcOrd="3" destOrd="0" presId="urn:microsoft.com/office/officeart/2008/layout/VerticalCurvedList"/>
    <dgm:cxn modelId="{942FF8D7-90BD-49C4-81E8-A188C15F65F9}" type="presParOf" srcId="{6E087B9C-675A-43A3-97C2-AFE18373F013}" destId="{DEDB1E67-48C7-4DF4-B35C-86AB385E5B38}" srcOrd="1" destOrd="0" presId="urn:microsoft.com/office/officeart/2008/layout/VerticalCurvedList"/>
    <dgm:cxn modelId="{B4C83D1F-0F21-4C86-BF42-C2BD902FDE45}" type="presParOf" srcId="{6E087B9C-675A-43A3-97C2-AFE18373F013}" destId="{A83CFA9E-D89F-4A8D-98AE-E1065AD35EF0}" srcOrd="2" destOrd="0" presId="urn:microsoft.com/office/officeart/2008/layout/VerticalCurvedList"/>
    <dgm:cxn modelId="{6F3B8822-ACD4-4BE2-B9D7-9B4705AAB19D}" type="presParOf" srcId="{A83CFA9E-D89F-4A8D-98AE-E1065AD35EF0}" destId="{6149CFA8-9A25-4AF6-80EB-A787D2ABEEE1}" srcOrd="0" destOrd="0" presId="urn:microsoft.com/office/officeart/2008/layout/VerticalCurvedList"/>
    <dgm:cxn modelId="{0081D1E3-065E-4414-94CB-1B284F0AFF5B}" type="presParOf" srcId="{6E087B9C-675A-43A3-97C2-AFE18373F013}" destId="{32400956-EBE8-4E88-B5CE-058AA239C413}" srcOrd="3" destOrd="0" presId="urn:microsoft.com/office/officeart/2008/layout/VerticalCurvedList"/>
    <dgm:cxn modelId="{E55FABE1-D8A7-4485-BFB1-8A234ABFE769}" type="presParOf" srcId="{6E087B9C-675A-43A3-97C2-AFE18373F013}" destId="{BC9ABAF6-3149-4C6E-9E9A-F610E1E84191}" srcOrd="4" destOrd="0" presId="urn:microsoft.com/office/officeart/2008/layout/VerticalCurvedList"/>
    <dgm:cxn modelId="{92C8F144-2023-4E44-9AE5-64BC08A181FA}" type="presParOf" srcId="{BC9ABAF6-3149-4C6E-9E9A-F610E1E84191}" destId="{74D8B16F-234B-4501-89DE-F737392A9CC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C6F248-9219-4389-B9E3-D77CCBDB5D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8D3AF92-0253-4549-A179-6642C2412ECA}">
      <dgm:prSet phldrT="[Text]" custT="1"/>
      <dgm:spPr/>
      <dgm:t>
        <a:bodyPr/>
        <a:lstStyle/>
        <a:p>
          <a:pPr algn="ctr"/>
          <a:r>
            <a:rPr lang="en-US" sz="2000">
              <a:latin typeface="Poppins SemiBold" panose="00000700000000000000" pitchFamily="2" charset="0"/>
              <a:cs typeface="Poppins SemiBold" panose="00000700000000000000" pitchFamily="2" charset="0"/>
            </a:rPr>
            <a:t>This study does not involve investigational products </a:t>
          </a:r>
        </a:p>
        <a:p>
          <a:pPr algn="ctr"/>
          <a:r>
            <a:rPr lang="en-US" sz="2000">
              <a:latin typeface="Poppins SemiBold" panose="00000700000000000000" pitchFamily="2" charset="0"/>
              <a:cs typeface="Poppins SemiBold" panose="00000700000000000000" pitchFamily="2" charset="0"/>
            </a:rPr>
            <a:t>or procedures associated with significant risk to participants.</a:t>
          </a:r>
        </a:p>
      </dgm:t>
    </dgm:pt>
    <dgm:pt modelId="{619DC5A6-DF09-48C7-9EC9-61F6CF427F20}" type="parTrans" cxnId="{78ABCB95-9426-454F-A6F3-D91D0210D956}">
      <dgm:prSet/>
      <dgm:spPr/>
      <dgm:t>
        <a:bodyPr/>
        <a:lstStyle/>
        <a:p>
          <a:endParaRPr lang="en-US"/>
        </a:p>
      </dgm:t>
    </dgm:pt>
    <dgm:pt modelId="{AEA26C84-6F9A-49A2-89BC-ECCE070DD67B}" type="sibTrans" cxnId="{78ABCB95-9426-454F-A6F3-D91D0210D956}">
      <dgm:prSet/>
      <dgm:spPr/>
      <dgm:t>
        <a:bodyPr/>
        <a:lstStyle/>
        <a:p>
          <a:endParaRPr lang="en-US"/>
        </a:p>
      </dgm:t>
    </dgm:pt>
    <dgm:pt modelId="{DB961D15-DC31-4E63-A6CD-B7632C528E57}">
      <dgm:prSet phldrT="[Text]"/>
      <dgm:spPr/>
      <dgm:t>
        <a:bodyPr/>
        <a:lstStyle/>
        <a:p>
          <a:r>
            <a:rPr lang="en-US"/>
            <a:t>Clinic staff are responsible for safety monitoring of all study participants and alerting the MOSAIC Program Manager of any problems.</a:t>
          </a:r>
        </a:p>
      </dgm:t>
    </dgm:pt>
    <dgm:pt modelId="{C4436EF2-C615-46B6-BA90-D21D79653185}" type="sibTrans" cxnId="{BC0456F4-7250-4D12-8EC0-A45F56D9F798}">
      <dgm:prSet/>
      <dgm:spPr/>
      <dgm:t>
        <a:bodyPr/>
        <a:lstStyle/>
        <a:p>
          <a:endParaRPr lang="en-US"/>
        </a:p>
      </dgm:t>
    </dgm:pt>
    <dgm:pt modelId="{9C83B1C8-CE4D-4C86-B4EC-4D06437A54AE}" type="parTrans" cxnId="{BC0456F4-7250-4D12-8EC0-A45F56D9F798}">
      <dgm:prSet/>
      <dgm:spPr/>
      <dgm:t>
        <a:bodyPr/>
        <a:lstStyle/>
        <a:p>
          <a:endParaRPr lang="en-US"/>
        </a:p>
      </dgm:t>
    </dgm:pt>
    <dgm:pt modelId="{813ED3CE-106E-4D33-B30C-6DCFDFFED848}">
      <dgm:prSet/>
      <dgm:spPr/>
      <dgm:t>
        <a:bodyPr/>
        <a:lstStyle/>
        <a:p>
          <a:r>
            <a:rPr lang="en-US"/>
            <a:t>Clinic staff will provide drug resistance results to the participant and ART provider, as specified in the protocol and in accordance with national guidelines.</a:t>
          </a:r>
        </a:p>
      </dgm:t>
    </dgm:pt>
    <dgm:pt modelId="{EE6DAEF8-735A-406E-A588-57B8071F38DC}" type="sibTrans" cxnId="{1841D64C-DDA6-41EB-B259-B1D7AEDC5F75}">
      <dgm:prSet/>
      <dgm:spPr/>
      <dgm:t>
        <a:bodyPr/>
        <a:lstStyle/>
        <a:p>
          <a:endParaRPr lang="en-US"/>
        </a:p>
      </dgm:t>
    </dgm:pt>
    <dgm:pt modelId="{944C255C-9B13-457A-A357-D375F2D9BE04}" type="parTrans" cxnId="{1841D64C-DDA6-41EB-B259-B1D7AEDC5F75}">
      <dgm:prSet/>
      <dgm:spPr/>
      <dgm:t>
        <a:bodyPr/>
        <a:lstStyle/>
        <a:p>
          <a:endParaRPr lang="en-US"/>
        </a:p>
      </dgm:t>
    </dgm:pt>
    <dgm:pt modelId="{3ABB7859-FA87-42B7-94B8-A3197777EA07}" type="pres">
      <dgm:prSet presAssocID="{55C6F248-9219-4389-B9E3-D77CCBDB5DA7}" presName="linear" presStyleCnt="0">
        <dgm:presLayoutVars>
          <dgm:animLvl val="lvl"/>
          <dgm:resizeHandles val="exact"/>
        </dgm:presLayoutVars>
      </dgm:prSet>
      <dgm:spPr/>
    </dgm:pt>
    <dgm:pt modelId="{434C4D6E-A96D-43B4-92C4-6D1A07FCAFAA}" type="pres">
      <dgm:prSet presAssocID="{B8D3AF92-0253-4549-A179-6642C2412ECA}" presName="parentText" presStyleLbl="node1" presStyleIdx="0" presStyleCnt="1" custLinFactNeighborY="-1188">
        <dgm:presLayoutVars>
          <dgm:chMax val="0"/>
          <dgm:bulletEnabled val="1"/>
        </dgm:presLayoutVars>
      </dgm:prSet>
      <dgm:spPr/>
    </dgm:pt>
    <dgm:pt modelId="{43697219-AC8E-4DB4-B9EC-DFC72D725B27}" type="pres">
      <dgm:prSet presAssocID="{B8D3AF92-0253-4549-A179-6642C2412ECA}" presName="childText" presStyleLbl="revTx" presStyleIdx="0" presStyleCnt="1" custLinFactNeighborX="-3406" custLinFactNeighborY="-2572">
        <dgm:presLayoutVars>
          <dgm:bulletEnabled val="1"/>
        </dgm:presLayoutVars>
      </dgm:prSet>
      <dgm:spPr/>
    </dgm:pt>
  </dgm:ptLst>
  <dgm:cxnLst>
    <dgm:cxn modelId="{9FC5C811-C3EC-4031-8033-D772E2D0D6A9}" type="presOf" srcId="{B8D3AF92-0253-4549-A179-6642C2412ECA}" destId="{434C4D6E-A96D-43B4-92C4-6D1A07FCAFAA}" srcOrd="0" destOrd="0" presId="urn:microsoft.com/office/officeart/2005/8/layout/vList2"/>
    <dgm:cxn modelId="{51D52A31-962F-4632-A4D6-474F060E001C}" type="presOf" srcId="{813ED3CE-106E-4D33-B30C-6DCFDFFED848}" destId="{43697219-AC8E-4DB4-B9EC-DFC72D725B27}" srcOrd="0" destOrd="1" presId="urn:microsoft.com/office/officeart/2005/8/layout/vList2"/>
    <dgm:cxn modelId="{1841D64C-DDA6-41EB-B259-B1D7AEDC5F75}" srcId="{B8D3AF92-0253-4549-A179-6642C2412ECA}" destId="{813ED3CE-106E-4D33-B30C-6DCFDFFED848}" srcOrd="1" destOrd="0" parTransId="{944C255C-9B13-457A-A357-D375F2D9BE04}" sibTransId="{EE6DAEF8-735A-406E-A588-57B8071F38DC}"/>
    <dgm:cxn modelId="{B6BCED82-3E7C-4842-8261-92C08D925B9A}" type="presOf" srcId="{DB961D15-DC31-4E63-A6CD-B7632C528E57}" destId="{43697219-AC8E-4DB4-B9EC-DFC72D725B27}" srcOrd="0" destOrd="0" presId="urn:microsoft.com/office/officeart/2005/8/layout/vList2"/>
    <dgm:cxn modelId="{78ABCB95-9426-454F-A6F3-D91D0210D956}" srcId="{55C6F248-9219-4389-B9E3-D77CCBDB5DA7}" destId="{B8D3AF92-0253-4549-A179-6642C2412ECA}" srcOrd="0" destOrd="0" parTransId="{619DC5A6-DF09-48C7-9EC9-61F6CF427F20}" sibTransId="{AEA26C84-6F9A-49A2-89BC-ECCE070DD67B}"/>
    <dgm:cxn modelId="{BC0456F4-7250-4D12-8EC0-A45F56D9F798}" srcId="{B8D3AF92-0253-4549-A179-6642C2412ECA}" destId="{DB961D15-DC31-4E63-A6CD-B7632C528E57}" srcOrd="0" destOrd="0" parTransId="{9C83B1C8-CE4D-4C86-B4EC-4D06437A54AE}" sibTransId="{C4436EF2-C615-46B6-BA90-D21D79653185}"/>
    <dgm:cxn modelId="{543333FA-B2CB-41DD-8525-AE960AC0F32E}" type="presOf" srcId="{55C6F248-9219-4389-B9E3-D77CCBDB5DA7}" destId="{3ABB7859-FA87-42B7-94B8-A3197777EA07}" srcOrd="0" destOrd="0" presId="urn:microsoft.com/office/officeart/2005/8/layout/vList2"/>
    <dgm:cxn modelId="{9A020CE8-E0EB-4A88-ACC4-59D9B9055E87}" type="presParOf" srcId="{3ABB7859-FA87-42B7-94B8-A3197777EA07}" destId="{434C4D6E-A96D-43B4-92C4-6D1A07FCAFAA}" srcOrd="0" destOrd="0" presId="urn:microsoft.com/office/officeart/2005/8/layout/vList2"/>
    <dgm:cxn modelId="{C7E267AF-85F5-4494-8B9C-E64D48B44FCC}" type="presParOf" srcId="{3ABB7859-FA87-42B7-94B8-A3197777EA07}" destId="{43697219-AC8E-4DB4-B9EC-DFC72D725B27}"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95F2A7-526E-4362-90DE-47749551B261}" type="doc">
      <dgm:prSet loTypeId="urn:microsoft.com/office/officeart/2005/8/layout/process1" loCatId="process" qsTypeId="urn:microsoft.com/office/officeart/2005/8/quickstyle/simple1" qsCatId="simple" csTypeId="urn:microsoft.com/office/officeart/2005/8/colors/accent1_2" csCatId="accent1" phldr="1"/>
      <dgm:spPr/>
    </dgm:pt>
    <dgm:pt modelId="{4ED4360A-DBB9-4193-BF81-028CA748BE24}">
      <dgm:prSet phldrT="[Text]" custT="1"/>
      <dgm:spPr/>
      <dgm:t>
        <a:bodyPr/>
        <a:lstStyle/>
        <a:p>
          <a:r>
            <a:rPr lang="en-US" sz="1600">
              <a:latin typeface="Poppins SemiBold" panose="00000700000000000000" pitchFamily="2" charset="0"/>
              <a:cs typeface="Poppins SemiBold" panose="00000700000000000000" pitchFamily="2" charset="0"/>
            </a:rPr>
            <a:t>Clinic staff identifies safety concern or protocol deviation</a:t>
          </a:r>
        </a:p>
      </dgm:t>
    </dgm:pt>
    <dgm:pt modelId="{47B16A0D-9129-4C86-99D5-F13A8DF34E33}" type="parTrans" cxnId="{94CD7E37-D2EB-4498-A73D-1EB3E1A4FA4B}">
      <dgm:prSet/>
      <dgm:spPr/>
      <dgm:t>
        <a:bodyPr/>
        <a:lstStyle/>
        <a:p>
          <a:endParaRPr lang="en-US"/>
        </a:p>
      </dgm:t>
    </dgm:pt>
    <dgm:pt modelId="{FE4CC013-2F40-48B3-A15F-9F41E77AEE9C}" type="sibTrans" cxnId="{94CD7E37-D2EB-4498-A73D-1EB3E1A4FA4B}">
      <dgm:prSet/>
      <dgm:spPr/>
      <dgm:t>
        <a:bodyPr/>
        <a:lstStyle/>
        <a:p>
          <a:endParaRPr lang="en-US"/>
        </a:p>
      </dgm:t>
    </dgm:pt>
    <dgm:pt modelId="{E2AFD967-5629-445D-9B98-036F782BFFC8}">
      <dgm:prSet phldrT="[Text]" custT="1"/>
      <dgm:spPr/>
      <dgm:t>
        <a:bodyPr/>
        <a:lstStyle/>
        <a:p>
          <a:r>
            <a:rPr lang="en-US" sz="1600">
              <a:latin typeface="Poppins SemiBold" panose="00000700000000000000" pitchFamily="2" charset="0"/>
              <a:cs typeface="Poppins SemiBold" panose="00000700000000000000" pitchFamily="2" charset="0"/>
            </a:rPr>
            <a:t>Clinic staff informs MOSAIC Program Manager</a:t>
          </a:r>
        </a:p>
      </dgm:t>
    </dgm:pt>
    <dgm:pt modelId="{829A34B4-6DAD-4AF1-9476-F87547A87434}" type="parTrans" cxnId="{86299005-84E9-4272-A16A-24FED5A787DB}">
      <dgm:prSet/>
      <dgm:spPr/>
      <dgm:t>
        <a:bodyPr/>
        <a:lstStyle/>
        <a:p>
          <a:endParaRPr lang="en-US"/>
        </a:p>
      </dgm:t>
    </dgm:pt>
    <dgm:pt modelId="{5454B9D0-4CC2-4F0C-A253-BAB782926F1E}" type="sibTrans" cxnId="{86299005-84E9-4272-A16A-24FED5A787DB}">
      <dgm:prSet/>
      <dgm:spPr/>
      <dgm:t>
        <a:bodyPr/>
        <a:lstStyle/>
        <a:p>
          <a:endParaRPr lang="en-US"/>
        </a:p>
      </dgm:t>
    </dgm:pt>
    <dgm:pt modelId="{89FC76DE-CF01-4938-81C8-F8009DB4EC63}">
      <dgm:prSet phldrT="[Text]" custT="1"/>
      <dgm:spPr/>
      <dgm:t>
        <a:bodyPr/>
        <a:lstStyle/>
        <a:p>
          <a:r>
            <a:rPr lang="en-US" sz="1600">
              <a:latin typeface="Poppins SemiBold" panose="00000700000000000000" pitchFamily="2" charset="0"/>
              <a:cs typeface="Poppins SemiBold" panose="00000700000000000000" pitchFamily="2" charset="0"/>
            </a:rPr>
            <a:t>MOSAIC Program Manager informs IRB/IEC as required</a:t>
          </a:r>
        </a:p>
      </dgm:t>
    </dgm:pt>
    <dgm:pt modelId="{7F455C81-D013-4BE4-B63C-27B7E995B744}" type="parTrans" cxnId="{0B98B7DA-39A8-4F95-A183-09A537751A8D}">
      <dgm:prSet/>
      <dgm:spPr/>
      <dgm:t>
        <a:bodyPr/>
        <a:lstStyle/>
        <a:p>
          <a:endParaRPr lang="en-US"/>
        </a:p>
      </dgm:t>
    </dgm:pt>
    <dgm:pt modelId="{73281327-0029-4B15-9EB1-B4643E5ED788}" type="sibTrans" cxnId="{0B98B7DA-39A8-4F95-A183-09A537751A8D}">
      <dgm:prSet/>
      <dgm:spPr/>
      <dgm:t>
        <a:bodyPr/>
        <a:lstStyle/>
        <a:p>
          <a:endParaRPr lang="en-US"/>
        </a:p>
      </dgm:t>
    </dgm:pt>
    <dgm:pt modelId="{FD4DDC8E-AD06-4F09-B6BC-1F25D48EBDDA}" type="pres">
      <dgm:prSet presAssocID="{0195F2A7-526E-4362-90DE-47749551B261}" presName="Name0" presStyleCnt="0">
        <dgm:presLayoutVars>
          <dgm:dir/>
          <dgm:resizeHandles val="exact"/>
        </dgm:presLayoutVars>
      </dgm:prSet>
      <dgm:spPr/>
    </dgm:pt>
    <dgm:pt modelId="{EEDFB508-F90A-496F-9F6A-8638312B7193}" type="pres">
      <dgm:prSet presAssocID="{4ED4360A-DBB9-4193-BF81-028CA748BE24}" presName="node" presStyleLbl="node1" presStyleIdx="0" presStyleCnt="3">
        <dgm:presLayoutVars>
          <dgm:bulletEnabled val="1"/>
        </dgm:presLayoutVars>
      </dgm:prSet>
      <dgm:spPr/>
    </dgm:pt>
    <dgm:pt modelId="{27C8DE91-EB6F-44E7-BBBF-8E18AB6FD21B}" type="pres">
      <dgm:prSet presAssocID="{FE4CC013-2F40-48B3-A15F-9F41E77AEE9C}" presName="sibTrans" presStyleLbl="sibTrans2D1" presStyleIdx="0" presStyleCnt="2"/>
      <dgm:spPr/>
    </dgm:pt>
    <dgm:pt modelId="{590E0100-F484-477D-880C-9A73711031E4}" type="pres">
      <dgm:prSet presAssocID="{FE4CC013-2F40-48B3-A15F-9F41E77AEE9C}" presName="connectorText" presStyleLbl="sibTrans2D1" presStyleIdx="0" presStyleCnt="2"/>
      <dgm:spPr/>
    </dgm:pt>
    <dgm:pt modelId="{B2A1F5EB-EDFD-4147-9272-1591A216505E}" type="pres">
      <dgm:prSet presAssocID="{E2AFD967-5629-445D-9B98-036F782BFFC8}" presName="node" presStyleLbl="node1" presStyleIdx="1" presStyleCnt="3">
        <dgm:presLayoutVars>
          <dgm:bulletEnabled val="1"/>
        </dgm:presLayoutVars>
      </dgm:prSet>
      <dgm:spPr/>
    </dgm:pt>
    <dgm:pt modelId="{EF91794B-50C6-4BFC-9AEB-78A75B0DD9B2}" type="pres">
      <dgm:prSet presAssocID="{5454B9D0-4CC2-4F0C-A253-BAB782926F1E}" presName="sibTrans" presStyleLbl="sibTrans2D1" presStyleIdx="1" presStyleCnt="2"/>
      <dgm:spPr/>
    </dgm:pt>
    <dgm:pt modelId="{A9E7442B-27B4-46C0-8CE1-791D12A94F89}" type="pres">
      <dgm:prSet presAssocID="{5454B9D0-4CC2-4F0C-A253-BAB782926F1E}" presName="connectorText" presStyleLbl="sibTrans2D1" presStyleIdx="1" presStyleCnt="2"/>
      <dgm:spPr/>
    </dgm:pt>
    <dgm:pt modelId="{196A7720-971C-4864-9687-C47122E43912}" type="pres">
      <dgm:prSet presAssocID="{89FC76DE-CF01-4938-81C8-F8009DB4EC63}" presName="node" presStyleLbl="node1" presStyleIdx="2" presStyleCnt="3">
        <dgm:presLayoutVars>
          <dgm:bulletEnabled val="1"/>
        </dgm:presLayoutVars>
      </dgm:prSet>
      <dgm:spPr/>
    </dgm:pt>
  </dgm:ptLst>
  <dgm:cxnLst>
    <dgm:cxn modelId="{86299005-84E9-4272-A16A-24FED5A787DB}" srcId="{0195F2A7-526E-4362-90DE-47749551B261}" destId="{E2AFD967-5629-445D-9B98-036F782BFFC8}" srcOrd="1" destOrd="0" parTransId="{829A34B4-6DAD-4AF1-9476-F87547A87434}" sibTransId="{5454B9D0-4CC2-4F0C-A253-BAB782926F1E}"/>
    <dgm:cxn modelId="{3E669524-44BF-4F86-A06F-1059EE6B82A6}" type="presOf" srcId="{FE4CC013-2F40-48B3-A15F-9F41E77AEE9C}" destId="{590E0100-F484-477D-880C-9A73711031E4}" srcOrd="1" destOrd="0" presId="urn:microsoft.com/office/officeart/2005/8/layout/process1"/>
    <dgm:cxn modelId="{94CD7E37-D2EB-4498-A73D-1EB3E1A4FA4B}" srcId="{0195F2A7-526E-4362-90DE-47749551B261}" destId="{4ED4360A-DBB9-4193-BF81-028CA748BE24}" srcOrd="0" destOrd="0" parTransId="{47B16A0D-9129-4C86-99D5-F13A8DF34E33}" sibTransId="{FE4CC013-2F40-48B3-A15F-9F41E77AEE9C}"/>
    <dgm:cxn modelId="{730C3263-D165-46D4-81EB-19A227CC535B}" type="presOf" srcId="{5454B9D0-4CC2-4F0C-A253-BAB782926F1E}" destId="{EF91794B-50C6-4BFC-9AEB-78A75B0DD9B2}" srcOrd="0" destOrd="0" presId="urn:microsoft.com/office/officeart/2005/8/layout/process1"/>
    <dgm:cxn modelId="{4F2F6D47-0D6A-4034-BCCB-6D067660D27D}" type="presOf" srcId="{5454B9D0-4CC2-4F0C-A253-BAB782926F1E}" destId="{A9E7442B-27B4-46C0-8CE1-791D12A94F89}" srcOrd="1" destOrd="0" presId="urn:microsoft.com/office/officeart/2005/8/layout/process1"/>
    <dgm:cxn modelId="{85D58549-BB96-47C2-81AC-DA153DDE3BAC}" type="presOf" srcId="{E2AFD967-5629-445D-9B98-036F782BFFC8}" destId="{B2A1F5EB-EDFD-4147-9272-1591A216505E}" srcOrd="0" destOrd="0" presId="urn:microsoft.com/office/officeart/2005/8/layout/process1"/>
    <dgm:cxn modelId="{AA36BC6C-BB38-4BC1-BBD5-012BEFA231A6}" type="presOf" srcId="{FE4CC013-2F40-48B3-A15F-9F41E77AEE9C}" destId="{27C8DE91-EB6F-44E7-BBBF-8E18AB6FD21B}" srcOrd="0" destOrd="0" presId="urn:microsoft.com/office/officeart/2005/8/layout/process1"/>
    <dgm:cxn modelId="{DF03F581-9D4B-4B0C-AE46-85F0416075EC}" type="presOf" srcId="{89FC76DE-CF01-4938-81C8-F8009DB4EC63}" destId="{196A7720-971C-4864-9687-C47122E43912}" srcOrd="0" destOrd="0" presId="urn:microsoft.com/office/officeart/2005/8/layout/process1"/>
    <dgm:cxn modelId="{2912AFC4-FD3E-4669-A459-007A26CD944C}" type="presOf" srcId="{4ED4360A-DBB9-4193-BF81-028CA748BE24}" destId="{EEDFB508-F90A-496F-9F6A-8638312B7193}" srcOrd="0" destOrd="0" presId="urn:microsoft.com/office/officeart/2005/8/layout/process1"/>
    <dgm:cxn modelId="{0B98B7DA-39A8-4F95-A183-09A537751A8D}" srcId="{0195F2A7-526E-4362-90DE-47749551B261}" destId="{89FC76DE-CF01-4938-81C8-F8009DB4EC63}" srcOrd="2" destOrd="0" parTransId="{7F455C81-D013-4BE4-B63C-27B7E995B744}" sibTransId="{73281327-0029-4B15-9EB1-B4643E5ED788}"/>
    <dgm:cxn modelId="{6A435DFF-3963-4ED7-80AE-E4130153625F}" type="presOf" srcId="{0195F2A7-526E-4362-90DE-47749551B261}" destId="{FD4DDC8E-AD06-4F09-B6BC-1F25D48EBDDA}" srcOrd="0" destOrd="0" presId="urn:microsoft.com/office/officeart/2005/8/layout/process1"/>
    <dgm:cxn modelId="{458E7528-2265-4234-B96F-24922618B5ED}" type="presParOf" srcId="{FD4DDC8E-AD06-4F09-B6BC-1F25D48EBDDA}" destId="{EEDFB508-F90A-496F-9F6A-8638312B7193}" srcOrd="0" destOrd="0" presId="urn:microsoft.com/office/officeart/2005/8/layout/process1"/>
    <dgm:cxn modelId="{E3543E52-0FF5-43BB-8A11-1D2252B50A9C}" type="presParOf" srcId="{FD4DDC8E-AD06-4F09-B6BC-1F25D48EBDDA}" destId="{27C8DE91-EB6F-44E7-BBBF-8E18AB6FD21B}" srcOrd="1" destOrd="0" presId="urn:microsoft.com/office/officeart/2005/8/layout/process1"/>
    <dgm:cxn modelId="{1439C3FC-6066-463E-8FCB-674A064FA510}" type="presParOf" srcId="{27C8DE91-EB6F-44E7-BBBF-8E18AB6FD21B}" destId="{590E0100-F484-477D-880C-9A73711031E4}" srcOrd="0" destOrd="0" presId="urn:microsoft.com/office/officeart/2005/8/layout/process1"/>
    <dgm:cxn modelId="{168B046B-6E8F-4B88-8056-738E58FAC67E}" type="presParOf" srcId="{FD4DDC8E-AD06-4F09-B6BC-1F25D48EBDDA}" destId="{B2A1F5EB-EDFD-4147-9272-1591A216505E}" srcOrd="2" destOrd="0" presId="urn:microsoft.com/office/officeart/2005/8/layout/process1"/>
    <dgm:cxn modelId="{7D3410DC-7B6D-4ABE-B4D6-C228ED65CE0A}" type="presParOf" srcId="{FD4DDC8E-AD06-4F09-B6BC-1F25D48EBDDA}" destId="{EF91794B-50C6-4BFC-9AEB-78A75B0DD9B2}" srcOrd="3" destOrd="0" presId="urn:microsoft.com/office/officeart/2005/8/layout/process1"/>
    <dgm:cxn modelId="{2543D1DC-AAD1-4FD8-84F1-164710D4C8C5}" type="presParOf" srcId="{EF91794B-50C6-4BFC-9AEB-78A75B0DD9B2}" destId="{A9E7442B-27B4-46C0-8CE1-791D12A94F89}" srcOrd="0" destOrd="0" presId="urn:microsoft.com/office/officeart/2005/8/layout/process1"/>
    <dgm:cxn modelId="{3374CAAE-0ADD-4E0A-BD08-6B4ACEB290DA}" type="presParOf" srcId="{FD4DDC8E-AD06-4F09-B6BC-1F25D48EBDDA}" destId="{196A7720-971C-4864-9687-C47122E43912}"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04F6A-3689-4CB3-881C-611CC393B653}">
      <dsp:nvSpPr>
        <dsp:cNvPr id="0" name=""/>
        <dsp:cNvSpPr/>
      </dsp:nvSpPr>
      <dsp:spPr>
        <a:xfrm>
          <a:off x="-6078982"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EDB1E67-48C7-4DF4-B35C-86AB385E5B38}">
      <dsp:nvSpPr>
        <dsp:cNvPr id="0" name=""/>
        <dsp:cNvSpPr/>
      </dsp:nvSpPr>
      <dsp:spPr>
        <a:xfrm>
          <a:off x="996086" y="595029"/>
          <a:ext cx="9407642" cy="1906166"/>
        </a:xfrm>
        <a:prstGeom prst="rect">
          <a:avLst/>
        </a:prstGeom>
        <a:solidFill>
          <a:schemeClr val="bg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2872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Poppins SemiBold" panose="00000700000000000000" pitchFamily="2" charset="0"/>
              <a:cs typeface="Poppins SemiBold" panose="00000700000000000000" pitchFamily="2" charset="0"/>
            </a:rPr>
            <a:t>Avoid Getting HIV</a:t>
          </a:r>
          <a:r>
            <a:rPr lang="en-US" sz="2600" b="1" kern="1200">
              <a:solidFill>
                <a:schemeClr val="tx1"/>
              </a:solidFill>
            </a:rPr>
            <a:t>: </a:t>
          </a:r>
          <a:r>
            <a:rPr lang="en-US" sz="2600" kern="1200">
              <a:solidFill>
                <a:schemeClr val="tx1"/>
              </a:solidFill>
            </a:rPr>
            <a:t>Use PrEP, as part of combination HIV prevention, consistently and correctly while you may be exposed to HIV. Resistance to ARV drugs cannot occur in a person who does not have HIV.</a:t>
          </a:r>
        </a:p>
      </dsp:txBody>
      <dsp:txXfrm>
        <a:off x="996086" y="595029"/>
        <a:ext cx="9407642" cy="1906166"/>
      </dsp:txXfrm>
    </dsp:sp>
    <dsp:sp modelId="{6149CFA8-9A25-4AF6-80EB-A787D2ABEEE1}">
      <dsp:nvSpPr>
        <dsp:cNvPr id="0" name=""/>
        <dsp:cNvSpPr/>
      </dsp:nvSpPr>
      <dsp:spPr>
        <a:xfrm>
          <a:off x="28583" y="580610"/>
          <a:ext cx="1935005" cy="1935005"/>
        </a:xfrm>
        <a:prstGeom prst="ellipse">
          <a:avLst/>
        </a:prstGeom>
        <a:solidFill>
          <a:schemeClr val="accent3"/>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2400956-EBE8-4E88-B5CE-058AA239C413}">
      <dsp:nvSpPr>
        <dsp:cNvPr id="0" name=""/>
        <dsp:cNvSpPr/>
      </dsp:nvSpPr>
      <dsp:spPr>
        <a:xfrm>
          <a:off x="996086" y="2890117"/>
          <a:ext cx="9407642" cy="1960873"/>
        </a:xfrm>
        <a:prstGeom prst="rect">
          <a:avLst/>
        </a:prstGeom>
        <a:solidFill>
          <a:schemeClr val="bg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2872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Poppins SemiBold" panose="00000700000000000000" pitchFamily="2" charset="0"/>
              <a:cs typeface="Poppins SemiBold" panose="00000700000000000000" pitchFamily="2" charset="0"/>
            </a:rPr>
            <a:t>Attend Clinic Visits</a:t>
          </a:r>
          <a:r>
            <a:rPr lang="en-US" sz="2600" b="1" kern="1200">
              <a:solidFill>
                <a:schemeClr val="tx1"/>
              </a:solidFill>
            </a:rPr>
            <a:t>: </a:t>
          </a:r>
          <a:r>
            <a:rPr lang="en-US" sz="2600" kern="1200">
              <a:solidFill>
                <a:schemeClr val="tx1"/>
              </a:solidFill>
            </a:rPr>
            <a:t>HIV testing will be done every three months. If testing shows that a person has acquired HIV, PrEP should be stopped immediately to avoid the development of drug resistance. ART should be initiated immediately.  </a:t>
          </a:r>
        </a:p>
      </dsp:txBody>
      <dsp:txXfrm>
        <a:off x="996086" y="2890117"/>
        <a:ext cx="9407642" cy="1960873"/>
      </dsp:txXfrm>
    </dsp:sp>
    <dsp:sp modelId="{74D8B16F-234B-4501-89DE-F737392A9CC4}">
      <dsp:nvSpPr>
        <dsp:cNvPr id="0" name=""/>
        <dsp:cNvSpPr/>
      </dsp:nvSpPr>
      <dsp:spPr>
        <a:xfrm>
          <a:off x="28583" y="2903050"/>
          <a:ext cx="1935005" cy="1935005"/>
        </a:xfrm>
        <a:prstGeom prst="ellipse">
          <a:avLst/>
        </a:prstGeom>
        <a:solidFill>
          <a:schemeClr val="accent2"/>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04F6A-3689-4CB3-881C-611CC393B653}">
      <dsp:nvSpPr>
        <dsp:cNvPr id="0" name=""/>
        <dsp:cNvSpPr/>
      </dsp:nvSpPr>
      <dsp:spPr>
        <a:xfrm>
          <a:off x="-6078982"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EDB1E67-48C7-4DF4-B35C-86AB385E5B38}">
      <dsp:nvSpPr>
        <dsp:cNvPr id="0" name=""/>
        <dsp:cNvSpPr/>
      </dsp:nvSpPr>
      <dsp:spPr>
        <a:xfrm>
          <a:off x="996086" y="595029"/>
          <a:ext cx="9407642" cy="1906166"/>
        </a:xfrm>
        <a:prstGeom prst="rect">
          <a:avLst/>
        </a:prstGeom>
        <a:solidFill>
          <a:schemeClr val="bg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2872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Poppins SemiBold" panose="00000700000000000000" pitchFamily="2" charset="0"/>
              <a:cs typeface="Poppins SemiBold" panose="00000700000000000000" pitchFamily="2" charset="0"/>
            </a:rPr>
            <a:t>Do Not Share PrEP: </a:t>
          </a:r>
          <a:r>
            <a:rPr lang="en-US" sz="2600" kern="1200">
              <a:solidFill>
                <a:schemeClr val="tx1"/>
              </a:solidFill>
            </a:rPr>
            <a:t>Sharing PrEP with other people, even with a partner, could be harmful. They could have HIV and not know it. If a person with HIV uses PrEP, this could cause resistance to ARV drugs.</a:t>
          </a:r>
        </a:p>
      </dsp:txBody>
      <dsp:txXfrm>
        <a:off x="996086" y="595029"/>
        <a:ext cx="9407642" cy="1906166"/>
      </dsp:txXfrm>
    </dsp:sp>
    <dsp:sp modelId="{6149CFA8-9A25-4AF6-80EB-A787D2ABEEE1}">
      <dsp:nvSpPr>
        <dsp:cNvPr id="0" name=""/>
        <dsp:cNvSpPr/>
      </dsp:nvSpPr>
      <dsp:spPr>
        <a:xfrm>
          <a:off x="28583" y="580610"/>
          <a:ext cx="1935005" cy="1935005"/>
        </a:xfrm>
        <a:prstGeom prst="ellipse">
          <a:avLst/>
        </a:prstGeom>
        <a:solidFill>
          <a:schemeClr val="accent3"/>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2400956-EBE8-4E88-B5CE-058AA239C413}">
      <dsp:nvSpPr>
        <dsp:cNvPr id="0" name=""/>
        <dsp:cNvSpPr/>
      </dsp:nvSpPr>
      <dsp:spPr>
        <a:xfrm>
          <a:off x="996086" y="2890117"/>
          <a:ext cx="9407642" cy="1960873"/>
        </a:xfrm>
        <a:prstGeom prst="rect">
          <a:avLst/>
        </a:prstGeom>
        <a:solidFill>
          <a:schemeClr val="bg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2872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Poppins SemiBold" panose="00000700000000000000" pitchFamily="2" charset="0"/>
              <a:cs typeface="Poppins SemiBold" panose="00000700000000000000" pitchFamily="2" charset="0"/>
            </a:rPr>
            <a:t>PrEP Works If You Use It: </a:t>
          </a:r>
          <a:r>
            <a:rPr lang="en-US" sz="2600" kern="1200">
              <a:solidFill>
                <a:schemeClr val="tx1"/>
              </a:solidFill>
            </a:rPr>
            <a:t>The benefits of PrEP are greater than the risk of resistance. But minimizing the risk will help to limit the potential impact on HIV treatment.</a:t>
          </a:r>
        </a:p>
      </dsp:txBody>
      <dsp:txXfrm>
        <a:off x="996086" y="2890117"/>
        <a:ext cx="9407642" cy="1960873"/>
      </dsp:txXfrm>
    </dsp:sp>
    <dsp:sp modelId="{74D8B16F-234B-4501-89DE-F737392A9CC4}">
      <dsp:nvSpPr>
        <dsp:cNvPr id="0" name=""/>
        <dsp:cNvSpPr/>
      </dsp:nvSpPr>
      <dsp:spPr>
        <a:xfrm>
          <a:off x="28583" y="2903050"/>
          <a:ext cx="1935005" cy="1935005"/>
        </a:xfrm>
        <a:prstGeom prst="ellipse">
          <a:avLst/>
        </a:prstGeom>
        <a:solidFill>
          <a:schemeClr val="accent2"/>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C4D6E-A96D-43B4-92C4-6D1A07FCAFAA}">
      <dsp:nvSpPr>
        <dsp:cNvPr id="0" name=""/>
        <dsp:cNvSpPr/>
      </dsp:nvSpPr>
      <dsp:spPr>
        <a:xfrm>
          <a:off x="0" y="156498"/>
          <a:ext cx="10858174" cy="10851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Poppins SemiBold" panose="00000700000000000000" pitchFamily="2" charset="0"/>
              <a:cs typeface="Poppins SemiBold" panose="00000700000000000000" pitchFamily="2" charset="0"/>
            </a:rPr>
            <a:t>This study does not involve investigational products </a:t>
          </a:r>
        </a:p>
        <a:p>
          <a:pPr marL="0" lvl="0" indent="0" algn="ctr" defTabSz="889000">
            <a:lnSpc>
              <a:spcPct val="90000"/>
            </a:lnSpc>
            <a:spcBef>
              <a:spcPct val="0"/>
            </a:spcBef>
            <a:spcAft>
              <a:spcPct val="35000"/>
            </a:spcAft>
            <a:buNone/>
          </a:pPr>
          <a:r>
            <a:rPr lang="en-US" sz="2000" kern="1200">
              <a:latin typeface="Poppins SemiBold" panose="00000700000000000000" pitchFamily="2" charset="0"/>
              <a:cs typeface="Poppins SemiBold" panose="00000700000000000000" pitchFamily="2" charset="0"/>
            </a:rPr>
            <a:t>or procedures associated with significant risk to participants.</a:t>
          </a:r>
        </a:p>
      </dsp:txBody>
      <dsp:txXfrm>
        <a:off x="52974" y="209472"/>
        <a:ext cx="10752226" cy="979226"/>
      </dsp:txXfrm>
    </dsp:sp>
    <dsp:sp modelId="{43697219-AC8E-4DB4-B9EC-DFC72D725B27}">
      <dsp:nvSpPr>
        <dsp:cNvPr id="0" name=""/>
        <dsp:cNvSpPr/>
      </dsp:nvSpPr>
      <dsp:spPr>
        <a:xfrm>
          <a:off x="0" y="1238292"/>
          <a:ext cx="10858174" cy="2064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4747"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a:t>Clinic staff are responsible for safety monitoring of all study participants and alerting the MOSAIC Program Manager of any problems.</a:t>
          </a:r>
        </a:p>
        <a:p>
          <a:pPr marL="228600" lvl="1" indent="-228600" algn="l" defTabSz="1200150">
            <a:lnSpc>
              <a:spcPct val="90000"/>
            </a:lnSpc>
            <a:spcBef>
              <a:spcPct val="0"/>
            </a:spcBef>
            <a:spcAft>
              <a:spcPct val="20000"/>
            </a:spcAft>
            <a:buChar char="•"/>
          </a:pPr>
          <a:r>
            <a:rPr lang="en-US" sz="2700" kern="1200"/>
            <a:t>Clinic staff will provide drug resistance results to the participant and ART provider, as specified in the protocol and in accordance with national guidelines.</a:t>
          </a:r>
        </a:p>
      </dsp:txBody>
      <dsp:txXfrm>
        <a:off x="0" y="1238292"/>
        <a:ext cx="10858174" cy="20648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FB508-F90A-496F-9F6A-8638312B7193}">
      <dsp:nvSpPr>
        <dsp:cNvPr id="0" name=""/>
        <dsp:cNvSpPr/>
      </dsp:nvSpPr>
      <dsp:spPr>
        <a:xfrm>
          <a:off x="7143" y="626877"/>
          <a:ext cx="2135187" cy="13411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Poppins SemiBold" panose="00000700000000000000" pitchFamily="2" charset="0"/>
              <a:cs typeface="Poppins SemiBold" panose="00000700000000000000" pitchFamily="2" charset="0"/>
            </a:rPr>
            <a:t>Clinic staff identifies safety concern or protocol deviation</a:t>
          </a:r>
        </a:p>
      </dsp:txBody>
      <dsp:txXfrm>
        <a:off x="46424" y="666158"/>
        <a:ext cx="2056625" cy="1262602"/>
      </dsp:txXfrm>
    </dsp:sp>
    <dsp:sp modelId="{27C8DE91-EB6F-44E7-BBBF-8E18AB6FD21B}">
      <dsp:nvSpPr>
        <dsp:cNvPr id="0" name=""/>
        <dsp:cNvSpPr/>
      </dsp:nvSpPr>
      <dsp:spPr>
        <a:xfrm>
          <a:off x="2355850" y="1032696"/>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2355850" y="1138601"/>
        <a:ext cx="316861" cy="317716"/>
      </dsp:txXfrm>
    </dsp:sp>
    <dsp:sp modelId="{B2A1F5EB-EDFD-4147-9272-1591A216505E}">
      <dsp:nvSpPr>
        <dsp:cNvPr id="0" name=""/>
        <dsp:cNvSpPr/>
      </dsp:nvSpPr>
      <dsp:spPr>
        <a:xfrm>
          <a:off x="2996406" y="626877"/>
          <a:ext cx="2135187" cy="13411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Poppins SemiBold" panose="00000700000000000000" pitchFamily="2" charset="0"/>
              <a:cs typeface="Poppins SemiBold" panose="00000700000000000000" pitchFamily="2" charset="0"/>
            </a:rPr>
            <a:t>Clinic staff informs MOSAIC Program Manager</a:t>
          </a:r>
        </a:p>
      </dsp:txBody>
      <dsp:txXfrm>
        <a:off x="3035687" y="666158"/>
        <a:ext cx="2056625" cy="1262602"/>
      </dsp:txXfrm>
    </dsp:sp>
    <dsp:sp modelId="{EF91794B-50C6-4BFC-9AEB-78A75B0DD9B2}">
      <dsp:nvSpPr>
        <dsp:cNvPr id="0" name=""/>
        <dsp:cNvSpPr/>
      </dsp:nvSpPr>
      <dsp:spPr>
        <a:xfrm>
          <a:off x="5345112" y="1032696"/>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345112" y="1138601"/>
        <a:ext cx="316861" cy="317716"/>
      </dsp:txXfrm>
    </dsp:sp>
    <dsp:sp modelId="{196A7720-971C-4864-9687-C47122E43912}">
      <dsp:nvSpPr>
        <dsp:cNvPr id="0" name=""/>
        <dsp:cNvSpPr/>
      </dsp:nvSpPr>
      <dsp:spPr>
        <a:xfrm>
          <a:off x="5985668" y="626877"/>
          <a:ext cx="2135187" cy="13411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Poppins SemiBold" panose="00000700000000000000" pitchFamily="2" charset="0"/>
              <a:cs typeface="Poppins SemiBold" panose="00000700000000000000" pitchFamily="2" charset="0"/>
            </a:rPr>
            <a:t>MOSAIC Program Manager informs IRB/IEC as required</a:t>
          </a:r>
        </a:p>
      </dsp:txBody>
      <dsp:txXfrm>
        <a:off x="6024949" y="666158"/>
        <a:ext cx="2056625" cy="126260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C9FCD1-9AB9-47E4-AFEF-83E6BC2A5EDE}" type="datetimeFigureOut">
              <a:rPr lang="en-US" smtClean="0"/>
              <a:t>7/6/2023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58C17-92DC-4E3E-9529-B51020BC8965}" type="slidenum">
              <a:rPr lang="en-US" smtClean="0"/>
              <a:t>‹#›</a:t>
            </a:fld>
            <a:endParaRPr lang="en-US"/>
          </a:p>
        </p:txBody>
      </p:sp>
    </p:spTree>
    <p:extLst>
      <p:ext uri="{BB962C8B-B14F-4D97-AF65-F5344CB8AC3E}">
        <p14:creationId xmlns:p14="http://schemas.microsoft.com/office/powerpoint/2010/main" val="2663311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1</a:t>
            </a:fld>
            <a:endParaRPr lang="en-US"/>
          </a:p>
        </p:txBody>
      </p:sp>
    </p:spTree>
    <p:extLst>
      <p:ext uri="{BB962C8B-B14F-4D97-AF65-F5344CB8AC3E}">
        <p14:creationId xmlns:p14="http://schemas.microsoft.com/office/powerpoint/2010/main" val="2018867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The PrEP ring efficacy trials (ASPIRE and The Ring Study) demonstrated that rates of resistance did not differ between the placebo ring and PrEP ring arms. </a:t>
            </a:r>
            <a:r>
              <a:rPr lang="en-GB" sz="1200" dirty="0">
                <a:effectLst/>
                <a:latin typeface="Times New Roman" panose="02020603050405020304" pitchFamily="18" charset="0"/>
                <a:ea typeface="Times New Roman" panose="02020603050405020304" pitchFamily="18" charset="0"/>
              </a:rPr>
              <a:t>Of 71 women from the PrEP ring arm who seroconverted in ASPIRE, 8 (10%) had one or more </a:t>
            </a:r>
            <a:r>
              <a:rPr lang="en-US" sz="1200" dirty="0">
                <a:effectLst/>
                <a:latin typeface="Times New Roman" panose="02020603050405020304" pitchFamily="18" charset="0"/>
                <a:ea typeface="Times New Roman" panose="02020603050405020304" pitchFamily="18" charset="0"/>
              </a:rPr>
              <a:t>non-nucleoside reverse transcriptase inhibitor (</a:t>
            </a:r>
            <a:r>
              <a:rPr lang="en-GB" sz="1200" dirty="0">
                <a:effectLst/>
                <a:latin typeface="Times New Roman" panose="02020603050405020304" pitchFamily="18" charset="0"/>
                <a:ea typeface="Times New Roman" panose="02020603050405020304" pitchFamily="18" charset="0"/>
              </a:rPr>
              <a:t>NNRTI) resistance mutations; of the 77 women from the PrEP ring arm who seroconverted in The Ring Study, 14 (18%) had one or more NNRTI resistance mutations. Similar levels of drug resistance were observed in placebo arms. </a:t>
            </a:r>
            <a:r>
              <a:rPr lang="en-US" sz="1200" dirty="0">
                <a:effectLst/>
                <a:latin typeface="Times New Roman" panose="02020603050405020304" pitchFamily="18" charset="0"/>
                <a:ea typeface="Times New Roman" panose="02020603050405020304" pitchFamily="18" charset="0"/>
              </a:rPr>
              <a:t>The risk of transmission or selection of high-level NNRTI-resistant virus in rollout settings is not yet known.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Parikh UM, Mellors JW. How could HIV-1 drug resistance impact preexposure prophylaxis for HIV prevention? </a:t>
            </a:r>
            <a:r>
              <a:rPr lang="en-US" sz="1200" dirty="0" err="1">
                <a:solidFill>
                  <a:srgbClr val="494641"/>
                </a:solidFill>
                <a:effectLst/>
                <a:latin typeface="Calibri" panose="020F0502020204030204" pitchFamily="34" charset="0"/>
                <a:ea typeface="Tahoma" panose="020B0604030504040204" pitchFamily="34" charset="0"/>
                <a:cs typeface="Tahoma" panose="020B0604030504040204" pitchFamily="34" charset="0"/>
              </a:rPr>
              <a:t>Curr</a:t>
            </a:r>
            <a:r>
              <a:rPr lang="en-US" sz="12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 </a:t>
            </a:r>
            <a:r>
              <a:rPr lang="en-US" sz="1200" dirty="0" err="1">
                <a:solidFill>
                  <a:srgbClr val="494641"/>
                </a:solidFill>
                <a:effectLst/>
                <a:latin typeface="Calibri" panose="020F0502020204030204" pitchFamily="34" charset="0"/>
                <a:ea typeface="Tahoma" panose="020B0604030504040204" pitchFamily="34" charset="0"/>
                <a:cs typeface="Tahoma" panose="020B0604030504040204" pitchFamily="34" charset="0"/>
              </a:rPr>
              <a:t>Opin</a:t>
            </a:r>
            <a:r>
              <a:rPr lang="en-US" sz="12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 HIV AIDS. 2022 Jul 1;17(4):213-221. </a:t>
            </a:r>
            <a:r>
              <a:rPr lang="en-US" sz="1200" dirty="0" err="1">
                <a:solidFill>
                  <a:srgbClr val="494641"/>
                </a:solidFill>
                <a:effectLst/>
                <a:latin typeface="Calibri" panose="020F0502020204030204" pitchFamily="34" charset="0"/>
                <a:ea typeface="Tahoma" panose="020B0604030504040204" pitchFamily="34" charset="0"/>
                <a:cs typeface="Tahoma" panose="020B0604030504040204" pitchFamily="34" charset="0"/>
              </a:rPr>
              <a:t>doi</a:t>
            </a:r>
            <a:r>
              <a:rPr lang="en-US" sz="12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 10.1097/COH.0000000000000746. PMID: 35762376; PMCID: PMC9245149.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458C17-92DC-4E3E-9529-B51020BC8965}" type="slidenum">
              <a:rPr lang="en-US" smtClean="0"/>
              <a:t>14</a:t>
            </a:fld>
            <a:endParaRPr lang="en-US"/>
          </a:p>
        </p:txBody>
      </p:sp>
    </p:spTree>
    <p:extLst>
      <p:ext uri="{BB962C8B-B14F-4D97-AF65-F5344CB8AC3E}">
        <p14:creationId xmlns:p14="http://schemas.microsoft.com/office/powerpoint/2010/main" val="3124874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The CAB PrEP efficacy trials identified 20 seroconverters, five of which had integrase strand transfer inhibitor (INSTI) resistance. These trials demonstrated that diagnosis of HIV infection could be delayed for individuals who become HIV positive while taking CAB PrEP, and that there is a risk of CAB resistance selection during undiagnosed infection. More research is needed to understand the risk of resistance among individuals who acquire HIV after missing doses or discontinuing CAB PrEP. Resistance is a potential concern with CAB PrEP due to its long pharmacokinetic (PK) tail, which means that the drug remains at subtherapeutic concentrations for over a year after the last injection.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Parikh UM, Mellors JW. How could HIV-1 drug resistance impact preexposure prophylaxis for HIV prevention? </a:t>
            </a:r>
            <a:r>
              <a:rPr lang="en-US" sz="1200" dirty="0" err="1">
                <a:solidFill>
                  <a:srgbClr val="494641"/>
                </a:solidFill>
                <a:effectLst/>
                <a:latin typeface="Calibri" panose="020F0502020204030204" pitchFamily="34" charset="0"/>
                <a:ea typeface="Tahoma" panose="020B0604030504040204" pitchFamily="34" charset="0"/>
                <a:cs typeface="Tahoma" panose="020B0604030504040204" pitchFamily="34" charset="0"/>
              </a:rPr>
              <a:t>Curr</a:t>
            </a:r>
            <a:r>
              <a:rPr lang="en-US" sz="12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 </a:t>
            </a:r>
            <a:r>
              <a:rPr lang="en-US" sz="1200" dirty="0" err="1">
                <a:solidFill>
                  <a:srgbClr val="494641"/>
                </a:solidFill>
                <a:effectLst/>
                <a:latin typeface="Calibri" panose="020F0502020204030204" pitchFamily="34" charset="0"/>
                <a:ea typeface="Tahoma" panose="020B0604030504040204" pitchFamily="34" charset="0"/>
                <a:cs typeface="Tahoma" panose="020B0604030504040204" pitchFamily="34" charset="0"/>
              </a:rPr>
              <a:t>Opin</a:t>
            </a:r>
            <a:r>
              <a:rPr lang="en-US" sz="12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 HIV AIDS. 2022 Jul 1;17(4):213-221. </a:t>
            </a:r>
            <a:r>
              <a:rPr lang="en-US" sz="1200" dirty="0" err="1">
                <a:solidFill>
                  <a:srgbClr val="494641"/>
                </a:solidFill>
                <a:effectLst/>
                <a:latin typeface="Calibri" panose="020F0502020204030204" pitchFamily="34" charset="0"/>
                <a:ea typeface="Tahoma" panose="020B0604030504040204" pitchFamily="34" charset="0"/>
                <a:cs typeface="Tahoma" panose="020B0604030504040204" pitchFamily="34" charset="0"/>
              </a:rPr>
              <a:t>doi</a:t>
            </a:r>
            <a:r>
              <a:rPr lang="en-US" sz="12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 10.1097/COH.0000000000000746. PMID: 35762376; PMCID: PMC9245149.</a:t>
            </a:r>
          </a:p>
          <a:p>
            <a:endParaRPr lang="en-US" dirty="0"/>
          </a:p>
        </p:txBody>
      </p:sp>
      <p:sp>
        <p:nvSpPr>
          <p:cNvPr id="4" name="Slide Number Placeholder 3"/>
          <p:cNvSpPr>
            <a:spLocks noGrp="1"/>
          </p:cNvSpPr>
          <p:nvPr>
            <p:ph type="sldNum" sz="quarter" idx="5"/>
          </p:nvPr>
        </p:nvSpPr>
        <p:spPr/>
        <p:txBody>
          <a:bodyPr/>
          <a:lstStyle/>
          <a:p>
            <a:fld id="{34458C17-92DC-4E3E-9529-B51020BC8965}" type="slidenum">
              <a:rPr lang="en-US" smtClean="0"/>
              <a:t>15</a:t>
            </a:fld>
            <a:endParaRPr lang="en-US"/>
          </a:p>
        </p:txBody>
      </p:sp>
    </p:spTree>
    <p:extLst>
      <p:ext uri="{BB962C8B-B14F-4D97-AF65-F5344CB8AC3E}">
        <p14:creationId xmlns:p14="http://schemas.microsoft.com/office/powerpoint/2010/main" val="3120428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17</a:t>
            </a:fld>
            <a:endParaRPr lang="en-US"/>
          </a:p>
        </p:txBody>
      </p:sp>
    </p:spTree>
    <p:extLst>
      <p:ext uri="{BB962C8B-B14F-4D97-AF65-F5344CB8AC3E}">
        <p14:creationId xmlns:p14="http://schemas.microsoft.com/office/powerpoint/2010/main" val="3948739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19</a:t>
            </a:fld>
            <a:endParaRPr lang="en-US"/>
          </a:p>
        </p:txBody>
      </p:sp>
    </p:spTree>
    <p:extLst>
      <p:ext uri="{BB962C8B-B14F-4D97-AF65-F5344CB8AC3E}">
        <p14:creationId xmlns:p14="http://schemas.microsoft.com/office/powerpoint/2010/main" val="2442948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Trainers should be prepared to confirm which laboratory(ies) will conduct the testing — in country and/or out of the country.</a:t>
            </a:r>
          </a:p>
        </p:txBody>
      </p:sp>
      <p:sp>
        <p:nvSpPr>
          <p:cNvPr id="4" name="Slide Number Placeholder 3"/>
          <p:cNvSpPr>
            <a:spLocks noGrp="1"/>
          </p:cNvSpPr>
          <p:nvPr>
            <p:ph type="sldNum" sz="quarter" idx="5"/>
          </p:nvPr>
        </p:nvSpPr>
        <p:spPr/>
        <p:txBody>
          <a:bodyPr/>
          <a:lstStyle/>
          <a:p>
            <a:fld id="{34458C17-92DC-4E3E-9529-B51020BC8965}" type="slidenum">
              <a:rPr lang="en-US" smtClean="0"/>
              <a:t>20</a:t>
            </a:fld>
            <a:endParaRPr lang="en-US"/>
          </a:p>
        </p:txBody>
      </p:sp>
    </p:spTree>
    <p:extLst>
      <p:ext uri="{BB962C8B-B14F-4D97-AF65-F5344CB8AC3E}">
        <p14:creationId xmlns:p14="http://schemas.microsoft.com/office/powerpoint/2010/main" val="166647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23</a:t>
            </a:fld>
            <a:endParaRPr lang="en-US"/>
          </a:p>
        </p:txBody>
      </p:sp>
    </p:spTree>
    <p:extLst>
      <p:ext uri="{BB962C8B-B14F-4D97-AF65-F5344CB8AC3E}">
        <p14:creationId xmlns:p14="http://schemas.microsoft.com/office/powerpoint/2010/main" val="3831295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Trainers to update first bullet based on currently approved protocol (oral vs. written).</a:t>
            </a:r>
          </a:p>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24</a:t>
            </a:fld>
            <a:endParaRPr lang="en-US"/>
          </a:p>
        </p:txBody>
      </p:sp>
    </p:spTree>
    <p:extLst>
      <p:ext uri="{BB962C8B-B14F-4D97-AF65-F5344CB8AC3E}">
        <p14:creationId xmlns:p14="http://schemas.microsoft.com/office/powerpoint/2010/main" val="1309018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Trainers to update second bullet based on currently approved protocol (oral vs. written).</a:t>
            </a:r>
          </a:p>
        </p:txBody>
      </p:sp>
      <p:sp>
        <p:nvSpPr>
          <p:cNvPr id="4" name="Slide Number Placeholder 3"/>
          <p:cNvSpPr>
            <a:spLocks noGrp="1"/>
          </p:cNvSpPr>
          <p:nvPr>
            <p:ph type="sldNum" sz="quarter" idx="5"/>
          </p:nvPr>
        </p:nvSpPr>
        <p:spPr/>
        <p:txBody>
          <a:bodyPr/>
          <a:lstStyle/>
          <a:p>
            <a:fld id="{34458C17-92DC-4E3E-9529-B51020BC8965}" type="slidenum">
              <a:rPr lang="en-US" smtClean="0"/>
              <a:t>25</a:t>
            </a:fld>
            <a:endParaRPr lang="en-US"/>
          </a:p>
        </p:txBody>
      </p:sp>
    </p:spTree>
    <p:extLst>
      <p:ext uri="{BB962C8B-B14F-4D97-AF65-F5344CB8AC3E}">
        <p14:creationId xmlns:p14="http://schemas.microsoft.com/office/powerpoint/2010/main" val="1547343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26</a:t>
            </a:fld>
            <a:endParaRPr lang="en-US"/>
          </a:p>
        </p:txBody>
      </p:sp>
    </p:spTree>
    <p:extLst>
      <p:ext uri="{BB962C8B-B14F-4D97-AF65-F5344CB8AC3E}">
        <p14:creationId xmlns:p14="http://schemas.microsoft.com/office/powerpoint/2010/main" val="3794367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for trainers: Adapt slide to indicate if barcode stickers or ID will be used; also, adjust first bullet as necessary (if study clinics will be creating DBS cards or sending whole blood).</a:t>
            </a:r>
          </a:p>
        </p:txBody>
      </p:sp>
      <p:sp>
        <p:nvSpPr>
          <p:cNvPr id="4" name="Slide Number Placeholder 3"/>
          <p:cNvSpPr>
            <a:spLocks noGrp="1"/>
          </p:cNvSpPr>
          <p:nvPr>
            <p:ph type="sldNum" sz="quarter" idx="5"/>
          </p:nvPr>
        </p:nvSpPr>
        <p:spPr/>
        <p:txBody>
          <a:bodyPr/>
          <a:lstStyle/>
          <a:p>
            <a:fld id="{34458C17-92DC-4E3E-9529-B51020BC8965}" type="slidenum">
              <a:rPr lang="en-US" smtClean="0"/>
              <a:t>27</a:t>
            </a:fld>
            <a:endParaRPr lang="en-US"/>
          </a:p>
        </p:txBody>
      </p:sp>
    </p:spTree>
    <p:extLst>
      <p:ext uri="{BB962C8B-B14F-4D97-AF65-F5344CB8AC3E}">
        <p14:creationId xmlns:p14="http://schemas.microsoft.com/office/powerpoint/2010/main" val="3583653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5</a:t>
            </a:fld>
            <a:endParaRPr lang="en-US"/>
          </a:p>
        </p:txBody>
      </p:sp>
    </p:spTree>
    <p:extLst>
      <p:ext uri="{BB962C8B-B14F-4D97-AF65-F5344CB8AC3E}">
        <p14:creationId xmlns:p14="http://schemas.microsoft.com/office/powerpoint/2010/main" val="1458831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28</a:t>
            </a:fld>
            <a:endParaRPr lang="en-US"/>
          </a:p>
        </p:txBody>
      </p:sp>
    </p:spTree>
    <p:extLst>
      <p:ext uri="{BB962C8B-B14F-4D97-AF65-F5344CB8AC3E}">
        <p14:creationId xmlns:p14="http://schemas.microsoft.com/office/powerpoint/2010/main" val="2528379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29</a:t>
            </a:fld>
            <a:endParaRPr lang="en-US"/>
          </a:p>
        </p:txBody>
      </p:sp>
    </p:spTree>
    <p:extLst>
      <p:ext uri="{BB962C8B-B14F-4D97-AF65-F5344CB8AC3E}">
        <p14:creationId xmlns:p14="http://schemas.microsoft.com/office/powerpoint/2010/main" val="2532658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30</a:t>
            </a:fld>
            <a:endParaRPr lang="en-US"/>
          </a:p>
        </p:txBody>
      </p:sp>
    </p:spTree>
    <p:extLst>
      <p:ext uri="{BB962C8B-B14F-4D97-AF65-F5344CB8AC3E}">
        <p14:creationId xmlns:p14="http://schemas.microsoft.com/office/powerpoint/2010/main" val="2136529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32</a:t>
            </a:fld>
            <a:endParaRPr lang="en-US"/>
          </a:p>
        </p:txBody>
      </p:sp>
    </p:spTree>
    <p:extLst>
      <p:ext uri="{BB962C8B-B14F-4D97-AF65-F5344CB8AC3E}">
        <p14:creationId xmlns:p14="http://schemas.microsoft.com/office/powerpoint/2010/main" val="2540022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34</a:t>
            </a:fld>
            <a:endParaRPr lang="en-US"/>
          </a:p>
        </p:txBody>
      </p:sp>
    </p:spTree>
    <p:extLst>
      <p:ext uri="{BB962C8B-B14F-4D97-AF65-F5344CB8AC3E}">
        <p14:creationId xmlns:p14="http://schemas.microsoft.com/office/powerpoint/2010/main" val="1676838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458C17-92DC-4E3E-9529-B51020BC8965}" type="slidenum">
              <a:rPr lang="en-US" smtClean="0"/>
              <a:t>35</a:t>
            </a:fld>
            <a:endParaRPr lang="en-US"/>
          </a:p>
        </p:txBody>
      </p:sp>
    </p:spTree>
    <p:extLst>
      <p:ext uri="{BB962C8B-B14F-4D97-AF65-F5344CB8AC3E}">
        <p14:creationId xmlns:p14="http://schemas.microsoft.com/office/powerpoint/2010/main" val="3042546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36</a:t>
            </a:fld>
            <a:endParaRPr lang="en-US"/>
          </a:p>
        </p:txBody>
      </p:sp>
    </p:spTree>
    <p:extLst>
      <p:ext uri="{BB962C8B-B14F-4D97-AF65-F5344CB8AC3E}">
        <p14:creationId xmlns:p14="http://schemas.microsoft.com/office/powerpoint/2010/main" val="164424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37</a:t>
            </a:fld>
            <a:endParaRPr lang="en-US"/>
          </a:p>
        </p:txBody>
      </p:sp>
    </p:spTree>
    <p:extLst>
      <p:ext uri="{BB962C8B-B14F-4D97-AF65-F5344CB8AC3E}">
        <p14:creationId xmlns:p14="http://schemas.microsoft.com/office/powerpoint/2010/main" val="3232269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38</a:t>
            </a:fld>
            <a:endParaRPr lang="en-US"/>
          </a:p>
        </p:txBody>
      </p:sp>
    </p:spTree>
    <p:extLst>
      <p:ext uri="{BB962C8B-B14F-4D97-AF65-F5344CB8AC3E}">
        <p14:creationId xmlns:p14="http://schemas.microsoft.com/office/powerpoint/2010/main" val="149865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40</a:t>
            </a:fld>
            <a:endParaRPr lang="en-US"/>
          </a:p>
        </p:txBody>
      </p:sp>
    </p:spTree>
    <p:extLst>
      <p:ext uri="{BB962C8B-B14F-4D97-AF65-F5344CB8AC3E}">
        <p14:creationId xmlns:p14="http://schemas.microsoft.com/office/powerpoint/2010/main" val="2663280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6</a:t>
            </a:fld>
            <a:endParaRPr lang="en-US"/>
          </a:p>
        </p:txBody>
      </p:sp>
    </p:spTree>
    <p:extLst>
      <p:ext uri="{BB962C8B-B14F-4D97-AF65-F5344CB8AC3E}">
        <p14:creationId xmlns:p14="http://schemas.microsoft.com/office/powerpoint/2010/main" val="11754110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Shipping</a:t>
            </a:r>
            <a:r>
              <a:rPr lang="en-US">
                <a:latin typeface="Calibri"/>
                <a:ea typeface="Roboto"/>
                <a:cs typeface="Calibri"/>
              </a:rPr>
              <a:t> procedures and requirements may vary by location; update slide as needed.</a:t>
            </a:r>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41</a:t>
            </a:fld>
            <a:endParaRPr lang="en-US"/>
          </a:p>
        </p:txBody>
      </p:sp>
    </p:spTree>
    <p:extLst>
      <p:ext uri="{BB962C8B-B14F-4D97-AF65-F5344CB8AC3E}">
        <p14:creationId xmlns:p14="http://schemas.microsoft.com/office/powerpoint/2010/main" val="27781265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43</a:t>
            </a:fld>
            <a:endParaRPr lang="en-US"/>
          </a:p>
        </p:txBody>
      </p:sp>
    </p:spTree>
    <p:extLst>
      <p:ext uri="{BB962C8B-B14F-4D97-AF65-F5344CB8AC3E}">
        <p14:creationId xmlns:p14="http://schemas.microsoft.com/office/powerpoint/2010/main" val="3965865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44</a:t>
            </a:fld>
            <a:endParaRPr lang="en-US"/>
          </a:p>
        </p:txBody>
      </p:sp>
    </p:spTree>
    <p:extLst>
      <p:ext uri="{BB962C8B-B14F-4D97-AF65-F5344CB8AC3E}">
        <p14:creationId xmlns:p14="http://schemas.microsoft.com/office/powerpoint/2010/main" val="2160395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these </a:t>
            </a:r>
            <a:r>
              <a:rPr lang="en-US" sz="1800">
                <a:effectLst/>
                <a:latin typeface="Arial" panose="020B0604020202020204" pitchFamily="34" charset="0"/>
                <a:ea typeface="Arial" panose="020B0604020202020204" pitchFamily="34" charset="0"/>
              </a:rPr>
              <a:t>enzymes are important for viral replication / life cycle.</a:t>
            </a:r>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45</a:t>
            </a:fld>
            <a:endParaRPr lang="en-US"/>
          </a:p>
        </p:txBody>
      </p:sp>
    </p:spTree>
    <p:extLst>
      <p:ext uri="{BB962C8B-B14F-4D97-AF65-F5344CB8AC3E}">
        <p14:creationId xmlns:p14="http://schemas.microsoft.com/office/powerpoint/2010/main" val="281046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46</a:t>
            </a:fld>
            <a:endParaRPr lang="en-US"/>
          </a:p>
        </p:txBody>
      </p:sp>
    </p:spTree>
    <p:extLst>
      <p:ext uri="{BB962C8B-B14F-4D97-AF65-F5344CB8AC3E}">
        <p14:creationId xmlns:p14="http://schemas.microsoft.com/office/powerpoint/2010/main" val="285726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47</a:t>
            </a:fld>
            <a:endParaRPr lang="en-US"/>
          </a:p>
        </p:txBody>
      </p:sp>
    </p:spTree>
    <p:extLst>
      <p:ext uri="{BB962C8B-B14F-4D97-AF65-F5344CB8AC3E}">
        <p14:creationId xmlns:p14="http://schemas.microsoft.com/office/powerpoint/2010/main" val="3769328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48</a:t>
            </a:fld>
            <a:endParaRPr lang="en-US"/>
          </a:p>
        </p:txBody>
      </p:sp>
    </p:spTree>
    <p:extLst>
      <p:ext uri="{BB962C8B-B14F-4D97-AF65-F5344CB8AC3E}">
        <p14:creationId xmlns:p14="http://schemas.microsoft.com/office/powerpoint/2010/main" val="26088743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49</a:t>
            </a:fld>
            <a:endParaRPr lang="en-US"/>
          </a:p>
        </p:txBody>
      </p:sp>
    </p:spTree>
    <p:extLst>
      <p:ext uri="{BB962C8B-B14F-4D97-AF65-F5344CB8AC3E}">
        <p14:creationId xmlns:p14="http://schemas.microsoft.com/office/powerpoint/2010/main" val="34513028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Presenter: Consider the audience and possibly remove or hide this slide if it is overly technical for training. Also, note that the summary would be similar for </a:t>
            </a:r>
            <a:r>
              <a:rPr lang="en-US">
                <a:highlight>
                  <a:srgbClr val="FFFF00"/>
                </a:highlight>
              </a:rPr>
              <a:t>INSTI </a:t>
            </a:r>
            <a:r>
              <a:rPr lang="en-US"/>
              <a:t>results.</a:t>
            </a:r>
          </a:p>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50</a:t>
            </a:fld>
            <a:endParaRPr lang="en-US"/>
          </a:p>
        </p:txBody>
      </p:sp>
    </p:spTree>
    <p:extLst>
      <p:ext uri="{BB962C8B-B14F-4D97-AF65-F5344CB8AC3E}">
        <p14:creationId xmlns:p14="http://schemas.microsoft.com/office/powerpoint/2010/main" val="24803517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458C17-92DC-4E3E-9529-B51020BC8965}" type="slidenum">
              <a:rPr lang="en-US" smtClean="0"/>
              <a:t>54</a:t>
            </a:fld>
            <a:endParaRPr lang="en-US"/>
          </a:p>
        </p:txBody>
      </p:sp>
    </p:spTree>
    <p:extLst>
      <p:ext uri="{BB962C8B-B14F-4D97-AF65-F5344CB8AC3E}">
        <p14:creationId xmlns:p14="http://schemas.microsoft.com/office/powerpoint/2010/main" val="2764413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25">
                <a:solidFill>
                  <a:srgbClr val="000000"/>
                </a:solidFill>
                <a:effectLst/>
                <a:latin typeface="Times New Roman" panose="02020603050405020304" pitchFamily="18" charset="0"/>
                <a:ea typeface="Times New Roman" panose="02020603050405020304" pitchFamily="18" charset="0"/>
              </a:rPr>
              <a:t>Pretreatment drug resistance (PDR) is resistance transmitted at the time of infection or acquired due to prior ARV drug exposure (e.g., in women exposed to ARV drugs for the prevention of vertical transmission of HIV, in people who have received pre-exposure prophylaxis, or in individuals reinitiating first-line ART after a period of treatment interruption without documented virologic failure).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spc="25">
              <a:solidFill>
                <a:srgbClr val="000000"/>
              </a:solidFill>
              <a:effectLst/>
              <a:latin typeface="Times New Roman" panose="02020603050405020304" pitchFamily="18" charset="0"/>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25">
                <a:solidFill>
                  <a:srgbClr val="000000"/>
                </a:solidFill>
                <a:effectLst/>
                <a:latin typeface="Times New Roman" panose="02020603050405020304" pitchFamily="18" charset="0"/>
                <a:ea typeface="ヒラギノ角ゴ Pro W3"/>
              </a:rPr>
              <a:t>Acquired drug resistance is resistance that emerges after an individual starts ART.</a:t>
            </a:r>
            <a:endParaRPr lang="en-US" sz="1800">
              <a:solidFill>
                <a:srgbClr val="000000"/>
              </a:solidFill>
              <a:effectLst/>
              <a:latin typeface="Times New Roman" panose="02020603050405020304" pitchFamily="18" charset="0"/>
              <a:ea typeface="ヒラギノ角ゴ Pro W3"/>
            </a:endParaRPr>
          </a:p>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7</a:t>
            </a:fld>
            <a:endParaRPr lang="en-US"/>
          </a:p>
        </p:txBody>
      </p:sp>
    </p:spTree>
    <p:extLst>
      <p:ext uri="{BB962C8B-B14F-4D97-AF65-F5344CB8AC3E}">
        <p14:creationId xmlns:p14="http://schemas.microsoft.com/office/powerpoint/2010/main" val="5488314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Times New Roman" panose="02020603050405020304" pitchFamily="18" charset="0"/>
              </a:rPr>
              <a:t>“Research use only” results may be provided by a laboratory that tests specimens using a short amplicon assay, which covers the regions relevant for the drugs included in oral PrEP. Because the test does not cover all regions, it cannot be used for clinical care.</a:t>
            </a:r>
            <a:endParaRPr lang="en-US"/>
          </a:p>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55</a:t>
            </a:fld>
            <a:endParaRPr lang="en-US"/>
          </a:p>
        </p:txBody>
      </p:sp>
    </p:spTree>
    <p:extLst>
      <p:ext uri="{BB962C8B-B14F-4D97-AF65-F5344CB8AC3E}">
        <p14:creationId xmlns:p14="http://schemas.microsoft.com/office/powerpoint/2010/main" val="39250545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57</a:t>
            </a:fld>
            <a:endParaRPr lang="en-US"/>
          </a:p>
        </p:txBody>
      </p:sp>
    </p:spTree>
    <p:extLst>
      <p:ext uri="{BB962C8B-B14F-4D97-AF65-F5344CB8AC3E}">
        <p14:creationId xmlns:p14="http://schemas.microsoft.com/office/powerpoint/2010/main" val="34156937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59</a:t>
            </a:fld>
            <a:endParaRPr lang="en-US"/>
          </a:p>
        </p:txBody>
      </p:sp>
    </p:spTree>
    <p:extLst>
      <p:ext uri="{BB962C8B-B14F-4D97-AF65-F5344CB8AC3E}">
        <p14:creationId xmlns:p14="http://schemas.microsoft.com/office/powerpoint/2010/main" val="9647069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62</a:t>
            </a:fld>
            <a:endParaRPr lang="en-US"/>
          </a:p>
        </p:txBody>
      </p:sp>
    </p:spTree>
    <p:extLst>
      <p:ext uri="{BB962C8B-B14F-4D97-AF65-F5344CB8AC3E}">
        <p14:creationId xmlns:p14="http://schemas.microsoft.com/office/powerpoint/2010/main" val="1683178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63</a:t>
            </a:fld>
            <a:endParaRPr lang="en-US"/>
          </a:p>
        </p:txBody>
      </p:sp>
    </p:spTree>
    <p:extLst>
      <p:ext uri="{BB962C8B-B14F-4D97-AF65-F5344CB8AC3E}">
        <p14:creationId xmlns:p14="http://schemas.microsoft.com/office/powerpoint/2010/main" val="15781439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64</a:t>
            </a:fld>
            <a:endParaRPr lang="en-US"/>
          </a:p>
        </p:txBody>
      </p:sp>
    </p:spTree>
    <p:extLst>
      <p:ext uri="{BB962C8B-B14F-4D97-AF65-F5344CB8AC3E}">
        <p14:creationId xmlns:p14="http://schemas.microsoft.com/office/powerpoint/2010/main" val="17136277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65</a:t>
            </a:fld>
            <a:endParaRPr lang="en-US"/>
          </a:p>
        </p:txBody>
      </p:sp>
    </p:spTree>
    <p:extLst>
      <p:ext uri="{BB962C8B-B14F-4D97-AF65-F5344CB8AC3E}">
        <p14:creationId xmlns:p14="http://schemas.microsoft.com/office/powerpoint/2010/main" val="5701099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67</a:t>
            </a:fld>
            <a:endParaRPr lang="en-US"/>
          </a:p>
        </p:txBody>
      </p:sp>
    </p:spTree>
    <p:extLst>
      <p:ext uri="{BB962C8B-B14F-4D97-AF65-F5344CB8AC3E}">
        <p14:creationId xmlns:p14="http://schemas.microsoft.com/office/powerpoint/2010/main" val="1196850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8</a:t>
            </a:fld>
            <a:endParaRPr lang="en-US"/>
          </a:p>
        </p:txBody>
      </p:sp>
    </p:spTree>
    <p:extLst>
      <p:ext uri="{BB962C8B-B14F-4D97-AF65-F5344CB8AC3E}">
        <p14:creationId xmlns:p14="http://schemas.microsoft.com/office/powerpoint/2010/main" val="841599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10</a:t>
            </a:fld>
            <a:endParaRPr lang="en-US"/>
          </a:p>
        </p:txBody>
      </p:sp>
    </p:spTree>
    <p:extLst>
      <p:ext uri="{BB962C8B-B14F-4D97-AF65-F5344CB8AC3E}">
        <p14:creationId xmlns:p14="http://schemas.microsoft.com/office/powerpoint/2010/main" val="2795055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2100" marR="139700" algn="just">
              <a:lnSpc>
                <a:spcPct val="98000"/>
              </a:lnSpc>
              <a:spcBef>
                <a:spcPts val="1160"/>
              </a:spcBef>
              <a:spcAft>
                <a:spcPts val="0"/>
              </a:spcAft>
            </a:pPr>
            <a:r>
              <a:rPr lang="en-US" sz="1800">
                <a:effectLst/>
                <a:latin typeface="Times New Roman" panose="02020603050405020304" pitchFamily="18" charset="0"/>
                <a:ea typeface="Times New Roman" panose="02020603050405020304" pitchFamily="18" charset="0"/>
              </a:rPr>
              <a:t>The major factors influencing the selection or acquisition of resistance during PrEP use include the level and duration</a:t>
            </a:r>
            <a:r>
              <a:rPr lang="en-US" sz="1800" spc="-20">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of</a:t>
            </a:r>
            <a:r>
              <a:rPr lang="en-US" sz="1800" spc="-20">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ARV</a:t>
            </a:r>
            <a:r>
              <a:rPr lang="en-US" sz="1800" spc="-20">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exposure</a:t>
            </a:r>
            <a:r>
              <a:rPr lang="en-US" sz="1800" spc="-20">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during</a:t>
            </a:r>
            <a:r>
              <a:rPr lang="en-US" sz="1800" spc="-20">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unrecognized</a:t>
            </a:r>
            <a:r>
              <a:rPr lang="en-US" sz="1800" spc="-15">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acute</a:t>
            </a:r>
            <a:r>
              <a:rPr lang="en-US" sz="1800" spc="-20">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infection,</a:t>
            </a:r>
            <a:r>
              <a:rPr lang="en-US" sz="1800" spc="-15">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the</a:t>
            </a:r>
            <a:r>
              <a:rPr lang="en-US" sz="1800" spc="-20">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occurrence</a:t>
            </a:r>
            <a:r>
              <a:rPr lang="en-US" sz="1800" spc="-20">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of</a:t>
            </a:r>
            <a:r>
              <a:rPr lang="en-US" sz="1800" spc="-25">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breakthrough</a:t>
            </a:r>
            <a:r>
              <a:rPr lang="en-US" sz="1800" spc="-15">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infection due to suboptimal drug levels, and the prevalence of transmitted drug resistance (TDR) in the regions where PrEP rollout is</a:t>
            </a:r>
            <a:r>
              <a:rPr lang="en-US" sz="1800" spc="-15">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Times New Roman" panose="02020603050405020304" pitchFamily="18" charset="0"/>
              </a:rPr>
              <a:t>implemented.</a:t>
            </a:r>
          </a:p>
          <a:p>
            <a:pPr marL="0" marR="0">
              <a:spcBef>
                <a:spcPts val="0"/>
              </a:spcBef>
              <a:spcAft>
                <a:spcPts val="0"/>
              </a:spcAft>
            </a:pPr>
            <a:r>
              <a:rPr lang="en-US" sz="1800">
                <a:effectLst/>
                <a:latin typeface="Times New Roman" panose="02020603050405020304" pitchFamily="18" charset="0"/>
                <a:ea typeface="Times New Roman" panose="02020603050405020304" pitchFamily="18" charset="0"/>
              </a:rPr>
              <a:t> </a:t>
            </a:r>
          </a:p>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11</a:t>
            </a:fld>
            <a:endParaRPr lang="en-US"/>
          </a:p>
        </p:txBody>
      </p:sp>
    </p:spTree>
    <p:extLst>
      <p:ext uri="{BB962C8B-B14F-4D97-AF65-F5344CB8AC3E}">
        <p14:creationId xmlns:p14="http://schemas.microsoft.com/office/powerpoint/2010/main" val="3101449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58C17-92DC-4E3E-9529-B51020BC8965}" type="slidenum">
              <a:rPr lang="en-US" smtClean="0"/>
              <a:t>12</a:t>
            </a:fld>
            <a:endParaRPr lang="en-US"/>
          </a:p>
        </p:txBody>
      </p:sp>
    </p:spTree>
    <p:extLst>
      <p:ext uri="{BB962C8B-B14F-4D97-AF65-F5344CB8AC3E}">
        <p14:creationId xmlns:p14="http://schemas.microsoft.com/office/powerpoint/2010/main" val="2358694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Oral</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PrEP efficacy</a:t>
            </a:r>
            <a:r>
              <a:rPr lang="en-US" sz="1200" spc="-1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trials</a:t>
            </a:r>
            <a:r>
              <a:rPr lang="en-US" sz="1200" spc="-2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demonstrated that</a:t>
            </a:r>
            <a:r>
              <a:rPr lang="en-US" sz="1200" spc="-2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HIV</a:t>
            </a:r>
            <a:r>
              <a:rPr lang="en-US" sz="1200" spc="-2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drug</a:t>
            </a:r>
            <a:r>
              <a:rPr lang="en-US" sz="1200" spc="-1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resistance (HIVDR)</a:t>
            </a:r>
            <a:r>
              <a:rPr lang="en-US" sz="1200" spc="-2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is infrequently</a:t>
            </a:r>
            <a:r>
              <a:rPr lang="en-US" sz="1200" spc="-6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selected</a:t>
            </a:r>
            <a:r>
              <a:rPr lang="en-US" sz="1200" spc="-7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if</a:t>
            </a:r>
            <a:r>
              <a:rPr lang="en-US" sz="1200" spc="-7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PrEP</a:t>
            </a:r>
            <a:r>
              <a:rPr lang="en-US" sz="1200" spc="-6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is</a:t>
            </a:r>
            <a:r>
              <a:rPr lang="en-US" sz="1200" spc="-6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successfully</a:t>
            </a:r>
            <a:r>
              <a:rPr lang="en-US" sz="1200" spc="-6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started</a:t>
            </a:r>
            <a:r>
              <a:rPr lang="en-US" sz="1200" spc="-6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before</a:t>
            </a:r>
            <a:r>
              <a:rPr lang="en-US" sz="1200" spc="-6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HIV-1</a:t>
            </a:r>
            <a:r>
              <a:rPr lang="en-US" sz="1200" spc="-6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infection</a:t>
            </a:r>
            <a:r>
              <a:rPr lang="en-US" sz="1200" spc="-6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has</a:t>
            </a:r>
            <a:r>
              <a:rPr lang="en-US" sz="1200" spc="-6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occurred</a:t>
            </a:r>
            <a:r>
              <a:rPr lang="en-US" sz="1200" spc="-6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and</a:t>
            </a:r>
            <a:r>
              <a:rPr lang="en-US" sz="1200" spc="-6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is</a:t>
            </a:r>
            <a:r>
              <a:rPr lang="en-US" sz="1200" spc="-65"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more</a:t>
            </a:r>
            <a:r>
              <a:rPr lang="en-US" sz="1200" spc="-7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likely to occur when PrEP is inadvertently started during undiagnosed acute infection. Among the 348 reported individuals who seroconverted while prescribed oral PrEP, 35 </a:t>
            </a:r>
            <a:r>
              <a:rPr lang="en-GB" sz="1200" dirty="0">
                <a:effectLst/>
                <a:latin typeface="Times New Roman" panose="02020603050405020304" pitchFamily="18" charset="0"/>
                <a:ea typeface="Times New Roman" panose="02020603050405020304" pitchFamily="18" charset="0"/>
              </a:rPr>
              <a:t>occurred when PrEP was initiated during undiagnosed acute infection; of these, 18 of 35 (51%) had HIV-1 with mutations associated with resistance to tenofovir disoproxil fumarate (TDF) or emtricitabine (FTC) resistance (K65R and/or M184I or V). A total of 313 individuals became HIV positive after starting PrEP; of these, 19 of 313 (6%) had TDF- and/or FTC-associated mutations</a:t>
            </a:r>
            <a:r>
              <a:rPr lang="en-US" sz="1200" dirty="0">
                <a:effectLst/>
                <a:latin typeface="Times New Roman" panose="02020603050405020304" pitchFamily="18" charset="0"/>
                <a:ea typeface="Times New Roman" panose="02020603050405020304" pitchFamily="18" charset="0"/>
              </a:rPr>
              <a:t>. Results from the Global Evaluation of Microbicide Sensitivity (GEMS) project further demonstrated the risk of HIVDR with oral PrEP use in a real-world setting across Eswatini, Kenya, South Africa, and Zimbabwe. </a:t>
            </a:r>
            <a:r>
              <a:rPr lang="en-GB" sz="1200" dirty="0">
                <a:effectLst/>
                <a:latin typeface="Times New Roman" panose="02020603050405020304" pitchFamily="18" charset="0"/>
                <a:ea typeface="Times New Roman" panose="02020603050405020304" pitchFamily="18" charset="0"/>
              </a:rPr>
              <a:t>Of the 118 seroconversions tested for HIVDR through GEMS, 23% had PrEP-associated resistance mutations, with the majority having TDF diphosphate levels associated with four or more doses per week</a:t>
            </a:r>
            <a:r>
              <a:rPr lang="en-US" sz="1200" dirty="0">
                <a:effectLst/>
                <a:latin typeface="Times New Roman" panose="02020603050405020304" pitchFamily="18"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Parikh UM, Mellors JW. How could HIV-1 drug resistance impact preexposure prophylaxis for HIV prevention? </a:t>
            </a:r>
            <a:r>
              <a:rPr lang="en-US" sz="1800" dirty="0" err="1">
                <a:solidFill>
                  <a:srgbClr val="494641"/>
                </a:solidFill>
                <a:effectLst/>
                <a:latin typeface="Calibri" panose="020F0502020204030204" pitchFamily="34" charset="0"/>
                <a:ea typeface="Tahoma" panose="020B0604030504040204" pitchFamily="34" charset="0"/>
                <a:cs typeface="Tahoma" panose="020B0604030504040204" pitchFamily="34" charset="0"/>
              </a:rPr>
              <a:t>Curr</a:t>
            </a:r>
            <a:r>
              <a:rPr lang="en-US" sz="18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 </a:t>
            </a:r>
            <a:r>
              <a:rPr lang="en-US" sz="1800" dirty="0" err="1">
                <a:solidFill>
                  <a:srgbClr val="494641"/>
                </a:solidFill>
                <a:effectLst/>
                <a:latin typeface="Calibri" panose="020F0502020204030204" pitchFamily="34" charset="0"/>
                <a:ea typeface="Tahoma" panose="020B0604030504040204" pitchFamily="34" charset="0"/>
                <a:cs typeface="Tahoma" panose="020B0604030504040204" pitchFamily="34" charset="0"/>
              </a:rPr>
              <a:t>Opin</a:t>
            </a:r>
            <a:r>
              <a:rPr lang="en-US" sz="18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 HIV AIDS. 2022 Jul 1;17(4):213-221. </a:t>
            </a:r>
            <a:r>
              <a:rPr lang="en-US" sz="1800" dirty="0" err="1">
                <a:solidFill>
                  <a:srgbClr val="494641"/>
                </a:solidFill>
                <a:effectLst/>
                <a:latin typeface="Calibri" panose="020F0502020204030204" pitchFamily="34" charset="0"/>
                <a:ea typeface="Tahoma" panose="020B0604030504040204" pitchFamily="34" charset="0"/>
                <a:cs typeface="Tahoma" panose="020B0604030504040204" pitchFamily="34" charset="0"/>
              </a:rPr>
              <a:t>doi</a:t>
            </a:r>
            <a:r>
              <a:rPr lang="en-US" sz="1800" dirty="0">
                <a:solidFill>
                  <a:srgbClr val="494641"/>
                </a:solidFill>
                <a:effectLst/>
                <a:latin typeface="Calibri" panose="020F0502020204030204" pitchFamily="34" charset="0"/>
                <a:ea typeface="Tahoma" panose="020B0604030504040204" pitchFamily="34" charset="0"/>
                <a:cs typeface="Tahoma" panose="020B0604030504040204" pitchFamily="34" charset="0"/>
              </a:rPr>
              <a:t>: 10.1097/COH.0000000000000746. PMID: 35762376; PMCID: PMC9245149.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458C17-92DC-4E3E-9529-B51020BC8965}" type="slidenum">
              <a:rPr lang="en-US" smtClean="0"/>
              <a:t>13</a:t>
            </a:fld>
            <a:endParaRPr lang="en-US"/>
          </a:p>
        </p:txBody>
      </p:sp>
    </p:spTree>
    <p:extLst>
      <p:ext uri="{BB962C8B-B14F-4D97-AF65-F5344CB8AC3E}">
        <p14:creationId xmlns:p14="http://schemas.microsoft.com/office/powerpoint/2010/main" val="18739654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16.jpeg"/><Relationship Id="rId7" Type="http://schemas.openxmlformats.org/officeDocument/2006/relationships/hyperlink" Target="https://twitter.com/MOSAICproj" TargetMode="External"/><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17.jpeg"/><Relationship Id="rId9" Type="http://schemas.openxmlformats.org/officeDocument/2006/relationships/hyperlink" Target="https://www.mosaicproject.blog/" TargetMode="Externa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02436" y="5704012"/>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84714"/>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21105" y="5698612"/>
            <a:ext cx="1877087" cy="563126"/>
          </a:xfrm>
          <a:prstGeom prst="rect">
            <a:avLst/>
          </a:prstGeom>
        </p:spPr>
      </p:pic>
      <p:pic>
        <p:nvPicPr>
          <p:cNvPr id="6" name="Picture 5">
            <a:extLst>
              <a:ext uri="{FF2B5EF4-FFF2-40B4-BE49-F238E27FC236}">
                <a16:creationId xmlns:a16="http://schemas.microsoft.com/office/drawing/2014/main" id="{35EEA26A-F7EE-0E44-9B56-2BB651D52C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343250" y="5592995"/>
            <a:ext cx="1311049" cy="879250"/>
          </a:xfrm>
          <a:prstGeom prst="rect">
            <a:avLst/>
          </a:prstGeom>
        </p:spPr>
      </p:pic>
      <p:pic>
        <p:nvPicPr>
          <p:cNvPr id="7" name="Picture 6">
            <a:extLst>
              <a:ext uri="{FF2B5EF4-FFF2-40B4-BE49-F238E27FC236}">
                <a16:creationId xmlns:a16="http://schemas.microsoft.com/office/drawing/2014/main" id="{A4BD8C1A-C263-5940-B184-E4430A6DBB1C}"/>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0"/>
            <a:ext cx="12192000" cy="5235548"/>
          </a:xfrm>
          <a:prstGeom prst="rect">
            <a:avLst/>
          </a:prstGeom>
        </p:spPr>
      </p:pic>
    </p:spTree>
    <p:extLst>
      <p:ext uri="{BB962C8B-B14F-4D97-AF65-F5344CB8AC3E}">
        <p14:creationId xmlns:p14="http://schemas.microsoft.com/office/powerpoint/2010/main" val="541032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56CEC55-2F1E-6044-9EB3-5169B0354CE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3067197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C63DEE15-209E-DB4F-A3B4-176A3D7B784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2021713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5A3ADC89-C532-6A48-861E-623CE8D873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666014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8" name="Picture 7">
            <a:extLst>
              <a:ext uri="{FF2B5EF4-FFF2-40B4-BE49-F238E27FC236}">
                <a16:creationId xmlns:a16="http://schemas.microsoft.com/office/drawing/2014/main" id="{F0486663-A4B7-224A-9F1B-A559958B684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243380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498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108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299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290529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nk">
    <p:bg>
      <p:bgPr>
        <a:solidFill>
          <a:srgbClr val="F5EBEE"/>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903972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Gold">
    <p:bg>
      <p:bgPr>
        <a:solidFill>
          <a:srgbClr val="FDFAF6"/>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849319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FB42B8FD-185E-4B6D-A5CA-2D63B3B242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D119E19-727D-2E44-BB4B-70C0D12CB5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587077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EC4E15-C116-494F-8973-B0A3AC11465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210934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Pink">
    <p:bg>
      <p:bgPr>
        <a:solidFill>
          <a:srgbClr val="F5EBEE"/>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5" name="Picture 4">
            <a:extLst>
              <a:ext uri="{FF2B5EF4-FFF2-40B4-BE49-F238E27FC236}">
                <a16:creationId xmlns:a16="http://schemas.microsoft.com/office/drawing/2014/main" id="{3A826244-D0F4-534A-BC18-CD9FF88DCAB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296244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Gold">
    <p:bg>
      <p:bgPr>
        <a:solidFill>
          <a:srgbClr val="FDFAF6"/>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4AA313-5773-7240-A76F-5E3C4D33F2D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216" y="328116"/>
            <a:ext cx="289560" cy="868680"/>
          </a:xfrm>
          <a:prstGeom prst="rect">
            <a:avLst/>
          </a:prstGeom>
        </p:spPr>
      </p:pic>
    </p:spTree>
    <p:extLst>
      <p:ext uri="{BB962C8B-B14F-4D97-AF65-F5344CB8AC3E}">
        <p14:creationId xmlns:p14="http://schemas.microsoft.com/office/powerpoint/2010/main" val="802447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Chart Title</a:t>
            </a:r>
          </a:p>
        </p:txBody>
      </p:sp>
    </p:spTree>
    <p:extLst>
      <p:ext uri="{BB962C8B-B14F-4D97-AF65-F5344CB8AC3E}">
        <p14:creationId xmlns:p14="http://schemas.microsoft.com/office/powerpoint/2010/main" val="928545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3" name="Title 2">
            <a:extLst>
              <a:ext uri="{FF2B5EF4-FFF2-40B4-BE49-F238E27FC236}">
                <a16:creationId xmlns:a16="http://schemas.microsoft.com/office/drawing/2014/main" id="{F9081981-A8F1-6145-84E9-A6A60567441C}"/>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1099665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y Connected – Comple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17860" y="1863000"/>
            <a:ext cx="787625" cy="793170"/>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814014"/>
            <a:ext cx="893484" cy="893484"/>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851251"/>
            <a:ext cx="893484" cy="893484"/>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888488"/>
            <a:ext cx="893484" cy="893484"/>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4925725"/>
            <a:ext cx="893484" cy="893484"/>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13" name="Rectangle 12">
            <a:extLst>
              <a:ext uri="{FF2B5EF4-FFF2-40B4-BE49-F238E27FC236}">
                <a16:creationId xmlns:a16="http://schemas.microsoft.com/office/drawing/2014/main" id="{1D319E76-BDA6-A24B-BA88-F6CAE192FA84}"/>
              </a:ext>
            </a:extLst>
          </p:cNvPr>
          <p:cNvSpPr/>
          <p:nvPr userDrawn="1"/>
        </p:nvSpPr>
        <p:spPr>
          <a:xfrm>
            <a:off x="1828824" y="1982586"/>
            <a:ext cx="2285819" cy="523220"/>
          </a:xfrm>
          <a:prstGeom prst="rect">
            <a:avLst/>
          </a:prstGeom>
        </p:spPr>
        <p:txBody>
          <a:bodyPr wrap="none">
            <a:spAutoFit/>
          </a:bodyPr>
          <a:lstStyle/>
          <a:p>
            <a:pPr lvl="0"/>
            <a:r>
              <a:rPr lang="en-US" sz="2800" b="0" u="none">
                <a:solidFill>
                  <a:srgbClr val="635F59"/>
                </a:solidFill>
                <a:hlinkClick r:id="rId7"/>
              </a:rPr>
              <a:t>@MOSAICproj</a:t>
            </a:r>
            <a:endParaRPr lang="en-US" sz="2800" b="0" u="none">
              <a:solidFill>
                <a:srgbClr val="635F59"/>
              </a:solidFill>
            </a:endParaRPr>
          </a:p>
        </p:txBody>
      </p:sp>
      <p:sp>
        <p:nvSpPr>
          <p:cNvPr id="35" name="Rectangle 34">
            <a:extLst>
              <a:ext uri="{FF2B5EF4-FFF2-40B4-BE49-F238E27FC236}">
                <a16:creationId xmlns:a16="http://schemas.microsoft.com/office/drawing/2014/main" id="{3EA867C9-5934-F14B-8BAF-8C87043A8986}"/>
              </a:ext>
            </a:extLst>
          </p:cNvPr>
          <p:cNvSpPr/>
          <p:nvPr userDrawn="1"/>
        </p:nvSpPr>
        <p:spPr>
          <a:xfrm>
            <a:off x="1828824" y="3026594"/>
            <a:ext cx="2682401" cy="523220"/>
          </a:xfrm>
          <a:prstGeom prst="rect">
            <a:avLst/>
          </a:prstGeom>
        </p:spPr>
        <p:txBody>
          <a:bodyPr wrap="none">
            <a:spAutoFit/>
          </a:bodyPr>
          <a:lstStyle/>
          <a:p>
            <a:pPr lvl="0"/>
            <a:r>
              <a:rPr lang="en-US" sz="2800">
                <a:hlinkClick r:id="rId8"/>
              </a:rPr>
              <a:t>MOSAIC LinkedIn</a:t>
            </a:r>
            <a:endParaRPr lang="en-US" sz="2800"/>
          </a:p>
        </p:txBody>
      </p:sp>
      <p:sp>
        <p:nvSpPr>
          <p:cNvPr id="36" name="Rectangle 35">
            <a:extLst>
              <a:ext uri="{FF2B5EF4-FFF2-40B4-BE49-F238E27FC236}">
                <a16:creationId xmlns:a16="http://schemas.microsoft.com/office/drawing/2014/main" id="{F56E5A25-F1F8-CE46-A58F-2ABD673173DF}"/>
              </a:ext>
            </a:extLst>
          </p:cNvPr>
          <p:cNvSpPr/>
          <p:nvPr userDrawn="1"/>
        </p:nvSpPr>
        <p:spPr>
          <a:xfrm>
            <a:off x="1828824" y="4058231"/>
            <a:ext cx="2097626" cy="523220"/>
          </a:xfrm>
          <a:prstGeom prst="rect">
            <a:avLst/>
          </a:prstGeom>
        </p:spPr>
        <p:txBody>
          <a:bodyPr wrap="none">
            <a:spAutoFit/>
          </a:bodyPr>
          <a:lstStyle/>
          <a:p>
            <a:pPr lvl="0"/>
            <a:r>
              <a:rPr lang="en-US" sz="2800">
                <a:hlinkClick r:id="rId9"/>
              </a:rPr>
              <a:t>MOSAIC Blog</a:t>
            </a:r>
            <a:endParaRPr lang="en-US" sz="2800"/>
          </a:p>
        </p:txBody>
      </p:sp>
      <p:sp>
        <p:nvSpPr>
          <p:cNvPr id="38" name="Rectangle 37">
            <a:extLst>
              <a:ext uri="{FF2B5EF4-FFF2-40B4-BE49-F238E27FC236}">
                <a16:creationId xmlns:a16="http://schemas.microsoft.com/office/drawing/2014/main" id="{5CC04863-2DD0-FC40-98B4-50038DB6161C}"/>
              </a:ext>
            </a:extLst>
          </p:cNvPr>
          <p:cNvSpPr/>
          <p:nvPr userDrawn="1"/>
        </p:nvSpPr>
        <p:spPr>
          <a:xfrm>
            <a:off x="1828824" y="5089868"/>
            <a:ext cx="2839752" cy="523220"/>
          </a:xfrm>
          <a:prstGeom prst="rect">
            <a:avLst/>
          </a:prstGeom>
        </p:spPr>
        <p:txBody>
          <a:bodyPr wrap="none">
            <a:spAutoFit/>
          </a:bodyPr>
          <a:lstStyle/>
          <a:p>
            <a:pPr lvl="0"/>
            <a:r>
              <a:rPr lang="en-US" sz="2800">
                <a:hlinkClick r:id="rId10"/>
              </a:rPr>
              <a:t>MOSAIC Webpage</a:t>
            </a:r>
            <a:endParaRPr lang="en-US" sz="2800"/>
          </a:p>
        </p:txBody>
      </p:sp>
    </p:spTree>
    <p:extLst>
      <p:ext uri="{BB962C8B-B14F-4D97-AF65-F5344CB8AC3E}">
        <p14:creationId xmlns:p14="http://schemas.microsoft.com/office/powerpoint/2010/main" val="4284392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y Connected –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93AB0EE-8DD5-2547-A667-167DE3CC7F83}"/>
              </a:ext>
            </a:extLst>
          </p:cNvPr>
          <p:cNvSpPr>
            <a:spLocks noGrp="1"/>
          </p:cNvSpPr>
          <p:nvPr>
            <p:ph type="body" sz="quarter" idx="13" hasCustomPrompt="1"/>
          </p:nvPr>
        </p:nvSpPr>
        <p:spPr>
          <a:xfrm>
            <a:off x="1583766" y="1557149"/>
            <a:ext cx="8493292" cy="490871"/>
          </a:xfrm>
        </p:spPr>
        <p:txBody>
          <a:bodyPr>
            <a:normAutofit/>
          </a:bodyPr>
          <a:lstStyle>
            <a:lvl1pPr marL="0" indent="0">
              <a:buFontTx/>
              <a:buNone/>
              <a:defRPr sz="2800">
                <a:solidFill>
                  <a:srgbClr val="635F59"/>
                </a:solidFill>
              </a:defRPr>
            </a:lvl1pPr>
          </a:lstStyle>
          <a:p>
            <a:pPr lvl="0"/>
            <a:r>
              <a:rPr lang="en-US"/>
              <a:t>Click here to add the MOSAIC Twitter handle</a:t>
            </a:r>
          </a:p>
        </p:txBody>
      </p:sp>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grpSp>
        <p:nvGrpSpPr>
          <p:cNvPr id="7" name="Group 6">
            <a:extLst>
              <a:ext uri="{FF2B5EF4-FFF2-40B4-BE49-F238E27FC236}">
                <a16:creationId xmlns:a16="http://schemas.microsoft.com/office/drawing/2014/main" id="{321476AB-9EBD-8A47-BE24-20AB7C1F79BC}"/>
              </a:ext>
            </a:extLst>
          </p:cNvPr>
          <p:cNvGrpSpPr/>
          <p:nvPr userDrawn="1"/>
        </p:nvGrpSpPr>
        <p:grpSpPr>
          <a:xfrm>
            <a:off x="764930" y="1459835"/>
            <a:ext cx="685498" cy="685498"/>
            <a:chOff x="764930" y="1459835"/>
            <a:chExt cx="685498" cy="685498"/>
          </a:xfrm>
        </p:grpSpPr>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05539" y="1497418"/>
              <a:ext cx="604281" cy="608535"/>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459835"/>
              <a:ext cx="685498" cy="685498"/>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255623"/>
            <a:ext cx="685498" cy="685498"/>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051411"/>
            <a:ext cx="685498" cy="685498"/>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3847199"/>
            <a:ext cx="685498" cy="685498"/>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0" name="Group 9">
            <a:extLst>
              <a:ext uri="{FF2B5EF4-FFF2-40B4-BE49-F238E27FC236}">
                <a16:creationId xmlns:a16="http://schemas.microsoft.com/office/drawing/2014/main" id="{D664190D-24C2-584F-A421-455F91D605C0}"/>
              </a:ext>
            </a:extLst>
          </p:cNvPr>
          <p:cNvGrpSpPr/>
          <p:nvPr userDrawn="1"/>
        </p:nvGrpSpPr>
        <p:grpSpPr>
          <a:xfrm>
            <a:off x="764930" y="4642987"/>
            <a:ext cx="685498" cy="685498"/>
            <a:chOff x="764930" y="4800610"/>
            <a:chExt cx="685498" cy="685498"/>
          </a:xfrm>
        </p:grpSpPr>
        <p:pic>
          <p:nvPicPr>
            <p:cNvPr id="18" name="Picture 17">
              <a:extLst>
                <a:ext uri="{FF2B5EF4-FFF2-40B4-BE49-F238E27FC236}">
                  <a16:creationId xmlns:a16="http://schemas.microsoft.com/office/drawing/2014/main" id="{875FFC0F-363A-E440-BFBF-68765A556116}"/>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805538" y="4841220"/>
              <a:ext cx="604282" cy="604282"/>
            </a:xfrm>
            <a:prstGeom prst="rect">
              <a:avLst/>
            </a:prstGeom>
          </p:spPr>
        </p:pic>
        <p:sp>
          <p:nvSpPr>
            <p:cNvPr id="19" name="Oval 18">
              <a:extLst>
                <a:ext uri="{FF2B5EF4-FFF2-40B4-BE49-F238E27FC236}">
                  <a16:creationId xmlns:a16="http://schemas.microsoft.com/office/drawing/2014/main" id="{0C887298-22BE-1C4E-9B6B-CD4C9E4687EA}"/>
                </a:ext>
              </a:extLst>
            </p:cNvPr>
            <p:cNvSpPr>
              <a:spLocks noChangeAspect="1"/>
            </p:cNvSpPr>
            <p:nvPr userDrawn="1"/>
          </p:nvSpPr>
          <p:spPr>
            <a:xfrm>
              <a:off x="764930" y="4800610"/>
              <a:ext cx="685498" cy="685498"/>
            </a:xfrm>
            <a:prstGeom prst="ellipse">
              <a:avLst/>
            </a:prstGeom>
            <a:noFill/>
            <a:ln w="19050">
              <a:solidFill>
                <a:schemeClr val="accent4">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1" name="Group 10">
            <a:extLst>
              <a:ext uri="{FF2B5EF4-FFF2-40B4-BE49-F238E27FC236}">
                <a16:creationId xmlns:a16="http://schemas.microsoft.com/office/drawing/2014/main" id="{D5BFC2FB-7134-0946-9607-765CF9EF21A9}"/>
              </a:ext>
            </a:extLst>
          </p:cNvPr>
          <p:cNvGrpSpPr/>
          <p:nvPr userDrawn="1"/>
        </p:nvGrpSpPr>
        <p:grpSpPr>
          <a:xfrm>
            <a:off x="764930" y="5438775"/>
            <a:ext cx="685498" cy="685498"/>
            <a:chOff x="764930" y="5626923"/>
            <a:chExt cx="685498" cy="685498"/>
          </a:xfrm>
        </p:grpSpPr>
        <p:pic>
          <p:nvPicPr>
            <p:cNvPr id="17" name="Picture 16">
              <a:extLst>
                <a:ext uri="{FF2B5EF4-FFF2-40B4-BE49-F238E27FC236}">
                  <a16:creationId xmlns:a16="http://schemas.microsoft.com/office/drawing/2014/main" id="{2AE2126A-5997-D44A-90C4-E0761FCAA8E4}"/>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805538" y="5670008"/>
              <a:ext cx="604282" cy="604282"/>
            </a:xfrm>
            <a:prstGeom prst="rect">
              <a:avLst/>
            </a:prstGeom>
          </p:spPr>
        </p:pic>
        <p:sp>
          <p:nvSpPr>
            <p:cNvPr id="20" name="Oval 19">
              <a:extLst>
                <a:ext uri="{FF2B5EF4-FFF2-40B4-BE49-F238E27FC236}">
                  <a16:creationId xmlns:a16="http://schemas.microsoft.com/office/drawing/2014/main" id="{26EAB1EA-D8B6-D34C-B9FD-5EF8EFE20C04}"/>
                </a:ext>
              </a:extLst>
            </p:cNvPr>
            <p:cNvSpPr>
              <a:spLocks noChangeAspect="1"/>
            </p:cNvSpPr>
            <p:nvPr userDrawn="1"/>
          </p:nvSpPr>
          <p:spPr>
            <a:xfrm>
              <a:off x="764930" y="5626923"/>
              <a:ext cx="685498" cy="685498"/>
            </a:xfrm>
            <a:prstGeom prst="ellipse">
              <a:avLst/>
            </a:prstGeom>
            <a:noFill/>
            <a:ln w="19050">
              <a:solidFill>
                <a:schemeClr val="accent1">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1" name="Text Placeholder 2">
            <a:extLst>
              <a:ext uri="{FF2B5EF4-FFF2-40B4-BE49-F238E27FC236}">
                <a16:creationId xmlns:a16="http://schemas.microsoft.com/office/drawing/2014/main" id="{6BF37722-D3FB-6F44-B941-5903A05BE46D}"/>
              </a:ext>
            </a:extLst>
          </p:cNvPr>
          <p:cNvSpPr>
            <a:spLocks noGrp="1"/>
          </p:cNvSpPr>
          <p:nvPr userDrawn="1">
            <p:ph type="body" sz="quarter" idx="14" hasCustomPrompt="1"/>
          </p:nvPr>
        </p:nvSpPr>
        <p:spPr>
          <a:xfrm>
            <a:off x="1583766" y="2352937"/>
            <a:ext cx="8493292" cy="490871"/>
          </a:xfrm>
        </p:spPr>
        <p:txBody>
          <a:bodyPr>
            <a:normAutofit/>
          </a:bodyPr>
          <a:lstStyle>
            <a:lvl1pPr marL="0" indent="0">
              <a:buFontTx/>
              <a:buNone/>
              <a:defRPr sz="2800">
                <a:solidFill>
                  <a:srgbClr val="635F59"/>
                </a:solidFill>
              </a:defRPr>
            </a:lvl1pPr>
          </a:lstStyle>
          <a:p>
            <a:pPr lvl="0"/>
            <a:r>
              <a:rPr lang="en-US"/>
              <a:t>Click here to add the MOSAIC LinkedIn profile</a:t>
            </a:r>
          </a:p>
        </p:txBody>
      </p:sp>
      <p:sp>
        <p:nvSpPr>
          <p:cNvPr id="22" name="Text Placeholder 2">
            <a:extLst>
              <a:ext uri="{FF2B5EF4-FFF2-40B4-BE49-F238E27FC236}">
                <a16:creationId xmlns:a16="http://schemas.microsoft.com/office/drawing/2014/main" id="{785A64FC-0925-9545-B8C4-5227A20CCF9D}"/>
              </a:ext>
            </a:extLst>
          </p:cNvPr>
          <p:cNvSpPr>
            <a:spLocks noGrp="1"/>
          </p:cNvSpPr>
          <p:nvPr userDrawn="1">
            <p:ph type="body" sz="quarter" idx="15" hasCustomPrompt="1"/>
          </p:nvPr>
        </p:nvSpPr>
        <p:spPr>
          <a:xfrm>
            <a:off x="1583766" y="3148725"/>
            <a:ext cx="8493292" cy="490871"/>
          </a:xfrm>
        </p:spPr>
        <p:txBody>
          <a:bodyPr>
            <a:normAutofit/>
          </a:bodyPr>
          <a:lstStyle>
            <a:lvl1pPr marL="0" indent="0">
              <a:buFontTx/>
              <a:buNone/>
              <a:defRPr sz="2800">
                <a:solidFill>
                  <a:srgbClr val="635F59"/>
                </a:solidFill>
              </a:defRPr>
            </a:lvl1pPr>
          </a:lstStyle>
          <a:p>
            <a:pPr lvl="0"/>
            <a:r>
              <a:rPr lang="en-US"/>
              <a:t>Click here to add the MOSAIC WordPress link</a:t>
            </a:r>
          </a:p>
        </p:txBody>
      </p:sp>
      <p:sp>
        <p:nvSpPr>
          <p:cNvPr id="23" name="Text Placeholder 2">
            <a:extLst>
              <a:ext uri="{FF2B5EF4-FFF2-40B4-BE49-F238E27FC236}">
                <a16:creationId xmlns:a16="http://schemas.microsoft.com/office/drawing/2014/main" id="{073A80D5-EA50-814F-9BF8-3955E160D4AD}"/>
              </a:ext>
            </a:extLst>
          </p:cNvPr>
          <p:cNvSpPr>
            <a:spLocks noGrp="1"/>
          </p:cNvSpPr>
          <p:nvPr userDrawn="1">
            <p:ph type="body" sz="quarter" idx="16" hasCustomPrompt="1"/>
          </p:nvPr>
        </p:nvSpPr>
        <p:spPr>
          <a:xfrm>
            <a:off x="1583766" y="3944513"/>
            <a:ext cx="8493292" cy="490871"/>
          </a:xfrm>
        </p:spPr>
        <p:txBody>
          <a:bodyPr>
            <a:normAutofit/>
          </a:bodyPr>
          <a:lstStyle>
            <a:lvl1pPr marL="0" indent="0">
              <a:buFontTx/>
              <a:buNone/>
              <a:defRPr sz="2800">
                <a:solidFill>
                  <a:srgbClr val="635F59"/>
                </a:solidFill>
              </a:defRPr>
            </a:lvl1pPr>
          </a:lstStyle>
          <a:p>
            <a:pPr lvl="0"/>
            <a:r>
              <a:rPr lang="en-US"/>
              <a:t>Click here to add the MOSAIC webpage</a:t>
            </a:r>
          </a:p>
        </p:txBody>
      </p:sp>
      <p:sp>
        <p:nvSpPr>
          <p:cNvPr id="31" name="Text Placeholder 2">
            <a:extLst>
              <a:ext uri="{FF2B5EF4-FFF2-40B4-BE49-F238E27FC236}">
                <a16:creationId xmlns:a16="http://schemas.microsoft.com/office/drawing/2014/main" id="{AA78EC53-490F-E441-B578-1E0B2BD87F14}"/>
              </a:ext>
            </a:extLst>
          </p:cNvPr>
          <p:cNvSpPr>
            <a:spLocks noGrp="1"/>
          </p:cNvSpPr>
          <p:nvPr>
            <p:ph type="body" sz="quarter" idx="17" hasCustomPrompt="1"/>
          </p:nvPr>
        </p:nvSpPr>
        <p:spPr>
          <a:xfrm>
            <a:off x="1583766" y="4740301"/>
            <a:ext cx="8493292" cy="490871"/>
          </a:xfrm>
        </p:spPr>
        <p:txBody>
          <a:bodyPr>
            <a:normAutofit/>
          </a:bodyPr>
          <a:lstStyle>
            <a:lvl1pPr marL="0" indent="0">
              <a:buFontTx/>
              <a:buNone/>
              <a:defRPr sz="2800">
                <a:solidFill>
                  <a:srgbClr val="635F59"/>
                </a:solidFill>
              </a:defRPr>
            </a:lvl1pPr>
          </a:lstStyle>
          <a:p>
            <a:pPr lvl="0"/>
            <a:r>
              <a:rPr lang="en-US"/>
              <a:t>Click here to add presenter email(s)</a:t>
            </a:r>
          </a:p>
        </p:txBody>
      </p:sp>
      <p:sp>
        <p:nvSpPr>
          <p:cNvPr id="32" name="Text Placeholder 2">
            <a:extLst>
              <a:ext uri="{FF2B5EF4-FFF2-40B4-BE49-F238E27FC236}">
                <a16:creationId xmlns:a16="http://schemas.microsoft.com/office/drawing/2014/main" id="{18F7FD57-B0F2-1045-A79F-54CD5CDF2C44}"/>
              </a:ext>
            </a:extLst>
          </p:cNvPr>
          <p:cNvSpPr>
            <a:spLocks noGrp="1"/>
          </p:cNvSpPr>
          <p:nvPr>
            <p:ph type="body" sz="quarter" idx="18" hasCustomPrompt="1"/>
          </p:nvPr>
        </p:nvSpPr>
        <p:spPr>
          <a:xfrm>
            <a:off x="1583766" y="5536089"/>
            <a:ext cx="8493292" cy="490871"/>
          </a:xfrm>
        </p:spPr>
        <p:txBody>
          <a:bodyPr>
            <a:normAutofit/>
          </a:bodyPr>
          <a:lstStyle>
            <a:lvl1pPr marL="0" indent="0">
              <a:buFontTx/>
              <a:buNone/>
              <a:defRPr sz="2600">
                <a:solidFill>
                  <a:srgbClr val="635F59"/>
                </a:solidFill>
              </a:defRPr>
            </a:lvl1pPr>
          </a:lstStyle>
          <a:p>
            <a:pPr lvl="0"/>
            <a:r>
              <a:rPr lang="en-US"/>
              <a:t>Click here to add additional networks/presenter social media</a:t>
            </a:r>
          </a:p>
        </p:txBody>
      </p:sp>
    </p:spTree>
    <p:extLst>
      <p:ext uri="{BB962C8B-B14F-4D97-AF65-F5344CB8AC3E}">
        <p14:creationId xmlns:p14="http://schemas.microsoft.com/office/powerpoint/2010/main" val="34682998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48D5244-407F-8347-940E-16584EF266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445829" y="0"/>
            <a:ext cx="3828833"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294037"/>
            <a:ext cx="5751532" cy="6463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274662" y="0"/>
            <a:ext cx="917337" cy="6858000"/>
          </a:xfrm>
          <a:prstGeom prst="rect">
            <a:avLst/>
          </a:prstGeom>
        </p:spPr>
      </p:pic>
      <p:pic>
        <p:nvPicPr>
          <p:cNvPr id="9" name="Picture 8">
            <a:extLst>
              <a:ext uri="{FF2B5EF4-FFF2-40B4-BE49-F238E27FC236}">
                <a16:creationId xmlns:a16="http://schemas.microsoft.com/office/drawing/2014/main" id="{4FC6A1CC-EA90-1845-BF1E-68021122606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15518" y="2637041"/>
            <a:ext cx="5996781" cy="2421653"/>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spTree>
    <p:extLst>
      <p:ext uri="{BB962C8B-B14F-4D97-AF65-F5344CB8AC3E}">
        <p14:creationId xmlns:p14="http://schemas.microsoft.com/office/powerpoint/2010/main" val="2041371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598714"/>
            <a:ext cx="10858175" cy="866775"/>
          </a:xfrm>
        </p:spPr>
        <p:txBody>
          <a:bodyPr>
            <a:normAutofit/>
          </a:bodyPr>
          <a:lstStyle>
            <a:lvl1pPr>
              <a:defRPr sz="4400" b="1">
                <a:solidFill>
                  <a:schemeClr val="accent2"/>
                </a:solidFill>
                <a:latin typeface="+mn-lt"/>
              </a:defRPr>
            </a:lvl1pPr>
          </a:lstStyle>
          <a:p>
            <a:r>
              <a:rPr lang="en-US"/>
              <a:t>Click to edit Master title style</a:t>
            </a:r>
          </a:p>
        </p:txBody>
      </p:sp>
      <p:sp>
        <p:nvSpPr>
          <p:cNvPr id="3" name="Content Placeholder 2"/>
          <p:cNvSpPr>
            <a:spLocks noGrp="1"/>
          </p:cNvSpPr>
          <p:nvPr>
            <p:ph idx="1"/>
          </p:nvPr>
        </p:nvSpPr>
        <p:spPr>
          <a:xfrm>
            <a:off x="677334" y="1543051"/>
            <a:ext cx="10858174" cy="4593980"/>
          </a:xfrm>
        </p:spPr>
        <p:txBody>
          <a:bodyPr>
            <a:normAutofit/>
          </a:bodyPr>
          <a:lstStyle>
            <a:lvl1pPr marL="342900" indent="-342900">
              <a:buClr>
                <a:schemeClr val="accent4"/>
              </a:buClr>
              <a:buFont typeface="Arial" panose="020B0604020202020204" pitchFamily="34" charset="0"/>
              <a:buChar char="•"/>
              <a:defRPr sz="2400">
                <a:solidFill>
                  <a:schemeClr val="tx1"/>
                </a:solidFill>
                <a:latin typeface="Calibri" panose="020F0502020204030204" pitchFamily="34" charset="0"/>
                <a:cs typeface="Levenim MT" panose="02010502060101010101" pitchFamily="2" charset="-79"/>
              </a:defRPr>
            </a:lvl1pPr>
            <a:lvl2pPr marL="742950" indent="-285750">
              <a:buClr>
                <a:schemeClr val="accent4"/>
              </a:buClr>
              <a:buFont typeface="Arial" panose="020B0604020202020204" pitchFamily="34" charset="0"/>
              <a:buChar char="•"/>
              <a:defRPr sz="2000">
                <a:solidFill>
                  <a:schemeClr val="tx1"/>
                </a:solidFill>
                <a:latin typeface="Calibri" panose="020F0502020204030204" pitchFamily="34" charset="0"/>
                <a:cs typeface="Levenim MT" panose="02010502060101010101" pitchFamily="2" charset="-79"/>
              </a:defRPr>
            </a:lvl2pPr>
            <a:lvl3pPr marL="1143000" indent="-228600">
              <a:buClr>
                <a:schemeClr val="accent4"/>
              </a:buClr>
              <a:buFont typeface="Arial" panose="020B0604020202020204" pitchFamily="34" charset="0"/>
              <a:buChar char="•"/>
              <a:defRPr sz="1800">
                <a:solidFill>
                  <a:schemeClr val="tx1"/>
                </a:solidFill>
                <a:latin typeface="Calibri" panose="020F0502020204030204" pitchFamily="34" charset="0"/>
                <a:cs typeface="Levenim MT" panose="02010502060101010101" pitchFamily="2" charset="-79"/>
              </a:defRPr>
            </a:lvl3pPr>
            <a:lvl4pPr marL="1600200" indent="-228600">
              <a:buClr>
                <a:schemeClr val="accent4"/>
              </a:buClr>
              <a:buFont typeface="Arial" panose="020B0604020202020204" pitchFamily="34" charset="0"/>
              <a:buChar char="•"/>
              <a:defRPr sz="1600">
                <a:solidFill>
                  <a:schemeClr val="tx1"/>
                </a:solidFill>
                <a:latin typeface="Calibri" panose="020F0502020204030204" pitchFamily="34" charset="0"/>
                <a:cs typeface="Levenim MT" panose="02010502060101010101" pitchFamily="2" charset="-79"/>
              </a:defRPr>
            </a:lvl4pPr>
            <a:lvl5pPr marL="2057400" indent="-228600">
              <a:buClr>
                <a:schemeClr val="accent4"/>
              </a:buClr>
              <a:buFont typeface="Arial" panose="020B0604020202020204" pitchFamily="34" charset="0"/>
              <a:buChar char="•"/>
              <a:defRPr sz="1600">
                <a:solidFill>
                  <a:schemeClr val="tx1"/>
                </a:solidFill>
                <a:latin typeface="Calibri" panose="020F0502020204030204" pitchFamily="34" charset="0"/>
                <a:cs typeface="Levenim MT" panose="02010502060101010101"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9144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Photo-Teal">
    <p:spTree>
      <p:nvGrpSpPr>
        <p:cNvPr id="1" name=""/>
        <p:cNvGrpSpPr/>
        <p:nvPr/>
      </p:nvGrpSpPr>
      <p:grpSpPr>
        <a:xfrm>
          <a:off x="0" y="0"/>
          <a:ext cx="0" cy="0"/>
          <a:chOff x="0" y="0"/>
          <a:chExt cx="0" cy="0"/>
        </a:xfrm>
      </p:grpSpPr>
      <p:pic>
        <p:nvPicPr>
          <p:cNvPr id="11" name="Picture 10" descr="A person smiling for the camera&#10;&#10;Description automatically generated with medium confidence">
            <a:extLst>
              <a:ext uri="{FF2B5EF4-FFF2-40B4-BE49-F238E27FC236}">
                <a16:creationId xmlns:a16="http://schemas.microsoft.com/office/drawing/2014/main" id="{EC947E4A-E47A-4EAF-85DF-E9F71818D0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0"/>
            <a:ext cx="12192002" cy="6858000"/>
          </a:xfrm>
          <a:prstGeom prst="rect">
            <a:avLst/>
          </a:prstGeom>
        </p:spPr>
      </p:pic>
      <p:pic>
        <p:nvPicPr>
          <p:cNvPr id="7" name="Picture 6">
            <a:extLst>
              <a:ext uri="{FF2B5EF4-FFF2-40B4-BE49-F238E27FC236}">
                <a16:creationId xmlns:a16="http://schemas.microsoft.com/office/drawing/2014/main" id="{52406D6B-08A2-8E43-AB35-F05AC992A6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175333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Photo-Gold">
    <p:spTree>
      <p:nvGrpSpPr>
        <p:cNvPr id="1" name=""/>
        <p:cNvGrpSpPr/>
        <p:nvPr/>
      </p:nvGrpSpPr>
      <p:grpSpPr>
        <a:xfrm>
          <a:off x="0" y="0"/>
          <a:ext cx="0" cy="0"/>
          <a:chOff x="0" y="0"/>
          <a:chExt cx="0" cy="0"/>
        </a:xfrm>
      </p:grpSpPr>
      <p:pic>
        <p:nvPicPr>
          <p:cNvPr id="11" name="Picture 10" descr="A picture containing person, crowd&#10;&#10;Description automatically generated">
            <a:extLst>
              <a:ext uri="{FF2B5EF4-FFF2-40B4-BE49-F238E27FC236}">
                <a16:creationId xmlns:a16="http://schemas.microsoft.com/office/drawing/2014/main" id="{5EE8FEB6-FC2D-434E-9EC9-C0BF0D6B84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3"/>
          <a:stretch/>
        </p:blipFill>
        <p:spPr>
          <a:xfrm>
            <a:off x="-2" y="0"/>
            <a:ext cx="12192002" cy="6858000"/>
          </a:xfrm>
          <a:prstGeom prst="rect">
            <a:avLst/>
          </a:prstGeom>
        </p:spPr>
      </p:pic>
      <p:pic>
        <p:nvPicPr>
          <p:cNvPr id="7" name="Picture 6">
            <a:extLst>
              <a:ext uri="{FF2B5EF4-FFF2-40B4-BE49-F238E27FC236}">
                <a16:creationId xmlns:a16="http://schemas.microsoft.com/office/drawing/2014/main" id="{EC2D6D01-9029-1C47-BF9C-6037D9781F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8394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chemeClr val="accent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070178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0011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114378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993F41DF-89D9-134C-9861-E4A034C5D99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2103914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88A7A3CF-A70B-B142-AF1C-85CEC1ABC89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236203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7/6/2023</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181936423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3" r:id="rId3"/>
    <p:sldLayoutId id="2147483695"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9" r:id="rId26"/>
    <p:sldLayoutId id="2147483718" r:id="rId27"/>
    <p:sldLayoutId id="2147483720"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hyperlink" Target="https://www.prepwatch.org/wp-content/uploads/2017/12/Seroconversion_Checklist.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gems.pitt.edu/sites/default/files/DBS%20Venipuncture_08.06.18.mp4"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hyperlink" Target="https://about.citiprogram.org/series/good-clinical-practice-gcp/" TargetMode="Externa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F83FF-577A-C643-8B63-00EA32A36BAA}"/>
              </a:ext>
            </a:extLst>
          </p:cNvPr>
          <p:cNvSpPr>
            <a:spLocks noGrp="1"/>
          </p:cNvSpPr>
          <p:nvPr>
            <p:ph type="ctrTitle"/>
          </p:nvPr>
        </p:nvSpPr>
        <p:spPr>
          <a:xfrm>
            <a:off x="0" y="997648"/>
            <a:ext cx="12446000" cy="2006840"/>
          </a:xfrm>
        </p:spPr>
        <p:txBody>
          <a:bodyPr>
            <a:normAutofit/>
          </a:bodyPr>
          <a:lstStyle/>
          <a:p>
            <a:r>
              <a:rPr lang="en-US" sz="4000"/>
              <a:t>Pre-Exposure Prophylaxis (PrEP) </a:t>
            </a:r>
            <a:br>
              <a:rPr lang="en-US" sz="4000"/>
            </a:br>
            <a:r>
              <a:rPr lang="en-US" sz="4000"/>
              <a:t>and HIV Drug Resistance</a:t>
            </a:r>
            <a:endParaRPr lang="en-US" sz="4400"/>
          </a:p>
        </p:txBody>
      </p:sp>
      <p:sp>
        <p:nvSpPr>
          <p:cNvPr id="5" name="Subtitle 4">
            <a:extLst>
              <a:ext uri="{FF2B5EF4-FFF2-40B4-BE49-F238E27FC236}">
                <a16:creationId xmlns:a16="http://schemas.microsoft.com/office/drawing/2014/main" id="{AE36B07D-CFC6-184C-823C-C940B3F68AC9}"/>
              </a:ext>
            </a:extLst>
          </p:cNvPr>
          <p:cNvSpPr>
            <a:spLocks noGrp="1"/>
          </p:cNvSpPr>
          <p:nvPr>
            <p:ph type="subTitle" idx="1"/>
          </p:nvPr>
        </p:nvSpPr>
        <p:spPr>
          <a:xfrm>
            <a:off x="0" y="3484714"/>
            <a:ext cx="10026502" cy="524578"/>
          </a:xfrm>
        </p:spPr>
        <p:txBody>
          <a:bodyPr/>
          <a:lstStyle/>
          <a:p>
            <a:r>
              <a:rPr lang="en-US" sz="1600" b="1" dirty="0"/>
              <a:t>Training materials for health care workers</a:t>
            </a:r>
          </a:p>
          <a:p>
            <a:endParaRPr lang="en-US" dirty="0"/>
          </a:p>
        </p:txBody>
      </p:sp>
      <p:sp>
        <p:nvSpPr>
          <p:cNvPr id="2" name="Subtitle 4">
            <a:extLst>
              <a:ext uri="{FF2B5EF4-FFF2-40B4-BE49-F238E27FC236}">
                <a16:creationId xmlns:a16="http://schemas.microsoft.com/office/drawing/2014/main" id="{D57DA2FA-7407-342F-5A83-326E48F6423F}"/>
              </a:ext>
            </a:extLst>
          </p:cNvPr>
          <p:cNvSpPr txBox="1">
            <a:spLocks/>
          </p:cNvSpPr>
          <p:nvPr/>
        </p:nvSpPr>
        <p:spPr>
          <a:xfrm>
            <a:off x="7767377" y="4883111"/>
            <a:ext cx="4290568" cy="281742"/>
          </a:xfrm>
          <a:prstGeom prst="rect">
            <a:avLst/>
          </a:prstGeom>
        </p:spPr>
        <p:txBody>
          <a:bodyPr vert="horz" lIns="1371600" tIns="45720" rIns="91440" bIns="45720" rtlCol="0">
            <a:normAutofit/>
          </a:bodyPr>
          <a:lstStyle>
            <a:lvl1pPr marL="0" indent="0" algn="l" defTabSz="914400" rtl="0" eaLnBrk="1" latinLnBrk="0" hangingPunct="1">
              <a:lnSpc>
                <a:spcPct val="90000"/>
              </a:lnSpc>
              <a:spcBef>
                <a:spcPts val="400"/>
              </a:spcBef>
              <a:buFont typeface="Arial" panose="020B0604020202020204" pitchFamily="34" charset="0"/>
              <a:buNone/>
              <a:defRPr sz="1600" b="0" i="0" kern="1200" cap="all" spc="250" baseline="0">
                <a:solidFill>
                  <a:schemeClr val="bg1"/>
                </a:solidFill>
                <a:latin typeface="Poppins" pitchFamily="2" charset="77"/>
                <a:ea typeface="Roboto" panose="02000000000000000000" pitchFamily="2" charset="0"/>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Version 2; July 2023</a:t>
            </a:r>
          </a:p>
          <a:p>
            <a:endParaRPr lang="en-US" dirty="0"/>
          </a:p>
        </p:txBody>
      </p:sp>
    </p:spTree>
    <p:extLst>
      <p:ext uri="{BB962C8B-B14F-4D97-AF65-F5344CB8AC3E}">
        <p14:creationId xmlns:p14="http://schemas.microsoft.com/office/powerpoint/2010/main" val="802128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E933A6-E6C9-A947-9415-1293CB2B876D}"/>
              </a:ext>
            </a:extLst>
          </p:cNvPr>
          <p:cNvSpPr>
            <a:spLocks noGrp="1"/>
          </p:cNvSpPr>
          <p:nvPr>
            <p:ph type="body" sz="quarter" idx="14"/>
          </p:nvPr>
        </p:nvSpPr>
        <p:spPr>
          <a:xfrm>
            <a:off x="3962400" y="2799644"/>
            <a:ext cx="8094133" cy="3678477"/>
          </a:xfrm>
        </p:spPr>
        <p:txBody>
          <a:bodyPr>
            <a:normAutofit/>
          </a:bodyPr>
          <a:lstStyle/>
          <a:p>
            <a:r>
              <a:rPr lang="en-US" sz="4400">
                <a:effectLst/>
                <a:latin typeface="Poppins SemiBold" panose="00000700000000000000" pitchFamily="2" charset="0"/>
                <a:cs typeface="Poppins SemiBold" panose="00000700000000000000" pitchFamily="2" charset="0"/>
              </a:rPr>
              <a:t>PrEP is effective and seroconversions are infrequent</a:t>
            </a:r>
          </a:p>
        </p:txBody>
      </p:sp>
      <p:sp>
        <p:nvSpPr>
          <p:cNvPr id="4" name="Flowchart: Punched Tape 3">
            <a:extLst>
              <a:ext uri="{FF2B5EF4-FFF2-40B4-BE49-F238E27FC236}">
                <a16:creationId xmlns:a16="http://schemas.microsoft.com/office/drawing/2014/main" id="{2AECC689-322E-8708-66F9-14D067F537DF}"/>
              </a:ext>
            </a:extLst>
          </p:cNvPr>
          <p:cNvSpPr/>
          <p:nvPr/>
        </p:nvSpPr>
        <p:spPr>
          <a:xfrm rot="20600732">
            <a:off x="552599" y="1097132"/>
            <a:ext cx="5333714" cy="2243971"/>
          </a:xfrm>
          <a:prstGeom prst="flowChartPunchedTap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7200">
                <a:solidFill>
                  <a:schemeClr val="bg1"/>
                </a:solidFill>
                <a:latin typeface="Poppins SemiBold" panose="00000700000000000000" pitchFamily="2" charset="0"/>
                <a:cs typeface="Poppins SemiBold" panose="00000700000000000000" pitchFamily="2" charset="0"/>
              </a:rPr>
              <a:t>Reminder</a:t>
            </a:r>
            <a:endParaRPr lang="en-US" sz="3600">
              <a:solidFill>
                <a:schemeClr val="bg1"/>
              </a:solidFill>
              <a:latin typeface="Poppins SemiBold" panose="00000700000000000000" pitchFamily="2" charset="0"/>
              <a:cs typeface="Poppins SemiBold" panose="00000700000000000000" pitchFamily="2" charset="0"/>
            </a:endParaRPr>
          </a:p>
        </p:txBody>
      </p:sp>
    </p:spTree>
    <p:extLst>
      <p:ext uri="{BB962C8B-B14F-4D97-AF65-F5344CB8AC3E}">
        <p14:creationId xmlns:p14="http://schemas.microsoft.com/office/powerpoint/2010/main" val="662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309393" y="192909"/>
            <a:ext cx="10537531" cy="1143000"/>
          </a:xfrm>
        </p:spPr>
        <p:txBody>
          <a:bodyPr>
            <a:normAutofit/>
          </a:bodyPr>
          <a:lstStyle/>
          <a:p>
            <a:r>
              <a:rPr lang="en-US" sz="4000"/>
              <a:t>Scenarios of HIVDR While on PrEP</a:t>
            </a:r>
            <a:endParaRPr lang="en-US"/>
          </a:p>
        </p:txBody>
      </p:sp>
      <p:sp>
        <p:nvSpPr>
          <p:cNvPr id="13" name="Freeform: Shape 12">
            <a:extLst>
              <a:ext uri="{FF2B5EF4-FFF2-40B4-BE49-F238E27FC236}">
                <a16:creationId xmlns:a16="http://schemas.microsoft.com/office/drawing/2014/main" id="{08C9E6B6-5C80-4012-9E29-57EEA9FC78A5}"/>
              </a:ext>
            </a:extLst>
          </p:cNvPr>
          <p:cNvSpPr/>
          <p:nvPr/>
        </p:nvSpPr>
        <p:spPr>
          <a:xfrm rot="5400000">
            <a:off x="1470570" y="394235"/>
            <a:ext cx="1214109" cy="3200401"/>
          </a:xfrm>
          <a:custGeom>
            <a:avLst/>
            <a:gdLst>
              <a:gd name="connsiteX0" fmla="*/ 0 w 3306996"/>
              <a:gd name="connsiteY0" fmla="*/ 0 h 1322798"/>
              <a:gd name="connsiteX1" fmla="*/ 2645597 w 3306996"/>
              <a:gd name="connsiteY1" fmla="*/ 0 h 1322798"/>
              <a:gd name="connsiteX2" fmla="*/ 3306996 w 3306996"/>
              <a:gd name="connsiteY2" fmla="*/ 661399 h 1322798"/>
              <a:gd name="connsiteX3" fmla="*/ 2645597 w 3306996"/>
              <a:gd name="connsiteY3" fmla="*/ 1322798 h 1322798"/>
              <a:gd name="connsiteX4" fmla="*/ 0 w 3306996"/>
              <a:gd name="connsiteY4" fmla="*/ 1322798 h 1322798"/>
              <a:gd name="connsiteX5" fmla="*/ 661399 w 3306996"/>
              <a:gd name="connsiteY5" fmla="*/ 661399 h 1322798"/>
              <a:gd name="connsiteX6" fmla="*/ 0 w 3306996"/>
              <a:gd name="connsiteY6" fmla="*/ 0 h 1322798"/>
              <a:gd name="connsiteX0" fmla="*/ 0 w 3306996"/>
              <a:gd name="connsiteY0" fmla="*/ 0 h 1322798"/>
              <a:gd name="connsiteX1" fmla="*/ 2645597 w 3306996"/>
              <a:gd name="connsiteY1" fmla="*/ 0 h 1322798"/>
              <a:gd name="connsiteX2" fmla="*/ 3306996 w 3306996"/>
              <a:gd name="connsiteY2" fmla="*/ 661399 h 1322798"/>
              <a:gd name="connsiteX3" fmla="*/ 2645597 w 3306996"/>
              <a:gd name="connsiteY3" fmla="*/ 1322798 h 1322798"/>
              <a:gd name="connsiteX4" fmla="*/ 0 w 3306996"/>
              <a:gd name="connsiteY4" fmla="*/ 1322798 h 1322798"/>
              <a:gd name="connsiteX5" fmla="*/ 60770 w 3306996"/>
              <a:gd name="connsiteY5" fmla="*/ 667523 h 1322798"/>
              <a:gd name="connsiteX6" fmla="*/ 0 w 3306996"/>
              <a:gd name="connsiteY6" fmla="*/ 0 h 1322798"/>
              <a:gd name="connsiteX0" fmla="*/ 0 w 3306996"/>
              <a:gd name="connsiteY0" fmla="*/ 0 h 1322798"/>
              <a:gd name="connsiteX1" fmla="*/ 2645597 w 3306996"/>
              <a:gd name="connsiteY1" fmla="*/ 0 h 1322798"/>
              <a:gd name="connsiteX2" fmla="*/ 3306996 w 3306996"/>
              <a:gd name="connsiteY2" fmla="*/ 661399 h 1322798"/>
              <a:gd name="connsiteX3" fmla="*/ 2645597 w 3306996"/>
              <a:gd name="connsiteY3" fmla="*/ 1322798 h 1322798"/>
              <a:gd name="connsiteX4" fmla="*/ 0 w 3306996"/>
              <a:gd name="connsiteY4" fmla="*/ 1322798 h 1322798"/>
              <a:gd name="connsiteX5" fmla="*/ 1030414 w 3306996"/>
              <a:gd name="connsiteY5" fmla="*/ 696230 h 1322798"/>
              <a:gd name="connsiteX6" fmla="*/ 0 w 3306996"/>
              <a:gd name="connsiteY6" fmla="*/ 0 h 1322798"/>
              <a:gd name="connsiteX0" fmla="*/ 816542 w 3306996"/>
              <a:gd name="connsiteY0" fmla="*/ 0 h 1340022"/>
              <a:gd name="connsiteX1" fmla="*/ 2645597 w 3306996"/>
              <a:gd name="connsiteY1" fmla="*/ 17224 h 1340022"/>
              <a:gd name="connsiteX2" fmla="*/ 3306996 w 3306996"/>
              <a:gd name="connsiteY2" fmla="*/ 678623 h 1340022"/>
              <a:gd name="connsiteX3" fmla="*/ 2645597 w 3306996"/>
              <a:gd name="connsiteY3" fmla="*/ 1340022 h 1340022"/>
              <a:gd name="connsiteX4" fmla="*/ 0 w 3306996"/>
              <a:gd name="connsiteY4" fmla="*/ 1340022 h 1340022"/>
              <a:gd name="connsiteX5" fmla="*/ 1030414 w 3306996"/>
              <a:gd name="connsiteY5" fmla="*/ 713454 h 1340022"/>
              <a:gd name="connsiteX6" fmla="*/ 816542 w 3306996"/>
              <a:gd name="connsiteY6" fmla="*/ 0 h 1340022"/>
              <a:gd name="connsiteX0" fmla="*/ 0 w 2490454"/>
              <a:gd name="connsiteY0" fmla="*/ 0 h 1368728"/>
              <a:gd name="connsiteX1" fmla="*/ 1829055 w 2490454"/>
              <a:gd name="connsiteY1" fmla="*/ 17224 h 1368728"/>
              <a:gd name="connsiteX2" fmla="*/ 2490454 w 2490454"/>
              <a:gd name="connsiteY2" fmla="*/ 678623 h 1368728"/>
              <a:gd name="connsiteX3" fmla="*/ 1829055 w 2490454"/>
              <a:gd name="connsiteY3" fmla="*/ 1340022 h 1368728"/>
              <a:gd name="connsiteX4" fmla="*/ 102073 w 2490454"/>
              <a:gd name="connsiteY4" fmla="*/ 1368728 h 1368728"/>
              <a:gd name="connsiteX5" fmla="*/ 213872 w 2490454"/>
              <a:gd name="connsiteY5" fmla="*/ 713454 h 1368728"/>
              <a:gd name="connsiteX6" fmla="*/ 0 w 2490454"/>
              <a:gd name="connsiteY6" fmla="*/ 0 h 1368728"/>
              <a:gd name="connsiteX0" fmla="*/ 0 w 2490454"/>
              <a:gd name="connsiteY0" fmla="*/ 0 h 1368728"/>
              <a:gd name="connsiteX1" fmla="*/ 1829055 w 2490454"/>
              <a:gd name="connsiteY1" fmla="*/ 17224 h 1368728"/>
              <a:gd name="connsiteX2" fmla="*/ 2490454 w 2490454"/>
              <a:gd name="connsiteY2" fmla="*/ 678623 h 1368728"/>
              <a:gd name="connsiteX3" fmla="*/ 1829055 w 2490454"/>
              <a:gd name="connsiteY3" fmla="*/ 1340022 h 1368728"/>
              <a:gd name="connsiteX4" fmla="*/ 153108 w 2490454"/>
              <a:gd name="connsiteY4" fmla="*/ 1368728 h 1368728"/>
              <a:gd name="connsiteX5" fmla="*/ 213872 w 2490454"/>
              <a:gd name="connsiteY5" fmla="*/ 713454 h 1368728"/>
              <a:gd name="connsiteX6" fmla="*/ 0 w 2490454"/>
              <a:gd name="connsiteY6" fmla="*/ 0 h 1368728"/>
              <a:gd name="connsiteX0" fmla="*/ 0 w 2362869"/>
              <a:gd name="connsiteY0" fmla="*/ 0 h 1380211"/>
              <a:gd name="connsiteX1" fmla="*/ 1701470 w 2362869"/>
              <a:gd name="connsiteY1" fmla="*/ 28707 h 1380211"/>
              <a:gd name="connsiteX2" fmla="*/ 2362869 w 2362869"/>
              <a:gd name="connsiteY2" fmla="*/ 690106 h 1380211"/>
              <a:gd name="connsiteX3" fmla="*/ 1701470 w 2362869"/>
              <a:gd name="connsiteY3" fmla="*/ 1351505 h 1380211"/>
              <a:gd name="connsiteX4" fmla="*/ 25523 w 2362869"/>
              <a:gd name="connsiteY4" fmla="*/ 1380211 h 1380211"/>
              <a:gd name="connsiteX5" fmla="*/ 86287 w 2362869"/>
              <a:gd name="connsiteY5" fmla="*/ 724937 h 1380211"/>
              <a:gd name="connsiteX6" fmla="*/ 0 w 2362869"/>
              <a:gd name="connsiteY6" fmla="*/ 0 h 1380211"/>
              <a:gd name="connsiteX0" fmla="*/ -1 w 2337346"/>
              <a:gd name="connsiteY0" fmla="*/ 5741 h 1351504"/>
              <a:gd name="connsiteX1" fmla="*/ 1675947 w 2337346"/>
              <a:gd name="connsiteY1" fmla="*/ 0 h 1351504"/>
              <a:gd name="connsiteX2" fmla="*/ 2337346 w 2337346"/>
              <a:gd name="connsiteY2" fmla="*/ 661399 h 1351504"/>
              <a:gd name="connsiteX3" fmla="*/ 1675947 w 2337346"/>
              <a:gd name="connsiteY3" fmla="*/ 1322798 h 1351504"/>
              <a:gd name="connsiteX4" fmla="*/ 0 w 2337346"/>
              <a:gd name="connsiteY4" fmla="*/ 1351504 h 1351504"/>
              <a:gd name="connsiteX5" fmla="*/ 60764 w 2337346"/>
              <a:gd name="connsiteY5" fmla="*/ 696230 h 1351504"/>
              <a:gd name="connsiteX6" fmla="*/ -1 w 2337346"/>
              <a:gd name="connsiteY6" fmla="*/ 5741 h 1351504"/>
              <a:gd name="connsiteX0" fmla="*/ 25516 w 2362863"/>
              <a:gd name="connsiteY0" fmla="*/ 5741 h 1322798"/>
              <a:gd name="connsiteX1" fmla="*/ 1701464 w 2362863"/>
              <a:gd name="connsiteY1" fmla="*/ 0 h 1322798"/>
              <a:gd name="connsiteX2" fmla="*/ 2362863 w 2362863"/>
              <a:gd name="connsiteY2" fmla="*/ 661399 h 1322798"/>
              <a:gd name="connsiteX3" fmla="*/ 1701464 w 2362863"/>
              <a:gd name="connsiteY3" fmla="*/ 1322798 h 1322798"/>
              <a:gd name="connsiteX4" fmla="*/ 1 w 2362863"/>
              <a:gd name="connsiteY4" fmla="*/ 1305573 h 1322798"/>
              <a:gd name="connsiteX5" fmla="*/ 86281 w 2362863"/>
              <a:gd name="connsiteY5" fmla="*/ 696230 h 1322798"/>
              <a:gd name="connsiteX6" fmla="*/ 25516 w 2362863"/>
              <a:gd name="connsiteY6" fmla="*/ 5741 h 1322798"/>
              <a:gd name="connsiteX0" fmla="*/ 76550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137315 w 2413897"/>
              <a:gd name="connsiteY5" fmla="*/ 696230 h 1322798"/>
              <a:gd name="connsiteX6" fmla="*/ 76550 w 2413897"/>
              <a:gd name="connsiteY6" fmla="*/ 5741 h 1322798"/>
              <a:gd name="connsiteX0" fmla="*/ 76550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86286 w 2413897"/>
              <a:gd name="connsiteY5" fmla="*/ 701971 h 1322798"/>
              <a:gd name="connsiteX6" fmla="*/ 76550 w 2413897"/>
              <a:gd name="connsiteY6" fmla="*/ 5741 h 1322798"/>
              <a:gd name="connsiteX0" fmla="*/ 76550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9740 w 2413897"/>
              <a:gd name="connsiteY5" fmla="*/ 701971 h 1322798"/>
              <a:gd name="connsiteX6" fmla="*/ 76550 w 2413897"/>
              <a:gd name="connsiteY6" fmla="*/ 5741 h 1322798"/>
              <a:gd name="connsiteX0" fmla="*/ 76556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9740 w 2413897"/>
              <a:gd name="connsiteY5" fmla="*/ 701971 h 1322798"/>
              <a:gd name="connsiteX6" fmla="*/ 76556 w 2413897"/>
              <a:gd name="connsiteY6" fmla="*/ 5741 h 1322798"/>
              <a:gd name="connsiteX0" fmla="*/ 51045 w 2413897"/>
              <a:gd name="connsiteY0" fmla="*/ 11482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9740 w 2413897"/>
              <a:gd name="connsiteY5" fmla="*/ 701971 h 1322798"/>
              <a:gd name="connsiteX6" fmla="*/ 51045 w 2413897"/>
              <a:gd name="connsiteY6" fmla="*/ 11482 h 1322798"/>
              <a:gd name="connsiteX0" fmla="*/ 1 w 2439398"/>
              <a:gd name="connsiteY0" fmla="*/ 0 h 1322799"/>
              <a:gd name="connsiteX1" fmla="*/ 1777999 w 2439398"/>
              <a:gd name="connsiteY1" fmla="*/ 1 h 1322799"/>
              <a:gd name="connsiteX2" fmla="*/ 2439398 w 2439398"/>
              <a:gd name="connsiteY2" fmla="*/ 661400 h 1322799"/>
              <a:gd name="connsiteX3" fmla="*/ 1777999 w 2439398"/>
              <a:gd name="connsiteY3" fmla="*/ 1322799 h 1322799"/>
              <a:gd name="connsiteX4" fmla="*/ 25502 w 2439398"/>
              <a:gd name="connsiteY4" fmla="*/ 1322798 h 1322799"/>
              <a:gd name="connsiteX5" fmla="*/ 35241 w 2439398"/>
              <a:gd name="connsiteY5" fmla="*/ 701972 h 1322799"/>
              <a:gd name="connsiteX6" fmla="*/ 1 w 2439398"/>
              <a:gd name="connsiteY6" fmla="*/ 0 h 132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398" h="1322799">
                <a:moveTo>
                  <a:pt x="1" y="0"/>
                </a:moveTo>
                <a:lnTo>
                  <a:pt x="1777999" y="1"/>
                </a:lnTo>
                <a:lnTo>
                  <a:pt x="2439398" y="661400"/>
                </a:lnTo>
                <a:lnTo>
                  <a:pt x="1777999" y="1322799"/>
                </a:lnTo>
                <a:lnTo>
                  <a:pt x="25502" y="1322798"/>
                </a:lnTo>
                <a:lnTo>
                  <a:pt x="35241" y="701972"/>
                </a:lnTo>
                <a:lnTo>
                  <a:pt x="1"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0609" tIns="14605" rIns="661399" bIns="14605" numCol="1" spcCol="1270" anchor="ctr" anchorCtr="0">
            <a:noAutofit/>
          </a:bodyPr>
          <a:lstStyle/>
          <a:p>
            <a:pPr marL="0" lvl="0" indent="0" algn="ctr" defTabSz="1022350">
              <a:lnSpc>
                <a:spcPct val="90000"/>
              </a:lnSpc>
              <a:spcBef>
                <a:spcPct val="0"/>
              </a:spcBef>
              <a:spcAft>
                <a:spcPct val="35000"/>
              </a:spcAft>
              <a:buNone/>
            </a:pPr>
            <a:endParaRPr lang="en-US" sz="2000" kern="1200"/>
          </a:p>
        </p:txBody>
      </p:sp>
      <p:sp>
        <p:nvSpPr>
          <p:cNvPr id="14" name="Freeform: Shape 13">
            <a:extLst>
              <a:ext uri="{FF2B5EF4-FFF2-40B4-BE49-F238E27FC236}">
                <a16:creationId xmlns:a16="http://schemas.microsoft.com/office/drawing/2014/main" id="{9888D43C-99F4-4380-A353-394511DF9BFA}"/>
              </a:ext>
            </a:extLst>
          </p:cNvPr>
          <p:cNvSpPr/>
          <p:nvPr/>
        </p:nvSpPr>
        <p:spPr>
          <a:xfrm rot="5400000">
            <a:off x="1323908" y="1537149"/>
            <a:ext cx="1554480" cy="3200401"/>
          </a:xfrm>
          <a:custGeom>
            <a:avLst/>
            <a:gdLst>
              <a:gd name="connsiteX0" fmla="*/ 0 w 2744807"/>
              <a:gd name="connsiteY0" fmla="*/ 0 h 1097922"/>
              <a:gd name="connsiteX1" fmla="*/ 2195846 w 2744807"/>
              <a:gd name="connsiteY1" fmla="*/ 0 h 1097922"/>
              <a:gd name="connsiteX2" fmla="*/ 2744807 w 2744807"/>
              <a:gd name="connsiteY2" fmla="*/ 548961 h 1097922"/>
              <a:gd name="connsiteX3" fmla="*/ 2195846 w 2744807"/>
              <a:gd name="connsiteY3" fmla="*/ 1097922 h 1097922"/>
              <a:gd name="connsiteX4" fmla="*/ 0 w 2744807"/>
              <a:gd name="connsiteY4" fmla="*/ 1097922 h 1097922"/>
              <a:gd name="connsiteX5" fmla="*/ 548961 w 2744807"/>
              <a:gd name="connsiteY5" fmla="*/ 548961 h 1097922"/>
              <a:gd name="connsiteX6" fmla="*/ 0 w 2744807"/>
              <a:gd name="connsiteY6" fmla="*/ 0 h 10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807" h="1097922">
                <a:moveTo>
                  <a:pt x="0" y="0"/>
                </a:moveTo>
                <a:lnTo>
                  <a:pt x="2195846" y="0"/>
                </a:lnTo>
                <a:lnTo>
                  <a:pt x="2744807" y="548961"/>
                </a:lnTo>
                <a:lnTo>
                  <a:pt x="2195846" y="1097922"/>
                </a:lnTo>
                <a:lnTo>
                  <a:pt x="0" y="1097922"/>
                </a:lnTo>
                <a:lnTo>
                  <a:pt x="548961" y="54896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8011" tIns="9525" rIns="548961" bIns="9525" numCol="1" spcCol="1270" anchor="ctr" anchorCtr="0">
            <a:noAutofit/>
          </a:bodyPr>
          <a:lstStyle/>
          <a:p>
            <a:pPr marL="0" lvl="0" indent="0" algn="ctr" defTabSz="666750">
              <a:lnSpc>
                <a:spcPct val="90000"/>
              </a:lnSpc>
              <a:spcBef>
                <a:spcPct val="0"/>
              </a:spcBef>
              <a:spcAft>
                <a:spcPct val="35000"/>
              </a:spcAft>
              <a:buClrTx/>
              <a:buSzTx/>
              <a:buFont typeface="Arial" panose="020B0604020202020204" pitchFamily="34" charset="0"/>
              <a:buNone/>
            </a:pPr>
            <a:endParaRPr lang="en-US" sz="2000" kern="1200"/>
          </a:p>
        </p:txBody>
      </p:sp>
      <p:sp>
        <p:nvSpPr>
          <p:cNvPr id="15" name="Freeform: Shape 14">
            <a:extLst>
              <a:ext uri="{FF2B5EF4-FFF2-40B4-BE49-F238E27FC236}">
                <a16:creationId xmlns:a16="http://schemas.microsoft.com/office/drawing/2014/main" id="{43179708-DBB1-4625-9ACB-21A841D9C790}"/>
              </a:ext>
            </a:extLst>
          </p:cNvPr>
          <p:cNvSpPr/>
          <p:nvPr/>
        </p:nvSpPr>
        <p:spPr>
          <a:xfrm rot="5400000">
            <a:off x="1322564" y="2861086"/>
            <a:ext cx="1554480" cy="3200401"/>
          </a:xfrm>
          <a:custGeom>
            <a:avLst/>
            <a:gdLst>
              <a:gd name="connsiteX0" fmla="*/ 0 w 2744807"/>
              <a:gd name="connsiteY0" fmla="*/ 0 h 1097922"/>
              <a:gd name="connsiteX1" fmla="*/ 2195846 w 2744807"/>
              <a:gd name="connsiteY1" fmla="*/ 0 h 1097922"/>
              <a:gd name="connsiteX2" fmla="*/ 2744807 w 2744807"/>
              <a:gd name="connsiteY2" fmla="*/ 548961 h 1097922"/>
              <a:gd name="connsiteX3" fmla="*/ 2195846 w 2744807"/>
              <a:gd name="connsiteY3" fmla="*/ 1097922 h 1097922"/>
              <a:gd name="connsiteX4" fmla="*/ 0 w 2744807"/>
              <a:gd name="connsiteY4" fmla="*/ 1097922 h 1097922"/>
              <a:gd name="connsiteX5" fmla="*/ 548961 w 2744807"/>
              <a:gd name="connsiteY5" fmla="*/ 548961 h 1097922"/>
              <a:gd name="connsiteX6" fmla="*/ 0 w 2744807"/>
              <a:gd name="connsiteY6" fmla="*/ 0 h 10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807" h="1097922">
                <a:moveTo>
                  <a:pt x="0" y="0"/>
                </a:moveTo>
                <a:lnTo>
                  <a:pt x="2195846" y="0"/>
                </a:lnTo>
                <a:lnTo>
                  <a:pt x="2744807" y="548961"/>
                </a:lnTo>
                <a:lnTo>
                  <a:pt x="2195846" y="1097922"/>
                </a:lnTo>
                <a:lnTo>
                  <a:pt x="0" y="1097922"/>
                </a:lnTo>
                <a:lnTo>
                  <a:pt x="548961" y="54896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8011" tIns="9525" rIns="548961" bIns="9525" numCol="1" spcCol="1270" anchor="ctr" anchorCtr="0">
            <a:noAutofit/>
          </a:bodyPr>
          <a:lstStyle/>
          <a:p>
            <a:pPr marL="0" lvl="0" indent="0" algn="ctr" defTabSz="666750">
              <a:lnSpc>
                <a:spcPct val="90000"/>
              </a:lnSpc>
              <a:spcBef>
                <a:spcPct val="0"/>
              </a:spcBef>
              <a:spcAft>
                <a:spcPct val="35000"/>
              </a:spcAft>
              <a:buClrTx/>
              <a:buSzTx/>
              <a:buFont typeface="Arial" panose="020B0604020202020204" pitchFamily="34" charset="0"/>
              <a:buNone/>
            </a:pPr>
            <a:endParaRPr lang="en-US" sz="2000" kern="1200"/>
          </a:p>
        </p:txBody>
      </p:sp>
      <p:sp>
        <p:nvSpPr>
          <p:cNvPr id="16" name="Freeform: Shape 15">
            <a:extLst>
              <a:ext uri="{FF2B5EF4-FFF2-40B4-BE49-F238E27FC236}">
                <a16:creationId xmlns:a16="http://schemas.microsoft.com/office/drawing/2014/main" id="{29C32D2C-4F22-4E22-9E10-619BFE4053D9}"/>
              </a:ext>
            </a:extLst>
          </p:cNvPr>
          <p:cNvSpPr/>
          <p:nvPr/>
        </p:nvSpPr>
        <p:spPr>
          <a:xfrm rot="5400000">
            <a:off x="1331013" y="4183635"/>
            <a:ext cx="1554480" cy="3200401"/>
          </a:xfrm>
          <a:custGeom>
            <a:avLst/>
            <a:gdLst>
              <a:gd name="connsiteX0" fmla="*/ 0 w 2744807"/>
              <a:gd name="connsiteY0" fmla="*/ 0 h 1097922"/>
              <a:gd name="connsiteX1" fmla="*/ 2195846 w 2744807"/>
              <a:gd name="connsiteY1" fmla="*/ 0 h 1097922"/>
              <a:gd name="connsiteX2" fmla="*/ 2744807 w 2744807"/>
              <a:gd name="connsiteY2" fmla="*/ 548961 h 1097922"/>
              <a:gd name="connsiteX3" fmla="*/ 2195846 w 2744807"/>
              <a:gd name="connsiteY3" fmla="*/ 1097922 h 1097922"/>
              <a:gd name="connsiteX4" fmla="*/ 0 w 2744807"/>
              <a:gd name="connsiteY4" fmla="*/ 1097922 h 1097922"/>
              <a:gd name="connsiteX5" fmla="*/ 548961 w 2744807"/>
              <a:gd name="connsiteY5" fmla="*/ 548961 h 1097922"/>
              <a:gd name="connsiteX6" fmla="*/ 0 w 2744807"/>
              <a:gd name="connsiteY6" fmla="*/ 0 h 10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807" h="1097922">
                <a:moveTo>
                  <a:pt x="0" y="0"/>
                </a:moveTo>
                <a:lnTo>
                  <a:pt x="2195846" y="0"/>
                </a:lnTo>
                <a:lnTo>
                  <a:pt x="2744807" y="548961"/>
                </a:lnTo>
                <a:lnTo>
                  <a:pt x="2195846" y="1097922"/>
                </a:lnTo>
                <a:lnTo>
                  <a:pt x="0" y="1097922"/>
                </a:lnTo>
                <a:lnTo>
                  <a:pt x="548961" y="54896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8011" tIns="9525" rIns="548961" bIns="9525" numCol="1" spcCol="1270" anchor="ctr" anchorCtr="0">
            <a:noAutofit/>
          </a:bodyPr>
          <a:lstStyle/>
          <a:p>
            <a:pPr marL="0" lvl="0" indent="0" algn="ctr" defTabSz="666750">
              <a:lnSpc>
                <a:spcPct val="90000"/>
              </a:lnSpc>
              <a:spcBef>
                <a:spcPct val="0"/>
              </a:spcBef>
              <a:spcAft>
                <a:spcPct val="35000"/>
              </a:spcAft>
              <a:buNone/>
            </a:pPr>
            <a:endParaRPr kumimoji="0" lang="en-US" sz="20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18" name="Rectangle 17">
            <a:extLst>
              <a:ext uri="{FF2B5EF4-FFF2-40B4-BE49-F238E27FC236}">
                <a16:creationId xmlns:a16="http://schemas.microsoft.com/office/drawing/2014/main" id="{2B6B8FAF-7026-4A3D-938C-E949B646854B}"/>
              </a:ext>
            </a:extLst>
          </p:cNvPr>
          <p:cNvSpPr/>
          <p:nvPr/>
        </p:nvSpPr>
        <p:spPr>
          <a:xfrm>
            <a:off x="551234" y="2714261"/>
            <a:ext cx="3173640" cy="1200329"/>
          </a:xfrm>
          <a:prstGeom prst="rect">
            <a:avLst/>
          </a:prstGeom>
        </p:spPr>
        <p:txBody>
          <a:bodyPr wrap="square">
            <a:spAutoFit/>
          </a:bodyPr>
          <a:lstStyle/>
          <a:p>
            <a:pPr lvl="0" algn="ctr" defTabSz="666750">
              <a:lnSpc>
                <a:spcPct val="90000"/>
              </a:lnSpc>
              <a:spcBef>
                <a:spcPct val="0"/>
              </a:spcBef>
              <a:spcAft>
                <a:spcPct val="35000"/>
              </a:spcAft>
            </a:pPr>
            <a:r>
              <a:rPr lang="en-US" sz="2000"/>
              <a:t>A person with HIV transmits drug-resistant virus to HIV-negative partner who takes PrEP.</a:t>
            </a:r>
          </a:p>
        </p:txBody>
      </p:sp>
      <p:sp>
        <p:nvSpPr>
          <p:cNvPr id="19" name="Rectangle 18">
            <a:extLst>
              <a:ext uri="{FF2B5EF4-FFF2-40B4-BE49-F238E27FC236}">
                <a16:creationId xmlns:a16="http://schemas.microsoft.com/office/drawing/2014/main" id="{9F93C01F-7C3D-49AE-8FE5-060AE40E7205}"/>
              </a:ext>
            </a:extLst>
          </p:cNvPr>
          <p:cNvSpPr/>
          <p:nvPr/>
        </p:nvSpPr>
        <p:spPr>
          <a:xfrm>
            <a:off x="704825" y="3986639"/>
            <a:ext cx="2892763" cy="1200329"/>
          </a:xfrm>
          <a:prstGeom prst="rect">
            <a:avLst/>
          </a:prstGeom>
        </p:spPr>
        <p:txBody>
          <a:bodyPr wrap="square">
            <a:spAutoFit/>
          </a:bodyPr>
          <a:lstStyle/>
          <a:p>
            <a:pPr lvl="0" algn="ctr" defTabSz="666750">
              <a:lnSpc>
                <a:spcPct val="90000"/>
              </a:lnSpc>
              <a:spcBef>
                <a:spcPct val="0"/>
              </a:spcBef>
              <a:spcAft>
                <a:spcPct val="35000"/>
              </a:spcAft>
            </a:pPr>
            <a:r>
              <a:rPr lang="en-US" sz="2000"/>
              <a:t>PrEP does not protect against the resistant virus  in the partner that was HIV negative.</a:t>
            </a:r>
          </a:p>
        </p:txBody>
      </p:sp>
      <p:sp>
        <p:nvSpPr>
          <p:cNvPr id="21" name="Rectangle 20">
            <a:extLst>
              <a:ext uri="{FF2B5EF4-FFF2-40B4-BE49-F238E27FC236}">
                <a16:creationId xmlns:a16="http://schemas.microsoft.com/office/drawing/2014/main" id="{9C8E1B29-13E7-4A13-80E1-08A57AF6A200}"/>
              </a:ext>
            </a:extLst>
          </p:cNvPr>
          <p:cNvSpPr/>
          <p:nvPr/>
        </p:nvSpPr>
        <p:spPr>
          <a:xfrm>
            <a:off x="591124" y="1675118"/>
            <a:ext cx="2973000" cy="399853"/>
          </a:xfrm>
          <a:prstGeom prst="rect">
            <a:avLst/>
          </a:prstGeom>
        </p:spPr>
        <p:txBody>
          <a:bodyPr wrap="square">
            <a:spAutoFit/>
          </a:bodyPr>
          <a:lstStyle/>
          <a:p>
            <a:pPr lvl="0" algn="ctr" defTabSz="1022350">
              <a:lnSpc>
                <a:spcPct val="90000"/>
              </a:lnSpc>
              <a:spcBef>
                <a:spcPct val="0"/>
              </a:spcBef>
              <a:spcAft>
                <a:spcPct val="35000"/>
              </a:spcAft>
            </a:pPr>
            <a:r>
              <a:rPr lang="en-US" sz="2200" b="1">
                <a:solidFill>
                  <a:schemeClr val="bg1"/>
                </a:solidFill>
                <a:latin typeface="Poppins SemiBold" panose="00000700000000000000" pitchFamily="2" charset="0"/>
                <a:cs typeface="Poppins SemiBold" panose="00000700000000000000" pitchFamily="2" charset="0"/>
              </a:rPr>
              <a:t>Transmitted HIVDR</a:t>
            </a:r>
          </a:p>
        </p:txBody>
      </p:sp>
      <p:sp>
        <p:nvSpPr>
          <p:cNvPr id="22" name="Rectangle 21">
            <a:extLst>
              <a:ext uri="{FF2B5EF4-FFF2-40B4-BE49-F238E27FC236}">
                <a16:creationId xmlns:a16="http://schemas.microsoft.com/office/drawing/2014/main" id="{44CC59AD-637D-43BA-B86C-385995137D30}"/>
              </a:ext>
            </a:extLst>
          </p:cNvPr>
          <p:cNvSpPr/>
          <p:nvPr/>
        </p:nvSpPr>
        <p:spPr>
          <a:xfrm>
            <a:off x="854221" y="5512768"/>
            <a:ext cx="2547183" cy="646331"/>
          </a:xfrm>
          <a:prstGeom prst="rect">
            <a:avLst/>
          </a:prstGeom>
        </p:spPr>
        <p:txBody>
          <a:bodyPr wrap="square">
            <a:spAutoFit/>
          </a:bodyPr>
          <a:lstStyle/>
          <a:p>
            <a:pPr lvl="0" algn="ctr" defTabSz="666750">
              <a:lnSpc>
                <a:spcPct val="90000"/>
              </a:lnSpc>
              <a:spcBef>
                <a:spcPct val="0"/>
              </a:spcBef>
              <a:spcAft>
                <a:spcPct val="35000"/>
              </a:spcAft>
            </a:pPr>
            <a:r>
              <a:rPr lang="en-US" sz="2000"/>
              <a:t>PrEP user acquires drug-resistant HIV.</a:t>
            </a:r>
            <a:endParaRPr lang="en-US" sz="2000">
              <a:latin typeface="Calibri" panose="020F0502020204030204" pitchFamily="34" charset="0"/>
              <a:ea typeface="Roboto" panose="02000000000000000000" pitchFamily="2" charset="0"/>
              <a:cs typeface="Calibri" panose="020F0502020204030204" pitchFamily="34" charset="0"/>
            </a:endParaRPr>
          </a:p>
        </p:txBody>
      </p:sp>
      <p:grpSp>
        <p:nvGrpSpPr>
          <p:cNvPr id="34" name="Group 33">
            <a:extLst>
              <a:ext uri="{FF2B5EF4-FFF2-40B4-BE49-F238E27FC236}">
                <a16:creationId xmlns:a16="http://schemas.microsoft.com/office/drawing/2014/main" id="{C1B869FD-3188-4BFE-93A8-1ADB172E8009}"/>
              </a:ext>
            </a:extLst>
          </p:cNvPr>
          <p:cNvGrpSpPr/>
          <p:nvPr/>
        </p:nvGrpSpPr>
        <p:grpSpPr>
          <a:xfrm>
            <a:off x="3966800" y="1392294"/>
            <a:ext cx="3239186" cy="5211483"/>
            <a:chOff x="3852642" y="1353997"/>
            <a:chExt cx="3239186" cy="5211483"/>
          </a:xfrm>
        </p:grpSpPr>
        <p:sp>
          <p:nvSpPr>
            <p:cNvPr id="10" name="Freeform: Shape 9">
              <a:extLst>
                <a:ext uri="{FF2B5EF4-FFF2-40B4-BE49-F238E27FC236}">
                  <a16:creationId xmlns:a16="http://schemas.microsoft.com/office/drawing/2014/main" id="{9BA70EC2-3C46-48A2-A8B9-53C4E998E053}"/>
                </a:ext>
              </a:extLst>
            </p:cNvPr>
            <p:cNvSpPr/>
            <p:nvPr/>
          </p:nvSpPr>
          <p:spPr>
            <a:xfrm rot="5400000">
              <a:off x="4703863" y="1525144"/>
              <a:ext cx="1554480" cy="3200401"/>
            </a:xfrm>
            <a:custGeom>
              <a:avLst/>
              <a:gdLst>
                <a:gd name="connsiteX0" fmla="*/ 0 w 2744807"/>
                <a:gd name="connsiteY0" fmla="*/ 0 h 1097922"/>
                <a:gd name="connsiteX1" fmla="*/ 2195846 w 2744807"/>
                <a:gd name="connsiteY1" fmla="*/ 0 h 1097922"/>
                <a:gd name="connsiteX2" fmla="*/ 2744807 w 2744807"/>
                <a:gd name="connsiteY2" fmla="*/ 548961 h 1097922"/>
                <a:gd name="connsiteX3" fmla="*/ 2195846 w 2744807"/>
                <a:gd name="connsiteY3" fmla="*/ 1097922 h 1097922"/>
                <a:gd name="connsiteX4" fmla="*/ 0 w 2744807"/>
                <a:gd name="connsiteY4" fmla="*/ 1097922 h 1097922"/>
                <a:gd name="connsiteX5" fmla="*/ 548961 w 2744807"/>
                <a:gd name="connsiteY5" fmla="*/ 548961 h 1097922"/>
                <a:gd name="connsiteX6" fmla="*/ 0 w 2744807"/>
                <a:gd name="connsiteY6" fmla="*/ 0 h 10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807" h="1097922">
                  <a:moveTo>
                    <a:pt x="0" y="0"/>
                  </a:moveTo>
                  <a:lnTo>
                    <a:pt x="2195846" y="0"/>
                  </a:lnTo>
                  <a:lnTo>
                    <a:pt x="2744807" y="548961"/>
                  </a:lnTo>
                  <a:lnTo>
                    <a:pt x="2195846" y="1097922"/>
                  </a:lnTo>
                  <a:lnTo>
                    <a:pt x="0" y="1097922"/>
                  </a:lnTo>
                  <a:lnTo>
                    <a:pt x="548961" y="54896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8011" tIns="9525" rIns="548961" bIns="952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endParaRPr lang="en-US" sz="2000" kern="1200"/>
            </a:p>
          </p:txBody>
        </p:sp>
        <p:sp>
          <p:nvSpPr>
            <p:cNvPr id="11" name="Freeform: Shape 10">
              <a:extLst>
                <a:ext uri="{FF2B5EF4-FFF2-40B4-BE49-F238E27FC236}">
                  <a16:creationId xmlns:a16="http://schemas.microsoft.com/office/drawing/2014/main" id="{566FF82C-B2DB-4877-8009-470D84364606}"/>
                </a:ext>
              </a:extLst>
            </p:cNvPr>
            <p:cNvSpPr/>
            <p:nvPr/>
          </p:nvSpPr>
          <p:spPr>
            <a:xfrm rot="5400000">
              <a:off x="4714388" y="2854900"/>
              <a:ext cx="1554480" cy="3200401"/>
            </a:xfrm>
            <a:custGeom>
              <a:avLst/>
              <a:gdLst>
                <a:gd name="connsiteX0" fmla="*/ 0 w 2744807"/>
                <a:gd name="connsiteY0" fmla="*/ 0 h 1097922"/>
                <a:gd name="connsiteX1" fmla="*/ 2195846 w 2744807"/>
                <a:gd name="connsiteY1" fmla="*/ 0 h 1097922"/>
                <a:gd name="connsiteX2" fmla="*/ 2744807 w 2744807"/>
                <a:gd name="connsiteY2" fmla="*/ 548961 h 1097922"/>
                <a:gd name="connsiteX3" fmla="*/ 2195846 w 2744807"/>
                <a:gd name="connsiteY3" fmla="*/ 1097922 h 1097922"/>
                <a:gd name="connsiteX4" fmla="*/ 0 w 2744807"/>
                <a:gd name="connsiteY4" fmla="*/ 1097922 h 1097922"/>
                <a:gd name="connsiteX5" fmla="*/ 548961 w 2744807"/>
                <a:gd name="connsiteY5" fmla="*/ 548961 h 1097922"/>
                <a:gd name="connsiteX6" fmla="*/ 0 w 2744807"/>
                <a:gd name="connsiteY6" fmla="*/ 0 h 10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807" h="1097922">
                  <a:moveTo>
                    <a:pt x="0" y="0"/>
                  </a:moveTo>
                  <a:lnTo>
                    <a:pt x="2195846" y="0"/>
                  </a:lnTo>
                  <a:lnTo>
                    <a:pt x="2744807" y="548961"/>
                  </a:lnTo>
                  <a:lnTo>
                    <a:pt x="2195846" y="1097922"/>
                  </a:lnTo>
                  <a:lnTo>
                    <a:pt x="0" y="1097922"/>
                  </a:lnTo>
                  <a:lnTo>
                    <a:pt x="548961" y="54896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8011" tIns="9525" rIns="548961" bIns="9525" numCol="1" spcCol="1270" anchor="ctr" anchorCtr="0">
              <a:noAutofit/>
            </a:bodyPr>
            <a:lstStyle/>
            <a:p>
              <a:pPr marL="0" lvl="0" indent="0" algn="ctr" defTabSz="666750">
                <a:lnSpc>
                  <a:spcPct val="90000"/>
                </a:lnSpc>
                <a:spcBef>
                  <a:spcPct val="0"/>
                </a:spcBef>
                <a:spcAft>
                  <a:spcPct val="35000"/>
                </a:spcAft>
                <a:buClrTx/>
                <a:buSzTx/>
                <a:buFontTx/>
                <a:buNone/>
              </a:pPr>
              <a:endParaRPr lang="en-US" sz="2000" kern="1200"/>
            </a:p>
          </p:txBody>
        </p:sp>
        <p:sp>
          <p:nvSpPr>
            <p:cNvPr id="12" name="Freeform: Shape 11">
              <a:extLst>
                <a:ext uri="{FF2B5EF4-FFF2-40B4-BE49-F238E27FC236}">
                  <a16:creationId xmlns:a16="http://schemas.microsoft.com/office/drawing/2014/main" id="{13E2D543-C236-4FE6-8854-208AA2121200}"/>
                </a:ext>
              </a:extLst>
            </p:cNvPr>
            <p:cNvSpPr/>
            <p:nvPr/>
          </p:nvSpPr>
          <p:spPr>
            <a:xfrm rot="5400000">
              <a:off x="4696284" y="4188039"/>
              <a:ext cx="1554480" cy="3200401"/>
            </a:xfrm>
            <a:custGeom>
              <a:avLst/>
              <a:gdLst>
                <a:gd name="connsiteX0" fmla="*/ 0 w 2744807"/>
                <a:gd name="connsiteY0" fmla="*/ 0 h 1097922"/>
                <a:gd name="connsiteX1" fmla="*/ 2195846 w 2744807"/>
                <a:gd name="connsiteY1" fmla="*/ 0 h 1097922"/>
                <a:gd name="connsiteX2" fmla="*/ 2744807 w 2744807"/>
                <a:gd name="connsiteY2" fmla="*/ 548961 h 1097922"/>
                <a:gd name="connsiteX3" fmla="*/ 2195846 w 2744807"/>
                <a:gd name="connsiteY3" fmla="*/ 1097922 h 1097922"/>
                <a:gd name="connsiteX4" fmla="*/ 0 w 2744807"/>
                <a:gd name="connsiteY4" fmla="*/ 1097922 h 1097922"/>
                <a:gd name="connsiteX5" fmla="*/ 548961 w 2744807"/>
                <a:gd name="connsiteY5" fmla="*/ 548961 h 1097922"/>
                <a:gd name="connsiteX6" fmla="*/ 0 w 2744807"/>
                <a:gd name="connsiteY6" fmla="*/ 0 h 10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807" h="1097922">
                  <a:moveTo>
                    <a:pt x="0" y="0"/>
                  </a:moveTo>
                  <a:lnTo>
                    <a:pt x="2195846" y="0"/>
                  </a:lnTo>
                  <a:lnTo>
                    <a:pt x="2744807" y="548961"/>
                  </a:lnTo>
                  <a:lnTo>
                    <a:pt x="2195846" y="1097922"/>
                  </a:lnTo>
                  <a:lnTo>
                    <a:pt x="0" y="1097922"/>
                  </a:lnTo>
                  <a:lnTo>
                    <a:pt x="548961" y="54896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8011" tIns="9525" rIns="548961" bIns="9525" numCol="1" spcCol="1270" anchor="ctr" anchorCtr="0">
              <a:noAutofit/>
            </a:bodyPr>
            <a:lstStyle/>
            <a:p>
              <a:pPr marL="0" lvl="0" indent="0" algn="ctr" defTabSz="666750">
                <a:lnSpc>
                  <a:spcPct val="90000"/>
                </a:lnSpc>
                <a:spcBef>
                  <a:spcPct val="0"/>
                </a:spcBef>
                <a:spcAft>
                  <a:spcPct val="35000"/>
                </a:spcAft>
                <a:buNone/>
              </a:pPr>
              <a:endParaRPr kumimoji="0" lang="en-US" sz="20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3" name="Rectangle 22">
              <a:extLst>
                <a:ext uri="{FF2B5EF4-FFF2-40B4-BE49-F238E27FC236}">
                  <a16:creationId xmlns:a16="http://schemas.microsoft.com/office/drawing/2014/main" id="{23D08B5C-2ED6-4903-B89D-D761F477BFBD}"/>
                </a:ext>
              </a:extLst>
            </p:cNvPr>
            <p:cNvSpPr/>
            <p:nvPr/>
          </p:nvSpPr>
          <p:spPr>
            <a:xfrm>
              <a:off x="4001310" y="2871220"/>
              <a:ext cx="2980389" cy="646331"/>
            </a:xfrm>
            <a:prstGeom prst="rect">
              <a:avLst/>
            </a:prstGeom>
          </p:spPr>
          <p:txBody>
            <a:bodyPr wrap="square">
              <a:spAutoFit/>
            </a:bodyPr>
            <a:lstStyle/>
            <a:p>
              <a:pPr lvl="0" algn="ctr" defTabSz="666750">
                <a:lnSpc>
                  <a:spcPct val="90000"/>
                </a:lnSpc>
                <a:spcBef>
                  <a:spcPct val="0"/>
                </a:spcBef>
                <a:spcAft>
                  <a:spcPct val="35000"/>
                </a:spcAft>
              </a:pPr>
              <a:r>
                <a:rPr lang="en-US" sz="2000"/>
                <a:t>HIV-negative person takes PrEP.</a:t>
              </a:r>
            </a:p>
          </p:txBody>
        </p:sp>
        <p:sp>
          <p:nvSpPr>
            <p:cNvPr id="24" name="Rectangle 23">
              <a:extLst>
                <a:ext uri="{FF2B5EF4-FFF2-40B4-BE49-F238E27FC236}">
                  <a16:creationId xmlns:a16="http://schemas.microsoft.com/office/drawing/2014/main" id="{7962C477-1569-4F6D-8973-A693105359FC}"/>
                </a:ext>
              </a:extLst>
            </p:cNvPr>
            <p:cNvSpPr/>
            <p:nvPr/>
          </p:nvSpPr>
          <p:spPr>
            <a:xfrm>
              <a:off x="3852642" y="4038198"/>
              <a:ext cx="3196256" cy="1200329"/>
            </a:xfrm>
            <a:prstGeom prst="rect">
              <a:avLst/>
            </a:prstGeom>
          </p:spPr>
          <p:txBody>
            <a:bodyPr wrap="square">
              <a:spAutoFit/>
            </a:bodyPr>
            <a:lstStyle/>
            <a:p>
              <a:pPr lvl="0" algn="ctr" defTabSz="666750">
                <a:lnSpc>
                  <a:spcPct val="90000"/>
                </a:lnSpc>
                <a:spcBef>
                  <a:spcPct val="0"/>
                </a:spcBef>
                <a:spcAft>
                  <a:spcPct val="35000"/>
                </a:spcAft>
              </a:pPr>
              <a:r>
                <a:rPr lang="en-US" sz="2000"/>
                <a:t>Becomes infected with HIV but keeps taking PrEP until she gets a positive rapid test result </a:t>
              </a:r>
            </a:p>
          </p:txBody>
        </p:sp>
        <p:sp>
          <p:nvSpPr>
            <p:cNvPr id="25" name="Rectangle 24">
              <a:extLst>
                <a:ext uri="{FF2B5EF4-FFF2-40B4-BE49-F238E27FC236}">
                  <a16:creationId xmlns:a16="http://schemas.microsoft.com/office/drawing/2014/main" id="{252A1367-DCEC-4242-8C6E-FFF9FA539CCB}"/>
                </a:ext>
              </a:extLst>
            </p:cNvPr>
            <p:cNvSpPr/>
            <p:nvPr/>
          </p:nvSpPr>
          <p:spPr>
            <a:xfrm>
              <a:off x="4242140" y="5504003"/>
              <a:ext cx="2528489" cy="646331"/>
            </a:xfrm>
            <a:prstGeom prst="rect">
              <a:avLst/>
            </a:prstGeom>
          </p:spPr>
          <p:txBody>
            <a:bodyPr wrap="square">
              <a:spAutoFit/>
            </a:bodyPr>
            <a:lstStyle/>
            <a:p>
              <a:pPr lvl="0" algn="ctr" defTabSz="666750">
                <a:lnSpc>
                  <a:spcPct val="90000"/>
                </a:lnSpc>
                <a:spcBef>
                  <a:spcPct val="0"/>
                </a:spcBef>
                <a:spcAft>
                  <a:spcPct val="35000"/>
                </a:spcAft>
              </a:pPr>
              <a:r>
                <a:rPr lang="en-US" sz="2000"/>
                <a:t>HIV becomes drug resistant.</a:t>
              </a:r>
              <a:endParaRPr lang="en-US" sz="2000">
                <a:latin typeface="Calibri" panose="020F0502020204030204" pitchFamily="34" charset="0"/>
                <a:ea typeface="Roboto" panose="02000000000000000000" pitchFamily="2" charset="0"/>
                <a:cs typeface="Calibri" panose="020F0502020204030204" pitchFamily="34" charset="0"/>
              </a:endParaRPr>
            </a:p>
          </p:txBody>
        </p:sp>
        <p:sp>
          <p:nvSpPr>
            <p:cNvPr id="31" name="Freeform: Shape 30">
              <a:extLst>
                <a:ext uri="{FF2B5EF4-FFF2-40B4-BE49-F238E27FC236}">
                  <a16:creationId xmlns:a16="http://schemas.microsoft.com/office/drawing/2014/main" id="{6C1141FF-B535-4F75-BA68-DAD0495DDCCA}"/>
                </a:ext>
              </a:extLst>
            </p:cNvPr>
            <p:cNvSpPr/>
            <p:nvPr/>
          </p:nvSpPr>
          <p:spPr>
            <a:xfrm rot="5400000">
              <a:off x="4884100" y="360852"/>
              <a:ext cx="1214109" cy="3200400"/>
            </a:xfrm>
            <a:custGeom>
              <a:avLst/>
              <a:gdLst>
                <a:gd name="connsiteX0" fmla="*/ 0 w 3306996"/>
                <a:gd name="connsiteY0" fmla="*/ 0 h 1322798"/>
                <a:gd name="connsiteX1" fmla="*/ 2645597 w 3306996"/>
                <a:gd name="connsiteY1" fmla="*/ 0 h 1322798"/>
                <a:gd name="connsiteX2" fmla="*/ 3306996 w 3306996"/>
                <a:gd name="connsiteY2" fmla="*/ 661399 h 1322798"/>
                <a:gd name="connsiteX3" fmla="*/ 2645597 w 3306996"/>
                <a:gd name="connsiteY3" fmla="*/ 1322798 h 1322798"/>
                <a:gd name="connsiteX4" fmla="*/ 0 w 3306996"/>
                <a:gd name="connsiteY4" fmla="*/ 1322798 h 1322798"/>
                <a:gd name="connsiteX5" fmla="*/ 661399 w 3306996"/>
                <a:gd name="connsiteY5" fmla="*/ 661399 h 1322798"/>
                <a:gd name="connsiteX6" fmla="*/ 0 w 3306996"/>
                <a:gd name="connsiteY6" fmla="*/ 0 h 1322798"/>
                <a:gd name="connsiteX0" fmla="*/ 0 w 3306996"/>
                <a:gd name="connsiteY0" fmla="*/ 0 h 1322798"/>
                <a:gd name="connsiteX1" fmla="*/ 2645597 w 3306996"/>
                <a:gd name="connsiteY1" fmla="*/ 0 h 1322798"/>
                <a:gd name="connsiteX2" fmla="*/ 3306996 w 3306996"/>
                <a:gd name="connsiteY2" fmla="*/ 661399 h 1322798"/>
                <a:gd name="connsiteX3" fmla="*/ 2645597 w 3306996"/>
                <a:gd name="connsiteY3" fmla="*/ 1322798 h 1322798"/>
                <a:gd name="connsiteX4" fmla="*/ 0 w 3306996"/>
                <a:gd name="connsiteY4" fmla="*/ 1322798 h 1322798"/>
                <a:gd name="connsiteX5" fmla="*/ 60770 w 3306996"/>
                <a:gd name="connsiteY5" fmla="*/ 667523 h 1322798"/>
                <a:gd name="connsiteX6" fmla="*/ 0 w 3306996"/>
                <a:gd name="connsiteY6" fmla="*/ 0 h 1322798"/>
                <a:gd name="connsiteX0" fmla="*/ 0 w 3306996"/>
                <a:gd name="connsiteY0" fmla="*/ 0 h 1322798"/>
                <a:gd name="connsiteX1" fmla="*/ 2645597 w 3306996"/>
                <a:gd name="connsiteY1" fmla="*/ 0 h 1322798"/>
                <a:gd name="connsiteX2" fmla="*/ 3306996 w 3306996"/>
                <a:gd name="connsiteY2" fmla="*/ 661399 h 1322798"/>
                <a:gd name="connsiteX3" fmla="*/ 2645597 w 3306996"/>
                <a:gd name="connsiteY3" fmla="*/ 1322798 h 1322798"/>
                <a:gd name="connsiteX4" fmla="*/ 0 w 3306996"/>
                <a:gd name="connsiteY4" fmla="*/ 1322798 h 1322798"/>
                <a:gd name="connsiteX5" fmla="*/ 1030414 w 3306996"/>
                <a:gd name="connsiteY5" fmla="*/ 696230 h 1322798"/>
                <a:gd name="connsiteX6" fmla="*/ 0 w 3306996"/>
                <a:gd name="connsiteY6" fmla="*/ 0 h 1322798"/>
                <a:gd name="connsiteX0" fmla="*/ 816542 w 3306996"/>
                <a:gd name="connsiteY0" fmla="*/ 0 h 1340022"/>
                <a:gd name="connsiteX1" fmla="*/ 2645597 w 3306996"/>
                <a:gd name="connsiteY1" fmla="*/ 17224 h 1340022"/>
                <a:gd name="connsiteX2" fmla="*/ 3306996 w 3306996"/>
                <a:gd name="connsiteY2" fmla="*/ 678623 h 1340022"/>
                <a:gd name="connsiteX3" fmla="*/ 2645597 w 3306996"/>
                <a:gd name="connsiteY3" fmla="*/ 1340022 h 1340022"/>
                <a:gd name="connsiteX4" fmla="*/ 0 w 3306996"/>
                <a:gd name="connsiteY4" fmla="*/ 1340022 h 1340022"/>
                <a:gd name="connsiteX5" fmla="*/ 1030414 w 3306996"/>
                <a:gd name="connsiteY5" fmla="*/ 713454 h 1340022"/>
                <a:gd name="connsiteX6" fmla="*/ 816542 w 3306996"/>
                <a:gd name="connsiteY6" fmla="*/ 0 h 1340022"/>
                <a:gd name="connsiteX0" fmla="*/ 0 w 2490454"/>
                <a:gd name="connsiteY0" fmla="*/ 0 h 1368728"/>
                <a:gd name="connsiteX1" fmla="*/ 1829055 w 2490454"/>
                <a:gd name="connsiteY1" fmla="*/ 17224 h 1368728"/>
                <a:gd name="connsiteX2" fmla="*/ 2490454 w 2490454"/>
                <a:gd name="connsiteY2" fmla="*/ 678623 h 1368728"/>
                <a:gd name="connsiteX3" fmla="*/ 1829055 w 2490454"/>
                <a:gd name="connsiteY3" fmla="*/ 1340022 h 1368728"/>
                <a:gd name="connsiteX4" fmla="*/ 102073 w 2490454"/>
                <a:gd name="connsiteY4" fmla="*/ 1368728 h 1368728"/>
                <a:gd name="connsiteX5" fmla="*/ 213872 w 2490454"/>
                <a:gd name="connsiteY5" fmla="*/ 713454 h 1368728"/>
                <a:gd name="connsiteX6" fmla="*/ 0 w 2490454"/>
                <a:gd name="connsiteY6" fmla="*/ 0 h 1368728"/>
                <a:gd name="connsiteX0" fmla="*/ 0 w 2490454"/>
                <a:gd name="connsiteY0" fmla="*/ 0 h 1368728"/>
                <a:gd name="connsiteX1" fmla="*/ 1829055 w 2490454"/>
                <a:gd name="connsiteY1" fmla="*/ 17224 h 1368728"/>
                <a:gd name="connsiteX2" fmla="*/ 2490454 w 2490454"/>
                <a:gd name="connsiteY2" fmla="*/ 678623 h 1368728"/>
                <a:gd name="connsiteX3" fmla="*/ 1829055 w 2490454"/>
                <a:gd name="connsiteY3" fmla="*/ 1340022 h 1368728"/>
                <a:gd name="connsiteX4" fmla="*/ 153108 w 2490454"/>
                <a:gd name="connsiteY4" fmla="*/ 1368728 h 1368728"/>
                <a:gd name="connsiteX5" fmla="*/ 213872 w 2490454"/>
                <a:gd name="connsiteY5" fmla="*/ 713454 h 1368728"/>
                <a:gd name="connsiteX6" fmla="*/ 0 w 2490454"/>
                <a:gd name="connsiteY6" fmla="*/ 0 h 1368728"/>
                <a:gd name="connsiteX0" fmla="*/ 0 w 2362869"/>
                <a:gd name="connsiteY0" fmla="*/ 0 h 1380211"/>
                <a:gd name="connsiteX1" fmla="*/ 1701470 w 2362869"/>
                <a:gd name="connsiteY1" fmla="*/ 28707 h 1380211"/>
                <a:gd name="connsiteX2" fmla="*/ 2362869 w 2362869"/>
                <a:gd name="connsiteY2" fmla="*/ 690106 h 1380211"/>
                <a:gd name="connsiteX3" fmla="*/ 1701470 w 2362869"/>
                <a:gd name="connsiteY3" fmla="*/ 1351505 h 1380211"/>
                <a:gd name="connsiteX4" fmla="*/ 25523 w 2362869"/>
                <a:gd name="connsiteY4" fmla="*/ 1380211 h 1380211"/>
                <a:gd name="connsiteX5" fmla="*/ 86287 w 2362869"/>
                <a:gd name="connsiteY5" fmla="*/ 724937 h 1380211"/>
                <a:gd name="connsiteX6" fmla="*/ 0 w 2362869"/>
                <a:gd name="connsiteY6" fmla="*/ 0 h 1380211"/>
                <a:gd name="connsiteX0" fmla="*/ -1 w 2337346"/>
                <a:gd name="connsiteY0" fmla="*/ 5741 h 1351504"/>
                <a:gd name="connsiteX1" fmla="*/ 1675947 w 2337346"/>
                <a:gd name="connsiteY1" fmla="*/ 0 h 1351504"/>
                <a:gd name="connsiteX2" fmla="*/ 2337346 w 2337346"/>
                <a:gd name="connsiteY2" fmla="*/ 661399 h 1351504"/>
                <a:gd name="connsiteX3" fmla="*/ 1675947 w 2337346"/>
                <a:gd name="connsiteY3" fmla="*/ 1322798 h 1351504"/>
                <a:gd name="connsiteX4" fmla="*/ 0 w 2337346"/>
                <a:gd name="connsiteY4" fmla="*/ 1351504 h 1351504"/>
                <a:gd name="connsiteX5" fmla="*/ 60764 w 2337346"/>
                <a:gd name="connsiteY5" fmla="*/ 696230 h 1351504"/>
                <a:gd name="connsiteX6" fmla="*/ -1 w 2337346"/>
                <a:gd name="connsiteY6" fmla="*/ 5741 h 1351504"/>
                <a:gd name="connsiteX0" fmla="*/ 25516 w 2362863"/>
                <a:gd name="connsiteY0" fmla="*/ 5741 h 1322798"/>
                <a:gd name="connsiteX1" fmla="*/ 1701464 w 2362863"/>
                <a:gd name="connsiteY1" fmla="*/ 0 h 1322798"/>
                <a:gd name="connsiteX2" fmla="*/ 2362863 w 2362863"/>
                <a:gd name="connsiteY2" fmla="*/ 661399 h 1322798"/>
                <a:gd name="connsiteX3" fmla="*/ 1701464 w 2362863"/>
                <a:gd name="connsiteY3" fmla="*/ 1322798 h 1322798"/>
                <a:gd name="connsiteX4" fmla="*/ 1 w 2362863"/>
                <a:gd name="connsiteY4" fmla="*/ 1305573 h 1322798"/>
                <a:gd name="connsiteX5" fmla="*/ 86281 w 2362863"/>
                <a:gd name="connsiteY5" fmla="*/ 696230 h 1322798"/>
                <a:gd name="connsiteX6" fmla="*/ 25516 w 2362863"/>
                <a:gd name="connsiteY6" fmla="*/ 5741 h 1322798"/>
                <a:gd name="connsiteX0" fmla="*/ 76550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137315 w 2413897"/>
                <a:gd name="connsiteY5" fmla="*/ 696230 h 1322798"/>
                <a:gd name="connsiteX6" fmla="*/ 76550 w 2413897"/>
                <a:gd name="connsiteY6" fmla="*/ 5741 h 1322798"/>
                <a:gd name="connsiteX0" fmla="*/ 76550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86286 w 2413897"/>
                <a:gd name="connsiteY5" fmla="*/ 701971 h 1322798"/>
                <a:gd name="connsiteX6" fmla="*/ 76550 w 2413897"/>
                <a:gd name="connsiteY6" fmla="*/ 5741 h 1322798"/>
                <a:gd name="connsiteX0" fmla="*/ 76550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9740 w 2413897"/>
                <a:gd name="connsiteY5" fmla="*/ 701971 h 1322798"/>
                <a:gd name="connsiteX6" fmla="*/ 76550 w 2413897"/>
                <a:gd name="connsiteY6" fmla="*/ 5741 h 1322798"/>
                <a:gd name="connsiteX0" fmla="*/ 76556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9740 w 2413897"/>
                <a:gd name="connsiteY5" fmla="*/ 701971 h 1322798"/>
                <a:gd name="connsiteX6" fmla="*/ 76556 w 2413897"/>
                <a:gd name="connsiteY6" fmla="*/ 5741 h 1322798"/>
                <a:gd name="connsiteX0" fmla="*/ 51045 w 2413897"/>
                <a:gd name="connsiteY0" fmla="*/ 11482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9740 w 2413897"/>
                <a:gd name="connsiteY5" fmla="*/ 701971 h 1322798"/>
                <a:gd name="connsiteX6" fmla="*/ 51045 w 2413897"/>
                <a:gd name="connsiteY6" fmla="*/ 11482 h 1322798"/>
                <a:gd name="connsiteX0" fmla="*/ 1 w 2439398"/>
                <a:gd name="connsiteY0" fmla="*/ 0 h 1322799"/>
                <a:gd name="connsiteX1" fmla="*/ 1777999 w 2439398"/>
                <a:gd name="connsiteY1" fmla="*/ 1 h 1322799"/>
                <a:gd name="connsiteX2" fmla="*/ 2439398 w 2439398"/>
                <a:gd name="connsiteY2" fmla="*/ 661400 h 1322799"/>
                <a:gd name="connsiteX3" fmla="*/ 1777999 w 2439398"/>
                <a:gd name="connsiteY3" fmla="*/ 1322799 h 1322799"/>
                <a:gd name="connsiteX4" fmla="*/ 25502 w 2439398"/>
                <a:gd name="connsiteY4" fmla="*/ 1322798 h 1322799"/>
                <a:gd name="connsiteX5" fmla="*/ 35241 w 2439398"/>
                <a:gd name="connsiteY5" fmla="*/ 701972 h 1322799"/>
                <a:gd name="connsiteX6" fmla="*/ 1 w 2439398"/>
                <a:gd name="connsiteY6" fmla="*/ 0 h 132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398" h="1322799">
                  <a:moveTo>
                    <a:pt x="1" y="0"/>
                  </a:moveTo>
                  <a:lnTo>
                    <a:pt x="1777999" y="1"/>
                  </a:lnTo>
                  <a:lnTo>
                    <a:pt x="2439398" y="661400"/>
                  </a:lnTo>
                  <a:lnTo>
                    <a:pt x="1777999" y="1322799"/>
                  </a:lnTo>
                  <a:lnTo>
                    <a:pt x="25502" y="1322798"/>
                  </a:lnTo>
                  <a:lnTo>
                    <a:pt x="35241" y="701972"/>
                  </a:lnTo>
                  <a:lnTo>
                    <a:pt x="1"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0609" tIns="14605" rIns="661399" bIns="14605"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29" name="Rectangle 28">
              <a:extLst>
                <a:ext uri="{FF2B5EF4-FFF2-40B4-BE49-F238E27FC236}">
                  <a16:creationId xmlns:a16="http://schemas.microsoft.com/office/drawing/2014/main" id="{FBECE039-A507-4F3F-9B64-F8A11E3D53B7}"/>
                </a:ext>
              </a:extLst>
            </p:cNvPr>
            <p:cNvSpPr/>
            <p:nvPr/>
          </p:nvSpPr>
          <p:spPr>
            <a:xfrm>
              <a:off x="4063417" y="1443328"/>
              <a:ext cx="2918282" cy="1009251"/>
            </a:xfrm>
            <a:prstGeom prst="rect">
              <a:avLst/>
            </a:prstGeom>
          </p:spPr>
          <p:txBody>
            <a:bodyPr wrap="square">
              <a:spAutoFit/>
            </a:bodyPr>
            <a:lstStyle/>
            <a:p>
              <a:pPr lvl="0" algn="ctr" defTabSz="1022350">
                <a:lnSpc>
                  <a:spcPct val="90000"/>
                </a:lnSpc>
                <a:spcBef>
                  <a:spcPct val="0"/>
                </a:spcBef>
                <a:spcAft>
                  <a:spcPct val="35000"/>
                </a:spcAft>
              </a:pPr>
              <a:r>
                <a:rPr lang="en-US" sz="2200" b="1">
                  <a:solidFill>
                    <a:schemeClr val="bg1"/>
                  </a:solidFill>
                  <a:latin typeface="Poppins SemiBold" panose="00000700000000000000" pitchFamily="2" charset="0"/>
                  <a:cs typeface="Poppins SemiBold" panose="00000700000000000000" pitchFamily="2" charset="0"/>
                </a:rPr>
                <a:t>Adherence Gaps (sub-optimal use of PrEP)</a:t>
              </a:r>
            </a:p>
          </p:txBody>
        </p:sp>
      </p:grpSp>
      <p:grpSp>
        <p:nvGrpSpPr>
          <p:cNvPr id="33" name="Group 32">
            <a:extLst>
              <a:ext uri="{FF2B5EF4-FFF2-40B4-BE49-F238E27FC236}">
                <a16:creationId xmlns:a16="http://schemas.microsoft.com/office/drawing/2014/main" id="{16B2414D-70A3-4169-8101-F0C99296DECA}"/>
              </a:ext>
            </a:extLst>
          </p:cNvPr>
          <p:cNvGrpSpPr/>
          <p:nvPr/>
        </p:nvGrpSpPr>
        <p:grpSpPr>
          <a:xfrm>
            <a:off x="7483448" y="1392294"/>
            <a:ext cx="3234548" cy="5180672"/>
            <a:chOff x="7281658" y="1380404"/>
            <a:chExt cx="3234548" cy="5180672"/>
          </a:xfrm>
        </p:grpSpPr>
        <p:sp>
          <p:nvSpPr>
            <p:cNvPr id="6" name="Freeform: Shape 5">
              <a:extLst>
                <a:ext uri="{FF2B5EF4-FFF2-40B4-BE49-F238E27FC236}">
                  <a16:creationId xmlns:a16="http://schemas.microsoft.com/office/drawing/2014/main" id="{EEED692D-9792-4119-B52E-2252C0109069}"/>
                </a:ext>
              </a:extLst>
            </p:cNvPr>
            <p:cNvSpPr/>
            <p:nvPr/>
          </p:nvSpPr>
          <p:spPr>
            <a:xfrm rot="5400000">
              <a:off x="8105537" y="1537566"/>
              <a:ext cx="1554480" cy="3200401"/>
            </a:xfrm>
            <a:custGeom>
              <a:avLst/>
              <a:gdLst>
                <a:gd name="connsiteX0" fmla="*/ 0 w 2744807"/>
                <a:gd name="connsiteY0" fmla="*/ 0 h 1097922"/>
                <a:gd name="connsiteX1" fmla="*/ 2195846 w 2744807"/>
                <a:gd name="connsiteY1" fmla="*/ 0 h 1097922"/>
                <a:gd name="connsiteX2" fmla="*/ 2744807 w 2744807"/>
                <a:gd name="connsiteY2" fmla="*/ 548961 h 1097922"/>
                <a:gd name="connsiteX3" fmla="*/ 2195846 w 2744807"/>
                <a:gd name="connsiteY3" fmla="*/ 1097922 h 1097922"/>
                <a:gd name="connsiteX4" fmla="*/ 0 w 2744807"/>
                <a:gd name="connsiteY4" fmla="*/ 1097922 h 1097922"/>
                <a:gd name="connsiteX5" fmla="*/ 548961 w 2744807"/>
                <a:gd name="connsiteY5" fmla="*/ 548961 h 1097922"/>
                <a:gd name="connsiteX6" fmla="*/ 0 w 2744807"/>
                <a:gd name="connsiteY6" fmla="*/ 0 h 10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807" h="1097922">
                  <a:moveTo>
                    <a:pt x="0" y="0"/>
                  </a:moveTo>
                  <a:lnTo>
                    <a:pt x="2195846" y="0"/>
                  </a:lnTo>
                  <a:lnTo>
                    <a:pt x="2744807" y="548961"/>
                  </a:lnTo>
                  <a:lnTo>
                    <a:pt x="2195846" y="1097922"/>
                  </a:lnTo>
                  <a:lnTo>
                    <a:pt x="0" y="1097922"/>
                  </a:lnTo>
                  <a:lnTo>
                    <a:pt x="548961" y="54896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8011" tIns="9525" rIns="548961" bIns="9525" numCol="1" spcCol="1270" anchor="ctr" anchorCtr="0">
              <a:noAutofit/>
            </a:bodyPr>
            <a:lstStyle/>
            <a:p>
              <a:pPr marL="0" lvl="0" indent="0" algn="ctr" defTabSz="666750">
                <a:lnSpc>
                  <a:spcPct val="90000"/>
                </a:lnSpc>
                <a:spcBef>
                  <a:spcPct val="0"/>
                </a:spcBef>
                <a:spcAft>
                  <a:spcPct val="35000"/>
                </a:spcAft>
                <a:buClrTx/>
                <a:buSzTx/>
                <a:buFont typeface="Arial" panose="020B0604020202020204" pitchFamily="34" charset="0"/>
                <a:buNone/>
              </a:pPr>
              <a:endParaRPr lang="en-US" sz="2000" kern="1200"/>
            </a:p>
          </p:txBody>
        </p:sp>
        <p:sp>
          <p:nvSpPr>
            <p:cNvPr id="7" name="Freeform: Shape 6">
              <a:extLst>
                <a:ext uri="{FF2B5EF4-FFF2-40B4-BE49-F238E27FC236}">
                  <a16:creationId xmlns:a16="http://schemas.microsoft.com/office/drawing/2014/main" id="{227A885F-BBE0-4B06-AC71-9B7E117CF039}"/>
                </a:ext>
              </a:extLst>
            </p:cNvPr>
            <p:cNvSpPr/>
            <p:nvPr/>
          </p:nvSpPr>
          <p:spPr>
            <a:xfrm rot="5400000">
              <a:off x="8106042" y="2857541"/>
              <a:ext cx="1554480" cy="3200401"/>
            </a:xfrm>
            <a:custGeom>
              <a:avLst/>
              <a:gdLst>
                <a:gd name="connsiteX0" fmla="*/ 0 w 2744807"/>
                <a:gd name="connsiteY0" fmla="*/ 0 h 1097922"/>
                <a:gd name="connsiteX1" fmla="*/ 2195846 w 2744807"/>
                <a:gd name="connsiteY1" fmla="*/ 0 h 1097922"/>
                <a:gd name="connsiteX2" fmla="*/ 2744807 w 2744807"/>
                <a:gd name="connsiteY2" fmla="*/ 548961 h 1097922"/>
                <a:gd name="connsiteX3" fmla="*/ 2195846 w 2744807"/>
                <a:gd name="connsiteY3" fmla="*/ 1097922 h 1097922"/>
                <a:gd name="connsiteX4" fmla="*/ 0 w 2744807"/>
                <a:gd name="connsiteY4" fmla="*/ 1097922 h 1097922"/>
                <a:gd name="connsiteX5" fmla="*/ 548961 w 2744807"/>
                <a:gd name="connsiteY5" fmla="*/ 548961 h 1097922"/>
                <a:gd name="connsiteX6" fmla="*/ 0 w 2744807"/>
                <a:gd name="connsiteY6" fmla="*/ 0 h 10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807" h="1097922">
                  <a:moveTo>
                    <a:pt x="0" y="0"/>
                  </a:moveTo>
                  <a:lnTo>
                    <a:pt x="2195846" y="0"/>
                  </a:lnTo>
                  <a:lnTo>
                    <a:pt x="2744807" y="548961"/>
                  </a:lnTo>
                  <a:lnTo>
                    <a:pt x="2195846" y="1097922"/>
                  </a:lnTo>
                  <a:lnTo>
                    <a:pt x="0" y="1097922"/>
                  </a:lnTo>
                  <a:lnTo>
                    <a:pt x="548961" y="54896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8011" tIns="9525" rIns="548961" bIns="9525" numCol="1" spcCol="1270" anchor="ctr" anchorCtr="0">
              <a:noAutofit/>
            </a:bodyPr>
            <a:lstStyle/>
            <a:p>
              <a:pPr marL="0" lvl="0" indent="0" algn="ctr" defTabSz="666750">
                <a:lnSpc>
                  <a:spcPct val="90000"/>
                </a:lnSpc>
                <a:spcBef>
                  <a:spcPct val="0"/>
                </a:spcBef>
                <a:spcAft>
                  <a:spcPct val="35000"/>
                </a:spcAft>
                <a:buClrTx/>
                <a:buSzTx/>
                <a:buFont typeface="Arial" panose="020B0604020202020204" pitchFamily="34" charset="0"/>
                <a:buNone/>
              </a:pPr>
              <a:endParaRPr lang="en-US" sz="2000" kern="1200"/>
            </a:p>
          </p:txBody>
        </p:sp>
        <p:sp>
          <p:nvSpPr>
            <p:cNvPr id="8" name="Freeform: Shape 7">
              <a:extLst>
                <a:ext uri="{FF2B5EF4-FFF2-40B4-BE49-F238E27FC236}">
                  <a16:creationId xmlns:a16="http://schemas.microsoft.com/office/drawing/2014/main" id="{6FC4A64C-CFD1-4A18-A936-A241A405E4F9}"/>
                </a:ext>
              </a:extLst>
            </p:cNvPr>
            <p:cNvSpPr/>
            <p:nvPr/>
          </p:nvSpPr>
          <p:spPr>
            <a:xfrm rot="5400000">
              <a:off x="8104619" y="4183635"/>
              <a:ext cx="1554480" cy="3200401"/>
            </a:xfrm>
            <a:custGeom>
              <a:avLst/>
              <a:gdLst>
                <a:gd name="connsiteX0" fmla="*/ 0 w 2744807"/>
                <a:gd name="connsiteY0" fmla="*/ 0 h 1097922"/>
                <a:gd name="connsiteX1" fmla="*/ 2195846 w 2744807"/>
                <a:gd name="connsiteY1" fmla="*/ 0 h 1097922"/>
                <a:gd name="connsiteX2" fmla="*/ 2744807 w 2744807"/>
                <a:gd name="connsiteY2" fmla="*/ 548961 h 1097922"/>
                <a:gd name="connsiteX3" fmla="*/ 2195846 w 2744807"/>
                <a:gd name="connsiteY3" fmla="*/ 1097922 h 1097922"/>
                <a:gd name="connsiteX4" fmla="*/ 0 w 2744807"/>
                <a:gd name="connsiteY4" fmla="*/ 1097922 h 1097922"/>
                <a:gd name="connsiteX5" fmla="*/ 548961 w 2744807"/>
                <a:gd name="connsiteY5" fmla="*/ 548961 h 1097922"/>
                <a:gd name="connsiteX6" fmla="*/ 0 w 2744807"/>
                <a:gd name="connsiteY6" fmla="*/ 0 h 10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807" h="1097922">
                  <a:moveTo>
                    <a:pt x="0" y="0"/>
                  </a:moveTo>
                  <a:lnTo>
                    <a:pt x="2195846" y="0"/>
                  </a:lnTo>
                  <a:lnTo>
                    <a:pt x="2744807" y="548961"/>
                  </a:lnTo>
                  <a:lnTo>
                    <a:pt x="2195846" y="1097922"/>
                  </a:lnTo>
                  <a:lnTo>
                    <a:pt x="0" y="1097922"/>
                  </a:lnTo>
                  <a:lnTo>
                    <a:pt x="548961" y="54896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8011" tIns="9525" rIns="548961" bIns="9525" numCol="1" spcCol="1270" anchor="ctr" anchorCtr="0">
              <a:noAutofit/>
            </a:bodyPr>
            <a:lstStyle/>
            <a:p>
              <a:pPr marL="0" lvl="0" indent="0" algn="ctr" defTabSz="666750">
                <a:lnSpc>
                  <a:spcPct val="90000"/>
                </a:lnSpc>
                <a:spcBef>
                  <a:spcPct val="0"/>
                </a:spcBef>
                <a:spcAft>
                  <a:spcPct val="35000"/>
                </a:spcAft>
                <a:buNone/>
              </a:pPr>
              <a:endParaRPr kumimoji="0" lang="en-US" sz="2000" b="0" i="0" u="none" strike="noStrike" kern="1200" cap="none" spc="0" normalizeH="0" baseline="0" noProof="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6" name="Rectangle 25">
              <a:extLst>
                <a:ext uri="{FF2B5EF4-FFF2-40B4-BE49-F238E27FC236}">
                  <a16:creationId xmlns:a16="http://schemas.microsoft.com/office/drawing/2014/main" id="{1E2192EC-94BA-4ED3-9639-4B08BC7E53F2}"/>
                </a:ext>
              </a:extLst>
            </p:cNvPr>
            <p:cNvSpPr/>
            <p:nvPr/>
          </p:nvSpPr>
          <p:spPr>
            <a:xfrm>
              <a:off x="7283081" y="2649382"/>
              <a:ext cx="3233125" cy="1200329"/>
            </a:xfrm>
            <a:prstGeom prst="rect">
              <a:avLst/>
            </a:prstGeom>
          </p:spPr>
          <p:txBody>
            <a:bodyPr wrap="square">
              <a:spAutoFit/>
            </a:bodyPr>
            <a:lstStyle/>
            <a:p>
              <a:pPr lvl="0" algn="ctr" defTabSz="666750">
                <a:lnSpc>
                  <a:spcPct val="90000"/>
                </a:lnSpc>
                <a:spcBef>
                  <a:spcPct val="0"/>
                </a:spcBef>
                <a:spcAft>
                  <a:spcPct val="35000"/>
                </a:spcAft>
              </a:pPr>
              <a:r>
                <a:rPr lang="en-US" sz="2000"/>
                <a:t>A person starts taking PrEP during acute HIV infection (before HIV test turns positive).</a:t>
              </a:r>
            </a:p>
          </p:txBody>
        </p:sp>
        <p:sp>
          <p:nvSpPr>
            <p:cNvPr id="27" name="Rectangle 26">
              <a:extLst>
                <a:ext uri="{FF2B5EF4-FFF2-40B4-BE49-F238E27FC236}">
                  <a16:creationId xmlns:a16="http://schemas.microsoft.com/office/drawing/2014/main" id="{F09A12FC-18B4-4A3B-A718-CC152666FE0D}"/>
                </a:ext>
              </a:extLst>
            </p:cNvPr>
            <p:cNvSpPr/>
            <p:nvPr/>
          </p:nvSpPr>
          <p:spPr>
            <a:xfrm>
              <a:off x="7309777" y="4118687"/>
              <a:ext cx="3120147" cy="923330"/>
            </a:xfrm>
            <a:prstGeom prst="rect">
              <a:avLst/>
            </a:prstGeom>
          </p:spPr>
          <p:txBody>
            <a:bodyPr wrap="square">
              <a:spAutoFit/>
            </a:bodyPr>
            <a:lstStyle/>
            <a:p>
              <a:pPr lvl="0" algn="ctr" defTabSz="666750">
                <a:lnSpc>
                  <a:spcPct val="90000"/>
                </a:lnSpc>
                <a:spcBef>
                  <a:spcPct val="0"/>
                </a:spcBef>
                <a:spcAft>
                  <a:spcPct val="35000"/>
                </a:spcAft>
              </a:pPr>
              <a:r>
                <a:rPr lang="en-US" sz="2000"/>
                <a:t>Keeps taking PrEP until they get a positive rapid test result</a:t>
              </a:r>
            </a:p>
          </p:txBody>
        </p:sp>
        <p:sp>
          <p:nvSpPr>
            <p:cNvPr id="28" name="Rectangle 27">
              <a:extLst>
                <a:ext uri="{FF2B5EF4-FFF2-40B4-BE49-F238E27FC236}">
                  <a16:creationId xmlns:a16="http://schemas.microsoft.com/office/drawing/2014/main" id="{66F1048D-48B9-4331-8ED6-CA497A319A57}"/>
                </a:ext>
              </a:extLst>
            </p:cNvPr>
            <p:cNvSpPr/>
            <p:nvPr/>
          </p:nvSpPr>
          <p:spPr>
            <a:xfrm>
              <a:off x="7429728" y="5534095"/>
              <a:ext cx="2864099" cy="646331"/>
            </a:xfrm>
            <a:prstGeom prst="rect">
              <a:avLst/>
            </a:prstGeom>
          </p:spPr>
          <p:txBody>
            <a:bodyPr wrap="square">
              <a:spAutoFit/>
            </a:bodyPr>
            <a:lstStyle/>
            <a:p>
              <a:pPr lvl="0" algn="ctr" defTabSz="666750">
                <a:lnSpc>
                  <a:spcPct val="90000"/>
                </a:lnSpc>
                <a:spcBef>
                  <a:spcPct val="0"/>
                </a:spcBef>
                <a:spcAft>
                  <a:spcPct val="35000"/>
                </a:spcAft>
              </a:pPr>
              <a:r>
                <a:rPr lang="en-US" sz="2000"/>
                <a:t>HIV becomes drug resistant.</a:t>
              </a:r>
              <a:endParaRPr lang="en-US" sz="2000">
                <a:latin typeface="Calibri" panose="020F0502020204030204" pitchFamily="34" charset="0"/>
                <a:ea typeface="Roboto" panose="02000000000000000000" pitchFamily="2" charset="0"/>
                <a:cs typeface="Calibri" panose="020F0502020204030204" pitchFamily="34" charset="0"/>
              </a:endParaRPr>
            </a:p>
          </p:txBody>
        </p:sp>
        <p:sp>
          <p:nvSpPr>
            <p:cNvPr id="32" name="Freeform: Shape 31">
              <a:extLst>
                <a:ext uri="{FF2B5EF4-FFF2-40B4-BE49-F238E27FC236}">
                  <a16:creationId xmlns:a16="http://schemas.microsoft.com/office/drawing/2014/main" id="{AF346F01-3F8D-405B-9DE4-4BC5A6A38F7E}"/>
                </a:ext>
              </a:extLst>
            </p:cNvPr>
            <p:cNvSpPr/>
            <p:nvPr/>
          </p:nvSpPr>
          <p:spPr>
            <a:xfrm rot="5400000">
              <a:off x="8285772" y="387259"/>
              <a:ext cx="1214109" cy="3200400"/>
            </a:xfrm>
            <a:custGeom>
              <a:avLst/>
              <a:gdLst>
                <a:gd name="connsiteX0" fmla="*/ 0 w 3306996"/>
                <a:gd name="connsiteY0" fmla="*/ 0 h 1322798"/>
                <a:gd name="connsiteX1" fmla="*/ 2645597 w 3306996"/>
                <a:gd name="connsiteY1" fmla="*/ 0 h 1322798"/>
                <a:gd name="connsiteX2" fmla="*/ 3306996 w 3306996"/>
                <a:gd name="connsiteY2" fmla="*/ 661399 h 1322798"/>
                <a:gd name="connsiteX3" fmla="*/ 2645597 w 3306996"/>
                <a:gd name="connsiteY3" fmla="*/ 1322798 h 1322798"/>
                <a:gd name="connsiteX4" fmla="*/ 0 w 3306996"/>
                <a:gd name="connsiteY4" fmla="*/ 1322798 h 1322798"/>
                <a:gd name="connsiteX5" fmla="*/ 661399 w 3306996"/>
                <a:gd name="connsiteY5" fmla="*/ 661399 h 1322798"/>
                <a:gd name="connsiteX6" fmla="*/ 0 w 3306996"/>
                <a:gd name="connsiteY6" fmla="*/ 0 h 1322798"/>
                <a:gd name="connsiteX0" fmla="*/ 0 w 3306996"/>
                <a:gd name="connsiteY0" fmla="*/ 0 h 1322798"/>
                <a:gd name="connsiteX1" fmla="*/ 2645597 w 3306996"/>
                <a:gd name="connsiteY1" fmla="*/ 0 h 1322798"/>
                <a:gd name="connsiteX2" fmla="*/ 3306996 w 3306996"/>
                <a:gd name="connsiteY2" fmla="*/ 661399 h 1322798"/>
                <a:gd name="connsiteX3" fmla="*/ 2645597 w 3306996"/>
                <a:gd name="connsiteY3" fmla="*/ 1322798 h 1322798"/>
                <a:gd name="connsiteX4" fmla="*/ 0 w 3306996"/>
                <a:gd name="connsiteY4" fmla="*/ 1322798 h 1322798"/>
                <a:gd name="connsiteX5" fmla="*/ 60770 w 3306996"/>
                <a:gd name="connsiteY5" fmla="*/ 667523 h 1322798"/>
                <a:gd name="connsiteX6" fmla="*/ 0 w 3306996"/>
                <a:gd name="connsiteY6" fmla="*/ 0 h 1322798"/>
                <a:gd name="connsiteX0" fmla="*/ 0 w 3306996"/>
                <a:gd name="connsiteY0" fmla="*/ 0 h 1322798"/>
                <a:gd name="connsiteX1" fmla="*/ 2645597 w 3306996"/>
                <a:gd name="connsiteY1" fmla="*/ 0 h 1322798"/>
                <a:gd name="connsiteX2" fmla="*/ 3306996 w 3306996"/>
                <a:gd name="connsiteY2" fmla="*/ 661399 h 1322798"/>
                <a:gd name="connsiteX3" fmla="*/ 2645597 w 3306996"/>
                <a:gd name="connsiteY3" fmla="*/ 1322798 h 1322798"/>
                <a:gd name="connsiteX4" fmla="*/ 0 w 3306996"/>
                <a:gd name="connsiteY4" fmla="*/ 1322798 h 1322798"/>
                <a:gd name="connsiteX5" fmla="*/ 1030414 w 3306996"/>
                <a:gd name="connsiteY5" fmla="*/ 696230 h 1322798"/>
                <a:gd name="connsiteX6" fmla="*/ 0 w 3306996"/>
                <a:gd name="connsiteY6" fmla="*/ 0 h 1322798"/>
                <a:gd name="connsiteX0" fmla="*/ 816542 w 3306996"/>
                <a:gd name="connsiteY0" fmla="*/ 0 h 1340022"/>
                <a:gd name="connsiteX1" fmla="*/ 2645597 w 3306996"/>
                <a:gd name="connsiteY1" fmla="*/ 17224 h 1340022"/>
                <a:gd name="connsiteX2" fmla="*/ 3306996 w 3306996"/>
                <a:gd name="connsiteY2" fmla="*/ 678623 h 1340022"/>
                <a:gd name="connsiteX3" fmla="*/ 2645597 w 3306996"/>
                <a:gd name="connsiteY3" fmla="*/ 1340022 h 1340022"/>
                <a:gd name="connsiteX4" fmla="*/ 0 w 3306996"/>
                <a:gd name="connsiteY4" fmla="*/ 1340022 h 1340022"/>
                <a:gd name="connsiteX5" fmla="*/ 1030414 w 3306996"/>
                <a:gd name="connsiteY5" fmla="*/ 713454 h 1340022"/>
                <a:gd name="connsiteX6" fmla="*/ 816542 w 3306996"/>
                <a:gd name="connsiteY6" fmla="*/ 0 h 1340022"/>
                <a:gd name="connsiteX0" fmla="*/ 0 w 2490454"/>
                <a:gd name="connsiteY0" fmla="*/ 0 h 1368728"/>
                <a:gd name="connsiteX1" fmla="*/ 1829055 w 2490454"/>
                <a:gd name="connsiteY1" fmla="*/ 17224 h 1368728"/>
                <a:gd name="connsiteX2" fmla="*/ 2490454 w 2490454"/>
                <a:gd name="connsiteY2" fmla="*/ 678623 h 1368728"/>
                <a:gd name="connsiteX3" fmla="*/ 1829055 w 2490454"/>
                <a:gd name="connsiteY3" fmla="*/ 1340022 h 1368728"/>
                <a:gd name="connsiteX4" fmla="*/ 102073 w 2490454"/>
                <a:gd name="connsiteY4" fmla="*/ 1368728 h 1368728"/>
                <a:gd name="connsiteX5" fmla="*/ 213872 w 2490454"/>
                <a:gd name="connsiteY5" fmla="*/ 713454 h 1368728"/>
                <a:gd name="connsiteX6" fmla="*/ 0 w 2490454"/>
                <a:gd name="connsiteY6" fmla="*/ 0 h 1368728"/>
                <a:gd name="connsiteX0" fmla="*/ 0 w 2490454"/>
                <a:gd name="connsiteY0" fmla="*/ 0 h 1368728"/>
                <a:gd name="connsiteX1" fmla="*/ 1829055 w 2490454"/>
                <a:gd name="connsiteY1" fmla="*/ 17224 h 1368728"/>
                <a:gd name="connsiteX2" fmla="*/ 2490454 w 2490454"/>
                <a:gd name="connsiteY2" fmla="*/ 678623 h 1368728"/>
                <a:gd name="connsiteX3" fmla="*/ 1829055 w 2490454"/>
                <a:gd name="connsiteY3" fmla="*/ 1340022 h 1368728"/>
                <a:gd name="connsiteX4" fmla="*/ 153108 w 2490454"/>
                <a:gd name="connsiteY4" fmla="*/ 1368728 h 1368728"/>
                <a:gd name="connsiteX5" fmla="*/ 213872 w 2490454"/>
                <a:gd name="connsiteY5" fmla="*/ 713454 h 1368728"/>
                <a:gd name="connsiteX6" fmla="*/ 0 w 2490454"/>
                <a:gd name="connsiteY6" fmla="*/ 0 h 1368728"/>
                <a:gd name="connsiteX0" fmla="*/ 0 w 2362869"/>
                <a:gd name="connsiteY0" fmla="*/ 0 h 1380211"/>
                <a:gd name="connsiteX1" fmla="*/ 1701470 w 2362869"/>
                <a:gd name="connsiteY1" fmla="*/ 28707 h 1380211"/>
                <a:gd name="connsiteX2" fmla="*/ 2362869 w 2362869"/>
                <a:gd name="connsiteY2" fmla="*/ 690106 h 1380211"/>
                <a:gd name="connsiteX3" fmla="*/ 1701470 w 2362869"/>
                <a:gd name="connsiteY3" fmla="*/ 1351505 h 1380211"/>
                <a:gd name="connsiteX4" fmla="*/ 25523 w 2362869"/>
                <a:gd name="connsiteY4" fmla="*/ 1380211 h 1380211"/>
                <a:gd name="connsiteX5" fmla="*/ 86287 w 2362869"/>
                <a:gd name="connsiteY5" fmla="*/ 724937 h 1380211"/>
                <a:gd name="connsiteX6" fmla="*/ 0 w 2362869"/>
                <a:gd name="connsiteY6" fmla="*/ 0 h 1380211"/>
                <a:gd name="connsiteX0" fmla="*/ -1 w 2337346"/>
                <a:gd name="connsiteY0" fmla="*/ 5741 h 1351504"/>
                <a:gd name="connsiteX1" fmla="*/ 1675947 w 2337346"/>
                <a:gd name="connsiteY1" fmla="*/ 0 h 1351504"/>
                <a:gd name="connsiteX2" fmla="*/ 2337346 w 2337346"/>
                <a:gd name="connsiteY2" fmla="*/ 661399 h 1351504"/>
                <a:gd name="connsiteX3" fmla="*/ 1675947 w 2337346"/>
                <a:gd name="connsiteY3" fmla="*/ 1322798 h 1351504"/>
                <a:gd name="connsiteX4" fmla="*/ 0 w 2337346"/>
                <a:gd name="connsiteY4" fmla="*/ 1351504 h 1351504"/>
                <a:gd name="connsiteX5" fmla="*/ 60764 w 2337346"/>
                <a:gd name="connsiteY5" fmla="*/ 696230 h 1351504"/>
                <a:gd name="connsiteX6" fmla="*/ -1 w 2337346"/>
                <a:gd name="connsiteY6" fmla="*/ 5741 h 1351504"/>
                <a:gd name="connsiteX0" fmla="*/ 25516 w 2362863"/>
                <a:gd name="connsiteY0" fmla="*/ 5741 h 1322798"/>
                <a:gd name="connsiteX1" fmla="*/ 1701464 w 2362863"/>
                <a:gd name="connsiteY1" fmla="*/ 0 h 1322798"/>
                <a:gd name="connsiteX2" fmla="*/ 2362863 w 2362863"/>
                <a:gd name="connsiteY2" fmla="*/ 661399 h 1322798"/>
                <a:gd name="connsiteX3" fmla="*/ 1701464 w 2362863"/>
                <a:gd name="connsiteY3" fmla="*/ 1322798 h 1322798"/>
                <a:gd name="connsiteX4" fmla="*/ 1 w 2362863"/>
                <a:gd name="connsiteY4" fmla="*/ 1305573 h 1322798"/>
                <a:gd name="connsiteX5" fmla="*/ 86281 w 2362863"/>
                <a:gd name="connsiteY5" fmla="*/ 696230 h 1322798"/>
                <a:gd name="connsiteX6" fmla="*/ 25516 w 2362863"/>
                <a:gd name="connsiteY6" fmla="*/ 5741 h 1322798"/>
                <a:gd name="connsiteX0" fmla="*/ 76550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137315 w 2413897"/>
                <a:gd name="connsiteY5" fmla="*/ 696230 h 1322798"/>
                <a:gd name="connsiteX6" fmla="*/ 76550 w 2413897"/>
                <a:gd name="connsiteY6" fmla="*/ 5741 h 1322798"/>
                <a:gd name="connsiteX0" fmla="*/ 76550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86286 w 2413897"/>
                <a:gd name="connsiteY5" fmla="*/ 701971 h 1322798"/>
                <a:gd name="connsiteX6" fmla="*/ 76550 w 2413897"/>
                <a:gd name="connsiteY6" fmla="*/ 5741 h 1322798"/>
                <a:gd name="connsiteX0" fmla="*/ 76550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9740 w 2413897"/>
                <a:gd name="connsiteY5" fmla="*/ 701971 h 1322798"/>
                <a:gd name="connsiteX6" fmla="*/ 76550 w 2413897"/>
                <a:gd name="connsiteY6" fmla="*/ 5741 h 1322798"/>
                <a:gd name="connsiteX0" fmla="*/ 76556 w 2413897"/>
                <a:gd name="connsiteY0" fmla="*/ 5741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9740 w 2413897"/>
                <a:gd name="connsiteY5" fmla="*/ 701971 h 1322798"/>
                <a:gd name="connsiteX6" fmla="*/ 76556 w 2413897"/>
                <a:gd name="connsiteY6" fmla="*/ 5741 h 1322798"/>
                <a:gd name="connsiteX0" fmla="*/ 51045 w 2413897"/>
                <a:gd name="connsiteY0" fmla="*/ 11482 h 1322798"/>
                <a:gd name="connsiteX1" fmla="*/ 1752498 w 2413897"/>
                <a:gd name="connsiteY1" fmla="*/ 0 h 1322798"/>
                <a:gd name="connsiteX2" fmla="*/ 2413897 w 2413897"/>
                <a:gd name="connsiteY2" fmla="*/ 661399 h 1322798"/>
                <a:gd name="connsiteX3" fmla="*/ 1752498 w 2413897"/>
                <a:gd name="connsiteY3" fmla="*/ 1322798 h 1322798"/>
                <a:gd name="connsiteX4" fmla="*/ 1 w 2413897"/>
                <a:gd name="connsiteY4" fmla="*/ 1322797 h 1322798"/>
                <a:gd name="connsiteX5" fmla="*/ 9740 w 2413897"/>
                <a:gd name="connsiteY5" fmla="*/ 701971 h 1322798"/>
                <a:gd name="connsiteX6" fmla="*/ 51045 w 2413897"/>
                <a:gd name="connsiteY6" fmla="*/ 11482 h 1322798"/>
                <a:gd name="connsiteX0" fmla="*/ 1 w 2439398"/>
                <a:gd name="connsiteY0" fmla="*/ 0 h 1322799"/>
                <a:gd name="connsiteX1" fmla="*/ 1777999 w 2439398"/>
                <a:gd name="connsiteY1" fmla="*/ 1 h 1322799"/>
                <a:gd name="connsiteX2" fmla="*/ 2439398 w 2439398"/>
                <a:gd name="connsiteY2" fmla="*/ 661400 h 1322799"/>
                <a:gd name="connsiteX3" fmla="*/ 1777999 w 2439398"/>
                <a:gd name="connsiteY3" fmla="*/ 1322799 h 1322799"/>
                <a:gd name="connsiteX4" fmla="*/ 25502 w 2439398"/>
                <a:gd name="connsiteY4" fmla="*/ 1322798 h 1322799"/>
                <a:gd name="connsiteX5" fmla="*/ 35241 w 2439398"/>
                <a:gd name="connsiteY5" fmla="*/ 701972 h 1322799"/>
                <a:gd name="connsiteX6" fmla="*/ 1 w 2439398"/>
                <a:gd name="connsiteY6" fmla="*/ 0 h 132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398" h="1322799">
                  <a:moveTo>
                    <a:pt x="1" y="0"/>
                  </a:moveTo>
                  <a:lnTo>
                    <a:pt x="1777999" y="1"/>
                  </a:lnTo>
                  <a:lnTo>
                    <a:pt x="2439398" y="661400"/>
                  </a:lnTo>
                  <a:lnTo>
                    <a:pt x="1777999" y="1322799"/>
                  </a:lnTo>
                  <a:lnTo>
                    <a:pt x="25502" y="1322798"/>
                  </a:lnTo>
                  <a:lnTo>
                    <a:pt x="35241" y="701972"/>
                  </a:lnTo>
                  <a:lnTo>
                    <a:pt x="1"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0609" tIns="14605" rIns="661399" bIns="14605" numCol="1" spcCol="1270" anchor="ctr" anchorCtr="0">
              <a:noAutofit/>
            </a:bodyPr>
            <a:lstStyle/>
            <a:p>
              <a:pPr marL="0" lvl="0" indent="0" algn="ctr" defTabSz="1022350">
                <a:lnSpc>
                  <a:spcPct val="90000"/>
                </a:lnSpc>
                <a:spcBef>
                  <a:spcPct val="0"/>
                </a:spcBef>
                <a:spcAft>
                  <a:spcPct val="35000"/>
                </a:spcAft>
                <a:buNone/>
              </a:pPr>
              <a:endParaRPr lang="en-US" sz="2300" kern="1200"/>
            </a:p>
          </p:txBody>
        </p:sp>
        <p:sp>
          <p:nvSpPr>
            <p:cNvPr id="30" name="Rectangle 29">
              <a:extLst>
                <a:ext uri="{FF2B5EF4-FFF2-40B4-BE49-F238E27FC236}">
                  <a16:creationId xmlns:a16="http://schemas.microsoft.com/office/drawing/2014/main" id="{53D21AD8-538D-4776-A822-88A200167567}"/>
                </a:ext>
              </a:extLst>
            </p:cNvPr>
            <p:cNvSpPr/>
            <p:nvPr/>
          </p:nvSpPr>
          <p:spPr>
            <a:xfrm>
              <a:off x="7429729" y="1418000"/>
              <a:ext cx="3000196" cy="1009251"/>
            </a:xfrm>
            <a:prstGeom prst="rect">
              <a:avLst/>
            </a:prstGeom>
          </p:spPr>
          <p:txBody>
            <a:bodyPr wrap="square">
              <a:spAutoFit/>
            </a:bodyPr>
            <a:lstStyle/>
            <a:p>
              <a:pPr lvl="0" algn="ctr" defTabSz="1022350">
                <a:lnSpc>
                  <a:spcPct val="90000"/>
                </a:lnSpc>
                <a:spcBef>
                  <a:spcPct val="0"/>
                </a:spcBef>
                <a:spcAft>
                  <a:spcPct val="35000"/>
                </a:spcAft>
              </a:pPr>
              <a:r>
                <a:rPr lang="en-US" sz="2200" b="1">
                  <a:solidFill>
                    <a:schemeClr val="bg1"/>
                  </a:solidFill>
                  <a:latin typeface="Poppins SemiBold" panose="00000700000000000000" pitchFamily="2" charset="0"/>
                  <a:cs typeface="Poppins SemiBold" panose="00000700000000000000" pitchFamily="2" charset="0"/>
                </a:rPr>
                <a:t>Initiating PrEP during Acute Seroconversion</a:t>
              </a:r>
            </a:p>
          </p:txBody>
        </p:sp>
      </p:grpSp>
    </p:spTree>
    <p:extLst>
      <p:ext uri="{BB962C8B-B14F-4D97-AF65-F5344CB8AC3E}">
        <p14:creationId xmlns:p14="http://schemas.microsoft.com/office/powerpoint/2010/main" val="1596520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1" y="190956"/>
            <a:ext cx="11234057" cy="1143000"/>
          </a:xfrm>
        </p:spPr>
        <p:txBody>
          <a:bodyPr/>
          <a:lstStyle/>
          <a:p>
            <a:r>
              <a:rPr lang="en-US" sz="3200"/>
              <a:t>How Could Someone Take PrEP and Not Know They Had HIV?</a:t>
            </a:r>
            <a:endParaRPr lang="en-US"/>
          </a:p>
        </p:txBody>
      </p:sp>
      <p:sp>
        <p:nvSpPr>
          <p:cNvPr id="4" name="Content Placeholder 2">
            <a:extLst>
              <a:ext uri="{FF2B5EF4-FFF2-40B4-BE49-F238E27FC236}">
                <a16:creationId xmlns:a16="http://schemas.microsoft.com/office/drawing/2014/main" id="{7DB923ED-67EC-4790-A0D0-BF77EBAFE717}"/>
              </a:ext>
            </a:extLst>
          </p:cNvPr>
          <p:cNvSpPr txBox="1">
            <a:spLocks/>
          </p:cNvSpPr>
          <p:nvPr/>
        </p:nvSpPr>
        <p:spPr>
          <a:xfrm>
            <a:off x="511629" y="1290415"/>
            <a:ext cx="10297885" cy="1605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pPr marL="0" indent="0">
              <a:buNone/>
            </a:pPr>
            <a:r>
              <a:rPr lang="en-US" sz="3000"/>
              <a:t>If a person recently acquired HIV, the HIV test might not have detected the infection because of the window period of the test.</a:t>
            </a:r>
          </a:p>
        </p:txBody>
      </p:sp>
      <p:pic>
        <p:nvPicPr>
          <p:cNvPr id="8" name="Picture 7">
            <a:extLst>
              <a:ext uri="{FF2B5EF4-FFF2-40B4-BE49-F238E27FC236}">
                <a16:creationId xmlns:a16="http://schemas.microsoft.com/office/drawing/2014/main" id="{65B7D95B-1C5B-476C-890A-09B86541DEE6}"/>
              </a:ext>
            </a:extLst>
          </p:cNvPr>
          <p:cNvPicPr>
            <a:picLocks noChangeAspect="1"/>
          </p:cNvPicPr>
          <p:nvPr/>
        </p:nvPicPr>
        <p:blipFill>
          <a:blip r:embed="rId3"/>
          <a:stretch>
            <a:fillRect/>
          </a:stretch>
        </p:blipFill>
        <p:spPr>
          <a:xfrm>
            <a:off x="1075909" y="3632473"/>
            <a:ext cx="2333097" cy="1749823"/>
          </a:xfrm>
          <a:prstGeom prst="rect">
            <a:avLst/>
          </a:prstGeom>
        </p:spPr>
      </p:pic>
      <p:sp>
        <p:nvSpPr>
          <p:cNvPr id="6" name="TextBox 5">
            <a:extLst>
              <a:ext uri="{FF2B5EF4-FFF2-40B4-BE49-F238E27FC236}">
                <a16:creationId xmlns:a16="http://schemas.microsoft.com/office/drawing/2014/main" id="{7BC35F95-6DF2-1395-8DAC-BF2C2C0578E6}"/>
              </a:ext>
            </a:extLst>
          </p:cNvPr>
          <p:cNvSpPr txBox="1"/>
          <p:nvPr/>
        </p:nvSpPr>
        <p:spPr>
          <a:xfrm>
            <a:off x="2830286" y="2747075"/>
            <a:ext cx="7119256" cy="4016484"/>
          </a:xfrm>
          <a:prstGeom prst="rect">
            <a:avLst/>
          </a:prstGeom>
          <a:noFill/>
        </p:spPr>
        <p:txBody>
          <a:bodyPr wrap="square">
            <a:spAutoFit/>
          </a:bodyPr>
          <a:lstStyle/>
          <a:p>
            <a:pPr marL="1371600" lvl="2" indent="-457200">
              <a:spcBef>
                <a:spcPts val="1800"/>
              </a:spcBef>
              <a:buClr>
                <a:schemeClr val="accent3"/>
              </a:buClr>
              <a:buFont typeface="Wingdings" panose="05000000000000000000" pitchFamily="2" charset="2"/>
              <a:buChar char="§"/>
            </a:pPr>
            <a:r>
              <a:rPr lang="en-US" sz="3000"/>
              <a:t>This is why it is important for providers to assess for symptoms of acute HIV infection before providing PrEP.</a:t>
            </a:r>
          </a:p>
          <a:p>
            <a:pPr marL="1371600" lvl="2" indent="-457200">
              <a:spcBef>
                <a:spcPts val="1800"/>
              </a:spcBef>
              <a:buClr>
                <a:schemeClr val="accent3"/>
              </a:buClr>
              <a:buFont typeface="Wingdings" panose="05000000000000000000" pitchFamily="2" charset="2"/>
              <a:buChar char="§"/>
            </a:pPr>
            <a:r>
              <a:rPr lang="en-US" sz="3000"/>
              <a:t>An example of an acute seroconversion checklist available here: </a:t>
            </a:r>
            <a:r>
              <a:rPr lang="en-US" sz="3000">
                <a:hlinkClick r:id="rId4"/>
              </a:rPr>
              <a:t>Seroconversion Checklist.pdf (prepwatch.org)</a:t>
            </a:r>
            <a:r>
              <a:rPr lang="en-US" sz="3000"/>
              <a:t>.</a:t>
            </a:r>
          </a:p>
        </p:txBody>
      </p:sp>
    </p:spTree>
    <p:extLst>
      <p:ext uri="{BB962C8B-B14F-4D97-AF65-F5344CB8AC3E}">
        <p14:creationId xmlns:p14="http://schemas.microsoft.com/office/powerpoint/2010/main" val="681950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7626-7A32-4CAE-9BD5-6F1AEFCA6201}"/>
              </a:ext>
            </a:extLst>
          </p:cNvPr>
          <p:cNvSpPr>
            <a:spLocks noGrp="1"/>
          </p:cNvSpPr>
          <p:nvPr>
            <p:ph type="title"/>
          </p:nvPr>
        </p:nvSpPr>
        <p:spPr>
          <a:xfrm>
            <a:off x="1" y="490817"/>
            <a:ext cx="8773886" cy="1143000"/>
          </a:xfrm>
        </p:spPr>
        <p:txBody>
          <a:bodyPr>
            <a:normAutofit/>
          </a:bodyPr>
          <a:lstStyle/>
          <a:p>
            <a:r>
              <a:rPr lang="en-US" sz="3600"/>
              <a:t>What Do We Know about HIVDR and Oral PrEP?</a:t>
            </a:r>
          </a:p>
        </p:txBody>
      </p:sp>
      <p:sp>
        <p:nvSpPr>
          <p:cNvPr id="3" name="Content Placeholder 1">
            <a:extLst>
              <a:ext uri="{FF2B5EF4-FFF2-40B4-BE49-F238E27FC236}">
                <a16:creationId xmlns:a16="http://schemas.microsoft.com/office/drawing/2014/main" id="{C246B1ED-8271-41D2-AD9F-F8BEBF7A6610}"/>
              </a:ext>
            </a:extLst>
          </p:cNvPr>
          <p:cNvSpPr txBox="1">
            <a:spLocks/>
          </p:cNvSpPr>
          <p:nvPr/>
        </p:nvSpPr>
        <p:spPr>
          <a:xfrm>
            <a:off x="555813" y="2281242"/>
            <a:ext cx="10470776" cy="3033708"/>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3225" indent="-403225">
              <a:buFont typeface="Wingdings" panose="05000000000000000000" pitchFamily="2" charset="2"/>
              <a:buChar char="§"/>
            </a:pPr>
            <a:r>
              <a:rPr lang="en-US" sz="3600" dirty="0">
                <a:solidFill>
                  <a:schemeClr val="bg1"/>
                </a:solidFill>
              </a:rPr>
              <a:t>Efficacy and implementation studies demonstrated that HIVDR is infrequent if PrEP is started before HIV infection has occurred.</a:t>
            </a:r>
          </a:p>
          <a:p>
            <a:pPr marL="403225" indent="-403225">
              <a:buFont typeface="Wingdings" panose="05000000000000000000" pitchFamily="2" charset="2"/>
              <a:buChar char="§"/>
            </a:pPr>
            <a:r>
              <a:rPr lang="en-US" sz="3600" dirty="0">
                <a:solidFill>
                  <a:schemeClr val="bg1"/>
                </a:solidFill>
              </a:rPr>
              <a:t>HIVDR is more likely to occur when PrEP is started during undiagnosed acute infection.</a:t>
            </a:r>
          </a:p>
          <a:p>
            <a:pPr lvl="2"/>
            <a:endParaRPr lang="en-US" sz="3600" dirty="0"/>
          </a:p>
        </p:txBody>
      </p:sp>
      <p:pic>
        <p:nvPicPr>
          <p:cNvPr id="10" name="Picture 9">
            <a:extLst>
              <a:ext uri="{FF2B5EF4-FFF2-40B4-BE49-F238E27FC236}">
                <a16:creationId xmlns:a16="http://schemas.microsoft.com/office/drawing/2014/main" id="{8647D37D-F747-4A84-84E1-34E95F8EA439}"/>
              </a:ext>
            </a:extLst>
          </p:cNvPr>
          <p:cNvPicPr>
            <a:picLocks noChangeAspect="1"/>
          </p:cNvPicPr>
          <p:nvPr/>
        </p:nvPicPr>
        <p:blipFill>
          <a:blip r:embed="rId3"/>
          <a:stretch>
            <a:fillRect/>
          </a:stretch>
        </p:blipFill>
        <p:spPr>
          <a:xfrm>
            <a:off x="8894864" y="246358"/>
            <a:ext cx="2581447" cy="1387459"/>
          </a:xfrm>
          <a:prstGeom prst="rect">
            <a:avLst/>
          </a:prstGeom>
        </p:spPr>
      </p:pic>
    </p:spTree>
    <p:extLst>
      <p:ext uri="{BB962C8B-B14F-4D97-AF65-F5344CB8AC3E}">
        <p14:creationId xmlns:p14="http://schemas.microsoft.com/office/powerpoint/2010/main" val="2048764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7626-7A32-4CAE-9BD5-6F1AEFCA6201}"/>
              </a:ext>
            </a:extLst>
          </p:cNvPr>
          <p:cNvSpPr>
            <a:spLocks noGrp="1"/>
          </p:cNvSpPr>
          <p:nvPr>
            <p:ph type="title"/>
          </p:nvPr>
        </p:nvSpPr>
        <p:spPr>
          <a:xfrm>
            <a:off x="0" y="571499"/>
            <a:ext cx="8390965" cy="1143000"/>
          </a:xfrm>
        </p:spPr>
        <p:txBody>
          <a:bodyPr>
            <a:normAutofit/>
          </a:bodyPr>
          <a:lstStyle/>
          <a:p>
            <a:r>
              <a:rPr lang="en-US" sz="3600"/>
              <a:t>What Do We Know about HIVDR and the PrEP Ring?</a:t>
            </a:r>
          </a:p>
        </p:txBody>
      </p:sp>
      <p:sp>
        <p:nvSpPr>
          <p:cNvPr id="4" name="Content Placeholder 1">
            <a:extLst>
              <a:ext uri="{FF2B5EF4-FFF2-40B4-BE49-F238E27FC236}">
                <a16:creationId xmlns:a16="http://schemas.microsoft.com/office/drawing/2014/main" id="{F4EE5CD5-A4D6-423D-9913-8BFD79A3BCC3}"/>
              </a:ext>
            </a:extLst>
          </p:cNvPr>
          <p:cNvSpPr txBox="1">
            <a:spLocks/>
          </p:cNvSpPr>
          <p:nvPr/>
        </p:nvSpPr>
        <p:spPr>
          <a:xfrm>
            <a:off x="1008530" y="2588735"/>
            <a:ext cx="9354670" cy="3836187"/>
          </a:xfrm>
          <a:prstGeom prst="rect">
            <a:avLst/>
          </a:prstGeom>
          <a:solidFill>
            <a:schemeClr val="accent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Tx/>
            </a:pPr>
            <a:r>
              <a:rPr lang="en-US" sz="3600">
                <a:solidFill>
                  <a:schemeClr val="bg1"/>
                </a:solidFill>
              </a:rPr>
              <a:t>In clinical trials, rates of resistance did not differ between the placebo ring and PrEP ring arms.</a:t>
            </a:r>
          </a:p>
          <a:p>
            <a:pPr marL="457200" indent="-457200">
              <a:buClrTx/>
            </a:pPr>
            <a:r>
              <a:rPr lang="en-US" sz="3600">
                <a:solidFill>
                  <a:schemeClr val="bg1"/>
                </a:solidFill>
              </a:rPr>
              <a:t>The risk of transmission or selection of high-level non-nucleoside reverse transcriptase inhibitor (NNRTI)-resistant virus in rollout settings is not yet known.</a:t>
            </a:r>
          </a:p>
        </p:txBody>
      </p:sp>
      <p:pic>
        <p:nvPicPr>
          <p:cNvPr id="1026" name="Picture 2">
            <a:extLst>
              <a:ext uri="{FF2B5EF4-FFF2-40B4-BE49-F238E27FC236}">
                <a16:creationId xmlns:a16="http://schemas.microsoft.com/office/drawing/2014/main" id="{1E335544-D3FB-4EF9-AB19-4D9617AD0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0206" y="348410"/>
            <a:ext cx="2463892" cy="1845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479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7626-7A32-4CAE-9BD5-6F1AEFCA6201}"/>
              </a:ext>
            </a:extLst>
          </p:cNvPr>
          <p:cNvSpPr>
            <a:spLocks noGrp="1"/>
          </p:cNvSpPr>
          <p:nvPr>
            <p:ph type="title"/>
          </p:nvPr>
        </p:nvSpPr>
        <p:spPr>
          <a:xfrm>
            <a:off x="0" y="322729"/>
            <a:ext cx="8385823" cy="1143000"/>
          </a:xfrm>
        </p:spPr>
        <p:txBody>
          <a:bodyPr>
            <a:normAutofit/>
          </a:bodyPr>
          <a:lstStyle/>
          <a:p>
            <a:r>
              <a:rPr lang="en-US" sz="3600"/>
              <a:t>What do we Know about HIVDR and Injectable CAB PrEP?</a:t>
            </a:r>
          </a:p>
        </p:txBody>
      </p:sp>
      <p:sp>
        <p:nvSpPr>
          <p:cNvPr id="5" name="Content Placeholder 1">
            <a:extLst>
              <a:ext uri="{FF2B5EF4-FFF2-40B4-BE49-F238E27FC236}">
                <a16:creationId xmlns:a16="http://schemas.microsoft.com/office/drawing/2014/main" id="{D7D30067-7F3D-4044-8871-68F3D1253F2E}"/>
              </a:ext>
            </a:extLst>
          </p:cNvPr>
          <p:cNvSpPr txBox="1">
            <a:spLocks/>
          </p:cNvSpPr>
          <p:nvPr/>
        </p:nvSpPr>
        <p:spPr>
          <a:xfrm>
            <a:off x="779930" y="2447365"/>
            <a:ext cx="10372168" cy="3267636"/>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3225" indent="-403225">
              <a:buClr>
                <a:schemeClr val="bg1"/>
              </a:buClr>
            </a:pPr>
            <a:r>
              <a:rPr lang="en-US" sz="3600" dirty="0">
                <a:solidFill>
                  <a:schemeClr val="bg1"/>
                </a:solidFill>
              </a:rPr>
              <a:t>Clinical trials demonstrated that diagnosis of HIV infection could be delayed for individuals who become HIV positive while taking CAB PrEP.</a:t>
            </a:r>
          </a:p>
          <a:p>
            <a:pPr marL="403225" indent="-403225">
              <a:buClr>
                <a:schemeClr val="bg1"/>
              </a:buClr>
            </a:pPr>
            <a:r>
              <a:rPr lang="en-US" sz="3600" dirty="0">
                <a:solidFill>
                  <a:schemeClr val="bg1"/>
                </a:solidFill>
              </a:rPr>
              <a:t>More research is needed to understand HIVDR risk with missed doses or discontinued CAB PrEP due to the long “tail” after the last injection.</a:t>
            </a:r>
            <a:endParaRPr lang="en-US" sz="3600" dirty="0"/>
          </a:p>
        </p:txBody>
      </p:sp>
      <p:pic>
        <p:nvPicPr>
          <p:cNvPr id="1028" name="Picture 4" descr="Investigational PrEP Injection Every Two Months Beats Daily PrEP: Study">
            <a:extLst>
              <a:ext uri="{FF2B5EF4-FFF2-40B4-BE49-F238E27FC236}">
                <a16:creationId xmlns:a16="http://schemas.microsoft.com/office/drawing/2014/main" id="{4EEDEA08-6A7D-4E86-B552-0F5420D55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1459" y="183139"/>
            <a:ext cx="2776097" cy="1847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08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8B32C-A7AE-4345-BEDB-1AAEF6C91962}"/>
              </a:ext>
            </a:extLst>
          </p:cNvPr>
          <p:cNvSpPr>
            <a:spLocks noGrp="1"/>
          </p:cNvSpPr>
          <p:nvPr>
            <p:ph type="body" sz="quarter" idx="13"/>
          </p:nvPr>
        </p:nvSpPr>
        <p:spPr/>
        <p:txBody>
          <a:bodyPr/>
          <a:lstStyle/>
          <a:p>
            <a:r>
              <a:rPr lang="en-US"/>
              <a:t>3</a:t>
            </a:r>
          </a:p>
        </p:txBody>
      </p:sp>
      <p:sp>
        <p:nvSpPr>
          <p:cNvPr id="5" name="Text Placeholder 4">
            <a:extLst>
              <a:ext uri="{FF2B5EF4-FFF2-40B4-BE49-F238E27FC236}">
                <a16:creationId xmlns:a16="http://schemas.microsoft.com/office/drawing/2014/main" id="{7251561C-F581-124A-B04B-262BE64FA78D}"/>
              </a:ext>
            </a:extLst>
          </p:cNvPr>
          <p:cNvSpPr>
            <a:spLocks noGrp="1"/>
          </p:cNvSpPr>
          <p:nvPr>
            <p:ph type="body" sz="quarter" idx="14"/>
          </p:nvPr>
        </p:nvSpPr>
        <p:spPr/>
        <p:txBody>
          <a:bodyPr/>
          <a:lstStyle/>
          <a:p>
            <a:r>
              <a:rPr lang="en-US" sz="3200" b="1">
                <a:solidFill>
                  <a:prstClr val="white"/>
                </a:solidFill>
              </a:rPr>
              <a:t>Overview of study procedures</a:t>
            </a: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a:p>
            <a:endParaRPr lang="en-US"/>
          </a:p>
        </p:txBody>
      </p:sp>
    </p:spTree>
    <p:extLst>
      <p:ext uri="{BB962C8B-B14F-4D97-AF65-F5344CB8AC3E}">
        <p14:creationId xmlns:p14="http://schemas.microsoft.com/office/powerpoint/2010/main" val="1672958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a:xfrm>
            <a:off x="0" y="190956"/>
            <a:ext cx="10515600" cy="1143000"/>
          </a:xfrm>
        </p:spPr>
        <p:txBody>
          <a:bodyPr anchor="ctr">
            <a:normAutofit/>
          </a:bodyPr>
          <a:lstStyle/>
          <a:p>
            <a:r>
              <a:rPr lang="en-US" sz="4000"/>
              <a:t>HIVDR and PrEP Monitoring Study</a:t>
            </a:r>
          </a:p>
        </p:txBody>
      </p:sp>
      <p:sp>
        <p:nvSpPr>
          <p:cNvPr id="12" name="Rectangle 11">
            <a:extLst>
              <a:ext uri="{FF2B5EF4-FFF2-40B4-BE49-F238E27FC236}">
                <a16:creationId xmlns:a16="http://schemas.microsoft.com/office/drawing/2014/main" id="{E7F7A9C8-70B6-4430-BBB0-0CA556C5E831}"/>
              </a:ext>
            </a:extLst>
          </p:cNvPr>
          <p:cNvSpPr/>
          <p:nvPr/>
        </p:nvSpPr>
        <p:spPr>
          <a:xfrm>
            <a:off x="3887340" y="1161744"/>
            <a:ext cx="3163045" cy="1631216"/>
          </a:xfrm>
          <a:prstGeom prst="rect">
            <a:avLst/>
          </a:prstGeom>
          <a:noFill/>
        </p:spPr>
        <p:txBody>
          <a:bodyPr wrap="none" lIns="91440" tIns="45720" rIns="91440" bIns="45720">
            <a:spAutoFit/>
          </a:bodyPr>
          <a:lstStyle/>
          <a:p>
            <a:pPr algn="ctr"/>
            <a:r>
              <a:rPr lang="en-US" sz="10000" b="1" cap="none" spc="0">
                <a:ln w="9525">
                  <a:solidFill>
                    <a:schemeClr val="bg1"/>
                  </a:solidFill>
                  <a:prstDash val="solid"/>
                </a:ln>
                <a:solidFill>
                  <a:schemeClr val="accent1"/>
                </a:solidFill>
                <a:effectLst>
                  <a:outerShdw blurRad="12700" dist="38100" dir="2700000" algn="tl" rotWithShape="0">
                    <a:schemeClr val="bg1">
                      <a:lumMod val="50000"/>
                    </a:schemeClr>
                  </a:outerShdw>
                </a:effectLst>
                <a:latin typeface="Poppins SemiBold" panose="00000700000000000000" pitchFamily="2" charset="0"/>
                <a:cs typeface="Poppins SemiBold" panose="00000700000000000000" pitchFamily="2" charset="0"/>
              </a:rPr>
              <a:t>Who</a:t>
            </a:r>
          </a:p>
        </p:txBody>
      </p:sp>
      <p:sp>
        <p:nvSpPr>
          <p:cNvPr id="14" name="TextBox 13">
            <a:extLst>
              <a:ext uri="{FF2B5EF4-FFF2-40B4-BE49-F238E27FC236}">
                <a16:creationId xmlns:a16="http://schemas.microsoft.com/office/drawing/2014/main" id="{60E34AD4-78AA-43F5-8845-32742DA8E64B}"/>
              </a:ext>
            </a:extLst>
          </p:cNvPr>
          <p:cNvSpPr txBox="1"/>
          <p:nvPr/>
        </p:nvSpPr>
        <p:spPr>
          <a:xfrm>
            <a:off x="838941" y="2799228"/>
            <a:ext cx="9676659" cy="3785652"/>
          </a:xfrm>
          <a:prstGeom prst="rect">
            <a:avLst/>
          </a:prstGeom>
          <a:solidFill>
            <a:srgbClr val="299A88"/>
          </a:solidFill>
        </p:spPr>
        <p:txBody>
          <a:bodyPr wrap="square">
            <a:spAutoFit/>
          </a:bodyPr>
          <a:lstStyle/>
          <a:p>
            <a:pPr>
              <a:lnSpc>
                <a:spcPct val="100000"/>
              </a:lnSpc>
              <a:spcBef>
                <a:spcPts val="1200"/>
              </a:spcBef>
            </a:pPr>
            <a:r>
              <a:rPr lang="en-US" sz="2400">
                <a:solidFill>
                  <a:schemeClr val="bg1"/>
                </a:solidFill>
              </a:rPr>
              <a:t>Study eligibility includes:</a:t>
            </a:r>
          </a:p>
          <a:p>
            <a:pPr marL="971550" lvl="1" indent="-514350">
              <a:spcBef>
                <a:spcPts val="1200"/>
              </a:spcBef>
              <a:buFont typeface="+mj-lt"/>
              <a:buAutoNum type="arabicPeriod"/>
            </a:pPr>
            <a:r>
              <a:rPr lang="en-US" sz="2400">
                <a:solidFill>
                  <a:schemeClr val="bg1"/>
                </a:solidFill>
              </a:rPr>
              <a:t>Current PrEP user - defined as an individual who has collected a supply of oral PrEP or PrEP ring in the last three months or has received a CAB PrEP injection in the last 12 months</a:t>
            </a:r>
          </a:p>
          <a:p>
            <a:pPr marL="971550" lvl="1" indent="-514350">
              <a:spcBef>
                <a:spcPts val="1200"/>
              </a:spcBef>
              <a:buFont typeface="+mj-lt"/>
              <a:buAutoNum type="arabicPeriod"/>
            </a:pPr>
            <a:r>
              <a:rPr lang="en-US" sz="2400">
                <a:solidFill>
                  <a:schemeClr val="bg1"/>
                </a:solidFill>
              </a:rPr>
              <a:t>Identified as living with HIV, per the HIV testing algorithm in national guidelines</a:t>
            </a:r>
          </a:p>
          <a:p>
            <a:pPr marL="971550" lvl="1" indent="-514350">
              <a:spcBef>
                <a:spcPts val="1200"/>
              </a:spcBef>
              <a:buFont typeface="+mj-lt"/>
              <a:buAutoNum type="arabicPeriod"/>
            </a:pPr>
            <a:r>
              <a:rPr lang="en-US" sz="2400">
                <a:solidFill>
                  <a:schemeClr val="bg1"/>
                </a:solidFill>
              </a:rPr>
              <a:t>Willing to participate in the study and provide a blood sample</a:t>
            </a:r>
          </a:p>
          <a:p>
            <a:pPr marL="971550" lvl="1" indent="-514350">
              <a:spcBef>
                <a:spcPts val="1200"/>
              </a:spcBef>
              <a:buFont typeface="+mj-lt"/>
              <a:buAutoNum type="arabicPeriod"/>
            </a:pPr>
            <a:r>
              <a:rPr lang="en-US" sz="2400">
                <a:solidFill>
                  <a:schemeClr val="bg1"/>
                </a:solidFill>
              </a:rPr>
              <a:t>Age ≥ [eligible age of PrEP users in country] years</a:t>
            </a:r>
          </a:p>
        </p:txBody>
      </p:sp>
    </p:spTree>
    <p:extLst>
      <p:ext uri="{BB962C8B-B14F-4D97-AF65-F5344CB8AC3E}">
        <p14:creationId xmlns:p14="http://schemas.microsoft.com/office/powerpoint/2010/main" val="168103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a:xfrm>
            <a:off x="0" y="190956"/>
            <a:ext cx="10515600" cy="1143000"/>
          </a:xfrm>
        </p:spPr>
        <p:txBody>
          <a:bodyPr anchor="ctr">
            <a:normAutofit/>
          </a:bodyPr>
          <a:lstStyle/>
          <a:p>
            <a:r>
              <a:rPr lang="en-US" sz="4000"/>
              <a:t>HIVDR and PrEP Monitoring Study</a:t>
            </a:r>
          </a:p>
        </p:txBody>
      </p:sp>
      <p:sp>
        <p:nvSpPr>
          <p:cNvPr id="12" name="Rectangle 11">
            <a:extLst>
              <a:ext uri="{FF2B5EF4-FFF2-40B4-BE49-F238E27FC236}">
                <a16:creationId xmlns:a16="http://schemas.microsoft.com/office/drawing/2014/main" id="{E7F7A9C8-70B6-4430-BBB0-0CA556C5E831}"/>
              </a:ext>
            </a:extLst>
          </p:cNvPr>
          <p:cNvSpPr/>
          <p:nvPr/>
        </p:nvSpPr>
        <p:spPr>
          <a:xfrm>
            <a:off x="3613226" y="1278246"/>
            <a:ext cx="3711273" cy="1631216"/>
          </a:xfrm>
          <a:prstGeom prst="rect">
            <a:avLst/>
          </a:prstGeom>
          <a:noFill/>
        </p:spPr>
        <p:txBody>
          <a:bodyPr wrap="none" lIns="91440" tIns="45720" rIns="91440" bIns="45720">
            <a:spAutoFit/>
          </a:bodyPr>
          <a:lstStyle/>
          <a:p>
            <a:pPr algn="ctr"/>
            <a:r>
              <a:rPr lang="en-US" sz="10000" b="1" cap="none" spc="0">
                <a:ln w="9525">
                  <a:solidFill>
                    <a:schemeClr val="bg1"/>
                  </a:solidFill>
                  <a:prstDash val="solid"/>
                </a:ln>
                <a:solidFill>
                  <a:schemeClr val="accent1"/>
                </a:solidFill>
                <a:effectLst>
                  <a:outerShdw blurRad="12700" dist="38100" dir="2700000" algn="tl" rotWithShape="0">
                    <a:schemeClr val="bg1">
                      <a:lumMod val="50000"/>
                    </a:schemeClr>
                  </a:outerShdw>
                </a:effectLst>
                <a:latin typeface="Poppins SemiBold" panose="00000700000000000000" pitchFamily="2" charset="0"/>
                <a:cs typeface="Poppins SemiBold" panose="00000700000000000000" pitchFamily="2" charset="0"/>
              </a:rPr>
              <a:t>What</a:t>
            </a:r>
          </a:p>
        </p:txBody>
      </p:sp>
      <p:sp>
        <p:nvSpPr>
          <p:cNvPr id="14" name="TextBox 13">
            <a:extLst>
              <a:ext uri="{FF2B5EF4-FFF2-40B4-BE49-F238E27FC236}">
                <a16:creationId xmlns:a16="http://schemas.microsoft.com/office/drawing/2014/main" id="{60E34AD4-78AA-43F5-8845-32742DA8E64B}"/>
              </a:ext>
            </a:extLst>
          </p:cNvPr>
          <p:cNvSpPr txBox="1"/>
          <p:nvPr/>
        </p:nvSpPr>
        <p:spPr>
          <a:xfrm>
            <a:off x="766205" y="3093142"/>
            <a:ext cx="9676659" cy="2246769"/>
          </a:xfrm>
          <a:prstGeom prst="rect">
            <a:avLst/>
          </a:prstGeom>
          <a:solidFill>
            <a:srgbClr val="37853C"/>
          </a:solidFill>
        </p:spPr>
        <p:txBody>
          <a:bodyPr wrap="square">
            <a:spAutoFit/>
          </a:bodyPr>
          <a:lstStyle/>
          <a:p>
            <a:pPr marL="347663" indent="-347663">
              <a:lnSpc>
                <a:spcPct val="100000"/>
              </a:lnSpc>
              <a:spcBef>
                <a:spcPts val="1200"/>
              </a:spcBef>
              <a:buFont typeface="Wingdings" panose="05000000000000000000" pitchFamily="2" charset="2"/>
              <a:buChar char="§"/>
            </a:pPr>
            <a:r>
              <a:rPr lang="en-US" sz="2400">
                <a:solidFill>
                  <a:schemeClr val="bg1"/>
                </a:solidFill>
              </a:rPr>
              <a:t>Blood for a dried blood spot (DBS) or plasma sample will be collected using venipuncture for HIVDR and drug level measurements.</a:t>
            </a:r>
          </a:p>
          <a:p>
            <a:pPr marL="347663" indent="-347663">
              <a:lnSpc>
                <a:spcPct val="100000"/>
              </a:lnSpc>
              <a:spcBef>
                <a:spcPts val="1200"/>
              </a:spcBef>
              <a:buFont typeface="Wingdings" panose="05000000000000000000" pitchFamily="2" charset="2"/>
              <a:buChar char="§"/>
            </a:pPr>
            <a:r>
              <a:rPr lang="en-US" sz="2400">
                <a:solidFill>
                  <a:schemeClr val="bg1"/>
                </a:solidFill>
              </a:rPr>
              <a:t>Used rings may also be collected to ascertain drug levels.</a:t>
            </a:r>
          </a:p>
          <a:p>
            <a:pPr marL="347663" indent="-347663">
              <a:lnSpc>
                <a:spcPct val="100000"/>
              </a:lnSpc>
              <a:spcBef>
                <a:spcPts val="1200"/>
              </a:spcBef>
              <a:buFont typeface="Wingdings" panose="05000000000000000000" pitchFamily="2" charset="2"/>
              <a:buChar char="§"/>
            </a:pPr>
            <a:r>
              <a:rPr lang="en-US" sz="2400">
                <a:solidFill>
                  <a:schemeClr val="bg1"/>
                </a:solidFill>
              </a:rPr>
              <a:t>Participant’s demographic and PrEP use data will be collected using a brief data collection form.</a:t>
            </a:r>
          </a:p>
        </p:txBody>
      </p:sp>
    </p:spTree>
    <p:extLst>
      <p:ext uri="{BB962C8B-B14F-4D97-AF65-F5344CB8AC3E}">
        <p14:creationId xmlns:p14="http://schemas.microsoft.com/office/powerpoint/2010/main" val="1410126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a:xfrm>
            <a:off x="0" y="190956"/>
            <a:ext cx="10515600" cy="1143000"/>
          </a:xfrm>
        </p:spPr>
        <p:txBody>
          <a:bodyPr anchor="ctr">
            <a:normAutofit/>
          </a:bodyPr>
          <a:lstStyle/>
          <a:p>
            <a:r>
              <a:rPr lang="en-US" sz="4000"/>
              <a:t>HIVDR and PrEP Monitoring Study</a:t>
            </a:r>
            <a:endParaRPr lang="en-US" sz="3600"/>
          </a:p>
        </p:txBody>
      </p:sp>
      <p:sp>
        <p:nvSpPr>
          <p:cNvPr id="12" name="Rectangle 11">
            <a:extLst>
              <a:ext uri="{FF2B5EF4-FFF2-40B4-BE49-F238E27FC236}">
                <a16:creationId xmlns:a16="http://schemas.microsoft.com/office/drawing/2014/main" id="{E7F7A9C8-70B6-4430-BBB0-0CA556C5E831}"/>
              </a:ext>
            </a:extLst>
          </p:cNvPr>
          <p:cNvSpPr/>
          <p:nvPr/>
        </p:nvSpPr>
        <p:spPr>
          <a:xfrm>
            <a:off x="3476171" y="1185529"/>
            <a:ext cx="3985385" cy="1631216"/>
          </a:xfrm>
          <a:prstGeom prst="rect">
            <a:avLst/>
          </a:prstGeom>
          <a:noFill/>
        </p:spPr>
        <p:txBody>
          <a:bodyPr wrap="none" lIns="91440" tIns="45720" rIns="91440" bIns="45720">
            <a:spAutoFit/>
          </a:bodyPr>
          <a:lstStyle/>
          <a:p>
            <a:pPr algn="ctr"/>
            <a:r>
              <a:rPr lang="en-US" sz="10000" b="1" cap="none" spc="0">
                <a:ln w="9525">
                  <a:solidFill>
                    <a:schemeClr val="bg1"/>
                  </a:solidFill>
                  <a:prstDash val="solid"/>
                </a:ln>
                <a:solidFill>
                  <a:schemeClr val="accent1"/>
                </a:solidFill>
                <a:effectLst>
                  <a:outerShdw blurRad="12700" dist="38100" dir="2700000" algn="tl" rotWithShape="0">
                    <a:schemeClr val="bg1">
                      <a:lumMod val="50000"/>
                    </a:schemeClr>
                  </a:outerShdw>
                </a:effectLst>
                <a:latin typeface="Poppins SemiBold" panose="00000700000000000000" pitchFamily="2" charset="0"/>
                <a:cs typeface="Poppins SemiBold" panose="00000700000000000000" pitchFamily="2" charset="0"/>
              </a:rPr>
              <a:t>When</a:t>
            </a:r>
          </a:p>
        </p:txBody>
      </p:sp>
      <p:sp>
        <p:nvSpPr>
          <p:cNvPr id="14" name="TextBox 13">
            <a:extLst>
              <a:ext uri="{FF2B5EF4-FFF2-40B4-BE49-F238E27FC236}">
                <a16:creationId xmlns:a16="http://schemas.microsoft.com/office/drawing/2014/main" id="{60E34AD4-78AA-43F5-8845-32742DA8E64B}"/>
              </a:ext>
            </a:extLst>
          </p:cNvPr>
          <p:cNvSpPr txBox="1"/>
          <p:nvPr/>
        </p:nvSpPr>
        <p:spPr>
          <a:xfrm>
            <a:off x="823001" y="2816745"/>
            <a:ext cx="9796508" cy="3508653"/>
          </a:xfrm>
          <a:prstGeom prst="rect">
            <a:avLst/>
          </a:prstGeom>
          <a:solidFill>
            <a:srgbClr val="972452"/>
          </a:solidFill>
        </p:spPr>
        <p:txBody>
          <a:bodyPr wrap="square">
            <a:spAutoFit/>
          </a:bodyPr>
          <a:lstStyle/>
          <a:p>
            <a:pPr marL="342900" indent="-342900">
              <a:lnSpc>
                <a:spcPct val="100000"/>
              </a:lnSpc>
              <a:spcBef>
                <a:spcPts val="1200"/>
              </a:spcBef>
              <a:buFont typeface="Wingdings" panose="05000000000000000000" pitchFamily="2" charset="2"/>
              <a:buChar char="§"/>
            </a:pPr>
            <a:r>
              <a:rPr lang="en-US" sz="2400">
                <a:solidFill>
                  <a:schemeClr val="bg1"/>
                </a:solidFill>
              </a:rPr>
              <a:t>Blood will be collected upon identification of seroconversion.</a:t>
            </a:r>
          </a:p>
          <a:p>
            <a:pPr marL="342900" indent="-342900">
              <a:lnSpc>
                <a:spcPct val="100000"/>
              </a:lnSpc>
              <a:spcBef>
                <a:spcPts val="1200"/>
              </a:spcBef>
              <a:buFont typeface="Wingdings" panose="05000000000000000000" pitchFamily="2" charset="2"/>
              <a:buChar char="§"/>
            </a:pPr>
            <a:r>
              <a:rPr lang="en-US" sz="2400">
                <a:solidFill>
                  <a:schemeClr val="bg1"/>
                </a:solidFill>
              </a:rPr>
              <a:t>If a sample is not collected on the day of seroconversion confirmation, participant should be asked to return as soon as possible, and within five days of their HIV diagnosis, to complete the procedure. </a:t>
            </a:r>
          </a:p>
          <a:p>
            <a:pPr marL="342900" indent="-342900">
              <a:lnSpc>
                <a:spcPct val="100000"/>
              </a:lnSpc>
              <a:spcBef>
                <a:spcPts val="1200"/>
              </a:spcBef>
              <a:buFont typeface="Wingdings" panose="05000000000000000000" pitchFamily="2" charset="2"/>
              <a:buChar char="§"/>
            </a:pPr>
            <a:r>
              <a:rPr lang="en-US" sz="2400">
                <a:solidFill>
                  <a:schemeClr val="bg1"/>
                </a:solidFill>
              </a:rPr>
              <a:t>Regardless of when the sample is collected, individuals should be referred immediately for treatment.</a:t>
            </a:r>
          </a:p>
          <a:p>
            <a:pPr marL="342900" indent="-342900">
              <a:lnSpc>
                <a:spcPct val="100000"/>
              </a:lnSpc>
              <a:spcBef>
                <a:spcPts val="1200"/>
              </a:spcBef>
              <a:buFont typeface="Wingdings" panose="05000000000000000000" pitchFamily="2" charset="2"/>
              <a:buChar char="§"/>
            </a:pPr>
            <a:r>
              <a:rPr lang="en-US" sz="2400">
                <a:solidFill>
                  <a:schemeClr val="bg1"/>
                </a:solidFill>
              </a:rPr>
              <a:t>Results will be returned to the clinic as soon as possible (time will vary based on location).</a:t>
            </a:r>
          </a:p>
        </p:txBody>
      </p:sp>
    </p:spTree>
    <p:extLst>
      <p:ext uri="{BB962C8B-B14F-4D97-AF65-F5344CB8AC3E}">
        <p14:creationId xmlns:p14="http://schemas.microsoft.com/office/powerpoint/2010/main" val="1130049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p:txBody>
          <a:bodyPr>
            <a:normAutofit/>
          </a:bodyPr>
          <a:lstStyle/>
          <a:p>
            <a:r>
              <a:rPr lang="en-US" sz="3600"/>
              <a:t>Contents</a:t>
            </a:r>
            <a:endParaRPr lang="en-US" sz="4000"/>
          </a:p>
        </p:txBody>
      </p:sp>
      <p:graphicFrame>
        <p:nvGraphicFramePr>
          <p:cNvPr id="7" name="Content Placeholder 5">
            <a:extLst>
              <a:ext uri="{FF2B5EF4-FFF2-40B4-BE49-F238E27FC236}">
                <a16:creationId xmlns:a16="http://schemas.microsoft.com/office/drawing/2014/main" id="{9C3DCAF8-FAA7-14F8-7A0D-5DCD12541CDB}"/>
              </a:ext>
            </a:extLst>
          </p:cNvPr>
          <p:cNvGraphicFramePr>
            <a:graphicFrameLocks/>
          </p:cNvGraphicFramePr>
          <p:nvPr>
            <p:extLst>
              <p:ext uri="{D42A27DB-BD31-4B8C-83A1-F6EECF244321}">
                <p14:modId xmlns:p14="http://schemas.microsoft.com/office/powerpoint/2010/main" val="680857796"/>
              </p:ext>
            </p:extLst>
          </p:nvPr>
        </p:nvGraphicFramePr>
        <p:xfrm>
          <a:off x="883920" y="1183492"/>
          <a:ext cx="10134600" cy="5132597"/>
        </p:xfrm>
        <a:graphic>
          <a:graphicData uri="http://schemas.openxmlformats.org/drawingml/2006/table">
            <a:tbl>
              <a:tblPr firstRow="1" bandRow="1">
                <a:tableStyleId>{5C22544A-7EE6-4342-B048-85BDC9FD1C3A}</a:tableStyleId>
              </a:tblPr>
              <a:tblGrid>
                <a:gridCol w="1424719">
                  <a:extLst>
                    <a:ext uri="{9D8B030D-6E8A-4147-A177-3AD203B41FA5}">
                      <a16:colId xmlns:a16="http://schemas.microsoft.com/office/drawing/2014/main" val="3563389173"/>
                    </a:ext>
                  </a:extLst>
                </a:gridCol>
                <a:gridCol w="6403892">
                  <a:extLst>
                    <a:ext uri="{9D8B030D-6E8A-4147-A177-3AD203B41FA5}">
                      <a16:colId xmlns:a16="http://schemas.microsoft.com/office/drawing/2014/main" val="1454434559"/>
                    </a:ext>
                  </a:extLst>
                </a:gridCol>
                <a:gridCol w="2305989">
                  <a:extLst>
                    <a:ext uri="{9D8B030D-6E8A-4147-A177-3AD203B41FA5}">
                      <a16:colId xmlns:a16="http://schemas.microsoft.com/office/drawing/2014/main" val="3153301185"/>
                    </a:ext>
                  </a:extLst>
                </a:gridCol>
              </a:tblGrid>
              <a:tr h="712405">
                <a:tc>
                  <a:txBody>
                    <a:bodyPr/>
                    <a:lstStyle/>
                    <a:p>
                      <a:pPr algn="l"/>
                      <a:r>
                        <a:rPr lang="en-US" sz="2200" b="0">
                          <a:latin typeface="Poppins SemiBold" panose="00000700000000000000" pitchFamily="2" charset="0"/>
                          <a:cs typeface="Poppins SemiBold" panose="00000700000000000000" pitchFamily="2" charset="0"/>
                        </a:rPr>
                        <a:t>Module</a:t>
                      </a:r>
                    </a:p>
                  </a:txBody>
                  <a:tcPr/>
                </a:tc>
                <a:tc>
                  <a:txBody>
                    <a:bodyPr/>
                    <a:lstStyle/>
                    <a:p>
                      <a:pPr algn="l"/>
                      <a:r>
                        <a:rPr lang="en-US" sz="2200" b="0">
                          <a:latin typeface="Poppins SemiBold" panose="00000700000000000000" pitchFamily="2" charset="0"/>
                          <a:cs typeface="Poppins SemiBold" panose="00000700000000000000" pitchFamily="2" charset="0"/>
                        </a:rPr>
                        <a:t>Training</a:t>
                      </a:r>
                      <a:r>
                        <a:rPr lang="en-US" sz="2200" b="0" baseline="0">
                          <a:latin typeface="Poppins SemiBold" panose="00000700000000000000" pitchFamily="2" charset="0"/>
                          <a:cs typeface="Poppins SemiBold" panose="00000700000000000000" pitchFamily="2" charset="0"/>
                        </a:rPr>
                        <a:t> </a:t>
                      </a:r>
                      <a:r>
                        <a:rPr lang="en-US" sz="2200" b="0">
                          <a:latin typeface="Poppins SemiBold" panose="00000700000000000000" pitchFamily="2" charset="0"/>
                          <a:cs typeface="Poppins SemiBold" panose="00000700000000000000" pitchFamily="2" charset="0"/>
                        </a:rPr>
                        <a:t>Topic</a:t>
                      </a:r>
                    </a:p>
                  </a:txBody>
                  <a:tcPr/>
                </a:tc>
                <a:tc>
                  <a:txBody>
                    <a:bodyPr/>
                    <a:lstStyle/>
                    <a:p>
                      <a:pPr algn="l"/>
                      <a:r>
                        <a:rPr lang="en-US" sz="2200" b="0">
                          <a:latin typeface="Poppins SemiBold" panose="00000700000000000000" pitchFamily="2" charset="0"/>
                          <a:cs typeface="Poppins SemiBold" panose="00000700000000000000" pitchFamily="2" charset="0"/>
                        </a:rPr>
                        <a:t>Slide Number</a:t>
                      </a:r>
                    </a:p>
                  </a:txBody>
                  <a:tcPr/>
                </a:tc>
                <a:extLst>
                  <a:ext uri="{0D108BD9-81ED-4DB2-BD59-A6C34878D82A}">
                    <a16:rowId xmlns:a16="http://schemas.microsoft.com/office/drawing/2014/main" val="271458331"/>
                  </a:ext>
                </a:extLst>
              </a:tr>
              <a:tr h="631456">
                <a:tc>
                  <a:txBody>
                    <a:bodyPr/>
                    <a:lstStyle/>
                    <a:p>
                      <a:pPr algn="ctr"/>
                      <a:r>
                        <a:rPr lang="en-US" sz="2200" b="0"/>
                        <a:t>1</a:t>
                      </a:r>
                    </a:p>
                  </a:txBody>
                  <a:tcPr/>
                </a:tc>
                <a:tc>
                  <a:txBody>
                    <a:bodyPr/>
                    <a:lstStyle/>
                    <a:p>
                      <a:pPr algn="l"/>
                      <a:r>
                        <a:rPr lang="en-US" sz="2200" b="0"/>
                        <a:t>HIV and Drug Resistance </a:t>
                      </a:r>
                    </a:p>
                  </a:txBody>
                  <a:tcPr/>
                </a:tc>
                <a:tc>
                  <a:txBody>
                    <a:bodyPr/>
                    <a:lstStyle/>
                    <a:p>
                      <a:pPr algn="l"/>
                      <a:r>
                        <a:rPr lang="en-US" sz="2200" b="0"/>
                        <a:t>3</a:t>
                      </a:r>
                    </a:p>
                  </a:txBody>
                  <a:tcPr/>
                </a:tc>
                <a:extLst>
                  <a:ext uri="{0D108BD9-81ED-4DB2-BD59-A6C34878D82A}">
                    <a16:rowId xmlns:a16="http://schemas.microsoft.com/office/drawing/2014/main" val="1424262503"/>
                  </a:ext>
                </a:extLst>
              </a:tr>
              <a:tr h="631456">
                <a:tc>
                  <a:txBody>
                    <a:bodyPr/>
                    <a:lstStyle/>
                    <a:p>
                      <a:pPr algn="ctr"/>
                      <a:r>
                        <a:rPr lang="en-US" sz="2200" b="0"/>
                        <a:t>2</a:t>
                      </a:r>
                    </a:p>
                  </a:txBody>
                  <a:tcPr/>
                </a:tc>
                <a:tc>
                  <a:txBody>
                    <a:bodyPr/>
                    <a:lstStyle/>
                    <a:p>
                      <a:pPr algn="l"/>
                      <a:r>
                        <a:rPr lang="en-US" sz="2200" b="0"/>
                        <a:t>Risk of Drug Resistance with PrEP</a:t>
                      </a:r>
                    </a:p>
                  </a:txBody>
                  <a:tcPr/>
                </a:tc>
                <a:tc>
                  <a:txBody>
                    <a:bodyPr/>
                    <a:lstStyle/>
                    <a:p>
                      <a:pPr algn="l"/>
                      <a:r>
                        <a:rPr lang="en-US" sz="2200" b="0"/>
                        <a:t>9</a:t>
                      </a:r>
                    </a:p>
                  </a:txBody>
                  <a:tcPr/>
                </a:tc>
                <a:extLst>
                  <a:ext uri="{0D108BD9-81ED-4DB2-BD59-A6C34878D82A}">
                    <a16:rowId xmlns:a16="http://schemas.microsoft.com/office/drawing/2014/main" val="1854185121"/>
                  </a:ext>
                </a:extLst>
              </a:tr>
              <a:tr h="631456">
                <a:tc>
                  <a:txBody>
                    <a:bodyPr/>
                    <a:lstStyle/>
                    <a:p>
                      <a:pPr algn="ctr"/>
                      <a:r>
                        <a:rPr lang="en-US" sz="2200" b="0"/>
                        <a:t>3</a:t>
                      </a:r>
                    </a:p>
                  </a:txBody>
                  <a:tcPr/>
                </a:tc>
                <a:tc>
                  <a:txBody>
                    <a:bodyPr/>
                    <a:lstStyle/>
                    <a:p>
                      <a:pPr algn="l"/>
                      <a:r>
                        <a:rPr lang="en-US" sz="2200" b="0"/>
                        <a:t>Overview of Study Procedures</a:t>
                      </a:r>
                    </a:p>
                  </a:txBody>
                  <a:tcPr/>
                </a:tc>
                <a:tc>
                  <a:txBody>
                    <a:bodyPr/>
                    <a:lstStyle/>
                    <a:p>
                      <a:pPr algn="l"/>
                      <a:r>
                        <a:rPr lang="en-US" sz="2200" b="0"/>
                        <a:t>16</a:t>
                      </a:r>
                    </a:p>
                  </a:txBody>
                  <a:tcPr/>
                </a:tc>
                <a:extLst>
                  <a:ext uri="{0D108BD9-81ED-4DB2-BD59-A6C34878D82A}">
                    <a16:rowId xmlns:a16="http://schemas.microsoft.com/office/drawing/2014/main" val="1533390137"/>
                  </a:ext>
                </a:extLst>
              </a:tr>
              <a:tr h="631456">
                <a:tc>
                  <a:txBody>
                    <a:bodyPr/>
                    <a:lstStyle/>
                    <a:p>
                      <a:pPr algn="ctr"/>
                      <a:r>
                        <a:rPr lang="en-US" sz="2200" b="0"/>
                        <a:t>4</a:t>
                      </a:r>
                    </a:p>
                  </a:txBody>
                  <a:tcPr/>
                </a:tc>
                <a:tc>
                  <a:txBody>
                    <a:bodyPr/>
                    <a:lstStyle/>
                    <a:p>
                      <a:pPr algn="l"/>
                      <a:r>
                        <a:rPr lang="en-US" sz="2200" b="0"/>
                        <a:t>Step-by-Step Study Procedures</a:t>
                      </a:r>
                    </a:p>
                  </a:txBody>
                  <a:tcPr/>
                </a:tc>
                <a:tc>
                  <a:txBody>
                    <a:bodyPr/>
                    <a:lstStyle/>
                    <a:p>
                      <a:pPr algn="l"/>
                      <a:r>
                        <a:rPr lang="en-US" sz="2200" b="0"/>
                        <a:t>22</a:t>
                      </a:r>
                    </a:p>
                  </a:txBody>
                  <a:tcPr/>
                </a:tc>
                <a:extLst>
                  <a:ext uri="{0D108BD9-81ED-4DB2-BD59-A6C34878D82A}">
                    <a16:rowId xmlns:a16="http://schemas.microsoft.com/office/drawing/2014/main" val="2774520447"/>
                  </a:ext>
                </a:extLst>
              </a:tr>
              <a:tr h="631456">
                <a:tc>
                  <a:txBody>
                    <a:bodyPr/>
                    <a:lstStyle/>
                    <a:p>
                      <a:pPr algn="ctr"/>
                      <a:r>
                        <a:rPr lang="en-US" sz="2200" b="0"/>
                        <a:t>5</a:t>
                      </a:r>
                    </a:p>
                  </a:txBody>
                  <a:tcPr/>
                </a:tc>
                <a:tc>
                  <a:txBody>
                    <a:bodyPr/>
                    <a:lstStyle/>
                    <a:p>
                      <a:pPr algn="l"/>
                      <a:r>
                        <a:rPr lang="en-US" sz="2200" b="0"/>
                        <a:t>Interpreting Drug Resistance Test Results</a:t>
                      </a:r>
                    </a:p>
                  </a:txBody>
                  <a:tcPr/>
                </a:tc>
                <a:tc>
                  <a:txBody>
                    <a:bodyPr/>
                    <a:lstStyle/>
                    <a:p>
                      <a:pPr algn="l"/>
                      <a:r>
                        <a:rPr lang="en-US" sz="2200" b="0"/>
                        <a:t>42</a:t>
                      </a:r>
                    </a:p>
                  </a:txBody>
                  <a:tcPr/>
                </a:tc>
                <a:extLst>
                  <a:ext uri="{0D108BD9-81ED-4DB2-BD59-A6C34878D82A}">
                    <a16:rowId xmlns:a16="http://schemas.microsoft.com/office/drawing/2014/main" val="2456657677"/>
                  </a:ext>
                </a:extLst>
              </a:tr>
              <a:tr h="631456">
                <a:tc>
                  <a:txBody>
                    <a:bodyPr/>
                    <a:lstStyle/>
                    <a:p>
                      <a:pPr algn="ctr"/>
                      <a:r>
                        <a:rPr lang="en-US" sz="2200" b="0"/>
                        <a:t>6</a:t>
                      </a:r>
                    </a:p>
                  </a:txBody>
                  <a:tcPr/>
                </a:tc>
                <a:tc>
                  <a:txBody>
                    <a:bodyPr/>
                    <a:lstStyle/>
                    <a:p>
                      <a:pPr algn="l"/>
                      <a:r>
                        <a:rPr lang="en-US" sz="2200" b="0"/>
                        <a:t>Counseling Participants </a:t>
                      </a:r>
                      <a:r>
                        <a:rPr lang="en-US" sz="2200" b="0" baseline="0"/>
                        <a:t>about Drug Resistance</a:t>
                      </a:r>
                      <a:endParaRPr lang="en-US" sz="2200" b="0"/>
                    </a:p>
                  </a:txBody>
                  <a:tcPr/>
                </a:tc>
                <a:tc>
                  <a:txBody>
                    <a:bodyPr/>
                    <a:lstStyle/>
                    <a:p>
                      <a:pPr algn="l"/>
                      <a:r>
                        <a:rPr lang="en-US" sz="2200" b="0"/>
                        <a:t>55</a:t>
                      </a:r>
                    </a:p>
                  </a:txBody>
                  <a:tcPr/>
                </a:tc>
                <a:extLst>
                  <a:ext uri="{0D108BD9-81ED-4DB2-BD59-A6C34878D82A}">
                    <a16:rowId xmlns:a16="http://schemas.microsoft.com/office/drawing/2014/main" val="205720306"/>
                  </a:ext>
                </a:extLst>
              </a:tr>
              <a:tr h="631456">
                <a:tc>
                  <a:txBody>
                    <a:bodyPr/>
                    <a:lstStyle/>
                    <a:p>
                      <a:pPr algn="ctr"/>
                      <a:r>
                        <a:rPr lang="en-US" sz="2200" b="0"/>
                        <a:t>7</a:t>
                      </a:r>
                    </a:p>
                  </a:txBody>
                  <a:tcPr/>
                </a:tc>
                <a:tc>
                  <a:txBody>
                    <a:bodyPr/>
                    <a:lstStyle/>
                    <a:p>
                      <a:pPr algn="l"/>
                      <a:r>
                        <a:rPr lang="en-US" sz="2200" b="0"/>
                        <a:t>Good Clinical Practice Tips</a:t>
                      </a:r>
                    </a:p>
                  </a:txBody>
                  <a:tcPr/>
                </a:tc>
                <a:tc>
                  <a:txBody>
                    <a:bodyPr/>
                    <a:lstStyle/>
                    <a:p>
                      <a:pPr algn="l"/>
                      <a:r>
                        <a:rPr lang="en-US" sz="2200" b="0"/>
                        <a:t>60</a:t>
                      </a:r>
                    </a:p>
                  </a:txBody>
                  <a:tcPr/>
                </a:tc>
                <a:extLst>
                  <a:ext uri="{0D108BD9-81ED-4DB2-BD59-A6C34878D82A}">
                    <a16:rowId xmlns:a16="http://schemas.microsoft.com/office/drawing/2014/main" val="1447982309"/>
                  </a:ext>
                </a:extLst>
              </a:tr>
            </a:tbl>
          </a:graphicData>
        </a:graphic>
      </p:graphicFrame>
    </p:spTree>
    <p:extLst>
      <p:ext uri="{BB962C8B-B14F-4D97-AF65-F5344CB8AC3E}">
        <p14:creationId xmlns:p14="http://schemas.microsoft.com/office/powerpoint/2010/main" val="4093828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a:xfrm>
            <a:off x="0" y="190956"/>
            <a:ext cx="10515600" cy="1143000"/>
          </a:xfrm>
        </p:spPr>
        <p:txBody>
          <a:bodyPr anchor="ctr">
            <a:normAutofit/>
          </a:bodyPr>
          <a:lstStyle/>
          <a:p>
            <a:r>
              <a:rPr lang="en-US" sz="4000"/>
              <a:t>HIVDR and PrEP Monitoring Study</a:t>
            </a:r>
            <a:endParaRPr lang="en-US" sz="3600"/>
          </a:p>
        </p:txBody>
      </p:sp>
      <p:sp>
        <p:nvSpPr>
          <p:cNvPr id="12" name="Rectangle 11">
            <a:extLst>
              <a:ext uri="{FF2B5EF4-FFF2-40B4-BE49-F238E27FC236}">
                <a16:creationId xmlns:a16="http://schemas.microsoft.com/office/drawing/2014/main" id="{E7F7A9C8-70B6-4430-BBB0-0CA556C5E831}"/>
              </a:ext>
            </a:extLst>
          </p:cNvPr>
          <p:cNvSpPr/>
          <p:nvPr/>
        </p:nvSpPr>
        <p:spPr>
          <a:xfrm>
            <a:off x="3245337" y="1218546"/>
            <a:ext cx="4447051" cy="1631216"/>
          </a:xfrm>
          <a:prstGeom prst="rect">
            <a:avLst/>
          </a:prstGeom>
          <a:noFill/>
        </p:spPr>
        <p:txBody>
          <a:bodyPr wrap="none" lIns="91440" tIns="45720" rIns="91440" bIns="45720">
            <a:spAutoFit/>
          </a:bodyPr>
          <a:lstStyle/>
          <a:p>
            <a:pPr algn="ctr"/>
            <a:r>
              <a:rPr lang="en-US" sz="10000" b="1" cap="none" spc="0">
                <a:ln w="9525">
                  <a:solidFill>
                    <a:schemeClr val="bg1"/>
                  </a:solidFill>
                  <a:prstDash val="solid"/>
                </a:ln>
                <a:solidFill>
                  <a:schemeClr val="accent1"/>
                </a:solidFill>
                <a:effectLst>
                  <a:outerShdw blurRad="12700" dist="38100" dir="2700000" algn="tl" rotWithShape="0">
                    <a:schemeClr val="bg1">
                      <a:lumMod val="50000"/>
                    </a:schemeClr>
                  </a:outerShdw>
                </a:effectLst>
                <a:latin typeface="Poppins SemiBold" panose="00000700000000000000" pitchFamily="2" charset="0"/>
                <a:cs typeface="Poppins SemiBold" panose="00000700000000000000" pitchFamily="2" charset="0"/>
              </a:rPr>
              <a:t>Where</a:t>
            </a:r>
          </a:p>
        </p:txBody>
      </p:sp>
      <p:sp>
        <p:nvSpPr>
          <p:cNvPr id="14" name="TextBox 13">
            <a:extLst>
              <a:ext uri="{FF2B5EF4-FFF2-40B4-BE49-F238E27FC236}">
                <a16:creationId xmlns:a16="http://schemas.microsoft.com/office/drawing/2014/main" id="{60E34AD4-78AA-43F5-8845-32742DA8E64B}"/>
              </a:ext>
            </a:extLst>
          </p:cNvPr>
          <p:cNvSpPr txBox="1"/>
          <p:nvPr/>
        </p:nvSpPr>
        <p:spPr>
          <a:xfrm>
            <a:off x="719092" y="3078503"/>
            <a:ext cx="9796508" cy="2923877"/>
          </a:xfrm>
          <a:prstGeom prst="rect">
            <a:avLst/>
          </a:prstGeom>
          <a:solidFill>
            <a:schemeClr val="accent3"/>
          </a:solidFill>
        </p:spPr>
        <p:txBody>
          <a:bodyPr wrap="square">
            <a:spAutoFit/>
          </a:bodyPr>
          <a:lstStyle/>
          <a:p>
            <a:pPr marL="342900" indent="-342900">
              <a:lnSpc>
                <a:spcPct val="100000"/>
              </a:lnSpc>
              <a:spcBef>
                <a:spcPts val="1200"/>
              </a:spcBef>
              <a:buFont typeface="Wingdings" panose="05000000000000000000" pitchFamily="2" charset="2"/>
              <a:buChar char="§"/>
            </a:pPr>
            <a:r>
              <a:rPr lang="en-US" sz="2400">
                <a:solidFill>
                  <a:schemeClr val="bg1"/>
                </a:solidFill>
              </a:rPr>
              <a:t>Blood collection will be done at the clinic.</a:t>
            </a:r>
          </a:p>
          <a:p>
            <a:pPr marL="342900" indent="-342900">
              <a:lnSpc>
                <a:spcPct val="100000"/>
              </a:lnSpc>
              <a:spcBef>
                <a:spcPts val="1200"/>
              </a:spcBef>
              <a:buFont typeface="Wingdings" panose="05000000000000000000" pitchFamily="2" charset="2"/>
              <a:buChar char="§"/>
            </a:pPr>
            <a:r>
              <a:rPr lang="en-US" sz="2400">
                <a:solidFill>
                  <a:schemeClr val="bg1"/>
                </a:solidFill>
              </a:rPr>
              <a:t>Testing will be done at a centralized laboratory.</a:t>
            </a:r>
          </a:p>
          <a:p>
            <a:pPr marL="342900" indent="-342900">
              <a:lnSpc>
                <a:spcPct val="100000"/>
              </a:lnSpc>
              <a:spcBef>
                <a:spcPts val="1200"/>
              </a:spcBef>
              <a:buFont typeface="Wingdings" panose="05000000000000000000" pitchFamily="2" charset="2"/>
              <a:buChar char="§"/>
            </a:pPr>
            <a:r>
              <a:rPr lang="en-US" sz="2400">
                <a:solidFill>
                  <a:schemeClr val="bg1"/>
                </a:solidFill>
              </a:rPr>
              <a:t>The centralized laboratory will not have any identifying information about the participant.</a:t>
            </a:r>
          </a:p>
          <a:p>
            <a:pPr marL="342900" indent="-342900">
              <a:lnSpc>
                <a:spcPct val="100000"/>
              </a:lnSpc>
              <a:spcBef>
                <a:spcPts val="1200"/>
              </a:spcBef>
              <a:buFont typeface="Wingdings" panose="05000000000000000000" pitchFamily="2" charset="2"/>
              <a:buChar char="§"/>
            </a:pPr>
            <a:r>
              <a:rPr lang="en-US" sz="2400">
                <a:solidFill>
                  <a:schemeClr val="bg1"/>
                </a:solidFill>
              </a:rPr>
              <a:t>The sample and results will be tracked only by a barcode.</a:t>
            </a:r>
          </a:p>
          <a:p>
            <a:pPr marL="342900" indent="-342900">
              <a:lnSpc>
                <a:spcPct val="100000"/>
              </a:lnSpc>
              <a:spcBef>
                <a:spcPts val="1200"/>
              </a:spcBef>
              <a:buFont typeface="Wingdings" panose="05000000000000000000" pitchFamily="2" charset="2"/>
              <a:buChar char="§"/>
            </a:pPr>
            <a:r>
              <a:rPr lang="en-US" sz="2400">
                <a:solidFill>
                  <a:schemeClr val="bg1"/>
                </a:solidFill>
              </a:rPr>
              <a:t>Results will be provided to the clinic that collected the sample.</a:t>
            </a:r>
          </a:p>
        </p:txBody>
      </p:sp>
    </p:spTree>
    <p:extLst>
      <p:ext uri="{BB962C8B-B14F-4D97-AF65-F5344CB8AC3E}">
        <p14:creationId xmlns:p14="http://schemas.microsoft.com/office/powerpoint/2010/main" val="261364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a:xfrm>
            <a:off x="0" y="190956"/>
            <a:ext cx="10515600" cy="1143000"/>
          </a:xfrm>
        </p:spPr>
        <p:txBody>
          <a:bodyPr anchor="ctr">
            <a:normAutofit/>
          </a:bodyPr>
          <a:lstStyle/>
          <a:p>
            <a:r>
              <a:rPr lang="en-US" sz="4000"/>
              <a:t>HIVDR and PrEP Monitoring Study</a:t>
            </a:r>
            <a:endParaRPr lang="en-US" sz="3600"/>
          </a:p>
        </p:txBody>
      </p:sp>
      <p:sp>
        <p:nvSpPr>
          <p:cNvPr id="12" name="Rectangle 11">
            <a:extLst>
              <a:ext uri="{FF2B5EF4-FFF2-40B4-BE49-F238E27FC236}">
                <a16:creationId xmlns:a16="http://schemas.microsoft.com/office/drawing/2014/main" id="{E7F7A9C8-70B6-4430-BBB0-0CA556C5E831}"/>
              </a:ext>
            </a:extLst>
          </p:cNvPr>
          <p:cNvSpPr/>
          <p:nvPr/>
        </p:nvSpPr>
        <p:spPr>
          <a:xfrm>
            <a:off x="3908178" y="1490101"/>
            <a:ext cx="3121367" cy="1631216"/>
          </a:xfrm>
          <a:prstGeom prst="rect">
            <a:avLst/>
          </a:prstGeom>
          <a:noFill/>
        </p:spPr>
        <p:txBody>
          <a:bodyPr wrap="none" lIns="91440" tIns="45720" rIns="91440" bIns="45720">
            <a:spAutoFit/>
          </a:bodyPr>
          <a:lstStyle/>
          <a:p>
            <a:pPr algn="ctr"/>
            <a:r>
              <a:rPr lang="en-US" sz="10000" b="1" cap="none" spc="0">
                <a:ln w="9525">
                  <a:solidFill>
                    <a:schemeClr val="bg1"/>
                  </a:solidFill>
                  <a:prstDash val="solid"/>
                </a:ln>
                <a:solidFill>
                  <a:schemeClr val="accent1"/>
                </a:solidFill>
                <a:effectLst>
                  <a:outerShdw blurRad="12700" dist="38100" dir="2700000" algn="tl" rotWithShape="0">
                    <a:schemeClr val="bg1">
                      <a:lumMod val="50000"/>
                    </a:schemeClr>
                  </a:outerShdw>
                </a:effectLst>
                <a:latin typeface="Poppins SemiBold" panose="00000700000000000000" pitchFamily="2" charset="0"/>
                <a:cs typeface="Poppins SemiBold" panose="00000700000000000000" pitchFamily="2" charset="0"/>
              </a:rPr>
              <a:t>Why</a:t>
            </a:r>
          </a:p>
        </p:txBody>
      </p:sp>
      <p:sp>
        <p:nvSpPr>
          <p:cNvPr id="14" name="TextBox 13">
            <a:extLst>
              <a:ext uri="{FF2B5EF4-FFF2-40B4-BE49-F238E27FC236}">
                <a16:creationId xmlns:a16="http://schemas.microsoft.com/office/drawing/2014/main" id="{60E34AD4-78AA-43F5-8845-32742DA8E64B}"/>
              </a:ext>
            </a:extLst>
          </p:cNvPr>
          <p:cNvSpPr txBox="1"/>
          <p:nvPr/>
        </p:nvSpPr>
        <p:spPr>
          <a:xfrm>
            <a:off x="1072477" y="3277463"/>
            <a:ext cx="8792770" cy="1200329"/>
          </a:xfrm>
          <a:prstGeom prst="rect">
            <a:avLst/>
          </a:prstGeom>
          <a:solidFill>
            <a:schemeClr val="accent2"/>
          </a:solidFill>
        </p:spPr>
        <p:txBody>
          <a:bodyPr wrap="square">
            <a:spAutoFit/>
          </a:bodyPr>
          <a:lstStyle/>
          <a:p>
            <a:pPr marL="342900" indent="-342900">
              <a:buFont typeface="Wingdings" panose="05000000000000000000" pitchFamily="2" charset="2"/>
              <a:buChar char="§"/>
            </a:pPr>
            <a:r>
              <a:rPr lang="en-US" sz="2400">
                <a:solidFill>
                  <a:schemeClr val="bg1"/>
                </a:solidFill>
                <a:effectLst/>
              </a:rPr>
              <a:t>This information will help us better understand HIV drug resistance and how to </a:t>
            </a:r>
            <a:r>
              <a:rPr lang="en-US" sz="2400">
                <a:solidFill>
                  <a:schemeClr val="bg1"/>
                </a:solidFill>
                <a:effectLst/>
                <a:ea typeface="Calibri" panose="020F0502020204030204" pitchFamily="34" charset="0"/>
                <a:cs typeface="Times New Roman" panose="02020603050405020304" pitchFamily="18" charset="0"/>
              </a:rPr>
              <a:t>ensure effectiveness of the ARVs used in both prevention and treatment.</a:t>
            </a:r>
            <a:endParaRPr lang="en-US" sz="2400">
              <a:solidFill>
                <a:schemeClr val="bg1"/>
              </a:solidFill>
              <a:effectLst/>
            </a:endParaRPr>
          </a:p>
        </p:txBody>
      </p:sp>
    </p:spTree>
    <p:extLst>
      <p:ext uri="{BB962C8B-B14F-4D97-AF65-F5344CB8AC3E}">
        <p14:creationId xmlns:p14="http://schemas.microsoft.com/office/powerpoint/2010/main" val="3278027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ECE6CE-1569-07A2-E08D-9D50A2549F9B}"/>
              </a:ext>
            </a:extLst>
          </p:cNvPr>
          <p:cNvSpPr>
            <a:spLocks noGrp="1"/>
          </p:cNvSpPr>
          <p:nvPr>
            <p:ph type="body" sz="quarter" idx="13"/>
          </p:nvPr>
        </p:nvSpPr>
        <p:spPr/>
        <p:txBody>
          <a:bodyPr/>
          <a:lstStyle/>
          <a:p>
            <a:r>
              <a:rPr lang="en-US"/>
              <a:t>4</a:t>
            </a:r>
          </a:p>
        </p:txBody>
      </p:sp>
      <p:sp>
        <p:nvSpPr>
          <p:cNvPr id="3" name="Text Placeholder 2">
            <a:extLst>
              <a:ext uri="{FF2B5EF4-FFF2-40B4-BE49-F238E27FC236}">
                <a16:creationId xmlns:a16="http://schemas.microsoft.com/office/drawing/2014/main" id="{EDB18122-129D-EBF4-D1DD-28ACED455B13}"/>
              </a:ext>
            </a:extLst>
          </p:cNvPr>
          <p:cNvSpPr>
            <a:spLocks noGrp="1"/>
          </p:cNvSpPr>
          <p:nvPr>
            <p:ph type="body" sz="quarter" idx="14"/>
          </p:nvPr>
        </p:nvSpPr>
        <p:spPr/>
        <p:txBody>
          <a:bodyPr/>
          <a:lstStyle/>
          <a:p>
            <a:r>
              <a:rPr lang="en-US" sz="2800" b="1">
                <a:solidFill>
                  <a:prstClr val="white"/>
                </a:solidFill>
              </a:rPr>
              <a:t>Step-by-step procedures</a:t>
            </a: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endParaRPr lang="en-US"/>
          </a:p>
        </p:txBody>
      </p:sp>
    </p:spTree>
    <p:extLst>
      <p:ext uri="{BB962C8B-B14F-4D97-AF65-F5344CB8AC3E}">
        <p14:creationId xmlns:p14="http://schemas.microsoft.com/office/powerpoint/2010/main" val="2976824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a:t>Before Starting Study Procedures</a:t>
            </a:r>
          </a:p>
        </p:txBody>
      </p:sp>
      <p:sp>
        <p:nvSpPr>
          <p:cNvPr id="6" name="Content Placeholder 5"/>
          <p:cNvSpPr>
            <a:spLocks noGrp="1"/>
          </p:cNvSpPr>
          <p:nvPr>
            <p:ph idx="1"/>
          </p:nvPr>
        </p:nvSpPr>
        <p:spPr>
          <a:xfrm>
            <a:off x="849085" y="1840417"/>
            <a:ext cx="9470571" cy="4233005"/>
          </a:xfrm>
        </p:spPr>
        <p:txBody>
          <a:bodyPr/>
          <a:lstStyle/>
          <a:p>
            <a:pPr marL="511175" indent="-511175"/>
            <a:r>
              <a:rPr lang="en-US" sz="3200">
                <a:effectLst/>
                <a:latin typeface="+mn-lt"/>
              </a:rPr>
              <a:t>Ensure the individual is receiving appropriate care and counseling.</a:t>
            </a:r>
          </a:p>
          <a:p>
            <a:pPr marL="511175" indent="-511175"/>
            <a:r>
              <a:rPr lang="en-US" sz="3200">
                <a:latin typeface="+mn-lt"/>
              </a:rPr>
              <a:t>Refer the individual to immediate ART, per </a:t>
            </a:r>
            <a:r>
              <a:rPr lang="en-US" sz="3200">
                <a:effectLst/>
                <a:latin typeface="+mn-lt"/>
              </a:rPr>
              <a:t>country test-and-treat guidelines.</a:t>
            </a:r>
          </a:p>
        </p:txBody>
      </p:sp>
    </p:spTree>
    <p:extLst>
      <p:ext uri="{BB962C8B-B14F-4D97-AF65-F5344CB8AC3E}">
        <p14:creationId xmlns:p14="http://schemas.microsoft.com/office/powerpoint/2010/main" val="1204992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a:t>What Will Be Collected In This Study?</a:t>
            </a:r>
          </a:p>
        </p:txBody>
      </p:sp>
      <p:sp>
        <p:nvSpPr>
          <p:cNvPr id="6" name="Content Placeholder 5"/>
          <p:cNvSpPr>
            <a:spLocks noGrp="1"/>
          </p:cNvSpPr>
          <p:nvPr>
            <p:ph idx="1"/>
          </p:nvPr>
        </p:nvSpPr>
        <p:spPr>
          <a:xfrm>
            <a:off x="979714" y="1344140"/>
            <a:ext cx="9111344" cy="4826627"/>
          </a:xfrm>
        </p:spPr>
        <p:txBody>
          <a:bodyPr/>
          <a:lstStyle/>
          <a:p>
            <a:pPr marL="514350" indent="-514350">
              <a:buFont typeface="+mj-lt"/>
              <a:buAutoNum type="arabicPeriod"/>
            </a:pPr>
            <a:r>
              <a:rPr lang="en-US" sz="2400" b="1"/>
              <a:t>Informed Consent Form</a:t>
            </a:r>
            <a:r>
              <a:rPr lang="en-US" sz="2400"/>
              <a:t>: to ascertain participant informed choice to join the study</a:t>
            </a:r>
            <a:endParaRPr lang="en-US" sz="2400" b="1"/>
          </a:p>
          <a:p>
            <a:pPr marL="514350" indent="-514350">
              <a:buFont typeface="+mj-lt"/>
              <a:buAutoNum type="arabicPeriod"/>
            </a:pPr>
            <a:r>
              <a:rPr lang="en-US" sz="2400" b="1"/>
              <a:t>Case Report Form: </a:t>
            </a:r>
            <a:r>
              <a:rPr lang="en-US" sz="2400"/>
              <a:t>to collect demographic, HIV test, PrEP methods, and history information</a:t>
            </a:r>
          </a:p>
          <a:p>
            <a:pPr marL="514350" indent="-514350">
              <a:buFont typeface="+mj-lt"/>
              <a:buAutoNum type="arabicPeriod" startAt="3"/>
            </a:pPr>
            <a:r>
              <a:rPr lang="en-US" sz="2400" b="1"/>
              <a:t>Blood Samples: </a:t>
            </a:r>
            <a:r>
              <a:rPr lang="en-US" sz="2400"/>
              <a:t>for HIV drug resistance and drug level testing</a:t>
            </a:r>
            <a:endParaRPr lang="en-US" sz="2400" b="1"/>
          </a:p>
          <a:p>
            <a:pPr marL="514350" indent="-514350">
              <a:buFont typeface="+mj-lt"/>
              <a:buAutoNum type="arabicPeriod" startAt="3"/>
            </a:pPr>
            <a:r>
              <a:rPr lang="en-US" sz="2400" b="1"/>
              <a:t>Used Ring (ring user only): </a:t>
            </a:r>
            <a:r>
              <a:rPr lang="en-US" sz="2400"/>
              <a:t>for measurement of residual drug levels</a:t>
            </a:r>
            <a:endParaRPr lang="en-US" sz="2400" b="1"/>
          </a:p>
          <a:p>
            <a:pPr marL="514350" indent="-514350">
              <a:buFont typeface="+mj-lt"/>
              <a:buAutoNum type="arabicPeriod" startAt="3"/>
            </a:pPr>
            <a:r>
              <a:rPr lang="en-US" sz="2400" b="1"/>
              <a:t>Laboratory Requisition Form: </a:t>
            </a:r>
            <a:r>
              <a:rPr lang="en-US" sz="2400"/>
              <a:t>to accompany and track samples sent to laboratories</a:t>
            </a:r>
          </a:p>
        </p:txBody>
      </p:sp>
    </p:spTree>
    <p:extLst>
      <p:ext uri="{BB962C8B-B14F-4D97-AF65-F5344CB8AC3E}">
        <p14:creationId xmlns:p14="http://schemas.microsoft.com/office/powerpoint/2010/main" val="1587220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DEA8C577-8F5E-409F-8AFD-FDA35A6125A2}"/>
              </a:ext>
            </a:extLst>
          </p:cNvPr>
          <p:cNvPicPr>
            <a:picLocks noChangeAspect="1"/>
          </p:cNvPicPr>
          <p:nvPr/>
        </p:nvPicPr>
        <p:blipFill>
          <a:blip r:embed="rId3"/>
          <a:stretch>
            <a:fillRect/>
          </a:stretch>
        </p:blipFill>
        <p:spPr>
          <a:xfrm>
            <a:off x="7786412" y="4107296"/>
            <a:ext cx="3281233" cy="2428112"/>
          </a:xfrm>
          <a:prstGeom prst="rect">
            <a:avLst/>
          </a:prstGeom>
          <a:noFill/>
        </p:spPr>
      </p:pic>
      <p:sp>
        <p:nvSpPr>
          <p:cNvPr id="3" name="Content Placeholder 2">
            <a:extLst>
              <a:ext uri="{FF2B5EF4-FFF2-40B4-BE49-F238E27FC236}">
                <a16:creationId xmlns:a16="http://schemas.microsoft.com/office/drawing/2014/main" id="{D3874C28-F9D8-3D42-9EFF-986FF45E701E}"/>
              </a:ext>
            </a:extLst>
          </p:cNvPr>
          <p:cNvSpPr>
            <a:spLocks noGrp="1"/>
          </p:cNvSpPr>
          <p:nvPr>
            <p:ph idx="1"/>
          </p:nvPr>
        </p:nvSpPr>
        <p:spPr>
          <a:xfrm>
            <a:off x="721583" y="1333955"/>
            <a:ext cx="9227960" cy="5239839"/>
          </a:xfrm>
        </p:spPr>
        <p:txBody>
          <a:bodyPr>
            <a:noAutofit/>
          </a:bodyPr>
          <a:lstStyle/>
          <a:p>
            <a:pPr>
              <a:spcBef>
                <a:spcPts val="1200"/>
              </a:spcBef>
              <a:spcAft>
                <a:spcPts val="600"/>
              </a:spcAft>
            </a:pPr>
            <a:r>
              <a:rPr lang="en-US" sz="2200"/>
              <a:t>After a health care worker confirms HIV infection, review consent with the potential participant in the institutional review board (IRB)-approved consent language of their choice.</a:t>
            </a:r>
          </a:p>
          <a:p>
            <a:pPr>
              <a:spcBef>
                <a:spcPts val="1200"/>
              </a:spcBef>
              <a:spcAft>
                <a:spcPts val="600"/>
              </a:spcAft>
            </a:pPr>
            <a:r>
              <a:rPr lang="en-US" sz="2200"/>
              <a:t>Consent may be oral or written, depending on the IRB-approved protocol.</a:t>
            </a:r>
          </a:p>
          <a:p>
            <a:r>
              <a:rPr lang="en-US" sz="2200"/>
              <a:t>Deliver all required information in a manner that is understandable to the potential study participant.</a:t>
            </a:r>
          </a:p>
          <a:p>
            <a:r>
              <a:rPr lang="en-US" sz="2200"/>
              <a:t>Ensure that informed consent is obtained in a setting free of coercion and undue influence.</a:t>
            </a:r>
          </a:p>
          <a:p>
            <a:r>
              <a:rPr lang="en-US" sz="2200"/>
              <a:t>Confirm that the participant comprehends the information.</a:t>
            </a:r>
          </a:p>
          <a:p>
            <a:pPr>
              <a:spcBef>
                <a:spcPts val="1200"/>
              </a:spcBef>
              <a:spcAft>
                <a:spcPts val="600"/>
              </a:spcAft>
            </a:pPr>
            <a:r>
              <a:rPr lang="en-US" sz="2200"/>
              <a:t>Documentation must be kept in participant file.</a:t>
            </a:r>
          </a:p>
          <a:p>
            <a:pPr>
              <a:spcBef>
                <a:spcPts val="1200"/>
              </a:spcBef>
              <a:spcAft>
                <a:spcPts val="600"/>
              </a:spcAft>
            </a:pPr>
            <a:r>
              <a:rPr lang="en-US" sz="2200"/>
              <a:t>Offer a copy of the consent form to the participant.</a:t>
            </a:r>
          </a:p>
          <a:p>
            <a:pPr>
              <a:spcBef>
                <a:spcPts val="1200"/>
              </a:spcBef>
              <a:spcAft>
                <a:spcPts val="600"/>
              </a:spcAft>
            </a:pPr>
            <a:r>
              <a:rPr lang="en-US" sz="2200"/>
              <a:t>If consent is obtained, continue with study procedures.</a:t>
            </a:r>
          </a:p>
          <a:p>
            <a:endParaRPr lang="en-US" sz="2200"/>
          </a:p>
        </p:txBody>
      </p:sp>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0515600" cy="1143000"/>
          </a:xfrm>
        </p:spPr>
        <p:txBody>
          <a:bodyPr anchor="ctr">
            <a:normAutofit/>
          </a:bodyPr>
          <a:lstStyle/>
          <a:p>
            <a:r>
              <a:rPr lang="en-US" sz="4000"/>
              <a:t>Step 1: Obtain Informed Consent</a:t>
            </a:r>
          </a:p>
        </p:txBody>
      </p:sp>
    </p:spTree>
    <p:extLst>
      <p:ext uri="{BB962C8B-B14F-4D97-AF65-F5344CB8AC3E}">
        <p14:creationId xmlns:p14="http://schemas.microsoft.com/office/powerpoint/2010/main" val="3148088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74C28-F9D8-3D42-9EFF-986FF45E701E}"/>
              </a:ext>
            </a:extLst>
          </p:cNvPr>
          <p:cNvSpPr>
            <a:spLocks noGrp="1"/>
          </p:cNvSpPr>
          <p:nvPr>
            <p:ph idx="1"/>
          </p:nvPr>
        </p:nvSpPr>
        <p:spPr>
          <a:xfrm>
            <a:off x="838199" y="2155405"/>
            <a:ext cx="9021418" cy="2297325"/>
          </a:xfrm>
        </p:spPr>
        <p:txBody>
          <a:bodyPr>
            <a:normAutofit fontScale="92500" lnSpcReduction="20000"/>
          </a:bodyPr>
          <a:lstStyle/>
          <a:p>
            <a:pPr>
              <a:spcBef>
                <a:spcPts val="1200"/>
              </a:spcBef>
              <a:spcAft>
                <a:spcPts val="600"/>
              </a:spcAft>
            </a:pPr>
            <a:r>
              <a:rPr lang="en-US" sz="2600" dirty="0"/>
              <a:t>[Include image of IRB-approved consent form.]</a:t>
            </a:r>
          </a:p>
          <a:p>
            <a:pPr>
              <a:spcBef>
                <a:spcPts val="1200"/>
              </a:spcBef>
              <a:spcAft>
                <a:spcPts val="600"/>
              </a:spcAft>
            </a:pPr>
            <a:r>
              <a:rPr lang="en-US" sz="2600" dirty="0"/>
              <a:t>[Highlight key aspects of consent on form, including signature requirement for participant (if written consent) or signature of clinic staff (if oral consent).] </a:t>
            </a:r>
          </a:p>
          <a:p>
            <a:pPr>
              <a:spcBef>
                <a:spcPts val="1200"/>
              </a:spcBef>
              <a:spcAft>
                <a:spcPts val="600"/>
              </a:spcAft>
            </a:pPr>
            <a:r>
              <a:rPr lang="en-US" sz="2600" dirty="0"/>
              <a:t>[Include instructions for participant assent and parental permission if required per protocol.]</a:t>
            </a:r>
          </a:p>
          <a:p>
            <a:endParaRPr lang="en-US" sz="2600" dirty="0"/>
          </a:p>
        </p:txBody>
      </p:sp>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0515600" cy="1143000"/>
          </a:xfrm>
        </p:spPr>
        <p:txBody>
          <a:bodyPr anchor="ctr">
            <a:noAutofit/>
          </a:bodyPr>
          <a:lstStyle/>
          <a:p>
            <a:r>
              <a:rPr lang="en-US" sz="4000"/>
              <a:t>[Placeholder Slide for Informed Consent]</a:t>
            </a:r>
          </a:p>
        </p:txBody>
      </p:sp>
    </p:spTree>
    <p:extLst>
      <p:ext uri="{BB962C8B-B14F-4D97-AF65-F5344CB8AC3E}">
        <p14:creationId xmlns:p14="http://schemas.microsoft.com/office/powerpoint/2010/main" val="130900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F4848-B827-4B45-ADB6-6D0177C83A8D}"/>
              </a:ext>
            </a:extLst>
          </p:cNvPr>
          <p:cNvSpPr>
            <a:spLocks noGrp="1"/>
          </p:cNvSpPr>
          <p:nvPr>
            <p:ph type="title"/>
          </p:nvPr>
        </p:nvSpPr>
        <p:spPr/>
        <p:txBody>
          <a:bodyPr>
            <a:normAutofit/>
          </a:bodyPr>
          <a:lstStyle/>
          <a:p>
            <a:r>
              <a:rPr lang="en-US" sz="4000"/>
              <a:t>Step 2: Label Materials</a:t>
            </a:r>
          </a:p>
        </p:txBody>
      </p:sp>
      <p:sp>
        <p:nvSpPr>
          <p:cNvPr id="5" name="Content Placeholder 2">
            <a:extLst>
              <a:ext uri="{FF2B5EF4-FFF2-40B4-BE49-F238E27FC236}">
                <a16:creationId xmlns:a16="http://schemas.microsoft.com/office/drawing/2014/main" id="{6C456D8B-95FC-46CA-8254-DE7EDAEC1CBC}"/>
              </a:ext>
            </a:extLst>
          </p:cNvPr>
          <p:cNvSpPr txBox="1">
            <a:spLocks/>
          </p:cNvSpPr>
          <p:nvPr/>
        </p:nvSpPr>
        <p:spPr>
          <a:xfrm>
            <a:off x="707570" y="1405384"/>
            <a:ext cx="5236029" cy="54611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Font typeface="Wingdings" pitchFamily="2" charset="2"/>
              <a:buNone/>
            </a:pPr>
            <a:r>
              <a:rPr lang="en-US" sz="2400"/>
              <a:t>Affix barcode labeled stickers or write the participant ID number on the following: </a:t>
            </a:r>
          </a:p>
          <a:p>
            <a:pPr>
              <a:lnSpc>
                <a:spcPct val="100000"/>
              </a:lnSpc>
              <a:spcBef>
                <a:spcPts val="1200"/>
              </a:spcBef>
            </a:pPr>
            <a:r>
              <a:rPr lang="en-US" sz="2400"/>
              <a:t>Blood collection tube and/or DBS cards</a:t>
            </a:r>
          </a:p>
          <a:p>
            <a:pPr>
              <a:lnSpc>
                <a:spcPct val="100000"/>
              </a:lnSpc>
              <a:spcBef>
                <a:spcPts val="1200"/>
              </a:spcBef>
            </a:pPr>
            <a:r>
              <a:rPr lang="en-US" sz="2400"/>
              <a:t>Case report form/lab requisition form</a:t>
            </a:r>
          </a:p>
          <a:p>
            <a:pPr>
              <a:lnSpc>
                <a:spcPct val="100000"/>
              </a:lnSpc>
              <a:spcBef>
                <a:spcPts val="1200"/>
              </a:spcBef>
            </a:pPr>
            <a:r>
              <a:rPr lang="en-US" sz="2400"/>
              <a:t>Participant’s medical file</a:t>
            </a:r>
          </a:p>
          <a:p>
            <a:pPr>
              <a:lnSpc>
                <a:spcPct val="100000"/>
              </a:lnSpc>
              <a:spcBef>
                <a:spcPts val="1200"/>
              </a:spcBef>
            </a:pPr>
            <a:r>
              <a:rPr lang="en-US" sz="2400"/>
              <a:t>Blood collection tube</a:t>
            </a:r>
          </a:p>
          <a:p>
            <a:pPr>
              <a:lnSpc>
                <a:spcPct val="100000"/>
              </a:lnSpc>
              <a:spcBef>
                <a:spcPts val="1200"/>
              </a:spcBef>
            </a:pPr>
            <a:r>
              <a:rPr lang="en-US" sz="2400"/>
              <a:t>Used ring storage </a:t>
            </a:r>
            <a:r>
              <a:rPr lang="en-US" sz="2400">
                <a:solidFill>
                  <a:schemeClr val="tx1"/>
                </a:solidFill>
              </a:rPr>
              <a:t>bag (if applicable)</a:t>
            </a:r>
          </a:p>
          <a:p>
            <a:pPr marL="0" indent="0">
              <a:buFont typeface="Wingdings" pitchFamily="2" charset="2"/>
              <a:buNone/>
            </a:pPr>
            <a:endParaRPr lang="en-US"/>
          </a:p>
        </p:txBody>
      </p:sp>
      <p:sp>
        <p:nvSpPr>
          <p:cNvPr id="3" name="TextBox 2">
            <a:extLst>
              <a:ext uri="{FF2B5EF4-FFF2-40B4-BE49-F238E27FC236}">
                <a16:creationId xmlns:a16="http://schemas.microsoft.com/office/drawing/2014/main" id="{446DE058-6F43-4F51-BEEF-347D6C7EAE58}"/>
              </a:ext>
            </a:extLst>
          </p:cNvPr>
          <p:cNvSpPr txBox="1"/>
          <p:nvPr/>
        </p:nvSpPr>
        <p:spPr>
          <a:xfrm rot="21062895">
            <a:off x="6320378" y="1716467"/>
            <a:ext cx="4441487" cy="2862322"/>
          </a:xfrm>
          <a:prstGeom prst="rect">
            <a:avLst/>
          </a:prstGeom>
          <a:solidFill>
            <a:schemeClr val="accent1"/>
          </a:solidFill>
        </p:spPr>
        <p:txBody>
          <a:bodyPr wrap="square" rtlCol="0">
            <a:spAutoFit/>
          </a:bodyPr>
          <a:lstStyle/>
          <a:p>
            <a:pPr algn="ctr"/>
            <a:r>
              <a:rPr lang="en-US" sz="4000">
                <a:solidFill>
                  <a:schemeClr val="bg1"/>
                </a:solidFill>
                <a:latin typeface="Poppins SemiBold" panose="00000700000000000000" pitchFamily="2" charset="0"/>
                <a:ea typeface="Roboto" panose="02000000000000000000" pitchFamily="2" charset="0"/>
                <a:cs typeface="Poppins SemiBold" panose="00000700000000000000" pitchFamily="2" charset="0"/>
              </a:rPr>
              <a:t>Reminder! </a:t>
            </a:r>
          </a:p>
          <a:p>
            <a:pPr algn="ctr"/>
            <a:r>
              <a:rPr lang="en-US" sz="2800">
                <a:solidFill>
                  <a:schemeClr val="bg1"/>
                </a:solidFill>
                <a:latin typeface="Poppins SemiBold" panose="00000700000000000000" pitchFamily="2" charset="0"/>
                <a:ea typeface="Roboto" panose="02000000000000000000" pitchFamily="2" charset="0"/>
                <a:cs typeface="Poppins SemiBold" panose="00000700000000000000" pitchFamily="2" charset="0"/>
              </a:rPr>
              <a:t>Do not write the participant’s name on any document leaving the clinic and being sent to the laboratory.</a:t>
            </a:r>
          </a:p>
        </p:txBody>
      </p:sp>
    </p:spTree>
    <p:extLst>
      <p:ext uri="{BB962C8B-B14F-4D97-AF65-F5344CB8AC3E}">
        <p14:creationId xmlns:p14="http://schemas.microsoft.com/office/powerpoint/2010/main" val="505069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0515600" cy="1447772"/>
          </a:xfrm>
        </p:spPr>
        <p:txBody>
          <a:bodyPr anchor="ctr">
            <a:normAutofit/>
          </a:bodyPr>
          <a:lstStyle/>
          <a:p>
            <a:r>
              <a:rPr lang="en-US" sz="4000"/>
              <a:t>Step 3: Complete Case Report Form to Inform Data Analysis</a:t>
            </a:r>
          </a:p>
        </p:txBody>
      </p:sp>
      <p:sp>
        <p:nvSpPr>
          <p:cNvPr id="5" name="Content Placeholder 2">
            <a:extLst>
              <a:ext uri="{FF2B5EF4-FFF2-40B4-BE49-F238E27FC236}">
                <a16:creationId xmlns:a16="http://schemas.microsoft.com/office/drawing/2014/main" id="{048CA564-BB22-43EA-96D1-16CD369900CD}"/>
              </a:ext>
            </a:extLst>
          </p:cNvPr>
          <p:cNvSpPr>
            <a:spLocks noGrp="1"/>
          </p:cNvSpPr>
          <p:nvPr>
            <p:ph idx="11"/>
          </p:nvPr>
        </p:nvSpPr>
        <p:spPr>
          <a:xfrm>
            <a:off x="8188842" y="2892391"/>
            <a:ext cx="2770599" cy="2735523"/>
          </a:xfrm>
          <a:solidFill>
            <a:schemeClr val="accent2"/>
          </a:solidFill>
        </p:spPr>
        <p:txBody>
          <a:bodyPr>
            <a:noAutofit/>
          </a:bodyPr>
          <a:lstStyle/>
          <a:p>
            <a:pPr marL="0" indent="0" algn="ctr">
              <a:spcBef>
                <a:spcPts val="1200"/>
              </a:spcBef>
              <a:spcAft>
                <a:spcPts val="600"/>
              </a:spcAft>
              <a:buNone/>
            </a:pPr>
            <a:r>
              <a:rPr lang="en-US" sz="2600">
                <a:solidFill>
                  <a:schemeClr val="bg1"/>
                </a:solidFill>
                <a:latin typeface="Poppins SemiBold" panose="00000700000000000000" pitchFamily="2" charset="0"/>
                <a:cs typeface="Poppins SemiBold" panose="00000700000000000000" pitchFamily="2" charset="0"/>
              </a:rPr>
              <a:t>Collect information on participant demographics, HIV test results, and methods.</a:t>
            </a:r>
          </a:p>
        </p:txBody>
      </p:sp>
      <p:pic>
        <p:nvPicPr>
          <p:cNvPr id="6" name="Picture 5">
            <a:extLst>
              <a:ext uri="{FF2B5EF4-FFF2-40B4-BE49-F238E27FC236}">
                <a16:creationId xmlns:a16="http://schemas.microsoft.com/office/drawing/2014/main" id="{0F43BAB4-A2FF-F62F-C849-D52A855CDB27}"/>
              </a:ext>
            </a:extLst>
          </p:cNvPr>
          <p:cNvPicPr>
            <a:picLocks noChangeAspect="1"/>
          </p:cNvPicPr>
          <p:nvPr/>
        </p:nvPicPr>
        <p:blipFill>
          <a:blip r:embed="rId3"/>
          <a:stretch>
            <a:fillRect/>
          </a:stretch>
        </p:blipFill>
        <p:spPr>
          <a:xfrm>
            <a:off x="478514" y="1638728"/>
            <a:ext cx="7421476" cy="4704487"/>
          </a:xfrm>
          <a:prstGeom prst="rect">
            <a:avLst/>
          </a:prstGeom>
        </p:spPr>
      </p:pic>
    </p:spTree>
    <p:extLst>
      <p:ext uri="{BB962C8B-B14F-4D97-AF65-F5344CB8AC3E}">
        <p14:creationId xmlns:p14="http://schemas.microsoft.com/office/powerpoint/2010/main" val="2585625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5"/>
            <a:ext cx="10515600" cy="1411811"/>
          </a:xfrm>
        </p:spPr>
        <p:txBody>
          <a:bodyPr anchor="ctr">
            <a:normAutofit/>
          </a:bodyPr>
          <a:lstStyle/>
          <a:p>
            <a:r>
              <a:rPr lang="en-US" sz="4000"/>
              <a:t>Step 3: Complete Case Report Form to Inform Data Analysis</a:t>
            </a:r>
          </a:p>
        </p:txBody>
      </p:sp>
      <p:sp>
        <p:nvSpPr>
          <p:cNvPr id="14" name="Content Placeholder 2">
            <a:extLst>
              <a:ext uri="{FF2B5EF4-FFF2-40B4-BE49-F238E27FC236}">
                <a16:creationId xmlns:a16="http://schemas.microsoft.com/office/drawing/2014/main" id="{138984BB-5F5D-4CD6-8E0F-E8E325262E90}"/>
              </a:ext>
            </a:extLst>
          </p:cNvPr>
          <p:cNvSpPr>
            <a:spLocks noGrp="1"/>
          </p:cNvSpPr>
          <p:nvPr>
            <p:ph idx="11"/>
          </p:nvPr>
        </p:nvSpPr>
        <p:spPr>
          <a:xfrm>
            <a:off x="424519" y="2274305"/>
            <a:ext cx="2734785" cy="3360376"/>
          </a:xfrm>
          <a:solidFill>
            <a:schemeClr val="accent2"/>
          </a:solidFill>
        </p:spPr>
        <p:txBody>
          <a:bodyPr>
            <a:noAutofit/>
          </a:bodyPr>
          <a:lstStyle/>
          <a:p>
            <a:pPr marL="0" indent="0" algn="ctr">
              <a:spcBef>
                <a:spcPts val="1200"/>
              </a:spcBef>
              <a:spcAft>
                <a:spcPts val="600"/>
              </a:spcAft>
              <a:buNone/>
            </a:pPr>
            <a:r>
              <a:rPr lang="en-US" sz="2600">
                <a:solidFill>
                  <a:schemeClr val="bg1"/>
                </a:solidFill>
                <a:latin typeface="Poppins SemiBold" panose="00000700000000000000" pitchFamily="2" charset="0"/>
                <a:cs typeface="Poppins SemiBold" panose="00000700000000000000" pitchFamily="2" charset="0"/>
              </a:rPr>
              <a:t>Collect information on most recently used PrEP method. May be completed for more than one PrEP method.</a:t>
            </a:r>
            <a:endParaRPr lang="en-US" sz="2600">
              <a:latin typeface="Poppins SemiBold" panose="00000700000000000000" pitchFamily="2" charset="0"/>
              <a:cs typeface="Poppins SemiBold" panose="00000700000000000000" pitchFamily="2" charset="0"/>
            </a:endParaRPr>
          </a:p>
        </p:txBody>
      </p:sp>
      <p:pic>
        <p:nvPicPr>
          <p:cNvPr id="5" name="Picture 4">
            <a:extLst>
              <a:ext uri="{FF2B5EF4-FFF2-40B4-BE49-F238E27FC236}">
                <a16:creationId xmlns:a16="http://schemas.microsoft.com/office/drawing/2014/main" id="{C99D651C-D8A7-9ADB-7E2A-912E5DE71D81}"/>
              </a:ext>
            </a:extLst>
          </p:cNvPr>
          <p:cNvPicPr>
            <a:picLocks noChangeAspect="1"/>
          </p:cNvPicPr>
          <p:nvPr/>
        </p:nvPicPr>
        <p:blipFill>
          <a:blip r:embed="rId3"/>
          <a:stretch>
            <a:fillRect/>
          </a:stretch>
        </p:blipFill>
        <p:spPr>
          <a:xfrm>
            <a:off x="3429837" y="1828801"/>
            <a:ext cx="7585603" cy="4490372"/>
          </a:xfrm>
          <a:prstGeom prst="rect">
            <a:avLst/>
          </a:prstGeom>
        </p:spPr>
      </p:pic>
    </p:spTree>
    <p:extLst>
      <p:ext uri="{BB962C8B-B14F-4D97-AF65-F5344CB8AC3E}">
        <p14:creationId xmlns:p14="http://schemas.microsoft.com/office/powerpoint/2010/main" val="3546591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0B2A88-5EF6-57E0-425A-C6B0AE27D9AB}"/>
              </a:ext>
            </a:extLst>
          </p:cNvPr>
          <p:cNvSpPr>
            <a:spLocks noGrp="1"/>
          </p:cNvSpPr>
          <p:nvPr>
            <p:ph type="body" sz="quarter" idx="13"/>
          </p:nvPr>
        </p:nvSpPr>
        <p:spPr>
          <a:xfrm>
            <a:off x="167637" y="2520779"/>
            <a:ext cx="2378912" cy="1821117"/>
          </a:xfrm>
        </p:spPr>
        <p:txBody>
          <a:bodyPr/>
          <a:lstStyle/>
          <a:p>
            <a:endParaRPr lang="en-US"/>
          </a:p>
        </p:txBody>
      </p:sp>
      <p:sp>
        <p:nvSpPr>
          <p:cNvPr id="3" name="Text Placeholder 2">
            <a:extLst>
              <a:ext uri="{FF2B5EF4-FFF2-40B4-BE49-F238E27FC236}">
                <a16:creationId xmlns:a16="http://schemas.microsoft.com/office/drawing/2014/main" id="{662548C4-89BE-54AC-25F3-D8D3A451AF82}"/>
              </a:ext>
            </a:extLst>
          </p:cNvPr>
          <p:cNvSpPr>
            <a:spLocks noGrp="1"/>
          </p:cNvSpPr>
          <p:nvPr>
            <p:ph type="body" sz="quarter" idx="14"/>
          </p:nvPr>
        </p:nvSpPr>
        <p:spPr/>
        <p:txBody>
          <a:bodyPr/>
          <a:lstStyle/>
          <a:p>
            <a:r>
              <a:rPr lang="en-US" sz="2800" b="1">
                <a:solidFill>
                  <a:prstClr val="white"/>
                </a:solidFill>
              </a:rPr>
              <a:t>HIV and Drug Resistance</a:t>
            </a:r>
            <a:endParaRPr lang="en-US"/>
          </a:p>
          <a:p>
            <a:endParaRPr lang="en-US"/>
          </a:p>
        </p:txBody>
      </p:sp>
    </p:spTree>
    <p:extLst>
      <p:ext uri="{BB962C8B-B14F-4D97-AF65-F5344CB8AC3E}">
        <p14:creationId xmlns:p14="http://schemas.microsoft.com/office/powerpoint/2010/main" val="2340842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0515600" cy="1143000"/>
          </a:xfrm>
        </p:spPr>
        <p:txBody>
          <a:bodyPr anchor="ctr">
            <a:normAutofit fontScale="90000"/>
          </a:bodyPr>
          <a:lstStyle/>
          <a:p>
            <a:r>
              <a:rPr lang="en-US" sz="4000"/>
              <a:t>Step 4: Complete Lab Requisition Form to Track Samples</a:t>
            </a:r>
          </a:p>
        </p:txBody>
      </p:sp>
      <p:sp>
        <p:nvSpPr>
          <p:cNvPr id="8" name="TextBox 7">
            <a:extLst>
              <a:ext uri="{FF2B5EF4-FFF2-40B4-BE49-F238E27FC236}">
                <a16:creationId xmlns:a16="http://schemas.microsoft.com/office/drawing/2014/main" id="{D8082825-B97D-456A-B676-026864C28A20}"/>
              </a:ext>
            </a:extLst>
          </p:cNvPr>
          <p:cNvSpPr txBox="1"/>
          <p:nvPr/>
        </p:nvSpPr>
        <p:spPr>
          <a:xfrm>
            <a:off x="632494" y="1964324"/>
            <a:ext cx="2772756" cy="3693319"/>
          </a:xfrm>
          <a:prstGeom prst="rect">
            <a:avLst/>
          </a:prstGeom>
          <a:solidFill>
            <a:schemeClr val="accent1"/>
          </a:solidFill>
        </p:spPr>
        <p:txBody>
          <a:bodyPr wrap="square" rtlCol="0">
            <a:spAutoFit/>
          </a:bodyPr>
          <a:lstStyle/>
          <a:p>
            <a:pPr algn="ctr"/>
            <a:r>
              <a:rPr lang="en-US" sz="2600">
                <a:solidFill>
                  <a:schemeClr val="bg1"/>
                </a:solidFill>
                <a:latin typeface="Poppins SemiBold" panose="00000700000000000000" pitchFamily="2" charset="0"/>
                <a:ea typeface="Roboto" panose="02000000000000000000" pitchFamily="2" charset="0"/>
                <a:cs typeface="Poppins SemiBold" panose="00000700000000000000" pitchFamily="2" charset="0"/>
              </a:rPr>
              <a:t>Clinic worker completes Section A of the form. </a:t>
            </a:r>
          </a:p>
          <a:p>
            <a:pPr algn="ctr"/>
            <a:endParaRPr lang="en-US" sz="2600">
              <a:solidFill>
                <a:schemeClr val="bg1"/>
              </a:solidFill>
              <a:latin typeface="Poppins SemiBold" panose="00000700000000000000" pitchFamily="2" charset="0"/>
              <a:ea typeface="Roboto" panose="02000000000000000000" pitchFamily="2" charset="0"/>
              <a:cs typeface="Poppins SemiBold" panose="00000700000000000000" pitchFamily="2" charset="0"/>
            </a:endParaRPr>
          </a:p>
          <a:p>
            <a:pPr algn="ctr"/>
            <a:r>
              <a:rPr lang="en-US" sz="2600">
                <a:solidFill>
                  <a:schemeClr val="bg1"/>
                </a:solidFill>
                <a:latin typeface="Poppins SemiBold" panose="00000700000000000000" pitchFamily="2" charset="0"/>
                <a:ea typeface="Roboto" panose="02000000000000000000" pitchFamily="2" charset="0"/>
                <a:cs typeface="Poppins SemiBold" panose="00000700000000000000" pitchFamily="2" charset="0"/>
              </a:rPr>
              <a:t>Laboratory completes Section B of the form.</a:t>
            </a:r>
          </a:p>
        </p:txBody>
      </p:sp>
      <p:pic>
        <p:nvPicPr>
          <p:cNvPr id="4" name="Picture 3">
            <a:extLst>
              <a:ext uri="{FF2B5EF4-FFF2-40B4-BE49-F238E27FC236}">
                <a16:creationId xmlns:a16="http://schemas.microsoft.com/office/drawing/2014/main" id="{00AE78D3-67A3-F2CD-D179-04233E52C5D4}"/>
              </a:ext>
            </a:extLst>
          </p:cNvPr>
          <p:cNvPicPr>
            <a:picLocks noChangeAspect="1"/>
          </p:cNvPicPr>
          <p:nvPr/>
        </p:nvPicPr>
        <p:blipFill>
          <a:blip r:embed="rId3"/>
          <a:stretch>
            <a:fillRect/>
          </a:stretch>
        </p:blipFill>
        <p:spPr>
          <a:xfrm>
            <a:off x="3877512" y="1549654"/>
            <a:ext cx="6747514" cy="4750801"/>
          </a:xfrm>
          <a:prstGeom prst="rect">
            <a:avLst/>
          </a:prstGeom>
        </p:spPr>
      </p:pic>
    </p:spTree>
    <p:extLst>
      <p:ext uri="{BB962C8B-B14F-4D97-AF65-F5344CB8AC3E}">
        <p14:creationId xmlns:p14="http://schemas.microsoft.com/office/powerpoint/2010/main" val="556630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C456D8B-95FC-46CA-8254-DE7EDAEC1CBC}"/>
              </a:ext>
            </a:extLst>
          </p:cNvPr>
          <p:cNvSpPr txBox="1">
            <a:spLocks/>
          </p:cNvSpPr>
          <p:nvPr/>
        </p:nvSpPr>
        <p:spPr>
          <a:xfrm>
            <a:off x="4789714" y="1589313"/>
            <a:ext cx="6302829" cy="514168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1200"/>
              </a:spcBef>
              <a:buFont typeface="Wingdings" pitchFamily="2" charset="2"/>
              <a:buNone/>
            </a:pPr>
            <a:r>
              <a:rPr lang="en-US" sz="2200"/>
              <a:t>For PrEP ring users only: </a:t>
            </a:r>
          </a:p>
          <a:p>
            <a:pPr>
              <a:spcBef>
                <a:spcPts val="1200"/>
              </a:spcBef>
            </a:pPr>
            <a:r>
              <a:rPr lang="en-US" sz="2200"/>
              <a:t>Collect the most recently used ring.</a:t>
            </a:r>
          </a:p>
          <a:p>
            <a:pPr>
              <a:spcBef>
                <a:spcPts val="1200"/>
              </a:spcBef>
            </a:pPr>
            <a:r>
              <a:rPr lang="en-US" sz="2200"/>
              <a:t>Used rings may contain vaginal secretions and should be treated as a biohazard.</a:t>
            </a:r>
          </a:p>
          <a:p>
            <a:pPr>
              <a:spcBef>
                <a:spcPts val="1200"/>
              </a:spcBef>
            </a:pPr>
            <a:r>
              <a:rPr lang="en-US" sz="2200"/>
              <a:t>Place the ring in a clean container with tap water.</a:t>
            </a:r>
          </a:p>
          <a:p>
            <a:pPr>
              <a:spcBef>
                <a:spcPts val="1200"/>
              </a:spcBef>
            </a:pPr>
            <a:r>
              <a:rPr lang="en-US" sz="2200"/>
              <a:t>Move the ring around in the water or swirl the container to remove vaginal material.</a:t>
            </a:r>
          </a:p>
          <a:p>
            <a:pPr>
              <a:spcBef>
                <a:spcPts val="1200"/>
              </a:spcBef>
            </a:pPr>
            <a:r>
              <a:rPr lang="en-US" sz="2200"/>
              <a:t>Take the ring out of the water and blot it dry with paper towels or gauze; the ring should be dry before it is stored in a pouch.</a:t>
            </a:r>
          </a:p>
          <a:p>
            <a:pPr>
              <a:spcBef>
                <a:spcPts val="1200"/>
              </a:spcBef>
            </a:pPr>
            <a:r>
              <a:rPr lang="en-US" sz="2200"/>
              <a:t>Store the ring in the supplied storage bag.</a:t>
            </a:r>
          </a:p>
          <a:p>
            <a:pPr>
              <a:spcBef>
                <a:spcPts val="1200"/>
              </a:spcBef>
            </a:pPr>
            <a:r>
              <a:rPr lang="en-US" sz="2200"/>
              <a:t>Dispose of blotting materials and contaminated water according to your institution’s biohazard policy.</a:t>
            </a:r>
            <a:endParaRPr lang="en-US" sz="1800"/>
          </a:p>
        </p:txBody>
      </p:sp>
      <p:pic>
        <p:nvPicPr>
          <p:cNvPr id="1026" name="Picture 2" descr="A hand holding a white circle&#10;&#10;Description automatically generated with low confidence">
            <a:extLst>
              <a:ext uri="{FF2B5EF4-FFF2-40B4-BE49-F238E27FC236}">
                <a16:creationId xmlns:a16="http://schemas.microsoft.com/office/drawing/2014/main" id="{8BAEA518-D1D7-4D53-90AC-1C961F8EE16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199" y="1700065"/>
            <a:ext cx="4204677" cy="2806621"/>
          </a:xfrm>
          <a:prstGeom prst="rect">
            <a:avLst/>
          </a:prstGeom>
          <a:solidFill>
            <a:srgbClr val="FFFFFF"/>
          </a:solidFill>
        </p:spPr>
      </p:pic>
      <p:sp>
        <p:nvSpPr>
          <p:cNvPr id="2" name="Title 1">
            <a:extLst>
              <a:ext uri="{FF2B5EF4-FFF2-40B4-BE49-F238E27FC236}">
                <a16:creationId xmlns:a16="http://schemas.microsoft.com/office/drawing/2014/main" id="{3EFF4848-B827-4B45-ADB6-6D0177C83A8D}"/>
              </a:ext>
            </a:extLst>
          </p:cNvPr>
          <p:cNvSpPr>
            <a:spLocks noGrp="1"/>
          </p:cNvSpPr>
          <p:nvPr>
            <p:ph type="title"/>
          </p:nvPr>
        </p:nvSpPr>
        <p:spPr>
          <a:xfrm>
            <a:off x="0" y="207336"/>
            <a:ext cx="10515600" cy="1143000"/>
          </a:xfrm>
        </p:spPr>
        <p:txBody>
          <a:bodyPr vert="horz" lIns="804672" tIns="45720" rIns="91440" bIns="45720" rtlCol="0" anchor="ctr">
            <a:normAutofit/>
          </a:bodyPr>
          <a:lstStyle/>
          <a:p>
            <a:r>
              <a:rPr lang="en-US" sz="3600"/>
              <a:t>Step 5: Collect Used Ring to Understand Drug Levels (if applicable)</a:t>
            </a:r>
          </a:p>
        </p:txBody>
      </p:sp>
      <p:sp>
        <p:nvSpPr>
          <p:cNvPr id="3" name="TextBox 2">
            <a:extLst>
              <a:ext uri="{FF2B5EF4-FFF2-40B4-BE49-F238E27FC236}">
                <a16:creationId xmlns:a16="http://schemas.microsoft.com/office/drawing/2014/main" id="{5A03DE00-CC0A-74DD-E842-78086AECEFED}"/>
              </a:ext>
            </a:extLst>
          </p:cNvPr>
          <p:cNvSpPr txBox="1"/>
          <p:nvPr/>
        </p:nvSpPr>
        <p:spPr>
          <a:xfrm>
            <a:off x="457199" y="4579416"/>
            <a:ext cx="4204677" cy="461665"/>
          </a:xfrm>
          <a:prstGeom prst="rect">
            <a:avLst/>
          </a:prstGeom>
          <a:noFill/>
        </p:spPr>
        <p:txBody>
          <a:bodyPr wrap="square">
            <a:spAutoFit/>
          </a:bodyPr>
          <a:lstStyle/>
          <a:p>
            <a:r>
              <a:rPr lang="en-US" sz="1200" dirty="0"/>
              <a:t>Source: Microbicide Trials Network, https://mtnstopshiv.org/node/8106</a:t>
            </a:r>
          </a:p>
        </p:txBody>
      </p:sp>
    </p:spTree>
    <p:extLst>
      <p:ext uri="{BB962C8B-B14F-4D97-AF65-F5344CB8AC3E}">
        <p14:creationId xmlns:p14="http://schemas.microsoft.com/office/powerpoint/2010/main" val="3281411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1107272" cy="1143000"/>
          </a:xfrm>
        </p:spPr>
        <p:txBody>
          <a:bodyPr anchor="ctr">
            <a:normAutofit/>
          </a:bodyPr>
          <a:lstStyle/>
          <a:p>
            <a:r>
              <a:rPr lang="en-US" sz="4000"/>
              <a:t>Step 6: Collect Blood</a:t>
            </a:r>
          </a:p>
        </p:txBody>
      </p:sp>
      <p:sp>
        <p:nvSpPr>
          <p:cNvPr id="11" name="TextBox 10">
            <a:extLst>
              <a:ext uri="{FF2B5EF4-FFF2-40B4-BE49-F238E27FC236}">
                <a16:creationId xmlns:a16="http://schemas.microsoft.com/office/drawing/2014/main" id="{3B492CC3-7674-43B6-88BA-2E6C69A5D83B}"/>
              </a:ext>
            </a:extLst>
          </p:cNvPr>
          <p:cNvSpPr txBox="1"/>
          <p:nvPr/>
        </p:nvSpPr>
        <p:spPr>
          <a:xfrm>
            <a:off x="5787685" y="1730224"/>
            <a:ext cx="4787549" cy="4154984"/>
          </a:xfrm>
          <a:prstGeom prst="rect">
            <a:avLst/>
          </a:prstGeom>
          <a:noFill/>
        </p:spPr>
        <p:txBody>
          <a:bodyPr wrap="square">
            <a:spAutoFit/>
          </a:bodyPr>
          <a:lstStyle/>
          <a:p>
            <a:pPr marL="403225" indent="-403225">
              <a:spcBef>
                <a:spcPts val="1200"/>
              </a:spcBef>
              <a:spcAft>
                <a:spcPts val="1200"/>
              </a:spcAft>
              <a:buClr>
                <a:srgbClr val="E0A141"/>
              </a:buClr>
              <a:buFont typeface="Wingdings" pitchFamily="2" charset="2"/>
              <a:buChar char="§"/>
            </a:pPr>
            <a:r>
              <a:rPr lang="en-US" sz="2800">
                <a:solidFill>
                  <a:srgbClr val="635F59"/>
                </a:solidFill>
                <a:latin typeface="Calibri" panose="020F0502020204030204" pitchFamily="34" charset="0"/>
                <a:ea typeface="Roboto" panose="02000000000000000000" pitchFamily="2" charset="0"/>
                <a:cs typeface="Calibri" panose="020F0502020204030204" pitchFamily="34" charset="0"/>
              </a:rPr>
              <a:t>A trained phlebotomist will collect blood from the participant.</a:t>
            </a:r>
          </a:p>
          <a:p>
            <a:pPr marL="403225" indent="-403225">
              <a:spcBef>
                <a:spcPts val="1200"/>
              </a:spcBef>
              <a:spcAft>
                <a:spcPts val="1200"/>
              </a:spcAft>
              <a:buClr>
                <a:srgbClr val="E0A141"/>
              </a:buClr>
              <a:buFont typeface="Wingdings" pitchFamily="2" charset="2"/>
              <a:buChar char="§"/>
            </a:pPr>
            <a:r>
              <a:rPr lang="en-US" sz="2800"/>
              <a:t>Collect venous blood in an EDTA tube per standard operating procedures.</a:t>
            </a:r>
          </a:p>
          <a:p>
            <a:pPr marL="403225" indent="-403225">
              <a:spcBef>
                <a:spcPts val="1200"/>
              </a:spcBef>
              <a:spcAft>
                <a:spcPts val="1200"/>
              </a:spcAft>
              <a:buClr>
                <a:srgbClr val="E0A141"/>
              </a:buClr>
              <a:buFont typeface="Wingdings" pitchFamily="2" charset="2"/>
              <a:buChar char="§"/>
            </a:pPr>
            <a:r>
              <a:rPr lang="en-US" sz="2800"/>
              <a:t>Utilize universal blood collection precautions.</a:t>
            </a:r>
            <a:endParaRPr lang="en-US" sz="2800">
              <a:solidFill>
                <a:srgbClr val="635F59"/>
              </a:solidFill>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AAB09116-A6CD-473A-B36C-B64563CD7DB9}"/>
              </a:ext>
            </a:extLst>
          </p:cNvPr>
          <p:cNvPicPr>
            <a:picLocks noChangeAspect="1"/>
          </p:cNvPicPr>
          <p:nvPr/>
        </p:nvPicPr>
        <p:blipFill>
          <a:blip r:embed="rId3"/>
          <a:stretch>
            <a:fillRect/>
          </a:stretch>
        </p:blipFill>
        <p:spPr>
          <a:xfrm>
            <a:off x="413167" y="1948746"/>
            <a:ext cx="5294580" cy="3628685"/>
          </a:xfrm>
          <a:prstGeom prst="rect">
            <a:avLst/>
          </a:prstGeom>
        </p:spPr>
      </p:pic>
      <p:sp>
        <p:nvSpPr>
          <p:cNvPr id="3" name="TextBox 2">
            <a:extLst>
              <a:ext uri="{FF2B5EF4-FFF2-40B4-BE49-F238E27FC236}">
                <a16:creationId xmlns:a16="http://schemas.microsoft.com/office/drawing/2014/main" id="{9F5AAA3C-A4E6-1CA0-5140-69283806F0AB}"/>
              </a:ext>
            </a:extLst>
          </p:cNvPr>
          <p:cNvSpPr txBox="1"/>
          <p:nvPr/>
        </p:nvSpPr>
        <p:spPr>
          <a:xfrm>
            <a:off x="333229" y="5577431"/>
            <a:ext cx="4204677" cy="276999"/>
          </a:xfrm>
          <a:prstGeom prst="rect">
            <a:avLst/>
          </a:prstGeom>
          <a:noFill/>
        </p:spPr>
        <p:txBody>
          <a:bodyPr wrap="square">
            <a:spAutoFit/>
          </a:bodyPr>
          <a:lstStyle/>
          <a:p>
            <a:r>
              <a:rPr lang="en-US" sz="1200" dirty="0"/>
              <a:t>Source: Global Evaluation of Microbicide Sensitivity (GEMS)</a:t>
            </a:r>
          </a:p>
        </p:txBody>
      </p:sp>
    </p:spTree>
    <p:extLst>
      <p:ext uri="{BB962C8B-B14F-4D97-AF65-F5344CB8AC3E}">
        <p14:creationId xmlns:p14="http://schemas.microsoft.com/office/powerpoint/2010/main" val="3098227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74C28-F9D8-3D42-9EFF-986FF45E701E}"/>
              </a:ext>
            </a:extLst>
          </p:cNvPr>
          <p:cNvSpPr>
            <a:spLocks noGrp="1"/>
          </p:cNvSpPr>
          <p:nvPr>
            <p:ph idx="1"/>
          </p:nvPr>
        </p:nvSpPr>
        <p:spPr>
          <a:xfrm>
            <a:off x="988158" y="1457254"/>
            <a:ext cx="4701363" cy="4826627"/>
          </a:xfrm>
        </p:spPr>
        <p:txBody>
          <a:bodyPr>
            <a:normAutofit/>
          </a:bodyPr>
          <a:lstStyle/>
          <a:p>
            <a:pPr marL="403225" indent="-403225"/>
            <a:r>
              <a:rPr lang="en-US" sz="3200" dirty="0"/>
              <a:t>Gently invert the blood collection tube at </a:t>
            </a:r>
            <a:r>
              <a:rPr lang="en-US" sz="3200"/>
              <a:t>least five </a:t>
            </a:r>
            <a:r>
              <a:rPr lang="en-US" sz="3200" dirty="0"/>
              <a:t>times to mix anti-coagulant (EDTA) additive with the blood.</a:t>
            </a:r>
          </a:p>
          <a:p>
            <a:pPr marL="403225" indent="-403225"/>
            <a:r>
              <a:rPr lang="en-US" sz="3200" dirty="0"/>
              <a:t>Then, open the stopper carefully.</a:t>
            </a:r>
          </a:p>
          <a:p>
            <a:endParaRPr lang="en-US" sz="2600" dirty="0"/>
          </a:p>
        </p:txBody>
      </p:sp>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0515600" cy="1143000"/>
          </a:xfrm>
        </p:spPr>
        <p:txBody>
          <a:bodyPr anchor="ctr">
            <a:normAutofit/>
          </a:bodyPr>
          <a:lstStyle/>
          <a:p>
            <a:r>
              <a:rPr lang="en-US" sz="4000"/>
              <a:t>Step 7: Invert the Tube</a:t>
            </a:r>
          </a:p>
        </p:txBody>
      </p:sp>
      <p:pic>
        <p:nvPicPr>
          <p:cNvPr id="6" name="Picture 5">
            <a:extLst>
              <a:ext uri="{FF2B5EF4-FFF2-40B4-BE49-F238E27FC236}">
                <a16:creationId xmlns:a16="http://schemas.microsoft.com/office/drawing/2014/main" id="{EF31A42C-DDCC-4BBB-A7CE-86AF01096135}"/>
              </a:ext>
            </a:extLst>
          </p:cNvPr>
          <p:cNvPicPr>
            <a:picLocks noChangeAspect="1"/>
          </p:cNvPicPr>
          <p:nvPr/>
        </p:nvPicPr>
        <p:blipFill>
          <a:blip r:embed="rId2"/>
          <a:stretch>
            <a:fillRect/>
          </a:stretch>
        </p:blipFill>
        <p:spPr>
          <a:xfrm>
            <a:off x="6502480" y="1457254"/>
            <a:ext cx="4013120" cy="4545472"/>
          </a:xfrm>
          <a:prstGeom prst="rect">
            <a:avLst/>
          </a:prstGeom>
        </p:spPr>
      </p:pic>
      <p:sp>
        <p:nvSpPr>
          <p:cNvPr id="4" name="TextBox 3">
            <a:extLst>
              <a:ext uri="{FF2B5EF4-FFF2-40B4-BE49-F238E27FC236}">
                <a16:creationId xmlns:a16="http://schemas.microsoft.com/office/drawing/2014/main" id="{6DFF6BC7-2F6F-97F5-4E63-C3C2ABBEB429}"/>
              </a:ext>
            </a:extLst>
          </p:cNvPr>
          <p:cNvSpPr txBox="1"/>
          <p:nvPr/>
        </p:nvSpPr>
        <p:spPr>
          <a:xfrm>
            <a:off x="6502480" y="6126024"/>
            <a:ext cx="4204677" cy="276999"/>
          </a:xfrm>
          <a:prstGeom prst="rect">
            <a:avLst/>
          </a:prstGeom>
          <a:noFill/>
        </p:spPr>
        <p:txBody>
          <a:bodyPr wrap="square">
            <a:spAutoFit/>
          </a:bodyPr>
          <a:lstStyle/>
          <a:p>
            <a:r>
              <a:rPr lang="en-US" sz="1200" dirty="0"/>
              <a:t>Source: Global Evaluation of Microbicide Sensitivity (GEMS)</a:t>
            </a:r>
          </a:p>
        </p:txBody>
      </p:sp>
    </p:spTree>
    <p:extLst>
      <p:ext uri="{BB962C8B-B14F-4D97-AF65-F5344CB8AC3E}">
        <p14:creationId xmlns:p14="http://schemas.microsoft.com/office/powerpoint/2010/main" val="2629853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8CC1557-5D05-4362-9B40-BFDC9E149E4C}"/>
              </a:ext>
            </a:extLst>
          </p:cNvPr>
          <p:cNvSpPr txBox="1"/>
          <p:nvPr/>
        </p:nvSpPr>
        <p:spPr>
          <a:xfrm>
            <a:off x="2325756" y="1263615"/>
            <a:ext cx="9084365" cy="4493538"/>
          </a:xfrm>
          <a:prstGeom prst="rect">
            <a:avLst/>
          </a:prstGeom>
          <a:noFill/>
        </p:spPr>
        <p:txBody>
          <a:bodyPr wrap="square" lIns="91440" tIns="45720" rIns="91440" bIns="45720" anchor="t">
            <a:spAutoFit/>
          </a:bodyPr>
          <a:lstStyle/>
          <a:p>
            <a:pPr marL="342900" indent="-342900">
              <a:lnSpc>
                <a:spcPct val="100000"/>
              </a:lnSpc>
              <a:spcBef>
                <a:spcPts val="1200"/>
              </a:spcBef>
              <a:buFont typeface="Arial" panose="020B0604020202020204" pitchFamily="34" charset="0"/>
              <a:buChar char="•"/>
            </a:pPr>
            <a:r>
              <a:rPr lang="en-US" sz="3200">
                <a:solidFill>
                  <a:schemeClr val="bg1"/>
                </a:solidFill>
                <a:latin typeface="Poppins SemiBold" panose="00000700000000000000" pitchFamily="2" charset="0"/>
                <a:cs typeface="Poppins SemiBold" panose="00000700000000000000" pitchFamily="2" charset="0"/>
              </a:rPr>
              <a:t>If whole blood is being shipped directly to a laboratory, prepare for shipment as soon as possible, per receiving laboratory guidance, and skip to </a:t>
            </a:r>
            <a:r>
              <a:rPr lang="en-US" sz="3200" u="sng">
                <a:solidFill>
                  <a:schemeClr val="bg1"/>
                </a:solidFill>
                <a:latin typeface="Poppins SemiBold" panose="00000700000000000000" pitchFamily="2" charset="0"/>
                <a:cs typeface="Poppins SemiBold" panose="00000700000000000000" pitchFamily="2" charset="0"/>
              </a:rPr>
              <a:t>Slide </a:t>
            </a:r>
            <a:r>
              <a:rPr lang="en-US" sz="3200" b="1" u="sng">
                <a:solidFill>
                  <a:schemeClr val="bg1"/>
                </a:solidFill>
                <a:latin typeface="Poppins SemiBold" panose="00000700000000000000" pitchFamily="2" charset="0"/>
                <a:cs typeface="Poppins SemiBold" panose="00000700000000000000" pitchFamily="2" charset="0"/>
              </a:rPr>
              <a:t>41</a:t>
            </a:r>
            <a:r>
              <a:rPr lang="en-US" sz="3200">
                <a:solidFill>
                  <a:schemeClr val="bg1"/>
                </a:solidFill>
                <a:latin typeface="Poppins SemiBold" panose="00000700000000000000" pitchFamily="2" charset="0"/>
                <a:cs typeface="Poppins SemiBold" panose="00000700000000000000" pitchFamily="2" charset="0"/>
              </a:rPr>
              <a:t>.</a:t>
            </a:r>
          </a:p>
          <a:p>
            <a:pPr>
              <a:lnSpc>
                <a:spcPct val="100000"/>
              </a:lnSpc>
              <a:spcBef>
                <a:spcPts val="1200"/>
              </a:spcBef>
            </a:pPr>
            <a:endParaRPr lang="en-US" sz="3200">
              <a:solidFill>
                <a:schemeClr val="bg1"/>
              </a:solidFill>
              <a:latin typeface="Poppins SemiBold" panose="00000700000000000000" pitchFamily="2" charset="0"/>
              <a:cs typeface="Poppins SemiBold" panose="00000700000000000000" pitchFamily="2" charset="0"/>
            </a:endParaRPr>
          </a:p>
          <a:p>
            <a:pPr>
              <a:lnSpc>
                <a:spcPct val="100000"/>
              </a:lnSpc>
              <a:spcBef>
                <a:spcPts val="1200"/>
              </a:spcBef>
            </a:pPr>
            <a:endParaRPr lang="en-US" sz="3200">
              <a:solidFill>
                <a:schemeClr val="bg1"/>
              </a:solidFill>
              <a:latin typeface="Poppins SemiBold" panose="00000700000000000000" pitchFamily="2" charset="0"/>
              <a:cs typeface="Poppins SemiBold" panose="00000700000000000000" pitchFamily="2" charset="0"/>
            </a:endParaRPr>
          </a:p>
          <a:p>
            <a:pPr marL="342900" indent="-342900">
              <a:spcBef>
                <a:spcPts val="1200"/>
              </a:spcBef>
              <a:buFont typeface="Arial" panose="020B0604020202020204" pitchFamily="34" charset="0"/>
              <a:buChar char="•"/>
            </a:pPr>
            <a:r>
              <a:rPr lang="en-US" sz="3200">
                <a:solidFill>
                  <a:schemeClr val="bg1"/>
                </a:solidFill>
                <a:latin typeface="Poppins SemiBold" panose="00000700000000000000" pitchFamily="2" charset="0"/>
                <a:cs typeface="Poppins SemiBold" panose="00000700000000000000" pitchFamily="2" charset="0"/>
              </a:rPr>
              <a:t>If preparing a DBS prior to shipment to the laboratory, proceed to </a:t>
            </a:r>
            <a:r>
              <a:rPr lang="en-US" sz="3200" u="sng">
                <a:solidFill>
                  <a:schemeClr val="bg1"/>
                </a:solidFill>
                <a:latin typeface="Poppins SemiBold" panose="00000700000000000000" pitchFamily="2" charset="0"/>
                <a:cs typeface="Poppins SemiBold" panose="00000700000000000000" pitchFamily="2" charset="0"/>
              </a:rPr>
              <a:t>Slide </a:t>
            </a:r>
            <a:r>
              <a:rPr lang="en-US" sz="3200" b="1" u="sng">
                <a:solidFill>
                  <a:schemeClr val="bg1"/>
                </a:solidFill>
                <a:latin typeface="Poppins SemiBold" panose="00000700000000000000" pitchFamily="2" charset="0"/>
                <a:cs typeface="Poppins SemiBold" panose="00000700000000000000" pitchFamily="2" charset="0"/>
              </a:rPr>
              <a:t>35</a:t>
            </a:r>
            <a:r>
              <a:rPr lang="en-US" sz="3200">
                <a:solidFill>
                  <a:schemeClr val="bg1"/>
                </a:solidFill>
                <a:latin typeface="Poppins SemiBold" panose="00000700000000000000" pitchFamily="2" charset="0"/>
                <a:cs typeface="Poppins SemiBold" panose="00000700000000000000" pitchFamily="2" charset="0"/>
              </a:rPr>
              <a:t>. </a:t>
            </a:r>
          </a:p>
        </p:txBody>
      </p:sp>
      <p:pic>
        <p:nvPicPr>
          <p:cNvPr id="2" name="Picture 1">
            <a:extLst>
              <a:ext uri="{FF2B5EF4-FFF2-40B4-BE49-F238E27FC236}">
                <a16:creationId xmlns:a16="http://schemas.microsoft.com/office/drawing/2014/main" id="{5F3C2CB2-943B-4BEC-AFB8-F06A7D28C9B9}"/>
              </a:ext>
            </a:extLst>
          </p:cNvPr>
          <p:cNvPicPr>
            <a:picLocks noChangeAspect="1"/>
          </p:cNvPicPr>
          <p:nvPr/>
        </p:nvPicPr>
        <p:blipFill>
          <a:blip r:embed="rId3"/>
          <a:stretch>
            <a:fillRect/>
          </a:stretch>
        </p:blipFill>
        <p:spPr>
          <a:xfrm>
            <a:off x="443177" y="1263615"/>
            <a:ext cx="1597359" cy="1490869"/>
          </a:xfrm>
          <a:prstGeom prst="rect">
            <a:avLst/>
          </a:prstGeom>
          <a:ln w="76200">
            <a:solidFill>
              <a:schemeClr val="accent1"/>
            </a:solidFill>
          </a:ln>
        </p:spPr>
      </p:pic>
      <p:pic>
        <p:nvPicPr>
          <p:cNvPr id="3" name="Picture 2">
            <a:extLst>
              <a:ext uri="{FF2B5EF4-FFF2-40B4-BE49-F238E27FC236}">
                <a16:creationId xmlns:a16="http://schemas.microsoft.com/office/drawing/2014/main" id="{05CD8867-DA96-4438-A30D-2A0D5094EC17}"/>
              </a:ext>
            </a:extLst>
          </p:cNvPr>
          <p:cNvPicPr>
            <a:picLocks noChangeAspect="1"/>
          </p:cNvPicPr>
          <p:nvPr/>
        </p:nvPicPr>
        <p:blipFill>
          <a:blip r:embed="rId4"/>
          <a:stretch>
            <a:fillRect/>
          </a:stretch>
        </p:blipFill>
        <p:spPr>
          <a:xfrm>
            <a:off x="443177" y="3924611"/>
            <a:ext cx="1551126" cy="2015676"/>
          </a:xfrm>
          <a:prstGeom prst="rect">
            <a:avLst/>
          </a:prstGeom>
          <a:ln w="76200">
            <a:solidFill>
              <a:schemeClr val="accent1"/>
            </a:solidFill>
          </a:ln>
        </p:spPr>
      </p:pic>
    </p:spTree>
    <p:extLst>
      <p:ext uri="{BB962C8B-B14F-4D97-AF65-F5344CB8AC3E}">
        <p14:creationId xmlns:p14="http://schemas.microsoft.com/office/powerpoint/2010/main" val="23940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0515600" cy="1143000"/>
          </a:xfrm>
        </p:spPr>
        <p:txBody>
          <a:bodyPr anchor="ctr">
            <a:normAutofit/>
          </a:bodyPr>
          <a:lstStyle/>
          <a:p>
            <a:r>
              <a:rPr lang="en-US" sz="4000"/>
              <a:t>Step 8: Aspirate Blood</a:t>
            </a:r>
          </a:p>
        </p:txBody>
      </p:sp>
      <p:sp>
        <p:nvSpPr>
          <p:cNvPr id="11" name="TextBox 10">
            <a:extLst>
              <a:ext uri="{FF2B5EF4-FFF2-40B4-BE49-F238E27FC236}">
                <a16:creationId xmlns:a16="http://schemas.microsoft.com/office/drawing/2014/main" id="{3B492CC3-7674-43B6-88BA-2E6C69A5D83B}"/>
              </a:ext>
            </a:extLst>
          </p:cNvPr>
          <p:cNvSpPr txBox="1"/>
          <p:nvPr/>
        </p:nvSpPr>
        <p:spPr>
          <a:xfrm>
            <a:off x="5114925" y="2326572"/>
            <a:ext cx="5724525" cy="1877437"/>
          </a:xfrm>
          <a:prstGeom prst="rect">
            <a:avLst/>
          </a:prstGeom>
          <a:noFill/>
        </p:spPr>
        <p:txBody>
          <a:bodyPr wrap="square">
            <a:spAutoFit/>
          </a:bodyPr>
          <a:lstStyle/>
          <a:p>
            <a:pPr marL="228600" indent="-228600">
              <a:spcBef>
                <a:spcPts val="1200"/>
              </a:spcBef>
              <a:spcAft>
                <a:spcPts val="1200"/>
              </a:spcAft>
              <a:buClr>
                <a:srgbClr val="E0A141"/>
              </a:buClr>
              <a:buFont typeface="Wingdings" pitchFamily="2" charset="2"/>
              <a:buChar char="§"/>
            </a:pPr>
            <a:r>
              <a:rPr lang="en-US" sz="3200">
                <a:solidFill>
                  <a:srgbClr val="635F59"/>
                </a:solidFill>
                <a:latin typeface="Calibri" panose="020F0502020204030204" pitchFamily="34" charset="0"/>
                <a:ea typeface="Roboto" panose="02000000000000000000" pitchFamily="2" charset="0"/>
                <a:cs typeface="Calibri" panose="020F0502020204030204" pitchFamily="34" charset="0"/>
              </a:rPr>
              <a:t>Aspirate whole venous blood using a transfer pipette.</a:t>
            </a:r>
          </a:p>
          <a:p>
            <a:pPr marL="228600" indent="-228600">
              <a:spcBef>
                <a:spcPts val="1200"/>
              </a:spcBef>
              <a:spcAft>
                <a:spcPts val="1200"/>
              </a:spcAft>
              <a:buClr>
                <a:srgbClr val="E0A141"/>
              </a:buClr>
              <a:buFont typeface="Wingdings" pitchFamily="2" charset="2"/>
              <a:buChar char="§"/>
            </a:pPr>
            <a:r>
              <a:rPr lang="en-US" sz="3200">
                <a:solidFill>
                  <a:srgbClr val="635F59"/>
                </a:solidFill>
                <a:latin typeface="Calibri" panose="020F0502020204030204" pitchFamily="34" charset="0"/>
                <a:ea typeface="Roboto" panose="02000000000000000000" pitchFamily="2" charset="0"/>
                <a:cs typeface="Calibri" panose="020F0502020204030204" pitchFamily="34" charset="0"/>
              </a:rPr>
              <a:t>Avoid air bubbles.</a:t>
            </a:r>
          </a:p>
        </p:txBody>
      </p:sp>
      <p:pic>
        <p:nvPicPr>
          <p:cNvPr id="5" name="Picture 4">
            <a:extLst>
              <a:ext uri="{FF2B5EF4-FFF2-40B4-BE49-F238E27FC236}">
                <a16:creationId xmlns:a16="http://schemas.microsoft.com/office/drawing/2014/main" id="{67D7367A-DC20-41E9-B543-33C1118A0FF4}"/>
              </a:ext>
            </a:extLst>
          </p:cNvPr>
          <p:cNvPicPr>
            <a:picLocks noChangeAspect="1"/>
          </p:cNvPicPr>
          <p:nvPr/>
        </p:nvPicPr>
        <p:blipFill>
          <a:blip r:embed="rId3"/>
          <a:stretch>
            <a:fillRect/>
          </a:stretch>
        </p:blipFill>
        <p:spPr>
          <a:xfrm>
            <a:off x="1141070" y="1627263"/>
            <a:ext cx="3697014" cy="4154985"/>
          </a:xfrm>
          <a:prstGeom prst="rect">
            <a:avLst/>
          </a:prstGeom>
        </p:spPr>
      </p:pic>
      <p:sp>
        <p:nvSpPr>
          <p:cNvPr id="3" name="TextBox 2">
            <a:extLst>
              <a:ext uri="{FF2B5EF4-FFF2-40B4-BE49-F238E27FC236}">
                <a16:creationId xmlns:a16="http://schemas.microsoft.com/office/drawing/2014/main" id="{F6B811FB-AECD-B525-A8E8-5A32CCD539B7}"/>
              </a:ext>
            </a:extLst>
          </p:cNvPr>
          <p:cNvSpPr txBox="1"/>
          <p:nvPr/>
        </p:nvSpPr>
        <p:spPr>
          <a:xfrm>
            <a:off x="1053123" y="5937055"/>
            <a:ext cx="4204677" cy="276999"/>
          </a:xfrm>
          <a:prstGeom prst="rect">
            <a:avLst/>
          </a:prstGeom>
          <a:noFill/>
        </p:spPr>
        <p:txBody>
          <a:bodyPr wrap="square">
            <a:spAutoFit/>
          </a:bodyPr>
          <a:lstStyle/>
          <a:p>
            <a:r>
              <a:rPr lang="en-US" sz="1200" dirty="0"/>
              <a:t>Source: Global Evaluation of Microbicide Sensitivity (GEMS)</a:t>
            </a:r>
          </a:p>
        </p:txBody>
      </p:sp>
    </p:spTree>
    <p:extLst>
      <p:ext uri="{BB962C8B-B14F-4D97-AF65-F5344CB8AC3E}">
        <p14:creationId xmlns:p14="http://schemas.microsoft.com/office/powerpoint/2010/main" val="1981184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74C28-F9D8-3D42-9EFF-986FF45E701E}"/>
              </a:ext>
            </a:extLst>
          </p:cNvPr>
          <p:cNvSpPr>
            <a:spLocks noGrp="1"/>
          </p:cNvSpPr>
          <p:nvPr>
            <p:ph idx="1"/>
          </p:nvPr>
        </p:nvSpPr>
        <p:spPr>
          <a:xfrm>
            <a:off x="297712" y="1350336"/>
            <a:ext cx="6984831" cy="4517064"/>
          </a:xfrm>
        </p:spPr>
        <p:txBody>
          <a:bodyPr>
            <a:noAutofit/>
          </a:bodyPr>
          <a:lstStyle/>
          <a:p>
            <a:pPr marL="228600" indent="-228600">
              <a:spcBef>
                <a:spcPts val="1200"/>
              </a:spcBef>
              <a:spcAft>
                <a:spcPts val="1200"/>
              </a:spcAft>
              <a:buClr>
                <a:srgbClr val="E0A141"/>
              </a:buClr>
              <a:buFont typeface="Wingdings" pitchFamily="2" charset="2"/>
              <a:buChar char="§"/>
            </a:pPr>
            <a:r>
              <a:rPr lang="en-US" sz="2200">
                <a:solidFill>
                  <a:srgbClr val="635F59"/>
                </a:solidFill>
                <a:latin typeface="Calibri"/>
                <a:ea typeface="Roboto"/>
                <a:cs typeface="Calibri"/>
              </a:rPr>
              <a:t>A DBS should be prepared as soon as possible, and ideally within one hour of collection.</a:t>
            </a:r>
          </a:p>
          <a:p>
            <a:pPr lvl="1">
              <a:spcBef>
                <a:spcPts val="1200"/>
              </a:spcBef>
              <a:spcAft>
                <a:spcPts val="1200"/>
              </a:spcAft>
              <a:buFont typeface="Wingdings" pitchFamily="2" charset="2"/>
              <a:buChar char="§"/>
            </a:pPr>
            <a:r>
              <a:rPr lang="en-US" sz="2200">
                <a:solidFill>
                  <a:srgbClr val="635F59"/>
                </a:solidFill>
                <a:latin typeface="Calibri"/>
                <a:ea typeface="Roboto"/>
                <a:cs typeface="Calibri"/>
              </a:rPr>
              <a:t>If there is going to be a delay, place the sample on wet ice or in a refrigerator for up to 24 hours until the DBS can be made. </a:t>
            </a:r>
            <a:endParaRPr lang="en-US" sz="2200"/>
          </a:p>
          <a:p>
            <a:pPr>
              <a:lnSpc>
                <a:spcPct val="100000"/>
              </a:lnSpc>
              <a:spcBef>
                <a:spcPts val="1200"/>
              </a:spcBef>
              <a:spcAft>
                <a:spcPts val="1200"/>
              </a:spcAft>
            </a:pPr>
            <a:r>
              <a:rPr lang="en-US" sz="2200"/>
              <a:t>Transfer one to two drops of the blood </a:t>
            </a:r>
            <a:r>
              <a:rPr lang="en-US" sz="2200">
                <a:solidFill>
                  <a:srgbClr val="635F59"/>
                </a:solidFill>
                <a:latin typeface="Calibri" panose="020F0502020204030204" pitchFamily="34" charset="0"/>
                <a:ea typeface="Roboto" panose="02000000000000000000" pitchFamily="2" charset="0"/>
                <a:cs typeface="Calibri" panose="020F0502020204030204" pitchFamily="34" charset="0"/>
              </a:rPr>
              <a:t>(50μL–100 μL) </a:t>
            </a:r>
            <a:r>
              <a:rPr lang="en-US" sz="2200"/>
              <a:t>to the center of each circle without touching the filter paper directly with the tip of the pipette. </a:t>
            </a:r>
          </a:p>
          <a:p>
            <a:pPr>
              <a:lnSpc>
                <a:spcPct val="100000"/>
              </a:lnSpc>
              <a:spcBef>
                <a:spcPts val="1200"/>
              </a:spcBef>
              <a:spcAft>
                <a:spcPts val="1200"/>
              </a:spcAft>
            </a:pPr>
            <a:r>
              <a:rPr lang="en-US" sz="2200"/>
              <a:t>Fully saturate the entire circle. </a:t>
            </a:r>
          </a:p>
          <a:p>
            <a:pPr>
              <a:lnSpc>
                <a:spcPct val="100000"/>
              </a:lnSpc>
              <a:spcBef>
                <a:spcPts val="1200"/>
              </a:spcBef>
              <a:spcAft>
                <a:spcPts val="1200"/>
              </a:spcAft>
            </a:pPr>
            <a:r>
              <a:rPr lang="en-US" sz="2200"/>
              <a:t>Complete all five circles on each of the two DBS cards.</a:t>
            </a:r>
          </a:p>
          <a:p>
            <a:pPr>
              <a:lnSpc>
                <a:spcPct val="100000"/>
              </a:lnSpc>
              <a:spcBef>
                <a:spcPts val="1200"/>
              </a:spcBef>
              <a:spcAft>
                <a:spcPts val="1200"/>
              </a:spcAft>
            </a:pPr>
            <a:r>
              <a:rPr lang="en-US" sz="2200"/>
              <a:t>Avoid touching and smearing the blood spots.</a:t>
            </a:r>
          </a:p>
          <a:p>
            <a:endParaRPr lang="en-US" sz="2600"/>
          </a:p>
        </p:txBody>
      </p:sp>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0515600" cy="1143000"/>
          </a:xfrm>
        </p:spPr>
        <p:txBody>
          <a:bodyPr anchor="ctr">
            <a:normAutofit/>
          </a:bodyPr>
          <a:lstStyle/>
          <a:p>
            <a:r>
              <a:rPr lang="en-US" sz="4000"/>
              <a:t>Step 9: Transfer Blood to DBS Cards </a:t>
            </a:r>
          </a:p>
        </p:txBody>
      </p:sp>
      <p:pic>
        <p:nvPicPr>
          <p:cNvPr id="6" name="Picture 5">
            <a:extLst>
              <a:ext uri="{FF2B5EF4-FFF2-40B4-BE49-F238E27FC236}">
                <a16:creationId xmlns:a16="http://schemas.microsoft.com/office/drawing/2014/main" id="{C9C33EB8-BDB1-4421-B382-FE52959FB049}"/>
              </a:ext>
            </a:extLst>
          </p:cNvPr>
          <p:cNvPicPr>
            <a:picLocks noChangeAspect="1"/>
          </p:cNvPicPr>
          <p:nvPr/>
        </p:nvPicPr>
        <p:blipFill>
          <a:blip r:embed="rId3"/>
          <a:stretch>
            <a:fillRect/>
          </a:stretch>
        </p:blipFill>
        <p:spPr>
          <a:xfrm>
            <a:off x="7282543" y="1947261"/>
            <a:ext cx="3422338" cy="2346845"/>
          </a:xfrm>
          <a:prstGeom prst="rect">
            <a:avLst/>
          </a:prstGeom>
        </p:spPr>
      </p:pic>
      <p:sp>
        <p:nvSpPr>
          <p:cNvPr id="4" name="TextBox 3">
            <a:extLst>
              <a:ext uri="{FF2B5EF4-FFF2-40B4-BE49-F238E27FC236}">
                <a16:creationId xmlns:a16="http://schemas.microsoft.com/office/drawing/2014/main" id="{B197BCC6-ABD0-4C46-8E94-46D7192CC732}"/>
              </a:ext>
            </a:extLst>
          </p:cNvPr>
          <p:cNvSpPr txBox="1"/>
          <p:nvPr/>
        </p:nvSpPr>
        <p:spPr>
          <a:xfrm>
            <a:off x="7282543" y="4757587"/>
            <a:ext cx="3422338" cy="646331"/>
          </a:xfrm>
          <a:prstGeom prst="rect">
            <a:avLst/>
          </a:prstGeom>
          <a:solidFill>
            <a:schemeClr val="accent2"/>
          </a:solidFill>
        </p:spPr>
        <p:txBody>
          <a:bodyPr wrap="square" rtlCol="0">
            <a:spAutoFit/>
          </a:bodyPr>
          <a:lstStyle/>
          <a:p>
            <a:pPr algn="ctr"/>
            <a:r>
              <a:rPr lang="en-US" u="sng" dirty="0">
                <a:solidFill>
                  <a:schemeClr val="bg1"/>
                </a:solidFill>
                <a:latin typeface="Poppins SemiBold" panose="00000700000000000000" pitchFamily="2" charset="0"/>
                <a:cs typeface="Poppins SemiBold" panose="00000700000000000000" pitchFamily="2" charset="0"/>
                <a:hlinkClick r:id="rId4">
                  <a:extLst>
                    <a:ext uri="{A12FA001-AC4F-418D-AE19-62706E023703}">
                      <ahyp:hlinkClr xmlns:ahyp="http://schemas.microsoft.com/office/drawing/2018/hyperlinkcolor" val="tx"/>
                    </a:ext>
                  </a:extLst>
                </a:hlinkClick>
              </a:rPr>
              <a:t>Training Video on DBS</a:t>
            </a:r>
          </a:p>
          <a:p>
            <a:pPr algn="ctr"/>
            <a:endParaRPr lang="en-US" u="sng" dirty="0">
              <a:solidFill>
                <a:schemeClr val="bg1"/>
              </a:solidFill>
              <a:latin typeface="Poppins SemiBold" panose="00000700000000000000" pitchFamily="2" charset="0"/>
              <a:cs typeface="Poppins SemiBold" panose="00000700000000000000" pitchFamily="2" charset="0"/>
              <a:hlinkClick r:id="rId4">
                <a:extLst>
                  <a:ext uri="{A12FA001-AC4F-418D-AE19-62706E023703}">
                    <ahyp:hlinkClr xmlns:ahyp="http://schemas.microsoft.com/office/drawing/2018/hyperlinkcolor" val="tx"/>
                  </a:ext>
                </a:extLst>
              </a:hlinkClick>
            </a:endParaRPr>
          </a:p>
        </p:txBody>
      </p:sp>
      <p:sp>
        <p:nvSpPr>
          <p:cNvPr id="5" name="TextBox 4">
            <a:extLst>
              <a:ext uri="{FF2B5EF4-FFF2-40B4-BE49-F238E27FC236}">
                <a16:creationId xmlns:a16="http://schemas.microsoft.com/office/drawing/2014/main" id="{0DF67830-8305-385C-1027-035C1C4E2455}"/>
              </a:ext>
            </a:extLst>
          </p:cNvPr>
          <p:cNvSpPr txBox="1"/>
          <p:nvPr/>
        </p:nvSpPr>
        <p:spPr>
          <a:xfrm>
            <a:off x="7196819" y="4387347"/>
            <a:ext cx="3871232" cy="276999"/>
          </a:xfrm>
          <a:prstGeom prst="rect">
            <a:avLst/>
          </a:prstGeom>
          <a:noFill/>
        </p:spPr>
        <p:txBody>
          <a:bodyPr wrap="square">
            <a:spAutoFit/>
          </a:bodyPr>
          <a:lstStyle/>
          <a:p>
            <a:r>
              <a:rPr lang="en-US" sz="1200" dirty="0"/>
              <a:t>Source: Global Evaluation of Microbicide Sensitivity (GEMS)</a:t>
            </a:r>
          </a:p>
        </p:txBody>
      </p:sp>
    </p:spTree>
    <p:extLst>
      <p:ext uri="{BB962C8B-B14F-4D97-AF65-F5344CB8AC3E}">
        <p14:creationId xmlns:p14="http://schemas.microsoft.com/office/powerpoint/2010/main" val="3661878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557" y="313425"/>
            <a:ext cx="10858175" cy="866775"/>
          </a:xfrm>
        </p:spPr>
        <p:txBody>
          <a:bodyPr>
            <a:normAutofit/>
          </a:bodyPr>
          <a:lstStyle/>
          <a:p>
            <a:r>
              <a:rPr lang="en-US" sz="4000">
                <a:solidFill>
                  <a:schemeClr val="accent1"/>
                </a:solidFill>
                <a:latin typeface="Poppins SemiBold" pitchFamily="2" charset="77"/>
                <a:ea typeface="Roboto" panose="02000000000000000000" pitchFamily="2" charset="0"/>
                <a:cs typeface="Poppins SemiBold" pitchFamily="2" charset="77"/>
              </a:rPr>
              <a:t>Examples of Valid and Invalid Specimens</a:t>
            </a:r>
          </a:p>
        </p:txBody>
      </p:sp>
      <p:sp>
        <p:nvSpPr>
          <p:cNvPr id="11" name="TextBox 10"/>
          <p:cNvSpPr txBox="1"/>
          <p:nvPr/>
        </p:nvSpPr>
        <p:spPr>
          <a:xfrm>
            <a:off x="750354" y="6290175"/>
            <a:ext cx="3313618" cy="461665"/>
          </a:xfrm>
          <a:prstGeom prst="rect">
            <a:avLst/>
          </a:prstGeom>
          <a:noFill/>
        </p:spPr>
        <p:txBody>
          <a:bodyPr wrap="square" rtlCol="0">
            <a:spAutoFit/>
          </a:bodyPr>
          <a:lstStyle/>
          <a:p>
            <a:r>
              <a:rPr lang="en-US" sz="1200" dirty="0"/>
              <a:t>Source: GE Healthcare Life Sciences. 2010. Simple spot check. GE Document 28984392.</a:t>
            </a:r>
          </a:p>
        </p:txBody>
      </p:sp>
      <p:pic>
        <p:nvPicPr>
          <p:cNvPr id="12" name="Picture 11"/>
          <p:cNvPicPr>
            <a:picLocks noChangeAspect="1"/>
          </p:cNvPicPr>
          <p:nvPr/>
        </p:nvPicPr>
        <p:blipFill rotWithShape="1">
          <a:blip r:embed="rId3"/>
          <a:srcRect r="44139"/>
          <a:stretch/>
        </p:blipFill>
        <p:spPr>
          <a:xfrm>
            <a:off x="677333" y="1150875"/>
            <a:ext cx="3459661" cy="5139300"/>
          </a:xfrm>
          <a:prstGeom prst="rect">
            <a:avLst/>
          </a:prstGeom>
        </p:spPr>
      </p:pic>
      <p:sp>
        <p:nvSpPr>
          <p:cNvPr id="13" name="TextBox 12"/>
          <p:cNvSpPr txBox="1"/>
          <p:nvPr/>
        </p:nvSpPr>
        <p:spPr>
          <a:xfrm>
            <a:off x="4131206" y="1399133"/>
            <a:ext cx="7505700" cy="461665"/>
          </a:xfrm>
          <a:prstGeom prst="rect">
            <a:avLst/>
          </a:prstGeom>
          <a:solidFill>
            <a:schemeClr val="bg1"/>
          </a:solidFill>
        </p:spPr>
        <p:txBody>
          <a:bodyPr wrap="square" rtlCol="0">
            <a:spAutoFit/>
          </a:bodyPr>
          <a:lstStyle/>
          <a:p>
            <a:r>
              <a:rPr lang="en-US" sz="2400"/>
              <a:t>Valid DBS: circles are properly saturated.</a:t>
            </a:r>
          </a:p>
        </p:txBody>
      </p:sp>
      <p:sp>
        <p:nvSpPr>
          <p:cNvPr id="14" name="TextBox 13"/>
          <p:cNvSpPr txBox="1"/>
          <p:nvPr/>
        </p:nvSpPr>
        <p:spPr>
          <a:xfrm>
            <a:off x="4131206" y="2106332"/>
            <a:ext cx="7395352" cy="461665"/>
          </a:xfrm>
          <a:prstGeom prst="rect">
            <a:avLst/>
          </a:prstGeom>
          <a:solidFill>
            <a:schemeClr val="bg1"/>
          </a:solidFill>
        </p:spPr>
        <p:txBody>
          <a:bodyPr wrap="square" rtlCol="0">
            <a:spAutoFit/>
          </a:bodyPr>
          <a:lstStyle/>
          <a:p>
            <a:r>
              <a:rPr lang="en-US" sz="2400"/>
              <a:t>Specimen appears scratched or abraded.</a:t>
            </a:r>
          </a:p>
        </p:txBody>
      </p:sp>
      <p:sp>
        <p:nvSpPr>
          <p:cNvPr id="15" name="TextBox 14"/>
          <p:cNvSpPr txBox="1"/>
          <p:nvPr/>
        </p:nvSpPr>
        <p:spPr>
          <a:xfrm>
            <a:off x="4136546" y="2795502"/>
            <a:ext cx="7390012" cy="461665"/>
          </a:xfrm>
          <a:prstGeom prst="rect">
            <a:avLst/>
          </a:prstGeom>
          <a:solidFill>
            <a:schemeClr val="bg1"/>
          </a:solidFill>
        </p:spPr>
        <p:txBody>
          <a:bodyPr wrap="square" rtlCol="0">
            <a:spAutoFit/>
          </a:bodyPr>
          <a:lstStyle/>
          <a:p>
            <a:r>
              <a:rPr lang="en-US" sz="2400"/>
              <a:t>Specimen quantity is insufficient for testing.</a:t>
            </a:r>
          </a:p>
        </p:txBody>
      </p:sp>
      <p:sp>
        <p:nvSpPr>
          <p:cNvPr id="16" name="TextBox 15"/>
          <p:cNvSpPr txBox="1"/>
          <p:nvPr/>
        </p:nvSpPr>
        <p:spPr>
          <a:xfrm>
            <a:off x="4131206" y="3587210"/>
            <a:ext cx="7395352" cy="461665"/>
          </a:xfrm>
          <a:prstGeom prst="rect">
            <a:avLst/>
          </a:prstGeom>
          <a:solidFill>
            <a:schemeClr val="bg1"/>
          </a:solidFill>
        </p:spPr>
        <p:txBody>
          <a:bodyPr wrap="square" rtlCol="0">
            <a:spAutoFit/>
          </a:bodyPr>
          <a:lstStyle/>
          <a:p>
            <a:r>
              <a:rPr lang="en-US" sz="2400"/>
              <a:t>Specimen is not dried properly.</a:t>
            </a:r>
          </a:p>
        </p:txBody>
      </p:sp>
      <p:sp>
        <p:nvSpPr>
          <p:cNvPr id="17" name="TextBox 16"/>
          <p:cNvSpPr txBox="1"/>
          <p:nvPr/>
        </p:nvSpPr>
        <p:spPr>
          <a:xfrm>
            <a:off x="4131206" y="4330920"/>
            <a:ext cx="7170379" cy="461665"/>
          </a:xfrm>
          <a:prstGeom prst="rect">
            <a:avLst/>
          </a:prstGeom>
          <a:solidFill>
            <a:schemeClr val="bg1"/>
          </a:solidFill>
        </p:spPr>
        <p:txBody>
          <a:bodyPr wrap="square" rtlCol="0">
            <a:spAutoFit/>
          </a:bodyPr>
          <a:lstStyle/>
          <a:p>
            <a:r>
              <a:rPr lang="en-US" sz="2400"/>
              <a:t>Specimen appears clotted or layered.</a:t>
            </a:r>
          </a:p>
        </p:txBody>
      </p:sp>
      <p:sp>
        <p:nvSpPr>
          <p:cNvPr id="18" name="TextBox 17"/>
          <p:cNvSpPr txBox="1"/>
          <p:nvPr/>
        </p:nvSpPr>
        <p:spPr>
          <a:xfrm>
            <a:off x="4131207" y="4971019"/>
            <a:ext cx="7755994" cy="461665"/>
          </a:xfrm>
          <a:prstGeom prst="rect">
            <a:avLst/>
          </a:prstGeom>
          <a:solidFill>
            <a:schemeClr val="bg1"/>
          </a:solidFill>
        </p:spPr>
        <p:txBody>
          <a:bodyPr wrap="square" rtlCol="0">
            <a:spAutoFit/>
          </a:bodyPr>
          <a:lstStyle/>
          <a:p>
            <a:r>
              <a:rPr lang="en-US" sz="2400"/>
              <a:t>Specimen appears diluted, discolored, or contaminated.</a:t>
            </a:r>
          </a:p>
        </p:txBody>
      </p:sp>
      <p:sp>
        <p:nvSpPr>
          <p:cNvPr id="19" name="TextBox 18"/>
          <p:cNvSpPr txBox="1"/>
          <p:nvPr/>
        </p:nvSpPr>
        <p:spPr>
          <a:xfrm>
            <a:off x="4131206" y="5637480"/>
            <a:ext cx="5682645" cy="461665"/>
          </a:xfrm>
          <a:prstGeom prst="rect">
            <a:avLst/>
          </a:prstGeom>
          <a:solidFill>
            <a:schemeClr val="bg1"/>
          </a:solidFill>
        </p:spPr>
        <p:txBody>
          <a:bodyPr wrap="square" rtlCol="0">
            <a:spAutoFit/>
          </a:bodyPr>
          <a:lstStyle/>
          <a:p>
            <a:r>
              <a:rPr lang="en-US" sz="2400"/>
              <a:t>Specimen exhibits serum rings.</a:t>
            </a:r>
          </a:p>
        </p:txBody>
      </p:sp>
      <p:sp>
        <p:nvSpPr>
          <p:cNvPr id="20" name="Rectangle 19"/>
          <p:cNvSpPr/>
          <p:nvPr/>
        </p:nvSpPr>
        <p:spPr>
          <a:xfrm>
            <a:off x="787681" y="1201755"/>
            <a:ext cx="10972800" cy="856296"/>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9255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F4848-B827-4B45-ADB6-6D0177C83A8D}"/>
              </a:ext>
            </a:extLst>
          </p:cNvPr>
          <p:cNvSpPr>
            <a:spLocks noGrp="1"/>
          </p:cNvSpPr>
          <p:nvPr>
            <p:ph type="title"/>
          </p:nvPr>
        </p:nvSpPr>
        <p:spPr/>
        <p:txBody>
          <a:bodyPr>
            <a:normAutofit/>
          </a:bodyPr>
          <a:lstStyle/>
          <a:p>
            <a:r>
              <a:rPr lang="en-US" sz="4000"/>
              <a:t>Step 10: Dry DBS Cards</a:t>
            </a:r>
          </a:p>
        </p:txBody>
      </p:sp>
      <p:sp>
        <p:nvSpPr>
          <p:cNvPr id="5" name="Content Placeholder 2">
            <a:extLst>
              <a:ext uri="{FF2B5EF4-FFF2-40B4-BE49-F238E27FC236}">
                <a16:creationId xmlns:a16="http://schemas.microsoft.com/office/drawing/2014/main" id="{6C456D8B-95FC-46CA-8254-DE7EDAEC1CBC}"/>
              </a:ext>
            </a:extLst>
          </p:cNvPr>
          <p:cNvSpPr txBox="1">
            <a:spLocks/>
          </p:cNvSpPr>
          <p:nvPr/>
        </p:nvSpPr>
        <p:spPr>
          <a:xfrm>
            <a:off x="559751" y="1288213"/>
            <a:ext cx="4808917" cy="46889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3225" indent="-403225"/>
            <a:r>
              <a:rPr lang="en-US" sz="2400"/>
              <a:t>Do not stack or allow the dried blood spots to touch other surfaces during the drying process. </a:t>
            </a:r>
          </a:p>
          <a:p>
            <a:pPr marL="403225" indent="-403225"/>
            <a:r>
              <a:rPr lang="en-US" sz="2400"/>
              <a:t>Keep the DBS cards away from direct sunlight </a:t>
            </a:r>
          </a:p>
          <a:p>
            <a:pPr marL="403225" indent="-403225"/>
            <a:r>
              <a:rPr lang="en-US" sz="2400"/>
              <a:t>Dry DBS cards, with the blood facing up, on a drying rack at room temperature for a minimum of four hours (preferably overnight). </a:t>
            </a:r>
          </a:p>
          <a:p>
            <a:pPr marL="403225" indent="-403225"/>
            <a:r>
              <a:rPr lang="en-US" sz="2400"/>
              <a:t>The blood color on the DBS cards will change from bright red to dark red as it dries.</a:t>
            </a:r>
          </a:p>
          <a:p>
            <a:pPr marL="0" indent="0">
              <a:buFont typeface="Wingdings" pitchFamily="2" charset="2"/>
              <a:buNone/>
            </a:pPr>
            <a:endParaRPr lang="en-US"/>
          </a:p>
        </p:txBody>
      </p:sp>
      <p:pic>
        <p:nvPicPr>
          <p:cNvPr id="6" name="Picture 5">
            <a:extLst>
              <a:ext uri="{FF2B5EF4-FFF2-40B4-BE49-F238E27FC236}">
                <a16:creationId xmlns:a16="http://schemas.microsoft.com/office/drawing/2014/main" id="{76448B7F-1A22-4A48-9008-5774E42FFE9D}"/>
              </a:ext>
            </a:extLst>
          </p:cNvPr>
          <p:cNvPicPr>
            <a:picLocks noChangeAspect="1"/>
          </p:cNvPicPr>
          <p:nvPr/>
        </p:nvPicPr>
        <p:blipFill>
          <a:blip r:embed="rId3"/>
          <a:stretch>
            <a:fillRect/>
          </a:stretch>
        </p:blipFill>
        <p:spPr>
          <a:xfrm>
            <a:off x="5706683" y="1066306"/>
            <a:ext cx="4808917" cy="4910892"/>
          </a:xfrm>
          <a:prstGeom prst="rect">
            <a:avLst/>
          </a:prstGeom>
        </p:spPr>
      </p:pic>
      <p:sp>
        <p:nvSpPr>
          <p:cNvPr id="3" name="TextBox 2">
            <a:extLst>
              <a:ext uri="{FF2B5EF4-FFF2-40B4-BE49-F238E27FC236}">
                <a16:creationId xmlns:a16="http://schemas.microsoft.com/office/drawing/2014/main" id="{CCC4580C-D356-BF0F-C300-D3E8C9CCB728}"/>
              </a:ext>
            </a:extLst>
          </p:cNvPr>
          <p:cNvSpPr txBox="1"/>
          <p:nvPr/>
        </p:nvSpPr>
        <p:spPr>
          <a:xfrm>
            <a:off x="5638654" y="6053681"/>
            <a:ext cx="4204677" cy="276999"/>
          </a:xfrm>
          <a:prstGeom prst="rect">
            <a:avLst/>
          </a:prstGeom>
          <a:noFill/>
        </p:spPr>
        <p:txBody>
          <a:bodyPr wrap="square">
            <a:spAutoFit/>
          </a:bodyPr>
          <a:lstStyle/>
          <a:p>
            <a:r>
              <a:rPr lang="en-US" sz="1200" dirty="0"/>
              <a:t>Source: Global Evaluation of Microbicide Sensitivity (GEMS)</a:t>
            </a:r>
          </a:p>
        </p:txBody>
      </p:sp>
    </p:spTree>
    <p:extLst>
      <p:ext uri="{BB962C8B-B14F-4D97-AF65-F5344CB8AC3E}">
        <p14:creationId xmlns:p14="http://schemas.microsoft.com/office/powerpoint/2010/main" val="1947942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0515600" cy="1143000"/>
          </a:xfrm>
        </p:spPr>
        <p:txBody>
          <a:bodyPr anchor="ctr">
            <a:normAutofit/>
          </a:bodyPr>
          <a:lstStyle/>
          <a:p>
            <a:r>
              <a:rPr lang="en-US" sz="4000"/>
              <a:t>Step 11: Package DBS Cards</a:t>
            </a:r>
          </a:p>
        </p:txBody>
      </p:sp>
      <p:sp>
        <p:nvSpPr>
          <p:cNvPr id="11" name="TextBox 10">
            <a:extLst>
              <a:ext uri="{FF2B5EF4-FFF2-40B4-BE49-F238E27FC236}">
                <a16:creationId xmlns:a16="http://schemas.microsoft.com/office/drawing/2014/main" id="{3B492CC3-7674-43B6-88BA-2E6C69A5D83B}"/>
              </a:ext>
            </a:extLst>
          </p:cNvPr>
          <p:cNvSpPr txBox="1"/>
          <p:nvPr/>
        </p:nvSpPr>
        <p:spPr>
          <a:xfrm>
            <a:off x="4873523" y="1333956"/>
            <a:ext cx="5086905" cy="5016758"/>
          </a:xfrm>
          <a:prstGeom prst="rect">
            <a:avLst/>
          </a:prstGeom>
          <a:noFill/>
        </p:spPr>
        <p:txBody>
          <a:bodyPr wrap="square">
            <a:spAutoFit/>
          </a:bodyPr>
          <a:lstStyle/>
          <a:p>
            <a:pPr marL="228600" indent="-228600">
              <a:spcBef>
                <a:spcPts val="1200"/>
              </a:spcBef>
              <a:spcAft>
                <a:spcPts val="1200"/>
              </a:spcAft>
              <a:buClr>
                <a:srgbClr val="E0A141"/>
              </a:buClr>
              <a:buFont typeface="Wingdings" pitchFamily="2" charset="2"/>
              <a:buChar char="§"/>
            </a:pPr>
            <a:r>
              <a:rPr lang="en-US" sz="2800">
                <a:solidFill>
                  <a:srgbClr val="635F59"/>
                </a:solidFill>
                <a:latin typeface="Calibri" panose="020F0502020204030204" pitchFamily="34" charset="0"/>
                <a:ea typeface="Roboto" panose="02000000000000000000" pitchFamily="2" charset="0"/>
                <a:cs typeface="Calibri" panose="020F0502020204030204" pitchFamily="34" charset="0"/>
              </a:rPr>
              <a:t>After the DBS cards dry, insert both into the sealable plastic bag with the desiccant pack(s) and humidity indicator.</a:t>
            </a:r>
          </a:p>
          <a:p>
            <a:pPr marL="228600" indent="-228600">
              <a:spcBef>
                <a:spcPts val="1200"/>
              </a:spcBef>
              <a:spcAft>
                <a:spcPts val="1200"/>
              </a:spcAft>
              <a:buClr>
                <a:srgbClr val="E0A141"/>
              </a:buClr>
              <a:buFont typeface="Wingdings" pitchFamily="2" charset="2"/>
              <a:buChar char="§"/>
            </a:pPr>
            <a:r>
              <a:rPr lang="en-US" sz="2800">
                <a:solidFill>
                  <a:srgbClr val="635F59"/>
                </a:solidFill>
                <a:latin typeface="Calibri" panose="020F0502020204030204" pitchFamily="34" charset="0"/>
                <a:ea typeface="Roboto" panose="02000000000000000000" pitchFamily="2" charset="0"/>
                <a:cs typeface="Calibri" panose="020F0502020204030204" pitchFamily="34" charset="0"/>
              </a:rPr>
              <a:t>Up to five desiccant packs may be needed, depending on environmental conditions.</a:t>
            </a:r>
          </a:p>
          <a:p>
            <a:pPr marL="228600" indent="-228600">
              <a:spcBef>
                <a:spcPts val="1200"/>
              </a:spcBef>
              <a:spcAft>
                <a:spcPts val="1200"/>
              </a:spcAft>
              <a:buClr>
                <a:srgbClr val="E0A141"/>
              </a:buClr>
              <a:buFont typeface="Wingdings" pitchFamily="2" charset="2"/>
              <a:buChar char="§"/>
            </a:pPr>
            <a:r>
              <a:rPr lang="en-US" sz="2800">
                <a:solidFill>
                  <a:srgbClr val="635F59"/>
                </a:solidFill>
                <a:latin typeface="Calibri" panose="020F0502020204030204" pitchFamily="34" charset="0"/>
                <a:ea typeface="Roboto" panose="02000000000000000000" pitchFamily="2" charset="0"/>
                <a:cs typeface="Calibri" panose="020F0502020204030204" pitchFamily="34" charset="0"/>
              </a:rPr>
              <a:t>Avoid using bags that are too big because the cards will shuffle inside a large bag.</a:t>
            </a:r>
          </a:p>
        </p:txBody>
      </p:sp>
      <p:pic>
        <p:nvPicPr>
          <p:cNvPr id="6" name="Picture 5">
            <a:extLst>
              <a:ext uri="{FF2B5EF4-FFF2-40B4-BE49-F238E27FC236}">
                <a16:creationId xmlns:a16="http://schemas.microsoft.com/office/drawing/2014/main" id="{7635521F-7C37-4AC5-A5F6-32813A3A19D7}"/>
              </a:ext>
            </a:extLst>
          </p:cNvPr>
          <p:cNvPicPr>
            <a:picLocks noChangeAspect="1"/>
          </p:cNvPicPr>
          <p:nvPr/>
        </p:nvPicPr>
        <p:blipFill>
          <a:blip r:embed="rId2"/>
          <a:stretch>
            <a:fillRect/>
          </a:stretch>
        </p:blipFill>
        <p:spPr>
          <a:xfrm>
            <a:off x="1108066" y="1562623"/>
            <a:ext cx="3115803" cy="4612207"/>
          </a:xfrm>
          <a:prstGeom prst="rect">
            <a:avLst/>
          </a:prstGeom>
        </p:spPr>
      </p:pic>
      <p:sp>
        <p:nvSpPr>
          <p:cNvPr id="3" name="TextBox 2">
            <a:extLst>
              <a:ext uri="{FF2B5EF4-FFF2-40B4-BE49-F238E27FC236}">
                <a16:creationId xmlns:a16="http://schemas.microsoft.com/office/drawing/2014/main" id="{E7E5D481-E059-C64C-2B85-2E75AC5AE229}"/>
              </a:ext>
            </a:extLst>
          </p:cNvPr>
          <p:cNvSpPr txBox="1"/>
          <p:nvPr/>
        </p:nvSpPr>
        <p:spPr>
          <a:xfrm>
            <a:off x="1053123" y="6264997"/>
            <a:ext cx="3995127" cy="276999"/>
          </a:xfrm>
          <a:prstGeom prst="rect">
            <a:avLst/>
          </a:prstGeom>
          <a:noFill/>
        </p:spPr>
        <p:txBody>
          <a:bodyPr wrap="square">
            <a:spAutoFit/>
          </a:bodyPr>
          <a:lstStyle/>
          <a:p>
            <a:r>
              <a:rPr lang="en-US" sz="1200" dirty="0"/>
              <a:t>Source: Global Evaluation of Microbicide Sensitivity (GEMS)</a:t>
            </a:r>
          </a:p>
        </p:txBody>
      </p:sp>
    </p:spTree>
    <p:extLst>
      <p:ext uri="{BB962C8B-B14F-4D97-AF65-F5344CB8AC3E}">
        <p14:creationId xmlns:p14="http://schemas.microsoft.com/office/powerpoint/2010/main" val="2879985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74C28-F9D8-3D42-9EFF-986FF45E701E}"/>
              </a:ext>
            </a:extLst>
          </p:cNvPr>
          <p:cNvSpPr>
            <a:spLocks noGrp="1"/>
          </p:cNvSpPr>
          <p:nvPr>
            <p:ph idx="1"/>
          </p:nvPr>
        </p:nvSpPr>
        <p:spPr>
          <a:xfrm>
            <a:off x="6005004" y="1352642"/>
            <a:ext cx="4692588" cy="4826627"/>
          </a:xfrm>
        </p:spPr>
        <p:txBody>
          <a:bodyPr/>
          <a:lstStyle/>
          <a:p>
            <a:r>
              <a:rPr lang="en-US"/>
              <a:t>When someone acquires HIV, the virus begins to make copies of itself inside the body.</a:t>
            </a:r>
          </a:p>
          <a:p>
            <a:r>
              <a:rPr lang="en-US"/>
              <a:t>Antiretrovirals (ARVs) are drugs that stop the virus from making copies of itself.  </a:t>
            </a:r>
          </a:p>
          <a:p>
            <a:r>
              <a:rPr lang="en-US"/>
              <a:t>A combination of three ARVs is usually needed to stop the virus from making copies.</a:t>
            </a:r>
          </a:p>
          <a:p>
            <a:endParaRPr lang="en-US"/>
          </a:p>
        </p:txBody>
      </p:sp>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p:txBody>
          <a:bodyPr>
            <a:normAutofit/>
          </a:bodyPr>
          <a:lstStyle/>
          <a:p>
            <a:r>
              <a:rPr lang="en-US" sz="3600"/>
              <a:t>Antiretrovirals (ARVs) for Treatment</a:t>
            </a:r>
            <a:endParaRPr lang="en-US" sz="4000"/>
          </a:p>
        </p:txBody>
      </p:sp>
      <p:pic>
        <p:nvPicPr>
          <p:cNvPr id="5" name="Picture 4">
            <a:extLst>
              <a:ext uri="{FF2B5EF4-FFF2-40B4-BE49-F238E27FC236}">
                <a16:creationId xmlns:a16="http://schemas.microsoft.com/office/drawing/2014/main" id="{AD36078E-4D9A-4427-898D-BDB55F749ABF}"/>
              </a:ext>
            </a:extLst>
          </p:cNvPr>
          <p:cNvPicPr>
            <a:picLocks noChangeAspect="1"/>
          </p:cNvPicPr>
          <p:nvPr/>
        </p:nvPicPr>
        <p:blipFill>
          <a:blip r:embed="rId2"/>
          <a:stretch>
            <a:fillRect/>
          </a:stretch>
        </p:blipFill>
        <p:spPr>
          <a:xfrm>
            <a:off x="634013" y="1835607"/>
            <a:ext cx="4956351" cy="3186785"/>
          </a:xfrm>
          <a:prstGeom prst="rect">
            <a:avLst/>
          </a:prstGeom>
        </p:spPr>
      </p:pic>
      <p:sp>
        <p:nvSpPr>
          <p:cNvPr id="6" name="TextBox 5">
            <a:extLst>
              <a:ext uri="{FF2B5EF4-FFF2-40B4-BE49-F238E27FC236}">
                <a16:creationId xmlns:a16="http://schemas.microsoft.com/office/drawing/2014/main" id="{35734C88-0C15-8D99-9F86-CABF6DB20451}"/>
              </a:ext>
            </a:extLst>
          </p:cNvPr>
          <p:cNvSpPr txBox="1"/>
          <p:nvPr/>
        </p:nvSpPr>
        <p:spPr>
          <a:xfrm>
            <a:off x="634013" y="5022392"/>
            <a:ext cx="4956351" cy="276999"/>
          </a:xfrm>
          <a:prstGeom prst="rect">
            <a:avLst/>
          </a:prstGeom>
          <a:noFill/>
        </p:spPr>
        <p:txBody>
          <a:bodyPr wrap="square">
            <a:spAutoFit/>
          </a:bodyPr>
          <a:lstStyle/>
          <a:p>
            <a:r>
              <a:rPr lang="en-US" sz="1200" dirty="0"/>
              <a:t>Source: iStock/</a:t>
            </a:r>
            <a:r>
              <a:rPr lang="en-US" sz="1200" dirty="0" err="1"/>
              <a:t>mipan</a:t>
            </a:r>
            <a:endParaRPr lang="en-US" sz="1200" dirty="0"/>
          </a:p>
        </p:txBody>
      </p:sp>
    </p:spTree>
    <p:extLst>
      <p:ext uri="{BB962C8B-B14F-4D97-AF65-F5344CB8AC3E}">
        <p14:creationId xmlns:p14="http://schemas.microsoft.com/office/powerpoint/2010/main" val="3930593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74C28-F9D8-3D42-9EFF-986FF45E701E}"/>
              </a:ext>
            </a:extLst>
          </p:cNvPr>
          <p:cNvSpPr>
            <a:spLocks noGrp="1"/>
          </p:cNvSpPr>
          <p:nvPr>
            <p:ph idx="1"/>
          </p:nvPr>
        </p:nvSpPr>
        <p:spPr>
          <a:xfrm>
            <a:off x="838199" y="1350335"/>
            <a:ext cx="5257801" cy="5911701"/>
          </a:xfrm>
        </p:spPr>
        <p:txBody>
          <a:bodyPr>
            <a:normAutofit fontScale="47500" lnSpcReduction="20000"/>
          </a:bodyPr>
          <a:lstStyle/>
          <a:p>
            <a:pPr>
              <a:lnSpc>
                <a:spcPct val="100000"/>
              </a:lnSpc>
              <a:spcBef>
                <a:spcPts val="1200"/>
              </a:spcBef>
              <a:spcAft>
                <a:spcPts val="1200"/>
              </a:spcAft>
            </a:pPr>
            <a:r>
              <a:rPr lang="en-US" sz="5100"/>
              <a:t>Place a label on the outside of the sealable plastic bag indicating bio-hazardous contents.</a:t>
            </a:r>
          </a:p>
          <a:p>
            <a:pPr>
              <a:lnSpc>
                <a:spcPct val="100000"/>
              </a:lnSpc>
              <a:spcBef>
                <a:spcPts val="1200"/>
              </a:spcBef>
              <a:spcAft>
                <a:spcPts val="1200"/>
              </a:spcAft>
            </a:pPr>
            <a:r>
              <a:rPr lang="en-US" sz="5100"/>
              <a:t>Put the sealable plastic bag and data collection form into a rip-resistant envelope, and then into a brown shipping envelope, and seal for shipment.</a:t>
            </a:r>
          </a:p>
          <a:p>
            <a:pPr>
              <a:lnSpc>
                <a:spcPct val="100000"/>
              </a:lnSpc>
              <a:spcBef>
                <a:spcPts val="1200"/>
              </a:spcBef>
              <a:spcAft>
                <a:spcPts val="1200"/>
              </a:spcAft>
            </a:pPr>
            <a:r>
              <a:rPr lang="en-US" sz="5100"/>
              <a:t>Mail the envelope as soon as possible, but </a:t>
            </a:r>
            <a:r>
              <a:rPr lang="en-US" sz="5100" b="1"/>
              <a:t>within three days.</a:t>
            </a:r>
          </a:p>
          <a:p>
            <a:pPr>
              <a:lnSpc>
                <a:spcPct val="100000"/>
              </a:lnSpc>
              <a:spcBef>
                <a:spcPts val="1200"/>
              </a:spcBef>
              <a:spcAft>
                <a:spcPts val="1200"/>
              </a:spcAft>
            </a:pPr>
            <a:r>
              <a:rPr lang="en-US" sz="5100">
                <a:latin typeface="Calibri"/>
                <a:ea typeface="Roboto"/>
                <a:cs typeface="Calibri"/>
              </a:rPr>
              <a:t>Shipments must meet the requirements for the receiving laboratory and local guidelines for potentially infectious human blood samples.</a:t>
            </a:r>
            <a:endParaRPr lang="en-US" sz="5100"/>
          </a:p>
        </p:txBody>
      </p:sp>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0515600" cy="1143000"/>
          </a:xfrm>
        </p:spPr>
        <p:txBody>
          <a:bodyPr anchor="ctr">
            <a:normAutofit/>
          </a:bodyPr>
          <a:lstStyle/>
          <a:p>
            <a:r>
              <a:rPr lang="en-US" sz="4000"/>
              <a:t>Step 12: Prepare DBS for Shipment</a:t>
            </a:r>
          </a:p>
        </p:txBody>
      </p:sp>
      <p:pic>
        <p:nvPicPr>
          <p:cNvPr id="5" name="Picture 4">
            <a:extLst>
              <a:ext uri="{FF2B5EF4-FFF2-40B4-BE49-F238E27FC236}">
                <a16:creationId xmlns:a16="http://schemas.microsoft.com/office/drawing/2014/main" id="{035B0F89-1C73-46EC-8B25-860398324FB9}"/>
              </a:ext>
            </a:extLst>
          </p:cNvPr>
          <p:cNvPicPr>
            <a:picLocks noChangeAspect="1"/>
          </p:cNvPicPr>
          <p:nvPr/>
        </p:nvPicPr>
        <p:blipFill>
          <a:blip r:embed="rId3"/>
          <a:stretch>
            <a:fillRect/>
          </a:stretch>
        </p:blipFill>
        <p:spPr>
          <a:xfrm>
            <a:off x="6358030" y="3986045"/>
            <a:ext cx="3471770" cy="2488102"/>
          </a:xfrm>
          <a:prstGeom prst="rect">
            <a:avLst/>
          </a:prstGeom>
        </p:spPr>
      </p:pic>
      <p:pic>
        <p:nvPicPr>
          <p:cNvPr id="7" name="Picture 6">
            <a:extLst>
              <a:ext uri="{FF2B5EF4-FFF2-40B4-BE49-F238E27FC236}">
                <a16:creationId xmlns:a16="http://schemas.microsoft.com/office/drawing/2014/main" id="{BDCFB7FD-3C6A-42D4-8C3A-3EFB385CEF3B}"/>
              </a:ext>
            </a:extLst>
          </p:cNvPr>
          <p:cNvPicPr>
            <a:picLocks noChangeAspect="1"/>
          </p:cNvPicPr>
          <p:nvPr/>
        </p:nvPicPr>
        <p:blipFill>
          <a:blip r:embed="rId4"/>
          <a:stretch>
            <a:fillRect/>
          </a:stretch>
        </p:blipFill>
        <p:spPr>
          <a:xfrm>
            <a:off x="6358030" y="1081666"/>
            <a:ext cx="3471770" cy="2514687"/>
          </a:xfrm>
          <a:prstGeom prst="rect">
            <a:avLst/>
          </a:prstGeom>
        </p:spPr>
      </p:pic>
      <p:sp>
        <p:nvSpPr>
          <p:cNvPr id="4" name="TextBox 3">
            <a:extLst>
              <a:ext uri="{FF2B5EF4-FFF2-40B4-BE49-F238E27FC236}">
                <a16:creationId xmlns:a16="http://schemas.microsoft.com/office/drawing/2014/main" id="{D1774F91-EF1B-691E-CF16-CF820F734EA6}"/>
              </a:ext>
            </a:extLst>
          </p:cNvPr>
          <p:cNvSpPr txBox="1"/>
          <p:nvPr/>
        </p:nvSpPr>
        <p:spPr>
          <a:xfrm>
            <a:off x="6310923" y="6528544"/>
            <a:ext cx="4204677" cy="276999"/>
          </a:xfrm>
          <a:prstGeom prst="rect">
            <a:avLst/>
          </a:prstGeom>
          <a:noFill/>
        </p:spPr>
        <p:txBody>
          <a:bodyPr wrap="square">
            <a:spAutoFit/>
          </a:bodyPr>
          <a:lstStyle/>
          <a:p>
            <a:r>
              <a:rPr lang="en-US" sz="1200" dirty="0"/>
              <a:t>Source: Global Evaluation of Microbicide Sensitivity (GEMS)</a:t>
            </a:r>
          </a:p>
        </p:txBody>
      </p:sp>
    </p:spTree>
    <p:extLst>
      <p:ext uri="{BB962C8B-B14F-4D97-AF65-F5344CB8AC3E}">
        <p14:creationId xmlns:p14="http://schemas.microsoft.com/office/powerpoint/2010/main" val="3577601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89EFE8-4405-9B49-3AB8-75837EE4EA97}"/>
              </a:ext>
            </a:extLst>
          </p:cNvPr>
          <p:cNvSpPr>
            <a:spLocks noGrp="1"/>
          </p:cNvSpPr>
          <p:nvPr>
            <p:ph idx="1"/>
          </p:nvPr>
        </p:nvSpPr>
        <p:spPr>
          <a:xfrm>
            <a:off x="838200" y="1350336"/>
            <a:ext cx="9677400" cy="4720855"/>
          </a:xfrm>
        </p:spPr>
        <p:txBody>
          <a:bodyPr vert="horz" lIns="91440" tIns="45720" rIns="91440" bIns="45720" rtlCol="0" anchor="t">
            <a:noAutofit/>
          </a:bodyPr>
          <a:lstStyle/>
          <a:p>
            <a:r>
              <a:rPr lang="en-US">
                <a:latin typeface="Calibri"/>
                <a:ea typeface="Roboto"/>
                <a:cs typeface="Calibri"/>
              </a:rPr>
              <a:t>Whole blood must be received at the testing/processing laboratory </a:t>
            </a:r>
            <a:r>
              <a:rPr lang="en-US" b="1">
                <a:latin typeface="Calibri"/>
                <a:ea typeface="Roboto"/>
                <a:cs typeface="Calibri"/>
              </a:rPr>
              <a:t>within 24 hours of blood collection.</a:t>
            </a:r>
            <a:endParaRPr lang="en-US">
              <a:latin typeface="Calibri"/>
              <a:ea typeface="Roboto"/>
              <a:cs typeface="Calibri"/>
            </a:endParaRPr>
          </a:p>
          <a:p>
            <a:r>
              <a:rPr lang="en-US">
                <a:latin typeface="Calibri"/>
                <a:ea typeface="Roboto"/>
                <a:cs typeface="Calibri"/>
              </a:rPr>
              <a:t>Shipments must meet receiving laboratory requirements and local guidelines for potentially infectious human blood samples.</a:t>
            </a:r>
          </a:p>
          <a:p>
            <a:pPr lvl="1"/>
            <a:r>
              <a:rPr lang="en-US" sz="2800">
                <a:latin typeface="Calibri"/>
                <a:ea typeface="Roboto"/>
                <a:cs typeface="Calibri"/>
              </a:rPr>
              <a:t>Packaging must be adequate to maintain specimen integrity.</a:t>
            </a:r>
            <a:endParaRPr lang="en-US" sz="2800"/>
          </a:p>
          <a:p>
            <a:pPr lvl="1"/>
            <a:r>
              <a:rPr lang="en-US" sz="2800">
                <a:latin typeface="Calibri"/>
                <a:ea typeface="Roboto"/>
                <a:cs typeface="Calibri"/>
              </a:rPr>
              <a:t>Labeling and paperwork must be adequate to route the sample to the testing/processing lab.</a:t>
            </a:r>
          </a:p>
          <a:p>
            <a:r>
              <a:rPr lang="en-US">
                <a:latin typeface="Calibri"/>
                <a:ea typeface="Roboto"/>
                <a:cs typeface="Calibri"/>
              </a:rPr>
              <a:t>Contact the MOSAIC Project Manager for additional guidance.</a:t>
            </a:r>
            <a:endParaRPr lang="en-US"/>
          </a:p>
        </p:txBody>
      </p:sp>
      <p:sp>
        <p:nvSpPr>
          <p:cNvPr id="4" name="Title 3">
            <a:extLst>
              <a:ext uri="{FF2B5EF4-FFF2-40B4-BE49-F238E27FC236}">
                <a16:creationId xmlns:a16="http://schemas.microsoft.com/office/drawing/2014/main" id="{F55DCF69-570B-4934-4091-AA4BF8C350EC}"/>
              </a:ext>
            </a:extLst>
          </p:cNvPr>
          <p:cNvSpPr>
            <a:spLocks noGrp="1"/>
          </p:cNvSpPr>
          <p:nvPr>
            <p:ph type="title"/>
          </p:nvPr>
        </p:nvSpPr>
        <p:spPr>
          <a:xfrm>
            <a:off x="-116959" y="190956"/>
            <a:ext cx="12015045" cy="1143000"/>
          </a:xfrm>
        </p:spPr>
        <p:txBody>
          <a:bodyPr>
            <a:normAutofit/>
          </a:bodyPr>
          <a:lstStyle/>
          <a:p>
            <a:r>
              <a:rPr lang="en-US" sz="3800"/>
              <a:t>Step 12: Prepare Whole Blood for Shipment</a:t>
            </a:r>
          </a:p>
        </p:txBody>
      </p:sp>
    </p:spTree>
    <p:extLst>
      <p:ext uri="{BB962C8B-B14F-4D97-AF65-F5344CB8AC3E}">
        <p14:creationId xmlns:p14="http://schemas.microsoft.com/office/powerpoint/2010/main" val="1996624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B5D1A0-1468-872F-258E-58D7285664E7}"/>
              </a:ext>
            </a:extLst>
          </p:cNvPr>
          <p:cNvSpPr>
            <a:spLocks noGrp="1"/>
          </p:cNvSpPr>
          <p:nvPr>
            <p:ph type="body" sz="quarter" idx="13"/>
          </p:nvPr>
        </p:nvSpPr>
        <p:spPr/>
        <p:txBody>
          <a:bodyPr/>
          <a:lstStyle/>
          <a:p>
            <a:r>
              <a:rPr lang="en-US"/>
              <a:t>5</a:t>
            </a:r>
          </a:p>
        </p:txBody>
      </p:sp>
      <p:sp>
        <p:nvSpPr>
          <p:cNvPr id="3" name="Text Placeholder 2">
            <a:extLst>
              <a:ext uri="{FF2B5EF4-FFF2-40B4-BE49-F238E27FC236}">
                <a16:creationId xmlns:a16="http://schemas.microsoft.com/office/drawing/2014/main" id="{73A59C49-12EE-C74C-FC89-3F76B0D930C0}"/>
              </a:ext>
            </a:extLst>
          </p:cNvPr>
          <p:cNvSpPr>
            <a:spLocks noGrp="1"/>
          </p:cNvSpPr>
          <p:nvPr>
            <p:ph type="body" sz="quarter" idx="14"/>
          </p:nvPr>
        </p:nvSpPr>
        <p:spPr/>
        <p:txBody>
          <a:bodyPr/>
          <a:lstStyle/>
          <a:p>
            <a:r>
              <a:rPr lang="en-US" sz="2800" b="1">
                <a:solidFill>
                  <a:prstClr val="white"/>
                </a:solidFill>
              </a:rPr>
              <a:t>Interpreting Drug Resistance Test Results</a:t>
            </a: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endParaRPr lang="en-US"/>
          </a:p>
        </p:txBody>
      </p:sp>
    </p:spTree>
    <p:extLst>
      <p:ext uri="{BB962C8B-B14F-4D97-AF65-F5344CB8AC3E}">
        <p14:creationId xmlns:p14="http://schemas.microsoft.com/office/powerpoint/2010/main" val="15408349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74C28-F9D8-3D42-9EFF-986FF45E701E}"/>
              </a:ext>
            </a:extLst>
          </p:cNvPr>
          <p:cNvSpPr>
            <a:spLocks noGrp="1"/>
          </p:cNvSpPr>
          <p:nvPr>
            <p:ph idx="1"/>
          </p:nvPr>
        </p:nvSpPr>
        <p:spPr>
          <a:xfrm>
            <a:off x="843377" y="1120917"/>
            <a:ext cx="9792071" cy="4399889"/>
          </a:xfrm>
        </p:spPr>
        <p:txBody>
          <a:bodyPr/>
          <a:lstStyle/>
          <a:p>
            <a:pPr>
              <a:lnSpc>
                <a:spcPct val="100000"/>
              </a:lnSpc>
            </a:pPr>
            <a:r>
              <a:rPr lang="en-US" sz="2400"/>
              <a:t>The time to receipt of drug resistance test results may vary and could take approximately two months. </a:t>
            </a:r>
          </a:p>
          <a:p>
            <a:pPr>
              <a:lnSpc>
                <a:spcPct val="100000"/>
              </a:lnSpc>
            </a:pPr>
            <a:r>
              <a:rPr lang="en-US" sz="2400"/>
              <a:t>The participant should </a:t>
            </a:r>
            <a:r>
              <a:rPr lang="en-US" b="1"/>
              <a:t>initiate ART immediately</a:t>
            </a:r>
            <a:r>
              <a:rPr lang="en-US" sz="2400"/>
              <a:t>, per test-and-treat guidelines; do not wait for the drug resistance results. </a:t>
            </a:r>
          </a:p>
          <a:p>
            <a:pPr>
              <a:lnSpc>
                <a:spcPct val="100000"/>
              </a:lnSpc>
            </a:pPr>
            <a:r>
              <a:rPr lang="en-US" sz="2400"/>
              <a:t>Clinic staff will retrieve the resistance result and confirm participant identification using the ID number on the barcode sticker.</a:t>
            </a:r>
          </a:p>
          <a:p>
            <a:pPr>
              <a:lnSpc>
                <a:spcPct val="100000"/>
              </a:lnSpc>
            </a:pPr>
            <a:r>
              <a:rPr lang="en-US" sz="2400"/>
              <a:t>The clinician or other trained staff will either:</a:t>
            </a:r>
          </a:p>
          <a:p>
            <a:pPr lvl="1">
              <a:lnSpc>
                <a:spcPct val="100000"/>
              </a:lnSpc>
            </a:pPr>
            <a:r>
              <a:rPr lang="en-US"/>
              <a:t>Counsel the participant on their results and provide information about the virus at the time of diagnosis.</a:t>
            </a:r>
          </a:p>
          <a:p>
            <a:pPr lvl="1">
              <a:lnSpc>
                <a:spcPct val="100000"/>
              </a:lnSpc>
            </a:pPr>
            <a:r>
              <a:rPr lang="en-US"/>
              <a:t>Forward the results to the participant’s ART provider, with the participant’s permission.</a:t>
            </a:r>
          </a:p>
          <a:p>
            <a:endParaRPr lang="en-US"/>
          </a:p>
        </p:txBody>
      </p:sp>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0952018" cy="1143000"/>
          </a:xfrm>
        </p:spPr>
        <p:txBody>
          <a:bodyPr>
            <a:normAutofit/>
          </a:bodyPr>
          <a:lstStyle/>
          <a:p>
            <a:r>
              <a:rPr lang="en-US" sz="4000"/>
              <a:t>Getting the Result Back from the Lab</a:t>
            </a:r>
          </a:p>
        </p:txBody>
      </p:sp>
      <p:sp>
        <p:nvSpPr>
          <p:cNvPr id="4" name="TextBox 3">
            <a:extLst>
              <a:ext uri="{FF2B5EF4-FFF2-40B4-BE49-F238E27FC236}">
                <a16:creationId xmlns:a16="http://schemas.microsoft.com/office/drawing/2014/main" id="{37C87CC9-D541-4AEA-87DB-107D31E41425}"/>
              </a:ext>
            </a:extLst>
          </p:cNvPr>
          <p:cNvSpPr txBox="1"/>
          <p:nvPr/>
        </p:nvSpPr>
        <p:spPr>
          <a:xfrm>
            <a:off x="843377" y="5959158"/>
            <a:ext cx="9792070" cy="646331"/>
          </a:xfrm>
          <a:prstGeom prst="rect">
            <a:avLst/>
          </a:prstGeom>
          <a:solidFill>
            <a:schemeClr val="accent2"/>
          </a:solidFill>
        </p:spPr>
        <p:txBody>
          <a:bodyPr wrap="square" rtlCol="0">
            <a:spAutoFit/>
          </a:bodyPr>
          <a:lstStyle/>
          <a:p>
            <a:pPr algn="ctr"/>
            <a:r>
              <a:rPr lang="en-US">
                <a:solidFill>
                  <a:schemeClr val="bg1"/>
                </a:solidFill>
                <a:latin typeface="Poppins SemiBold" panose="00000700000000000000" pitchFamily="2" charset="0"/>
                <a:cs typeface="Poppins SemiBold" panose="00000700000000000000" pitchFamily="2" charset="0"/>
              </a:rPr>
              <a:t>NOTE: Results may have indication/warning that they are for “</a:t>
            </a:r>
            <a:r>
              <a:rPr lang="en-US" b="1" i="1">
                <a:solidFill>
                  <a:schemeClr val="bg1"/>
                </a:solidFill>
                <a:latin typeface="Poppins SemiBold" panose="00000700000000000000" pitchFamily="2" charset="0"/>
                <a:cs typeface="Poppins SemiBold" panose="00000700000000000000" pitchFamily="2" charset="0"/>
              </a:rPr>
              <a:t>research use only</a:t>
            </a:r>
            <a:r>
              <a:rPr lang="en-US">
                <a:solidFill>
                  <a:schemeClr val="bg1"/>
                </a:solidFill>
                <a:latin typeface="Poppins SemiBold" panose="00000700000000000000" pitchFamily="2" charset="0"/>
                <a:cs typeface="Poppins SemiBold" panose="00000700000000000000" pitchFamily="2" charset="0"/>
              </a:rPr>
              <a:t>”; in this case, they should not be used to inform treatment decisions.</a:t>
            </a:r>
          </a:p>
        </p:txBody>
      </p:sp>
    </p:spTree>
    <p:extLst>
      <p:ext uri="{BB962C8B-B14F-4D97-AF65-F5344CB8AC3E}">
        <p14:creationId xmlns:p14="http://schemas.microsoft.com/office/powerpoint/2010/main" val="2692156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p:txBody>
          <a:bodyPr>
            <a:normAutofit/>
          </a:bodyPr>
          <a:lstStyle/>
          <a:p>
            <a:r>
              <a:rPr lang="en-US" sz="4000"/>
              <a:t>Why Is this Terminology Important?</a:t>
            </a:r>
          </a:p>
        </p:txBody>
      </p:sp>
      <p:sp>
        <p:nvSpPr>
          <p:cNvPr id="9" name="TextBox 8">
            <a:extLst>
              <a:ext uri="{FF2B5EF4-FFF2-40B4-BE49-F238E27FC236}">
                <a16:creationId xmlns:a16="http://schemas.microsoft.com/office/drawing/2014/main" id="{05FCAEA2-E1E5-4ED4-8AB3-FBC9027414C8}"/>
              </a:ext>
            </a:extLst>
          </p:cNvPr>
          <p:cNvSpPr txBox="1"/>
          <p:nvPr/>
        </p:nvSpPr>
        <p:spPr>
          <a:xfrm>
            <a:off x="5610687" y="1162672"/>
            <a:ext cx="5368770" cy="4711418"/>
          </a:xfrm>
          <a:prstGeom prst="rect">
            <a:avLst/>
          </a:prstGeom>
          <a:noFill/>
        </p:spPr>
        <p:txBody>
          <a:bodyPr wrap="square">
            <a:spAutoFit/>
          </a:bodyPr>
          <a:lstStyle/>
          <a:p>
            <a:pPr marL="228600" indent="-228600">
              <a:lnSpc>
                <a:spcPct val="120000"/>
              </a:lnSpc>
              <a:buClr>
                <a:srgbClr val="E0A141"/>
              </a:buClr>
              <a:buFont typeface="Wingdings" pitchFamily="2" charset="2"/>
              <a:buChar char="§"/>
            </a:pPr>
            <a:r>
              <a:rPr lang="en-US" sz="2800">
                <a:solidFill>
                  <a:srgbClr val="635F59"/>
                </a:solidFill>
                <a:latin typeface="Calibri" panose="020F0502020204030204" pitchFamily="34" charset="0"/>
                <a:ea typeface="Roboto" panose="02000000000000000000" pitchFamily="2" charset="0"/>
                <a:cs typeface="Calibri" panose="020F0502020204030204" pitchFamily="34" charset="0"/>
              </a:rPr>
              <a:t>These letters and numbers will be on the drug resistance report.</a:t>
            </a:r>
          </a:p>
          <a:p>
            <a:pPr marL="228600" indent="-228600">
              <a:lnSpc>
                <a:spcPct val="120000"/>
              </a:lnSpc>
              <a:buClr>
                <a:srgbClr val="E0A141"/>
              </a:buClr>
              <a:buFont typeface="Wingdings" pitchFamily="2" charset="2"/>
              <a:buChar char="§"/>
            </a:pPr>
            <a:r>
              <a:rPr lang="en-US" sz="2800">
                <a:solidFill>
                  <a:srgbClr val="635F59"/>
                </a:solidFill>
                <a:latin typeface="Calibri" panose="020F0502020204030204" pitchFamily="34" charset="0"/>
                <a:ea typeface="Roboto" panose="02000000000000000000" pitchFamily="2" charset="0"/>
                <a:cs typeface="Calibri" panose="020F0502020204030204" pitchFamily="34" charset="0"/>
              </a:rPr>
              <a:t>The mutation pattern will:</a:t>
            </a:r>
          </a:p>
          <a:p>
            <a:pPr marL="685800" lvl="1" indent="-228600">
              <a:lnSpc>
                <a:spcPct val="120000"/>
              </a:lnSpc>
              <a:buClr>
                <a:srgbClr val="E0A141"/>
              </a:buClr>
              <a:buFont typeface="Wingdings" pitchFamily="2" charset="2"/>
              <a:buChar char="§"/>
            </a:pPr>
            <a:r>
              <a:rPr lang="en-US" sz="2800">
                <a:solidFill>
                  <a:srgbClr val="635F59"/>
                </a:solidFill>
                <a:latin typeface="Calibri" panose="020F0502020204030204" pitchFamily="34" charset="0"/>
                <a:ea typeface="Roboto" panose="02000000000000000000" pitchFamily="2" charset="0"/>
                <a:cs typeface="Calibri" panose="020F0502020204030204" pitchFamily="34" charset="0"/>
              </a:rPr>
              <a:t>Let the health care workers know which drugs the participant is resistant to</a:t>
            </a:r>
          </a:p>
          <a:p>
            <a:pPr marL="685800" lvl="1" indent="-228600">
              <a:lnSpc>
                <a:spcPct val="120000"/>
              </a:lnSpc>
              <a:buClr>
                <a:srgbClr val="E0A141"/>
              </a:buClr>
              <a:buFont typeface="Wingdings" pitchFamily="2" charset="2"/>
              <a:buChar char="§"/>
            </a:pPr>
            <a:r>
              <a:rPr lang="en-US" sz="2800">
                <a:solidFill>
                  <a:srgbClr val="635F59"/>
                </a:solidFill>
                <a:latin typeface="Calibri" panose="020F0502020204030204" pitchFamily="34" charset="0"/>
                <a:ea typeface="Roboto" panose="02000000000000000000" pitchFamily="2" charset="0"/>
                <a:cs typeface="Calibri" panose="020F0502020204030204" pitchFamily="34" charset="0"/>
              </a:rPr>
              <a:t>May help the ART provider decide which drugs to prescribe to treat HIV infection</a:t>
            </a:r>
          </a:p>
        </p:txBody>
      </p:sp>
      <p:pic>
        <p:nvPicPr>
          <p:cNvPr id="12" name="Content Placeholder 3">
            <a:extLst>
              <a:ext uri="{FF2B5EF4-FFF2-40B4-BE49-F238E27FC236}">
                <a16:creationId xmlns:a16="http://schemas.microsoft.com/office/drawing/2014/main" id="{D1B9B4D4-D396-48F9-ABC3-270C08220571}"/>
              </a:ext>
            </a:extLst>
          </p:cNvPr>
          <p:cNvPicPr>
            <a:picLocks noGrp="1" noChangeAspect="1"/>
          </p:cNvPicPr>
          <p:nvPr>
            <p:ph idx="1"/>
          </p:nvPr>
        </p:nvPicPr>
        <p:blipFill>
          <a:blip r:embed="rId3"/>
          <a:stretch>
            <a:fillRect/>
          </a:stretch>
        </p:blipFill>
        <p:spPr>
          <a:xfrm>
            <a:off x="369732" y="2252009"/>
            <a:ext cx="4950381" cy="2011854"/>
          </a:xfrm>
          <a:prstGeom prst="rect">
            <a:avLst/>
          </a:prstGeom>
        </p:spPr>
      </p:pic>
      <p:sp>
        <p:nvSpPr>
          <p:cNvPr id="13" name="Arrow: Bent-Up 12">
            <a:extLst>
              <a:ext uri="{FF2B5EF4-FFF2-40B4-BE49-F238E27FC236}">
                <a16:creationId xmlns:a16="http://schemas.microsoft.com/office/drawing/2014/main" id="{8545539F-EC98-44EF-87BC-39C9322FE852}"/>
              </a:ext>
            </a:extLst>
          </p:cNvPr>
          <p:cNvSpPr/>
          <p:nvPr/>
        </p:nvSpPr>
        <p:spPr>
          <a:xfrm flipH="1">
            <a:off x="2787101" y="4227806"/>
            <a:ext cx="2823586" cy="7315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07232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348343" y="109539"/>
            <a:ext cx="11630499" cy="1143000"/>
          </a:xfrm>
        </p:spPr>
        <p:txBody>
          <a:bodyPr>
            <a:normAutofit/>
          </a:bodyPr>
          <a:lstStyle/>
          <a:p>
            <a:r>
              <a:rPr lang="en-US" sz="3400"/>
              <a:t>Understanding Terminology: Codon, RT, and PR</a:t>
            </a:r>
          </a:p>
        </p:txBody>
      </p:sp>
      <p:sp>
        <p:nvSpPr>
          <p:cNvPr id="12" name="TextBox 11">
            <a:extLst>
              <a:ext uri="{FF2B5EF4-FFF2-40B4-BE49-F238E27FC236}">
                <a16:creationId xmlns:a16="http://schemas.microsoft.com/office/drawing/2014/main" id="{8A27A2BA-44AE-450A-9CEE-6CBBB1E15492}"/>
              </a:ext>
            </a:extLst>
          </p:cNvPr>
          <p:cNvSpPr txBox="1"/>
          <p:nvPr/>
        </p:nvSpPr>
        <p:spPr>
          <a:xfrm>
            <a:off x="508864" y="1056596"/>
            <a:ext cx="10235335" cy="1947861"/>
          </a:xfrm>
          <a:prstGeom prst="rect">
            <a:avLst/>
          </a:prstGeom>
          <a:solidFill>
            <a:schemeClr val="accent2"/>
          </a:solidFill>
          <a:effectLst/>
        </p:spPr>
        <p:txBody>
          <a:bodyPr wrap="square" lIns="228600" tIns="228600" rIns="228600" bIns="228600" rtlCol="0">
            <a:normAutofit lnSpcReduction="10000"/>
          </a:bodyPr>
          <a:lstStyle/>
          <a:p>
            <a:pPr marL="285750" indent="-285750">
              <a:buFont typeface="Arial" panose="020B0604020202020204" pitchFamily="34" charset="0"/>
              <a:buChar char="•"/>
            </a:pPr>
            <a:r>
              <a:rPr lang="en-US" sz="2000">
                <a:solidFill>
                  <a:schemeClr val="bg1"/>
                </a:solidFill>
                <a:latin typeface="Calibri" panose="020F0502020204030204" pitchFamily="34" charset="0"/>
                <a:ea typeface="Roboto" panose="02000000000000000000" pitchFamily="2" charset="0"/>
                <a:cs typeface="Calibri" panose="020F0502020204030204" pitchFamily="34" charset="0"/>
              </a:rPr>
              <a:t>Codon: a sequence of three building blocks (nucleotides) that corresponds with a specific amino acid. A “chain” of codons makes up viral genetic code.</a:t>
            </a:r>
          </a:p>
          <a:p>
            <a:pPr marL="285750" indent="-285750">
              <a:buFont typeface="Arial" panose="020B0604020202020204" pitchFamily="34" charset="0"/>
              <a:buChar char="•"/>
            </a:pPr>
            <a:endParaRPr lang="en-US" sz="2000">
              <a:solidFill>
                <a:schemeClr val="bg1"/>
              </a:solidFill>
              <a:latin typeface="Calibri" panose="020F0502020204030204" pitchFamily="34" charset="0"/>
              <a:ea typeface="Roboto" panose="02000000000000000000" pitchFamily="2" charset="0"/>
              <a:cs typeface="Calibri" panose="020F0502020204030204" pitchFamily="34" charset="0"/>
            </a:endParaRPr>
          </a:p>
          <a:p>
            <a:pPr marL="285750" indent="-285750">
              <a:buFont typeface="Arial" panose="020B0604020202020204" pitchFamily="34" charset="0"/>
              <a:buChar char="•"/>
            </a:pPr>
            <a:r>
              <a:rPr lang="en-US" sz="2000">
                <a:solidFill>
                  <a:schemeClr val="bg1"/>
                </a:solidFill>
                <a:latin typeface="Calibri" panose="020F0502020204030204" pitchFamily="34" charset="0"/>
                <a:ea typeface="Roboto" panose="02000000000000000000" pitchFamily="2" charset="0"/>
                <a:cs typeface="Calibri" panose="020F0502020204030204" pitchFamily="34" charset="0"/>
              </a:rPr>
              <a:t>Reverse transcriptase (RT) and protease (PR): The genetic code of these viral enzymes is analyzed to detect mutations that are known to result in drug resistance.</a:t>
            </a:r>
          </a:p>
        </p:txBody>
      </p:sp>
      <p:pic>
        <p:nvPicPr>
          <p:cNvPr id="13" name="Picture 12">
            <a:extLst>
              <a:ext uri="{FF2B5EF4-FFF2-40B4-BE49-F238E27FC236}">
                <a16:creationId xmlns:a16="http://schemas.microsoft.com/office/drawing/2014/main" id="{E7914A5F-B40E-4470-AF18-BFAC34B88B01}"/>
              </a:ext>
            </a:extLst>
          </p:cNvPr>
          <p:cNvPicPr>
            <a:picLocks noChangeAspect="1"/>
          </p:cNvPicPr>
          <p:nvPr/>
        </p:nvPicPr>
        <p:blipFill>
          <a:blip r:embed="rId3"/>
          <a:stretch>
            <a:fillRect/>
          </a:stretch>
        </p:blipFill>
        <p:spPr>
          <a:xfrm>
            <a:off x="1447804" y="3657606"/>
            <a:ext cx="2748721" cy="2612561"/>
          </a:xfrm>
          <a:prstGeom prst="rect">
            <a:avLst/>
          </a:prstGeom>
        </p:spPr>
      </p:pic>
      <p:pic>
        <p:nvPicPr>
          <p:cNvPr id="14" name="Picture 13">
            <a:extLst>
              <a:ext uri="{FF2B5EF4-FFF2-40B4-BE49-F238E27FC236}">
                <a16:creationId xmlns:a16="http://schemas.microsoft.com/office/drawing/2014/main" id="{8E1BAE9D-EADC-4FA7-B11B-5D67F484EDF7}"/>
              </a:ext>
            </a:extLst>
          </p:cNvPr>
          <p:cNvPicPr>
            <a:picLocks noChangeAspect="1"/>
          </p:cNvPicPr>
          <p:nvPr/>
        </p:nvPicPr>
        <p:blipFill>
          <a:blip r:embed="rId4"/>
          <a:stretch>
            <a:fillRect/>
          </a:stretch>
        </p:blipFill>
        <p:spPr>
          <a:xfrm>
            <a:off x="4958362" y="3004457"/>
            <a:ext cx="4719038" cy="3636691"/>
          </a:xfrm>
          <a:prstGeom prst="rect">
            <a:avLst/>
          </a:prstGeom>
        </p:spPr>
      </p:pic>
      <p:sp>
        <p:nvSpPr>
          <p:cNvPr id="8" name="TextBox 7">
            <a:extLst>
              <a:ext uri="{FF2B5EF4-FFF2-40B4-BE49-F238E27FC236}">
                <a16:creationId xmlns:a16="http://schemas.microsoft.com/office/drawing/2014/main" id="{B08EE137-4873-A66E-AAF2-087EF68B30A0}"/>
              </a:ext>
            </a:extLst>
          </p:cNvPr>
          <p:cNvSpPr txBox="1"/>
          <p:nvPr/>
        </p:nvSpPr>
        <p:spPr>
          <a:xfrm>
            <a:off x="1553341" y="6234784"/>
            <a:ext cx="2537645" cy="646331"/>
          </a:xfrm>
          <a:prstGeom prst="rect">
            <a:avLst/>
          </a:prstGeom>
          <a:noFill/>
        </p:spPr>
        <p:txBody>
          <a:bodyPr wrap="square">
            <a:spAutoFit/>
          </a:bodyPr>
          <a:lstStyle/>
          <a:p>
            <a:r>
              <a:rPr lang="en-US" sz="1200" dirty="0"/>
              <a:t>Source:  University of California Museum of Paleontology, www.understandingevolution.org</a:t>
            </a:r>
          </a:p>
        </p:txBody>
      </p:sp>
    </p:spTree>
    <p:extLst>
      <p:ext uri="{BB962C8B-B14F-4D97-AF65-F5344CB8AC3E}">
        <p14:creationId xmlns:p14="http://schemas.microsoft.com/office/powerpoint/2010/main" val="36230926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p:txBody>
          <a:bodyPr>
            <a:normAutofit/>
          </a:bodyPr>
          <a:lstStyle/>
          <a:p>
            <a:r>
              <a:rPr lang="en-US" sz="3600"/>
              <a:t>Understanding Terminology: </a:t>
            </a:r>
            <a:br>
              <a:rPr lang="en-US" sz="3600"/>
            </a:br>
            <a:r>
              <a:rPr lang="en-US" sz="3600"/>
              <a:t>Major vs. Minor Mutations</a:t>
            </a:r>
          </a:p>
        </p:txBody>
      </p:sp>
      <p:sp>
        <p:nvSpPr>
          <p:cNvPr id="6" name="TextBox 5">
            <a:extLst>
              <a:ext uri="{FF2B5EF4-FFF2-40B4-BE49-F238E27FC236}">
                <a16:creationId xmlns:a16="http://schemas.microsoft.com/office/drawing/2014/main" id="{86494129-880D-48D8-9CB4-AF18EB8CC28C}"/>
              </a:ext>
            </a:extLst>
          </p:cNvPr>
          <p:cNvSpPr txBox="1"/>
          <p:nvPr/>
        </p:nvSpPr>
        <p:spPr>
          <a:xfrm>
            <a:off x="5950526" y="1615882"/>
            <a:ext cx="4913417" cy="4843005"/>
          </a:xfrm>
          <a:prstGeom prst="rect">
            <a:avLst/>
          </a:prstGeom>
          <a:solidFill>
            <a:srgbClr val="D4993C"/>
          </a:solidFill>
          <a:effectLst/>
        </p:spPr>
        <p:txBody>
          <a:bodyPr wrap="square" lIns="228600" tIns="228600" rIns="228600" bIns="228600" rtlCol="0" anchor="t">
            <a:normAutofit/>
          </a:bodyPr>
          <a:lstStyle/>
          <a:p>
            <a:pPr algn="ctr">
              <a:lnSpc>
                <a:spcPct val="60000"/>
              </a:lnSpc>
              <a:spcBef>
                <a:spcPts val="1000"/>
              </a:spcBef>
            </a:pPr>
            <a:r>
              <a:rPr lang="en-US" sz="3200">
                <a:solidFill>
                  <a:schemeClr val="bg1"/>
                </a:solidFill>
                <a:latin typeface="Poppins SemiBold" panose="00000700000000000000" pitchFamily="2" charset="0"/>
                <a:ea typeface="Roboto" panose="02000000000000000000" pitchFamily="2" charset="0"/>
                <a:cs typeface="Poppins SemiBold" panose="00000700000000000000" pitchFamily="2" charset="0"/>
              </a:rPr>
              <a:t>Accessory Mutations</a:t>
            </a:r>
            <a:br>
              <a:rPr lang="en-US" sz="3200">
                <a:solidFill>
                  <a:schemeClr val="bg1"/>
                </a:solidFill>
                <a:latin typeface="Poppins SemiBold" panose="00000700000000000000" pitchFamily="2" charset="0"/>
                <a:ea typeface="Roboto" panose="02000000000000000000" pitchFamily="2" charset="0"/>
                <a:cs typeface="Poppins SemiBold" panose="00000700000000000000" pitchFamily="2" charset="0"/>
              </a:rPr>
            </a:br>
            <a:endParaRPr lang="en-US" sz="3200">
              <a:solidFill>
                <a:schemeClr val="bg1"/>
              </a:solidFill>
              <a:latin typeface="Poppins SemiBold" panose="00000700000000000000" pitchFamily="2" charset="0"/>
              <a:ea typeface="Roboto" panose="02000000000000000000" pitchFamily="2" charset="0"/>
              <a:cs typeface="Poppins SemiBold" panose="00000700000000000000" pitchFamily="2" charset="0"/>
            </a:endParaRPr>
          </a:p>
          <a:p>
            <a:pPr marL="342900" indent="-342900">
              <a:buFont typeface="Wingdings" panose="05000000000000000000" pitchFamily="2" charset="2"/>
              <a:buChar char="§"/>
            </a:pPr>
            <a:r>
              <a:rPr lang="en-US" sz="2400">
                <a:solidFill>
                  <a:schemeClr val="bg1"/>
                </a:solidFill>
                <a:latin typeface="Calibri"/>
                <a:ea typeface="Roboto"/>
                <a:cs typeface="Calibri"/>
              </a:rPr>
              <a:t>Commonly present in untreated patients as natural variants</a:t>
            </a:r>
          </a:p>
          <a:p>
            <a:pPr marL="342900" indent="-342900">
              <a:buFont typeface="Wingdings" panose="05000000000000000000" pitchFamily="2" charset="2"/>
              <a:buChar char="§"/>
            </a:pPr>
            <a:endParaRPr lang="en-US" sz="2400">
              <a:solidFill>
                <a:schemeClr val="bg1"/>
              </a:solidFill>
              <a:latin typeface="Calibri" panose="020F0502020204030204" pitchFamily="34" charset="0"/>
              <a:ea typeface="Roboto" panose="02000000000000000000" pitchFamily="2" charset="0"/>
              <a:cs typeface="Calibri" panose="020F0502020204030204" pitchFamily="34" charset="0"/>
            </a:endParaRPr>
          </a:p>
          <a:p>
            <a:pPr marL="342900" indent="-342900">
              <a:buFont typeface="Wingdings" panose="05000000000000000000" pitchFamily="2" charset="2"/>
              <a:buChar char="§"/>
            </a:pPr>
            <a:r>
              <a:rPr lang="en-US" sz="2400">
                <a:solidFill>
                  <a:schemeClr val="bg1"/>
                </a:solidFill>
                <a:latin typeface="Calibri" panose="020F0502020204030204" pitchFamily="34" charset="0"/>
                <a:ea typeface="Roboto" panose="02000000000000000000" pitchFamily="2" charset="0"/>
                <a:cs typeface="Calibri" panose="020F0502020204030204" pitchFamily="34" charset="0"/>
              </a:rPr>
              <a:t>Can contribute to reduced susceptibility to ARVs when in combination with major drug resistance mutations</a:t>
            </a:r>
          </a:p>
          <a:p>
            <a:endParaRPr lang="en-US" sz="1600">
              <a:solidFill>
                <a:schemeClr val="bg1"/>
              </a:solidFill>
              <a:latin typeface="Roboto" panose="02000000000000000000" pitchFamily="2" charset="0"/>
              <a:ea typeface="Roboto" panose="02000000000000000000" pitchFamily="2" charset="0"/>
            </a:endParaRPr>
          </a:p>
        </p:txBody>
      </p:sp>
      <p:sp>
        <p:nvSpPr>
          <p:cNvPr id="7" name="Content Placeholder 6">
            <a:extLst>
              <a:ext uri="{FF2B5EF4-FFF2-40B4-BE49-F238E27FC236}">
                <a16:creationId xmlns:a16="http://schemas.microsoft.com/office/drawing/2014/main" id="{6AF11FCE-DBEE-4B33-9F27-C478FEFA7803}"/>
              </a:ext>
            </a:extLst>
          </p:cNvPr>
          <p:cNvSpPr txBox="1">
            <a:spLocks noGrp="1"/>
          </p:cNvSpPr>
          <p:nvPr>
            <p:ph idx="1"/>
          </p:nvPr>
        </p:nvSpPr>
        <p:spPr>
          <a:xfrm>
            <a:off x="838199" y="1631517"/>
            <a:ext cx="4778829" cy="4826000"/>
          </a:xfrm>
          <a:prstGeom prst="rect">
            <a:avLst/>
          </a:prstGeom>
          <a:solidFill>
            <a:srgbClr val="0E8389"/>
          </a:solidFill>
          <a:effectLst/>
        </p:spPr>
        <p:txBody>
          <a:bodyPr wrap="square" lIns="228600" tIns="228600" rIns="228600" bIns="228600" rtlCol="0">
            <a:normAutofit fontScale="92500"/>
          </a:bodyPr>
          <a:lstStyle/>
          <a:p>
            <a:pPr marL="0" indent="0" algn="ctr">
              <a:lnSpc>
                <a:spcPct val="70000"/>
              </a:lnSpc>
              <a:buNone/>
            </a:pPr>
            <a:r>
              <a:rPr lang="en-US" sz="3500">
                <a:solidFill>
                  <a:schemeClr val="bg1"/>
                </a:solidFill>
                <a:latin typeface="Poppins SemiBold" panose="00000700000000000000" pitchFamily="2" charset="0"/>
                <a:cs typeface="Poppins SemiBold" panose="00000700000000000000" pitchFamily="2" charset="0"/>
              </a:rPr>
              <a:t>Major Mutations</a:t>
            </a:r>
          </a:p>
          <a:p>
            <a:pPr marL="0" indent="0">
              <a:buNone/>
            </a:pPr>
            <a:endParaRPr lang="en-US" sz="1600">
              <a:solidFill>
                <a:schemeClr val="bg1"/>
              </a:solidFill>
              <a:latin typeface="Calibri" panose="020F0502020204030204" pitchFamily="34" charset="0"/>
              <a:ea typeface="Roboto" panose="02000000000000000000" pitchFamily="2" charset="0"/>
              <a:cs typeface="Calibri" panose="020F0502020204030204" pitchFamily="34" charset="0"/>
            </a:endParaRPr>
          </a:p>
          <a:p>
            <a:pPr>
              <a:buClr>
                <a:schemeClr val="bg1"/>
              </a:buClr>
            </a:pPr>
            <a:r>
              <a:rPr lang="en-US" sz="2600">
                <a:solidFill>
                  <a:schemeClr val="bg1"/>
                </a:solidFill>
                <a:latin typeface="Calibri" panose="020F0502020204030204" pitchFamily="34" charset="0"/>
                <a:ea typeface="Roboto" panose="02000000000000000000" pitchFamily="2" charset="0"/>
                <a:cs typeface="Calibri" panose="020F0502020204030204" pitchFamily="34" charset="0"/>
              </a:rPr>
              <a:t>Commonly occur during virologic failure (when ART fails to adequately suppress a viral load) </a:t>
            </a:r>
          </a:p>
          <a:p>
            <a:pPr>
              <a:buClr>
                <a:schemeClr val="bg1"/>
              </a:buClr>
            </a:pPr>
            <a:endParaRPr lang="en-US" sz="2600">
              <a:solidFill>
                <a:schemeClr val="bg1"/>
              </a:solidFill>
              <a:latin typeface="Calibri" panose="020F0502020204030204" pitchFamily="34" charset="0"/>
              <a:ea typeface="Roboto" panose="02000000000000000000" pitchFamily="2" charset="0"/>
              <a:cs typeface="Calibri" panose="020F0502020204030204" pitchFamily="34" charset="0"/>
            </a:endParaRPr>
          </a:p>
          <a:p>
            <a:pPr>
              <a:buClr>
                <a:schemeClr val="bg1"/>
              </a:buClr>
            </a:pPr>
            <a:r>
              <a:rPr lang="en-US" sz="2600">
                <a:solidFill>
                  <a:schemeClr val="bg1"/>
                </a:solidFill>
                <a:latin typeface="Calibri" panose="020F0502020204030204" pitchFamily="34" charset="0"/>
                <a:ea typeface="Roboto" panose="02000000000000000000" pitchFamily="2" charset="0"/>
                <a:cs typeface="Calibri" panose="020F0502020204030204" pitchFamily="34" charset="0"/>
              </a:rPr>
              <a:t>Located at structurally important parts of a viral protein </a:t>
            </a:r>
          </a:p>
          <a:p>
            <a:pPr>
              <a:buClr>
                <a:schemeClr val="bg1"/>
              </a:buClr>
            </a:pPr>
            <a:endParaRPr lang="en-US" sz="2600">
              <a:solidFill>
                <a:schemeClr val="bg1"/>
              </a:solidFill>
              <a:latin typeface="Calibri" panose="020F0502020204030204" pitchFamily="34" charset="0"/>
              <a:ea typeface="Roboto" panose="02000000000000000000" pitchFamily="2" charset="0"/>
              <a:cs typeface="Calibri" panose="020F0502020204030204" pitchFamily="34" charset="0"/>
            </a:endParaRPr>
          </a:p>
          <a:p>
            <a:pPr>
              <a:buClr>
                <a:schemeClr val="bg1"/>
              </a:buClr>
            </a:pPr>
            <a:r>
              <a:rPr lang="en-US" sz="2600">
                <a:solidFill>
                  <a:schemeClr val="bg1"/>
                </a:solidFill>
                <a:latin typeface="Calibri" panose="020F0502020204030204" pitchFamily="34" charset="0"/>
                <a:ea typeface="Roboto" panose="02000000000000000000" pitchFamily="2" charset="0"/>
                <a:cs typeface="Calibri" panose="020F0502020204030204" pitchFamily="34" charset="0"/>
              </a:rPr>
              <a:t>Reduce susceptibility to one or more ARV </a:t>
            </a:r>
          </a:p>
        </p:txBody>
      </p:sp>
    </p:spTree>
    <p:extLst>
      <p:ext uri="{BB962C8B-B14F-4D97-AF65-F5344CB8AC3E}">
        <p14:creationId xmlns:p14="http://schemas.microsoft.com/office/powerpoint/2010/main" val="658868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74C28-F9D8-3D42-9EFF-986FF45E701E}"/>
              </a:ext>
            </a:extLst>
          </p:cNvPr>
          <p:cNvSpPr>
            <a:spLocks noGrp="1"/>
          </p:cNvSpPr>
          <p:nvPr>
            <p:ph idx="1"/>
          </p:nvPr>
        </p:nvSpPr>
        <p:spPr>
          <a:xfrm>
            <a:off x="843378" y="1476929"/>
            <a:ext cx="4234649" cy="4826627"/>
          </a:xfrm>
        </p:spPr>
        <p:txBody>
          <a:bodyPr/>
          <a:lstStyle/>
          <a:p>
            <a:pPr>
              <a:lnSpc>
                <a:spcPct val="120000"/>
              </a:lnSpc>
            </a:pPr>
            <a:r>
              <a:rPr lang="en-US" dirty="0"/>
              <a:t>Scientists use a letter and number to describe HIV’s genetic material.</a:t>
            </a:r>
          </a:p>
          <a:p>
            <a:pPr>
              <a:lnSpc>
                <a:spcPct val="120000"/>
              </a:lnSpc>
            </a:pPr>
            <a:r>
              <a:rPr lang="en-US" dirty="0"/>
              <a:t>The </a:t>
            </a:r>
            <a:r>
              <a:rPr lang="en-US" b="1" dirty="0"/>
              <a:t>NUMBER</a:t>
            </a:r>
            <a:r>
              <a:rPr lang="en-US" dirty="0"/>
              <a:t> shows where the mutation occurred within the codon.</a:t>
            </a:r>
          </a:p>
          <a:p>
            <a:pPr>
              <a:lnSpc>
                <a:spcPct val="120000"/>
              </a:lnSpc>
            </a:pPr>
            <a:r>
              <a:rPr lang="en-US" dirty="0"/>
              <a:t>The </a:t>
            </a:r>
            <a:r>
              <a:rPr lang="en-US" b="1" dirty="0"/>
              <a:t>LETTER</a:t>
            </a:r>
            <a:r>
              <a:rPr lang="en-US" dirty="0"/>
              <a:t> shows how the amino acid changed.</a:t>
            </a:r>
          </a:p>
          <a:p>
            <a:endParaRPr lang="en-US" dirty="0"/>
          </a:p>
        </p:txBody>
      </p:sp>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190956"/>
            <a:ext cx="11136302" cy="1143000"/>
          </a:xfrm>
        </p:spPr>
        <p:txBody>
          <a:bodyPr>
            <a:normAutofit/>
          </a:bodyPr>
          <a:lstStyle/>
          <a:p>
            <a:r>
              <a:rPr lang="en-US" sz="4000"/>
              <a:t>Understanding How to Read Mutations</a:t>
            </a:r>
          </a:p>
        </p:txBody>
      </p:sp>
      <p:sp>
        <p:nvSpPr>
          <p:cNvPr id="5" name="Content Placeholder 3">
            <a:extLst>
              <a:ext uri="{FF2B5EF4-FFF2-40B4-BE49-F238E27FC236}">
                <a16:creationId xmlns:a16="http://schemas.microsoft.com/office/drawing/2014/main" id="{A7EB2EDE-89DD-44BC-92D3-456210EA3576}"/>
              </a:ext>
            </a:extLst>
          </p:cNvPr>
          <p:cNvSpPr txBox="1">
            <a:spLocks/>
          </p:cNvSpPr>
          <p:nvPr/>
        </p:nvSpPr>
        <p:spPr>
          <a:xfrm>
            <a:off x="6175294" y="5641664"/>
            <a:ext cx="4086660" cy="102538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900" b="1" i="1" dirty="0">
                <a:solidFill>
                  <a:schemeClr val="accent1"/>
                </a:solidFill>
              </a:rPr>
              <a:t>M184V — a mutation in the reverse transcriptase (RT) gene that causes resistance to 3TC (lamivudine)</a:t>
            </a:r>
          </a:p>
          <a:p>
            <a:endParaRPr lang="en-US" dirty="0"/>
          </a:p>
        </p:txBody>
      </p:sp>
      <p:sp>
        <p:nvSpPr>
          <p:cNvPr id="6" name="Rectangle: Rounded Corners 5">
            <a:extLst>
              <a:ext uri="{FF2B5EF4-FFF2-40B4-BE49-F238E27FC236}">
                <a16:creationId xmlns:a16="http://schemas.microsoft.com/office/drawing/2014/main" id="{85FED563-332F-4B3C-9E9D-AEAEC3619D7D}"/>
              </a:ext>
            </a:extLst>
          </p:cNvPr>
          <p:cNvSpPr/>
          <p:nvPr/>
        </p:nvSpPr>
        <p:spPr>
          <a:xfrm>
            <a:off x="5236029" y="1578429"/>
            <a:ext cx="5823857" cy="39230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D4932EC-B75B-4572-8C88-500BC9EC17D5}"/>
              </a:ext>
            </a:extLst>
          </p:cNvPr>
          <p:cNvSpPr/>
          <p:nvPr/>
        </p:nvSpPr>
        <p:spPr>
          <a:xfrm>
            <a:off x="6622915" y="2956950"/>
            <a:ext cx="642258" cy="640134"/>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a:t>
            </a:r>
          </a:p>
        </p:txBody>
      </p:sp>
      <p:sp>
        <p:nvSpPr>
          <p:cNvPr id="8" name="Oval 7">
            <a:extLst>
              <a:ext uri="{FF2B5EF4-FFF2-40B4-BE49-F238E27FC236}">
                <a16:creationId xmlns:a16="http://schemas.microsoft.com/office/drawing/2014/main" id="{9EB99FD2-D04F-4E9C-A05B-CF2A8F07CDC0}"/>
              </a:ext>
            </a:extLst>
          </p:cNvPr>
          <p:cNvSpPr/>
          <p:nvPr/>
        </p:nvSpPr>
        <p:spPr>
          <a:xfrm>
            <a:off x="7281848" y="2930381"/>
            <a:ext cx="642258" cy="640134"/>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a:t>
            </a:r>
          </a:p>
        </p:txBody>
      </p:sp>
      <p:sp>
        <p:nvSpPr>
          <p:cNvPr id="9" name="Oval 8">
            <a:extLst>
              <a:ext uri="{FF2B5EF4-FFF2-40B4-BE49-F238E27FC236}">
                <a16:creationId xmlns:a16="http://schemas.microsoft.com/office/drawing/2014/main" id="{96C28FAC-C47B-4F2A-826B-E6D3AE654136}"/>
              </a:ext>
            </a:extLst>
          </p:cNvPr>
          <p:cNvSpPr/>
          <p:nvPr/>
        </p:nvSpPr>
        <p:spPr>
          <a:xfrm>
            <a:off x="7940781" y="2943725"/>
            <a:ext cx="642258" cy="640134"/>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8</a:t>
            </a:r>
          </a:p>
        </p:txBody>
      </p:sp>
      <p:sp>
        <p:nvSpPr>
          <p:cNvPr id="10" name="Oval 9">
            <a:extLst>
              <a:ext uri="{FF2B5EF4-FFF2-40B4-BE49-F238E27FC236}">
                <a16:creationId xmlns:a16="http://schemas.microsoft.com/office/drawing/2014/main" id="{1994828D-B6E8-4B95-ADEF-85BE389BFF06}"/>
              </a:ext>
            </a:extLst>
          </p:cNvPr>
          <p:cNvSpPr/>
          <p:nvPr/>
        </p:nvSpPr>
        <p:spPr>
          <a:xfrm>
            <a:off x="8599714" y="2940514"/>
            <a:ext cx="642258" cy="640134"/>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4</a:t>
            </a:r>
          </a:p>
        </p:txBody>
      </p:sp>
      <p:sp>
        <p:nvSpPr>
          <p:cNvPr id="11" name="Oval 10">
            <a:extLst>
              <a:ext uri="{FF2B5EF4-FFF2-40B4-BE49-F238E27FC236}">
                <a16:creationId xmlns:a16="http://schemas.microsoft.com/office/drawing/2014/main" id="{6C0DBA83-310F-49E0-88AD-64E6C828AEAC}"/>
              </a:ext>
            </a:extLst>
          </p:cNvPr>
          <p:cNvSpPr/>
          <p:nvPr/>
        </p:nvSpPr>
        <p:spPr>
          <a:xfrm>
            <a:off x="9258647" y="2930381"/>
            <a:ext cx="642258" cy="64013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V</a:t>
            </a:r>
          </a:p>
        </p:txBody>
      </p:sp>
      <p:sp>
        <p:nvSpPr>
          <p:cNvPr id="12" name="TextBox 11">
            <a:extLst>
              <a:ext uri="{FF2B5EF4-FFF2-40B4-BE49-F238E27FC236}">
                <a16:creationId xmlns:a16="http://schemas.microsoft.com/office/drawing/2014/main" id="{926C51C3-CB28-44D5-88EE-DFBE70B3F6F0}"/>
              </a:ext>
            </a:extLst>
          </p:cNvPr>
          <p:cNvSpPr txBox="1"/>
          <p:nvPr/>
        </p:nvSpPr>
        <p:spPr>
          <a:xfrm>
            <a:off x="5355508" y="3721623"/>
            <a:ext cx="2155982" cy="1477328"/>
          </a:xfrm>
          <a:prstGeom prst="rect">
            <a:avLst/>
          </a:prstGeom>
          <a:noFill/>
        </p:spPr>
        <p:txBody>
          <a:bodyPr wrap="square" rtlCol="0">
            <a:spAutoFit/>
          </a:bodyPr>
          <a:lstStyle/>
          <a:p>
            <a:r>
              <a:rPr lang="en-US" b="1" dirty="0">
                <a:solidFill>
                  <a:schemeClr val="bg1"/>
                </a:solidFill>
              </a:rPr>
              <a:t>Amino acid found in ‘wild-type’ HIV. In this example, M stands for methionine</a:t>
            </a:r>
          </a:p>
        </p:txBody>
      </p:sp>
      <p:cxnSp>
        <p:nvCxnSpPr>
          <p:cNvPr id="14" name="Straight Arrow Connector 13">
            <a:extLst>
              <a:ext uri="{FF2B5EF4-FFF2-40B4-BE49-F238E27FC236}">
                <a16:creationId xmlns:a16="http://schemas.microsoft.com/office/drawing/2014/main" id="{2653F0AF-3452-4010-AAB9-C785289B1BAC}"/>
              </a:ext>
            </a:extLst>
          </p:cNvPr>
          <p:cNvCxnSpPr>
            <a:cxnSpLocks/>
          </p:cNvCxnSpPr>
          <p:nvPr/>
        </p:nvCxnSpPr>
        <p:spPr>
          <a:xfrm flipV="1">
            <a:off x="5960277" y="3352156"/>
            <a:ext cx="640080" cy="43478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E426CD3-063D-4D4F-B8B0-A89128A80670}"/>
              </a:ext>
            </a:extLst>
          </p:cNvPr>
          <p:cNvSpPr txBox="1"/>
          <p:nvPr/>
        </p:nvSpPr>
        <p:spPr>
          <a:xfrm>
            <a:off x="8545286" y="3712032"/>
            <a:ext cx="2514600" cy="1754326"/>
          </a:xfrm>
          <a:prstGeom prst="rect">
            <a:avLst/>
          </a:prstGeom>
          <a:noFill/>
        </p:spPr>
        <p:txBody>
          <a:bodyPr wrap="square" rtlCol="0">
            <a:spAutoFit/>
          </a:bodyPr>
          <a:lstStyle/>
          <a:p>
            <a:r>
              <a:rPr lang="en-US" b="1" dirty="0">
                <a:solidFill>
                  <a:schemeClr val="bg1"/>
                </a:solidFill>
              </a:rPr>
              <a:t>New amino acid, which took methionine’s place at codon 184, producing a mutation. In this example, V stands for valine</a:t>
            </a:r>
          </a:p>
        </p:txBody>
      </p:sp>
      <p:sp>
        <p:nvSpPr>
          <p:cNvPr id="16" name="TextBox 15">
            <a:extLst>
              <a:ext uri="{FF2B5EF4-FFF2-40B4-BE49-F238E27FC236}">
                <a16:creationId xmlns:a16="http://schemas.microsoft.com/office/drawing/2014/main" id="{0B32A4E2-B36C-4DC5-842A-B2E29079CB5C}"/>
              </a:ext>
            </a:extLst>
          </p:cNvPr>
          <p:cNvSpPr txBox="1"/>
          <p:nvPr/>
        </p:nvSpPr>
        <p:spPr>
          <a:xfrm>
            <a:off x="6700322" y="1656668"/>
            <a:ext cx="3131992" cy="923330"/>
          </a:xfrm>
          <a:prstGeom prst="rect">
            <a:avLst/>
          </a:prstGeom>
          <a:noFill/>
        </p:spPr>
        <p:txBody>
          <a:bodyPr wrap="square" rtlCol="0">
            <a:spAutoFit/>
          </a:bodyPr>
          <a:lstStyle/>
          <a:p>
            <a:pPr algn="ctr"/>
            <a:r>
              <a:rPr lang="en-US" b="1" dirty="0">
                <a:solidFill>
                  <a:schemeClr val="bg1"/>
                </a:solidFill>
              </a:rPr>
              <a:t>Specific location or “codon” within HIV’s RNA/ gene where the mutation is located</a:t>
            </a:r>
          </a:p>
        </p:txBody>
      </p:sp>
      <p:cxnSp>
        <p:nvCxnSpPr>
          <p:cNvPr id="18" name="Straight Arrow Connector 17">
            <a:extLst>
              <a:ext uri="{FF2B5EF4-FFF2-40B4-BE49-F238E27FC236}">
                <a16:creationId xmlns:a16="http://schemas.microsoft.com/office/drawing/2014/main" id="{374D5122-7B93-42DA-A5B6-FFA805BF347B}"/>
              </a:ext>
            </a:extLst>
          </p:cNvPr>
          <p:cNvCxnSpPr>
            <a:cxnSpLocks/>
          </p:cNvCxnSpPr>
          <p:nvPr/>
        </p:nvCxnSpPr>
        <p:spPr>
          <a:xfrm flipH="1" flipV="1">
            <a:off x="9897630" y="3320479"/>
            <a:ext cx="640080" cy="43891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 name="Right Brace 20">
            <a:extLst>
              <a:ext uri="{FF2B5EF4-FFF2-40B4-BE49-F238E27FC236}">
                <a16:creationId xmlns:a16="http://schemas.microsoft.com/office/drawing/2014/main" id="{4689E6F0-8737-4A88-9C4A-03FF738CAB65}"/>
              </a:ext>
            </a:extLst>
          </p:cNvPr>
          <p:cNvSpPr/>
          <p:nvPr/>
        </p:nvSpPr>
        <p:spPr>
          <a:xfrm rot="16200000">
            <a:off x="8130541" y="1981768"/>
            <a:ext cx="274320" cy="1645920"/>
          </a:xfrm>
          <a:prstGeom prst="rightBrace">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666923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231338"/>
            <a:ext cx="10515600" cy="1143000"/>
          </a:xfrm>
        </p:spPr>
        <p:txBody>
          <a:bodyPr>
            <a:noAutofit/>
          </a:bodyPr>
          <a:lstStyle/>
          <a:p>
            <a:r>
              <a:rPr lang="en-US" sz="4000"/>
              <a:t>How to Interpret HIV Drug Resistance Results</a:t>
            </a:r>
            <a:endParaRPr lang="en-US" sz="2400"/>
          </a:p>
        </p:txBody>
      </p:sp>
      <p:sp>
        <p:nvSpPr>
          <p:cNvPr id="9" name="Content Placeholder 4">
            <a:extLst>
              <a:ext uri="{FF2B5EF4-FFF2-40B4-BE49-F238E27FC236}">
                <a16:creationId xmlns:a16="http://schemas.microsoft.com/office/drawing/2014/main" id="{78F39B54-96E2-44C4-BEA0-E02D346C09CC}"/>
              </a:ext>
            </a:extLst>
          </p:cNvPr>
          <p:cNvSpPr>
            <a:spLocks noGrp="1"/>
          </p:cNvSpPr>
          <p:nvPr>
            <p:ph idx="1"/>
          </p:nvPr>
        </p:nvSpPr>
        <p:spPr>
          <a:xfrm>
            <a:off x="900344" y="1932158"/>
            <a:ext cx="10125722" cy="1814220"/>
          </a:xfrm>
        </p:spPr>
        <p:txBody>
          <a:bodyPr/>
          <a:lstStyle/>
          <a:p>
            <a:r>
              <a:rPr lang="en-US" sz="3200"/>
              <a:t>The results will indicate which ARVs have reduced effectiveness.</a:t>
            </a:r>
          </a:p>
          <a:p>
            <a:r>
              <a:rPr lang="en-US" sz="3200"/>
              <a:t>Each HIV drug has its own resistance result, which can be:</a:t>
            </a:r>
            <a:endParaRPr lang="en-US" sz="2800" b="1" cap="none" spc="0">
              <a:ln w="9525">
                <a:solidFill>
                  <a:schemeClr val="accent6">
                    <a:lumMod val="50000"/>
                  </a:schemeClr>
                </a:solidFill>
                <a:prstDash val="solid"/>
              </a:ln>
              <a:solidFill>
                <a:srgbClr val="00B050"/>
              </a:solidFill>
              <a:effectLst>
                <a:outerShdw blurRad="12700" dist="38100" dir="2700000" algn="tl" rotWithShape="0">
                  <a:schemeClr val="accent5">
                    <a:lumMod val="60000"/>
                    <a:lumOff val="40000"/>
                  </a:schemeClr>
                </a:outerShdw>
              </a:effectLst>
            </a:endParaRPr>
          </a:p>
          <a:p>
            <a:endParaRPr lang="en-US" sz="2800" b="1" cap="none" spc="0">
              <a:ln w="9525">
                <a:solidFill>
                  <a:schemeClr val="accent4">
                    <a:lumMod val="60000"/>
                    <a:lumOff val="40000"/>
                  </a:schemeClr>
                </a:solidFill>
                <a:prstDash val="solid"/>
              </a:ln>
              <a:solidFill>
                <a:schemeClr val="accent2">
                  <a:lumMod val="75000"/>
                </a:schemeClr>
              </a:solidFill>
              <a:effectLst>
                <a:outerShdw blurRad="12700" dist="38100" dir="2700000" algn="tl" rotWithShape="0">
                  <a:schemeClr val="accent5">
                    <a:lumMod val="60000"/>
                    <a:lumOff val="40000"/>
                  </a:schemeClr>
                </a:outerShdw>
              </a:effectLst>
            </a:endParaRPr>
          </a:p>
          <a:p>
            <a:endParaRPr lang="en-US" sz="2800" b="1" cap="none" spc="0">
              <a:ln w="9525">
                <a:solidFill>
                  <a:schemeClr val="accent6">
                    <a:lumMod val="50000"/>
                  </a:schemeClr>
                </a:solidFill>
                <a:prstDash val="solid"/>
              </a:ln>
              <a:solidFill>
                <a:srgbClr val="00B050"/>
              </a:solidFill>
              <a:effectLst>
                <a:outerShdw blurRad="12700" dist="38100" dir="2700000" algn="tl" rotWithShape="0">
                  <a:schemeClr val="accent5">
                    <a:lumMod val="60000"/>
                    <a:lumOff val="40000"/>
                  </a:schemeClr>
                </a:outerShdw>
              </a:effectLst>
            </a:endParaRPr>
          </a:p>
          <a:p>
            <a:endParaRPr lang="en-US"/>
          </a:p>
          <a:p>
            <a:pPr marL="0" indent="0">
              <a:buNone/>
            </a:pPr>
            <a:endParaRPr lang="en-US"/>
          </a:p>
        </p:txBody>
      </p:sp>
      <p:sp>
        <p:nvSpPr>
          <p:cNvPr id="4" name="TextBox 3">
            <a:extLst>
              <a:ext uri="{FF2B5EF4-FFF2-40B4-BE49-F238E27FC236}">
                <a16:creationId xmlns:a16="http://schemas.microsoft.com/office/drawing/2014/main" id="{1AEEC670-126B-4E51-A762-3A5275E69008}"/>
              </a:ext>
            </a:extLst>
          </p:cNvPr>
          <p:cNvSpPr txBox="1"/>
          <p:nvPr/>
        </p:nvSpPr>
        <p:spPr>
          <a:xfrm>
            <a:off x="1001486" y="3665569"/>
            <a:ext cx="9285514" cy="2554545"/>
          </a:xfrm>
          <a:prstGeom prst="rect">
            <a:avLst/>
          </a:prstGeom>
          <a:solidFill>
            <a:schemeClr val="accent3"/>
          </a:solidFill>
        </p:spPr>
        <p:txBody>
          <a:bodyPr wrap="square" rtlCol="0">
            <a:spAutoFit/>
          </a:bodyPr>
          <a:lstStyle/>
          <a:p>
            <a:pPr marL="914400" lvl="1" indent="-457200">
              <a:buFont typeface="Wingdings" panose="05000000000000000000" pitchFamily="2" charset="2"/>
              <a:buChar char="§"/>
            </a:pPr>
            <a:r>
              <a:rPr lang="en-US" sz="3200">
                <a:solidFill>
                  <a:schemeClr val="bg1"/>
                </a:solidFill>
                <a:latin typeface="Poppins SemiBold" panose="00000700000000000000" pitchFamily="2" charset="0"/>
                <a:cs typeface="Poppins SemiBold" panose="00000700000000000000" pitchFamily="2" charset="0"/>
              </a:rPr>
              <a:t>SUSCEPTIBLE</a:t>
            </a:r>
          </a:p>
          <a:p>
            <a:pPr marL="914400" lvl="1" indent="-457200">
              <a:buFont typeface="Wingdings" panose="05000000000000000000" pitchFamily="2" charset="2"/>
              <a:buChar char="§"/>
            </a:pPr>
            <a:r>
              <a:rPr lang="en-US" sz="3200">
                <a:solidFill>
                  <a:schemeClr val="bg1"/>
                </a:solidFill>
                <a:latin typeface="Poppins SemiBold" panose="00000700000000000000" pitchFamily="2" charset="0"/>
                <a:cs typeface="Poppins SemiBold" panose="00000700000000000000" pitchFamily="2" charset="0"/>
              </a:rPr>
              <a:t>POTENTIAL LOW-LEVEL RESISTANCE</a:t>
            </a:r>
          </a:p>
          <a:p>
            <a:pPr marL="914400" lvl="1" indent="-457200">
              <a:buFont typeface="Wingdings" panose="05000000000000000000" pitchFamily="2" charset="2"/>
              <a:buChar char="§"/>
            </a:pPr>
            <a:r>
              <a:rPr lang="en-US" sz="3200">
                <a:solidFill>
                  <a:schemeClr val="bg1"/>
                </a:solidFill>
                <a:latin typeface="Poppins SemiBold" panose="00000700000000000000" pitchFamily="2" charset="0"/>
                <a:cs typeface="Poppins SemiBold" panose="00000700000000000000" pitchFamily="2" charset="0"/>
              </a:rPr>
              <a:t>LOW-LEVEL RESISTANCE</a:t>
            </a:r>
          </a:p>
          <a:p>
            <a:pPr marL="914400" lvl="1" indent="-457200">
              <a:buFont typeface="Wingdings" panose="05000000000000000000" pitchFamily="2" charset="2"/>
              <a:buChar char="§"/>
            </a:pPr>
            <a:r>
              <a:rPr lang="en-US" sz="3200">
                <a:solidFill>
                  <a:schemeClr val="bg1"/>
                </a:solidFill>
                <a:latin typeface="Poppins SemiBold" panose="00000700000000000000" pitchFamily="2" charset="0"/>
                <a:cs typeface="Poppins SemiBold" panose="00000700000000000000" pitchFamily="2" charset="0"/>
              </a:rPr>
              <a:t>INTERMEDIATE RESISTANCE</a:t>
            </a:r>
          </a:p>
          <a:p>
            <a:pPr marL="914400" lvl="1" indent="-457200">
              <a:buFont typeface="Wingdings" panose="05000000000000000000" pitchFamily="2" charset="2"/>
              <a:buChar char="§"/>
            </a:pPr>
            <a:r>
              <a:rPr lang="en-US" sz="3200">
                <a:solidFill>
                  <a:schemeClr val="bg1"/>
                </a:solidFill>
                <a:latin typeface="Poppins SemiBold" panose="00000700000000000000" pitchFamily="2" charset="0"/>
                <a:cs typeface="Poppins SemiBold" panose="00000700000000000000" pitchFamily="2" charset="0"/>
              </a:rPr>
              <a:t>HIGH-LEVEL RESISTANCE</a:t>
            </a:r>
          </a:p>
        </p:txBody>
      </p:sp>
    </p:spTree>
    <p:extLst>
      <p:ext uri="{BB962C8B-B14F-4D97-AF65-F5344CB8AC3E}">
        <p14:creationId xmlns:p14="http://schemas.microsoft.com/office/powerpoint/2010/main" val="413630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DB0748-BE7C-4729-952E-415DD6318631}"/>
              </a:ext>
            </a:extLst>
          </p:cNvPr>
          <p:cNvSpPr>
            <a:spLocks noGrp="1"/>
          </p:cNvSpPr>
          <p:nvPr>
            <p:ph type="title"/>
          </p:nvPr>
        </p:nvSpPr>
        <p:spPr>
          <a:xfrm>
            <a:off x="-311728" y="190956"/>
            <a:ext cx="11419610" cy="1143000"/>
          </a:xfrm>
        </p:spPr>
        <p:txBody>
          <a:bodyPr>
            <a:normAutofit fontScale="90000"/>
          </a:bodyPr>
          <a:lstStyle/>
          <a:p>
            <a:r>
              <a:rPr lang="en-US" sz="4000"/>
              <a:t>What Do the Drug Resistance Results Mean?</a:t>
            </a:r>
          </a:p>
        </p:txBody>
      </p:sp>
      <p:sp>
        <p:nvSpPr>
          <p:cNvPr id="4" name="Content Placeholder 3">
            <a:extLst>
              <a:ext uri="{FF2B5EF4-FFF2-40B4-BE49-F238E27FC236}">
                <a16:creationId xmlns:a16="http://schemas.microsoft.com/office/drawing/2014/main" id="{DF6139A5-49EB-4BCC-9151-A6B584229E61}"/>
              </a:ext>
            </a:extLst>
          </p:cNvPr>
          <p:cNvSpPr txBox="1">
            <a:spLocks noGrp="1"/>
          </p:cNvSpPr>
          <p:nvPr>
            <p:ph idx="1"/>
          </p:nvPr>
        </p:nvSpPr>
        <p:spPr>
          <a:xfrm>
            <a:off x="184972" y="1925927"/>
            <a:ext cx="1918747" cy="4253389"/>
          </a:xfrm>
          <a:prstGeom prst="rect">
            <a:avLst/>
          </a:prstGeom>
          <a:solidFill>
            <a:srgbClr val="0E8389"/>
          </a:solidFill>
          <a:effectLst/>
        </p:spPr>
        <p:txBody>
          <a:bodyPr wrap="square" lIns="228600" tIns="228600" rIns="228600" bIns="228600" rtlCol="0">
            <a:normAutofit/>
          </a:bodyPr>
          <a:lstStyle/>
          <a:p>
            <a:pPr marL="0" indent="0" algn="ctr">
              <a:buNone/>
            </a:pPr>
            <a:r>
              <a:rPr lang="en-US" sz="1800" b="1">
                <a:solidFill>
                  <a:schemeClr val="bg1"/>
                </a:solidFill>
                <a:latin typeface="Poppins SemiBold" pitchFamily="2" charset="77"/>
                <a:ea typeface="Roboto" panose="02000000000000000000" pitchFamily="2" charset="0"/>
                <a:cs typeface="Poppins SemiBold" pitchFamily="2" charset="77"/>
              </a:rPr>
              <a:t>Susceptible</a:t>
            </a:r>
            <a:br>
              <a:rPr lang="en-US" sz="3200">
                <a:solidFill>
                  <a:schemeClr val="bg1"/>
                </a:solidFill>
                <a:latin typeface="Calibri" panose="020F0502020204030204" pitchFamily="34" charset="0"/>
                <a:ea typeface="Roboto" panose="02000000000000000000" pitchFamily="2" charset="0"/>
                <a:cs typeface="Calibri" panose="020F0502020204030204" pitchFamily="34" charset="0"/>
              </a:rPr>
            </a:br>
            <a:endParaRPr lang="en-US" sz="3200">
              <a:solidFill>
                <a:schemeClr val="bg1"/>
              </a:solidFill>
              <a:latin typeface="Calibri" panose="020F0502020204030204" pitchFamily="34" charset="0"/>
              <a:ea typeface="Roboto" panose="02000000000000000000" pitchFamily="2" charset="0"/>
              <a:cs typeface="Calibri" panose="020F0502020204030204" pitchFamily="34" charset="0"/>
            </a:endParaRPr>
          </a:p>
          <a:p>
            <a:pPr marL="0" indent="0" algn="ctr">
              <a:buNone/>
            </a:pPr>
            <a:endParaRPr lang="en-US" sz="2000">
              <a:solidFill>
                <a:schemeClr val="bg1"/>
              </a:solidFill>
              <a:latin typeface="Calibri" panose="020F0502020204030204" pitchFamily="34" charset="0"/>
              <a:ea typeface="Roboto" panose="02000000000000000000" pitchFamily="2" charset="0"/>
              <a:cs typeface="Calibri" panose="020F0502020204030204" pitchFamily="34" charset="0"/>
            </a:endParaRPr>
          </a:p>
          <a:p>
            <a:pPr marL="0" indent="0" algn="ctr">
              <a:buNone/>
            </a:pPr>
            <a:r>
              <a:rPr lang="en-US" sz="2000">
                <a:solidFill>
                  <a:schemeClr val="bg1"/>
                </a:solidFill>
                <a:latin typeface="Calibri" panose="020F0502020204030204" pitchFamily="34" charset="0"/>
                <a:ea typeface="Roboto" panose="02000000000000000000" pitchFamily="2" charset="0"/>
                <a:cs typeface="Calibri" panose="020F0502020204030204" pitchFamily="34" charset="0"/>
              </a:rPr>
              <a:t>There is no evidence of resistance to this ARV.</a:t>
            </a:r>
          </a:p>
          <a:p>
            <a:endParaRPr lang="en-US" sz="1600">
              <a:solidFill>
                <a:schemeClr val="bg1"/>
              </a:solidFill>
              <a:latin typeface="Roboto" panose="02000000000000000000" pitchFamily="2" charset="0"/>
              <a:ea typeface="Roboto" panose="02000000000000000000" pitchFamily="2" charset="0"/>
            </a:endParaRPr>
          </a:p>
        </p:txBody>
      </p:sp>
      <p:sp>
        <p:nvSpPr>
          <p:cNvPr id="7" name="TextBox 6">
            <a:extLst>
              <a:ext uri="{FF2B5EF4-FFF2-40B4-BE49-F238E27FC236}">
                <a16:creationId xmlns:a16="http://schemas.microsoft.com/office/drawing/2014/main" id="{FA5687BA-100B-42AE-9677-75718FBA5E9F}"/>
              </a:ext>
            </a:extLst>
          </p:cNvPr>
          <p:cNvSpPr txBox="1"/>
          <p:nvPr/>
        </p:nvSpPr>
        <p:spPr>
          <a:xfrm>
            <a:off x="6624735" y="1925928"/>
            <a:ext cx="2317248" cy="4250000"/>
          </a:xfrm>
          <a:prstGeom prst="rect">
            <a:avLst/>
          </a:prstGeom>
          <a:solidFill>
            <a:srgbClr val="D4993C"/>
          </a:solidFill>
          <a:effectLst/>
        </p:spPr>
        <p:txBody>
          <a:bodyPr wrap="square" lIns="228600" tIns="228600" rIns="228600" bIns="228600" rtlCol="0">
            <a:normAutofit/>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lang="en-US" altLang="en-US" b="1">
                <a:solidFill>
                  <a:schemeClr val="bg1"/>
                </a:solidFill>
                <a:latin typeface="Poppins SemiBold" pitchFamily="2" charset="77"/>
                <a:ea typeface="Roboto" panose="02000000000000000000" pitchFamily="2" charset="0"/>
                <a:cs typeface="Poppins SemiBold" pitchFamily="2" charset="77"/>
              </a:rPr>
              <a:t>Intermediate Resistance</a:t>
            </a:r>
          </a:p>
          <a:p>
            <a:endParaRPr lang="en-US" sz="2800">
              <a:solidFill>
                <a:schemeClr val="bg1"/>
              </a:solidFill>
              <a:latin typeface="Calibri" panose="020F0502020204030204" pitchFamily="34" charset="0"/>
              <a:ea typeface="Roboto" panose="02000000000000000000" pitchFamily="2" charset="0"/>
              <a:cs typeface="Calibri" panose="020F0502020204030204" pitchFamily="34" charset="0"/>
            </a:endParaRPr>
          </a:p>
          <a:p>
            <a:pPr algn="ctr">
              <a:lnSpc>
                <a:spcPct val="80000"/>
              </a:lnSpc>
              <a:spcBef>
                <a:spcPts val="1000"/>
              </a:spcBef>
              <a:buClr>
                <a:srgbClr val="E0A141"/>
              </a:buClr>
            </a:pPr>
            <a:r>
              <a:rPr lang="en-US" sz="2000">
                <a:solidFill>
                  <a:schemeClr val="bg1"/>
                </a:solidFill>
                <a:latin typeface="Calibri" panose="020F0502020204030204" pitchFamily="34" charset="0"/>
                <a:ea typeface="Roboto" panose="02000000000000000000" pitchFamily="2" charset="0"/>
                <a:cs typeface="Calibri" panose="020F0502020204030204" pitchFamily="34" charset="0"/>
              </a:rPr>
              <a:t>Mutations present may partially reduce ARV activity, but the ARV may still have sufficient remaining  effectiveness.</a:t>
            </a:r>
          </a:p>
          <a:p>
            <a:endParaRPr lang="en-US" sz="2800">
              <a:solidFill>
                <a:schemeClr val="bg1"/>
              </a:solidFill>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AF0D5330-EE26-45C0-8301-65A24754B66F}"/>
              </a:ext>
            </a:extLst>
          </p:cNvPr>
          <p:cNvSpPr txBox="1"/>
          <p:nvPr/>
        </p:nvSpPr>
        <p:spPr>
          <a:xfrm>
            <a:off x="9005779" y="1925926"/>
            <a:ext cx="2165901" cy="4249999"/>
          </a:xfrm>
          <a:prstGeom prst="rect">
            <a:avLst/>
          </a:prstGeom>
          <a:solidFill>
            <a:srgbClr val="AF315A"/>
          </a:solidFill>
          <a:effectLst/>
        </p:spPr>
        <p:txBody>
          <a:bodyPr wrap="square" lIns="228600" tIns="228600" rIns="228600" bIns="228600" rtlCol="0">
            <a:normAutofit/>
          </a:bodyPr>
          <a:lstStyle/>
          <a:p>
            <a:pPr marL="0" marR="0" lvl="0" indent="0" algn="ctr" defTabSz="914400" rtl="0" eaLnBrk="1" fontAlgn="base" latinLnBrk="0" hangingPunct="1">
              <a:lnSpc>
                <a:spcPct val="100000"/>
              </a:lnSpc>
              <a:spcBef>
                <a:spcPct val="20000"/>
              </a:spcBef>
              <a:spcAft>
                <a:spcPct val="0"/>
              </a:spcAft>
              <a:buClr>
                <a:schemeClr val="bg2"/>
              </a:buClr>
              <a:buSzPct val="70000"/>
              <a:buFont typeface="Wingdings" panose="05000000000000000000" pitchFamily="2" charset="2"/>
              <a:buNone/>
              <a:tabLst/>
            </a:pPr>
            <a:r>
              <a:rPr lang="en-US" altLang="en-US" b="1">
                <a:solidFill>
                  <a:schemeClr val="bg1"/>
                </a:solidFill>
                <a:latin typeface="Poppins SemiBold" pitchFamily="2" charset="77"/>
                <a:ea typeface="Roboto" panose="02000000000000000000" pitchFamily="2" charset="0"/>
                <a:cs typeface="Poppins SemiBold" pitchFamily="2" charset="77"/>
              </a:rPr>
              <a:t>High-level Resistance</a:t>
            </a:r>
          </a:p>
          <a:p>
            <a:endParaRPr lang="en-US" sz="3300">
              <a:solidFill>
                <a:schemeClr val="bg1"/>
              </a:solidFill>
              <a:latin typeface="Roboto" panose="02000000000000000000" pitchFamily="2" charset="0"/>
              <a:ea typeface="Roboto" panose="02000000000000000000" pitchFamily="2" charset="0"/>
            </a:endParaRPr>
          </a:p>
          <a:p>
            <a:pPr algn="ctr">
              <a:lnSpc>
                <a:spcPct val="70000"/>
              </a:lnSpc>
              <a:spcBef>
                <a:spcPts val="1000"/>
              </a:spcBef>
              <a:buClr>
                <a:srgbClr val="E0A141"/>
              </a:buClr>
            </a:pPr>
            <a:r>
              <a:rPr lang="en-US" sz="2000">
                <a:solidFill>
                  <a:schemeClr val="bg1"/>
                </a:solidFill>
                <a:latin typeface="Calibri" panose="020F0502020204030204" pitchFamily="34" charset="0"/>
                <a:ea typeface="Roboto" panose="02000000000000000000" pitchFamily="2" charset="0"/>
                <a:cs typeface="Calibri" panose="020F0502020204030204" pitchFamily="34" charset="0"/>
              </a:rPr>
              <a:t>This ARV’s effectiveness is significantly reduced.</a:t>
            </a:r>
          </a:p>
          <a:p>
            <a:endParaRPr lang="en-US" sz="1600">
              <a:solidFill>
                <a:schemeClr val="bg1"/>
              </a:solidFill>
              <a:latin typeface="Roboto" panose="02000000000000000000" pitchFamily="2" charset="0"/>
              <a:ea typeface="Roboto" panose="02000000000000000000" pitchFamily="2" charset="0"/>
            </a:endParaRPr>
          </a:p>
        </p:txBody>
      </p:sp>
      <p:sp>
        <p:nvSpPr>
          <p:cNvPr id="6" name="Content Placeholder 3">
            <a:extLst>
              <a:ext uri="{FF2B5EF4-FFF2-40B4-BE49-F238E27FC236}">
                <a16:creationId xmlns:a16="http://schemas.microsoft.com/office/drawing/2014/main" id="{9A4CA92B-BCB4-40B9-9A9F-25E90F83701F}"/>
              </a:ext>
            </a:extLst>
          </p:cNvPr>
          <p:cNvSpPr txBox="1">
            <a:spLocks/>
          </p:cNvSpPr>
          <p:nvPr/>
        </p:nvSpPr>
        <p:spPr>
          <a:xfrm>
            <a:off x="2167515" y="1925928"/>
            <a:ext cx="2163727" cy="4253389"/>
          </a:xfrm>
          <a:prstGeom prst="rect">
            <a:avLst/>
          </a:prstGeom>
          <a:solidFill>
            <a:schemeClr val="accent5"/>
          </a:solidFill>
          <a:effectLst/>
        </p:spPr>
        <p:txBody>
          <a:bodyPr vert="horz" wrap="square" lIns="228600" tIns="228600" rIns="228600" bIns="228600" rtlCol="0">
            <a:norm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sz="2000" b="1">
                <a:solidFill>
                  <a:schemeClr val="bg1"/>
                </a:solidFill>
                <a:latin typeface="+mn-lt"/>
                <a:cs typeface="Poppins SemiBold" pitchFamily="2" charset="77"/>
              </a:rPr>
              <a:t>Potential low-level resistance</a:t>
            </a:r>
            <a:br>
              <a:rPr lang="en-US" sz="2000">
                <a:solidFill>
                  <a:schemeClr val="bg1"/>
                </a:solidFill>
                <a:latin typeface="+mn-lt"/>
              </a:rPr>
            </a:br>
            <a:endParaRPr lang="en-US" sz="2000">
              <a:solidFill>
                <a:schemeClr val="bg1"/>
              </a:solidFill>
              <a:latin typeface="+mn-lt"/>
            </a:endParaRPr>
          </a:p>
          <a:p>
            <a:pPr marL="0" indent="0" algn="ctr">
              <a:buNone/>
            </a:pPr>
            <a:r>
              <a:rPr lang="en-US" sz="2000">
                <a:solidFill>
                  <a:schemeClr val="bg1"/>
                </a:solidFill>
                <a:latin typeface="+mn-lt"/>
              </a:rPr>
              <a:t>There may be mutations  associated with resistance only when they occur with additional mutations.</a:t>
            </a:r>
          </a:p>
        </p:txBody>
      </p:sp>
      <p:sp>
        <p:nvSpPr>
          <p:cNvPr id="9" name="Content Placeholder 3">
            <a:extLst>
              <a:ext uri="{FF2B5EF4-FFF2-40B4-BE49-F238E27FC236}">
                <a16:creationId xmlns:a16="http://schemas.microsoft.com/office/drawing/2014/main" id="{F9D3F4E2-3743-4341-A357-CB05F1802D64}"/>
              </a:ext>
            </a:extLst>
          </p:cNvPr>
          <p:cNvSpPr txBox="1">
            <a:spLocks/>
          </p:cNvSpPr>
          <p:nvPr/>
        </p:nvSpPr>
        <p:spPr>
          <a:xfrm>
            <a:off x="4395038" y="1925927"/>
            <a:ext cx="2165901" cy="4253389"/>
          </a:xfrm>
          <a:prstGeom prst="rect">
            <a:avLst/>
          </a:prstGeom>
          <a:solidFill>
            <a:schemeClr val="accent6"/>
          </a:solidFill>
          <a:effectLst/>
        </p:spPr>
        <p:txBody>
          <a:bodyPr vert="horz" wrap="square" lIns="228600" tIns="228600" rIns="228600" bIns="228600" rtlCol="0">
            <a:norm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sz="1800" b="1">
                <a:solidFill>
                  <a:schemeClr val="bg1"/>
                </a:solidFill>
                <a:latin typeface="Poppins SemiBold" pitchFamily="2" charset="77"/>
                <a:cs typeface="Poppins SemiBold" pitchFamily="2" charset="77"/>
              </a:rPr>
              <a:t>Low-level resistance</a:t>
            </a:r>
            <a:br>
              <a:rPr lang="en-US" sz="2400">
                <a:solidFill>
                  <a:schemeClr val="bg1"/>
                </a:solidFill>
              </a:rPr>
            </a:br>
            <a:endParaRPr lang="en-US" sz="2400">
              <a:solidFill>
                <a:schemeClr val="bg1"/>
              </a:solidFill>
            </a:endParaRPr>
          </a:p>
          <a:p>
            <a:pPr marL="0" indent="0" algn="ctr">
              <a:lnSpc>
                <a:spcPct val="70000"/>
              </a:lnSpc>
              <a:buNone/>
            </a:pPr>
            <a:endParaRPr lang="en-US" sz="2000">
              <a:solidFill>
                <a:schemeClr val="bg1"/>
              </a:solidFill>
            </a:endParaRPr>
          </a:p>
          <a:p>
            <a:pPr marL="0" indent="0" algn="ctr">
              <a:lnSpc>
                <a:spcPct val="70000"/>
              </a:lnSpc>
              <a:buNone/>
            </a:pPr>
            <a:r>
              <a:rPr lang="en-US" sz="2000">
                <a:solidFill>
                  <a:schemeClr val="bg1"/>
                </a:solidFill>
              </a:rPr>
              <a:t>There is potential for reduced ARV susceptibility.</a:t>
            </a:r>
          </a:p>
        </p:txBody>
      </p:sp>
    </p:spTree>
    <p:extLst>
      <p:ext uri="{BB962C8B-B14F-4D97-AF65-F5344CB8AC3E}">
        <p14:creationId xmlns:p14="http://schemas.microsoft.com/office/powerpoint/2010/main" val="755166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p:txBody>
          <a:bodyPr>
            <a:normAutofit/>
          </a:bodyPr>
          <a:lstStyle/>
          <a:p>
            <a:r>
              <a:rPr lang="en-US" sz="4000"/>
              <a:t>What Happens When HIV Mutates?</a:t>
            </a:r>
          </a:p>
        </p:txBody>
      </p:sp>
      <p:sp>
        <p:nvSpPr>
          <p:cNvPr id="6" name="Content Placeholder 2">
            <a:extLst>
              <a:ext uri="{FF2B5EF4-FFF2-40B4-BE49-F238E27FC236}">
                <a16:creationId xmlns:a16="http://schemas.microsoft.com/office/drawing/2014/main" id="{CB8D5A81-53B8-499E-B3D8-F5501C77FE3C}"/>
              </a:ext>
            </a:extLst>
          </p:cNvPr>
          <p:cNvSpPr>
            <a:spLocks noGrp="1"/>
          </p:cNvSpPr>
          <p:nvPr>
            <p:ph idx="1"/>
          </p:nvPr>
        </p:nvSpPr>
        <p:spPr>
          <a:xfrm>
            <a:off x="781974" y="1384346"/>
            <a:ext cx="5390225" cy="2606488"/>
          </a:xfrm>
        </p:spPr>
        <p:txBody>
          <a:bodyPr/>
          <a:lstStyle/>
          <a:p>
            <a:r>
              <a:rPr lang="en-US"/>
              <a:t>Sometimes, the genetic material in the virus changes; these changes are called mutations.</a:t>
            </a:r>
          </a:p>
          <a:p>
            <a:r>
              <a:rPr lang="en-US"/>
              <a:t>The mutated virus begins to make more and more copies of itself inside the person’s body.</a:t>
            </a:r>
          </a:p>
          <a:p>
            <a:r>
              <a:rPr lang="en-US"/>
              <a:t>ARVs work best to treat what is called the “wild-type” (or non-mutated) virus.</a:t>
            </a:r>
          </a:p>
          <a:p>
            <a:endParaRPr lang="en-US"/>
          </a:p>
        </p:txBody>
      </p:sp>
      <p:pic>
        <p:nvPicPr>
          <p:cNvPr id="7" name="Picture 6">
            <a:extLst>
              <a:ext uri="{FF2B5EF4-FFF2-40B4-BE49-F238E27FC236}">
                <a16:creationId xmlns:a16="http://schemas.microsoft.com/office/drawing/2014/main" id="{CCF0D72F-F0B5-4FDB-A219-3B9C3A0AD5F9}"/>
              </a:ext>
            </a:extLst>
          </p:cNvPr>
          <p:cNvPicPr>
            <a:picLocks noChangeAspect="1"/>
          </p:cNvPicPr>
          <p:nvPr/>
        </p:nvPicPr>
        <p:blipFill rotWithShape="1">
          <a:blip r:embed="rId3"/>
          <a:srcRect/>
          <a:stretch/>
        </p:blipFill>
        <p:spPr>
          <a:xfrm>
            <a:off x="6172199" y="1736772"/>
            <a:ext cx="4730993" cy="3181514"/>
          </a:xfrm>
          <a:prstGeom prst="rect">
            <a:avLst/>
          </a:prstGeom>
          <a:ln w="57150">
            <a:solidFill>
              <a:schemeClr val="accent1"/>
            </a:solidFill>
          </a:ln>
        </p:spPr>
      </p:pic>
      <p:sp>
        <p:nvSpPr>
          <p:cNvPr id="8" name="Content Placeholder 2">
            <a:extLst>
              <a:ext uri="{FF2B5EF4-FFF2-40B4-BE49-F238E27FC236}">
                <a16:creationId xmlns:a16="http://schemas.microsoft.com/office/drawing/2014/main" id="{0CC1A24F-F2FA-4971-809F-C04944A0FABE}"/>
              </a:ext>
            </a:extLst>
          </p:cNvPr>
          <p:cNvSpPr txBox="1">
            <a:spLocks/>
          </p:cNvSpPr>
          <p:nvPr/>
        </p:nvSpPr>
        <p:spPr>
          <a:xfrm>
            <a:off x="771088" y="5226063"/>
            <a:ext cx="10045018" cy="45360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a:t>Because ARVs are less effective at stopping mutated virus from making the copies of itself, the amount of virus in the body continues to increase; this is called treatment failure.</a:t>
            </a:r>
          </a:p>
          <a:p>
            <a:endParaRPr lang="en-US"/>
          </a:p>
        </p:txBody>
      </p:sp>
      <p:sp>
        <p:nvSpPr>
          <p:cNvPr id="3" name="TextBox 2">
            <a:extLst>
              <a:ext uri="{FF2B5EF4-FFF2-40B4-BE49-F238E27FC236}">
                <a16:creationId xmlns:a16="http://schemas.microsoft.com/office/drawing/2014/main" id="{4519BA82-AC7A-4E4C-A611-48BB3A4BC11C}"/>
              </a:ext>
            </a:extLst>
          </p:cNvPr>
          <p:cNvSpPr txBox="1"/>
          <p:nvPr/>
        </p:nvSpPr>
        <p:spPr>
          <a:xfrm>
            <a:off x="7762420" y="4918286"/>
            <a:ext cx="3136900" cy="276999"/>
          </a:xfrm>
          <a:prstGeom prst="rect">
            <a:avLst/>
          </a:prstGeom>
          <a:noFill/>
        </p:spPr>
        <p:txBody>
          <a:bodyPr wrap="square" rtlCol="0">
            <a:spAutoFit/>
          </a:bodyPr>
          <a:lstStyle/>
          <a:p>
            <a:pPr algn="r"/>
            <a:r>
              <a:rPr lang="en-US" sz="1200" dirty="0"/>
              <a:t>Source: www.thebody.com</a:t>
            </a:r>
          </a:p>
        </p:txBody>
      </p:sp>
    </p:spTree>
    <p:extLst>
      <p:ext uri="{BB962C8B-B14F-4D97-AF65-F5344CB8AC3E}">
        <p14:creationId xmlns:p14="http://schemas.microsoft.com/office/powerpoint/2010/main" val="3723304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7161" y="153299"/>
            <a:ext cx="11061577" cy="1143000"/>
          </a:xfrm>
        </p:spPr>
        <p:txBody>
          <a:bodyPr>
            <a:noAutofit/>
          </a:bodyPr>
          <a:lstStyle/>
          <a:p>
            <a:r>
              <a:rPr lang="en-US" sz="4000" b="1"/>
              <a:t>What Is in the Drug Resistance Report?</a:t>
            </a:r>
            <a:endParaRPr lang="en-US" sz="1100"/>
          </a:p>
        </p:txBody>
      </p:sp>
      <p:pic>
        <p:nvPicPr>
          <p:cNvPr id="15" name="Picture 3">
            <a:extLst>
              <a:ext uri="{FF2B5EF4-FFF2-40B4-BE49-F238E27FC236}">
                <a16:creationId xmlns:a16="http://schemas.microsoft.com/office/drawing/2014/main" id="{A507692A-62B8-4271-A9E0-9FE08388B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641" y="1981919"/>
            <a:ext cx="8629650" cy="1943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 15">
            <a:extLst>
              <a:ext uri="{FF2B5EF4-FFF2-40B4-BE49-F238E27FC236}">
                <a16:creationId xmlns:a16="http://schemas.microsoft.com/office/drawing/2014/main" id="{D896E8AC-DB85-4C14-86A7-0CEC7C515E8C}"/>
              </a:ext>
            </a:extLst>
          </p:cNvPr>
          <p:cNvSpPr/>
          <p:nvPr/>
        </p:nvSpPr>
        <p:spPr>
          <a:xfrm>
            <a:off x="1987895" y="3270313"/>
            <a:ext cx="2027208" cy="84538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C2388943-9C08-48F9-AD5B-85BBFBF5DA6D}"/>
              </a:ext>
            </a:extLst>
          </p:cNvPr>
          <p:cNvCxnSpPr/>
          <p:nvPr/>
        </p:nvCxnSpPr>
        <p:spPr>
          <a:xfrm flipH="1">
            <a:off x="4015104" y="2953469"/>
            <a:ext cx="2614297" cy="739538"/>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805CDCC-3147-460D-BCEB-943120B7B821}"/>
              </a:ext>
            </a:extLst>
          </p:cNvPr>
          <p:cNvSpPr/>
          <p:nvPr/>
        </p:nvSpPr>
        <p:spPr>
          <a:xfrm>
            <a:off x="6629400" y="1981921"/>
            <a:ext cx="2914650" cy="1384132"/>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The percentage tells how closely the person’s virus matches a known subtype.</a:t>
            </a:r>
          </a:p>
        </p:txBody>
      </p:sp>
      <p:sp>
        <p:nvSpPr>
          <p:cNvPr id="19" name="Rectangle 18">
            <a:extLst>
              <a:ext uri="{FF2B5EF4-FFF2-40B4-BE49-F238E27FC236}">
                <a16:creationId xmlns:a16="http://schemas.microsoft.com/office/drawing/2014/main" id="{933FCB22-256D-408B-A993-87929BC2263B}"/>
              </a:ext>
            </a:extLst>
          </p:cNvPr>
          <p:cNvSpPr/>
          <p:nvPr/>
        </p:nvSpPr>
        <p:spPr>
          <a:xfrm>
            <a:off x="1685641" y="4610639"/>
            <a:ext cx="8170242" cy="1690777"/>
          </a:xfrm>
          <a:prstGeom prst="rect">
            <a:avLst/>
          </a:prstGeom>
          <a:solidFill>
            <a:schemeClr val="accent1">
              <a:lumMod val="75000"/>
            </a:schemeClr>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latin typeface="Poppins SemiBold" panose="00000700000000000000" pitchFamily="2" charset="0"/>
                <a:cs typeface="Poppins SemiBold" panose="00000700000000000000" pitchFamily="2" charset="0"/>
              </a:rPr>
              <a:t>The Summary Data identify the subtype.</a:t>
            </a:r>
          </a:p>
          <a:p>
            <a:pPr algn="ctr"/>
            <a:r>
              <a:rPr lang="en-US" sz="2600">
                <a:latin typeface="Poppins SemiBold" panose="00000700000000000000" pitchFamily="2" charset="0"/>
                <a:cs typeface="Poppins SemiBold" panose="00000700000000000000" pitchFamily="2" charset="0"/>
              </a:rPr>
              <a:t>This individual has </a:t>
            </a:r>
            <a:r>
              <a:rPr lang="en-US" sz="2600" b="1" u="sng">
                <a:latin typeface="Poppins SemiBold" panose="00000700000000000000" pitchFamily="2" charset="0"/>
                <a:cs typeface="Poppins SemiBold" panose="00000700000000000000" pitchFamily="2" charset="0"/>
              </a:rPr>
              <a:t>SUBTYPE C</a:t>
            </a:r>
            <a:r>
              <a:rPr lang="en-US" sz="2600">
                <a:latin typeface="Poppins SemiBold" panose="00000700000000000000" pitchFamily="2" charset="0"/>
                <a:cs typeface="Poppins SemiBold" panose="00000700000000000000" pitchFamily="2" charset="0"/>
              </a:rPr>
              <a:t> HIV-1.</a:t>
            </a:r>
          </a:p>
        </p:txBody>
      </p:sp>
    </p:spTree>
    <p:extLst>
      <p:ext uri="{BB962C8B-B14F-4D97-AF65-F5344CB8AC3E}">
        <p14:creationId xmlns:p14="http://schemas.microsoft.com/office/powerpoint/2010/main" val="3531214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1" y="231338"/>
            <a:ext cx="11061577" cy="1143000"/>
          </a:xfrm>
        </p:spPr>
        <p:txBody>
          <a:bodyPr>
            <a:noAutofit/>
          </a:bodyPr>
          <a:lstStyle/>
          <a:p>
            <a:r>
              <a:rPr lang="en-US" sz="4000" b="1"/>
              <a:t>What Is in </a:t>
            </a:r>
            <a:r>
              <a:rPr lang="en-US" sz="4000"/>
              <a:t>t</a:t>
            </a:r>
            <a:r>
              <a:rPr lang="en-US" sz="4000" b="1"/>
              <a:t>he Drug Resistance Report?</a:t>
            </a:r>
            <a:endParaRPr lang="en-US" sz="1600"/>
          </a:p>
        </p:txBody>
      </p:sp>
      <p:pic>
        <p:nvPicPr>
          <p:cNvPr id="6" name="Picture 1">
            <a:extLst>
              <a:ext uri="{FF2B5EF4-FFF2-40B4-BE49-F238E27FC236}">
                <a16:creationId xmlns:a16="http://schemas.microsoft.com/office/drawing/2014/main" id="{73ED10C9-7525-4704-B165-2ABA0FEE4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4" y="1460315"/>
            <a:ext cx="8143876" cy="3743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8">
            <a:extLst>
              <a:ext uri="{FF2B5EF4-FFF2-40B4-BE49-F238E27FC236}">
                <a16:creationId xmlns:a16="http://schemas.microsoft.com/office/drawing/2014/main" id="{210E94F6-396C-4CB9-9BD2-C8C4F867892D}"/>
              </a:ext>
            </a:extLst>
          </p:cNvPr>
          <p:cNvSpPr>
            <a:spLocks noGrp="1"/>
          </p:cNvSpPr>
          <p:nvPr>
            <p:ph idx="1"/>
          </p:nvPr>
        </p:nvSpPr>
        <p:spPr>
          <a:xfrm>
            <a:off x="1004835" y="5395962"/>
            <a:ext cx="9163105" cy="1118583"/>
          </a:xfrm>
        </p:spPr>
        <p:txBody>
          <a:bodyPr>
            <a:normAutofit/>
          </a:bodyPr>
          <a:lstStyle/>
          <a:p>
            <a:pPr marL="285750" lvl="0" indent="-285750">
              <a:lnSpc>
                <a:spcPct val="100000"/>
              </a:lnSpc>
              <a:spcBef>
                <a:spcPts val="600"/>
              </a:spcBef>
            </a:pPr>
            <a:r>
              <a:rPr lang="en-US" sz="2000">
                <a:latin typeface="Calibri" panose="020F0502020204030204" pitchFamily="34" charset="0"/>
                <a:cs typeface="Calibri" panose="020F0502020204030204" pitchFamily="34" charset="0"/>
              </a:rPr>
              <a:t>RT mutations affect resistance to drugs in the </a:t>
            </a:r>
            <a:r>
              <a:rPr lang="en-US" sz="2000" b="1">
                <a:latin typeface="Calibri" panose="020F0502020204030204" pitchFamily="34" charset="0"/>
                <a:cs typeface="Calibri" panose="020F0502020204030204" pitchFamily="34" charset="0"/>
              </a:rPr>
              <a:t>NRTI </a:t>
            </a:r>
            <a:r>
              <a:rPr lang="en-US" sz="2000">
                <a:latin typeface="Calibri" panose="020F0502020204030204" pitchFamily="34" charset="0"/>
                <a:cs typeface="Calibri" panose="020F0502020204030204" pitchFamily="34" charset="0"/>
              </a:rPr>
              <a:t>and </a:t>
            </a:r>
            <a:r>
              <a:rPr lang="en-US" sz="2000" b="1">
                <a:latin typeface="Calibri" panose="020F0502020204030204" pitchFamily="34" charset="0"/>
                <a:cs typeface="Calibri" panose="020F0502020204030204" pitchFamily="34" charset="0"/>
              </a:rPr>
              <a:t>NNRTI</a:t>
            </a:r>
            <a:r>
              <a:rPr lang="en-US" sz="2000">
                <a:latin typeface="Calibri" panose="020F0502020204030204" pitchFamily="34" charset="0"/>
                <a:cs typeface="Calibri" panose="020F0502020204030204" pitchFamily="34" charset="0"/>
              </a:rPr>
              <a:t> class.</a:t>
            </a:r>
          </a:p>
          <a:p>
            <a:pPr marL="285750" lvl="0" indent="-285750">
              <a:lnSpc>
                <a:spcPct val="100000"/>
              </a:lnSpc>
              <a:spcBef>
                <a:spcPts val="600"/>
              </a:spcBef>
            </a:pPr>
            <a:r>
              <a:rPr lang="en-US" sz="2000">
                <a:latin typeface="Calibri" panose="020F0502020204030204" pitchFamily="34" charset="0"/>
                <a:cs typeface="Calibri" panose="020F0502020204030204" pitchFamily="34" charset="0"/>
              </a:rPr>
              <a:t>The report shows this individual does not have RT-based drug resistance and can be treated with the first-line ARV regimen.</a:t>
            </a:r>
          </a:p>
          <a:p>
            <a:pPr marL="0" indent="0">
              <a:buNone/>
            </a:pPr>
            <a:endParaRPr lang="en-US"/>
          </a:p>
        </p:txBody>
      </p:sp>
      <p:sp>
        <p:nvSpPr>
          <p:cNvPr id="8" name="Oval 7">
            <a:extLst>
              <a:ext uri="{FF2B5EF4-FFF2-40B4-BE49-F238E27FC236}">
                <a16:creationId xmlns:a16="http://schemas.microsoft.com/office/drawing/2014/main" id="{1424ECD8-FF25-4362-9598-77326C717873}"/>
              </a:ext>
            </a:extLst>
          </p:cNvPr>
          <p:cNvSpPr/>
          <p:nvPr/>
        </p:nvSpPr>
        <p:spPr>
          <a:xfrm>
            <a:off x="4500113" y="1837189"/>
            <a:ext cx="710498" cy="255005"/>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E5459B-9815-4E42-8FDC-13C6BBD4EF04}"/>
              </a:ext>
            </a:extLst>
          </p:cNvPr>
          <p:cNvSpPr/>
          <p:nvPr/>
        </p:nvSpPr>
        <p:spPr>
          <a:xfrm>
            <a:off x="3699367" y="3028426"/>
            <a:ext cx="1035170" cy="167140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0D1524E-ABD3-49BE-BD64-E1E2C7D453D0}"/>
              </a:ext>
            </a:extLst>
          </p:cNvPr>
          <p:cNvSpPr/>
          <p:nvPr/>
        </p:nvSpPr>
        <p:spPr>
          <a:xfrm>
            <a:off x="7650126" y="3028426"/>
            <a:ext cx="1035170" cy="989902"/>
          </a:xfrm>
          <a:prstGeom prst="rect">
            <a:avLst/>
          </a:prstGeom>
          <a:no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76D52D-DFFC-401A-8A6E-703E7468BCC9}"/>
              </a:ext>
            </a:extLst>
          </p:cNvPr>
          <p:cNvSpPr/>
          <p:nvPr/>
        </p:nvSpPr>
        <p:spPr>
          <a:xfrm>
            <a:off x="4537750" y="2099698"/>
            <a:ext cx="672861" cy="249219"/>
          </a:xfrm>
          <a:prstGeom prst="ellipse">
            <a:avLst/>
          </a:prstGeom>
          <a:noFill/>
          <a:ln w="28575">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690BBAE8-90F7-4DE4-B4BE-5E450F1ED811}"/>
              </a:ext>
            </a:extLst>
          </p:cNvPr>
          <p:cNvCxnSpPr>
            <a:stCxn id="12" idx="6"/>
          </p:cNvCxnSpPr>
          <p:nvPr/>
        </p:nvCxnSpPr>
        <p:spPr>
          <a:xfrm>
            <a:off x="5210611" y="2224308"/>
            <a:ext cx="2439515" cy="946731"/>
          </a:xfrm>
          <a:prstGeom prst="straightConnector1">
            <a:avLst/>
          </a:prstGeom>
          <a:ln w="38100">
            <a:solidFill>
              <a:srgbClr val="339933"/>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63B7BF3-1620-44E4-B10B-34E35287FC43}"/>
              </a:ext>
            </a:extLst>
          </p:cNvPr>
          <p:cNvCxnSpPr/>
          <p:nvPr/>
        </p:nvCxnSpPr>
        <p:spPr>
          <a:xfrm flipH="1">
            <a:off x="3914085" y="2027297"/>
            <a:ext cx="623665" cy="808807"/>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773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1" y="231338"/>
            <a:ext cx="11061577" cy="1143000"/>
          </a:xfrm>
        </p:spPr>
        <p:txBody>
          <a:bodyPr>
            <a:noAutofit/>
          </a:bodyPr>
          <a:lstStyle/>
          <a:p>
            <a:r>
              <a:rPr lang="en-US" sz="4000" b="1" dirty="0"/>
              <a:t>INSTI Drug Resistance Report Example</a:t>
            </a:r>
            <a:endParaRPr lang="en-US" sz="1600" dirty="0"/>
          </a:p>
        </p:txBody>
      </p:sp>
      <p:sp>
        <p:nvSpPr>
          <p:cNvPr id="7" name="Content Placeholder 8">
            <a:extLst>
              <a:ext uri="{FF2B5EF4-FFF2-40B4-BE49-F238E27FC236}">
                <a16:creationId xmlns:a16="http://schemas.microsoft.com/office/drawing/2014/main" id="{210E94F6-396C-4CB9-9BD2-C8C4F867892D}"/>
              </a:ext>
            </a:extLst>
          </p:cNvPr>
          <p:cNvSpPr>
            <a:spLocks noGrp="1"/>
          </p:cNvSpPr>
          <p:nvPr>
            <p:ph idx="1"/>
          </p:nvPr>
        </p:nvSpPr>
        <p:spPr>
          <a:xfrm>
            <a:off x="949234" y="5016584"/>
            <a:ext cx="9163105" cy="1118583"/>
          </a:xfrm>
        </p:spPr>
        <p:txBody>
          <a:bodyPr>
            <a:normAutofit/>
          </a:bodyPr>
          <a:lstStyle/>
          <a:p>
            <a:pPr marL="285750" lvl="0" indent="-285750">
              <a:lnSpc>
                <a:spcPct val="100000"/>
              </a:lnSpc>
              <a:spcBef>
                <a:spcPts val="600"/>
              </a:spcBef>
            </a:pPr>
            <a:r>
              <a:rPr lang="en-US" sz="2000" dirty="0">
                <a:latin typeface="Calibri" panose="020F0502020204030204" pitchFamily="34" charset="0"/>
                <a:cs typeface="Calibri" panose="020F0502020204030204" pitchFamily="34" charset="0"/>
              </a:rPr>
              <a:t>IT mutations affect resistance to drugs in the </a:t>
            </a:r>
            <a:r>
              <a:rPr lang="en-US" sz="2000" b="1" dirty="0">
                <a:latin typeface="Calibri" panose="020F0502020204030204" pitchFamily="34" charset="0"/>
                <a:cs typeface="Calibri" panose="020F0502020204030204" pitchFamily="34" charset="0"/>
              </a:rPr>
              <a:t>INSTI</a:t>
            </a:r>
            <a:r>
              <a:rPr lang="en-US" sz="2000" dirty="0">
                <a:latin typeface="Calibri" panose="020F0502020204030204" pitchFamily="34" charset="0"/>
                <a:cs typeface="Calibri" panose="020F0502020204030204" pitchFamily="34" charset="0"/>
              </a:rPr>
              <a:t> class.</a:t>
            </a:r>
          </a:p>
          <a:p>
            <a:pPr marL="285750" lvl="0" indent="-285750">
              <a:lnSpc>
                <a:spcPct val="100000"/>
              </a:lnSpc>
              <a:spcBef>
                <a:spcPts val="600"/>
              </a:spcBef>
            </a:pPr>
            <a:r>
              <a:rPr lang="en-US" sz="2000" dirty="0">
                <a:latin typeface="Calibri" panose="020F0502020204030204" pitchFamily="34" charset="0"/>
                <a:cs typeface="Calibri" panose="020F0502020204030204" pitchFamily="34" charset="0"/>
              </a:rPr>
              <a:t>The report shows this individual does not have any major IN-based drug resistance mutations.</a:t>
            </a:r>
          </a:p>
          <a:p>
            <a:pPr marL="0" indent="0">
              <a:buNone/>
            </a:pPr>
            <a:endParaRPr lang="en-US" dirty="0"/>
          </a:p>
        </p:txBody>
      </p:sp>
      <p:pic>
        <p:nvPicPr>
          <p:cNvPr id="4" name="Picture 3">
            <a:extLst>
              <a:ext uri="{FF2B5EF4-FFF2-40B4-BE49-F238E27FC236}">
                <a16:creationId xmlns:a16="http://schemas.microsoft.com/office/drawing/2014/main" id="{58311CC1-BBC1-A621-D332-7287F8DE437B}"/>
              </a:ext>
            </a:extLst>
          </p:cNvPr>
          <p:cNvPicPr>
            <a:picLocks noChangeAspect="1"/>
          </p:cNvPicPr>
          <p:nvPr/>
        </p:nvPicPr>
        <p:blipFill>
          <a:blip r:embed="rId2"/>
          <a:stretch>
            <a:fillRect/>
          </a:stretch>
        </p:blipFill>
        <p:spPr>
          <a:xfrm>
            <a:off x="1525631" y="1605776"/>
            <a:ext cx="8010312" cy="2916721"/>
          </a:xfrm>
          <a:prstGeom prst="rect">
            <a:avLst/>
          </a:prstGeom>
          <a:ln w="28575">
            <a:solidFill>
              <a:srgbClr val="7030A0"/>
            </a:solidFill>
          </a:ln>
        </p:spPr>
      </p:pic>
      <p:sp>
        <p:nvSpPr>
          <p:cNvPr id="9" name="Oval 8">
            <a:extLst>
              <a:ext uri="{FF2B5EF4-FFF2-40B4-BE49-F238E27FC236}">
                <a16:creationId xmlns:a16="http://schemas.microsoft.com/office/drawing/2014/main" id="{1501CC55-D509-0146-1406-330FDA629039}"/>
              </a:ext>
            </a:extLst>
          </p:cNvPr>
          <p:cNvSpPr/>
          <p:nvPr/>
        </p:nvSpPr>
        <p:spPr>
          <a:xfrm>
            <a:off x="4295832" y="2129019"/>
            <a:ext cx="710498" cy="255005"/>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55548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1" y="231338"/>
            <a:ext cx="11061577" cy="1143000"/>
          </a:xfrm>
        </p:spPr>
        <p:txBody>
          <a:bodyPr>
            <a:noAutofit/>
          </a:bodyPr>
          <a:lstStyle/>
          <a:p>
            <a:r>
              <a:rPr lang="en-US" sz="4000" b="1"/>
              <a:t>What Is in the Drug Resistance Report?</a:t>
            </a:r>
            <a:endParaRPr lang="en-US" sz="1600"/>
          </a:p>
        </p:txBody>
      </p:sp>
      <p:pic>
        <p:nvPicPr>
          <p:cNvPr id="15" name="Picture 2">
            <a:extLst>
              <a:ext uri="{FF2B5EF4-FFF2-40B4-BE49-F238E27FC236}">
                <a16:creationId xmlns:a16="http://schemas.microsoft.com/office/drawing/2014/main" id="{07B15996-8AF9-40F5-8C98-48B384B770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89208" y="1518883"/>
            <a:ext cx="8277225" cy="1362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ontent Placeholder 2">
            <a:extLst>
              <a:ext uri="{FF2B5EF4-FFF2-40B4-BE49-F238E27FC236}">
                <a16:creationId xmlns:a16="http://schemas.microsoft.com/office/drawing/2014/main" id="{63E52E9D-1510-4C26-80D7-6AA5BA6AE21F}"/>
              </a:ext>
            </a:extLst>
          </p:cNvPr>
          <p:cNvSpPr txBox="1">
            <a:spLocks/>
          </p:cNvSpPr>
          <p:nvPr/>
        </p:nvSpPr>
        <p:spPr>
          <a:xfrm>
            <a:off x="1436914" y="3218992"/>
            <a:ext cx="9024158" cy="328247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dirty="0"/>
              <a:t>Protease inhibitors (PI) are usually part of the second-line ARV treatment regimen.</a:t>
            </a:r>
          </a:p>
          <a:p>
            <a:pPr>
              <a:lnSpc>
                <a:spcPct val="110000"/>
              </a:lnSpc>
            </a:pPr>
            <a:r>
              <a:rPr lang="en-US" dirty="0"/>
              <a:t>PI mutations may not be relevant as long as there are valid options for the first-line treatment regimens.</a:t>
            </a:r>
          </a:p>
          <a:p>
            <a:pPr>
              <a:lnSpc>
                <a:spcPct val="110000"/>
              </a:lnSpc>
            </a:pPr>
            <a:r>
              <a:rPr lang="en-US" dirty="0"/>
              <a:t>Knowing RT/IN and PI mutations is important when deciding if/when switching to a second-line ARV regimen is warranted.</a:t>
            </a:r>
          </a:p>
          <a:p>
            <a:pPr lvl="1"/>
            <a:endParaRPr lang="en-US" dirty="0"/>
          </a:p>
        </p:txBody>
      </p:sp>
    </p:spTree>
    <p:extLst>
      <p:ext uri="{BB962C8B-B14F-4D97-AF65-F5344CB8AC3E}">
        <p14:creationId xmlns:p14="http://schemas.microsoft.com/office/powerpoint/2010/main" val="832731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1" y="231338"/>
            <a:ext cx="11061577" cy="1143000"/>
          </a:xfrm>
        </p:spPr>
        <p:txBody>
          <a:bodyPr>
            <a:noAutofit/>
          </a:bodyPr>
          <a:lstStyle/>
          <a:p>
            <a:r>
              <a:rPr lang="en-US" sz="4000" b="1"/>
              <a:t>What If Resistance Is Found?</a:t>
            </a:r>
            <a:endParaRPr lang="en-US" sz="1100"/>
          </a:p>
        </p:txBody>
      </p:sp>
      <p:sp>
        <p:nvSpPr>
          <p:cNvPr id="7" name="Rectangle 6">
            <a:extLst>
              <a:ext uri="{FF2B5EF4-FFF2-40B4-BE49-F238E27FC236}">
                <a16:creationId xmlns:a16="http://schemas.microsoft.com/office/drawing/2014/main" id="{2767EBFE-B430-41B1-A49E-3B28C19B4A6B}"/>
              </a:ext>
            </a:extLst>
          </p:cNvPr>
          <p:cNvSpPr/>
          <p:nvPr/>
        </p:nvSpPr>
        <p:spPr>
          <a:xfrm>
            <a:off x="7967932" y="1195614"/>
            <a:ext cx="2544792" cy="160760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cs typeface="Calibri" panose="020F0502020204030204" pitchFamily="34" charset="0"/>
              </a:rPr>
              <a:t>The specific mutations causing the resistance and what drugs are affected will be shown.</a:t>
            </a:r>
          </a:p>
        </p:txBody>
      </p:sp>
      <p:sp>
        <p:nvSpPr>
          <p:cNvPr id="10" name="Rectangle 9">
            <a:extLst>
              <a:ext uri="{FF2B5EF4-FFF2-40B4-BE49-F238E27FC236}">
                <a16:creationId xmlns:a16="http://schemas.microsoft.com/office/drawing/2014/main" id="{C5DE41AC-CD8B-4914-9ED4-B476E8A129B8}"/>
              </a:ext>
            </a:extLst>
          </p:cNvPr>
          <p:cNvSpPr/>
          <p:nvPr/>
        </p:nvSpPr>
        <p:spPr>
          <a:xfrm>
            <a:off x="7967932" y="3536349"/>
            <a:ext cx="2544792" cy="2088108"/>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cs typeface="Calibri" panose="020F0502020204030204" pitchFamily="34" charset="0"/>
              </a:rPr>
              <a:t>The comments may help the doctor who is prescribing therapy to have more information about the specific kind of resistance.</a:t>
            </a:r>
          </a:p>
        </p:txBody>
      </p:sp>
      <p:sp>
        <p:nvSpPr>
          <p:cNvPr id="12" name="Text Box 9">
            <a:extLst>
              <a:ext uri="{FF2B5EF4-FFF2-40B4-BE49-F238E27FC236}">
                <a16:creationId xmlns:a16="http://schemas.microsoft.com/office/drawing/2014/main" id="{609E90FC-EE62-4897-8016-B80DB8FABA40}"/>
              </a:ext>
            </a:extLst>
          </p:cNvPr>
          <p:cNvSpPr txBox="1">
            <a:spLocks noChangeArrowheads="1"/>
          </p:cNvSpPr>
          <p:nvPr/>
        </p:nvSpPr>
        <p:spPr bwMode="auto">
          <a:xfrm>
            <a:off x="457200" y="6198288"/>
            <a:ext cx="10221685" cy="400110"/>
          </a:xfrm>
          <a:prstGeom prst="rect">
            <a:avLst/>
          </a:prstGeom>
          <a:solidFill>
            <a:schemeClr val="accent1"/>
          </a:solidFill>
          <a:ln>
            <a:noFill/>
          </a:ln>
          <a:effec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000" kern="0">
                <a:solidFill>
                  <a:schemeClr val="bg1"/>
                </a:solidFill>
                <a:latin typeface="Poppins SemiBold" panose="00000700000000000000" pitchFamily="2" charset="0"/>
                <a:cs typeface="Poppins SemiBold" panose="00000700000000000000" pitchFamily="2" charset="0"/>
              </a:rPr>
              <a:t>Only the clinician can decide which ARVs the individual should take.</a:t>
            </a:r>
          </a:p>
        </p:txBody>
      </p:sp>
      <p:pic>
        <p:nvPicPr>
          <p:cNvPr id="5" name="Picture 4">
            <a:extLst>
              <a:ext uri="{FF2B5EF4-FFF2-40B4-BE49-F238E27FC236}">
                <a16:creationId xmlns:a16="http://schemas.microsoft.com/office/drawing/2014/main" id="{82B26255-A133-7F2C-4DE4-C97C1D48FA64}"/>
              </a:ext>
            </a:extLst>
          </p:cNvPr>
          <p:cNvPicPr>
            <a:picLocks noChangeAspect="1"/>
          </p:cNvPicPr>
          <p:nvPr/>
        </p:nvPicPr>
        <p:blipFill>
          <a:blip r:embed="rId3"/>
          <a:stretch>
            <a:fillRect/>
          </a:stretch>
        </p:blipFill>
        <p:spPr>
          <a:xfrm>
            <a:off x="512295" y="1096336"/>
            <a:ext cx="7174764" cy="4880025"/>
          </a:xfrm>
          <a:prstGeom prst="rect">
            <a:avLst/>
          </a:prstGeom>
        </p:spPr>
      </p:pic>
      <p:cxnSp>
        <p:nvCxnSpPr>
          <p:cNvPr id="8" name="Straight Arrow Connector 7">
            <a:extLst>
              <a:ext uri="{FF2B5EF4-FFF2-40B4-BE49-F238E27FC236}">
                <a16:creationId xmlns:a16="http://schemas.microsoft.com/office/drawing/2014/main" id="{1AFFA85F-BAFF-4F93-AEAF-AAA4F588AE0E}"/>
              </a:ext>
            </a:extLst>
          </p:cNvPr>
          <p:cNvCxnSpPr>
            <a:cxnSpLocks/>
          </p:cNvCxnSpPr>
          <p:nvPr/>
        </p:nvCxnSpPr>
        <p:spPr>
          <a:xfrm flipH="1" flipV="1">
            <a:off x="5379396" y="1651542"/>
            <a:ext cx="2588536" cy="134904"/>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FE81F8C-0A1B-4BC1-A5AE-F12E0739A0BA}"/>
              </a:ext>
            </a:extLst>
          </p:cNvPr>
          <p:cNvCxnSpPr>
            <a:cxnSpLocks/>
          </p:cNvCxnSpPr>
          <p:nvPr/>
        </p:nvCxnSpPr>
        <p:spPr>
          <a:xfrm flipH="1">
            <a:off x="6692630" y="2184012"/>
            <a:ext cx="1275303" cy="365918"/>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708616F-6C10-47B0-AD14-872B1798E649}"/>
              </a:ext>
            </a:extLst>
          </p:cNvPr>
          <p:cNvCxnSpPr>
            <a:cxnSpLocks/>
          </p:cNvCxnSpPr>
          <p:nvPr/>
        </p:nvCxnSpPr>
        <p:spPr>
          <a:xfrm flipH="1">
            <a:off x="2966936" y="3819989"/>
            <a:ext cx="5000996" cy="216990"/>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6D66524-5B76-D17D-0A2A-AD738B9B4E72}"/>
              </a:ext>
            </a:extLst>
          </p:cNvPr>
          <p:cNvSpPr/>
          <p:nvPr/>
        </p:nvSpPr>
        <p:spPr>
          <a:xfrm>
            <a:off x="3426347" y="2445290"/>
            <a:ext cx="2879387" cy="80277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Tree>
    <p:extLst>
      <p:ext uri="{BB962C8B-B14F-4D97-AF65-F5344CB8AC3E}">
        <p14:creationId xmlns:p14="http://schemas.microsoft.com/office/powerpoint/2010/main" val="37450523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8590BF-12B9-451A-8D0F-B099A1396AFB}"/>
              </a:ext>
            </a:extLst>
          </p:cNvPr>
          <p:cNvPicPr>
            <a:picLocks noChangeAspect="1"/>
          </p:cNvPicPr>
          <p:nvPr/>
        </p:nvPicPr>
        <p:blipFill>
          <a:blip r:embed="rId3"/>
          <a:stretch>
            <a:fillRect/>
          </a:stretch>
        </p:blipFill>
        <p:spPr>
          <a:xfrm>
            <a:off x="2161179" y="4879308"/>
            <a:ext cx="3305175" cy="533400"/>
          </a:xfrm>
          <a:prstGeom prst="rect">
            <a:avLst/>
          </a:prstGeom>
        </p:spPr>
      </p:pic>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7161" y="153299"/>
            <a:ext cx="11061577" cy="1143000"/>
          </a:xfrm>
        </p:spPr>
        <p:txBody>
          <a:bodyPr>
            <a:noAutofit/>
          </a:bodyPr>
          <a:lstStyle/>
          <a:p>
            <a:r>
              <a:rPr lang="en-US" sz="4000" b="1"/>
              <a:t>Research Only Results</a:t>
            </a:r>
            <a:endParaRPr lang="en-US" sz="1100"/>
          </a:p>
        </p:txBody>
      </p:sp>
      <p:sp>
        <p:nvSpPr>
          <p:cNvPr id="16" name="Oval 15">
            <a:extLst>
              <a:ext uri="{FF2B5EF4-FFF2-40B4-BE49-F238E27FC236}">
                <a16:creationId xmlns:a16="http://schemas.microsoft.com/office/drawing/2014/main" id="{D896E8AC-DB85-4C14-86A7-0CEC7C515E8C}"/>
              </a:ext>
            </a:extLst>
          </p:cNvPr>
          <p:cNvSpPr/>
          <p:nvPr/>
        </p:nvSpPr>
        <p:spPr>
          <a:xfrm>
            <a:off x="1718252" y="4768121"/>
            <a:ext cx="4031067" cy="73953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C2388943-9C08-48F9-AD5B-85BBFBF5DA6D}"/>
              </a:ext>
            </a:extLst>
          </p:cNvPr>
          <p:cNvCxnSpPr>
            <a:cxnSpLocks/>
          </p:cNvCxnSpPr>
          <p:nvPr/>
        </p:nvCxnSpPr>
        <p:spPr>
          <a:xfrm flipH="1">
            <a:off x="5760424" y="4658063"/>
            <a:ext cx="2454336" cy="47356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805CDCC-3147-460D-BCEB-943120B7B821}"/>
              </a:ext>
            </a:extLst>
          </p:cNvPr>
          <p:cNvSpPr/>
          <p:nvPr/>
        </p:nvSpPr>
        <p:spPr>
          <a:xfrm>
            <a:off x="6694936" y="3066866"/>
            <a:ext cx="3541321" cy="1569659"/>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The results report will indicate if the result truly is for research use only, meaning results cannot be used to inform a comprehensive clinical treatment decision.</a:t>
            </a:r>
          </a:p>
        </p:txBody>
      </p:sp>
      <p:sp>
        <p:nvSpPr>
          <p:cNvPr id="3" name="TextBox 2">
            <a:extLst>
              <a:ext uri="{FF2B5EF4-FFF2-40B4-BE49-F238E27FC236}">
                <a16:creationId xmlns:a16="http://schemas.microsoft.com/office/drawing/2014/main" id="{BBEF871E-34A2-492D-8791-8953FD9B8C07}"/>
              </a:ext>
            </a:extLst>
          </p:cNvPr>
          <p:cNvSpPr txBox="1"/>
          <p:nvPr/>
        </p:nvSpPr>
        <p:spPr>
          <a:xfrm>
            <a:off x="1296525" y="1544244"/>
            <a:ext cx="9027041" cy="1569660"/>
          </a:xfrm>
          <a:prstGeom prst="rect">
            <a:avLst/>
          </a:prstGeom>
          <a:noFill/>
        </p:spPr>
        <p:txBody>
          <a:bodyPr wrap="square" rtlCol="0">
            <a:spAutoFit/>
          </a:bodyPr>
          <a:lstStyle/>
          <a:p>
            <a:pPr marL="457200" indent="-457200">
              <a:buClr>
                <a:schemeClr val="accent3"/>
              </a:buClr>
              <a:buFont typeface="Wingdings" panose="05000000000000000000" pitchFamily="2" charset="2"/>
              <a:buChar char="§"/>
            </a:pPr>
            <a:r>
              <a:rPr lang="en-US" sz="3200"/>
              <a:t>Some HIVDR results are for research use only, depending on how the resistance test was performed.</a:t>
            </a:r>
          </a:p>
        </p:txBody>
      </p:sp>
      <p:pic>
        <p:nvPicPr>
          <p:cNvPr id="5" name="Picture 4">
            <a:extLst>
              <a:ext uri="{FF2B5EF4-FFF2-40B4-BE49-F238E27FC236}">
                <a16:creationId xmlns:a16="http://schemas.microsoft.com/office/drawing/2014/main" id="{79D32C38-7D85-4F4C-8198-FEF5534B2F3C}"/>
              </a:ext>
            </a:extLst>
          </p:cNvPr>
          <p:cNvPicPr>
            <a:picLocks noChangeAspect="1"/>
          </p:cNvPicPr>
          <p:nvPr/>
        </p:nvPicPr>
        <p:blipFill>
          <a:blip r:embed="rId4"/>
          <a:stretch>
            <a:fillRect/>
          </a:stretch>
        </p:blipFill>
        <p:spPr>
          <a:xfrm>
            <a:off x="2118360" y="5602998"/>
            <a:ext cx="7955280" cy="532893"/>
          </a:xfrm>
          <a:prstGeom prst="rect">
            <a:avLst/>
          </a:prstGeom>
        </p:spPr>
      </p:pic>
    </p:spTree>
    <p:extLst>
      <p:ext uri="{BB962C8B-B14F-4D97-AF65-F5344CB8AC3E}">
        <p14:creationId xmlns:p14="http://schemas.microsoft.com/office/powerpoint/2010/main" val="2339597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4062E5-AED6-98FC-8F02-AD2D6AA5F76B}"/>
              </a:ext>
            </a:extLst>
          </p:cNvPr>
          <p:cNvSpPr>
            <a:spLocks noGrp="1"/>
          </p:cNvSpPr>
          <p:nvPr>
            <p:ph type="body" sz="quarter" idx="13"/>
          </p:nvPr>
        </p:nvSpPr>
        <p:spPr/>
        <p:txBody>
          <a:bodyPr/>
          <a:lstStyle/>
          <a:p>
            <a:r>
              <a:rPr lang="en-US"/>
              <a:t>6</a:t>
            </a:r>
          </a:p>
        </p:txBody>
      </p:sp>
      <p:sp>
        <p:nvSpPr>
          <p:cNvPr id="3" name="Text Placeholder 2">
            <a:extLst>
              <a:ext uri="{FF2B5EF4-FFF2-40B4-BE49-F238E27FC236}">
                <a16:creationId xmlns:a16="http://schemas.microsoft.com/office/drawing/2014/main" id="{4A7B1F42-2AE6-4D5E-E3F1-D3BE6D81D5C4}"/>
              </a:ext>
            </a:extLst>
          </p:cNvPr>
          <p:cNvSpPr>
            <a:spLocks noGrp="1"/>
          </p:cNvSpPr>
          <p:nvPr>
            <p:ph type="body" sz="quarter" idx="14"/>
          </p:nvPr>
        </p:nvSpPr>
        <p:spPr/>
        <p:txBody>
          <a:bodyPr/>
          <a:lstStyle/>
          <a:p>
            <a:r>
              <a:rPr lang="en-US" sz="2800" b="1">
                <a:solidFill>
                  <a:prstClr val="white"/>
                </a:solidFill>
              </a:rPr>
              <a:t>Counseling Participants About Drug Resistance</a:t>
            </a: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endParaRPr lang="en-US"/>
          </a:p>
        </p:txBody>
      </p:sp>
    </p:spTree>
    <p:extLst>
      <p:ext uri="{BB962C8B-B14F-4D97-AF65-F5344CB8AC3E}">
        <p14:creationId xmlns:p14="http://schemas.microsoft.com/office/powerpoint/2010/main" val="26605123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445760"/>
            <a:ext cx="10952018" cy="1143000"/>
          </a:xfrm>
        </p:spPr>
        <p:txBody>
          <a:bodyPr>
            <a:normAutofit fontScale="90000"/>
          </a:bodyPr>
          <a:lstStyle/>
          <a:p>
            <a:r>
              <a:rPr lang="en-US" sz="4000"/>
              <a:t>Minimizing Risk of Resistance: </a:t>
            </a:r>
            <a:br>
              <a:rPr lang="en-US" sz="4000"/>
            </a:br>
            <a:r>
              <a:rPr lang="en-US" sz="4000"/>
              <a:t>Key Counseling Points for All PrEP Users</a:t>
            </a:r>
            <a:br>
              <a:rPr lang="en-US" sz="4000"/>
            </a:br>
            <a:endParaRPr lang="en-US" sz="4000"/>
          </a:p>
        </p:txBody>
      </p:sp>
      <p:graphicFrame>
        <p:nvGraphicFramePr>
          <p:cNvPr id="6" name="Diagram 5">
            <a:extLst>
              <a:ext uri="{FF2B5EF4-FFF2-40B4-BE49-F238E27FC236}">
                <a16:creationId xmlns:a16="http://schemas.microsoft.com/office/drawing/2014/main" id="{88D6E790-E54D-416C-B582-4FBFB49F60CA}"/>
              </a:ext>
            </a:extLst>
          </p:cNvPr>
          <p:cNvGraphicFramePr/>
          <p:nvPr>
            <p:extLst>
              <p:ext uri="{D42A27DB-BD31-4B8C-83A1-F6EECF244321}">
                <p14:modId xmlns:p14="http://schemas.microsoft.com/office/powerpoint/2010/main" val="3420752508"/>
              </p:ext>
            </p:extLst>
          </p:nvPr>
        </p:nvGraphicFramePr>
        <p:xfrm>
          <a:off x="432955" y="1241162"/>
          <a:ext cx="1043231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50989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0" y="465637"/>
            <a:ext cx="10952018" cy="1143000"/>
          </a:xfrm>
        </p:spPr>
        <p:txBody>
          <a:bodyPr>
            <a:normAutofit fontScale="90000"/>
          </a:bodyPr>
          <a:lstStyle/>
          <a:p>
            <a:r>
              <a:rPr lang="en-US" sz="4000"/>
              <a:t>Minimizing Risk of Resistance: </a:t>
            </a:r>
            <a:br>
              <a:rPr lang="en-US" sz="4000"/>
            </a:br>
            <a:r>
              <a:rPr lang="en-US" sz="4000"/>
              <a:t>Key Counseling Points for All PrEP Users</a:t>
            </a:r>
            <a:br>
              <a:rPr lang="en-US" sz="4000"/>
            </a:br>
            <a:endParaRPr lang="en-US" sz="4000"/>
          </a:p>
        </p:txBody>
      </p:sp>
      <p:graphicFrame>
        <p:nvGraphicFramePr>
          <p:cNvPr id="4" name="Diagram 3">
            <a:extLst>
              <a:ext uri="{FF2B5EF4-FFF2-40B4-BE49-F238E27FC236}">
                <a16:creationId xmlns:a16="http://schemas.microsoft.com/office/drawing/2014/main" id="{F766ED8B-10C8-4963-980C-8E9180D8D7DC}"/>
              </a:ext>
            </a:extLst>
          </p:cNvPr>
          <p:cNvGraphicFramePr/>
          <p:nvPr>
            <p:extLst>
              <p:ext uri="{D42A27DB-BD31-4B8C-83A1-F6EECF244321}">
                <p14:modId xmlns:p14="http://schemas.microsoft.com/office/powerpoint/2010/main" val="2195083515"/>
              </p:ext>
            </p:extLst>
          </p:nvPr>
        </p:nvGraphicFramePr>
        <p:xfrm>
          <a:off x="519706" y="1169806"/>
          <a:ext cx="1043231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48765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p:txBody>
          <a:bodyPr>
            <a:normAutofit fontScale="90000"/>
          </a:bodyPr>
          <a:lstStyle/>
          <a:p>
            <a:r>
              <a:rPr lang="en-US" sz="4000"/>
              <a:t>Counseling Tips for Providing Results to Study Participants</a:t>
            </a:r>
            <a:endParaRPr lang="en-US" sz="3600"/>
          </a:p>
        </p:txBody>
      </p:sp>
      <p:sp>
        <p:nvSpPr>
          <p:cNvPr id="7" name="Content Placeholder 6">
            <a:extLst>
              <a:ext uri="{FF2B5EF4-FFF2-40B4-BE49-F238E27FC236}">
                <a16:creationId xmlns:a16="http://schemas.microsoft.com/office/drawing/2014/main" id="{6AF11FCE-DBEE-4B33-9F27-C478FEFA7803}"/>
              </a:ext>
            </a:extLst>
          </p:cNvPr>
          <p:cNvSpPr txBox="1">
            <a:spLocks noGrp="1"/>
          </p:cNvSpPr>
          <p:nvPr>
            <p:ph idx="1"/>
          </p:nvPr>
        </p:nvSpPr>
        <p:spPr>
          <a:xfrm>
            <a:off x="838199" y="1350963"/>
            <a:ext cx="9193567" cy="4826000"/>
          </a:xfrm>
          <a:prstGeom prst="rect">
            <a:avLst/>
          </a:prstGeom>
          <a:solidFill>
            <a:srgbClr val="0E8389"/>
          </a:solidFill>
          <a:effectLst/>
        </p:spPr>
        <p:txBody>
          <a:bodyPr wrap="square" lIns="228600" tIns="228600" rIns="228600" bIns="228600" rtlCol="0">
            <a:normAutofit fontScale="92500" lnSpcReduction="10000"/>
          </a:bodyPr>
          <a:lstStyle/>
          <a:p>
            <a:pPr>
              <a:buClr>
                <a:schemeClr val="bg1"/>
              </a:buClr>
            </a:pPr>
            <a:r>
              <a:rPr lang="en-US" sz="2600">
                <a:solidFill>
                  <a:schemeClr val="bg1"/>
                </a:solidFill>
              </a:rPr>
              <a:t>Provide counseling on the outcome of participant’s resistance test and explain:</a:t>
            </a:r>
          </a:p>
          <a:p>
            <a:pPr lvl="1">
              <a:buClr>
                <a:schemeClr val="bg1"/>
              </a:buClr>
              <a:buFont typeface="Wingdings" panose="05000000000000000000" pitchFamily="2" charset="2"/>
              <a:buChar char="§"/>
            </a:pPr>
            <a:r>
              <a:rPr lang="en-US" sz="2600">
                <a:solidFill>
                  <a:schemeClr val="bg1"/>
                </a:solidFill>
              </a:rPr>
              <a:t>W</a:t>
            </a:r>
            <a:r>
              <a:rPr lang="en-US" sz="2600">
                <a:solidFill>
                  <a:schemeClr val="bg1"/>
                </a:solidFill>
                <a:latin typeface="Calibri" panose="020F0502020204030204" pitchFamily="34" charset="0"/>
                <a:ea typeface="Roboto" panose="02000000000000000000" pitchFamily="2" charset="0"/>
                <a:cs typeface="Calibri" panose="020F0502020204030204" pitchFamily="34" charset="0"/>
              </a:rPr>
              <a:t>hat </a:t>
            </a:r>
            <a:r>
              <a:rPr lang="en-US" sz="2600">
                <a:solidFill>
                  <a:schemeClr val="bg1"/>
                </a:solidFill>
              </a:rPr>
              <a:t>the </a:t>
            </a:r>
            <a:r>
              <a:rPr lang="en-US" sz="2600">
                <a:solidFill>
                  <a:schemeClr val="bg1"/>
                </a:solidFill>
                <a:latin typeface="Calibri" panose="020F0502020204030204" pitchFamily="34" charset="0"/>
                <a:ea typeface="Roboto" panose="02000000000000000000" pitchFamily="2" charset="0"/>
                <a:cs typeface="Calibri" panose="020F0502020204030204" pitchFamily="34" charset="0"/>
              </a:rPr>
              <a:t>test shows</a:t>
            </a:r>
          </a:p>
          <a:p>
            <a:pPr lvl="1">
              <a:buClr>
                <a:schemeClr val="bg1"/>
              </a:buClr>
              <a:buFont typeface="Wingdings" panose="05000000000000000000" pitchFamily="2" charset="2"/>
              <a:buChar char="§"/>
            </a:pPr>
            <a:r>
              <a:rPr lang="en-US" sz="2600">
                <a:solidFill>
                  <a:schemeClr val="bg1"/>
                </a:solidFill>
              </a:rPr>
              <a:t>Information about the virus at the time of diagnosis</a:t>
            </a:r>
          </a:p>
          <a:p>
            <a:pPr lvl="1">
              <a:buClr>
                <a:schemeClr val="bg1"/>
              </a:buClr>
              <a:buFont typeface="Wingdings" panose="05000000000000000000" pitchFamily="2" charset="2"/>
              <a:buChar char="§"/>
            </a:pPr>
            <a:r>
              <a:rPr lang="en-US" sz="2600">
                <a:solidFill>
                  <a:schemeClr val="bg1"/>
                </a:solidFill>
              </a:rPr>
              <a:t>N</a:t>
            </a:r>
            <a:r>
              <a:rPr lang="en-US" sz="2600">
                <a:solidFill>
                  <a:schemeClr val="bg1"/>
                </a:solidFill>
                <a:latin typeface="Calibri" panose="020F0502020204030204" pitchFamily="34" charset="0"/>
                <a:ea typeface="Roboto" panose="02000000000000000000" pitchFamily="2" charset="0"/>
                <a:cs typeface="Calibri" panose="020F0502020204030204" pitchFamily="34" charset="0"/>
              </a:rPr>
              <a:t>ext steps</a:t>
            </a:r>
          </a:p>
          <a:p>
            <a:pPr>
              <a:buClr>
                <a:schemeClr val="bg1"/>
              </a:buClr>
            </a:pPr>
            <a:r>
              <a:rPr lang="en-US" sz="2600">
                <a:solidFill>
                  <a:schemeClr val="bg1"/>
                </a:solidFill>
                <a:latin typeface="Calibri" panose="020F0502020204030204" pitchFamily="34" charset="0"/>
                <a:ea typeface="Roboto" panose="02000000000000000000" pitchFamily="2" charset="0"/>
                <a:cs typeface="Calibri" panose="020F0502020204030204" pitchFamily="34" charset="0"/>
              </a:rPr>
              <a:t>Maintain a respectful attitude and show acceptance</a:t>
            </a:r>
          </a:p>
          <a:p>
            <a:pPr>
              <a:buClr>
                <a:schemeClr val="bg1"/>
              </a:buClr>
            </a:pPr>
            <a:r>
              <a:rPr lang="en-US" sz="2600">
                <a:solidFill>
                  <a:schemeClr val="bg1"/>
                </a:solidFill>
                <a:latin typeface="Calibri" panose="020F0502020204030204" pitchFamily="34" charset="0"/>
                <a:ea typeface="Roboto" panose="02000000000000000000" pitchFamily="2" charset="0"/>
                <a:cs typeface="Calibri" panose="020F0502020204030204" pitchFamily="34" charset="0"/>
              </a:rPr>
              <a:t>Avoid:</a:t>
            </a:r>
          </a:p>
          <a:p>
            <a:pPr lvl="1">
              <a:buClr>
                <a:schemeClr val="bg1"/>
              </a:buClr>
              <a:buFont typeface="Wingdings" panose="05000000000000000000" pitchFamily="2" charset="2"/>
              <a:buChar char="§"/>
            </a:pPr>
            <a:r>
              <a:rPr lang="en-US" sz="2600">
                <a:solidFill>
                  <a:schemeClr val="bg1"/>
                </a:solidFill>
              </a:rPr>
              <a:t>Being judgmental or blaming the participant for not using PrEP correctly</a:t>
            </a:r>
          </a:p>
          <a:p>
            <a:pPr lvl="1">
              <a:buClr>
                <a:schemeClr val="bg1"/>
              </a:buClr>
              <a:buFont typeface="Wingdings" panose="05000000000000000000" pitchFamily="2" charset="2"/>
              <a:buChar char="§"/>
            </a:pPr>
            <a:r>
              <a:rPr lang="en-US" sz="2600">
                <a:solidFill>
                  <a:schemeClr val="bg1"/>
                </a:solidFill>
              </a:rPr>
              <a:t>Arguing, confronting, and pressuring the participant into action</a:t>
            </a:r>
          </a:p>
          <a:p>
            <a:pPr>
              <a:buClr>
                <a:schemeClr val="bg1"/>
              </a:buClr>
            </a:pPr>
            <a:r>
              <a:rPr lang="en-US" sz="2600">
                <a:solidFill>
                  <a:schemeClr val="bg1"/>
                </a:solidFill>
                <a:latin typeface="Calibri" panose="020F0502020204030204" pitchFamily="34" charset="0"/>
                <a:ea typeface="Roboto" panose="02000000000000000000" pitchFamily="2" charset="0"/>
                <a:cs typeface="Calibri" panose="020F0502020204030204" pitchFamily="34" charset="0"/>
              </a:rPr>
              <a:t>Employ good counseling skills, such as asking simple, open-ended questions, using active listening, paraphrasing, and reframing</a:t>
            </a:r>
          </a:p>
          <a:p>
            <a:endParaRPr lang="en-US" sz="16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7901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190209-14CD-CB4D-ADFC-191883C78F86}"/>
              </a:ext>
            </a:extLst>
          </p:cNvPr>
          <p:cNvSpPr>
            <a:spLocks noGrp="1"/>
          </p:cNvSpPr>
          <p:nvPr>
            <p:ph type="title"/>
          </p:nvPr>
        </p:nvSpPr>
        <p:spPr>
          <a:xfrm>
            <a:off x="0" y="190956"/>
            <a:ext cx="10819808" cy="1143000"/>
          </a:xfrm>
        </p:spPr>
        <p:txBody>
          <a:bodyPr>
            <a:normAutofit/>
          </a:bodyPr>
          <a:lstStyle/>
          <a:p>
            <a:r>
              <a:rPr lang="en-US" sz="4000"/>
              <a:t>What Is HIV Drug Resistance?</a:t>
            </a:r>
          </a:p>
        </p:txBody>
      </p:sp>
      <p:sp>
        <p:nvSpPr>
          <p:cNvPr id="5" name="Content Placeholder 4">
            <a:extLst>
              <a:ext uri="{FF2B5EF4-FFF2-40B4-BE49-F238E27FC236}">
                <a16:creationId xmlns:a16="http://schemas.microsoft.com/office/drawing/2014/main" id="{2BC5D1D3-FB01-564F-8B62-83A5361E2CAB}"/>
              </a:ext>
            </a:extLst>
          </p:cNvPr>
          <p:cNvSpPr>
            <a:spLocks noGrp="1"/>
          </p:cNvSpPr>
          <p:nvPr>
            <p:ph idx="1"/>
          </p:nvPr>
        </p:nvSpPr>
        <p:spPr>
          <a:xfrm>
            <a:off x="3917217" y="1421440"/>
            <a:ext cx="6812280" cy="4826627"/>
          </a:xfrm>
        </p:spPr>
        <p:txBody>
          <a:bodyPr/>
          <a:lstStyle/>
          <a:p>
            <a:pPr marL="0" indent="0">
              <a:buNone/>
            </a:pPr>
            <a:r>
              <a:rPr lang="en-US" b="1" dirty="0">
                <a:solidFill>
                  <a:schemeClr val="accent1"/>
                </a:solidFill>
              </a:rPr>
              <a:t>What does this mean?</a:t>
            </a:r>
          </a:p>
          <a:p>
            <a:r>
              <a:rPr lang="en-US" dirty="0"/>
              <a:t>The resistance will be to specific HIV drugs used for treatment (not all types of ARVs).</a:t>
            </a:r>
          </a:p>
          <a:p>
            <a:r>
              <a:rPr lang="en-US" dirty="0"/>
              <a:t>These specific drugs will not be able to stop all of the HIV viruses from making copies.</a:t>
            </a:r>
          </a:p>
          <a:p>
            <a:r>
              <a:rPr lang="en-US" dirty="0"/>
              <a:t>A different combination of three drugs may be needed to treat HIV.</a:t>
            </a:r>
          </a:p>
          <a:p>
            <a:r>
              <a:rPr lang="en-US" dirty="0"/>
              <a:t>If an individual develops resistance, they may have fewer choices of ARV drugs that they can use for treatment (but they will still have options).</a:t>
            </a:r>
          </a:p>
        </p:txBody>
      </p:sp>
      <p:sp>
        <p:nvSpPr>
          <p:cNvPr id="10" name="TextBox 9">
            <a:extLst>
              <a:ext uri="{FF2B5EF4-FFF2-40B4-BE49-F238E27FC236}">
                <a16:creationId xmlns:a16="http://schemas.microsoft.com/office/drawing/2014/main" id="{DFC28D77-B433-3941-A204-81AA4B9FAF45}"/>
              </a:ext>
            </a:extLst>
          </p:cNvPr>
          <p:cNvSpPr txBox="1"/>
          <p:nvPr/>
        </p:nvSpPr>
        <p:spPr>
          <a:xfrm>
            <a:off x="687813" y="1439111"/>
            <a:ext cx="2636875" cy="4306309"/>
          </a:xfrm>
          <a:prstGeom prst="rect">
            <a:avLst/>
          </a:prstGeom>
          <a:solidFill>
            <a:srgbClr val="0E8389"/>
          </a:solidFill>
          <a:effectLst/>
        </p:spPr>
        <p:txBody>
          <a:bodyPr wrap="square" lIns="228600" tIns="228600" rIns="228600" bIns="228600" rtlCol="0">
            <a:normAutofit fontScale="85000" lnSpcReduction="20000"/>
          </a:bodyPr>
          <a:lstStyle/>
          <a:p>
            <a:pPr algn="ctr"/>
            <a:r>
              <a:rPr lang="en-US" sz="3000">
                <a:solidFill>
                  <a:schemeClr val="bg1"/>
                </a:solidFill>
                <a:latin typeface="Poppins SemiBold" panose="00000700000000000000" pitchFamily="2" charset="0"/>
                <a:cs typeface="Poppins SemiBold" panose="00000700000000000000" pitchFamily="2" charset="0"/>
              </a:rPr>
              <a:t>The ability of HIV to continue making copies of itself in the presence of ARVs is called HIV drug resistance (HIVDR).</a:t>
            </a:r>
          </a:p>
          <a:p>
            <a:endParaRPr lang="en-US" sz="16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678003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280555" y="190956"/>
            <a:ext cx="11793682" cy="1143000"/>
          </a:xfrm>
        </p:spPr>
        <p:txBody>
          <a:bodyPr>
            <a:noAutofit/>
          </a:bodyPr>
          <a:lstStyle/>
          <a:p>
            <a:r>
              <a:rPr lang="en-US" sz="4000"/>
              <a:t>Counseling Tips for Providing Results to Study Participants</a:t>
            </a:r>
            <a:endParaRPr lang="en-US" sz="2400"/>
          </a:p>
        </p:txBody>
      </p:sp>
      <p:sp>
        <p:nvSpPr>
          <p:cNvPr id="7" name="Content Placeholder 6">
            <a:extLst>
              <a:ext uri="{FF2B5EF4-FFF2-40B4-BE49-F238E27FC236}">
                <a16:creationId xmlns:a16="http://schemas.microsoft.com/office/drawing/2014/main" id="{6AF11FCE-DBEE-4B33-9F27-C478FEFA7803}"/>
              </a:ext>
            </a:extLst>
          </p:cNvPr>
          <p:cNvSpPr txBox="1">
            <a:spLocks noGrp="1"/>
          </p:cNvSpPr>
          <p:nvPr>
            <p:ph idx="1"/>
          </p:nvPr>
        </p:nvSpPr>
        <p:spPr>
          <a:xfrm>
            <a:off x="838199" y="1350963"/>
            <a:ext cx="9193567" cy="4826000"/>
          </a:xfrm>
          <a:prstGeom prst="rect">
            <a:avLst/>
          </a:prstGeom>
          <a:solidFill>
            <a:schemeClr val="accent2"/>
          </a:solidFill>
          <a:effectLst/>
        </p:spPr>
        <p:txBody>
          <a:bodyPr wrap="square" lIns="228600" tIns="228600" rIns="228600" bIns="228600" rtlCol="0">
            <a:normAutofit/>
          </a:bodyPr>
          <a:lstStyle/>
          <a:p>
            <a:pPr>
              <a:buClr>
                <a:schemeClr val="bg1"/>
              </a:buClr>
            </a:pPr>
            <a:r>
              <a:rPr lang="en-US">
                <a:solidFill>
                  <a:schemeClr val="bg1"/>
                </a:solidFill>
              </a:rPr>
              <a:t>Resistance can be hard to understand. It is important to: </a:t>
            </a:r>
          </a:p>
          <a:p>
            <a:pPr lvl="1">
              <a:buClr>
                <a:schemeClr val="bg1"/>
              </a:buClr>
              <a:buFont typeface="Wingdings" panose="05000000000000000000" pitchFamily="2" charset="2"/>
              <a:buChar char="§"/>
            </a:pPr>
            <a:r>
              <a:rPr lang="en-US">
                <a:solidFill>
                  <a:schemeClr val="bg1"/>
                </a:solidFill>
              </a:rPr>
              <a:t>Assess the participant’s understanding </a:t>
            </a:r>
          </a:p>
          <a:p>
            <a:pPr lvl="1">
              <a:buClr>
                <a:schemeClr val="bg1"/>
              </a:buClr>
              <a:buFont typeface="Wingdings" panose="05000000000000000000" pitchFamily="2" charset="2"/>
              <a:buChar char="§"/>
            </a:pPr>
            <a:r>
              <a:rPr lang="en-US">
                <a:solidFill>
                  <a:schemeClr val="bg1"/>
                </a:solidFill>
              </a:rPr>
              <a:t>Encourage the participant to ask questions  </a:t>
            </a:r>
          </a:p>
          <a:p>
            <a:pPr lvl="1">
              <a:buClr>
                <a:schemeClr val="bg1"/>
              </a:buClr>
              <a:buFont typeface="Wingdings" panose="05000000000000000000" pitchFamily="2" charset="2"/>
              <a:buChar char="§"/>
            </a:pPr>
            <a:endParaRPr lang="en-US">
              <a:solidFill>
                <a:schemeClr val="bg1"/>
              </a:solidFill>
            </a:endParaRPr>
          </a:p>
          <a:p>
            <a:pPr>
              <a:buClr>
                <a:schemeClr val="bg1"/>
              </a:buClr>
            </a:pPr>
            <a:r>
              <a:rPr lang="en-US">
                <a:solidFill>
                  <a:schemeClr val="bg1"/>
                </a:solidFill>
              </a:rPr>
              <a:t>If a participant’s test results show resistance, explain:</a:t>
            </a:r>
          </a:p>
          <a:p>
            <a:pPr lvl="1">
              <a:buClr>
                <a:schemeClr val="bg1"/>
              </a:buClr>
              <a:buFont typeface="Wingdings" panose="05000000000000000000" pitchFamily="2" charset="2"/>
              <a:buChar char="§"/>
            </a:pPr>
            <a:r>
              <a:rPr lang="en-US">
                <a:solidFill>
                  <a:schemeClr val="bg1"/>
                </a:solidFill>
              </a:rPr>
              <a:t>There are different degrees of resistance</a:t>
            </a:r>
          </a:p>
          <a:p>
            <a:pPr lvl="1">
              <a:buClr>
                <a:schemeClr val="bg1"/>
              </a:buClr>
              <a:buFont typeface="Wingdings" panose="05000000000000000000" pitchFamily="2" charset="2"/>
              <a:buChar char="§"/>
            </a:pPr>
            <a:r>
              <a:rPr lang="en-US">
                <a:solidFill>
                  <a:schemeClr val="bg1"/>
                </a:solidFill>
              </a:rPr>
              <a:t>Resistance to a certain ARV does not automatically mean that one can no longer use it</a:t>
            </a:r>
          </a:p>
          <a:p>
            <a:pPr lvl="1">
              <a:buClr>
                <a:schemeClr val="bg1"/>
              </a:buClr>
              <a:buFont typeface="Wingdings" panose="05000000000000000000" pitchFamily="2" charset="2"/>
              <a:buChar char="§"/>
            </a:pPr>
            <a:r>
              <a:rPr lang="en-US">
                <a:solidFill>
                  <a:schemeClr val="bg1"/>
                </a:solidFill>
              </a:rPr>
              <a:t>Even when a certain ARV is not effective due to resistance, other treatment regimens exist</a:t>
            </a:r>
          </a:p>
          <a:p>
            <a:endParaRPr lang="en-US" sz="16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111323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0613C2-7C48-F791-B781-012893DCE7AF}"/>
              </a:ext>
            </a:extLst>
          </p:cNvPr>
          <p:cNvSpPr>
            <a:spLocks noGrp="1"/>
          </p:cNvSpPr>
          <p:nvPr>
            <p:ph type="body" sz="quarter" idx="13"/>
          </p:nvPr>
        </p:nvSpPr>
        <p:spPr/>
        <p:txBody>
          <a:bodyPr/>
          <a:lstStyle/>
          <a:p>
            <a:r>
              <a:rPr lang="en-US"/>
              <a:t>7</a:t>
            </a:r>
          </a:p>
        </p:txBody>
      </p:sp>
      <p:sp>
        <p:nvSpPr>
          <p:cNvPr id="3" name="Text Placeholder 2">
            <a:extLst>
              <a:ext uri="{FF2B5EF4-FFF2-40B4-BE49-F238E27FC236}">
                <a16:creationId xmlns:a16="http://schemas.microsoft.com/office/drawing/2014/main" id="{CB58AB48-00E7-B736-D5F7-F81304FA5835}"/>
              </a:ext>
            </a:extLst>
          </p:cNvPr>
          <p:cNvSpPr>
            <a:spLocks noGrp="1"/>
          </p:cNvSpPr>
          <p:nvPr>
            <p:ph type="body" sz="quarter" idx="14"/>
          </p:nvPr>
        </p:nvSpPr>
        <p:spPr/>
        <p:txBody>
          <a:bodyPr/>
          <a:lstStyle/>
          <a:p>
            <a:r>
              <a:rPr lang="en-US" sz="2800" b="1">
                <a:solidFill>
                  <a:prstClr val="white"/>
                </a:solidFill>
              </a:rPr>
              <a:t>Good Clinical Practice Tips</a:t>
            </a: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endParaRPr lang="en-US"/>
          </a:p>
        </p:txBody>
      </p:sp>
    </p:spTree>
    <p:extLst>
      <p:ext uri="{BB962C8B-B14F-4D97-AF65-F5344CB8AC3E}">
        <p14:creationId xmlns:p14="http://schemas.microsoft.com/office/powerpoint/2010/main" val="28787064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1" y="231338"/>
            <a:ext cx="11061577" cy="1143000"/>
          </a:xfrm>
        </p:spPr>
        <p:txBody>
          <a:bodyPr>
            <a:noAutofit/>
          </a:bodyPr>
          <a:lstStyle/>
          <a:p>
            <a:r>
              <a:rPr lang="en-US" sz="4000" b="1"/>
              <a:t>What Are Good Clinical Practices?</a:t>
            </a:r>
            <a:endParaRPr lang="en-US" sz="1600"/>
          </a:p>
        </p:txBody>
      </p:sp>
      <p:sp>
        <p:nvSpPr>
          <p:cNvPr id="16" name="Content Placeholder 2">
            <a:extLst>
              <a:ext uri="{FF2B5EF4-FFF2-40B4-BE49-F238E27FC236}">
                <a16:creationId xmlns:a16="http://schemas.microsoft.com/office/drawing/2014/main" id="{63E52E9D-1510-4C26-80D7-6AA5BA6AE21F}"/>
              </a:ext>
            </a:extLst>
          </p:cNvPr>
          <p:cNvSpPr txBox="1">
            <a:spLocks/>
          </p:cNvSpPr>
          <p:nvPr/>
        </p:nvSpPr>
        <p:spPr>
          <a:xfrm>
            <a:off x="891003" y="1374338"/>
            <a:ext cx="9024158" cy="5127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a:p>
        </p:txBody>
      </p:sp>
      <p:sp>
        <p:nvSpPr>
          <p:cNvPr id="7" name="TextBox 6">
            <a:extLst>
              <a:ext uri="{FF2B5EF4-FFF2-40B4-BE49-F238E27FC236}">
                <a16:creationId xmlns:a16="http://schemas.microsoft.com/office/drawing/2014/main" id="{9BBEF03E-6C88-4AAC-928F-4E7A1B6AA55D}"/>
              </a:ext>
            </a:extLst>
          </p:cNvPr>
          <p:cNvSpPr txBox="1"/>
          <p:nvPr/>
        </p:nvSpPr>
        <p:spPr>
          <a:xfrm>
            <a:off x="532263" y="1374338"/>
            <a:ext cx="10273902" cy="4180632"/>
          </a:xfrm>
          <a:prstGeom prst="rect">
            <a:avLst/>
          </a:prstGeom>
          <a:noFill/>
        </p:spPr>
        <p:txBody>
          <a:bodyPr wrap="square">
            <a:spAutoFit/>
          </a:bodyPr>
          <a:lstStyle/>
          <a:p>
            <a:pPr marL="228600" lvl="1" indent="-228600">
              <a:spcBef>
                <a:spcPts val="1000"/>
              </a:spcBef>
              <a:buClr>
                <a:srgbClr val="E0A141"/>
              </a:buClr>
              <a:buFont typeface="Wingdings" pitchFamily="2" charset="2"/>
              <a:buChar char="§"/>
            </a:pPr>
            <a:r>
              <a:rPr lang="en-US" sz="2400">
                <a:solidFill>
                  <a:srgbClr val="635F59"/>
                </a:solidFill>
                <a:latin typeface="Calibri" panose="020F0502020204030204" pitchFamily="34" charset="0"/>
                <a:ea typeface="Roboto" panose="02000000000000000000" pitchFamily="2" charset="0"/>
                <a:cs typeface="Calibri" panose="020F0502020204030204" pitchFamily="34" charset="0"/>
              </a:rPr>
              <a:t>Good Clinical Practices (GCP) are an international ethical and scientific quality standard for the design, conduct, performance, monitoring, auditing, recording, analyses, and reporting of clinical trials.</a:t>
            </a:r>
          </a:p>
          <a:p>
            <a:pPr marL="228600" lvl="1" indent="-228600">
              <a:spcBef>
                <a:spcPts val="1000"/>
              </a:spcBef>
              <a:buClr>
                <a:srgbClr val="E0A141"/>
              </a:buClr>
              <a:buFont typeface="Wingdings" pitchFamily="2" charset="2"/>
              <a:buChar char="§"/>
            </a:pPr>
            <a:r>
              <a:rPr lang="en-US" sz="2400">
                <a:solidFill>
                  <a:srgbClr val="635F59"/>
                </a:solidFill>
                <a:latin typeface="Calibri" panose="020F0502020204030204" pitchFamily="34" charset="0"/>
                <a:ea typeface="Roboto" panose="02000000000000000000" pitchFamily="2" charset="0"/>
                <a:cs typeface="Calibri" panose="020F0502020204030204" pitchFamily="34" charset="0"/>
              </a:rPr>
              <a:t>GCP serves to protect the rights, integrity, and confidentiality of trial subjects.</a:t>
            </a:r>
          </a:p>
          <a:p>
            <a:pPr marL="228600" lvl="1" indent="-228600">
              <a:spcBef>
                <a:spcPts val="1000"/>
              </a:spcBef>
              <a:buClr>
                <a:srgbClr val="E0A141"/>
              </a:buClr>
              <a:buFont typeface="Wingdings" pitchFamily="2" charset="2"/>
              <a:buChar char="§"/>
            </a:pPr>
            <a:r>
              <a:rPr lang="en-US" sz="2400">
                <a:solidFill>
                  <a:srgbClr val="635F59"/>
                </a:solidFill>
                <a:latin typeface="Calibri" panose="020F0502020204030204" pitchFamily="34" charset="0"/>
                <a:ea typeface="Roboto" panose="02000000000000000000" pitchFamily="2" charset="0"/>
                <a:cs typeface="Calibri" panose="020F0502020204030204" pitchFamily="34" charset="0"/>
              </a:rPr>
              <a:t>MOSAIC is committed to following GCP guidelines in HIV drug resistance research.</a:t>
            </a:r>
          </a:p>
          <a:p>
            <a:pPr marL="228600" lvl="1" indent="-228600">
              <a:spcBef>
                <a:spcPts val="1000"/>
              </a:spcBef>
              <a:buClr>
                <a:srgbClr val="E0A141"/>
              </a:buClr>
              <a:buFont typeface="Wingdings" pitchFamily="2" charset="2"/>
              <a:buChar char="§"/>
            </a:pPr>
            <a:r>
              <a:rPr lang="en-US" sz="2400">
                <a:solidFill>
                  <a:srgbClr val="635F59"/>
                </a:solidFill>
                <a:latin typeface="Calibri" panose="020F0502020204030204" pitchFamily="34" charset="0"/>
                <a:ea typeface="Roboto" panose="02000000000000000000" pitchFamily="2" charset="0"/>
                <a:cs typeface="Calibri" panose="020F0502020204030204" pitchFamily="34" charset="0"/>
              </a:rPr>
              <a:t>Additional training available at:</a:t>
            </a:r>
          </a:p>
          <a:p>
            <a:pPr marL="685800" lvl="2" indent="-228600">
              <a:spcBef>
                <a:spcPts val="1000"/>
              </a:spcBef>
              <a:buClr>
                <a:srgbClr val="E0A141"/>
              </a:buClr>
              <a:buFont typeface="Wingdings" pitchFamily="2" charset="2"/>
              <a:buChar char="§"/>
            </a:pPr>
            <a:r>
              <a:rPr lang="en-US" sz="2400">
                <a:hlinkClick r:id="rId3"/>
              </a:rPr>
              <a:t>Good Clinical Practice (GCP) | CITI Program</a:t>
            </a:r>
            <a:endParaRPr lang="en-US" sz="2400">
              <a:solidFill>
                <a:srgbClr val="635F59"/>
              </a:solidFill>
              <a:latin typeface="Calibri" panose="020F0502020204030204" pitchFamily="34" charset="0"/>
              <a:ea typeface="Roboto" panose="02000000000000000000" pitchFamily="2" charset="0"/>
              <a:cs typeface="Calibri" panose="020F0502020204030204" pitchFamily="34" charset="0"/>
            </a:endParaRPr>
          </a:p>
          <a:p>
            <a:pPr marL="685800" lvl="2" indent="-228600">
              <a:spcBef>
                <a:spcPts val="1000"/>
              </a:spcBef>
              <a:buClr>
                <a:srgbClr val="E0A141"/>
              </a:buClr>
              <a:buFont typeface="Wingdings" pitchFamily="2" charset="2"/>
              <a:buChar char="§"/>
            </a:pPr>
            <a:endParaRPr lang="en-US" sz="3200">
              <a:solidFill>
                <a:srgbClr val="635F59"/>
              </a:solidFill>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0867508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1" y="231338"/>
            <a:ext cx="11061577" cy="1143000"/>
          </a:xfrm>
        </p:spPr>
        <p:txBody>
          <a:bodyPr>
            <a:noAutofit/>
          </a:bodyPr>
          <a:lstStyle/>
          <a:p>
            <a:r>
              <a:rPr lang="en-US" sz="4000" b="1"/>
              <a:t>Minimal Risk to Participants</a:t>
            </a:r>
            <a:endParaRPr lang="en-US" sz="1600"/>
          </a:p>
        </p:txBody>
      </p:sp>
      <p:graphicFrame>
        <p:nvGraphicFramePr>
          <p:cNvPr id="7" name="Diagram 6">
            <a:extLst>
              <a:ext uri="{FF2B5EF4-FFF2-40B4-BE49-F238E27FC236}">
                <a16:creationId xmlns:a16="http://schemas.microsoft.com/office/drawing/2014/main" id="{55049A80-865E-406F-BD12-6F24BBF299C3}"/>
              </a:ext>
            </a:extLst>
          </p:cNvPr>
          <p:cNvGraphicFramePr/>
          <p:nvPr>
            <p:extLst>
              <p:ext uri="{D42A27DB-BD31-4B8C-83A1-F6EECF244321}">
                <p14:modId xmlns:p14="http://schemas.microsoft.com/office/powerpoint/2010/main" val="2481362161"/>
              </p:ext>
            </p:extLst>
          </p:nvPr>
        </p:nvGraphicFramePr>
        <p:xfrm>
          <a:off x="203402" y="1467715"/>
          <a:ext cx="10858174" cy="3512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97A45FAF-BFB5-4AE2-926B-39DF27F150A9}"/>
              </a:ext>
            </a:extLst>
          </p:cNvPr>
          <p:cNvGraphicFramePr/>
          <p:nvPr>
            <p:extLst>
              <p:ext uri="{D42A27DB-BD31-4B8C-83A1-F6EECF244321}">
                <p14:modId xmlns:p14="http://schemas.microsoft.com/office/powerpoint/2010/main" val="3543915780"/>
              </p:ext>
            </p:extLst>
          </p:nvPr>
        </p:nvGraphicFramePr>
        <p:xfrm>
          <a:off x="1713970" y="4522573"/>
          <a:ext cx="8128000" cy="25949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9747586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991-1DF8-9646-A4DF-57840F5328E6}"/>
              </a:ext>
            </a:extLst>
          </p:cNvPr>
          <p:cNvSpPr>
            <a:spLocks noGrp="1"/>
          </p:cNvSpPr>
          <p:nvPr>
            <p:ph type="title"/>
          </p:nvPr>
        </p:nvSpPr>
        <p:spPr>
          <a:xfrm>
            <a:off x="-1" y="231338"/>
            <a:ext cx="11061577" cy="1143000"/>
          </a:xfrm>
        </p:spPr>
        <p:txBody>
          <a:bodyPr>
            <a:noAutofit/>
          </a:bodyPr>
          <a:lstStyle/>
          <a:p>
            <a:r>
              <a:rPr lang="en-US" sz="4000" b="1"/>
              <a:t>Documentation and Filing Requirements</a:t>
            </a:r>
            <a:endParaRPr lang="en-US" sz="1600"/>
          </a:p>
        </p:txBody>
      </p:sp>
      <p:sp>
        <p:nvSpPr>
          <p:cNvPr id="16" name="Content Placeholder 2">
            <a:extLst>
              <a:ext uri="{FF2B5EF4-FFF2-40B4-BE49-F238E27FC236}">
                <a16:creationId xmlns:a16="http://schemas.microsoft.com/office/drawing/2014/main" id="{63E52E9D-1510-4C26-80D7-6AA5BA6AE21F}"/>
              </a:ext>
            </a:extLst>
          </p:cNvPr>
          <p:cNvSpPr txBox="1">
            <a:spLocks/>
          </p:cNvSpPr>
          <p:nvPr/>
        </p:nvSpPr>
        <p:spPr>
          <a:xfrm>
            <a:off x="891003" y="1374338"/>
            <a:ext cx="9024158" cy="5127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a:p>
        </p:txBody>
      </p:sp>
      <p:sp>
        <p:nvSpPr>
          <p:cNvPr id="7" name="TextBox 6">
            <a:extLst>
              <a:ext uri="{FF2B5EF4-FFF2-40B4-BE49-F238E27FC236}">
                <a16:creationId xmlns:a16="http://schemas.microsoft.com/office/drawing/2014/main" id="{CF723799-EB2C-405E-A9FD-DFAD6B2ED784}"/>
              </a:ext>
            </a:extLst>
          </p:cNvPr>
          <p:cNvSpPr txBox="1"/>
          <p:nvPr/>
        </p:nvSpPr>
        <p:spPr>
          <a:xfrm>
            <a:off x="736979" y="1682621"/>
            <a:ext cx="9587615" cy="4796185"/>
          </a:xfrm>
          <a:prstGeom prst="rect">
            <a:avLst/>
          </a:prstGeom>
          <a:noFill/>
        </p:spPr>
        <p:txBody>
          <a:bodyPr wrap="square">
            <a:spAutoFit/>
          </a:bodyPr>
          <a:lstStyle/>
          <a:p>
            <a:pPr marL="228600" lvl="1" indent="-228600">
              <a:spcBef>
                <a:spcPts val="1000"/>
              </a:spcBef>
              <a:buClr>
                <a:srgbClr val="E0A141"/>
              </a:buClr>
              <a:buFont typeface="Wingdings" pitchFamily="2" charset="2"/>
              <a:buChar char="§"/>
            </a:pPr>
            <a:r>
              <a:rPr lang="en-US" sz="2400">
                <a:solidFill>
                  <a:srgbClr val="635F59"/>
                </a:solidFill>
                <a:latin typeface="Calibri" panose="020F0502020204030204" pitchFamily="34" charset="0"/>
                <a:ea typeface="Roboto" panose="02000000000000000000" pitchFamily="2" charset="0"/>
                <a:cs typeface="Calibri" panose="020F0502020204030204" pitchFamily="34" charset="0"/>
              </a:rPr>
              <a:t>Document all participant observations in adequate and accurate source documents.</a:t>
            </a:r>
          </a:p>
          <a:p>
            <a:pPr marL="228600" lvl="1" indent="-228600">
              <a:spcBef>
                <a:spcPts val="1000"/>
              </a:spcBef>
              <a:buClr>
                <a:srgbClr val="E0A141"/>
              </a:buClr>
              <a:buFont typeface="Wingdings" pitchFamily="2" charset="2"/>
              <a:buChar char="§"/>
            </a:pPr>
            <a:r>
              <a:rPr lang="en-US" sz="2400">
                <a:solidFill>
                  <a:srgbClr val="635F59"/>
                </a:solidFill>
                <a:latin typeface="Calibri" panose="020F0502020204030204" pitchFamily="34" charset="0"/>
                <a:ea typeface="Roboto" panose="02000000000000000000" pitchFamily="2" charset="0"/>
                <a:cs typeface="Calibri" panose="020F0502020204030204" pitchFamily="34" charset="0"/>
              </a:rPr>
              <a:t>Ensure information collected on case report forms (CRFs) and lab requisition forms (LRFs) is accurate, complete, legible, and timely. </a:t>
            </a:r>
          </a:p>
          <a:p>
            <a:pPr marL="228600" lvl="1" indent="-228600">
              <a:spcBef>
                <a:spcPts val="1000"/>
              </a:spcBef>
              <a:buClr>
                <a:srgbClr val="E0A141"/>
              </a:buClr>
              <a:buFont typeface="Wingdings" pitchFamily="2" charset="2"/>
              <a:buChar char="§"/>
            </a:pPr>
            <a:r>
              <a:rPr lang="en-US" sz="2400">
                <a:solidFill>
                  <a:srgbClr val="635F59"/>
                </a:solidFill>
                <a:latin typeface="Calibri" panose="020F0502020204030204" pitchFamily="34" charset="0"/>
                <a:ea typeface="Roboto" panose="02000000000000000000" pitchFamily="2" charset="0"/>
                <a:cs typeface="Calibri" panose="020F0502020204030204" pitchFamily="34" charset="0"/>
              </a:rPr>
              <a:t>Date, initial, and (if necessary) explain any change or correction to a CRF or LRF; do not obscure the original entry.</a:t>
            </a:r>
          </a:p>
          <a:p>
            <a:pPr marL="228600" lvl="1" indent="-228600">
              <a:spcBef>
                <a:spcPts val="1000"/>
              </a:spcBef>
              <a:buClr>
                <a:srgbClr val="E0A141"/>
              </a:buClr>
              <a:buFont typeface="Wingdings" pitchFamily="2" charset="2"/>
              <a:buChar char="§"/>
            </a:pPr>
            <a:r>
              <a:rPr lang="en-US" sz="2400">
                <a:solidFill>
                  <a:srgbClr val="635F59"/>
                </a:solidFill>
                <a:latin typeface="Calibri" panose="020F0502020204030204" pitchFamily="34" charset="0"/>
                <a:ea typeface="Roboto" panose="02000000000000000000" pitchFamily="2" charset="0"/>
                <a:cs typeface="Calibri" panose="020F0502020204030204" pitchFamily="34" charset="0"/>
              </a:rPr>
              <a:t>Maintain standard operating procedures (SOPs), package inserts, job aids, or other materials for easy reference.</a:t>
            </a:r>
          </a:p>
          <a:p>
            <a:pPr marL="228600" lvl="1" indent="-228600">
              <a:spcBef>
                <a:spcPts val="1000"/>
              </a:spcBef>
              <a:buClr>
                <a:srgbClr val="E0A141"/>
              </a:buClr>
              <a:buFont typeface="Wingdings" pitchFamily="2" charset="2"/>
              <a:buChar char="§"/>
            </a:pPr>
            <a:r>
              <a:rPr lang="en-US" sz="2400">
                <a:solidFill>
                  <a:srgbClr val="635F59"/>
                </a:solidFill>
                <a:latin typeface="Calibri" panose="020F0502020204030204" pitchFamily="34" charset="0"/>
                <a:ea typeface="Roboto" panose="02000000000000000000" pitchFamily="2" charset="0"/>
                <a:cs typeface="Calibri" panose="020F0502020204030204" pitchFamily="34" charset="0"/>
              </a:rPr>
              <a:t>Document eligibility for study participation in a chart note in each participant’s medical file.</a:t>
            </a:r>
          </a:p>
          <a:p>
            <a:pPr marL="228600" lvl="1" indent="-228600">
              <a:spcBef>
                <a:spcPts val="1000"/>
              </a:spcBef>
              <a:buClr>
                <a:srgbClr val="E0A141"/>
              </a:buClr>
              <a:buFont typeface="Wingdings" pitchFamily="2" charset="2"/>
              <a:buChar char="§"/>
            </a:pPr>
            <a:r>
              <a:rPr lang="en-US" sz="2400">
                <a:solidFill>
                  <a:srgbClr val="635F59"/>
                </a:solidFill>
                <a:latin typeface="Calibri" panose="020F0502020204030204" pitchFamily="34" charset="0"/>
                <a:ea typeface="Roboto" panose="02000000000000000000" pitchFamily="2" charset="0"/>
                <a:cs typeface="Calibri" panose="020F0502020204030204" pitchFamily="34" charset="0"/>
              </a:rPr>
              <a:t>Ensure the confidentiality of medical records, in a locked cabinet/room.</a:t>
            </a:r>
          </a:p>
        </p:txBody>
      </p:sp>
    </p:spTree>
    <p:extLst>
      <p:ext uri="{BB962C8B-B14F-4D97-AF65-F5344CB8AC3E}">
        <p14:creationId xmlns:p14="http://schemas.microsoft.com/office/powerpoint/2010/main" val="42512734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DA0DCB-77C8-4C3A-831F-708442012406}"/>
              </a:ext>
            </a:extLst>
          </p:cNvPr>
          <p:cNvSpPr>
            <a:spLocks noGrp="1"/>
          </p:cNvSpPr>
          <p:nvPr>
            <p:ph idx="1"/>
          </p:nvPr>
        </p:nvSpPr>
        <p:spPr>
          <a:xfrm>
            <a:off x="965250" y="1050031"/>
            <a:ext cx="8764377" cy="4107596"/>
          </a:xfrm>
        </p:spPr>
        <p:txBody>
          <a:bodyPr/>
          <a:lstStyle/>
          <a:p>
            <a:r>
              <a:rPr lang="en-US" dirty="0"/>
              <a:t>Is there a signed IRB-approved informed consent form (or information sheet) in the participant chart?</a:t>
            </a:r>
          </a:p>
          <a:p>
            <a:r>
              <a:rPr lang="en-US" dirty="0"/>
              <a:t>Was the participant referred to ART immediately, as per country test and treat guidelines?</a:t>
            </a:r>
          </a:p>
          <a:p>
            <a:r>
              <a:rPr lang="en-US" dirty="0"/>
              <a:t>Is the CRF or LRF legible and accurate?</a:t>
            </a:r>
          </a:p>
          <a:p>
            <a:r>
              <a:rPr lang="en-US" dirty="0"/>
              <a:t>Was the sample collected within five days after the HIV+ test?</a:t>
            </a:r>
          </a:p>
          <a:p>
            <a:r>
              <a:rPr lang="en-US" dirty="0"/>
              <a:t>Is the participant’s ID (not name) listed on all documents, including the DBS cards, leaving the clinic?</a:t>
            </a:r>
          </a:p>
          <a:p>
            <a:endParaRPr lang="en-US" sz="2000" dirty="0"/>
          </a:p>
          <a:p>
            <a:endParaRPr lang="en-US" sz="2000" dirty="0"/>
          </a:p>
          <a:p>
            <a:endParaRPr lang="en-US" dirty="0"/>
          </a:p>
        </p:txBody>
      </p:sp>
      <p:sp>
        <p:nvSpPr>
          <p:cNvPr id="3" name="Title 2">
            <a:extLst>
              <a:ext uri="{FF2B5EF4-FFF2-40B4-BE49-F238E27FC236}">
                <a16:creationId xmlns:a16="http://schemas.microsoft.com/office/drawing/2014/main" id="{C40592F7-BE84-4FDE-B104-59100233ABF1}"/>
              </a:ext>
            </a:extLst>
          </p:cNvPr>
          <p:cNvSpPr>
            <a:spLocks noGrp="1"/>
          </p:cNvSpPr>
          <p:nvPr>
            <p:ph type="title"/>
          </p:nvPr>
        </p:nvSpPr>
        <p:spPr>
          <a:xfrm>
            <a:off x="0" y="-4253"/>
            <a:ext cx="10515600" cy="1143000"/>
          </a:xfrm>
        </p:spPr>
        <p:txBody>
          <a:bodyPr>
            <a:normAutofit/>
          </a:bodyPr>
          <a:lstStyle/>
          <a:p>
            <a:r>
              <a:rPr lang="en-US" sz="3600"/>
              <a:t>Quality Check Reminders</a:t>
            </a:r>
          </a:p>
        </p:txBody>
      </p:sp>
      <p:sp>
        <p:nvSpPr>
          <p:cNvPr id="6" name="Content Placeholder 1">
            <a:extLst>
              <a:ext uri="{FF2B5EF4-FFF2-40B4-BE49-F238E27FC236}">
                <a16:creationId xmlns:a16="http://schemas.microsoft.com/office/drawing/2014/main" id="{C4CF1D25-D406-43D5-9BDF-407585548B31}"/>
              </a:ext>
            </a:extLst>
          </p:cNvPr>
          <p:cNvSpPr txBox="1">
            <a:spLocks/>
          </p:cNvSpPr>
          <p:nvPr/>
        </p:nvSpPr>
        <p:spPr>
          <a:xfrm>
            <a:off x="6123062" y="1138747"/>
            <a:ext cx="4265487" cy="17050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7" name="TextBox 6">
            <a:extLst>
              <a:ext uri="{FF2B5EF4-FFF2-40B4-BE49-F238E27FC236}">
                <a16:creationId xmlns:a16="http://schemas.microsoft.com/office/drawing/2014/main" id="{0B108568-C598-4570-8A12-2DB043127A57}"/>
              </a:ext>
            </a:extLst>
          </p:cNvPr>
          <p:cNvSpPr txBox="1"/>
          <p:nvPr/>
        </p:nvSpPr>
        <p:spPr>
          <a:xfrm>
            <a:off x="1291715" y="5380914"/>
            <a:ext cx="8111446" cy="830997"/>
          </a:xfrm>
          <a:prstGeom prst="rect">
            <a:avLst/>
          </a:prstGeom>
          <a:solidFill>
            <a:schemeClr val="accent1"/>
          </a:solidFill>
        </p:spPr>
        <p:txBody>
          <a:bodyPr wrap="square" rtlCol="0">
            <a:spAutoFit/>
          </a:bodyPr>
          <a:lstStyle/>
          <a:p>
            <a:pPr algn="ctr"/>
            <a:r>
              <a:rPr lang="en-US" sz="2400">
                <a:solidFill>
                  <a:schemeClr val="bg1"/>
                </a:solidFill>
                <a:latin typeface="Poppins SemiBold" panose="00000700000000000000" pitchFamily="2" charset="0"/>
                <a:cs typeface="Poppins SemiBold" panose="00000700000000000000" pitchFamily="2" charset="0"/>
              </a:rPr>
              <a:t>If the answer to any of the above questions is “no,” contact the MOSAIC HIVDR Coordinator. </a:t>
            </a:r>
          </a:p>
        </p:txBody>
      </p:sp>
    </p:spTree>
    <p:extLst>
      <p:ext uri="{BB962C8B-B14F-4D97-AF65-F5344CB8AC3E}">
        <p14:creationId xmlns:p14="http://schemas.microsoft.com/office/powerpoint/2010/main" val="29750766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BF832A-4375-F39C-DDE5-CB887F6F70EE}"/>
              </a:ext>
            </a:extLst>
          </p:cNvPr>
          <p:cNvSpPr txBox="1"/>
          <p:nvPr/>
        </p:nvSpPr>
        <p:spPr>
          <a:xfrm>
            <a:off x="1262743" y="1968587"/>
            <a:ext cx="9993085" cy="2246769"/>
          </a:xfrm>
          <a:prstGeom prst="rect">
            <a:avLst/>
          </a:prstGeom>
          <a:noFill/>
        </p:spPr>
        <p:txBody>
          <a:bodyPr wrap="square">
            <a:spAutoFit/>
          </a:bodyPr>
          <a:lstStyle/>
          <a:p>
            <a:pPr algn="ctr"/>
            <a:r>
              <a:rPr lang="en-US" sz="3600">
                <a:solidFill>
                  <a:schemeClr val="bg1"/>
                </a:solidFill>
                <a:latin typeface="Poppins SemiBold" panose="00000700000000000000" pitchFamily="2" charset="0"/>
                <a:cs typeface="Poppins SemiBold" panose="00000700000000000000" pitchFamily="2" charset="0"/>
              </a:rPr>
              <a:t>For help with study procedures, counseling messages, or interpreting the drug resistance outcome report, contact: </a:t>
            </a:r>
            <a:r>
              <a:rPr lang="en-US" sz="3200" i="1">
                <a:solidFill>
                  <a:schemeClr val="bg1"/>
                </a:solidFill>
                <a:latin typeface="Poppins SemiBold" panose="00000700000000000000" pitchFamily="2" charset="0"/>
                <a:cs typeface="Poppins SemiBold" panose="00000700000000000000" pitchFamily="2" charset="0"/>
              </a:rPr>
              <a:t>(insert appropriate contact information here)</a:t>
            </a:r>
          </a:p>
        </p:txBody>
      </p:sp>
    </p:spTree>
    <p:extLst>
      <p:ext uri="{BB962C8B-B14F-4D97-AF65-F5344CB8AC3E}">
        <p14:creationId xmlns:p14="http://schemas.microsoft.com/office/powerpoint/2010/main" val="20382969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290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FF33339-039D-6C40-A632-F2785FE94253}"/>
              </a:ext>
            </a:extLst>
          </p:cNvPr>
          <p:cNvSpPr>
            <a:spLocks noGrp="1"/>
          </p:cNvSpPr>
          <p:nvPr>
            <p:ph idx="11"/>
          </p:nvPr>
        </p:nvSpPr>
        <p:spPr>
          <a:xfrm>
            <a:off x="5814237" y="1350336"/>
            <a:ext cx="4946054" cy="4826627"/>
          </a:xfrm>
        </p:spPr>
        <p:txBody>
          <a:bodyPr>
            <a:normAutofit lnSpcReduction="10000"/>
          </a:bodyPr>
          <a:lstStyle/>
          <a:p>
            <a:r>
              <a:rPr lang="en-US" sz="2400"/>
              <a:t>Before a person with HIV starts ARV therapy (ART), they may have mostly “</a:t>
            </a:r>
            <a:r>
              <a:rPr lang="en-US" sz="2400">
                <a:solidFill>
                  <a:schemeClr val="tx1"/>
                </a:solidFill>
              </a:rPr>
              <a:t>wild type” virus.</a:t>
            </a:r>
          </a:p>
          <a:p>
            <a:r>
              <a:rPr lang="en-US" sz="2400"/>
              <a:t>Once they start ART, the amount of virus in their body decreases.</a:t>
            </a:r>
          </a:p>
          <a:p>
            <a:r>
              <a:rPr lang="en-US" sz="2400"/>
              <a:t>If the person does not take their ARVs regularly, the amount of drug in the body begins to decrease and the virus in their body can mutate, grow, and become resistant to some ARVs.</a:t>
            </a:r>
          </a:p>
          <a:p>
            <a:r>
              <a:rPr lang="en-US" sz="2400"/>
              <a:t>If the drug-resistant virus continues to grow, the current ARV regimen will no longer be effective.</a:t>
            </a:r>
          </a:p>
          <a:p>
            <a:endParaRPr lang="en-US" sz="2400"/>
          </a:p>
        </p:txBody>
      </p:sp>
      <p:pic>
        <p:nvPicPr>
          <p:cNvPr id="6" name="Content Placeholder 5">
            <a:extLst>
              <a:ext uri="{FF2B5EF4-FFF2-40B4-BE49-F238E27FC236}">
                <a16:creationId xmlns:a16="http://schemas.microsoft.com/office/drawing/2014/main" id="{F0B37C70-F3CD-4F2A-94F2-87F3D584B30F}"/>
              </a:ext>
            </a:extLst>
          </p:cNvPr>
          <p:cNvPicPr>
            <a:picLocks noGrp="1" noChangeAspect="1"/>
          </p:cNvPicPr>
          <p:nvPr>
            <p:ph idx="1"/>
          </p:nvPr>
        </p:nvPicPr>
        <p:blipFill>
          <a:blip r:embed="rId3"/>
          <a:stretch>
            <a:fillRect/>
          </a:stretch>
        </p:blipFill>
        <p:spPr>
          <a:xfrm>
            <a:off x="254008" y="2017337"/>
            <a:ext cx="5455238" cy="3068572"/>
          </a:xfrm>
          <a:prstGeom prst="rect">
            <a:avLst/>
          </a:prstGeom>
          <a:noFill/>
        </p:spPr>
      </p:pic>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a:xfrm>
            <a:off x="0" y="190956"/>
            <a:ext cx="10515600" cy="1143000"/>
          </a:xfrm>
        </p:spPr>
        <p:txBody>
          <a:bodyPr anchor="ctr">
            <a:normAutofit/>
          </a:bodyPr>
          <a:lstStyle/>
          <a:p>
            <a:r>
              <a:rPr lang="en-US" sz="4000"/>
              <a:t>Impact of Adherence on HIVDR</a:t>
            </a:r>
          </a:p>
        </p:txBody>
      </p:sp>
      <p:sp>
        <p:nvSpPr>
          <p:cNvPr id="2" name="TextBox 1">
            <a:extLst>
              <a:ext uri="{FF2B5EF4-FFF2-40B4-BE49-F238E27FC236}">
                <a16:creationId xmlns:a16="http://schemas.microsoft.com/office/drawing/2014/main" id="{18E1DB65-7177-4FB6-9D4A-94C461817506}"/>
              </a:ext>
            </a:extLst>
          </p:cNvPr>
          <p:cNvSpPr txBox="1"/>
          <p:nvPr/>
        </p:nvSpPr>
        <p:spPr>
          <a:xfrm>
            <a:off x="476846" y="5057151"/>
            <a:ext cx="4946054" cy="461665"/>
          </a:xfrm>
          <a:prstGeom prst="rect">
            <a:avLst/>
          </a:prstGeom>
          <a:noFill/>
        </p:spPr>
        <p:txBody>
          <a:bodyPr wrap="square" rtlCol="0">
            <a:spAutoFit/>
          </a:bodyPr>
          <a:lstStyle/>
          <a:p>
            <a:r>
              <a:rPr lang="en-US" sz="1200" dirty="0"/>
              <a:t>Source: David </a:t>
            </a:r>
            <a:r>
              <a:rPr lang="en-US" sz="1200" dirty="0" err="1"/>
              <a:t>Spach</a:t>
            </a:r>
            <a:r>
              <a:rPr lang="en-US" sz="1200" dirty="0"/>
              <a:t>, https://www.hiv.uw.edu/go/antiretroviral-therapy/evaluation-management-virologic-failure/core-concept/all</a:t>
            </a:r>
          </a:p>
        </p:txBody>
      </p:sp>
    </p:spTree>
    <p:extLst>
      <p:ext uri="{BB962C8B-B14F-4D97-AF65-F5344CB8AC3E}">
        <p14:creationId xmlns:p14="http://schemas.microsoft.com/office/powerpoint/2010/main" val="1783815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FF33339-039D-6C40-A632-F2785FE94253}"/>
              </a:ext>
            </a:extLst>
          </p:cNvPr>
          <p:cNvSpPr>
            <a:spLocks noGrp="1"/>
          </p:cNvSpPr>
          <p:nvPr>
            <p:ph idx="11"/>
          </p:nvPr>
        </p:nvSpPr>
        <p:spPr>
          <a:xfrm>
            <a:off x="807397" y="1563375"/>
            <a:ext cx="9708204" cy="2832558"/>
          </a:xfrm>
        </p:spPr>
        <p:txBody>
          <a:bodyPr>
            <a:normAutofit fontScale="92500" lnSpcReduction="20000"/>
          </a:bodyPr>
          <a:lstStyle/>
          <a:p>
            <a:pPr>
              <a:lnSpc>
                <a:spcPct val="100000"/>
              </a:lnSpc>
            </a:pPr>
            <a:r>
              <a:rPr lang="en-US" sz="3200"/>
              <a:t>If an individual living with HIV develops resistance to the same medications used for HIV treatment, the provider must find another combination of ARVs that may be effective against the mutated virus.</a:t>
            </a:r>
          </a:p>
          <a:p>
            <a:pPr>
              <a:lnSpc>
                <a:spcPct val="100000"/>
              </a:lnSpc>
            </a:pPr>
            <a:r>
              <a:rPr lang="en-US" sz="3200"/>
              <a:t>The drugs, or classes of drugs, that are used for PrEP are also used in ART regimens; monitoring for HIVDR helps to preserve the effectiveness of both PrEP and ART.</a:t>
            </a:r>
          </a:p>
        </p:txBody>
      </p:sp>
      <p:sp>
        <p:nvSpPr>
          <p:cNvPr id="4" name="Title 3">
            <a:extLst>
              <a:ext uri="{FF2B5EF4-FFF2-40B4-BE49-F238E27FC236}">
                <a16:creationId xmlns:a16="http://schemas.microsoft.com/office/drawing/2014/main" id="{D9281421-4877-244E-A4E3-CABE4FBB43C6}"/>
              </a:ext>
            </a:extLst>
          </p:cNvPr>
          <p:cNvSpPr>
            <a:spLocks noGrp="1"/>
          </p:cNvSpPr>
          <p:nvPr>
            <p:ph type="title"/>
          </p:nvPr>
        </p:nvSpPr>
        <p:spPr>
          <a:xfrm>
            <a:off x="-376518" y="190956"/>
            <a:ext cx="11577918" cy="1143000"/>
          </a:xfrm>
        </p:spPr>
        <p:txBody>
          <a:bodyPr anchor="ctr">
            <a:noAutofit/>
          </a:bodyPr>
          <a:lstStyle/>
          <a:p>
            <a:r>
              <a:rPr lang="en-US" sz="4000"/>
              <a:t>Why Should We Monitor HIVDR with PrEP?</a:t>
            </a:r>
          </a:p>
        </p:txBody>
      </p:sp>
      <p:sp>
        <p:nvSpPr>
          <p:cNvPr id="7" name="TextBox 6">
            <a:extLst>
              <a:ext uri="{FF2B5EF4-FFF2-40B4-BE49-F238E27FC236}">
                <a16:creationId xmlns:a16="http://schemas.microsoft.com/office/drawing/2014/main" id="{CFD8646C-6369-4D70-B63E-CD8B5353F669}"/>
              </a:ext>
            </a:extLst>
          </p:cNvPr>
          <p:cNvSpPr txBox="1"/>
          <p:nvPr/>
        </p:nvSpPr>
        <p:spPr>
          <a:xfrm>
            <a:off x="3922498" y="4727509"/>
            <a:ext cx="6324161" cy="1569660"/>
          </a:xfrm>
          <a:prstGeom prst="rect">
            <a:avLst/>
          </a:prstGeom>
          <a:noFill/>
        </p:spPr>
        <p:txBody>
          <a:bodyPr wrap="square" rtlCol="0">
            <a:spAutoFit/>
          </a:bodyPr>
          <a:lstStyle/>
          <a:p>
            <a:r>
              <a:rPr lang="en-US" sz="3200" b="1" i="1">
                <a:solidFill>
                  <a:schemeClr val="accent1"/>
                </a:solidFill>
              </a:rPr>
              <a:t>It is important to reassure participants with resistant virus that they still have treatment options.</a:t>
            </a:r>
          </a:p>
        </p:txBody>
      </p:sp>
      <p:pic>
        <p:nvPicPr>
          <p:cNvPr id="8" name="Content Placeholder 7">
            <a:extLst>
              <a:ext uri="{FF2B5EF4-FFF2-40B4-BE49-F238E27FC236}">
                <a16:creationId xmlns:a16="http://schemas.microsoft.com/office/drawing/2014/main" id="{FE7B0146-B739-48F5-8A43-603A774A3B5D}"/>
              </a:ext>
            </a:extLst>
          </p:cNvPr>
          <p:cNvPicPr>
            <a:picLocks noGrp="1" noChangeAspect="1"/>
          </p:cNvPicPr>
          <p:nvPr>
            <p:ph idx="1"/>
          </p:nvPr>
        </p:nvPicPr>
        <p:blipFill>
          <a:blip r:embed="rId3"/>
          <a:stretch>
            <a:fillRect/>
          </a:stretch>
        </p:blipFill>
        <p:spPr>
          <a:xfrm>
            <a:off x="1350954" y="4737049"/>
            <a:ext cx="2241332" cy="1680999"/>
          </a:xfrm>
          <a:prstGeom prst="rect">
            <a:avLst/>
          </a:prstGeom>
        </p:spPr>
      </p:pic>
    </p:spTree>
    <p:extLst>
      <p:ext uri="{BB962C8B-B14F-4D97-AF65-F5344CB8AC3E}">
        <p14:creationId xmlns:p14="http://schemas.microsoft.com/office/powerpoint/2010/main" val="3831044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831B1E-637D-DA49-9F96-912C6CA53BB7}"/>
              </a:ext>
            </a:extLst>
          </p:cNvPr>
          <p:cNvSpPr>
            <a:spLocks noGrp="1"/>
          </p:cNvSpPr>
          <p:nvPr>
            <p:ph type="body" sz="quarter" idx="13"/>
          </p:nvPr>
        </p:nvSpPr>
        <p:spPr/>
        <p:txBody>
          <a:bodyPr/>
          <a:lstStyle/>
          <a:p>
            <a:r>
              <a:rPr lang="en-US"/>
              <a:t>2</a:t>
            </a:r>
          </a:p>
        </p:txBody>
      </p:sp>
      <p:sp>
        <p:nvSpPr>
          <p:cNvPr id="3" name="Text Placeholder 2">
            <a:extLst>
              <a:ext uri="{FF2B5EF4-FFF2-40B4-BE49-F238E27FC236}">
                <a16:creationId xmlns:a16="http://schemas.microsoft.com/office/drawing/2014/main" id="{2A9D28CD-1A6F-0440-B426-6F35B5155FAB}"/>
              </a:ext>
            </a:extLst>
          </p:cNvPr>
          <p:cNvSpPr>
            <a:spLocks noGrp="1"/>
          </p:cNvSpPr>
          <p:nvPr>
            <p:ph type="body" sz="quarter" idx="14"/>
          </p:nvPr>
        </p:nvSpPr>
        <p:spPr>
          <a:xfrm>
            <a:off x="3101546" y="2430468"/>
            <a:ext cx="8480854" cy="3055932"/>
          </a:xfrm>
        </p:spPr>
        <p:txBody>
          <a:bodyPr>
            <a:normAutofit/>
          </a:bodyPr>
          <a:lstStyle/>
          <a:p>
            <a:r>
              <a:rPr lang="en-US" sz="3200" b="1">
                <a:solidFill>
                  <a:schemeClr val="bg1"/>
                </a:solidFill>
              </a:rPr>
              <a:t>Risk of Drug Resistance with PrEP</a:t>
            </a:r>
          </a:p>
          <a:p>
            <a:endParaRPr lang="en-US"/>
          </a:p>
        </p:txBody>
      </p:sp>
    </p:spTree>
    <p:extLst>
      <p:ext uri="{BB962C8B-B14F-4D97-AF65-F5344CB8AC3E}">
        <p14:creationId xmlns:p14="http://schemas.microsoft.com/office/powerpoint/2010/main" val="1967661770"/>
      </p:ext>
    </p:extLst>
  </p:cSld>
  <p:clrMapOvr>
    <a:masterClrMapping/>
  </p:clrMapOvr>
</p:sld>
</file>

<file path=ppt/theme/theme1.xml><?xml version="1.0" encoding="utf-8"?>
<a:theme xmlns:a="http://schemas.openxmlformats.org/drawingml/2006/main" name="MOSAIC-Template Core Colors">
  <a:themeElements>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SAIC_HIVDR Training.potx" id="{3B9880E7-A20F-41CF-8CFB-2ED5B800F361}" vid="{CF24CD16-EFE0-49B7-B932-501BBAD9F2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8F0ACE12F80A4794329C3456661B9E" ma:contentTypeVersion="20" ma:contentTypeDescription="Create a new document." ma:contentTypeScope="" ma:versionID="e1ad64d0817e8fb920737e083ae800e6">
  <xsd:schema xmlns:xsd="http://www.w3.org/2001/XMLSchema" xmlns:xs="http://www.w3.org/2001/XMLSchema" xmlns:p="http://schemas.microsoft.com/office/2006/metadata/properties" xmlns:ns2="1865d82a-bf83-4eaa-817a-e97c662b7d46" xmlns:ns3="d35616bd-f3ab-4ee4-8f55-73cb5167d911" targetNamespace="http://schemas.microsoft.com/office/2006/metadata/properties" ma:root="true" ma:fieldsID="651b5b6ae91c234a6ddc953bdaf2b0b4" ns2:_="" ns3:_="">
    <xsd:import namespace="1865d82a-bf83-4eaa-817a-e97c662b7d46"/>
    <xsd:import namespace="d35616bd-f3ab-4ee4-8f55-73cb5167d9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65d82a-bf83-4eaa-817a-e97c662b7d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5616bd-f3ab-4ee4-8f55-73cb5167d9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4e5cab-ca8b-48ba-a99c-e62ef9b13973}" ma:internalName="TaxCatchAll" ma:showField="CatchAllData" ma:web="d35616bd-f3ab-4ee4-8f55-73cb5167d9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35616bd-f3ab-4ee4-8f55-73cb5167d911">
      <UserInfo>
        <DisplayName>Casey Bishopp</DisplayName>
        <AccountId>16</AccountId>
        <AccountType/>
      </UserInfo>
    </SharedWithUsers>
    <TaxCatchAll xmlns="d35616bd-f3ab-4ee4-8f55-73cb5167d911" xsi:nil="true"/>
    <lcf76f155ced4ddcb4097134ff3c332f xmlns="1865d82a-bf83-4eaa-817a-e97c662b7d4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8DF5612-568D-4028-9AE8-4B22F2A60D26}"/>
</file>

<file path=customXml/itemProps2.xml><?xml version="1.0" encoding="utf-8"?>
<ds:datastoreItem xmlns:ds="http://schemas.openxmlformats.org/officeDocument/2006/customXml" ds:itemID="{43479079-273F-4AE9-85C4-98276B00939E}">
  <ds:schemaRefs>
    <ds:schemaRef ds:uri="http://schemas.microsoft.com/sharepoint/v3/contenttype/forms"/>
  </ds:schemaRefs>
</ds:datastoreItem>
</file>

<file path=customXml/itemProps3.xml><?xml version="1.0" encoding="utf-8"?>
<ds:datastoreItem xmlns:ds="http://schemas.openxmlformats.org/officeDocument/2006/customXml" ds:itemID="{E36EBD7C-FDA1-47A0-8E65-4816BEEBFFC4}">
  <ds:schemaRefs>
    <ds:schemaRef ds:uri="1865d82a-bf83-4eaa-817a-e97c662b7d46"/>
    <ds:schemaRef ds:uri="d35616bd-f3ab-4ee4-8f55-73cb5167d91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MOSAIC_HIVDR Training</Template>
  <TotalTime>132</TotalTime>
  <Words>5109</Words>
  <Application>Microsoft Office PowerPoint</Application>
  <PresentationFormat>Widescreen</PresentationFormat>
  <Paragraphs>447</Paragraphs>
  <Slides>67</Slides>
  <Notes>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Arial</vt:lpstr>
      <vt:lpstr>Calibri</vt:lpstr>
      <vt:lpstr>Calibri Light</vt:lpstr>
      <vt:lpstr>Poppins</vt:lpstr>
      <vt:lpstr>Poppins SemiBold</vt:lpstr>
      <vt:lpstr>Roboto</vt:lpstr>
      <vt:lpstr>Times New Roman</vt:lpstr>
      <vt:lpstr>Wingdings</vt:lpstr>
      <vt:lpstr>MOSAIC-Template Core Colors</vt:lpstr>
      <vt:lpstr>Pre-Exposure Prophylaxis (PrEP)  and HIV Drug Resistance</vt:lpstr>
      <vt:lpstr>Contents</vt:lpstr>
      <vt:lpstr>PowerPoint Presentation</vt:lpstr>
      <vt:lpstr>Antiretrovirals (ARVs) for Treatment</vt:lpstr>
      <vt:lpstr>What Happens When HIV Mutates?</vt:lpstr>
      <vt:lpstr>What Is HIV Drug Resistance?</vt:lpstr>
      <vt:lpstr>Impact of Adherence on HIVDR</vt:lpstr>
      <vt:lpstr>Why Should We Monitor HIVDR with PrEP?</vt:lpstr>
      <vt:lpstr>PowerPoint Presentation</vt:lpstr>
      <vt:lpstr>PowerPoint Presentation</vt:lpstr>
      <vt:lpstr>Scenarios of HIVDR While on PrEP</vt:lpstr>
      <vt:lpstr>How Could Someone Take PrEP and Not Know They Had HIV?</vt:lpstr>
      <vt:lpstr>What Do We Know about HIVDR and Oral PrEP?</vt:lpstr>
      <vt:lpstr>What Do We Know about HIVDR and the PrEP Ring?</vt:lpstr>
      <vt:lpstr>What do we Know about HIVDR and Injectable CAB PrEP?</vt:lpstr>
      <vt:lpstr>PowerPoint Presentation</vt:lpstr>
      <vt:lpstr>HIVDR and PrEP Monitoring Study</vt:lpstr>
      <vt:lpstr>HIVDR and PrEP Monitoring Study</vt:lpstr>
      <vt:lpstr>HIVDR and PrEP Monitoring Study</vt:lpstr>
      <vt:lpstr>HIVDR and PrEP Monitoring Study</vt:lpstr>
      <vt:lpstr>HIVDR and PrEP Monitoring Study</vt:lpstr>
      <vt:lpstr>PowerPoint Presentation</vt:lpstr>
      <vt:lpstr>Before Starting Study Procedures</vt:lpstr>
      <vt:lpstr>What Will Be Collected In This Study?</vt:lpstr>
      <vt:lpstr>Step 1: Obtain Informed Consent</vt:lpstr>
      <vt:lpstr>[Placeholder Slide for Informed Consent]</vt:lpstr>
      <vt:lpstr>Step 2: Label Materials</vt:lpstr>
      <vt:lpstr>Step 3: Complete Case Report Form to Inform Data Analysis</vt:lpstr>
      <vt:lpstr>Step 3: Complete Case Report Form to Inform Data Analysis</vt:lpstr>
      <vt:lpstr>Step 4: Complete Lab Requisition Form to Track Samples</vt:lpstr>
      <vt:lpstr>Step 5: Collect Used Ring to Understand Drug Levels (if applicable)</vt:lpstr>
      <vt:lpstr>Step 6: Collect Blood</vt:lpstr>
      <vt:lpstr>Step 7: Invert the Tube</vt:lpstr>
      <vt:lpstr>PowerPoint Presentation</vt:lpstr>
      <vt:lpstr>Step 8: Aspirate Blood</vt:lpstr>
      <vt:lpstr>Step 9: Transfer Blood to DBS Cards </vt:lpstr>
      <vt:lpstr>Examples of Valid and Invalid Specimens</vt:lpstr>
      <vt:lpstr>Step 10: Dry DBS Cards</vt:lpstr>
      <vt:lpstr>Step 11: Package DBS Cards</vt:lpstr>
      <vt:lpstr>Step 12: Prepare DBS for Shipment</vt:lpstr>
      <vt:lpstr>Step 12: Prepare Whole Blood for Shipment</vt:lpstr>
      <vt:lpstr>PowerPoint Presentation</vt:lpstr>
      <vt:lpstr>Getting the Result Back from the Lab</vt:lpstr>
      <vt:lpstr>Why Is this Terminology Important?</vt:lpstr>
      <vt:lpstr>Understanding Terminology: Codon, RT, and PR</vt:lpstr>
      <vt:lpstr>Understanding Terminology:  Major vs. Minor Mutations</vt:lpstr>
      <vt:lpstr>Understanding How to Read Mutations</vt:lpstr>
      <vt:lpstr>How to Interpret HIV Drug Resistance Results</vt:lpstr>
      <vt:lpstr>What Do the Drug Resistance Results Mean?</vt:lpstr>
      <vt:lpstr>What Is in the Drug Resistance Report?</vt:lpstr>
      <vt:lpstr>What Is in the Drug Resistance Report?</vt:lpstr>
      <vt:lpstr>INSTI Drug Resistance Report Example</vt:lpstr>
      <vt:lpstr>What Is in the Drug Resistance Report?</vt:lpstr>
      <vt:lpstr>What If Resistance Is Found?</vt:lpstr>
      <vt:lpstr>Research Only Results</vt:lpstr>
      <vt:lpstr>PowerPoint Presentation</vt:lpstr>
      <vt:lpstr>Minimizing Risk of Resistance:  Key Counseling Points for All PrEP Users </vt:lpstr>
      <vt:lpstr>Minimizing Risk of Resistance:  Key Counseling Points for All PrEP Users </vt:lpstr>
      <vt:lpstr>Counseling Tips for Providing Results to Study Participants</vt:lpstr>
      <vt:lpstr>Counseling Tips for Providing Results to Study Participants</vt:lpstr>
      <vt:lpstr>PowerPoint Presentation</vt:lpstr>
      <vt:lpstr>What Are Good Clinical Practices?</vt:lpstr>
      <vt:lpstr>Minimal Risk to Participants</vt:lpstr>
      <vt:lpstr>Documentation and Filing Requirements</vt:lpstr>
      <vt:lpstr>Quality Check Reminders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Pre-Exposure Prophylaxis (PrEP)  and HIV Drug Resistance</dc:title>
  <dc:creator>Joseph Murungu</dc:creator>
  <cp:lastModifiedBy>Lisa Levy</cp:lastModifiedBy>
  <cp:revision>18</cp:revision>
  <dcterms:created xsi:type="dcterms:W3CDTF">2022-06-17T12:14:38Z</dcterms:created>
  <dcterms:modified xsi:type="dcterms:W3CDTF">2023-07-06T13:47:50Z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0x010100EA8F0ACE12F80A4794329C3456661B9E</vt:lpwstr>
  </property>
  <property fmtid="{D5CDD505-2E9C-101B-9397-08002B2CF9AE}" pid="3" name="MediaServiceImageTags">
    <vt:lpwstr/>
  </property>
</Properties>
</file>