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3.xml" ContentType="application/vnd.openxmlformats-officedocument.presentationml.tags+xml"/>
  <Override PartName="/ppt/notesSlides/notesSlide24.xml" ContentType="application/vnd.openxmlformats-officedocument.presentationml.notesSlide+xml"/>
  <Override PartName="/ppt/tags/tag4.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5.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89" r:id="rId4"/>
  </p:sldMasterIdLst>
  <p:notesMasterIdLst>
    <p:notesMasterId r:id="rId70"/>
  </p:notesMasterIdLst>
  <p:handoutMasterIdLst>
    <p:handoutMasterId r:id="rId71"/>
  </p:handoutMasterIdLst>
  <p:sldIdLst>
    <p:sldId id="2146847551" r:id="rId5"/>
    <p:sldId id="2146847553" r:id="rId6"/>
    <p:sldId id="288" r:id="rId7"/>
    <p:sldId id="274" r:id="rId8"/>
    <p:sldId id="2146847516" r:id="rId9"/>
    <p:sldId id="2146847518" r:id="rId10"/>
    <p:sldId id="287" r:id="rId11"/>
    <p:sldId id="2146847529" r:id="rId12"/>
    <p:sldId id="285" r:id="rId13"/>
    <p:sldId id="1715" r:id="rId14"/>
    <p:sldId id="2146847505" r:id="rId15"/>
    <p:sldId id="2146847546" r:id="rId16"/>
    <p:sldId id="1753" r:id="rId17"/>
    <p:sldId id="1741" r:id="rId18"/>
    <p:sldId id="2146847506" r:id="rId19"/>
    <p:sldId id="2146847504" r:id="rId20"/>
    <p:sldId id="353" r:id="rId21"/>
    <p:sldId id="1750" r:id="rId22"/>
    <p:sldId id="2146847520" r:id="rId23"/>
    <p:sldId id="1751" r:id="rId24"/>
    <p:sldId id="1719" r:id="rId25"/>
    <p:sldId id="340" r:id="rId26"/>
    <p:sldId id="1752" r:id="rId27"/>
    <p:sldId id="2146847524" r:id="rId28"/>
    <p:sldId id="2146847525" r:id="rId29"/>
    <p:sldId id="344" r:id="rId30"/>
    <p:sldId id="345" r:id="rId31"/>
    <p:sldId id="2146847527" r:id="rId32"/>
    <p:sldId id="1756" r:id="rId33"/>
    <p:sldId id="2146847543" r:id="rId34"/>
    <p:sldId id="1722" r:id="rId35"/>
    <p:sldId id="1723" r:id="rId36"/>
    <p:sldId id="2146847552" r:id="rId37"/>
    <p:sldId id="2146847509" r:id="rId38"/>
    <p:sldId id="1759" r:id="rId39"/>
    <p:sldId id="1740" r:id="rId40"/>
    <p:sldId id="2146847517" r:id="rId41"/>
    <p:sldId id="516" r:id="rId42"/>
    <p:sldId id="1745" r:id="rId43"/>
    <p:sldId id="2146847511" r:id="rId44"/>
    <p:sldId id="1743" r:id="rId45"/>
    <p:sldId id="2146847512" r:id="rId46"/>
    <p:sldId id="2146847549" r:id="rId47"/>
    <p:sldId id="2146847508" r:id="rId48"/>
    <p:sldId id="2146847513" r:id="rId49"/>
    <p:sldId id="2146847550" r:id="rId50"/>
    <p:sldId id="2146847510" r:id="rId51"/>
    <p:sldId id="1732" r:id="rId52"/>
    <p:sldId id="2146847531" r:id="rId53"/>
    <p:sldId id="2146847532" r:id="rId54"/>
    <p:sldId id="2146847533" r:id="rId55"/>
    <p:sldId id="2146847534" r:id="rId56"/>
    <p:sldId id="2146847535" r:id="rId57"/>
    <p:sldId id="2146847536" r:id="rId58"/>
    <p:sldId id="1760" r:id="rId59"/>
    <p:sldId id="2146847539" r:id="rId60"/>
    <p:sldId id="2146847515" r:id="rId61"/>
    <p:sldId id="1736" r:id="rId62"/>
    <p:sldId id="2146847548" r:id="rId63"/>
    <p:sldId id="1763" r:id="rId64"/>
    <p:sldId id="2146847528" r:id="rId65"/>
    <p:sldId id="1761" r:id="rId66"/>
    <p:sldId id="2146847538" r:id="rId67"/>
    <p:sldId id="315" r:id="rId68"/>
    <p:sldId id="300" r:id="rId69"/>
  </p:sldIdLst>
  <p:sldSz cx="12192000" cy="6858000"/>
  <p:notesSz cx="7315200" cy="9601200"/>
  <p:custDataLst>
    <p:tags r:id="rId7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95" userDrawn="1">
          <p15:clr>
            <a:srgbClr val="A4A3A4"/>
          </p15:clr>
        </p15:guide>
        <p15:guide id="2" pos="80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2F511C-7CD5-D736-56BC-CFE5D4E5F707}" name="Amogelang Kekana" initials="AK" userId="S::akekana_wrhi.ac.za#ext#@fhi360web.onmicrosoft.com::9607451b-7a1f-4462-b1b6-c25aea4b9831" providerId="AD"/>
  <p188:author id="{A94F7427-6382-10BF-6BC7-90E700316646}" name="Giuliana Morales" initials="GM" userId="S::GMorales@fhi360.org::93935814-784d-473a-96e0-b589c3166d90" providerId="AD"/>
  <p188:author id="{BEB0D22A-9294-AE70-2E7E-4756727BF8F8}" name="Kathleen Shears" initials="KS" userId="S::KShears@fhi360.org::6694a3c8-9709-49a4-97f9-f83c96d5684a" providerId="AD"/>
  <p188:author id="{7B5E3846-C419-ABE5-A088-DABCD6FA48F5}" name="Amogelang Sasha Kekana" initials="ASK" userId="S::akekana@wrhi.ac.za::3364cef4-abf0-45db-9a5c-1552a31b7d45" providerId="AD"/>
  <p188:author id="{8571D548-DCDE-BBF6-5C8D-287A7AF6D95B}" name="Nkunda Vundamina" initials="NV" userId="S::nvundamina_wrhi.ac.za#ext#@fhi360web.onmicrosoft.com::02947215-aa6e-4a1d-98f5-ce29eb1573c3" providerId="AD"/>
  <p188:author id="{3AB9654F-2EEC-B269-CD4B-816C3804F67B}" name="Nkunda Vundamina" initials="NV" userId="S::nvundamina@wrhi.ac.za::87c56cfa-a35c-4655-a18d-c43c9299523f" providerId="AD"/>
  <p188:author id="{B390A25B-E4FE-15E3-8B84-2B6C8AAB0E75}" name="Casey Bishopp" initials="CB" userId="S::CBishopp@fhi360.org::3f4cc975-6c83-46a8-ae62-9e161429965b" providerId="AD"/>
  <p188:author id="{10C9DC5B-0A82-0AAB-14DC-3A298D752A0C}" name="Kyria Louis Charles" initials="KLC" userId="S::KLouis-Charles@fhi360.org::3d26e18b-4110-4544-b09e-f8904712f2b0" providerId="AD"/>
  <p188:author id="{8DD8C389-AE7B-ADD2-BC9F-B81F7F5F0DB1}" name="Shyla Napier" initials="SN" userId="S::snapier@fhi360.org::7a1381fe-496a-457b-8266-be61fbdd1f23" providerId="AD"/>
  <p188:author id="{CDD2B69F-F96D-2B07-F138-CB2A2CD51F0C}" name="Morgan Garcia" initials="MG" userId="S::mgarcia@fhi360.org::df38321e-dbf4-4ff3-94ab-6142781cfadd" providerId="AD"/>
  <p188:author id="{BBD47DCC-FAA3-9A84-046E-4D2870964795}" name="Aubrey Weber" initials="AW" userId="S::AWeber@fhi360.org::c30da8df-bb46-4243-9495-6446d0253bd0" providerId="AD"/>
  <p188:author id="{F5C036CD-7EFC-F9E1-BB53-6AC83E4B0DEC}" name="Shyla Napier" initials="SN" userId="S::SNapier@fhi360.org::7a1381fe-496a-457b-8266-be61fbdd1f23" providerId="AD"/>
  <p188:author id="{C1EBCBD6-EF3A-1196-D52A-1910609454AB}" name="Emily Donaldson" initials="ED" userId="S::edonaldson@fhi360.org::71bdd91b-e12e-41d3-8e03-d5f1eadbeed2" providerId="AD"/>
  <p188:author id="{DFE11EDC-97C2-87B1-BBD7-5DBE0FBD82C0}" name="Courtney McGuire" initials="CM" userId="S::cmcguire@fhi360.org::e59ab174-5635-4f86-8623-f77da2cc9423" providerId="AD"/>
  <p188:author id="{065E26F3-4DFA-E48F-74A9-7913A695A074}" name="Ginny Fonner" initials="GF" userId="S::GFonner@fhi360.org::efa86782-4687-4361-a9b3-0ec98610e0b1" providerId="AD"/>
  <p188:author id="{975F8CFE-3EF2-F6B4-BCC8-A58DBE729E45}" name="Lilian Tutegyereize" initials="LT" userId="S::ltutegyereize@fhi360.org::272f852e-2ca1-4889-a6e2-92697f7d64dd" providerId="AD"/>
  <p188:author id="{81F5B1FF-BA8D-117E-49CD-FB579DE952C2}" name="Morgan Garcia" initials="MG" userId="S::MGarcia@fhi360.org::df38321e-dbf4-4ff3-94ab-6142781cfad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DE1E2"/>
    <a:srgbClr val="DE9F3B"/>
    <a:srgbClr val="9BC2C5"/>
    <a:srgbClr val="AF3158"/>
    <a:srgbClr val="625E58"/>
    <a:srgbClr val="FDFAF6"/>
    <a:srgbClr val="05676D"/>
    <a:srgbClr val="E9EFF0"/>
    <a:srgbClr val="864C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390B2F-C2BF-4A58-BFB1-C3155D6A3371}" v="2" dt="2024-03-01T23:28:34.208"/>
    <p1510:client id="{E525BB91-A368-4244-B6AC-766E4353A730}" v="328" dt="2024-03-01T22:51:29.791"/>
    <p1510:client id="{EBAAAE9B-A0FE-4989-B118-D19E52CC881F}" v="16" dt="2024-03-01T21:55:25.222"/>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9564" autoAdjust="0"/>
  </p:normalViewPr>
  <p:slideViewPr>
    <p:cSldViewPr snapToGrid="0">
      <p:cViewPr varScale="1">
        <p:scale>
          <a:sx n="62" d="100"/>
          <a:sy n="62" d="100"/>
        </p:scale>
        <p:origin x="1542" y="66"/>
      </p:cViewPr>
      <p:guideLst>
        <p:guide orient="horz" pos="2795"/>
        <p:guide pos="801"/>
      </p:guideLst>
    </p:cSldViewPr>
  </p:slideViewPr>
  <p:notesTextViewPr>
    <p:cViewPr>
      <p:scale>
        <a:sx n="1" d="1"/>
        <a:sy n="1" d="1"/>
      </p:scale>
      <p:origin x="0" y="0"/>
    </p:cViewPr>
  </p:notesTextViewPr>
  <p:notesViewPr>
    <p:cSldViewPr snapToGrid="0">
      <p:cViewPr varScale="1">
        <p:scale>
          <a:sx n="63" d="100"/>
          <a:sy n="63" d="100"/>
        </p:scale>
        <p:origin x="2772"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5.xml"/></Relationships>
</file>

<file path=ppt/diagrams/_rels/data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svg"/><Relationship Id="rId1" Type="http://schemas.openxmlformats.org/officeDocument/2006/relationships/image" Target="../media/image64.png"/><Relationship Id="rId4" Type="http://schemas.openxmlformats.org/officeDocument/2006/relationships/image" Target="../media/image6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svg"/><Relationship Id="rId1" Type="http://schemas.openxmlformats.org/officeDocument/2006/relationships/image" Target="../media/image64.png"/><Relationship Id="rId4" Type="http://schemas.openxmlformats.org/officeDocument/2006/relationships/image" Target="../media/image67.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BB08A2-01C5-4D73-8DF5-5915AA192B8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313EBF1E-A2A8-4941-B39B-B9D59ABC793A}">
      <dgm:prSet/>
      <dgm:spPr/>
      <dgm:t>
        <a:bodyPr/>
        <a:lstStyle/>
        <a:p>
          <a:pPr>
            <a:lnSpc>
              <a:spcPct val="100000"/>
            </a:lnSpc>
          </a:pPr>
          <a:r>
            <a:rPr lang="en-US"/>
            <a:t>What might be some of your warning signs that you are starting to feel distressed and that you should reach out for support (for example, heart racing, throat getting tight, getting irritable, spacing out)?</a:t>
          </a:r>
        </a:p>
      </dgm:t>
    </dgm:pt>
    <dgm:pt modelId="{29D87A3F-B436-442D-90D4-B6502BD9A89A}" type="parTrans" cxnId="{80E7F9CC-3F86-47A6-9301-F5053A3B7C70}">
      <dgm:prSet/>
      <dgm:spPr/>
      <dgm:t>
        <a:bodyPr/>
        <a:lstStyle/>
        <a:p>
          <a:endParaRPr lang="en-US"/>
        </a:p>
      </dgm:t>
    </dgm:pt>
    <dgm:pt modelId="{6C93BFB6-74B3-45A0-BF10-634AB78F122D}" type="sibTrans" cxnId="{80E7F9CC-3F86-47A6-9301-F5053A3B7C70}">
      <dgm:prSet/>
      <dgm:spPr/>
      <dgm:t>
        <a:bodyPr/>
        <a:lstStyle/>
        <a:p>
          <a:endParaRPr lang="en-US"/>
        </a:p>
      </dgm:t>
    </dgm:pt>
    <dgm:pt modelId="{CFAA9FB6-2DFD-49CB-ABF6-AAA0AF33401F}">
      <dgm:prSet/>
      <dgm:spPr/>
      <dgm:t>
        <a:bodyPr/>
        <a:lstStyle/>
        <a:p>
          <a:pPr>
            <a:lnSpc>
              <a:spcPct val="100000"/>
            </a:lnSpc>
          </a:pPr>
          <a:r>
            <a:rPr lang="en-US"/>
            <a:t>What can you do to minimize the chances of having these feelings or manage their impact (for example, stepping away or slowing down, or checking in with someone)?</a:t>
          </a:r>
          <a:endParaRPr lang="en-US" dirty="0"/>
        </a:p>
      </dgm:t>
    </dgm:pt>
    <dgm:pt modelId="{62E6A8A1-FC06-4333-95D8-000E65F84BC1}" type="parTrans" cxnId="{5FEF3BDB-145E-4DA4-A44E-836365D3BB47}">
      <dgm:prSet/>
      <dgm:spPr/>
      <dgm:t>
        <a:bodyPr/>
        <a:lstStyle/>
        <a:p>
          <a:endParaRPr lang="en-US"/>
        </a:p>
      </dgm:t>
    </dgm:pt>
    <dgm:pt modelId="{D7847368-7B45-4CB7-94BC-DE3276ACF0E4}" type="sibTrans" cxnId="{5FEF3BDB-145E-4DA4-A44E-836365D3BB47}">
      <dgm:prSet/>
      <dgm:spPr/>
      <dgm:t>
        <a:bodyPr/>
        <a:lstStyle/>
        <a:p>
          <a:endParaRPr lang="en-US"/>
        </a:p>
      </dgm:t>
    </dgm:pt>
    <dgm:pt modelId="{62B531A1-94BD-436A-91C3-AEE858404C31}" type="pres">
      <dgm:prSet presAssocID="{51BB08A2-01C5-4D73-8DF5-5915AA192B8F}" presName="root" presStyleCnt="0">
        <dgm:presLayoutVars>
          <dgm:dir/>
          <dgm:resizeHandles val="exact"/>
        </dgm:presLayoutVars>
      </dgm:prSet>
      <dgm:spPr/>
    </dgm:pt>
    <dgm:pt modelId="{FFEC11E5-B348-41D2-927B-A3AEADF086A7}" type="pres">
      <dgm:prSet presAssocID="{313EBF1E-A2A8-4941-B39B-B9D59ABC793A}" presName="compNode" presStyleCnt="0"/>
      <dgm:spPr/>
    </dgm:pt>
    <dgm:pt modelId="{1384331F-21EA-4190-B934-66F71C8175E1}" type="pres">
      <dgm:prSet presAssocID="{313EBF1E-A2A8-4941-B39B-B9D59ABC793A}" presName="bgRect" presStyleLbl="bgShp" presStyleIdx="0" presStyleCnt="2"/>
      <dgm:spPr/>
    </dgm:pt>
    <dgm:pt modelId="{DAC739C5-A2F8-42EB-B3A4-33AFBFF807F7}" type="pres">
      <dgm:prSet presAssocID="{313EBF1E-A2A8-4941-B39B-B9D59ABC793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nfused Person"/>
        </a:ext>
      </dgm:extLst>
    </dgm:pt>
    <dgm:pt modelId="{13C24915-2940-4610-9356-62F397A9DFED}" type="pres">
      <dgm:prSet presAssocID="{313EBF1E-A2A8-4941-B39B-B9D59ABC793A}" presName="spaceRect" presStyleCnt="0"/>
      <dgm:spPr/>
    </dgm:pt>
    <dgm:pt modelId="{5A4D2062-04FA-409A-86FF-CA7A5EF4AA51}" type="pres">
      <dgm:prSet presAssocID="{313EBF1E-A2A8-4941-B39B-B9D59ABC793A}" presName="parTx" presStyleLbl="revTx" presStyleIdx="0" presStyleCnt="2">
        <dgm:presLayoutVars>
          <dgm:chMax val="0"/>
          <dgm:chPref val="0"/>
        </dgm:presLayoutVars>
      </dgm:prSet>
      <dgm:spPr/>
    </dgm:pt>
    <dgm:pt modelId="{38620C0F-3AA4-4D52-BA0C-0F0D7889305C}" type="pres">
      <dgm:prSet presAssocID="{6C93BFB6-74B3-45A0-BF10-634AB78F122D}" presName="sibTrans" presStyleCnt="0"/>
      <dgm:spPr/>
    </dgm:pt>
    <dgm:pt modelId="{E072EE33-8EBA-48FF-90A0-4710DB5BE501}" type="pres">
      <dgm:prSet presAssocID="{CFAA9FB6-2DFD-49CB-ABF6-AAA0AF33401F}" presName="compNode" presStyleCnt="0"/>
      <dgm:spPr/>
    </dgm:pt>
    <dgm:pt modelId="{C95B859F-707E-4498-9FE6-F9C009FE56CE}" type="pres">
      <dgm:prSet presAssocID="{CFAA9FB6-2DFD-49CB-ABF6-AAA0AF33401F}" presName="bgRect" presStyleLbl="bgShp" presStyleIdx="1" presStyleCnt="2" custLinFactNeighborX="-22178" custLinFactNeighborY="-1496"/>
      <dgm:spPr/>
    </dgm:pt>
    <dgm:pt modelId="{B3208018-FE09-4E28-8E05-155A283A4D1D}" type="pres">
      <dgm:prSet presAssocID="{CFAA9FB6-2DFD-49CB-ABF6-AAA0AF33401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Right Brain with solid fill"/>
        </a:ext>
      </dgm:extLst>
    </dgm:pt>
    <dgm:pt modelId="{C799CB20-3C64-4EC4-806E-A34668416AE4}" type="pres">
      <dgm:prSet presAssocID="{CFAA9FB6-2DFD-49CB-ABF6-AAA0AF33401F}" presName="spaceRect" presStyleCnt="0"/>
      <dgm:spPr/>
    </dgm:pt>
    <dgm:pt modelId="{C13E4669-B712-4521-944D-6BA368196BA8}" type="pres">
      <dgm:prSet presAssocID="{CFAA9FB6-2DFD-49CB-ABF6-AAA0AF33401F}" presName="parTx" presStyleLbl="revTx" presStyleIdx="1" presStyleCnt="2">
        <dgm:presLayoutVars>
          <dgm:chMax val="0"/>
          <dgm:chPref val="0"/>
        </dgm:presLayoutVars>
      </dgm:prSet>
      <dgm:spPr/>
    </dgm:pt>
  </dgm:ptLst>
  <dgm:cxnLst>
    <dgm:cxn modelId="{6CC60C4D-095F-4AD2-8260-D32CCC487B33}" type="presOf" srcId="{51BB08A2-01C5-4D73-8DF5-5915AA192B8F}" destId="{62B531A1-94BD-436A-91C3-AEE858404C31}" srcOrd="0" destOrd="0" presId="urn:microsoft.com/office/officeart/2018/2/layout/IconVerticalSolidList"/>
    <dgm:cxn modelId="{D4334EA5-5AD9-46E8-A342-A9333DB5B186}" type="presOf" srcId="{313EBF1E-A2A8-4941-B39B-B9D59ABC793A}" destId="{5A4D2062-04FA-409A-86FF-CA7A5EF4AA51}" srcOrd="0" destOrd="0" presId="urn:microsoft.com/office/officeart/2018/2/layout/IconVerticalSolidList"/>
    <dgm:cxn modelId="{AFB748BD-D136-406B-8624-A73067D959E9}" type="presOf" srcId="{CFAA9FB6-2DFD-49CB-ABF6-AAA0AF33401F}" destId="{C13E4669-B712-4521-944D-6BA368196BA8}" srcOrd="0" destOrd="0" presId="urn:microsoft.com/office/officeart/2018/2/layout/IconVerticalSolidList"/>
    <dgm:cxn modelId="{80E7F9CC-3F86-47A6-9301-F5053A3B7C70}" srcId="{51BB08A2-01C5-4D73-8DF5-5915AA192B8F}" destId="{313EBF1E-A2A8-4941-B39B-B9D59ABC793A}" srcOrd="0" destOrd="0" parTransId="{29D87A3F-B436-442D-90D4-B6502BD9A89A}" sibTransId="{6C93BFB6-74B3-45A0-BF10-634AB78F122D}"/>
    <dgm:cxn modelId="{5FEF3BDB-145E-4DA4-A44E-836365D3BB47}" srcId="{51BB08A2-01C5-4D73-8DF5-5915AA192B8F}" destId="{CFAA9FB6-2DFD-49CB-ABF6-AAA0AF33401F}" srcOrd="1" destOrd="0" parTransId="{62E6A8A1-FC06-4333-95D8-000E65F84BC1}" sibTransId="{D7847368-7B45-4CB7-94BC-DE3276ACF0E4}"/>
    <dgm:cxn modelId="{00FB8C57-FDEF-4D35-90FC-29EB4BCD1A79}" type="presParOf" srcId="{62B531A1-94BD-436A-91C3-AEE858404C31}" destId="{FFEC11E5-B348-41D2-927B-A3AEADF086A7}" srcOrd="0" destOrd="0" presId="urn:microsoft.com/office/officeart/2018/2/layout/IconVerticalSolidList"/>
    <dgm:cxn modelId="{29FB25B4-2749-4EA2-9783-D54B29E3EF77}" type="presParOf" srcId="{FFEC11E5-B348-41D2-927B-A3AEADF086A7}" destId="{1384331F-21EA-4190-B934-66F71C8175E1}" srcOrd="0" destOrd="0" presId="urn:microsoft.com/office/officeart/2018/2/layout/IconVerticalSolidList"/>
    <dgm:cxn modelId="{5E81FA8C-99BD-4399-B959-8F6651FC9F42}" type="presParOf" srcId="{FFEC11E5-B348-41D2-927B-A3AEADF086A7}" destId="{DAC739C5-A2F8-42EB-B3A4-33AFBFF807F7}" srcOrd="1" destOrd="0" presId="urn:microsoft.com/office/officeart/2018/2/layout/IconVerticalSolidList"/>
    <dgm:cxn modelId="{6C5C7B6C-629C-4E22-9C16-A3A386A69F89}" type="presParOf" srcId="{FFEC11E5-B348-41D2-927B-A3AEADF086A7}" destId="{13C24915-2940-4610-9356-62F397A9DFED}" srcOrd="2" destOrd="0" presId="urn:microsoft.com/office/officeart/2018/2/layout/IconVerticalSolidList"/>
    <dgm:cxn modelId="{826F25CC-A119-4EC4-B374-FFCBD4417784}" type="presParOf" srcId="{FFEC11E5-B348-41D2-927B-A3AEADF086A7}" destId="{5A4D2062-04FA-409A-86FF-CA7A5EF4AA51}" srcOrd="3" destOrd="0" presId="urn:microsoft.com/office/officeart/2018/2/layout/IconVerticalSolidList"/>
    <dgm:cxn modelId="{3077B882-90EA-4641-864F-B4E835675900}" type="presParOf" srcId="{62B531A1-94BD-436A-91C3-AEE858404C31}" destId="{38620C0F-3AA4-4D52-BA0C-0F0D7889305C}" srcOrd="1" destOrd="0" presId="urn:microsoft.com/office/officeart/2018/2/layout/IconVerticalSolidList"/>
    <dgm:cxn modelId="{6DD19795-4A3F-4E60-89AB-B2E9003C71E5}" type="presParOf" srcId="{62B531A1-94BD-436A-91C3-AEE858404C31}" destId="{E072EE33-8EBA-48FF-90A0-4710DB5BE501}" srcOrd="2" destOrd="0" presId="urn:microsoft.com/office/officeart/2018/2/layout/IconVerticalSolidList"/>
    <dgm:cxn modelId="{60065B57-24A5-412A-AFFB-340CCEECE211}" type="presParOf" srcId="{E072EE33-8EBA-48FF-90A0-4710DB5BE501}" destId="{C95B859F-707E-4498-9FE6-F9C009FE56CE}" srcOrd="0" destOrd="0" presId="urn:microsoft.com/office/officeart/2018/2/layout/IconVerticalSolidList"/>
    <dgm:cxn modelId="{E8441B9A-C8C8-45B3-97C9-AEB636EE9A91}" type="presParOf" srcId="{E072EE33-8EBA-48FF-90A0-4710DB5BE501}" destId="{B3208018-FE09-4E28-8E05-155A283A4D1D}" srcOrd="1" destOrd="0" presId="urn:microsoft.com/office/officeart/2018/2/layout/IconVerticalSolidList"/>
    <dgm:cxn modelId="{6747727D-27CD-40CE-82CB-60122B9BAC36}" type="presParOf" srcId="{E072EE33-8EBA-48FF-90A0-4710DB5BE501}" destId="{C799CB20-3C64-4EC4-806E-A34668416AE4}" srcOrd="2" destOrd="0" presId="urn:microsoft.com/office/officeart/2018/2/layout/IconVerticalSolidList"/>
    <dgm:cxn modelId="{B442F8B9-E509-4D72-ADD5-63735CA26F83}" type="presParOf" srcId="{E072EE33-8EBA-48FF-90A0-4710DB5BE501}" destId="{C13E4669-B712-4521-944D-6BA368196BA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84331F-21EA-4190-B934-66F71C8175E1}">
      <dsp:nvSpPr>
        <dsp:cNvPr id="0" name=""/>
        <dsp:cNvSpPr/>
      </dsp:nvSpPr>
      <dsp:spPr>
        <a:xfrm>
          <a:off x="0" y="784224"/>
          <a:ext cx="9677400" cy="14478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C739C5-A2F8-42EB-B3A4-33AFBFF807F7}">
      <dsp:nvSpPr>
        <dsp:cNvPr id="0" name=""/>
        <dsp:cNvSpPr/>
      </dsp:nvSpPr>
      <dsp:spPr>
        <a:xfrm>
          <a:off x="437959" y="1109979"/>
          <a:ext cx="796290" cy="796290"/>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A4D2062-04FA-409A-86FF-CA7A5EF4AA51}">
      <dsp:nvSpPr>
        <dsp:cNvPr id="0" name=""/>
        <dsp:cNvSpPr/>
      </dsp:nvSpPr>
      <dsp:spPr>
        <a:xfrm>
          <a:off x="1672209" y="784224"/>
          <a:ext cx="8005191" cy="1447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226" tIns="153226" rIns="153226" bIns="153226" numCol="1" spcCol="1270" anchor="ctr" anchorCtr="0">
          <a:noAutofit/>
        </a:bodyPr>
        <a:lstStyle/>
        <a:p>
          <a:pPr marL="0" lvl="0" indent="0" algn="l" defTabSz="933450">
            <a:lnSpc>
              <a:spcPct val="100000"/>
            </a:lnSpc>
            <a:spcBef>
              <a:spcPct val="0"/>
            </a:spcBef>
            <a:spcAft>
              <a:spcPct val="35000"/>
            </a:spcAft>
            <a:buNone/>
          </a:pPr>
          <a:r>
            <a:rPr lang="en-US" sz="2100" kern="1200"/>
            <a:t>What might be some of your warning signs that you are starting to feel distressed and that you should reach out for support (for example, heart racing, throat getting tight, getting irritable, spacing out)?</a:t>
          </a:r>
        </a:p>
      </dsp:txBody>
      <dsp:txXfrm>
        <a:off x="1672209" y="784224"/>
        <a:ext cx="8005191" cy="1447800"/>
      </dsp:txXfrm>
    </dsp:sp>
    <dsp:sp modelId="{C95B859F-707E-4498-9FE6-F9C009FE56CE}">
      <dsp:nvSpPr>
        <dsp:cNvPr id="0" name=""/>
        <dsp:cNvSpPr/>
      </dsp:nvSpPr>
      <dsp:spPr>
        <a:xfrm>
          <a:off x="0" y="2572315"/>
          <a:ext cx="9677400" cy="14478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208018-FE09-4E28-8E05-155A283A4D1D}">
      <dsp:nvSpPr>
        <dsp:cNvPr id="0" name=""/>
        <dsp:cNvSpPr/>
      </dsp:nvSpPr>
      <dsp:spPr>
        <a:xfrm>
          <a:off x="437959" y="2919729"/>
          <a:ext cx="796290" cy="796290"/>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3E4669-B712-4521-944D-6BA368196BA8}">
      <dsp:nvSpPr>
        <dsp:cNvPr id="0" name=""/>
        <dsp:cNvSpPr/>
      </dsp:nvSpPr>
      <dsp:spPr>
        <a:xfrm>
          <a:off x="1672209" y="2593975"/>
          <a:ext cx="8005191" cy="1447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226" tIns="153226" rIns="153226" bIns="153226" numCol="1" spcCol="1270" anchor="ctr" anchorCtr="0">
          <a:noAutofit/>
        </a:bodyPr>
        <a:lstStyle/>
        <a:p>
          <a:pPr marL="0" lvl="0" indent="0" algn="l" defTabSz="933450">
            <a:lnSpc>
              <a:spcPct val="100000"/>
            </a:lnSpc>
            <a:spcBef>
              <a:spcPct val="0"/>
            </a:spcBef>
            <a:spcAft>
              <a:spcPct val="35000"/>
            </a:spcAft>
            <a:buNone/>
          </a:pPr>
          <a:r>
            <a:rPr lang="en-US" sz="2100" kern="1200"/>
            <a:t>What can you do to minimize the chances of having these feelings or manage their impact (for example, stepping away or slowing down, or checking in with someone)?</a:t>
          </a:r>
          <a:endParaRPr lang="en-US" sz="2100" kern="1200" dirty="0"/>
        </a:p>
      </dsp:txBody>
      <dsp:txXfrm>
        <a:off x="1672209" y="2593975"/>
        <a:ext cx="8005191" cy="14478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CF76A3-D6DE-409B-42AB-4E4874A27EBE}"/>
              </a:ext>
            </a:extLst>
          </p:cNvPr>
          <p:cNvSpPr>
            <a:spLocks noGrp="1"/>
          </p:cNvSpPr>
          <p:nvPr>
            <p:ph type="hdr" sz="quarter"/>
          </p:nvPr>
        </p:nvSpPr>
        <p:spPr>
          <a:xfrm>
            <a:off x="0" y="1"/>
            <a:ext cx="3169920" cy="481727"/>
          </a:xfrm>
          <a:prstGeom prst="rect">
            <a:avLst/>
          </a:prstGeom>
        </p:spPr>
        <p:txBody>
          <a:bodyPr vert="horz" lIns="96652" tIns="48325" rIns="96652" bIns="48325" rtlCol="0"/>
          <a:lstStyle>
            <a:lvl1pPr algn="l">
              <a:defRPr sz="1200"/>
            </a:lvl1pPr>
          </a:lstStyle>
          <a:p>
            <a:endParaRPr lang="en-US" dirty="0"/>
          </a:p>
        </p:txBody>
      </p:sp>
      <p:sp>
        <p:nvSpPr>
          <p:cNvPr id="3" name="Date Placeholder 2">
            <a:extLst>
              <a:ext uri="{FF2B5EF4-FFF2-40B4-BE49-F238E27FC236}">
                <a16:creationId xmlns:a16="http://schemas.microsoft.com/office/drawing/2014/main" id="{F332E7B9-2DC5-F843-8BCE-9D9C7B8248D4}"/>
              </a:ext>
            </a:extLst>
          </p:cNvPr>
          <p:cNvSpPr>
            <a:spLocks noGrp="1"/>
          </p:cNvSpPr>
          <p:nvPr>
            <p:ph type="dt" sz="quarter" idx="1"/>
          </p:nvPr>
        </p:nvSpPr>
        <p:spPr>
          <a:xfrm>
            <a:off x="4143587" y="1"/>
            <a:ext cx="3169920" cy="481727"/>
          </a:xfrm>
          <a:prstGeom prst="rect">
            <a:avLst/>
          </a:prstGeom>
        </p:spPr>
        <p:txBody>
          <a:bodyPr vert="horz" lIns="96652" tIns="48325" rIns="96652" bIns="48325" rtlCol="0"/>
          <a:lstStyle>
            <a:lvl1pPr algn="r">
              <a:defRPr sz="1200"/>
            </a:lvl1pPr>
          </a:lstStyle>
          <a:p>
            <a:fld id="{917C3399-57AD-4DE1-9150-0E7E55174008}" type="datetimeFigureOut">
              <a:rPr lang="en-US" smtClean="0"/>
              <a:t>3/5/2024</a:t>
            </a:fld>
            <a:endParaRPr lang="en-US" dirty="0"/>
          </a:p>
        </p:txBody>
      </p:sp>
      <p:sp>
        <p:nvSpPr>
          <p:cNvPr id="4" name="Footer Placeholder 3">
            <a:extLst>
              <a:ext uri="{FF2B5EF4-FFF2-40B4-BE49-F238E27FC236}">
                <a16:creationId xmlns:a16="http://schemas.microsoft.com/office/drawing/2014/main" id="{5156310E-ED27-228C-459E-8BB500BCBAA9}"/>
              </a:ext>
            </a:extLst>
          </p:cNvPr>
          <p:cNvSpPr>
            <a:spLocks noGrp="1"/>
          </p:cNvSpPr>
          <p:nvPr>
            <p:ph type="ftr" sz="quarter" idx="2"/>
          </p:nvPr>
        </p:nvSpPr>
        <p:spPr>
          <a:xfrm>
            <a:off x="0" y="9119475"/>
            <a:ext cx="3169920" cy="481726"/>
          </a:xfrm>
          <a:prstGeom prst="rect">
            <a:avLst/>
          </a:prstGeom>
        </p:spPr>
        <p:txBody>
          <a:bodyPr vert="horz" lIns="96652" tIns="48325" rIns="96652" bIns="48325"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72212A7-D8F6-E49B-2B0C-B72C34C09EEA}"/>
              </a:ext>
            </a:extLst>
          </p:cNvPr>
          <p:cNvSpPr>
            <a:spLocks noGrp="1"/>
          </p:cNvSpPr>
          <p:nvPr>
            <p:ph type="sldNum" sz="quarter" idx="3"/>
          </p:nvPr>
        </p:nvSpPr>
        <p:spPr>
          <a:xfrm>
            <a:off x="4143587" y="9119475"/>
            <a:ext cx="3169920" cy="481726"/>
          </a:xfrm>
          <a:prstGeom prst="rect">
            <a:avLst/>
          </a:prstGeom>
        </p:spPr>
        <p:txBody>
          <a:bodyPr vert="horz" lIns="96652" tIns="48325" rIns="96652" bIns="48325" rtlCol="0" anchor="b"/>
          <a:lstStyle>
            <a:lvl1pPr algn="r">
              <a:defRPr sz="1200"/>
            </a:lvl1pPr>
          </a:lstStyle>
          <a:p>
            <a:fld id="{496443F6-8BFB-4A94-B7B8-F816016AE96C}" type="slidenum">
              <a:rPr lang="en-US" smtClean="0"/>
              <a:t>‹#›</a:t>
            </a:fld>
            <a:endParaRPr lang="en-US" dirty="0"/>
          </a:p>
        </p:txBody>
      </p:sp>
    </p:spTree>
    <p:extLst>
      <p:ext uri="{BB962C8B-B14F-4D97-AF65-F5344CB8AC3E}">
        <p14:creationId xmlns:p14="http://schemas.microsoft.com/office/powerpoint/2010/main" val="6302593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2" tIns="48325" rIns="96652" bIns="48325" rtlCol="0" anchor="ctr"/>
          <a:lstStyle/>
          <a:p>
            <a:endParaRPr lang="en-US"/>
          </a:p>
        </p:txBody>
      </p:sp>
      <p:sp>
        <p:nvSpPr>
          <p:cNvPr id="5" name="Notes Placeholder 4"/>
          <p:cNvSpPr>
            <a:spLocks noGrp="1"/>
          </p:cNvSpPr>
          <p:nvPr>
            <p:ph type="body" sz="quarter" idx="3"/>
          </p:nvPr>
        </p:nvSpPr>
        <p:spPr>
          <a:xfrm>
            <a:off x="731520" y="4620578"/>
            <a:ext cx="5852160" cy="3780473"/>
          </a:xfrm>
          <a:prstGeom prst="rect">
            <a:avLst/>
          </a:prstGeom>
        </p:spPr>
        <p:txBody>
          <a:bodyPr vert="horz" lIns="96652" tIns="48325" rIns="96652" bIns="483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2" tIns="48325" rIns="96652" bIns="48325" rtlCol="0" anchor="b"/>
          <a:lstStyle>
            <a:lvl1pPr algn="r">
              <a:defRPr sz="1200"/>
            </a:lvl1pPr>
          </a:lstStyle>
          <a:p>
            <a:fld id="{8E370E4C-245D-490F-A4D0-089517A08A60}" type="slidenum">
              <a:rPr lang="en-US" smtClean="0"/>
              <a:t>‹#›</a:t>
            </a:fld>
            <a:endParaRPr lang="en-US"/>
          </a:p>
        </p:txBody>
      </p:sp>
    </p:spTree>
    <p:extLst>
      <p:ext uri="{BB962C8B-B14F-4D97-AF65-F5344CB8AC3E}">
        <p14:creationId xmlns:p14="http://schemas.microsoft.com/office/powerpoint/2010/main" val="2244864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ec1CHrvckcw"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store.samhsa.gov/product/practical-guide-implementing-trauma-informed-approach/pep23-06-05-005"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doi.org/10.1177/13558196221124740" TargetMode="External"/><Relationship Id="rId5" Type="http://schemas.openxmlformats.org/officeDocument/2006/relationships/hyperlink" Target="https://www.thinkofus.org/news/trauma-responsiveness-in-participatory-research" TargetMode="External"/><Relationship Id="rId4" Type="http://schemas.openxmlformats.org/officeDocument/2006/relationships/hyperlink" Target="https://doi.org/10.1177/0886260519871530"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menti.co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svri.org/sites/default/files/attachments/2021-11-24/We%20Care%20Evidence%20Review.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menti.co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menti.com/"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menti.co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4543099"/>
          </a:xfrm>
        </p:spPr>
        <p:txBody>
          <a:bodyPr/>
          <a:lstStyle/>
          <a:p>
            <a:r>
              <a:rPr lang="en-US" b="1"/>
              <a:t>BACKGROUND</a:t>
            </a:r>
          </a:p>
          <a:p>
            <a:pPr marL="181222" indent="-181222">
              <a:buFont typeface="Arial" panose="020B0604020202020204" pitchFamily="34" charset="0"/>
              <a:buChar char="•"/>
            </a:pPr>
            <a:r>
              <a:rPr lang="en-US"/>
              <a:t>This training focuses on building the knowledge and skills of data collectors to use a trauma-informed approach in the data collection phase of research; however, it is important for all levels of research staff to apply a trauma-informed approach throughout every phase of research. This requires research teams to integrate knowledge about trauma into their study-specific protocols, procedures, and practices from the start.</a:t>
            </a:r>
            <a:endParaRPr lang="en-US" dirty="0"/>
          </a:p>
          <a:p>
            <a:pPr marL="181222" indent="-181222">
              <a:buFont typeface="Arial" panose="020B0604020202020204" pitchFamily="34" charset="0"/>
              <a:buChar char="•"/>
            </a:pPr>
            <a:r>
              <a:rPr lang="en-US"/>
              <a:t>This training has been designed as a streamlined three-hour module that can be embedded in a study’s data collector training. We expect that data collectors will also be trained on research ethics, safeguarding, social harm monitoring and reporting, and interviewing techniques.</a:t>
            </a:r>
            <a:endParaRPr lang="en-US" dirty="0"/>
          </a:p>
          <a:p>
            <a:pPr marL="181222" indent="-181222">
              <a:buFont typeface="Arial" panose="020B0604020202020204" pitchFamily="34" charset="0"/>
              <a:buChar char="•"/>
            </a:pPr>
            <a:r>
              <a:rPr lang="en-US"/>
              <a:t>This training has been designed using a hybrid model with remote facilitators delivering the training to groups of data collectors joining from central venues. When rolling out this training for the CATALYST study, we used Zoom for presenting and chatting, </a:t>
            </a:r>
            <a:r>
              <a:rPr lang="en-US" dirty="0"/>
              <a:t>Mentimeter</a:t>
            </a:r>
            <a:r>
              <a:rPr lang="en-US"/>
              <a:t> for real-time interactive polling, and Google Forms for assessments. Whatever platform(s) you choose to use, make sure all training participants have access </a:t>
            </a:r>
            <a:r>
              <a:rPr lang="en-US" dirty="0"/>
              <a:t>to </a:t>
            </a:r>
            <a:r>
              <a:rPr lang="en-US"/>
              <a:t>and can use all features. As necessary, build in extra time before the training for training participants to practice using the platform(s). </a:t>
            </a:r>
            <a:endParaRPr lang="en-US" dirty="0"/>
          </a:p>
          <a:p>
            <a:pPr marL="181222" indent="-181222">
              <a:buFont typeface="Arial" panose="020B0604020202020204" pitchFamily="34" charset="0"/>
              <a:buChar char="•"/>
            </a:pPr>
            <a:r>
              <a:rPr lang="en-US"/>
              <a:t>Although the training was designed for both virtual and in-person participation, </a:t>
            </a:r>
            <a:r>
              <a:rPr lang="en-US" dirty="0"/>
              <a:t>it</a:t>
            </a:r>
            <a:r>
              <a:rPr lang="en-US"/>
              <a:t> can be delivered fully in-person with some adjustments such as changing chat box interactions to in-person plenary discussions and administering paper-based assessments instead of directing participants to Google Forms.</a:t>
            </a:r>
            <a:endParaRPr lang="en-US" dirty="0"/>
          </a:p>
        </p:txBody>
      </p:sp>
      <p:sp>
        <p:nvSpPr>
          <p:cNvPr id="4" name="Slide Number Placeholder 3"/>
          <p:cNvSpPr>
            <a:spLocks noGrp="1"/>
          </p:cNvSpPr>
          <p:nvPr>
            <p:ph type="sldNum" sz="quarter" idx="5"/>
          </p:nvPr>
        </p:nvSpPr>
        <p:spPr/>
        <p:txBody>
          <a:bodyPr/>
          <a:lstStyle/>
          <a:p>
            <a:fld id="{8E370E4C-245D-490F-A4D0-089517A08A60}" type="slidenum">
              <a:rPr lang="en-US" smtClean="0"/>
              <a:t>1</a:t>
            </a:fld>
            <a:endParaRPr lang="en-US"/>
          </a:p>
        </p:txBody>
      </p:sp>
    </p:spTree>
    <p:extLst>
      <p:ext uri="{BB962C8B-B14F-4D97-AF65-F5344CB8AC3E}">
        <p14:creationId xmlns:p14="http://schemas.microsoft.com/office/powerpoint/2010/main" val="271547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a:cs typeface="Calibri"/>
              </a:rPr>
              <a:t>FACILITATOR NOTES</a:t>
            </a:r>
          </a:p>
          <a:p>
            <a:pPr marL="181222" indent="-181222">
              <a:buFont typeface="Arial" panose="020B0604020202020204" pitchFamily="34" charset="0"/>
              <a:buChar char="•"/>
            </a:pPr>
            <a:r>
              <a:rPr lang="en-US" b="1"/>
              <a:t>Say: </a:t>
            </a:r>
            <a:r>
              <a:rPr lang="en-US"/>
              <a:t>Let’s start with Session 1: Understanding Trauma-Informed Data Collection. By the end of this session, you will be able to:</a:t>
            </a:r>
          </a:p>
          <a:p>
            <a:pPr marL="664480" lvl="1" indent="-181222">
              <a:buFont typeface="Arial" panose="020B0604020202020204" pitchFamily="34" charset="0"/>
              <a:buChar char="•"/>
            </a:pPr>
            <a:r>
              <a:rPr lang="en-US"/>
              <a:t>Identify ways to apply a trauma-informed approach in data collection.</a:t>
            </a:r>
          </a:p>
          <a:p>
            <a:pPr marL="664480" lvl="1" indent="-181222">
              <a:buFont typeface="Arial" panose="020B0604020202020204" pitchFamily="34" charset="0"/>
              <a:buChar char="•"/>
            </a:pPr>
            <a:r>
              <a:rPr lang="en-US"/>
              <a:t>Describe the importance of using a trauma-informed approach in data collection.</a:t>
            </a:r>
          </a:p>
        </p:txBody>
      </p:sp>
      <p:sp>
        <p:nvSpPr>
          <p:cNvPr id="4" name="Slide Number Placeholder 3"/>
          <p:cNvSpPr>
            <a:spLocks noGrp="1"/>
          </p:cNvSpPr>
          <p:nvPr>
            <p:ph type="sldNum" sz="quarter" idx="5"/>
          </p:nvPr>
        </p:nvSpPr>
        <p:spPr/>
        <p:txBody>
          <a:bodyPr/>
          <a:lstStyle/>
          <a:p>
            <a:fld id="{8E370E4C-245D-490F-A4D0-089517A08A60}" type="slidenum">
              <a:rPr lang="en-US" smtClean="0"/>
              <a:pPr/>
              <a:t>10</a:t>
            </a:fld>
            <a:endParaRPr lang="en-US"/>
          </a:p>
        </p:txBody>
      </p:sp>
      <p:sp>
        <p:nvSpPr>
          <p:cNvPr id="7" name="Slide Image Placeholder 6">
            <a:extLst>
              <a:ext uri="{FF2B5EF4-FFF2-40B4-BE49-F238E27FC236}">
                <a16:creationId xmlns:a16="http://schemas.microsoft.com/office/drawing/2014/main" id="{77C46A67-113D-FFC5-66E0-7C0466DFE8F0}"/>
              </a:ext>
            </a:extLst>
          </p:cNvPr>
          <p:cNvSpPr>
            <a:spLocks noGrp="1" noRot="1" noChangeAspect="1"/>
          </p:cNvSpPr>
          <p:nvPr>
            <p:ph type="sldImg"/>
          </p:nvPr>
        </p:nvSpPr>
        <p:spPr/>
      </p:sp>
    </p:spTree>
    <p:extLst>
      <p:ext uri="{BB962C8B-B14F-4D97-AF65-F5344CB8AC3E}">
        <p14:creationId xmlns:p14="http://schemas.microsoft.com/office/powerpoint/2010/main" val="1932452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FACILITATOR NOTES</a:t>
            </a:r>
          </a:p>
          <a:p>
            <a:pPr marL="181222" indent="-181222">
              <a:buFont typeface="Arial" panose="020B0604020202020204" pitchFamily="34" charset="0"/>
              <a:buChar char="•"/>
            </a:pPr>
            <a:r>
              <a:rPr lang="en-US"/>
              <a:t>Present the slide.</a:t>
            </a:r>
          </a:p>
          <a:p>
            <a:pPr marL="181222" indent="-181222">
              <a:buFont typeface="Arial" panose="020B0604020202020204" pitchFamily="34" charset="0"/>
              <a:buChar char="•"/>
            </a:pPr>
            <a:r>
              <a:rPr lang="en-US" i="1"/>
              <a:t>Optional: Play a short video to demonstrate the impact of trauma. </a:t>
            </a:r>
          </a:p>
          <a:p>
            <a:pPr marL="664480" lvl="1" indent="-181222">
              <a:buFont typeface="Arial" panose="020B0604020202020204" pitchFamily="34" charset="0"/>
              <a:buChar char="•"/>
            </a:pPr>
            <a:r>
              <a:rPr lang="en-US"/>
              <a:t>Effects of Trauma video: </a:t>
            </a:r>
            <a:r>
              <a:rPr lang="en-US">
                <a:hlinkClick r:id="rId3"/>
              </a:rPr>
              <a:t>https://www.youtube.com/watch?v=ec1CHrvckcw</a:t>
            </a:r>
            <a:r>
              <a:rPr lang="en-US"/>
              <a:t>  </a:t>
            </a:r>
          </a:p>
          <a:p>
            <a:endParaRPr lang="en-US"/>
          </a:p>
        </p:txBody>
      </p:sp>
      <p:sp>
        <p:nvSpPr>
          <p:cNvPr id="4" name="Slide Number Placeholder 3"/>
          <p:cNvSpPr>
            <a:spLocks noGrp="1"/>
          </p:cNvSpPr>
          <p:nvPr>
            <p:ph type="sldNum" sz="quarter" idx="5"/>
          </p:nvPr>
        </p:nvSpPr>
        <p:spPr/>
        <p:txBody>
          <a:bodyPr/>
          <a:lstStyle/>
          <a:p>
            <a:fld id="{8E370E4C-245D-490F-A4D0-089517A08A60}" type="slidenum">
              <a:rPr lang="en-US" smtClean="0"/>
              <a:t>11</a:t>
            </a:fld>
            <a:endParaRPr lang="en-US"/>
          </a:p>
        </p:txBody>
      </p:sp>
    </p:spTree>
    <p:extLst>
      <p:ext uri="{BB962C8B-B14F-4D97-AF65-F5344CB8AC3E}">
        <p14:creationId xmlns:p14="http://schemas.microsoft.com/office/powerpoint/2010/main" val="3613208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4801215"/>
          </a:xfrm>
        </p:spPr>
        <p:txBody>
          <a:bodyPr/>
          <a:lstStyle/>
          <a:p>
            <a:r>
              <a:rPr lang="en-US" b="1">
                <a:cs typeface="Calibri"/>
              </a:rPr>
              <a:t>FACILITATOR NOTES</a:t>
            </a:r>
          </a:p>
          <a:p>
            <a:pPr marL="181222" indent="-181222">
              <a:buFont typeface="Arial" panose="020B0604020202020204" pitchFamily="34" charset="0"/>
              <a:buChar char="•"/>
            </a:pPr>
            <a:r>
              <a:rPr lang="en-US"/>
              <a:t>Present the slide.</a:t>
            </a:r>
            <a:endParaRPr lang="en-US" dirty="0"/>
          </a:p>
          <a:p>
            <a:pPr marL="181222" indent="-181222">
              <a:buFont typeface="Arial" panose="020B0604020202020204" pitchFamily="34" charset="0"/>
              <a:buChar char="•"/>
            </a:pPr>
            <a:r>
              <a:rPr lang="en-US" b="1"/>
              <a:t>Ask: </a:t>
            </a:r>
            <a:r>
              <a:rPr lang="en-US"/>
              <a:t>How might we apply a trauma-informed approach to data collection?</a:t>
            </a:r>
            <a:endParaRPr lang="en-US" dirty="0"/>
          </a:p>
          <a:p>
            <a:pPr marL="181222" indent="-181222">
              <a:buFont typeface="Arial" panose="020B0604020202020204" pitchFamily="34" charset="0"/>
              <a:buChar char="•"/>
            </a:pPr>
            <a:r>
              <a:rPr lang="en-US"/>
              <a:t>Encourage training participants to share their responses in the chat box or by unmuting their mics.</a:t>
            </a:r>
            <a:endParaRPr lang="en-US" dirty="0"/>
          </a:p>
          <a:p>
            <a:pPr marL="181222" indent="-181222">
              <a:buFont typeface="Arial" panose="020B0604020202020204" pitchFamily="34" charset="0"/>
              <a:buChar char="•"/>
            </a:pPr>
            <a:r>
              <a:rPr lang="en-US" b="1"/>
              <a:t>Click on the slide </a:t>
            </a:r>
            <a:r>
              <a:rPr lang="en-US"/>
              <a:t>to reveal trauma-informed practices in data collection.</a:t>
            </a:r>
            <a:endParaRPr lang="en-US" dirty="0"/>
          </a:p>
          <a:p>
            <a:pPr marL="181222" indent="-181222">
              <a:buFont typeface="Arial" panose="020B0604020202020204" pitchFamily="34" charset="0"/>
              <a:buChar char="•"/>
            </a:pPr>
            <a:r>
              <a:rPr lang="en-US"/>
              <a:t>Review each example, noting similarities or differences with participant responses.</a:t>
            </a:r>
            <a:endParaRPr lang="en-US" dirty="0"/>
          </a:p>
          <a:p>
            <a:pPr marL="181222" indent="-181222">
              <a:buFont typeface="Arial" panose="020B0604020202020204" pitchFamily="34" charset="0"/>
              <a:buChar char="•"/>
            </a:pPr>
            <a:r>
              <a:rPr lang="en-US"/>
              <a:t>Note that this training focuses on trauma-informed data collection; however, it is important for all levels of research staff to apply a trauma-informed approach throughout every phase of research.</a:t>
            </a:r>
            <a:endParaRPr lang="en-US" dirty="0"/>
          </a:p>
          <a:p>
            <a:endParaRPr lang="en-US"/>
          </a:p>
          <a:p>
            <a:r>
              <a:rPr lang="en-US" b="1"/>
              <a:t>REFERENCES</a:t>
            </a:r>
          </a:p>
          <a:p>
            <a:pPr marL="181222" indent="-181222">
              <a:buFont typeface="Arial" panose="020B0604020202020204" pitchFamily="34" charset="0"/>
              <a:buChar char="•"/>
            </a:pPr>
            <a:r>
              <a:rPr lang="en-US"/>
              <a:t>SAMHSA 2023. Practical </a:t>
            </a:r>
            <a:r>
              <a:rPr lang="en-US" dirty="0"/>
              <a:t>guide </a:t>
            </a:r>
            <a:r>
              <a:rPr lang="en-US"/>
              <a:t>for </a:t>
            </a:r>
            <a:r>
              <a:rPr lang="en-US" dirty="0"/>
              <a:t>implementing </a:t>
            </a:r>
            <a:r>
              <a:rPr lang="en-US"/>
              <a:t>a </a:t>
            </a:r>
            <a:r>
              <a:rPr lang="en-US" dirty="0"/>
              <a:t>trauma-informed approach. SAMHSA; 2023</a:t>
            </a:r>
            <a:r>
              <a:rPr lang="en-US"/>
              <a:t>. </a:t>
            </a:r>
            <a:r>
              <a:rPr lang="en-US" dirty="0"/>
              <a:t>Available from: </a:t>
            </a:r>
            <a:r>
              <a:rPr lang="en-US">
                <a:hlinkClick r:id="rId3"/>
              </a:rPr>
              <a:t>https://store.samhsa.gov/product/practical-guide-implementing-trauma-informed-approach/pep23-06-05-005</a:t>
            </a:r>
            <a:r>
              <a:rPr lang="en-US" dirty="0"/>
              <a:t>.</a:t>
            </a:r>
          </a:p>
          <a:p>
            <a:pPr marL="181222" indent="-181222">
              <a:buFont typeface="Arial" panose="020B0604020202020204" pitchFamily="34" charset="0"/>
              <a:buChar char="•"/>
            </a:pPr>
            <a:r>
              <a:rPr lang="en-US"/>
              <a:t>Campbell et al. 2019. A </a:t>
            </a:r>
            <a:r>
              <a:rPr lang="en-US" dirty="0"/>
              <a:t>trauma-informed approach </a:t>
            </a:r>
            <a:r>
              <a:rPr lang="en-US"/>
              <a:t>to </a:t>
            </a:r>
            <a:r>
              <a:rPr lang="en-US" dirty="0"/>
              <a:t>sexual violence research  ethics </a:t>
            </a:r>
            <a:r>
              <a:rPr lang="en-US"/>
              <a:t>and </a:t>
            </a:r>
            <a:r>
              <a:rPr lang="en-US" dirty="0"/>
              <a:t>open science. J Interpers Violence</a:t>
            </a:r>
            <a:r>
              <a:rPr lang="en-US"/>
              <a:t>. </a:t>
            </a:r>
            <a:r>
              <a:rPr lang="en-US" dirty="0"/>
              <a:t>2019;34(23–24). Available from:  </a:t>
            </a:r>
            <a:r>
              <a:rPr lang="en-US">
                <a:hlinkClick r:id="rId4"/>
              </a:rPr>
              <a:t>https://doi.org/10.1177/0886260519871530</a:t>
            </a:r>
            <a:r>
              <a:rPr lang="en-US" dirty="0"/>
              <a:t>.</a:t>
            </a:r>
          </a:p>
          <a:p>
            <a:pPr marL="181222" indent="-181222">
              <a:buFont typeface="Arial" panose="020B0604020202020204" pitchFamily="34" charset="0"/>
              <a:buChar char="•"/>
            </a:pPr>
            <a:r>
              <a:rPr lang="en-US"/>
              <a:t>Fathallah </a:t>
            </a:r>
            <a:r>
              <a:rPr lang="en-US" dirty="0"/>
              <a:t>S</a:t>
            </a:r>
            <a:r>
              <a:rPr lang="en-US"/>
              <a:t>. Trauma </a:t>
            </a:r>
            <a:r>
              <a:rPr lang="en-US" dirty="0"/>
              <a:t>responsiveness </a:t>
            </a:r>
            <a:r>
              <a:rPr lang="en-US"/>
              <a:t>in </a:t>
            </a:r>
            <a:r>
              <a:rPr lang="en-US" dirty="0"/>
              <a:t>participatory research. Think of us; </a:t>
            </a:r>
            <a:r>
              <a:rPr lang="en-US"/>
              <a:t>2022. Available </a:t>
            </a:r>
            <a:r>
              <a:rPr lang="en-US" dirty="0"/>
              <a:t>from: </a:t>
            </a:r>
            <a:r>
              <a:rPr lang="en-US">
                <a:hlinkClick r:id="rId5"/>
              </a:rPr>
              <a:t>https://www.thinkofus.org/news/trauma-responsiveness-in-participatory-research</a:t>
            </a:r>
            <a:r>
              <a:rPr lang="en-US" dirty="0"/>
              <a:t>.</a:t>
            </a:r>
          </a:p>
          <a:p>
            <a:pPr marL="181222" indent="-181222">
              <a:buFont typeface="Arial" panose="020B0604020202020204" pitchFamily="34" charset="0"/>
              <a:buChar char="•"/>
            </a:pPr>
            <a:r>
              <a:rPr lang="en-US"/>
              <a:t>Edelman </a:t>
            </a:r>
            <a:r>
              <a:rPr lang="en-US" dirty="0"/>
              <a:t>NL</a:t>
            </a:r>
            <a:r>
              <a:rPr lang="en-US"/>
              <a:t>. Trauma and </a:t>
            </a:r>
            <a:r>
              <a:rPr lang="en-US" dirty="0"/>
              <a:t>resilience informed research principles </a:t>
            </a:r>
            <a:r>
              <a:rPr lang="en-US"/>
              <a:t>and </a:t>
            </a:r>
            <a:r>
              <a:rPr lang="en-US" dirty="0"/>
              <a:t>practice</a:t>
            </a:r>
            <a:r>
              <a:rPr lang="en-US"/>
              <a:t>: </a:t>
            </a:r>
            <a:r>
              <a:rPr lang="en-US" dirty="0"/>
              <a:t>a framework </a:t>
            </a:r>
            <a:r>
              <a:rPr lang="en-US"/>
              <a:t>to </a:t>
            </a:r>
            <a:r>
              <a:rPr lang="en-US" dirty="0"/>
              <a:t>improve </a:t>
            </a:r>
            <a:r>
              <a:rPr lang="en-US"/>
              <a:t>the </a:t>
            </a:r>
            <a:r>
              <a:rPr lang="en-US" dirty="0"/>
              <a:t>inclusion </a:t>
            </a:r>
            <a:r>
              <a:rPr lang="en-US"/>
              <a:t>and </a:t>
            </a:r>
            <a:r>
              <a:rPr lang="en-US" dirty="0"/>
              <a:t>experience </a:t>
            </a:r>
            <a:r>
              <a:rPr lang="en-US"/>
              <a:t>of </a:t>
            </a:r>
            <a:r>
              <a:rPr lang="en-US" dirty="0"/>
              <a:t>disadvantaged populations </a:t>
            </a:r>
            <a:r>
              <a:rPr lang="en-US"/>
              <a:t>in </a:t>
            </a:r>
            <a:r>
              <a:rPr lang="en-US" dirty="0"/>
              <a:t>health and social care research. J </a:t>
            </a:r>
            <a:r>
              <a:rPr lang="en-US"/>
              <a:t>Health </a:t>
            </a:r>
            <a:r>
              <a:rPr lang="en-US" dirty="0"/>
              <a:t>Serv Res Policy. 2023;28(1):66–75</a:t>
            </a:r>
            <a:r>
              <a:rPr lang="en-US"/>
              <a:t>. </a:t>
            </a:r>
            <a:r>
              <a:rPr lang="en-US" dirty="0"/>
              <a:t>Available from: </a:t>
            </a:r>
            <a:r>
              <a:rPr lang="en-US">
                <a:hlinkClick r:id="rId6"/>
              </a:rPr>
              <a:t>https://doi.org/10.1177/13558196221124740</a:t>
            </a:r>
            <a:r>
              <a:rPr lang="en-US" dirty="0"/>
              <a:t>.</a:t>
            </a:r>
          </a:p>
          <a:p>
            <a:endParaRPr lang="en-US"/>
          </a:p>
          <a:p>
            <a:endParaRPr lang="en-US"/>
          </a:p>
        </p:txBody>
      </p:sp>
      <p:sp>
        <p:nvSpPr>
          <p:cNvPr id="4" name="Slide Number Placeholder 3"/>
          <p:cNvSpPr>
            <a:spLocks noGrp="1"/>
          </p:cNvSpPr>
          <p:nvPr>
            <p:ph type="sldNum" sz="quarter" idx="5"/>
          </p:nvPr>
        </p:nvSpPr>
        <p:spPr>
          <a:xfrm>
            <a:off x="4064000" y="9119475"/>
            <a:ext cx="3169920" cy="481726"/>
          </a:xfrm>
        </p:spPr>
        <p:txBody>
          <a:bodyPr/>
          <a:lstStyle/>
          <a:p>
            <a:r>
              <a:rPr lang="en-US" dirty="0"/>
              <a:t>12</a:t>
            </a:r>
            <a:endParaRPr lang="en-US"/>
          </a:p>
        </p:txBody>
      </p:sp>
    </p:spTree>
    <p:extLst>
      <p:ext uri="{BB962C8B-B14F-4D97-AF65-F5344CB8AC3E}">
        <p14:creationId xmlns:p14="http://schemas.microsoft.com/office/powerpoint/2010/main" val="1246949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4620576"/>
            <a:ext cx="5852160" cy="4702999"/>
          </a:xfrm>
        </p:spPr>
        <p:txBody>
          <a:bodyPr/>
          <a:lstStyle/>
          <a:p>
            <a:r>
              <a:rPr lang="en-US" b="1">
                <a:cs typeface="Calibri"/>
              </a:rPr>
              <a:t>ADVANCE PREPARATION</a:t>
            </a:r>
          </a:p>
          <a:p>
            <a:pPr marL="181222" indent="-181222">
              <a:buFont typeface="Arial" panose="020B0604020202020204" pitchFamily="34" charset="0"/>
              <a:buChar char="•"/>
            </a:pPr>
            <a:r>
              <a:rPr lang="en-US">
                <a:cs typeface="Calibri"/>
              </a:rPr>
              <a:t>Identify resource person(s) training participants can choose to contact for mental health and psychosocial support during and after the 3-hour training. This could include a provider trained in psychological first aid, a mental health specialist, or a hotline.</a:t>
            </a:r>
            <a:endParaRPr lang="en-US" dirty="0">
              <a:cs typeface="Calibri"/>
            </a:endParaRPr>
          </a:p>
          <a:p>
            <a:pPr marL="638422" lvl="1" indent="-181222">
              <a:buFont typeface="Arial" panose="020B0604020202020204" pitchFamily="34" charset="0"/>
              <a:buChar char="•"/>
            </a:pPr>
            <a:r>
              <a:rPr lang="en-US" dirty="0">
                <a:cs typeface="Calibri"/>
              </a:rPr>
              <a:t>Psychological first aid is a simple yet impactful way to identify and respond </a:t>
            </a:r>
            <a:r>
              <a:rPr lang="en-US">
                <a:cs typeface="Calibri"/>
              </a:rPr>
              <a:t>to distress and </a:t>
            </a:r>
            <a:r>
              <a:rPr lang="en-US" dirty="0">
                <a:cs typeface="Calibri"/>
              </a:rPr>
              <a:t>will be covered further in Session 4.</a:t>
            </a:r>
          </a:p>
          <a:p>
            <a:pPr marL="181222" indent="-181222">
              <a:buFont typeface="Arial" panose="020B0604020202020204" pitchFamily="34" charset="0"/>
              <a:buChar char="•"/>
            </a:pPr>
            <a:r>
              <a:rPr lang="en-US">
                <a:cs typeface="Calibri"/>
              </a:rPr>
              <a:t>Add instructions on how to contact resource person(s) on the slide.</a:t>
            </a:r>
            <a:endParaRPr lang="en-US" dirty="0">
              <a:cs typeface="Calibri"/>
            </a:endParaRPr>
          </a:p>
          <a:p>
            <a:endParaRPr lang="en-US">
              <a:cs typeface="Calibri"/>
            </a:endParaRPr>
          </a:p>
          <a:p>
            <a:r>
              <a:rPr lang="en-US" b="1">
                <a:cs typeface="Calibri"/>
              </a:rPr>
              <a:t>FACILITATOR NOTES: INDIVIDUAL ACTIVITY (5 minutes)</a:t>
            </a:r>
          </a:p>
          <a:p>
            <a:pPr marL="181222" indent="-181222">
              <a:buFont typeface="Arial" panose="020B0604020202020204" pitchFamily="34" charset="0"/>
              <a:buChar char="•"/>
            </a:pPr>
            <a:r>
              <a:rPr lang="en-US" b="1"/>
              <a:t>Say:</a:t>
            </a:r>
            <a:r>
              <a:rPr lang="en-US"/>
              <a:t> In this training we will discuss content that could trigger difficult emotions. We will do a brief activity to help everyone care for themselves. Please prioritize your mental health and </a:t>
            </a:r>
            <a:r>
              <a:rPr lang="en-US" dirty="0"/>
              <a:t>well-being</a:t>
            </a:r>
            <a:r>
              <a:rPr lang="en-US"/>
              <a:t>. If you need to step away at any time, know that we support you in doing so. </a:t>
            </a:r>
            <a:endParaRPr lang="en-US" dirty="0"/>
          </a:p>
          <a:p>
            <a:pPr marL="181222" indent="-181222">
              <a:buFont typeface="Arial" panose="020B0604020202020204" pitchFamily="34" charset="0"/>
              <a:buChar char="•"/>
            </a:pPr>
            <a:r>
              <a:rPr lang="en-US"/>
              <a:t>Ask training participants to get their workbook (page 2) or notebook paper ready so that they can write down their thoughts in a short reflection activity.</a:t>
            </a:r>
            <a:endParaRPr lang="en-US" dirty="0"/>
          </a:p>
          <a:p>
            <a:pPr marL="181222" indent="-181222">
              <a:buFont typeface="Arial" panose="020B0604020202020204" pitchFamily="34" charset="0"/>
              <a:buChar char="•"/>
            </a:pPr>
            <a:r>
              <a:rPr lang="en-US"/>
              <a:t>Ask training participants the questions on the slide, giving them 5 minutes to think about and take note of their responses. Reassure participants that these are private reflections, and they will </a:t>
            </a:r>
            <a:r>
              <a:rPr lang="en-US" u="sng"/>
              <a:t>not</a:t>
            </a:r>
            <a:r>
              <a:rPr lang="en-US"/>
              <a:t> be asked to share them with the group.</a:t>
            </a:r>
            <a:endParaRPr lang="en-US" dirty="0"/>
          </a:p>
          <a:p>
            <a:pPr marL="181222" indent="-181222">
              <a:buFont typeface="Arial" panose="020B0604020202020204" pitchFamily="34" charset="0"/>
              <a:buChar char="•"/>
            </a:pPr>
            <a:r>
              <a:rPr lang="en-US"/>
              <a:t>At the </a:t>
            </a:r>
            <a:r>
              <a:rPr lang="en-US" dirty="0"/>
              <a:t>halfway</a:t>
            </a:r>
            <a:r>
              <a:rPr lang="en-US"/>
              <a:t> point (2.5 minutes), encourage training participants to move to the second question if they haven’t done so already.</a:t>
            </a:r>
            <a:endParaRPr lang="en-US" dirty="0"/>
          </a:p>
          <a:p>
            <a:pPr marL="181222" indent="-181222">
              <a:buFont typeface="Arial" panose="020B0604020202020204" pitchFamily="34" charset="0"/>
              <a:buChar char="•"/>
            </a:pPr>
            <a:r>
              <a:rPr lang="en-US"/>
              <a:t>Let training participants know that they can come back to these ideas any time during the training if they need to.</a:t>
            </a:r>
            <a:endParaRPr lang="en-US" dirty="0"/>
          </a:p>
          <a:p>
            <a:pPr marL="181222" indent="-181222">
              <a:buFont typeface="Arial" panose="020B0604020202020204" pitchFamily="34" charset="0"/>
              <a:buChar char="•"/>
            </a:pPr>
            <a:r>
              <a:rPr lang="en-US"/>
              <a:t>Inform training participants that resource person(s) are available to provide support if needed. Share instructions on how to contact the resource person(s).</a:t>
            </a:r>
            <a:endParaRPr lang="en-US" dirty="0"/>
          </a:p>
        </p:txBody>
      </p:sp>
      <p:sp>
        <p:nvSpPr>
          <p:cNvPr id="4" name="Slide Number Placeholder 3"/>
          <p:cNvSpPr>
            <a:spLocks noGrp="1"/>
          </p:cNvSpPr>
          <p:nvPr>
            <p:ph type="sldNum" sz="quarter" idx="5"/>
          </p:nvPr>
        </p:nvSpPr>
        <p:spPr/>
        <p:txBody>
          <a:bodyPr/>
          <a:lstStyle/>
          <a:p>
            <a:fld id="{8E370E4C-245D-490F-A4D0-089517A08A60}" type="slidenum">
              <a:rPr lang="en-US" smtClean="0"/>
              <a:pPr/>
              <a:t>13</a:t>
            </a:fld>
            <a:endParaRPr lang="en-US"/>
          </a:p>
        </p:txBody>
      </p:sp>
      <p:sp>
        <p:nvSpPr>
          <p:cNvPr id="7" name="Slide Image Placeholder 6">
            <a:extLst>
              <a:ext uri="{FF2B5EF4-FFF2-40B4-BE49-F238E27FC236}">
                <a16:creationId xmlns:a16="http://schemas.microsoft.com/office/drawing/2014/main" id="{F7F58BFB-06A4-72C4-4A9E-425922460AC8}"/>
              </a:ext>
            </a:extLst>
          </p:cNvPr>
          <p:cNvSpPr>
            <a:spLocks noGrp="1" noRot="1" noChangeAspect="1"/>
          </p:cNvSpPr>
          <p:nvPr>
            <p:ph type="sldImg"/>
          </p:nvPr>
        </p:nvSpPr>
        <p:spPr/>
      </p:sp>
    </p:spTree>
    <p:extLst>
      <p:ext uri="{BB962C8B-B14F-4D97-AF65-F5344CB8AC3E}">
        <p14:creationId xmlns:p14="http://schemas.microsoft.com/office/powerpoint/2010/main" val="1113332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8"/>
            <a:ext cx="5852160" cy="4033837"/>
          </a:xfrm>
        </p:spPr>
        <p:txBody>
          <a:bodyPr/>
          <a:lstStyle/>
          <a:p>
            <a:r>
              <a:rPr lang="en-US" b="1">
                <a:cs typeface="Calibri"/>
              </a:rPr>
              <a:t>FACILITATOR NOTES</a:t>
            </a:r>
          </a:p>
          <a:p>
            <a:pPr marL="181222" indent="-181222">
              <a:buFont typeface="Arial" panose="020B0604020202020204" pitchFamily="34" charset="0"/>
              <a:buChar char="•"/>
            </a:pPr>
            <a:r>
              <a:rPr lang="en-US" b="1"/>
              <a:t>Say:</a:t>
            </a:r>
            <a:r>
              <a:rPr lang="en-US"/>
              <a:t> We don’t always know what kinds of experiences people around us have had. There may be people in the room who have experienced trauma or who are close to people who have.</a:t>
            </a:r>
          </a:p>
          <a:p>
            <a:pPr marL="181222" indent="-181222">
              <a:buFont typeface="Arial" panose="020B0604020202020204" pitchFamily="34" charset="0"/>
              <a:buChar char="•"/>
            </a:pPr>
            <a:r>
              <a:rPr lang="en-US" b="1"/>
              <a:t>Say:</a:t>
            </a:r>
            <a:r>
              <a:rPr lang="en-US"/>
              <a:t> Trauma-informed approaches are important to our data collection because both our study participants and fellow data collectors may have experience with trauma or </a:t>
            </a:r>
            <a:r>
              <a:rPr lang="en-US" dirty="0"/>
              <a:t>be</a:t>
            </a:r>
            <a:r>
              <a:rPr lang="en-US"/>
              <a:t> close with people who have experienced trauma. Some may disclose their traumatic experiences and ask for help.</a:t>
            </a:r>
          </a:p>
          <a:p>
            <a:pPr marL="181222" indent="-181222">
              <a:buFont typeface="Arial" panose="020B0604020202020204" pitchFamily="34" charset="0"/>
              <a:buChar char="•"/>
            </a:pPr>
            <a:r>
              <a:rPr lang="en-US"/>
              <a:t>Present the content in the participant and data collector boxes. </a:t>
            </a:r>
          </a:p>
          <a:p>
            <a:pPr marL="181222" indent="-181222">
              <a:buFont typeface="Arial" panose="020B0604020202020204" pitchFamily="34" charset="0"/>
              <a:buChar char="•"/>
            </a:pPr>
            <a:r>
              <a:rPr lang="en-US"/>
              <a:t>Note that individuals who have experienced trauma might also find it empowering, therapeutic, or cathartic to discuss their trauma through sharing their experience through research.</a:t>
            </a:r>
          </a:p>
        </p:txBody>
      </p:sp>
      <p:sp>
        <p:nvSpPr>
          <p:cNvPr id="4" name="Slide Number Placeholder 3"/>
          <p:cNvSpPr>
            <a:spLocks noGrp="1"/>
          </p:cNvSpPr>
          <p:nvPr>
            <p:ph type="sldNum" sz="quarter" idx="5"/>
          </p:nvPr>
        </p:nvSpPr>
        <p:spPr/>
        <p:txBody>
          <a:bodyPr/>
          <a:lstStyle/>
          <a:p>
            <a:fld id="{8E370E4C-245D-490F-A4D0-089517A08A60}" type="slidenum">
              <a:rPr lang="en-US" smtClean="0"/>
              <a:t>14</a:t>
            </a:fld>
            <a:endParaRPr lang="en-US"/>
          </a:p>
        </p:txBody>
      </p:sp>
    </p:spTree>
    <p:extLst>
      <p:ext uri="{BB962C8B-B14F-4D97-AF65-F5344CB8AC3E}">
        <p14:creationId xmlns:p14="http://schemas.microsoft.com/office/powerpoint/2010/main" val="1790050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ADAPT FOR CONTEXT</a:t>
            </a:r>
          </a:p>
          <a:p>
            <a:pPr marL="181222" indent="-181222">
              <a:buFont typeface="Arial" panose="020B0604020202020204" pitchFamily="34" charset="0"/>
              <a:buChar char="•"/>
            </a:pPr>
            <a:r>
              <a:rPr lang="en-US">
                <a:cs typeface="Calibri"/>
              </a:rPr>
              <a:t>Change the names used in the scenarios to be more locally relevant. Try to avoid using names of training participants in the scenarios.</a:t>
            </a:r>
          </a:p>
          <a:p>
            <a:pPr marL="181222" indent="-181222">
              <a:buFont typeface="Arial" panose="020B0604020202020204" pitchFamily="34" charset="0"/>
              <a:buChar char="•"/>
            </a:pPr>
            <a:r>
              <a:rPr lang="en-US">
                <a:cs typeface="Calibri"/>
              </a:rPr>
              <a:t>Revise the scenarios to be more specific to your study.</a:t>
            </a:r>
          </a:p>
          <a:p>
            <a:endParaRPr lang="en-US">
              <a:cs typeface="Calibri"/>
            </a:endParaRPr>
          </a:p>
          <a:p>
            <a:r>
              <a:rPr lang="en-US" b="1">
                <a:cs typeface="Calibri"/>
              </a:rPr>
              <a:t>FACILITATOR NOTES: PLENARY DISCUSSION (4 minutes)</a:t>
            </a:r>
          </a:p>
          <a:p>
            <a:pPr marL="181222" indent="-181222">
              <a:buFont typeface="Arial" panose="020B0604020202020204" pitchFamily="34" charset="0"/>
              <a:buChar char="•"/>
            </a:pPr>
            <a:r>
              <a:rPr lang="en-US" b="1"/>
              <a:t>Say: </a:t>
            </a:r>
            <a:r>
              <a:rPr lang="en-US"/>
              <a:t>Let’s discuss three scenarios. Think about a data collector who has not been trained </a:t>
            </a:r>
            <a:r>
              <a:rPr lang="en-US" dirty="0"/>
              <a:t>in </a:t>
            </a:r>
            <a:r>
              <a:rPr lang="en-US"/>
              <a:t>trauma-informed data collection. This person would not understand the role that trauma may play in study participants’ lives. What might this data collector think if they encountered these scenarios?</a:t>
            </a:r>
          </a:p>
          <a:p>
            <a:pPr marL="181222" indent="-181222">
              <a:buFont typeface="Arial" panose="020B0604020202020204" pitchFamily="34" charset="0"/>
              <a:buChar char="•"/>
            </a:pPr>
            <a:r>
              <a:rPr lang="en-US"/>
              <a:t>Read the three scenarios out loud. Encourage training participants to share what an untrained data collector might think in these situations in the chat box or by unmuting their </a:t>
            </a:r>
            <a:r>
              <a:rPr lang="en-US" dirty="0"/>
              <a:t>mics</a:t>
            </a:r>
            <a:r>
              <a:rPr lang="en-US"/>
              <a:t>.</a:t>
            </a:r>
          </a:p>
          <a:p>
            <a:pPr marL="664480" lvl="1" indent="-181222">
              <a:buFont typeface="Arial" panose="020B0604020202020204" pitchFamily="34" charset="0"/>
              <a:buChar char="•"/>
            </a:pPr>
            <a:r>
              <a:rPr lang="en-US"/>
              <a:t>Possible responses: A data collector who has not been trained may think the study participants in these scenarios: don’t care, </a:t>
            </a:r>
            <a:r>
              <a:rPr lang="en-US" dirty="0"/>
              <a:t>are not</a:t>
            </a:r>
            <a:r>
              <a:rPr lang="en-US"/>
              <a:t> listening, are lying, are being difficult, or are being disrespectful.</a:t>
            </a:r>
          </a:p>
        </p:txBody>
      </p:sp>
      <p:sp>
        <p:nvSpPr>
          <p:cNvPr id="4" name="Slide Number Placeholder 3"/>
          <p:cNvSpPr>
            <a:spLocks noGrp="1"/>
          </p:cNvSpPr>
          <p:nvPr>
            <p:ph type="sldNum" sz="quarter" idx="5"/>
          </p:nvPr>
        </p:nvSpPr>
        <p:spPr/>
        <p:txBody>
          <a:bodyPr/>
          <a:lstStyle/>
          <a:p>
            <a:fld id="{8E370E4C-245D-490F-A4D0-089517A08A60}" type="slidenum">
              <a:rPr lang="en-US" smtClean="0"/>
              <a:t>15</a:t>
            </a:fld>
            <a:endParaRPr lang="en-US"/>
          </a:p>
        </p:txBody>
      </p:sp>
    </p:spTree>
    <p:extLst>
      <p:ext uri="{BB962C8B-B14F-4D97-AF65-F5344CB8AC3E}">
        <p14:creationId xmlns:p14="http://schemas.microsoft.com/office/powerpoint/2010/main" val="1949369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ADAPT FOR CONTEXT</a:t>
            </a:r>
          </a:p>
          <a:p>
            <a:pPr marL="181222" indent="-181222">
              <a:buFont typeface="Arial" panose="020B0604020202020204" pitchFamily="34" charset="0"/>
              <a:buChar char="•"/>
            </a:pPr>
            <a:r>
              <a:rPr lang="en-US">
                <a:cs typeface="Calibri"/>
              </a:rPr>
              <a:t>Change the names used in the scenarios to be more locally relevant. Try to avoid using names of training participants in the scenarios.</a:t>
            </a:r>
          </a:p>
          <a:p>
            <a:pPr marL="181222" indent="-181222">
              <a:buFont typeface="Arial" panose="020B0604020202020204" pitchFamily="34" charset="0"/>
              <a:buChar char="•"/>
            </a:pPr>
            <a:r>
              <a:rPr lang="en-US">
                <a:cs typeface="Calibri"/>
              </a:rPr>
              <a:t>Revise the scenarios to be more specific to your study.</a:t>
            </a:r>
          </a:p>
          <a:p>
            <a:endParaRPr lang="en-US">
              <a:cs typeface="Calibri"/>
            </a:endParaRPr>
          </a:p>
          <a:p>
            <a:r>
              <a:rPr lang="en-US" b="1">
                <a:cs typeface="Calibri"/>
              </a:rPr>
              <a:t>PLENARY DISCUSSION (4 minutes)</a:t>
            </a:r>
          </a:p>
          <a:p>
            <a:pPr marL="181222" indent="-181222">
              <a:buFont typeface="Arial" panose="020B0604020202020204" pitchFamily="34" charset="0"/>
              <a:buChar char="•"/>
            </a:pPr>
            <a:r>
              <a:rPr lang="en-US" b="1"/>
              <a:t>Click on the slide </a:t>
            </a:r>
            <a:r>
              <a:rPr lang="en-US"/>
              <a:t>to reveal the first scenario and read the first scenario with the additional information added in bold text. Repeat these steps for the second and third scenarios.</a:t>
            </a:r>
          </a:p>
          <a:p>
            <a:pPr marL="181222" indent="-181222">
              <a:buFont typeface="Arial" panose="020B0604020202020204" pitchFamily="34" charset="0"/>
              <a:buChar char="•"/>
            </a:pPr>
            <a:r>
              <a:rPr lang="en-US" b="1"/>
              <a:t>Ask: </a:t>
            </a:r>
            <a:r>
              <a:rPr lang="en-US"/>
              <a:t>How would the data collector’s opinion about the study participants change after knowing the full situation?</a:t>
            </a:r>
          </a:p>
          <a:p>
            <a:pPr marL="181222" indent="-181222">
              <a:buFont typeface="Arial" panose="020B0604020202020204" pitchFamily="34" charset="0"/>
              <a:buChar char="•"/>
            </a:pPr>
            <a:r>
              <a:rPr lang="en-US"/>
              <a:t>Encourage training participants to share their responses in the chat box or by unmuting their </a:t>
            </a:r>
            <a:r>
              <a:rPr lang="en-US" dirty="0"/>
              <a:t>mics</a:t>
            </a:r>
            <a:r>
              <a:rPr lang="en-US"/>
              <a:t>.</a:t>
            </a:r>
          </a:p>
          <a:p>
            <a:pPr marL="181222" indent="-181222">
              <a:buFont typeface="Arial" panose="020B0604020202020204" pitchFamily="34" charset="0"/>
              <a:buChar char="•"/>
            </a:pPr>
            <a:r>
              <a:rPr lang="en-US" b="1"/>
              <a:t>Say: </a:t>
            </a:r>
            <a:r>
              <a:rPr lang="en-US"/>
              <a:t>Data collectors who are aware of the impacts of trauma are often more empathetic and understanding of study participants because they know that trauma may be part of the reason for a given behavior or action. Study participants may also tell them more information, giving them more options to support the study participants.</a:t>
            </a:r>
          </a:p>
        </p:txBody>
      </p:sp>
      <p:sp>
        <p:nvSpPr>
          <p:cNvPr id="4" name="Slide Number Placeholder 3"/>
          <p:cNvSpPr>
            <a:spLocks noGrp="1"/>
          </p:cNvSpPr>
          <p:nvPr>
            <p:ph type="sldNum" sz="quarter" idx="5"/>
          </p:nvPr>
        </p:nvSpPr>
        <p:spPr/>
        <p:txBody>
          <a:bodyPr/>
          <a:lstStyle/>
          <a:p>
            <a:fld id="{8E370E4C-245D-490F-A4D0-089517A08A60}" type="slidenum">
              <a:rPr lang="en-US" smtClean="0"/>
              <a:t>16</a:t>
            </a:fld>
            <a:endParaRPr lang="en-US"/>
          </a:p>
        </p:txBody>
      </p:sp>
    </p:spTree>
    <p:extLst>
      <p:ext uri="{BB962C8B-B14F-4D97-AF65-F5344CB8AC3E}">
        <p14:creationId xmlns:p14="http://schemas.microsoft.com/office/powerpoint/2010/main" val="547664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NOTES</a:t>
            </a:r>
          </a:p>
          <a:p>
            <a:pPr marL="181222" indent="-181222">
              <a:buFont typeface="Arial" panose="020B0604020202020204" pitchFamily="34" charset="0"/>
              <a:buChar char="•"/>
            </a:pPr>
            <a:r>
              <a:rPr lang="en-US" b="1"/>
              <a:t>Say: </a:t>
            </a:r>
            <a:r>
              <a:rPr lang="en-US"/>
              <a:t>Let’s move to Session 2: Taking Care of Ourselves and Each Other. By the end of this session, you will be able to:</a:t>
            </a:r>
            <a:endParaRPr lang="en-US">
              <a:cs typeface="Calibri"/>
            </a:endParaRPr>
          </a:p>
          <a:p>
            <a:pPr marL="664480" lvl="1" indent="-181222">
              <a:buFont typeface="Arial" panose="020B0604020202020204" pitchFamily="34" charset="0"/>
              <a:buChar char="•"/>
            </a:pPr>
            <a:r>
              <a:rPr lang="en-US">
                <a:cs typeface="Calibri"/>
              </a:rPr>
              <a:t>Identify signs of compassion fatigue and vicarious trauma.</a:t>
            </a:r>
          </a:p>
          <a:p>
            <a:pPr marL="664480" lvl="1" indent="-181222">
              <a:buFont typeface="Arial" panose="020B0604020202020204" pitchFamily="34" charset="0"/>
              <a:buChar char="•"/>
            </a:pPr>
            <a:r>
              <a:rPr lang="en-US">
                <a:cs typeface="Calibri"/>
              </a:rPr>
              <a:t>Recognize your feelings and needs when engaging with sensitive topics.</a:t>
            </a:r>
          </a:p>
          <a:p>
            <a:pPr marL="664480" lvl="1" indent="-181222">
              <a:buFont typeface="Arial" panose="020B0604020202020204" pitchFamily="34" charset="0"/>
              <a:buChar char="•"/>
            </a:pPr>
            <a:r>
              <a:rPr lang="en-US">
                <a:cs typeface="Calibri"/>
              </a:rPr>
              <a:t>Explore self-care strategies to prevent or reduce compassion fatigue and vicarious trauma.</a:t>
            </a:r>
          </a:p>
          <a:p>
            <a:pPr marL="664480" lvl="1" indent="-181222">
              <a:buFont typeface="Arial" panose="020B0604020202020204" pitchFamily="34" charset="0"/>
              <a:buChar char="•"/>
            </a:pPr>
            <a:r>
              <a:rPr lang="en-US">
                <a:cs typeface="Calibri"/>
              </a:rPr>
              <a:t>Explore organizational support that is available.</a:t>
            </a:r>
            <a:endParaRPr lang="en-US"/>
          </a:p>
          <a:p>
            <a:endParaRPr lang="en-US"/>
          </a:p>
          <a:p>
            <a:endParaRPr lang="en-US"/>
          </a:p>
        </p:txBody>
      </p:sp>
      <p:sp>
        <p:nvSpPr>
          <p:cNvPr id="4" name="Slide Number Placeholder 3"/>
          <p:cNvSpPr>
            <a:spLocks noGrp="1"/>
          </p:cNvSpPr>
          <p:nvPr>
            <p:ph type="sldNum" sz="quarter" idx="5"/>
          </p:nvPr>
        </p:nvSpPr>
        <p:spPr/>
        <p:txBody>
          <a:bodyPr/>
          <a:lstStyle/>
          <a:p>
            <a:fld id="{8E370E4C-245D-490F-A4D0-089517A08A60}" type="slidenum">
              <a:rPr lang="en-US" smtClean="0"/>
              <a:t>17</a:t>
            </a:fld>
            <a:endParaRPr lang="en-US"/>
          </a:p>
        </p:txBody>
      </p:sp>
    </p:spTree>
    <p:extLst>
      <p:ext uri="{BB962C8B-B14F-4D97-AF65-F5344CB8AC3E}">
        <p14:creationId xmlns:p14="http://schemas.microsoft.com/office/powerpoint/2010/main" val="1197061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ADAPT FOR CONTEXT</a:t>
            </a:r>
          </a:p>
          <a:p>
            <a:pPr marL="181222" indent="-181222">
              <a:buFont typeface="Arial" panose="020B0604020202020204" pitchFamily="34" charset="0"/>
              <a:buChar char="•"/>
            </a:pPr>
            <a:r>
              <a:rPr lang="en-US"/>
              <a:t>Remove or replace the character illustration if not relevant or appropriate to the context.</a:t>
            </a:r>
          </a:p>
          <a:p>
            <a:endParaRPr lang="en-US" b="1">
              <a:cs typeface="Calibri"/>
            </a:endParaRPr>
          </a:p>
          <a:p>
            <a:r>
              <a:rPr lang="en-US" b="1">
                <a:cs typeface="Calibri"/>
              </a:rPr>
              <a:t>FACILITATOR NOTES</a:t>
            </a:r>
          </a:p>
          <a:p>
            <a:pPr marL="181222" indent="-181222">
              <a:buFont typeface="Arial" panose="020B0604020202020204" pitchFamily="34" charset="0"/>
              <a:buChar char="•"/>
            </a:pPr>
            <a:r>
              <a:rPr lang="en-US"/>
              <a:t>Present the slide.</a:t>
            </a:r>
          </a:p>
          <a:p>
            <a:pPr marL="181222" indent="-181222">
              <a:buFont typeface="Arial" panose="020B0604020202020204" pitchFamily="34" charset="0"/>
              <a:buChar char="•"/>
            </a:pPr>
            <a:r>
              <a:rPr lang="en-US" b="1"/>
              <a:t>Say: </a:t>
            </a:r>
            <a:r>
              <a:rPr lang="en-US"/>
              <a:t>We will unpack the terms </a:t>
            </a:r>
            <a:r>
              <a:rPr lang="en-US" dirty="0"/>
              <a:t>well-being</a:t>
            </a:r>
            <a:r>
              <a:rPr lang="en-US"/>
              <a:t>, compassion fatigue, and vicarious trauma, including warning signs, together in the next slides.</a:t>
            </a:r>
          </a:p>
        </p:txBody>
      </p:sp>
      <p:sp>
        <p:nvSpPr>
          <p:cNvPr id="4" name="Slide Number Placeholder 3"/>
          <p:cNvSpPr>
            <a:spLocks noGrp="1"/>
          </p:cNvSpPr>
          <p:nvPr>
            <p:ph type="sldNum" sz="quarter" idx="5"/>
          </p:nvPr>
        </p:nvSpPr>
        <p:spPr/>
        <p:txBody>
          <a:bodyPr/>
          <a:lstStyle/>
          <a:p>
            <a:fld id="{8E370E4C-245D-490F-A4D0-089517A08A60}" type="slidenum">
              <a:rPr lang="en-US" smtClean="0"/>
              <a:t>18</a:t>
            </a:fld>
            <a:endParaRPr lang="en-US"/>
          </a:p>
        </p:txBody>
      </p:sp>
    </p:spTree>
    <p:extLst>
      <p:ext uri="{BB962C8B-B14F-4D97-AF65-F5344CB8AC3E}">
        <p14:creationId xmlns:p14="http://schemas.microsoft.com/office/powerpoint/2010/main" val="4230522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ADVANCE PREPARATION</a:t>
            </a:r>
          </a:p>
          <a:p>
            <a:pPr marL="181222" indent="-181222">
              <a:buFont typeface="Arial" panose="020B0604020202020204" pitchFamily="34" charset="0"/>
              <a:buChar char="•"/>
            </a:pPr>
            <a:r>
              <a:rPr lang="en-US">
                <a:cs typeface="Calibri"/>
              </a:rPr>
              <a:t>Develop a </a:t>
            </a:r>
            <a:r>
              <a:rPr lang="en-US" dirty="0">
                <a:cs typeface="Calibri"/>
              </a:rPr>
              <a:t>Mentimeter</a:t>
            </a:r>
            <a:r>
              <a:rPr lang="en-US">
                <a:cs typeface="Calibri"/>
              </a:rPr>
              <a:t> poll (</a:t>
            </a:r>
            <a:r>
              <a:rPr lang="en-US" dirty="0">
                <a:cs typeface="Calibri"/>
              </a:rPr>
              <a:t>word cloud</a:t>
            </a:r>
            <a:r>
              <a:rPr lang="en-US">
                <a:cs typeface="Calibri"/>
              </a:rPr>
              <a:t>) in advance using the question on the slide. </a:t>
            </a:r>
          </a:p>
          <a:p>
            <a:pPr marL="181222" indent="-181222">
              <a:buFont typeface="Arial" panose="020B0604020202020204" pitchFamily="34" charset="0"/>
              <a:buChar char="•"/>
            </a:pPr>
            <a:r>
              <a:rPr lang="en-US">
                <a:cs typeface="Calibri"/>
              </a:rPr>
              <a:t>Add the </a:t>
            </a:r>
            <a:r>
              <a:rPr lang="en-US" dirty="0">
                <a:cs typeface="Calibri"/>
              </a:rPr>
              <a:t>Mentimeter</a:t>
            </a:r>
            <a:r>
              <a:rPr lang="en-US">
                <a:cs typeface="Calibri"/>
              </a:rPr>
              <a:t> number code and/or QR code to the slide.</a:t>
            </a:r>
          </a:p>
          <a:p>
            <a:pPr marL="181222" indent="-181222">
              <a:buFont typeface="Arial" panose="020B0604020202020204" pitchFamily="34" charset="0"/>
              <a:buChar char="•"/>
            </a:pPr>
            <a:endParaRPr lang="en-US">
              <a:cs typeface="Calibri"/>
            </a:endParaRPr>
          </a:p>
          <a:p>
            <a:r>
              <a:rPr lang="en-US" b="1">
                <a:cs typeface="Calibri"/>
              </a:rPr>
              <a:t>FACILITATOR NOTES: INTERACTIVE POLL (3 minutes)</a:t>
            </a:r>
          </a:p>
          <a:p>
            <a:pPr marL="181222" indent="-181222">
              <a:buFont typeface="Arial" panose="020B0604020202020204" pitchFamily="34" charset="0"/>
              <a:buChar char="•"/>
            </a:pPr>
            <a:r>
              <a:rPr lang="en-US"/>
              <a:t>Share the </a:t>
            </a:r>
            <a:r>
              <a:rPr lang="en-US" dirty="0"/>
              <a:t>Mentimeter</a:t>
            </a:r>
            <a:r>
              <a:rPr lang="en-US"/>
              <a:t> screen to start the poll.</a:t>
            </a:r>
          </a:p>
          <a:p>
            <a:pPr marL="181222" indent="-181222">
              <a:buFont typeface="Arial" panose="020B0604020202020204" pitchFamily="34" charset="0"/>
              <a:buChar char="•"/>
            </a:pPr>
            <a:r>
              <a:rPr lang="en-US"/>
              <a:t>Remind training participants that they can participate in the </a:t>
            </a:r>
            <a:r>
              <a:rPr lang="en-US" dirty="0"/>
              <a:t>Mentimeter</a:t>
            </a:r>
            <a:r>
              <a:rPr lang="en-US"/>
              <a:t> poll by entering the number code on </a:t>
            </a:r>
            <a:r>
              <a:rPr lang="en-US">
                <a:hlinkClick r:id="rId3"/>
              </a:rPr>
              <a:t>www.menti.com</a:t>
            </a:r>
            <a:r>
              <a:rPr lang="en-US"/>
              <a:t> or using the QR code.</a:t>
            </a:r>
          </a:p>
          <a:p>
            <a:pPr marL="181222" indent="-181222">
              <a:buFont typeface="Arial" panose="020B0604020202020204" pitchFamily="34" charset="0"/>
              <a:buChar char="•"/>
            </a:pPr>
            <a:r>
              <a:rPr lang="en-US"/>
              <a:t>Ask training participants to write </a:t>
            </a:r>
            <a:r>
              <a:rPr lang="en-US" dirty="0"/>
              <a:t>in the word cloud on Mentimeter </a:t>
            </a:r>
            <a:r>
              <a:rPr lang="en-US"/>
              <a:t>what comes to their </a:t>
            </a:r>
            <a:r>
              <a:rPr lang="en-US" dirty="0"/>
              <a:t>minds </a:t>
            </a:r>
            <a:r>
              <a:rPr lang="en-US"/>
              <a:t>when they hear the term </a:t>
            </a:r>
            <a:r>
              <a:rPr lang="en-US" dirty="0"/>
              <a:t>well-being</a:t>
            </a:r>
            <a:r>
              <a:rPr lang="en-US"/>
              <a:t>.</a:t>
            </a:r>
          </a:p>
          <a:p>
            <a:pPr marL="181222" indent="-181222">
              <a:buFont typeface="Arial" panose="020B0604020202020204" pitchFamily="34" charset="0"/>
              <a:buChar char="•"/>
            </a:pPr>
            <a:r>
              <a:rPr lang="en-US"/>
              <a:t>Give training participants 3 minutes to complete the poll.</a:t>
            </a:r>
          </a:p>
          <a:p>
            <a:pPr marL="181222" indent="-181222">
              <a:buFont typeface="Arial" panose="020B0604020202020204" pitchFamily="34" charset="0"/>
              <a:buChar char="•"/>
            </a:pPr>
            <a:r>
              <a:rPr lang="en-US"/>
              <a:t>As responses appear, share the most common words, which will appear as the largest words toward the center of the </a:t>
            </a:r>
            <a:r>
              <a:rPr lang="en-US" dirty="0"/>
              <a:t>word cloud</a:t>
            </a:r>
            <a:r>
              <a:rPr lang="en-US"/>
              <a:t>.</a:t>
            </a:r>
          </a:p>
          <a:p>
            <a:r>
              <a:rPr lang="en-US">
                <a:cs typeface="Calibri" panose="020F0502020204030204"/>
              </a:rPr>
              <a:t> </a:t>
            </a:r>
          </a:p>
          <a:p>
            <a:endParaRPr lang="en-US">
              <a:cs typeface="Calibri" panose="020F0502020204030204"/>
            </a:endParaRPr>
          </a:p>
          <a:p>
            <a:r>
              <a:rPr lang="en-US">
                <a:cs typeface="Calibri" panose="020F0502020204030204"/>
              </a:rPr>
              <a:t>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8E370E4C-245D-490F-A4D0-089517A08A60}" type="slidenum">
              <a:rPr lang="en-US" smtClean="0"/>
              <a:t>19</a:t>
            </a:fld>
            <a:endParaRPr lang="en-US"/>
          </a:p>
        </p:txBody>
      </p:sp>
    </p:spTree>
    <p:extLst>
      <p:ext uri="{BB962C8B-B14F-4D97-AF65-F5344CB8AC3E}">
        <p14:creationId xmlns:p14="http://schemas.microsoft.com/office/powerpoint/2010/main" val="358400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8"/>
            <a:ext cx="5852160" cy="4680585"/>
          </a:xfrm>
        </p:spPr>
        <p:txBody>
          <a:bodyPr/>
          <a:lstStyle/>
          <a:p>
            <a:r>
              <a:rPr lang="en-US" b="1"/>
              <a:t>ADVANCE PREPARATION</a:t>
            </a:r>
          </a:p>
          <a:p>
            <a:pPr marL="181222" indent="-181222">
              <a:buFont typeface="Arial" panose="020B0604020202020204" pitchFamily="34" charset="0"/>
              <a:buChar char="•"/>
            </a:pPr>
            <a:r>
              <a:rPr lang="en-US"/>
              <a:t>Read the training slides and notes in full and prepare to deliver the content and activities before organizing and conducting the training. The Notes Page includes:</a:t>
            </a:r>
            <a:endParaRPr lang="en-US" dirty="0"/>
          </a:p>
          <a:p>
            <a:pPr marL="664480" lvl="1" indent="-181222">
              <a:buFont typeface="Arial" panose="020B0604020202020204" pitchFamily="34" charset="0"/>
              <a:buChar char="•"/>
            </a:pPr>
            <a:r>
              <a:rPr lang="en-US" b="1"/>
              <a:t>Adapt for Context: </a:t>
            </a:r>
            <a:r>
              <a:rPr lang="en-US"/>
              <a:t>Clear guidance on where facilitators should add or replace content so that the training is relevant and appropriate to the local context. Facilitators should devote sufficient time to adapt the training slides and participant workbook.</a:t>
            </a:r>
            <a:endParaRPr lang="en-US" dirty="0"/>
          </a:p>
          <a:p>
            <a:pPr marL="664480" lvl="1" indent="-181222">
              <a:buFont typeface="Arial" panose="020B0604020202020204" pitchFamily="34" charset="0"/>
              <a:buChar char="•"/>
            </a:pPr>
            <a:r>
              <a:rPr lang="en-US" b="1"/>
              <a:t>Advance Preparation: </a:t>
            </a:r>
            <a:r>
              <a:rPr lang="en-US"/>
              <a:t>Clear guidance on what facilitators need to prepare in advance</a:t>
            </a:r>
            <a:r>
              <a:rPr lang="en-US" dirty="0"/>
              <a:t>,</a:t>
            </a:r>
            <a:r>
              <a:rPr lang="en-US"/>
              <a:t> such as identifying resource person(s) training participants can contact for mental health and psychosocial support during and after the 3-hour training and</a:t>
            </a:r>
            <a:r>
              <a:rPr lang="en-US">
                <a:solidFill>
                  <a:srgbClr val="FF0000"/>
                </a:solidFill>
              </a:rPr>
              <a:t> </a:t>
            </a:r>
            <a:r>
              <a:rPr lang="en-US"/>
              <a:t>creating interactive polls using </a:t>
            </a:r>
            <a:r>
              <a:rPr lang="en-US" dirty="0"/>
              <a:t>Mentimeter</a:t>
            </a:r>
            <a:r>
              <a:rPr lang="en-US"/>
              <a:t> (or another platform of your choice).</a:t>
            </a:r>
            <a:endParaRPr lang="en-US" dirty="0"/>
          </a:p>
          <a:p>
            <a:pPr marL="664480" lvl="1" indent="-181222">
              <a:buFont typeface="Arial" panose="020B0604020202020204" pitchFamily="34" charset="0"/>
              <a:buChar char="•"/>
            </a:pPr>
            <a:r>
              <a:rPr lang="en-US" b="1"/>
              <a:t>Facilitator Notes: </a:t>
            </a:r>
            <a:r>
              <a:rPr lang="en-US"/>
              <a:t>Detailed notes to guide facilitators</a:t>
            </a:r>
            <a:r>
              <a:rPr lang="en-US" dirty="0"/>
              <a:t>,</a:t>
            </a:r>
            <a:r>
              <a:rPr lang="en-US"/>
              <a:t> such as step-by-step instructions for individual and group activities and plenary discussions and, in some cases, sample language to use when presenting.</a:t>
            </a:r>
            <a:endParaRPr lang="en-US" dirty="0"/>
          </a:p>
          <a:p>
            <a:pPr marL="664480" lvl="1" indent="-181222">
              <a:buFont typeface="Arial" panose="020B0604020202020204" pitchFamily="34" charset="0"/>
              <a:buChar char="•"/>
            </a:pPr>
            <a:r>
              <a:rPr lang="en-US" b="1"/>
              <a:t>References: </a:t>
            </a:r>
            <a:r>
              <a:rPr lang="en-US"/>
              <a:t>Citations for resources that informed the training materials.</a:t>
            </a:r>
            <a:endParaRPr lang="en-US" b="1" dirty="0"/>
          </a:p>
          <a:p>
            <a:pPr marL="181222" indent="-181222">
              <a:buFont typeface="Arial" panose="020B0604020202020204" pitchFamily="34" charset="0"/>
              <a:buChar char="•"/>
            </a:pPr>
            <a:r>
              <a:rPr lang="en-US"/>
              <a:t>Add the training date and study name to the slide.</a:t>
            </a:r>
            <a:endParaRPr lang="en-US" dirty="0"/>
          </a:p>
          <a:p>
            <a:endParaRPr lang="en-US" b="1"/>
          </a:p>
          <a:p>
            <a:r>
              <a:rPr lang="en-US" b="1"/>
              <a:t>FACILITATOR NOTES</a:t>
            </a:r>
          </a:p>
          <a:p>
            <a:pPr marL="181222" indent="-181222">
              <a:buFont typeface="Arial" panose="020B0604020202020204" pitchFamily="34" charset="0"/>
              <a:buChar char="•"/>
            </a:pPr>
            <a:r>
              <a:rPr lang="en-US" b="1"/>
              <a:t>Say: </a:t>
            </a:r>
            <a:r>
              <a:rPr lang="en-US"/>
              <a:t>Welcome! We are excited to share this learning space with you today. During today’s session, we will cover how to apply a trauma-informed approach to the data collection phase of the research process. </a:t>
            </a:r>
            <a:endParaRPr lang="en-US" dirty="0"/>
          </a:p>
        </p:txBody>
      </p:sp>
      <p:sp>
        <p:nvSpPr>
          <p:cNvPr id="4" name="Slide Number Placeholder 3"/>
          <p:cNvSpPr>
            <a:spLocks noGrp="1"/>
          </p:cNvSpPr>
          <p:nvPr>
            <p:ph type="sldNum" sz="quarter" idx="5"/>
          </p:nvPr>
        </p:nvSpPr>
        <p:spPr/>
        <p:txBody>
          <a:bodyPr/>
          <a:lstStyle/>
          <a:p>
            <a:fld id="{8E370E4C-245D-490F-A4D0-089517A08A60}" type="slidenum">
              <a:rPr lang="en-US" smtClean="0"/>
              <a:t>2</a:t>
            </a:fld>
            <a:endParaRPr lang="en-US"/>
          </a:p>
        </p:txBody>
      </p:sp>
    </p:spTree>
    <p:extLst>
      <p:ext uri="{BB962C8B-B14F-4D97-AF65-F5344CB8AC3E}">
        <p14:creationId xmlns:p14="http://schemas.microsoft.com/office/powerpoint/2010/main" val="2239706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ADAPT FOR CONTEXT</a:t>
            </a:r>
          </a:p>
          <a:p>
            <a:pPr marL="181222" indent="-181222">
              <a:buFont typeface="Arial" panose="020B0604020202020204" pitchFamily="34" charset="0"/>
              <a:buChar char="•"/>
            </a:pPr>
            <a:r>
              <a:rPr lang="en-US"/>
              <a:t>Remove or replace the character illustration if not relevant or appropriate to the context.</a:t>
            </a:r>
          </a:p>
          <a:p>
            <a:pPr>
              <a:defRPr/>
            </a:pPr>
            <a:endParaRPr lang="en-US" b="1">
              <a:cs typeface="Calibri"/>
            </a:endParaRPr>
          </a:p>
          <a:p>
            <a:pPr>
              <a:defRPr/>
            </a:pPr>
            <a:r>
              <a:rPr lang="en-US" b="1">
                <a:cs typeface="Calibri"/>
              </a:rPr>
              <a:t>FACILITATOR NOTES</a:t>
            </a:r>
          </a:p>
          <a:p>
            <a:pPr marL="181222" indent="-181222">
              <a:buFont typeface="Arial" panose="020B0604020202020204" pitchFamily="34" charset="0"/>
              <a:buChar char="•"/>
              <a:defRPr/>
            </a:pPr>
            <a:r>
              <a:rPr lang="en-US">
                <a:cs typeface="Calibri"/>
              </a:rPr>
              <a:t>Present the definition of </a:t>
            </a:r>
            <a:r>
              <a:rPr lang="en-US" dirty="0">
                <a:cs typeface="Calibri"/>
              </a:rPr>
              <a:t>well-being </a:t>
            </a:r>
            <a:r>
              <a:rPr lang="en-US">
                <a:cs typeface="Calibri"/>
              </a:rPr>
              <a:t>and note </a:t>
            </a:r>
            <a:r>
              <a:rPr lang="en-US"/>
              <a:t>similarities with the </a:t>
            </a:r>
            <a:r>
              <a:rPr lang="en-US" dirty="0"/>
              <a:t>word cloud</a:t>
            </a:r>
            <a:r>
              <a:rPr lang="en-US"/>
              <a:t> that the training participants generated.</a:t>
            </a:r>
          </a:p>
          <a:p>
            <a:pPr marL="181222" indent="-181222">
              <a:buFont typeface="Arial" panose="020B0604020202020204" pitchFamily="34" charset="0"/>
              <a:buChar char="•"/>
              <a:defRPr/>
            </a:pPr>
            <a:r>
              <a:rPr lang="en-US">
                <a:cs typeface="Calibri"/>
              </a:rPr>
              <a:t>Present the rest of the content on the slide.</a:t>
            </a:r>
          </a:p>
        </p:txBody>
      </p:sp>
      <p:sp>
        <p:nvSpPr>
          <p:cNvPr id="4" name="Slide Number Placeholder 3"/>
          <p:cNvSpPr>
            <a:spLocks noGrp="1"/>
          </p:cNvSpPr>
          <p:nvPr>
            <p:ph type="sldNum" sz="quarter" idx="5"/>
          </p:nvPr>
        </p:nvSpPr>
        <p:spPr/>
        <p:txBody>
          <a:bodyPr/>
          <a:lstStyle/>
          <a:p>
            <a:fld id="{8E370E4C-245D-490F-A4D0-089517A08A60}" type="slidenum">
              <a:rPr lang="en-US" smtClean="0"/>
              <a:t>20</a:t>
            </a:fld>
            <a:endParaRPr lang="en-US"/>
          </a:p>
        </p:txBody>
      </p:sp>
    </p:spTree>
    <p:extLst>
      <p:ext uri="{BB962C8B-B14F-4D97-AF65-F5344CB8AC3E}">
        <p14:creationId xmlns:p14="http://schemas.microsoft.com/office/powerpoint/2010/main" val="28043062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FACILITATOR NOTES</a:t>
            </a:r>
            <a:endParaRPr lang="en-US" b="1"/>
          </a:p>
          <a:p>
            <a:pPr marL="181222" indent="-181222">
              <a:buFont typeface="Arial" panose="020B0604020202020204" pitchFamily="34" charset="0"/>
              <a:buChar char="•"/>
            </a:pPr>
            <a:r>
              <a:rPr lang="en-US">
                <a:cs typeface="Calibri"/>
              </a:rPr>
              <a:t>Present</a:t>
            </a:r>
            <a:r>
              <a:rPr lang="en-US" b="1">
                <a:cs typeface="Calibri"/>
              </a:rPr>
              <a:t> </a:t>
            </a:r>
            <a:r>
              <a:rPr lang="en-US">
                <a:cs typeface="Calibri"/>
              </a:rPr>
              <a:t>the slide.</a:t>
            </a:r>
            <a:endParaRPr lang="en-US" b="1">
              <a:cs typeface="Calibri"/>
            </a:endParaRPr>
          </a:p>
          <a:p>
            <a:pPr marL="181222" indent="-181222">
              <a:buFont typeface="Arial" panose="020B0604020202020204" pitchFamily="34" charset="0"/>
              <a:buChar char="•"/>
            </a:pPr>
            <a:r>
              <a:rPr lang="en-US" b="1">
                <a:cs typeface="Calibri"/>
              </a:rPr>
              <a:t>Ask: </a:t>
            </a:r>
            <a:r>
              <a:rPr lang="en-US">
                <a:cs typeface="Calibri"/>
              </a:rPr>
              <a:t>What are signs that someone may be experiencing compassion fatigue?</a:t>
            </a:r>
            <a:endParaRPr lang="en-US" b="1">
              <a:cs typeface="Calibri"/>
            </a:endParaRPr>
          </a:p>
          <a:p>
            <a:pPr marL="181222" indent="-181222">
              <a:buFont typeface="Arial" panose="020B0604020202020204" pitchFamily="34" charset="0"/>
              <a:buChar char="•"/>
            </a:pPr>
            <a:r>
              <a:rPr lang="en-US"/>
              <a:t>Encourage training participants to share their responses in the chat box.</a:t>
            </a:r>
            <a:endParaRPr lang="en-US" b="1">
              <a:cs typeface="Calibri"/>
            </a:endParaRPr>
          </a:p>
          <a:p>
            <a:pPr marL="181222" indent="-181222">
              <a:buFont typeface="Arial" panose="020B0604020202020204" pitchFamily="34" charset="0"/>
              <a:buChar char="•"/>
            </a:pPr>
            <a:r>
              <a:rPr lang="en-US" b="1">
                <a:cs typeface="Calibri"/>
              </a:rPr>
              <a:t>Click on the slide </a:t>
            </a:r>
            <a:r>
              <a:rPr lang="en-US">
                <a:cs typeface="Calibri"/>
              </a:rPr>
              <a:t>to reveal signs of compassion fatigue. </a:t>
            </a:r>
          </a:p>
          <a:p>
            <a:pPr marL="181222" indent="-181222">
              <a:buFont typeface="Arial" panose="020B0604020202020204" pitchFamily="34" charset="0"/>
              <a:buChar char="•"/>
            </a:pPr>
            <a:r>
              <a:rPr lang="en-US">
                <a:cs typeface="Calibri"/>
              </a:rPr>
              <a:t>Summarize the signs and reemphasize that each person is different and may show different signs of compassion fatigue.</a:t>
            </a:r>
          </a:p>
        </p:txBody>
      </p:sp>
      <p:sp>
        <p:nvSpPr>
          <p:cNvPr id="4" name="Slide Number Placeholder 3"/>
          <p:cNvSpPr>
            <a:spLocks noGrp="1"/>
          </p:cNvSpPr>
          <p:nvPr>
            <p:ph type="sldNum" sz="quarter" idx="5"/>
          </p:nvPr>
        </p:nvSpPr>
        <p:spPr/>
        <p:txBody>
          <a:bodyPr/>
          <a:lstStyle/>
          <a:p>
            <a:fld id="{8E370E4C-245D-490F-A4D0-089517A08A60}" type="slidenum">
              <a:rPr lang="en-US" smtClean="0"/>
              <a:t>21</a:t>
            </a:fld>
            <a:endParaRPr lang="en-US"/>
          </a:p>
        </p:txBody>
      </p:sp>
    </p:spTree>
    <p:extLst>
      <p:ext uri="{BB962C8B-B14F-4D97-AF65-F5344CB8AC3E}">
        <p14:creationId xmlns:p14="http://schemas.microsoft.com/office/powerpoint/2010/main" val="19486491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FACILITATOR NOTES</a:t>
            </a:r>
            <a:endParaRPr lang="en-US"/>
          </a:p>
          <a:p>
            <a:pPr marL="181222" indent="-181222">
              <a:buFont typeface="Arial" panose="020B0604020202020204" pitchFamily="34" charset="0"/>
              <a:buChar char="•"/>
            </a:pPr>
            <a:r>
              <a:rPr lang="en-US">
                <a:cs typeface="Calibri"/>
              </a:rPr>
              <a:t>Present</a:t>
            </a:r>
            <a:r>
              <a:rPr lang="en-US" b="1">
                <a:cs typeface="Calibri"/>
              </a:rPr>
              <a:t> </a:t>
            </a:r>
            <a:r>
              <a:rPr lang="en-US">
                <a:cs typeface="Calibri"/>
              </a:rPr>
              <a:t>the slide.</a:t>
            </a:r>
            <a:endParaRPr lang="en-US" b="1">
              <a:cs typeface="Calibri"/>
            </a:endParaRPr>
          </a:p>
          <a:p>
            <a:pPr marL="181222" indent="-181222">
              <a:buFont typeface="Arial" panose="020B0604020202020204" pitchFamily="34" charset="0"/>
              <a:buChar char="•"/>
            </a:pPr>
            <a:r>
              <a:rPr lang="en-US" b="1">
                <a:cs typeface="Calibri"/>
              </a:rPr>
              <a:t>Ask: </a:t>
            </a:r>
            <a:r>
              <a:rPr lang="en-US">
                <a:cs typeface="Calibri"/>
              </a:rPr>
              <a:t>What are signs that someone may be experiencing vicarious trauma?</a:t>
            </a:r>
            <a:endParaRPr lang="en-US" b="1">
              <a:cs typeface="Calibri"/>
            </a:endParaRPr>
          </a:p>
          <a:p>
            <a:pPr marL="181222" indent="-181222">
              <a:buFont typeface="Arial" panose="020B0604020202020204" pitchFamily="34" charset="0"/>
              <a:buChar char="•"/>
            </a:pPr>
            <a:r>
              <a:rPr lang="en-US"/>
              <a:t>Encourage training participants to share their responses in the chat box.</a:t>
            </a:r>
            <a:endParaRPr lang="en-US" b="1">
              <a:cs typeface="Calibri"/>
            </a:endParaRPr>
          </a:p>
          <a:p>
            <a:pPr marL="181222" indent="-181222">
              <a:buFont typeface="Arial" panose="020B0604020202020204" pitchFamily="34" charset="0"/>
              <a:buChar char="•"/>
            </a:pPr>
            <a:r>
              <a:rPr lang="en-US" b="1">
                <a:cs typeface="Calibri"/>
              </a:rPr>
              <a:t>Click on the slide </a:t>
            </a:r>
            <a:r>
              <a:rPr lang="en-US">
                <a:cs typeface="Calibri"/>
              </a:rPr>
              <a:t>to reveal signs of vicarious trauma. </a:t>
            </a:r>
          </a:p>
          <a:p>
            <a:pPr marL="181222" indent="-181222">
              <a:buFont typeface="Arial" panose="020B0604020202020204" pitchFamily="34" charset="0"/>
              <a:buChar char="•"/>
            </a:pPr>
            <a:r>
              <a:rPr lang="en-US">
                <a:cs typeface="Calibri"/>
              </a:rPr>
              <a:t>Summarize the signs and reemphasize that each person is different and may show different signs of vicarious trauma.</a:t>
            </a:r>
          </a:p>
          <a:p>
            <a:endParaRPr lang="en-US">
              <a:cs typeface="Calibri"/>
            </a:endParaRPr>
          </a:p>
        </p:txBody>
      </p:sp>
      <p:sp>
        <p:nvSpPr>
          <p:cNvPr id="4" name="Slide Number Placeholder 3"/>
          <p:cNvSpPr>
            <a:spLocks noGrp="1"/>
          </p:cNvSpPr>
          <p:nvPr>
            <p:ph type="sldNum" sz="quarter" idx="5"/>
          </p:nvPr>
        </p:nvSpPr>
        <p:spPr/>
        <p:txBody>
          <a:bodyPr/>
          <a:lstStyle/>
          <a:p>
            <a:fld id="{8E370E4C-245D-490F-A4D0-089517A08A60}" type="slidenum">
              <a:rPr lang="en-US" smtClean="0"/>
              <a:t>22</a:t>
            </a:fld>
            <a:endParaRPr lang="en-US"/>
          </a:p>
        </p:txBody>
      </p:sp>
    </p:spTree>
    <p:extLst>
      <p:ext uri="{BB962C8B-B14F-4D97-AF65-F5344CB8AC3E}">
        <p14:creationId xmlns:p14="http://schemas.microsoft.com/office/powerpoint/2010/main" val="1922966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FACILITATOR NOTES</a:t>
            </a:r>
            <a:endParaRPr lang="en-US" b="1"/>
          </a:p>
          <a:p>
            <a:pPr marL="181222" indent="-181222">
              <a:buFont typeface="Arial" panose="020B0604020202020204" pitchFamily="34" charset="0"/>
              <a:buChar char="•"/>
            </a:pPr>
            <a:r>
              <a:rPr lang="en-US">
                <a:cs typeface="Calibri"/>
              </a:rPr>
              <a:t>Present</a:t>
            </a:r>
            <a:r>
              <a:rPr lang="en-US" b="1">
                <a:cs typeface="Calibri"/>
              </a:rPr>
              <a:t> </a:t>
            </a:r>
            <a:r>
              <a:rPr lang="en-US">
                <a:cs typeface="Calibri"/>
              </a:rPr>
              <a:t>the slide.</a:t>
            </a:r>
            <a:endParaRPr lang="en-US" b="1">
              <a:cs typeface="Calibri"/>
            </a:endParaRPr>
          </a:p>
          <a:p>
            <a:pPr marL="181222" indent="-181222">
              <a:buFont typeface="Arial" panose="020B0604020202020204" pitchFamily="34" charset="0"/>
              <a:buChar char="•"/>
            </a:pPr>
            <a:r>
              <a:rPr lang="en-US" b="1">
                <a:cs typeface="Calibri"/>
              </a:rPr>
              <a:t>Click on the slide </a:t>
            </a:r>
            <a:r>
              <a:rPr lang="en-US">
                <a:cs typeface="Calibri"/>
              </a:rPr>
              <a:t>to reveal how this work can improve someone’s </a:t>
            </a:r>
            <a:r>
              <a:rPr lang="en-US" dirty="0">
                <a:cs typeface="Calibri"/>
              </a:rPr>
              <a:t>well-being</a:t>
            </a:r>
            <a:r>
              <a:rPr lang="en-US">
                <a:cs typeface="Calibri"/>
              </a:rPr>
              <a:t>. </a:t>
            </a:r>
          </a:p>
          <a:p>
            <a:pPr marL="181222" indent="-181222">
              <a:buFont typeface="Arial" panose="020B0604020202020204" pitchFamily="34" charset="0"/>
              <a:buChar char="•"/>
            </a:pPr>
            <a:r>
              <a:rPr lang="en-US" b="1">
                <a:cs typeface="Calibri"/>
              </a:rPr>
              <a:t>Ask: </a:t>
            </a:r>
            <a:r>
              <a:rPr lang="en-US">
                <a:cs typeface="Calibri"/>
              </a:rPr>
              <a:t>Do the concepts of compassion fatigue, vicarious trauma, and vicarious resilience resonate with you?</a:t>
            </a:r>
            <a:endParaRPr lang="en-US" b="1">
              <a:cs typeface="Calibri"/>
            </a:endParaRPr>
          </a:p>
          <a:p>
            <a:pPr marL="181222" indent="-181222">
              <a:buFont typeface="Arial" panose="020B0604020202020204" pitchFamily="34" charset="0"/>
              <a:buChar char="•"/>
            </a:pPr>
            <a:r>
              <a:rPr lang="en-US"/>
              <a:t>Encourage training participants to share their responses in the chat box or by unmuting their mics.</a:t>
            </a:r>
          </a:p>
          <a:p>
            <a:pPr marL="181222" indent="-181222">
              <a:buFont typeface="Arial" panose="020B0604020202020204" pitchFamily="34" charset="0"/>
              <a:buChar char="•"/>
            </a:pPr>
            <a:r>
              <a:rPr lang="en-US"/>
              <a:t>As responses appear, share themes that you notice.</a:t>
            </a:r>
            <a:endParaRPr lang="en-US" b="1">
              <a:cs typeface="Calibri"/>
            </a:endParaRPr>
          </a:p>
          <a:p>
            <a:endParaRPr lang="en-US">
              <a:cs typeface="Calibri"/>
            </a:endParaRPr>
          </a:p>
          <a:p>
            <a:r>
              <a:rPr lang="en-US" b="1">
                <a:cs typeface="Calibri"/>
              </a:rPr>
              <a:t>REFERENCE</a:t>
            </a:r>
          </a:p>
          <a:p>
            <a:pPr marL="181222" indent="-181222">
              <a:buFont typeface="Arial" panose="020B0604020202020204" pitchFamily="34" charset="0"/>
              <a:buChar char="•"/>
            </a:pPr>
            <a:r>
              <a:rPr lang="en-US" dirty="0">
                <a:cs typeface="Calibri"/>
              </a:rPr>
              <a:t>Billing L, Gevers A, Dartnall E</a:t>
            </a:r>
            <a:r>
              <a:rPr lang="en-US">
                <a:cs typeface="Calibri"/>
              </a:rPr>
              <a:t>. We Care: </a:t>
            </a:r>
            <a:r>
              <a:rPr lang="en-US" dirty="0">
                <a:cs typeface="Calibri"/>
              </a:rPr>
              <a:t>evidence review</a:t>
            </a:r>
            <a:r>
              <a:rPr lang="en-US">
                <a:cs typeface="Calibri"/>
              </a:rPr>
              <a:t>—</a:t>
            </a:r>
            <a:r>
              <a:rPr lang="en-US" dirty="0">
                <a:cs typeface="Calibri"/>
              </a:rPr>
              <a:t>exploring research </a:t>
            </a:r>
            <a:r>
              <a:rPr lang="en-US">
                <a:cs typeface="Calibri"/>
              </a:rPr>
              <a:t>into </a:t>
            </a:r>
            <a:r>
              <a:rPr lang="en-US" dirty="0">
                <a:cs typeface="Calibri"/>
              </a:rPr>
              <a:t>how wellness </a:t>
            </a:r>
            <a:r>
              <a:rPr lang="en-US">
                <a:cs typeface="Calibri"/>
              </a:rPr>
              <a:t>and </a:t>
            </a:r>
            <a:r>
              <a:rPr lang="en-US" dirty="0">
                <a:cs typeface="Calibri"/>
              </a:rPr>
              <a:t>care can be institutionalized </a:t>
            </a:r>
            <a:r>
              <a:rPr lang="en-US">
                <a:cs typeface="Calibri"/>
              </a:rPr>
              <a:t>in the </a:t>
            </a:r>
            <a:r>
              <a:rPr lang="en-US" dirty="0">
                <a:cs typeface="Calibri"/>
              </a:rPr>
              <a:t>violence against women field </a:t>
            </a:r>
            <a:r>
              <a:rPr lang="en-US">
                <a:cs typeface="Calibri"/>
              </a:rPr>
              <a:t>in </a:t>
            </a:r>
            <a:r>
              <a:rPr lang="en-US" dirty="0">
                <a:cs typeface="Calibri"/>
              </a:rPr>
              <a:t>low- </a:t>
            </a:r>
            <a:r>
              <a:rPr lang="en-US">
                <a:cs typeface="Calibri"/>
              </a:rPr>
              <a:t>and </a:t>
            </a:r>
            <a:r>
              <a:rPr lang="en-US" dirty="0">
                <a:cs typeface="Calibri"/>
              </a:rPr>
              <a:t>middle-income countries. Pretoria: Sexual Violence Research Initiative; 2021</a:t>
            </a:r>
            <a:r>
              <a:rPr lang="en-US">
                <a:cs typeface="Calibri"/>
              </a:rPr>
              <a:t>. </a:t>
            </a:r>
            <a:r>
              <a:rPr lang="en-US" dirty="0">
                <a:cs typeface="Calibri"/>
              </a:rPr>
              <a:t>Available from: </a:t>
            </a:r>
            <a:r>
              <a:rPr lang="en-US">
                <a:cs typeface="Calibri"/>
                <a:hlinkClick r:id="rId3"/>
              </a:rPr>
              <a:t>https://www.svri.org/sites/default/files/attachments/2021-11-24/We%20Care%20Evidence%20Review.pdf</a:t>
            </a:r>
            <a:r>
              <a:rPr lang="en-US" dirty="0">
                <a:cs typeface="Calibri"/>
              </a:rPr>
              <a:t>.</a:t>
            </a:r>
            <a:r>
              <a:rPr lang="en-US">
                <a:cs typeface="Calibri"/>
              </a:rPr>
              <a:t> </a:t>
            </a:r>
          </a:p>
        </p:txBody>
      </p:sp>
      <p:sp>
        <p:nvSpPr>
          <p:cNvPr id="4" name="Slide Number Placeholder 3"/>
          <p:cNvSpPr>
            <a:spLocks noGrp="1"/>
          </p:cNvSpPr>
          <p:nvPr>
            <p:ph type="sldNum" sz="quarter" idx="5"/>
          </p:nvPr>
        </p:nvSpPr>
        <p:spPr/>
        <p:txBody>
          <a:bodyPr/>
          <a:lstStyle/>
          <a:p>
            <a:fld id="{8E370E4C-245D-490F-A4D0-089517A08A60}" type="slidenum">
              <a:rPr lang="en-US" smtClean="0"/>
              <a:t>23</a:t>
            </a:fld>
            <a:endParaRPr lang="en-US"/>
          </a:p>
        </p:txBody>
      </p:sp>
    </p:spTree>
    <p:extLst>
      <p:ext uri="{BB962C8B-B14F-4D97-AF65-F5344CB8AC3E}">
        <p14:creationId xmlns:p14="http://schemas.microsoft.com/office/powerpoint/2010/main" val="15524699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6"/>
            <a:ext cx="5852160" cy="4726134"/>
          </a:xfrm>
        </p:spPr>
        <p:txBody>
          <a:bodyPr/>
          <a:lstStyle/>
          <a:p>
            <a:r>
              <a:rPr lang="en-US" b="1">
                <a:cs typeface="Calibri"/>
              </a:rPr>
              <a:t>ADVANCE PREPARATION</a:t>
            </a:r>
          </a:p>
          <a:p>
            <a:pPr marL="181222" indent="-181222">
              <a:buFont typeface="Arial" panose="020B0604020202020204" pitchFamily="34" charset="0"/>
              <a:buChar char="•"/>
            </a:pPr>
            <a:r>
              <a:rPr lang="en-US">
                <a:cs typeface="Calibri"/>
              </a:rPr>
              <a:t>Develop a </a:t>
            </a:r>
            <a:r>
              <a:rPr lang="en-US" dirty="0">
                <a:cs typeface="Calibri"/>
              </a:rPr>
              <a:t>Mentimeter</a:t>
            </a:r>
            <a:r>
              <a:rPr lang="en-US">
                <a:cs typeface="Calibri"/>
              </a:rPr>
              <a:t> poll (pin on image) in advance using the question and image on the slide. </a:t>
            </a:r>
          </a:p>
          <a:p>
            <a:pPr marL="181222" indent="-181222">
              <a:buFont typeface="Arial" panose="020B0604020202020204" pitchFamily="34" charset="0"/>
              <a:buChar char="•"/>
            </a:pPr>
            <a:r>
              <a:rPr lang="en-US">
                <a:cs typeface="Calibri"/>
              </a:rPr>
              <a:t>Add the </a:t>
            </a:r>
            <a:r>
              <a:rPr lang="en-US" dirty="0">
                <a:cs typeface="Calibri"/>
              </a:rPr>
              <a:t>Mentimeter</a:t>
            </a:r>
            <a:r>
              <a:rPr lang="en-US">
                <a:cs typeface="Calibri"/>
              </a:rPr>
              <a:t> number code and/or QR code to the slide.</a:t>
            </a:r>
          </a:p>
          <a:p>
            <a:pPr marL="181222" indent="-181222">
              <a:buFont typeface="Arial" panose="020B0604020202020204" pitchFamily="34" charset="0"/>
              <a:buChar char="•"/>
            </a:pPr>
            <a:endParaRPr lang="en-US">
              <a:cs typeface="Calibri"/>
            </a:endParaRPr>
          </a:p>
          <a:p>
            <a:r>
              <a:rPr lang="en-US" b="1">
                <a:cs typeface="Calibri"/>
              </a:rPr>
              <a:t>FACILITATOR NOTES: INTERACTIVE POLL (3 minutes)</a:t>
            </a:r>
          </a:p>
          <a:p>
            <a:pPr marL="181222" indent="-181222">
              <a:buFont typeface="Arial" panose="020B0604020202020204" pitchFamily="34" charset="0"/>
              <a:buChar char="•"/>
            </a:pPr>
            <a:r>
              <a:rPr lang="en-US" b="1"/>
              <a:t>Say: </a:t>
            </a:r>
            <a:r>
              <a:rPr lang="en-US"/>
              <a:t>Our feelings let us know if our needs seem to us met or unmet in a specific circumstance. When our needs are met, we may feel happy, satisfied, </a:t>
            </a:r>
            <a:r>
              <a:rPr lang="en-US" dirty="0"/>
              <a:t>and </a:t>
            </a:r>
            <a:r>
              <a:rPr lang="en-US"/>
              <a:t>peaceful. When our needs are </a:t>
            </a:r>
            <a:r>
              <a:rPr lang="en-US" u="sng"/>
              <a:t>not</a:t>
            </a:r>
            <a:r>
              <a:rPr lang="en-US"/>
              <a:t> met, we may feel sad, scared,</a:t>
            </a:r>
            <a:r>
              <a:rPr lang="en-US" dirty="0"/>
              <a:t> and</a:t>
            </a:r>
            <a:r>
              <a:rPr lang="en-US"/>
              <a:t> frustrated.</a:t>
            </a:r>
          </a:p>
          <a:p>
            <a:pPr marL="181222" indent="-181222">
              <a:buFont typeface="Arial" panose="020B0604020202020204" pitchFamily="34" charset="0"/>
              <a:buChar char="•"/>
            </a:pPr>
            <a:r>
              <a:rPr lang="en-US" b="1"/>
              <a:t>Say: </a:t>
            </a:r>
            <a:r>
              <a:rPr lang="en-US"/>
              <a:t>We will do a brief activity to help everyone recognize and name their feelings. Let’s start by thinking about a time when you discussed a sensitive topic with a study participant. How did you feel in that moment?</a:t>
            </a:r>
            <a:endParaRPr lang="en-US" b="1"/>
          </a:p>
          <a:p>
            <a:pPr marL="181222" indent="-181222">
              <a:buFont typeface="Arial" panose="020B0604020202020204" pitchFamily="34" charset="0"/>
              <a:buChar char="•"/>
            </a:pPr>
            <a:r>
              <a:rPr lang="en-US"/>
              <a:t>Share the </a:t>
            </a:r>
            <a:r>
              <a:rPr lang="en-US" dirty="0"/>
              <a:t>Mentimeter</a:t>
            </a:r>
            <a:r>
              <a:rPr lang="en-US"/>
              <a:t> screen to start the poll.</a:t>
            </a:r>
          </a:p>
          <a:p>
            <a:pPr marL="181222" indent="-181222">
              <a:buFont typeface="Arial" panose="020B0604020202020204" pitchFamily="34" charset="0"/>
              <a:buChar char="•"/>
            </a:pPr>
            <a:r>
              <a:rPr lang="en-US"/>
              <a:t>Remind training participants that they can participate in the </a:t>
            </a:r>
            <a:r>
              <a:rPr lang="en-US" dirty="0"/>
              <a:t>Mentimeter</a:t>
            </a:r>
            <a:r>
              <a:rPr lang="en-US"/>
              <a:t> poll by entering the number code on </a:t>
            </a:r>
            <a:r>
              <a:rPr lang="en-US">
                <a:hlinkClick r:id="rId3"/>
              </a:rPr>
              <a:t>www.menti.com</a:t>
            </a:r>
            <a:r>
              <a:rPr lang="en-US"/>
              <a:t> or using the QR code.</a:t>
            </a:r>
          </a:p>
          <a:p>
            <a:pPr marL="181222" indent="-181222">
              <a:buFont typeface="Arial" panose="020B0604020202020204" pitchFamily="34" charset="0"/>
              <a:buChar char="•"/>
            </a:pPr>
            <a:r>
              <a:rPr lang="en-US"/>
              <a:t>Ask training participants to mark the word that best represents how they felt in that moment. Note that the list of feelings is not exhaustive. Welcome them to add other feelings in the chat box if desired.</a:t>
            </a:r>
          </a:p>
          <a:p>
            <a:pPr marL="181222" indent="-181222">
              <a:buFont typeface="Arial" panose="020B0604020202020204" pitchFamily="34" charset="0"/>
              <a:buChar char="•"/>
            </a:pPr>
            <a:r>
              <a:rPr lang="en-US"/>
              <a:t>Give training participants a few minutes to complete the poll.</a:t>
            </a:r>
          </a:p>
          <a:p>
            <a:pPr marL="181222" indent="-181222">
              <a:buFont typeface="Arial" panose="020B0604020202020204" pitchFamily="34" charset="0"/>
              <a:buChar char="•"/>
            </a:pPr>
            <a:r>
              <a:rPr lang="en-US"/>
              <a:t>As responses appear, share the most common feelings, which will appear as the words with the most dots.</a:t>
            </a:r>
          </a:p>
          <a:p>
            <a:pPr marL="181222" indent="-181222">
              <a:buFont typeface="Arial" panose="020B0604020202020204" pitchFamily="34" charset="0"/>
              <a:buChar char="•"/>
            </a:pPr>
            <a:r>
              <a:rPr lang="en-US" b="1"/>
              <a:t>Say: </a:t>
            </a:r>
            <a:r>
              <a:rPr lang="en-US"/>
              <a:t>Identifying and naming our feelings is a first step in processing our feelings and identifying our needs, including the need for increased self-care and support.</a:t>
            </a:r>
          </a:p>
        </p:txBody>
      </p:sp>
      <p:sp>
        <p:nvSpPr>
          <p:cNvPr id="4" name="Slide Number Placeholder 3"/>
          <p:cNvSpPr>
            <a:spLocks noGrp="1"/>
          </p:cNvSpPr>
          <p:nvPr>
            <p:ph type="sldNum" sz="quarter" idx="5"/>
          </p:nvPr>
        </p:nvSpPr>
        <p:spPr/>
        <p:txBody>
          <a:bodyPr/>
          <a:lstStyle/>
          <a:p>
            <a:fld id="{8E370E4C-245D-490F-A4D0-089517A08A60}" type="slidenum">
              <a:rPr lang="en-US" smtClean="0"/>
              <a:t>24</a:t>
            </a:fld>
            <a:endParaRPr lang="en-US"/>
          </a:p>
        </p:txBody>
      </p:sp>
    </p:spTree>
    <p:extLst>
      <p:ext uri="{BB962C8B-B14F-4D97-AF65-F5344CB8AC3E}">
        <p14:creationId xmlns:p14="http://schemas.microsoft.com/office/powerpoint/2010/main" val="4290222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ADVANCE PREPARATION</a:t>
            </a:r>
          </a:p>
          <a:p>
            <a:pPr marL="181222" indent="-181222">
              <a:buFont typeface="Arial" panose="020B0604020202020204" pitchFamily="34" charset="0"/>
              <a:buChar char="•"/>
            </a:pPr>
            <a:r>
              <a:rPr lang="en-US">
                <a:cs typeface="Calibri"/>
              </a:rPr>
              <a:t>Develop a </a:t>
            </a:r>
            <a:r>
              <a:rPr lang="en-US" dirty="0">
                <a:cs typeface="Calibri"/>
              </a:rPr>
              <a:t>Mentimeter</a:t>
            </a:r>
            <a:r>
              <a:rPr lang="en-US">
                <a:cs typeface="Calibri"/>
              </a:rPr>
              <a:t> poll (pin on image) in advance using the question and image on the slide. </a:t>
            </a:r>
          </a:p>
          <a:p>
            <a:pPr marL="181222" indent="-181222">
              <a:buFont typeface="Arial" panose="020B0604020202020204" pitchFamily="34" charset="0"/>
              <a:buChar char="•"/>
            </a:pPr>
            <a:r>
              <a:rPr lang="en-US">
                <a:cs typeface="Calibri"/>
              </a:rPr>
              <a:t>Add the </a:t>
            </a:r>
            <a:r>
              <a:rPr lang="en-US" dirty="0">
                <a:cs typeface="Calibri"/>
              </a:rPr>
              <a:t>Mentimeter</a:t>
            </a:r>
            <a:r>
              <a:rPr lang="en-US">
                <a:cs typeface="Calibri"/>
              </a:rPr>
              <a:t> number code and/or QR code to the slide.</a:t>
            </a:r>
          </a:p>
          <a:p>
            <a:pPr marL="181222" indent="-181222">
              <a:buFont typeface="Arial" panose="020B0604020202020204" pitchFamily="34" charset="0"/>
              <a:buChar char="•"/>
            </a:pPr>
            <a:endParaRPr lang="en-US">
              <a:cs typeface="Calibri"/>
            </a:endParaRPr>
          </a:p>
          <a:p>
            <a:r>
              <a:rPr lang="en-US" b="1">
                <a:cs typeface="Calibri"/>
              </a:rPr>
              <a:t>FACILITATOR NOTES: INTERACTIVE POLL (3 minutes)</a:t>
            </a:r>
          </a:p>
          <a:p>
            <a:pPr marL="181222" indent="-181222">
              <a:buFont typeface="Arial" panose="020B0604020202020204" pitchFamily="34" charset="0"/>
              <a:buChar char="•"/>
            </a:pPr>
            <a:r>
              <a:rPr lang="en-US"/>
              <a:t>Share the </a:t>
            </a:r>
            <a:r>
              <a:rPr lang="en-US" dirty="0"/>
              <a:t>Mentimeter</a:t>
            </a:r>
            <a:r>
              <a:rPr lang="en-US"/>
              <a:t> screen to start the poll.</a:t>
            </a:r>
          </a:p>
          <a:p>
            <a:pPr marL="181222" indent="-181222">
              <a:buFont typeface="Arial" panose="020B0604020202020204" pitchFamily="34" charset="0"/>
              <a:buChar char="•"/>
            </a:pPr>
            <a:r>
              <a:rPr lang="en-US" b="1"/>
              <a:t>Say: </a:t>
            </a:r>
            <a:r>
              <a:rPr lang="en-US"/>
              <a:t>Think back to the feelings you experienced when you discussed a sensitive topic with a study participant. What were your needs in that moment?</a:t>
            </a:r>
          </a:p>
          <a:p>
            <a:pPr marL="181222" indent="-181222">
              <a:buFont typeface="Arial" panose="020B0604020202020204" pitchFamily="34" charset="0"/>
              <a:buChar char="•"/>
            </a:pPr>
            <a:r>
              <a:rPr lang="en-US"/>
              <a:t>Ask training participants to mark the word that best represents what they needed in that moment. Note that the list of needs is not exhaustive. Welcome them to add other needs in the chat box if desired.</a:t>
            </a:r>
          </a:p>
          <a:p>
            <a:pPr marL="181222" indent="-181222">
              <a:buFont typeface="Arial" panose="020B0604020202020204" pitchFamily="34" charset="0"/>
              <a:buChar char="•"/>
            </a:pPr>
            <a:r>
              <a:rPr lang="en-US"/>
              <a:t>Give training participants a few minutes to complete the poll.</a:t>
            </a:r>
          </a:p>
          <a:p>
            <a:pPr marL="181222" indent="-181222">
              <a:buFont typeface="Arial" panose="020B0604020202020204" pitchFamily="34" charset="0"/>
              <a:buChar char="•"/>
            </a:pPr>
            <a:r>
              <a:rPr lang="en-US"/>
              <a:t>As responses appear, share the most common needs, which will appear as the words with the most dots.</a:t>
            </a:r>
          </a:p>
          <a:p>
            <a:pPr marL="181222" indent="-181222">
              <a:buFont typeface="Arial" panose="020B0604020202020204" pitchFamily="34" charset="0"/>
              <a:buChar char="•"/>
            </a:pPr>
            <a:r>
              <a:rPr lang="en-US" b="1"/>
              <a:t>Say: </a:t>
            </a:r>
            <a:r>
              <a:rPr lang="en-US"/>
              <a:t>Recognizing and articulating our own feelings and needs are essential steps in finding ways to take care of ourselves and seek support. This can help us to prevent compassion fatigue and vicarious trauma and support our </a:t>
            </a:r>
            <a:r>
              <a:rPr lang="en-US" dirty="0"/>
              <a:t>well-being</a:t>
            </a:r>
            <a:r>
              <a:rPr lang="en-US"/>
              <a:t>.</a:t>
            </a:r>
          </a:p>
        </p:txBody>
      </p:sp>
      <p:sp>
        <p:nvSpPr>
          <p:cNvPr id="4" name="Slide Number Placeholder 3"/>
          <p:cNvSpPr>
            <a:spLocks noGrp="1"/>
          </p:cNvSpPr>
          <p:nvPr>
            <p:ph type="sldNum" sz="quarter" idx="5"/>
          </p:nvPr>
        </p:nvSpPr>
        <p:spPr/>
        <p:txBody>
          <a:bodyPr/>
          <a:lstStyle/>
          <a:p>
            <a:fld id="{8E370E4C-245D-490F-A4D0-089517A08A60}" type="slidenum">
              <a:rPr lang="en-US" smtClean="0"/>
              <a:t>25</a:t>
            </a:fld>
            <a:endParaRPr lang="en-US"/>
          </a:p>
        </p:txBody>
      </p:sp>
    </p:spTree>
    <p:extLst>
      <p:ext uri="{BB962C8B-B14F-4D97-AF65-F5344CB8AC3E}">
        <p14:creationId xmlns:p14="http://schemas.microsoft.com/office/powerpoint/2010/main" val="4740458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ADAPT FOR CONTEXT</a:t>
            </a:r>
          </a:p>
          <a:p>
            <a:pPr marL="181222" indent="-181222">
              <a:buFont typeface="Arial" panose="020B0604020202020204" pitchFamily="34" charset="0"/>
              <a:buChar char="•"/>
            </a:pPr>
            <a:r>
              <a:rPr lang="en-US"/>
              <a:t>Remove or replace the quotation if Audre Lorde is not known in your context. Try to find a quotation about self-care that resonates with training participants in your context.</a:t>
            </a:r>
          </a:p>
          <a:p>
            <a:endParaRPr lang="en-US" b="1"/>
          </a:p>
          <a:p>
            <a:r>
              <a:rPr lang="en-US" b="1"/>
              <a:t>FACILITATOR NOTES</a:t>
            </a:r>
          </a:p>
          <a:p>
            <a:pPr marL="181222" indent="-181222">
              <a:buFont typeface="Arial" panose="020B0604020202020204" pitchFamily="34" charset="0"/>
              <a:buChar char="•"/>
            </a:pPr>
            <a:r>
              <a:rPr lang="en-US"/>
              <a:t>Present the slide.</a:t>
            </a:r>
          </a:p>
          <a:p>
            <a:pPr marL="181222" indent="-181222">
              <a:buFont typeface="Arial" panose="020B0604020202020204" pitchFamily="34" charset="0"/>
              <a:buChar char="•"/>
            </a:pPr>
            <a:r>
              <a:rPr lang="en-US" b="1"/>
              <a:t>Click on the slide </a:t>
            </a:r>
            <a:r>
              <a:rPr lang="en-US"/>
              <a:t>to reveal the quotation.</a:t>
            </a:r>
          </a:p>
          <a:p>
            <a:pPr marL="181222" indent="-181222">
              <a:buFont typeface="Arial" panose="020B0604020202020204" pitchFamily="34" charset="0"/>
              <a:buChar char="•"/>
            </a:pPr>
            <a:r>
              <a:rPr lang="en-US"/>
              <a:t>Summarize the ways that self-care is a political act.</a:t>
            </a:r>
          </a:p>
        </p:txBody>
      </p:sp>
      <p:sp>
        <p:nvSpPr>
          <p:cNvPr id="4" name="Slide Number Placeholder 3"/>
          <p:cNvSpPr>
            <a:spLocks noGrp="1"/>
          </p:cNvSpPr>
          <p:nvPr>
            <p:ph type="sldNum" sz="quarter" idx="5"/>
          </p:nvPr>
        </p:nvSpPr>
        <p:spPr/>
        <p:txBody>
          <a:bodyPr/>
          <a:lstStyle/>
          <a:p>
            <a:fld id="{8E370E4C-245D-490F-A4D0-089517A08A60}" type="slidenum">
              <a:rPr lang="en-US" smtClean="0"/>
              <a:t>26</a:t>
            </a:fld>
            <a:endParaRPr lang="en-US"/>
          </a:p>
        </p:txBody>
      </p:sp>
    </p:spTree>
    <p:extLst>
      <p:ext uri="{BB962C8B-B14F-4D97-AF65-F5344CB8AC3E}">
        <p14:creationId xmlns:p14="http://schemas.microsoft.com/office/powerpoint/2010/main" val="10581625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cs typeface="Calibri"/>
              </a:rPr>
              <a:t>FACILITATOR NOTES: INDIVIDUAL ACTIVITY (5 minutes)</a:t>
            </a:r>
            <a:endParaRPr lang="en-US" b="1"/>
          </a:p>
          <a:p>
            <a:pPr marL="181222" indent="-181222">
              <a:buFont typeface="Arial" panose="020B0604020202020204" pitchFamily="34" charset="0"/>
              <a:buChar char="•"/>
            </a:pPr>
            <a:r>
              <a:rPr lang="en-US"/>
              <a:t>Ask training participants to get their </a:t>
            </a:r>
            <a:r>
              <a:rPr lang="en-US" dirty="0"/>
              <a:t>workbooks </a:t>
            </a:r>
            <a:r>
              <a:rPr lang="en-US"/>
              <a:t>(page 3) or notebook paper ready so that they can write down their thoughts in a short reflection activity.</a:t>
            </a:r>
          </a:p>
          <a:p>
            <a:pPr marL="181222" indent="-181222">
              <a:buFont typeface="Arial" panose="020B0604020202020204" pitchFamily="34" charset="0"/>
              <a:buChar char="•"/>
            </a:pPr>
            <a:r>
              <a:rPr lang="en-US"/>
              <a:t>Ask training participants the questions on the slide, giving them 5 minutes to think about and take note of their responses. Reassure participants that these are private reflections, and they do </a:t>
            </a:r>
            <a:r>
              <a:rPr lang="en-US" u="sng"/>
              <a:t>not</a:t>
            </a:r>
            <a:r>
              <a:rPr lang="en-US"/>
              <a:t> have to share them with the group unless they would like to.</a:t>
            </a:r>
          </a:p>
          <a:p>
            <a:pPr marL="181222" indent="-181222">
              <a:buFont typeface="Arial" panose="020B0604020202020204" pitchFamily="34" charset="0"/>
              <a:buChar char="•"/>
            </a:pPr>
            <a:r>
              <a:rPr lang="en-US"/>
              <a:t>At the </a:t>
            </a:r>
            <a:r>
              <a:rPr lang="en-US" dirty="0"/>
              <a:t>halfway </a:t>
            </a:r>
            <a:r>
              <a:rPr lang="en-US"/>
              <a:t>point (2.5 minutes), encourage training participants to move to the second question if they haven’t done so already.</a:t>
            </a:r>
          </a:p>
          <a:p>
            <a:pPr marL="181222" indent="-181222">
              <a:buFont typeface="Arial" panose="020B0604020202020204" pitchFamily="34" charset="0"/>
              <a:buChar char="•"/>
            </a:pPr>
            <a:r>
              <a:rPr lang="en-US"/>
              <a:t>Ask if any volunteers would like to share their responses in the chat box or by unmuting their mic (only if they are comfortable). </a:t>
            </a:r>
          </a:p>
          <a:p>
            <a:pPr marL="181222" indent="-181222">
              <a:buFont typeface="Arial" panose="020B0604020202020204" pitchFamily="34" charset="0"/>
              <a:buChar char="•"/>
            </a:pPr>
            <a:r>
              <a:rPr lang="en-US" b="1"/>
              <a:t>Say: </a:t>
            </a:r>
            <a:r>
              <a:rPr lang="en-US"/>
              <a:t>Sometimes our personal lives will make us more or less likely to be affected by our work, and recognizing and managing our personal stress is also an important part of our </a:t>
            </a:r>
            <a:r>
              <a:rPr lang="en-US" dirty="0"/>
              <a:t>well-being</a:t>
            </a:r>
            <a:r>
              <a:rPr lang="en-US"/>
              <a:t>.</a:t>
            </a:r>
          </a:p>
        </p:txBody>
      </p:sp>
      <p:sp>
        <p:nvSpPr>
          <p:cNvPr id="4" name="Slide Number Placeholder 3"/>
          <p:cNvSpPr>
            <a:spLocks noGrp="1"/>
          </p:cNvSpPr>
          <p:nvPr>
            <p:ph type="sldNum" sz="quarter" idx="5"/>
          </p:nvPr>
        </p:nvSpPr>
        <p:spPr/>
        <p:txBody>
          <a:bodyPr/>
          <a:lstStyle/>
          <a:p>
            <a:fld id="{8E370E4C-245D-490F-A4D0-089517A08A60}" type="slidenum">
              <a:rPr lang="en-US" smtClean="0"/>
              <a:t>27</a:t>
            </a:fld>
            <a:endParaRPr lang="en-US"/>
          </a:p>
        </p:txBody>
      </p:sp>
    </p:spTree>
    <p:extLst>
      <p:ext uri="{BB962C8B-B14F-4D97-AF65-F5344CB8AC3E}">
        <p14:creationId xmlns:p14="http://schemas.microsoft.com/office/powerpoint/2010/main" val="39980570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ADAPT FOR CONTEXT</a:t>
            </a:r>
          </a:p>
          <a:p>
            <a:pPr marL="181222" indent="-181222">
              <a:buFont typeface="Arial" panose="020B0604020202020204" pitchFamily="34" charset="0"/>
              <a:buChar char="•"/>
            </a:pPr>
            <a:r>
              <a:rPr lang="en-US"/>
              <a:t>If not relevant or appropriate to the context, add other examples of self-care strategies that resonate with training participants in your context.</a:t>
            </a:r>
          </a:p>
          <a:p>
            <a:pPr marL="181222" indent="-181222">
              <a:buFont typeface="Arial" panose="020B0604020202020204" pitchFamily="34" charset="0"/>
              <a:buChar char="•"/>
            </a:pPr>
            <a:endParaRPr lang="en-US" b="1">
              <a:cs typeface="Calibri"/>
            </a:endParaRPr>
          </a:p>
          <a:p>
            <a:r>
              <a:rPr lang="en-US" b="1">
                <a:cs typeface="Calibri"/>
              </a:rPr>
              <a:t>FACILITATOR NOTES: INDIVIDUAL ACTIVITY (3 minutes)</a:t>
            </a:r>
          </a:p>
          <a:p>
            <a:pPr marL="181222" indent="-181222">
              <a:buFont typeface="Arial" panose="020B0604020202020204" pitchFamily="34" charset="0"/>
              <a:buChar char="•"/>
            </a:pPr>
            <a:r>
              <a:rPr lang="en-US" b="1"/>
              <a:t>Say: </a:t>
            </a:r>
            <a:r>
              <a:rPr lang="en-US"/>
              <a:t>It’s important to be kind and compassionate to ourselves, including taking moments for ourselves to recharge and replenish. We will take a moment to reflect on strategies that we would like to include in our self-care practice. These can be strategies from the slide or other strategies that you would like to use.</a:t>
            </a:r>
          </a:p>
          <a:p>
            <a:pPr marL="181222" indent="-181222">
              <a:buFont typeface="Arial" panose="020B0604020202020204" pitchFamily="34" charset="0"/>
              <a:buChar char="•"/>
            </a:pPr>
            <a:r>
              <a:rPr lang="en-US"/>
              <a:t>Ask training participants to get their </a:t>
            </a:r>
            <a:r>
              <a:rPr lang="en-US" dirty="0"/>
              <a:t>workbooks </a:t>
            </a:r>
            <a:r>
              <a:rPr lang="en-US"/>
              <a:t>(page 3) or notebook paper ready so that they can complete this short reflection activity.</a:t>
            </a:r>
          </a:p>
          <a:p>
            <a:pPr marL="181222" indent="-181222">
              <a:buFont typeface="Arial" panose="020B0604020202020204" pitchFamily="34" charset="0"/>
              <a:buChar char="•"/>
            </a:pPr>
            <a:r>
              <a:rPr lang="en-US"/>
              <a:t>Ask training participants to review the examples of self-care strategies in their </a:t>
            </a:r>
            <a:r>
              <a:rPr lang="en-US" dirty="0"/>
              <a:t>workbooks</a:t>
            </a:r>
            <a:r>
              <a:rPr lang="en-US"/>
              <a:t> (also seen on the slide), circle examples that they would like to include in their self-care practice, and add other examples they would like to use. </a:t>
            </a:r>
          </a:p>
          <a:p>
            <a:pPr marL="181222" indent="-181222">
              <a:buFont typeface="Arial" panose="020B0604020202020204" pitchFamily="34" charset="0"/>
              <a:buChar char="•"/>
            </a:pPr>
            <a:r>
              <a:rPr lang="en-US"/>
              <a:t>Give them 3 minutes to think about and take note of their responses. </a:t>
            </a:r>
          </a:p>
          <a:p>
            <a:pPr marL="181222" indent="-181222">
              <a:buFont typeface="Arial" panose="020B0604020202020204" pitchFamily="34" charset="0"/>
              <a:buChar char="•"/>
            </a:pPr>
            <a:r>
              <a:rPr lang="en-US"/>
              <a:t>Let training participants know that they can come back to these ideas anytime.</a:t>
            </a:r>
          </a:p>
        </p:txBody>
      </p:sp>
      <p:sp>
        <p:nvSpPr>
          <p:cNvPr id="4" name="Slide Number Placeholder 3"/>
          <p:cNvSpPr>
            <a:spLocks noGrp="1"/>
          </p:cNvSpPr>
          <p:nvPr>
            <p:ph type="sldNum" sz="quarter" idx="5"/>
          </p:nvPr>
        </p:nvSpPr>
        <p:spPr/>
        <p:txBody>
          <a:bodyPr/>
          <a:lstStyle/>
          <a:p>
            <a:fld id="{8E370E4C-245D-490F-A4D0-089517A08A60}" type="slidenum">
              <a:rPr lang="en-US" smtClean="0"/>
              <a:t>28</a:t>
            </a:fld>
            <a:endParaRPr lang="en-US"/>
          </a:p>
        </p:txBody>
      </p:sp>
    </p:spTree>
    <p:extLst>
      <p:ext uri="{BB962C8B-B14F-4D97-AF65-F5344CB8AC3E}">
        <p14:creationId xmlns:p14="http://schemas.microsoft.com/office/powerpoint/2010/main" val="42893079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ADAPT FOR CONTEXT</a:t>
            </a:r>
          </a:p>
          <a:p>
            <a:pPr marL="181222" indent="-181222">
              <a:buFont typeface="Arial" panose="020B0604020202020204" pitchFamily="34" charset="0"/>
              <a:buChar char="•"/>
            </a:pPr>
            <a:r>
              <a:rPr lang="en-US">
                <a:cs typeface="Calibri"/>
              </a:rPr>
              <a:t>Work with the research management team (e.g., principal investigators, site coordinators, supervisors) to review and update the slide to be more organization- and study-specific before the training.</a:t>
            </a:r>
          </a:p>
          <a:p>
            <a:pPr marL="181222" indent="-181222">
              <a:buFont typeface="Arial" panose="020B0604020202020204" pitchFamily="34" charset="0"/>
              <a:buChar char="•"/>
            </a:pPr>
            <a:endParaRPr lang="en-US" b="1">
              <a:cs typeface="Calibri"/>
            </a:endParaRPr>
          </a:p>
          <a:p>
            <a:r>
              <a:rPr lang="en-US" b="1">
                <a:cs typeface="Calibri"/>
              </a:rPr>
              <a:t>FACILITATOR NOTES</a:t>
            </a:r>
            <a:endParaRPr lang="en-US" b="1"/>
          </a:p>
          <a:p>
            <a:pPr marL="181222" indent="-181222" defTabSz="966516">
              <a:buFont typeface="Arial" panose="020B0604020202020204" pitchFamily="34" charset="0"/>
              <a:buChar char="•"/>
              <a:defRPr/>
            </a:pPr>
            <a:r>
              <a:rPr lang="en-US"/>
              <a:t>Present the slide.</a:t>
            </a:r>
          </a:p>
          <a:p>
            <a:pPr marL="181222" indent="-181222" defTabSz="966516">
              <a:buFont typeface="Arial" panose="020B0604020202020204" pitchFamily="34" charset="0"/>
              <a:buChar char="•"/>
              <a:defRPr/>
            </a:pPr>
            <a:r>
              <a:rPr lang="en-US"/>
              <a:t>Note that site coordinators and supervisors can support team </a:t>
            </a:r>
            <a:r>
              <a:rPr lang="en-US" dirty="0"/>
              <a:t>well-being</a:t>
            </a:r>
            <a:r>
              <a:rPr lang="en-US"/>
              <a:t> by acknowledging that sometimes our personal lives will make us more or less likely to be affected by our work and by supporting team members to manage their workloads accordingly.</a:t>
            </a:r>
          </a:p>
          <a:p>
            <a:endParaRPr lang="en-US"/>
          </a:p>
        </p:txBody>
      </p:sp>
      <p:sp>
        <p:nvSpPr>
          <p:cNvPr id="4" name="Slide Number Placeholder 3"/>
          <p:cNvSpPr>
            <a:spLocks noGrp="1"/>
          </p:cNvSpPr>
          <p:nvPr>
            <p:ph type="sldNum" sz="quarter" idx="5"/>
          </p:nvPr>
        </p:nvSpPr>
        <p:spPr/>
        <p:txBody>
          <a:bodyPr/>
          <a:lstStyle/>
          <a:p>
            <a:fld id="{8E370E4C-245D-490F-A4D0-089517A08A60}" type="slidenum">
              <a:rPr lang="en-US" smtClean="0"/>
              <a:t>29</a:t>
            </a:fld>
            <a:endParaRPr lang="en-US"/>
          </a:p>
        </p:txBody>
      </p:sp>
    </p:spTree>
    <p:extLst>
      <p:ext uri="{BB962C8B-B14F-4D97-AF65-F5344CB8AC3E}">
        <p14:creationId xmlns:p14="http://schemas.microsoft.com/office/powerpoint/2010/main" val="408869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8E370E4C-245D-490F-A4D0-089517A08A60}" type="slidenum">
              <a:rPr lang="en-US" smtClean="0"/>
              <a:pPr/>
              <a:t>3</a:t>
            </a:fld>
            <a:endParaRPr lang="en-US"/>
          </a:p>
        </p:txBody>
      </p:sp>
      <p:sp>
        <p:nvSpPr>
          <p:cNvPr id="6" name="Slide Image Placeholder 5">
            <a:extLst>
              <a:ext uri="{FF2B5EF4-FFF2-40B4-BE49-F238E27FC236}">
                <a16:creationId xmlns:a16="http://schemas.microsoft.com/office/drawing/2014/main" id="{8BFE6D7C-5C42-364E-0DC6-E31EB5015EB1}"/>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E3711429-32AE-BAB5-CAD7-4DC59294481E}"/>
              </a:ext>
            </a:extLst>
          </p:cNvPr>
          <p:cNvSpPr>
            <a:spLocks noGrp="1"/>
          </p:cNvSpPr>
          <p:nvPr>
            <p:ph type="body" idx="1"/>
          </p:nvPr>
        </p:nvSpPr>
        <p:spPr>
          <a:xfrm>
            <a:off x="731520" y="4620578"/>
            <a:ext cx="5852160" cy="4498896"/>
          </a:xfrm>
        </p:spPr>
        <p:txBody>
          <a:bodyPr/>
          <a:lstStyle/>
          <a:p>
            <a:r>
              <a:rPr lang="en-US" b="1"/>
              <a:t>ADVANCE PREPARATION</a:t>
            </a:r>
          </a:p>
          <a:p>
            <a:pPr marL="181222" indent="-181222">
              <a:buFont typeface="Arial" panose="020B0604020202020204" pitchFamily="34" charset="0"/>
              <a:buChar char="•"/>
            </a:pPr>
            <a:r>
              <a:rPr lang="en-US">
                <a:cs typeface="Calibri"/>
              </a:rPr>
              <a:t>Make sure all training participants have access and can use features such as chat, reactions, and unmuting to speak in advance. </a:t>
            </a:r>
            <a:r>
              <a:rPr lang="en-US"/>
              <a:t>If training participants have not used a platform before, schedule time in advance for practice.</a:t>
            </a:r>
          </a:p>
          <a:p>
            <a:endParaRPr lang="en-US"/>
          </a:p>
          <a:p>
            <a:r>
              <a:rPr lang="en-US" b="1"/>
              <a:t>FACILITATOR NOTES</a:t>
            </a:r>
          </a:p>
          <a:p>
            <a:pPr marL="181222" indent="-181222">
              <a:buFont typeface="Arial" panose="020B0604020202020204" pitchFamily="34" charset="0"/>
              <a:buChar char="•"/>
            </a:pPr>
            <a:r>
              <a:rPr lang="en-US" b="1"/>
              <a:t>Say: </a:t>
            </a:r>
            <a:r>
              <a:rPr lang="en-US"/>
              <a:t>There are many ways to actively participate in this training. This can include typing in the chat box, using reaction emojis, using the mic to speak, and answering check-in polls. We encourage you to participate in ways that work best for you. </a:t>
            </a:r>
          </a:p>
          <a:p>
            <a:pPr marL="181222" indent="-181222">
              <a:buFont typeface="Arial" panose="020B0604020202020204" pitchFamily="34" charset="0"/>
              <a:buChar char="•"/>
            </a:pPr>
            <a:r>
              <a:rPr lang="en-US" b="1"/>
              <a:t>Say: </a:t>
            </a:r>
            <a:r>
              <a:rPr lang="en-US"/>
              <a:t>We will practice this by introducing ourselves in the chat box. </a:t>
            </a:r>
          </a:p>
          <a:p>
            <a:pPr marL="181222" indent="-181222">
              <a:buFont typeface="Arial" panose="020B0604020202020204" pitchFamily="34" charset="0"/>
              <a:buChar char="•"/>
            </a:pPr>
            <a:r>
              <a:rPr lang="en-US"/>
              <a:t>Ask training participants to share their name, study site, and something that makes a good learning environment for them in the chat box. </a:t>
            </a:r>
          </a:p>
          <a:p>
            <a:pPr marL="181222" indent="-181222">
              <a:buFont typeface="Arial" panose="020B0604020202020204" pitchFamily="34" charset="0"/>
              <a:buChar char="•"/>
            </a:pPr>
            <a:r>
              <a:rPr lang="en-US"/>
              <a:t>As responses appear, share themes about a good learning environment that you notice. Consider adding these themes in the upcoming slide on group agreements.</a:t>
            </a:r>
          </a:p>
          <a:p>
            <a:pPr marL="181222" indent="-181222">
              <a:buFont typeface="Arial" panose="020B0604020202020204" pitchFamily="34" charset="0"/>
              <a:buChar char="•"/>
            </a:pPr>
            <a:r>
              <a:rPr lang="en-US" i="1"/>
              <a:t>Optional: Ask a few training participants to unmute their mics to share their responses.</a:t>
            </a:r>
          </a:p>
          <a:p>
            <a:pPr marL="181222" indent="-181222">
              <a:buFont typeface="Arial" panose="020B0604020202020204" pitchFamily="34" charset="0"/>
              <a:buChar char="•"/>
            </a:pPr>
            <a:r>
              <a:rPr lang="en-US"/>
              <a:t>After participant introductions, introduce the facilitation team.</a:t>
            </a:r>
          </a:p>
          <a:p>
            <a:pPr marL="181222" indent="-181222">
              <a:buFont typeface="Arial" panose="020B0604020202020204" pitchFamily="34" charset="0"/>
              <a:buChar char="•"/>
            </a:pPr>
            <a:r>
              <a:rPr lang="en-US"/>
              <a:t>Let training participants know that they can ask questions, add comments, and talk to each other about what is being presented in the chat box at any point. </a:t>
            </a:r>
          </a:p>
          <a:p>
            <a:pPr marL="181222" indent="-181222">
              <a:buFont typeface="Arial" panose="020B0604020202020204" pitchFamily="34" charset="0"/>
              <a:buChar char="•"/>
            </a:pPr>
            <a:r>
              <a:rPr lang="en-US"/>
              <a:t>Note that you will also dedicate time to questions and answers at different points in this session.</a:t>
            </a:r>
          </a:p>
        </p:txBody>
      </p:sp>
    </p:spTree>
    <p:extLst>
      <p:ext uri="{BB962C8B-B14F-4D97-AF65-F5344CB8AC3E}">
        <p14:creationId xmlns:p14="http://schemas.microsoft.com/office/powerpoint/2010/main" val="35525742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ADVANCE PREPARATION</a:t>
            </a:r>
          </a:p>
          <a:p>
            <a:pPr marL="181222" indent="-181222">
              <a:buFont typeface="Arial" panose="020B0604020202020204" pitchFamily="34" charset="0"/>
              <a:buChar char="•"/>
            </a:pPr>
            <a:r>
              <a:rPr lang="en-US"/>
              <a:t>Review existing referral mechanisms, including those already in use by the study site(s), before the training. Vet the referral mechanisms to ensure they are accessible and inclusive of diverse identities and experiences.</a:t>
            </a:r>
          </a:p>
          <a:p>
            <a:pPr marL="181222" indent="-181222">
              <a:buFont typeface="Arial" panose="020B0604020202020204" pitchFamily="34" charset="0"/>
              <a:buChar char="•"/>
            </a:pPr>
            <a:r>
              <a:rPr lang="en-US"/>
              <a:t>Add the vetted referral directory, including focal point, contact information, services available, and hours, to the slide. If a local referral directory is not available or if it does not provide the necessary information, you can use the template on the slide to develop one.</a:t>
            </a:r>
          </a:p>
          <a:p>
            <a:endParaRPr lang="en-US"/>
          </a:p>
          <a:p>
            <a:r>
              <a:rPr lang="en-US" b="1"/>
              <a:t>FACILITATOR NOTES</a:t>
            </a:r>
          </a:p>
          <a:p>
            <a:pPr marL="181222" indent="-181222">
              <a:buFont typeface="Arial" panose="020B0604020202020204" pitchFamily="34" charset="0"/>
              <a:buChar char="•"/>
            </a:pPr>
            <a:r>
              <a:rPr lang="en-US"/>
              <a:t>Present the slide. </a:t>
            </a:r>
          </a:p>
          <a:p>
            <a:pPr marL="181222" indent="-181222">
              <a:buFont typeface="Arial" panose="020B0604020202020204" pitchFamily="34" charset="0"/>
              <a:buChar char="•"/>
            </a:pPr>
            <a:r>
              <a:rPr lang="en-US"/>
              <a:t>Share instructions on how to access services in the referral directory.</a:t>
            </a:r>
          </a:p>
        </p:txBody>
      </p:sp>
      <p:sp>
        <p:nvSpPr>
          <p:cNvPr id="4" name="Slide Number Placeholder 3"/>
          <p:cNvSpPr>
            <a:spLocks noGrp="1"/>
          </p:cNvSpPr>
          <p:nvPr>
            <p:ph type="sldNum" sz="quarter" idx="5"/>
          </p:nvPr>
        </p:nvSpPr>
        <p:spPr/>
        <p:txBody>
          <a:bodyPr/>
          <a:lstStyle/>
          <a:p>
            <a:fld id="{8E370E4C-245D-490F-A4D0-089517A08A60}" type="slidenum">
              <a:rPr lang="en-US" smtClean="0"/>
              <a:t>30</a:t>
            </a:fld>
            <a:endParaRPr lang="en-US"/>
          </a:p>
        </p:txBody>
      </p:sp>
    </p:spTree>
    <p:extLst>
      <p:ext uri="{BB962C8B-B14F-4D97-AF65-F5344CB8AC3E}">
        <p14:creationId xmlns:p14="http://schemas.microsoft.com/office/powerpoint/2010/main" val="31156913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NOTES</a:t>
            </a:r>
          </a:p>
          <a:p>
            <a:pPr marL="181222" indent="-181222">
              <a:buFont typeface="Arial" panose="020B0604020202020204" pitchFamily="34" charset="0"/>
              <a:buChar char="•"/>
            </a:pPr>
            <a:r>
              <a:rPr lang="en-US"/>
              <a:t>Let training participants know that they have a 10-minute break. Let them know what time you will restart verbally and in the chat box.</a:t>
            </a:r>
          </a:p>
          <a:p>
            <a:pPr marL="181222" indent="-181222">
              <a:buFont typeface="Arial" panose="020B0604020202020204" pitchFamily="34" charset="0"/>
              <a:buChar char="•"/>
            </a:pPr>
            <a:r>
              <a:rPr lang="en-US" i="1"/>
              <a:t>Optional: Play relaxing music during the break.</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E370E4C-245D-490F-A4D0-089517A08A60}" type="slidenum">
              <a:rPr lang="en-US" smtClean="0"/>
              <a:t>31</a:t>
            </a:fld>
            <a:endParaRPr lang="en-US"/>
          </a:p>
        </p:txBody>
      </p:sp>
    </p:spTree>
    <p:extLst>
      <p:ext uri="{BB962C8B-B14F-4D97-AF65-F5344CB8AC3E}">
        <p14:creationId xmlns:p14="http://schemas.microsoft.com/office/powerpoint/2010/main" val="33752490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ADAPT FOR CONTEXT</a:t>
            </a:r>
          </a:p>
          <a:p>
            <a:pPr marL="181222" indent="-181222">
              <a:buFont typeface="Arial" panose="020B0604020202020204" pitchFamily="34" charset="0"/>
              <a:buChar char="•"/>
            </a:pPr>
            <a:r>
              <a:rPr lang="en-US"/>
              <a:t>Remove the learning objective on steps to ask study participants about violence if your study data collection tools do </a:t>
            </a:r>
            <a:r>
              <a:rPr lang="en-US" u="sng"/>
              <a:t>not</a:t>
            </a:r>
            <a:r>
              <a:rPr lang="en-US"/>
              <a:t> ask about violence.</a:t>
            </a:r>
          </a:p>
          <a:p>
            <a:endParaRPr lang="en-US" b="1"/>
          </a:p>
          <a:p>
            <a:r>
              <a:rPr lang="en-US" b="1"/>
              <a:t>FACILITATOR NOTES</a:t>
            </a:r>
          </a:p>
          <a:p>
            <a:pPr marL="181222" indent="-181222">
              <a:buFont typeface="Arial" panose="020B0604020202020204" pitchFamily="34" charset="0"/>
              <a:buChar char="•"/>
            </a:pPr>
            <a:r>
              <a:rPr lang="en-US" b="1"/>
              <a:t>Say: </a:t>
            </a:r>
            <a:r>
              <a:rPr lang="en-US"/>
              <a:t>Let’s move to Session 3: Creating a Safe Space for Participation. By the end of this session, you will be able to</a:t>
            </a:r>
            <a:r>
              <a:rPr lang="en-US">
                <a:cs typeface="Calibri"/>
              </a:rPr>
              <a:t>:</a:t>
            </a:r>
          </a:p>
          <a:p>
            <a:pPr marL="664480" lvl="1" indent="-181222">
              <a:buFont typeface="Arial" panose="020B0604020202020204" pitchFamily="34" charset="0"/>
              <a:buChar char="•"/>
            </a:pPr>
            <a:r>
              <a:rPr lang="en-US">
                <a:cs typeface="Calibri"/>
              </a:rPr>
              <a:t>D</a:t>
            </a:r>
            <a:r>
              <a:rPr lang="en-US"/>
              <a:t>escribe ways to create a physically and emotionally safe space for study participants.</a:t>
            </a:r>
          </a:p>
          <a:p>
            <a:pPr marL="664480" lvl="1" indent="-181222">
              <a:buFont typeface="Arial" panose="020B0604020202020204" pitchFamily="34" charset="0"/>
              <a:buChar char="•"/>
            </a:pPr>
            <a:r>
              <a:rPr lang="en-US"/>
              <a:t>Describe the steps to ask study participants about violence.</a:t>
            </a:r>
          </a:p>
        </p:txBody>
      </p:sp>
      <p:sp>
        <p:nvSpPr>
          <p:cNvPr id="4" name="Slide Number Placeholder 3"/>
          <p:cNvSpPr>
            <a:spLocks noGrp="1"/>
          </p:cNvSpPr>
          <p:nvPr>
            <p:ph type="sldNum" sz="quarter" idx="5"/>
          </p:nvPr>
        </p:nvSpPr>
        <p:spPr/>
        <p:txBody>
          <a:bodyPr/>
          <a:lstStyle/>
          <a:p>
            <a:fld id="{8E370E4C-245D-490F-A4D0-089517A08A60}" type="slidenum">
              <a:rPr lang="en-US" smtClean="0"/>
              <a:t>32</a:t>
            </a:fld>
            <a:endParaRPr lang="en-US"/>
          </a:p>
        </p:txBody>
      </p:sp>
    </p:spTree>
    <p:extLst>
      <p:ext uri="{BB962C8B-B14F-4D97-AF65-F5344CB8AC3E}">
        <p14:creationId xmlns:p14="http://schemas.microsoft.com/office/powerpoint/2010/main" val="20201097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4755092"/>
          </a:xfrm>
        </p:spPr>
        <p:txBody>
          <a:bodyPr/>
          <a:lstStyle/>
          <a:p>
            <a:r>
              <a:rPr lang="en-US" b="1">
                <a:cs typeface="Calibri"/>
              </a:rPr>
              <a:t>ADVANCE PREPARATION</a:t>
            </a:r>
          </a:p>
          <a:p>
            <a:pPr marL="181222" indent="-181222">
              <a:buFont typeface="Arial" panose="020B0604020202020204" pitchFamily="34" charset="0"/>
              <a:buChar char="•"/>
            </a:pPr>
            <a:r>
              <a:rPr lang="en-US">
                <a:cs typeface="Calibri"/>
              </a:rPr>
              <a:t>Develop a </a:t>
            </a:r>
            <a:r>
              <a:rPr lang="en-US" dirty="0">
                <a:cs typeface="Calibri"/>
              </a:rPr>
              <a:t>Mentimeter</a:t>
            </a:r>
            <a:r>
              <a:rPr lang="en-US">
                <a:cs typeface="Calibri"/>
              </a:rPr>
              <a:t> poll (multiple choice) in advance using the question and response options on the slide. The answer key can be found below.</a:t>
            </a:r>
            <a:endParaRPr lang="en-US" dirty="0">
              <a:cs typeface="Calibri"/>
            </a:endParaRPr>
          </a:p>
          <a:p>
            <a:pPr marL="664480" lvl="1" indent="-181222">
              <a:buFont typeface="Arial" panose="020B0604020202020204" pitchFamily="34" charset="0"/>
              <a:buChar char="•"/>
            </a:pPr>
            <a:r>
              <a:rPr lang="en-US">
                <a:cs typeface="Calibri"/>
              </a:rPr>
              <a:t>Create a safe space for study participants to talk about their experiences </a:t>
            </a:r>
            <a:r>
              <a:rPr lang="en-US" b="1">
                <a:cs typeface="Calibri"/>
              </a:rPr>
              <a:t>[Correct]</a:t>
            </a:r>
            <a:endParaRPr lang="en-US" b="1" dirty="0">
              <a:cs typeface="Calibri"/>
            </a:endParaRPr>
          </a:p>
          <a:p>
            <a:pPr marL="664480" lvl="1" indent="-181222">
              <a:buFont typeface="Arial" panose="020B0604020202020204" pitchFamily="34" charset="0"/>
              <a:buChar char="•"/>
            </a:pPr>
            <a:r>
              <a:rPr lang="en-US">
                <a:cs typeface="Calibri"/>
              </a:rPr>
              <a:t>Pay attention to signs of distress </a:t>
            </a:r>
            <a:r>
              <a:rPr lang="en-US" b="1">
                <a:cs typeface="Calibri"/>
              </a:rPr>
              <a:t>[Correct]</a:t>
            </a:r>
            <a:endParaRPr lang="en-US" b="1" dirty="0">
              <a:cs typeface="Calibri"/>
            </a:endParaRPr>
          </a:p>
          <a:p>
            <a:pPr marL="664480" lvl="1" indent="-181222">
              <a:buFont typeface="Arial" panose="020B0604020202020204" pitchFamily="34" charset="0"/>
              <a:buChar char="•"/>
            </a:pPr>
            <a:r>
              <a:rPr lang="en-US">
                <a:cs typeface="Calibri"/>
              </a:rPr>
              <a:t>Diagnose study participants with mental health conditions such as anxiety and depression </a:t>
            </a:r>
            <a:r>
              <a:rPr lang="en-US" b="1">
                <a:cs typeface="Calibri"/>
              </a:rPr>
              <a:t>[Incorrect]</a:t>
            </a:r>
            <a:endParaRPr lang="en-US" b="1" dirty="0">
              <a:cs typeface="Calibri"/>
            </a:endParaRPr>
          </a:p>
          <a:p>
            <a:pPr marL="664480" lvl="1" indent="-181222">
              <a:buFont typeface="Arial" panose="020B0604020202020204" pitchFamily="34" charset="0"/>
              <a:buChar char="•"/>
            </a:pPr>
            <a:r>
              <a:rPr lang="en-US">
                <a:cs typeface="Calibri"/>
              </a:rPr>
              <a:t>Provide psychological first aid if a study participant shows signs of distress and/or discloses a traumatic experience </a:t>
            </a:r>
            <a:r>
              <a:rPr lang="en-US" b="1">
                <a:cs typeface="Calibri"/>
              </a:rPr>
              <a:t>[Correct]</a:t>
            </a:r>
            <a:endParaRPr lang="en-US" b="1" dirty="0">
              <a:cs typeface="Calibri"/>
            </a:endParaRPr>
          </a:p>
          <a:p>
            <a:pPr marL="664480" lvl="1" indent="-181222">
              <a:buFont typeface="Arial" panose="020B0604020202020204" pitchFamily="34" charset="0"/>
              <a:buChar char="•"/>
            </a:pPr>
            <a:r>
              <a:rPr lang="en-US">
                <a:cs typeface="Calibri"/>
              </a:rPr>
              <a:t>Provide counseling if a study participant shows signs of distress and/or discloses a traumatic experience </a:t>
            </a:r>
            <a:r>
              <a:rPr lang="en-US" b="1">
                <a:cs typeface="Calibri"/>
              </a:rPr>
              <a:t>[Incorrect]</a:t>
            </a:r>
            <a:endParaRPr lang="en-US" b="1" dirty="0">
              <a:cs typeface="Calibri"/>
            </a:endParaRPr>
          </a:p>
          <a:p>
            <a:pPr marL="664480" lvl="1" indent="-181222">
              <a:buFont typeface="Arial" panose="020B0604020202020204" pitchFamily="34" charset="0"/>
              <a:buChar char="•"/>
            </a:pPr>
            <a:r>
              <a:rPr lang="en-US">
                <a:cs typeface="Calibri"/>
              </a:rPr>
              <a:t>Refer study participants to providers who are trained to provide counseling and further support </a:t>
            </a:r>
            <a:r>
              <a:rPr lang="en-US" b="1">
                <a:cs typeface="Calibri"/>
              </a:rPr>
              <a:t>[Correct]</a:t>
            </a:r>
            <a:endParaRPr lang="en-US" dirty="0">
              <a:cs typeface="Calibri"/>
            </a:endParaRPr>
          </a:p>
          <a:p>
            <a:pPr marL="181222" indent="-181222">
              <a:buFont typeface="Arial" panose="020B0604020202020204" pitchFamily="34" charset="0"/>
              <a:buChar char="•"/>
            </a:pPr>
            <a:r>
              <a:rPr lang="en-US">
                <a:cs typeface="Calibri"/>
              </a:rPr>
              <a:t>Add the </a:t>
            </a:r>
            <a:r>
              <a:rPr lang="en-US" dirty="0">
                <a:cs typeface="Calibri"/>
              </a:rPr>
              <a:t>Mentimeter</a:t>
            </a:r>
            <a:r>
              <a:rPr lang="en-US">
                <a:cs typeface="Calibri"/>
              </a:rPr>
              <a:t> number code and/or QR code to the slide.</a:t>
            </a:r>
            <a:endParaRPr lang="en-US" dirty="0">
              <a:cs typeface="Calibri"/>
            </a:endParaRPr>
          </a:p>
          <a:p>
            <a:pPr marL="181222" indent="-181222">
              <a:buFont typeface="Arial" panose="020B0604020202020204" pitchFamily="34" charset="0"/>
              <a:buChar char="•"/>
            </a:pPr>
            <a:endParaRPr lang="en-US" dirty="0">
              <a:cs typeface="Calibri"/>
            </a:endParaRPr>
          </a:p>
          <a:p>
            <a:r>
              <a:rPr lang="en-US" b="1">
                <a:cs typeface="Calibri"/>
              </a:rPr>
              <a:t>FACILITATOR NOTES: INTERACTIVE POLL (2 minutes)</a:t>
            </a:r>
          </a:p>
          <a:p>
            <a:pPr marL="181222" indent="-181222">
              <a:buFont typeface="Arial" panose="020B0604020202020204" pitchFamily="34" charset="0"/>
              <a:buChar char="•"/>
            </a:pPr>
            <a:r>
              <a:rPr lang="en-US" b="1"/>
              <a:t>Say: </a:t>
            </a:r>
            <a:r>
              <a:rPr lang="en-US"/>
              <a:t>Let’s start by identifying what data collectors can or cannot do when using a trauma-informed approach.</a:t>
            </a:r>
            <a:endParaRPr lang="en-US" dirty="0"/>
          </a:p>
          <a:p>
            <a:pPr marL="181222" indent="-181222">
              <a:buFont typeface="Arial" panose="020B0604020202020204" pitchFamily="34" charset="0"/>
              <a:buChar char="•"/>
            </a:pPr>
            <a:r>
              <a:rPr lang="en-US"/>
              <a:t>Share the </a:t>
            </a:r>
            <a:r>
              <a:rPr lang="en-US" dirty="0"/>
              <a:t>Mentimeter</a:t>
            </a:r>
            <a:r>
              <a:rPr lang="en-US"/>
              <a:t> screen to start the poll.</a:t>
            </a:r>
            <a:endParaRPr lang="en-US" dirty="0"/>
          </a:p>
          <a:p>
            <a:pPr marL="181222" indent="-181222">
              <a:buFont typeface="Arial" panose="020B0604020202020204" pitchFamily="34" charset="0"/>
              <a:buChar char="•"/>
            </a:pPr>
            <a:r>
              <a:rPr lang="en-US"/>
              <a:t>Remind training participants that they can participate in the </a:t>
            </a:r>
            <a:r>
              <a:rPr lang="en-US" dirty="0"/>
              <a:t>Mentimeter</a:t>
            </a:r>
            <a:r>
              <a:rPr lang="en-US"/>
              <a:t> poll by entering the number code on </a:t>
            </a:r>
            <a:r>
              <a:rPr lang="en-US">
                <a:hlinkClick r:id="rId3"/>
              </a:rPr>
              <a:t>www.menti.com</a:t>
            </a:r>
            <a:r>
              <a:rPr lang="en-US"/>
              <a:t> or using the QR code.</a:t>
            </a:r>
            <a:endParaRPr lang="en-US" dirty="0"/>
          </a:p>
          <a:p>
            <a:pPr marL="181222" indent="-181222">
              <a:buFont typeface="Arial" panose="020B0604020202020204" pitchFamily="34" charset="0"/>
              <a:buChar char="•"/>
            </a:pPr>
            <a:r>
              <a:rPr lang="en-US"/>
              <a:t>Ask training participants to respond on </a:t>
            </a:r>
            <a:r>
              <a:rPr lang="en-US" dirty="0"/>
              <a:t>Mentimeter</a:t>
            </a:r>
            <a:r>
              <a:rPr lang="en-US"/>
              <a:t>.</a:t>
            </a:r>
            <a:endParaRPr lang="en-US" dirty="0"/>
          </a:p>
          <a:p>
            <a:pPr marL="181222" indent="-181222">
              <a:buFont typeface="Arial" panose="020B0604020202020204" pitchFamily="34" charset="0"/>
              <a:buChar char="•"/>
            </a:pPr>
            <a:r>
              <a:rPr lang="en-US"/>
              <a:t>After 1-2 minutes, go to the next </a:t>
            </a:r>
            <a:r>
              <a:rPr lang="en-US" dirty="0"/>
              <a:t>Mentimeter</a:t>
            </a:r>
            <a:r>
              <a:rPr lang="en-US"/>
              <a:t> screen to show the correct answers.</a:t>
            </a:r>
            <a:endParaRPr lang="en-US" dirty="0"/>
          </a:p>
        </p:txBody>
      </p:sp>
      <p:sp>
        <p:nvSpPr>
          <p:cNvPr id="4" name="Slide Number Placeholder 3"/>
          <p:cNvSpPr>
            <a:spLocks noGrp="1"/>
          </p:cNvSpPr>
          <p:nvPr>
            <p:ph type="sldNum" sz="quarter" idx="5"/>
          </p:nvPr>
        </p:nvSpPr>
        <p:spPr/>
        <p:txBody>
          <a:bodyPr/>
          <a:lstStyle/>
          <a:p>
            <a:fld id="{8E370E4C-245D-490F-A4D0-089517A08A60}" type="slidenum">
              <a:rPr lang="en-US" smtClean="0"/>
              <a:t>33</a:t>
            </a:fld>
            <a:endParaRPr lang="en-US"/>
          </a:p>
        </p:txBody>
      </p:sp>
    </p:spTree>
    <p:extLst>
      <p:ext uri="{BB962C8B-B14F-4D97-AF65-F5344CB8AC3E}">
        <p14:creationId xmlns:p14="http://schemas.microsoft.com/office/powerpoint/2010/main" val="32264593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FACILITATOR NOTES</a:t>
            </a:r>
            <a:endParaRPr lang="en-US"/>
          </a:p>
          <a:p>
            <a:pPr marL="181222" indent="-181222">
              <a:buFont typeface="Arial" panose="020B0604020202020204" pitchFamily="34" charset="0"/>
              <a:buChar char="•"/>
            </a:pPr>
            <a:r>
              <a:rPr lang="en-US"/>
              <a:t>Present the slide.</a:t>
            </a:r>
          </a:p>
          <a:p>
            <a:pPr marL="181222" indent="-181222">
              <a:buFont typeface="Arial" panose="020B0604020202020204" pitchFamily="34" charset="0"/>
              <a:buChar char="•"/>
            </a:pPr>
            <a:r>
              <a:rPr lang="en-US"/>
              <a:t>Note that training participants will learn about and practice all four roles in the “Do” category in this training.</a:t>
            </a:r>
          </a:p>
          <a:p>
            <a:pPr marL="181222" indent="-181222" defTabSz="966516">
              <a:buFont typeface="Arial" panose="020B0604020202020204" pitchFamily="34" charset="0"/>
              <a:buChar char="•"/>
              <a:defRPr/>
            </a:pPr>
            <a:r>
              <a:rPr lang="en-US" b="1"/>
              <a:t>Say:</a:t>
            </a:r>
            <a:r>
              <a:rPr lang="en-US"/>
              <a:t> Setting boundaries that reflect your role as a data collector—such as not sharing personal information, including your own stories or contact information and phone numbers—can help you avoid becoming too invested in study participants. This will help you avoid burnout, compassion fatigue, and vicarious trauma.</a:t>
            </a:r>
          </a:p>
          <a:p>
            <a:endParaRPr lang="en-US">
              <a:cs typeface="Calibri"/>
            </a:endParaRPr>
          </a:p>
        </p:txBody>
      </p:sp>
      <p:sp>
        <p:nvSpPr>
          <p:cNvPr id="4" name="Slide Number Placeholder 3"/>
          <p:cNvSpPr>
            <a:spLocks noGrp="1"/>
          </p:cNvSpPr>
          <p:nvPr>
            <p:ph type="sldNum" sz="quarter" idx="5"/>
          </p:nvPr>
        </p:nvSpPr>
        <p:spPr/>
        <p:txBody>
          <a:bodyPr/>
          <a:lstStyle/>
          <a:p>
            <a:fld id="{8E370E4C-245D-490F-A4D0-089517A08A60}" type="slidenum">
              <a:rPr lang="en-US" smtClean="0"/>
              <a:t>34</a:t>
            </a:fld>
            <a:endParaRPr lang="en-US"/>
          </a:p>
        </p:txBody>
      </p:sp>
    </p:spTree>
    <p:extLst>
      <p:ext uri="{BB962C8B-B14F-4D97-AF65-F5344CB8AC3E}">
        <p14:creationId xmlns:p14="http://schemas.microsoft.com/office/powerpoint/2010/main" val="19290879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ADAPT FOR CONTEXT</a:t>
            </a:r>
          </a:p>
          <a:p>
            <a:pPr marL="181222" indent="-181222">
              <a:buFont typeface="Arial" panose="020B0604020202020204" pitchFamily="34" charset="0"/>
              <a:buChar char="•"/>
            </a:pPr>
            <a:r>
              <a:rPr lang="en-US"/>
              <a:t>Remove or replace the character illustration if not relevant or appropriate to the context.</a:t>
            </a:r>
          </a:p>
          <a:p>
            <a:endParaRPr lang="en-US" b="1">
              <a:cs typeface="Calibri"/>
            </a:endParaRPr>
          </a:p>
          <a:p>
            <a:r>
              <a:rPr lang="en-US" b="1">
                <a:cs typeface="Calibri"/>
              </a:rPr>
              <a:t>FACILITATOR NOTES</a:t>
            </a:r>
            <a:endParaRPr lang="en-US" b="1"/>
          </a:p>
          <a:p>
            <a:pPr marL="181222" indent="-181222">
              <a:buFont typeface="Arial" panose="020B0604020202020204" pitchFamily="34" charset="0"/>
              <a:buChar char="•"/>
            </a:pPr>
            <a:r>
              <a:rPr lang="en-US"/>
              <a:t>Present the slide.</a:t>
            </a:r>
          </a:p>
        </p:txBody>
      </p:sp>
      <p:sp>
        <p:nvSpPr>
          <p:cNvPr id="4" name="Slide Number Placeholder 3"/>
          <p:cNvSpPr>
            <a:spLocks noGrp="1"/>
          </p:cNvSpPr>
          <p:nvPr>
            <p:ph type="sldNum" sz="quarter" idx="5"/>
          </p:nvPr>
        </p:nvSpPr>
        <p:spPr/>
        <p:txBody>
          <a:bodyPr/>
          <a:lstStyle/>
          <a:p>
            <a:fld id="{8E370E4C-245D-490F-A4D0-089517A08A60}" type="slidenum">
              <a:rPr lang="en-US" smtClean="0"/>
              <a:t>35</a:t>
            </a:fld>
            <a:endParaRPr lang="en-US"/>
          </a:p>
        </p:txBody>
      </p:sp>
    </p:spTree>
    <p:extLst>
      <p:ext uri="{BB962C8B-B14F-4D97-AF65-F5344CB8AC3E}">
        <p14:creationId xmlns:p14="http://schemas.microsoft.com/office/powerpoint/2010/main" val="14514978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FACILITATOR NOTES</a:t>
            </a:r>
            <a:endParaRPr lang="en-US" b="1"/>
          </a:p>
          <a:p>
            <a:pPr marL="181222" indent="-181222">
              <a:buFont typeface="Arial" panose="020B0604020202020204" pitchFamily="34" charset="0"/>
              <a:buChar char="•"/>
            </a:pPr>
            <a:r>
              <a:rPr lang="en-US" b="1"/>
              <a:t>Ask: </a:t>
            </a:r>
            <a:r>
              <a:rPr lang="en-US"/>
              <a:t>As a data collector, how do you typically create a safe space for study participants to talk about their experiences? </a:t>
            </a:r>
          </a:p>
          <a:p>
            <a:pPr marL="181222" indent="-181222" defTabSz="966516">
              <a:buFont typeface="Arial" panose="020B0604020202020204" pitchFamily="34" charset="0"/>
              <a:buChar char="•"/>
              <a:defRPr/>
            </a:pPr>
            <a:r>
              <a:rPr lang="en-US"/>
              <a:t>Encourage training participants to share their responses in the chat box or by unmuting their mics.</a:t>
            </a:r>
          </a:p>
          <a:p>
            <a:pPr marL="181222" indent="-181222" defTabSz="966516">
              <a:buFont typeface="Arial" panose="020B0604020202020204" pitchFamily="34" charset="0"/>
              <a:buChar char="•"/>
              <a:defRPr/>
            </a:pPr>
            <a:r>
              <a:rPr lang="en-US" b="1"/>
              <a:t>Click on the slide </a:t>
            </a:r>
            <a:r>
              <a:rPr lang="en-US"/>
              <a:t>to reveal the five techniques and what they look like in practice.</a:t>
            </a:r>
          </a:p>
          <a:p>
            <a:pPr marL="181222" indent="-181222">
              <a:buFont typeface="Arial" panose="020B0604020202020204" pitchFamily="34" charset="0"/>
              <a:buChar char="•"/>
            </a:pPr>
            <a:r>
              <a:rPr lang="en-US" b="1"/>
              <a:t>Say: </a:t>
            </a:r>
            <a:r>
              <a:rPr lang="en-US"/>
              <a:t>Many of the techniques you already use in data collection—particularly interviewing techniques—align with trauma-informed data collection. For example, good listening skills are fundamental to any data collection. </a:t>
            </a:r>
            <a:r>
              <a:rPr lang="en-US" dirty="0"/>
              <a:t>It is</a:t>
            </a:r>
            <a:r>
              <a:rPr lang="en-US"/>
              <a:t> important that you really listen to a study participant who is talking about difficult topics. Instead of trying to think of what to say, make sure you are really hearing them. Use your verbal and nonverbal communication skills to show you are interested.</a:t>
            </a:r>
          </a:p>
          <a:p>
            <a:pPr marL="181222" indent="-181222">
              <a:buFont typeface="Arial" panose="020B0604020202020204" pitchFamily="34" charset="0"/>
              <a:buChar char="•"/>
            </a:pPr>
            <a:r>
              <a:rPr lang="en-US"/>
              <a:t>Recap each technique on the slide and share an example of what it looks like in practice.</a:t>
            </a:r>
          </a:p>
        </p:txBody>
      </p:sp>
      <p:sp>
        <p:nvSpPr>
          <p:cNvPr id="4" name="Slide Number Placeholder 3"/>
          <p:cNvSpPr>
            <a:spLocks noGrp="1"/>
          </p:cNvSpPr>
          <p:nvPr>
            <p:ph type="sldNum" sz="quarter" idx="5"/>
          </p:nvPr>
        </p:nvSpPr>
        <p:spPr/>
        <p:txBody>
          <a:bodyPr/>
          <a:lstStyle/>
          <a:p>
            <a:fld id="{8E370E4C-245D-490F-A4D0-089517A08A60}" type="slidenum">
              <a:rPr lang="en-US" smtClean="0"/>
              <a:t>36</a:t>
            </a:fld>
            <a:endParaRPr lang="en-US"/>
          </a:p>
        </p:txBody>
      </p:sp>
    </p:spTree>
    <p:extLst>
      <p:ext uri="{BB962C8B-B14F-4D97-AF65-F5344CB8AC3E}">
        <p14:creationId xmlns:p14="http://schemas.microsoft.com/office/powerpoint/2010/main" val="39960295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4712684"/>
          </a:xfrm>
        </p:spPr>
        <p:txBody>
          <a:bodyPr/>
          <a:lstStyle/>
          <a:p>
            <a:r>
              <a:rPr lang="en-US" b="1">
                <a:cs typeface="Calibri"/>
              </a:rPr>
              <a:t>FACILITATOR NOTES</a:t>
            </a:r>
            <a:endParaRPr lang="en-US" b="1"/>
          </a:p>
          <a:p>
            <a:pPr marL="181222" indent="-181222">
              <a:buFont typeface="Arial" panose="020B0604020202020204" pitchFamily="34" charset="0"/>
              <a:buChar char="•"/>
            </a:pPr>
            <a:r>
              <a:rPr lang="en-US"/>
              <a:t>Explain that you will provide an example opening of a data collection tool and how that opening helps to create a safe space for study participants to share their experiences.</a:t>
            </a:r>
          </a:p>
          <a:p>
            <a:pPr marL="181222" indent="-181222">
              <a:buFont typeface="Arial" panose="020B0604020202020204" pitchFamily="34" charset="0"/>
              <a:buChar char="•"/>
            </a:pPr>
            <a:r>
              <a:rPr lang="en-US" b="1"/>
              <a:t>Say: </a:t>
            </a:r>
            <a:r>
              <a:rPr lang="en-US"/>
              <a:t>The first paragraph explains why study participants are in the room (i.e., study goal and objectives). Telling study participants why they are there is key so that they are fully aware of any risks and can provide true informed consent.</a:t>
            </a:r>
          </a:p>
          <a:p>
            <a:pPr marL="181222" indent="-181222">
              <a:buFont typeface="Arial" panose="020B0604020202020204" pitchFamily="34" charset="0"/>
              <a:buChar char="•"/>
            </a:pPr>
            <a:r>
              <a:rPr lang="en-US" b="1"/>
              <a:t>Say: </a:t>
            </a:r>
            <a:r>
              <a:rPr lang="en-US"/>
              <a:t>The second paragraph ends by pausing for questions.</a:t>
            </a:r>
            <a:r>
              <a:rPr lang="en-US" b="1"/>
              <a:t> </a:t>
            </a:r>
            <a:r>
              <a:rPr lang="en-US"/>
              <a:t>Pausing to allow study participants space to ask questions is important so they can acknowledge they understand the study goal and objectives.</a:t>
            </a:r>
          </a:p>
          <a:p>
            <a:pPr marL="181222" indent="-181222">
              <a:buFont typeface="Arial" panose="020B0604020202020204" pitchFamily="34" charset="0"/>
              <a:buChar char="•"/>
            </a:pPr>
            <a:r>
              <a:rPr lang="en-US" b="1"/>
              <a:t>Say: </a:t>
            </a:r>
            <a:r>
              <a:rPr lang="en-US"/>
              <a:t>The third paragraph explains that you are not there to judge study participants or anything they share. Letting them know that you are a researcher and not there to place judgement helps to enable an open and honest conversation.</a:t>
            </a:r>
          </a:p>
          <a:p>
            <a:pPr marL="181222" indent="-181222">
              <a:buFont typeface="Arial" panose="020B0604020202020204" pitchFamily="34" charset="0"/>
              <a:buChar char="•"/>
            </a:pPr>
            <a:r>
              <a:rPr lang="en-US" b="1"/>
              <a:t>Say: </a:t>
            </a:r>
            <a:r>
              <a:rPr lang="en-US"/>
              <a:t>Messages in the fourth paragraph help study participants feel confident and comfortable sharing. This also helps set the stage for an open and honest conversation.</a:t>
            </a:r>
          </a:p>
          <a:p>
            <a:pPr marL="181222" indent="-181222">
              <a:buFont typeface="Arial" panose="020B0604020202020204" pitchFamily="34" charset="0"/>
              <a:buChar char="•"/>
            </a:pPr>
            <a:r>
              <a:rPr lang="en-US" b="1"/>
              <a:t>Say: </a:t>
            </a:r>
            <a:r>
              <a:rPr lang="en-US"/>
              <a:t>The fourth paragraph reminds study participants that their privacy is protected. For example, what is said in the room stays in the room and their full name </a:t>
            </a:r>
            <a:r>
              <a:rPr lang="en-US" dirty="0"/>
              <a:t>will not</a:t>
            </a:r>
            <a:r>
              <a:rPr lang="en-US"/>
              <a:t> be connected to anything they say during data collection.</a:t>
            </a:r>
          </a:p>
          <a:p>
            <a:pPr marL="181222" indent="-181222">
              <a:buFont typeface="Arial" panose="020B0604020202020204" pitchFamily="34" charset="0"/>
              <a:buChar char="•"/>
            </a:pPr>
            <a:r>
              <a:rPr lang="en-US" b="1"/>
              <a:t>Click on the slide and ask: </a:t>
            </a:r>
            <a:r>
              <a:rPr lang="en-US"/>
              <a:t>What might you add or remove from the opening? What might you say differently?</a:t>
            </a:r>
          </a:p>
          <a:p>
            <a:pPr marL="181222" indent="-181222">
              <a:buFont typeface="Arial" panose="020B0604020202020204" pitchFamily="34" charset="0"/>
              <a:buChar char="•"/>
            </a:pPr>
            <a:r>
              <a:rPr lang="en-US"/>
              <a:t>Encourage training participants to share their responses in the chat box or by unmuting their mics.</a:t>
            </a:r>
          </a:p>
          <a:p>
            <a:pPr marL="181222" indent="-181222">
              <a:buFont typeface="Arial" panose="020B0604020202020204" pitchFamily="34" charset="0"/>
              <a:buChar char="•"/>
            </a:pPr>
            <a:r>
              <a:rPr lang="en-US"/>
              <a:t>As responses appear, share themes that you notice.</a:t>
            </a:r>
          </a:p>
        </p:txBody>
      </p:sp>
      <p:sp>
        <p:nvSpPr>
          <p:cNvPr id="4" name="Slide Number Placeholder 3"/>
          <p:cNvSpPr>
            <a:spLocks noGrp="1"/>
          </p:cNvSpPr>
          <p:nvPr>
            <p:ph type="sldNum" sz="quarter" idx="5"/>
          </p:nvPr>
        </p:nvSpPr>
        <p:spPr/>
        <p:txBody>
          <a:bodyPr/>
          <a:lstStyle/>
          <a:p>
            <a:fld id="{8E370E4C-245D-490F-A4D0-089517A08A60}" type="slidenum">
              <a:rPr lang="en-US" smtClean="0"/>
              <a:t>37</a:t>
            </a:fld>
            <a:endParaRPr lang="en-US"/>
          </a:p>
        </p:txBody>
      </p:sp>
    </p:spTree>
    <p:extLst>
      <p:ext uri="{BB962C8B-B14F-4D97-AF65-F5344CB8AC3E}">
        <p14:creationId xmlns:p14="http://schemas.microsoft.com/office/powerpoint/2010/main" val="33051174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8" name="Google Shape;1198;p29:notes"/>
          <p:cNvSpPr txBox="1">
            <a:spLocks noGrp="1"/>
          </p:cNvSpPr>
          <p:nvPr>
            <p:ph type="body" idx="1"/>
          </p:nvPr>
        </p:nvSpPr>
        <p:spPr/>
        <p:txBody>
          <a:bodyPr/>
          <a:lstStyle/>
          <a:p>
            <a:r>
              <a:rPr lang="en-US" b="1"/>
              <a:t>ADAPT FOR CONTEXT</a:t>
            </a:r>
          </a:p>
          <a:p>
            <a:pPr marL="181222" indent="-181222">
              <a:buFont typeface="Arial" panose="020B0604020202020204" pitchFamily="34" charset="0"/>
              <a:buChar char="•"/>
            </a:pPr>
            <a:r>
              <a:rPr lang="en-US"/>
              <a:t>Remove this slide if your study data collection tools do </a:t>
            </a:r>
            <a:r>
              <a:rPr lang="en-US" u="sng"/>
              <a:t>not</a:t>
            </a:r>
            <a:r>
              <a:rPr lang="en-US"/>
              <a:t> ask about violence.</a:t>
            </a:r>
          </a:p>
          <a:p>
            <a:pPr marL="181222" indent="-181222">
              <a:buFont typeface="Arial" panose="020B0604020202020204" pitchFamily="34" charset="0"/>
              <a:buChar char="•"/>
            </a:pPr>
            <a:r>
              <a:rPr lang="en-US"/>
              <a:t>Remove or replace the rationale about asking about intimate partner violence in a study about </a:t>
            </a:r>
            <a:r>
              <a:rPr lang="en-US" dirty="0"/>
              <a:t>PrEP</a:t>
            </a:r>
            <a:r>
              <a:rPr lang="en-US"/>
              <a:t> choice if your study is not about </a:t>
            </a:r>
            <a:r>
              <a:rPr lang="en-US" dirty="0"/>
              <a:t>PrEP</a:t>
            </a:r>
            <a:r>
              <a:rPr lang="en-US"/>
              <a:t> choice.</a:t>
            </a:r>
          </a:p>
          <a:p>
            <a:endParaRPr lang="en-US" b="1">
              <a:cs typeface="Calibri"/>
            </a:endParaRPr>
          </a:p>
          <a:p>
            <a:r>
              <a:rPr lang="en-US" b="1">
                <a:cs typeface="Calibri"/>
              </a:rPr>
              <a:t>FACILITATOR NOTES</a:t>
            </a:r>
            <a:endParaRPr lang="en-US" b="1"/>
          </a:p>
          <a:p>
            <a:pPr marL="181222" indent="-181222">
              <a:buFont typeface="Arial" panose="020B0604020202020204" pitchFamily="34" charset="0"/>
              <a:buChar char="•"/>
            </a:pPr>
            <a:r>
              <a:rPr lang="en-US"/>
              <a:t>Explain which data collection tools include questions about violence in your study and why it is important to ask about violence in the context of your study. </a:t>
            </a:r>
          </a:p>
          <a:p>
            <a:pPr marL="181222" indent="-181222">
              <a:buFont typeface="Arial" panose="020B0604020202020204" pitchFamily="34" charset="0"/>
              <a:buChar char="•"/>
            </a:pPr>
            <a:r>
              <a:rPr lang="en-US"/>
              <a:t>Present the steps to follow when asking about violence as part of data collection.</a:t>
            </a:r>
          </a:p>
          <a:p>
            <a:pPr marL="181222" indent="-181222">
              <a:buFont typeface="Arial" panose="020B0604020202020204" pitchFamily="34" charset="0"/>
              <a:buChar char="•"/>
            </a:pPr>
            <a:r>
              <a:rPr lang="en-US"/>
              <a:t>Note that a study participant may also disclose experiences of violence to a data collector even if the data collector did not ask about violence specifically, and that data collectors should be prepared to provide first-line support in cases of disclosure.</a:t>
            </a:r>
          </a:p>
        </p:txBody>
      </p:sp>
      <p:sp>
        <p:nvSpPr>
          <p:cNvPr id="6" name="Slide Number Placeholder 3">
            <a:extLst>
              <a:ext uri="{FF2B5EF4-FFF2-40B4-BE49-F238E27FC236}">
                <a16:creationId xmlns:a16="http://schemas.microsoft.com/office/drawing/2014/main" id="{E75D4320-DC1E-48DF-A97A-27A99BCACF96}"/>
              </a:ext>
            </a:extLst>
          </p:cNvPr>
          <p:cNvSpPr>
            <a:spLocks noGrp="1"/>
          </p:cNvSpPr>
          <p:nvPr>
            <p:ph type="sldNum" sz="quarter" idx="5"/>
          </p:nvPr>
        </p:nvSpPr>
        <p:spPr/>
        <p:txBody>
          <a:bodyPr/>
          <a:lstStyle/>
          <a:p>
            <a:fld id="{8D8D3582-6D6B-438A-82FF-FE0768558734}" type="slidenum">
              <a:rPr lang="en-US" smtClean="0"/>
              <a:pPr/>
              <a:t>38</a:t>
            </a:fld>
            <a:endParaRPr lang="en-US"/>
          </a:p>
        </p:txBody>
      </p:sp>
      <p:sp>
        <p:nvSpPr>
          <p:cNvPr id="4" name="Slide Image Placeholder 3">
            <a:extLst>
              <a:ext uri="{FF2B5EF4-FFF2-40B4-BE49-F238E27FC236}">
                <a16:creationId xmlns:a16="http://schemas.microsoft.com/office/drawing/2014/main" id="{66AA69A1-0150-96D5-7F9C-E06FA98F4D3C}"/>
              </a:ext>
            </a:extLst>
          </p:cNvPr>
          <p:cNvSpPr>
            <a:spLocks noGrp="1" noRot="1" noChangeAspect="1"/>
          </p:cNvSpPr>
          <p:nvPr>
            <p:ph type="sldImg"/>
          </p:nvPr>
        </p:nvSpPr>
        <p:spPr/>
      </p:sp>
    </p:spTree>
    <p:extLst>
      <p:ext uri="{BB962C8B-B14F-4D97-AF65-F5344CB8AC3E}">
        <p14:creationId xmlns:p14="http://schemas.microsoft.com/office/powerpoint/2010/main" val="9122262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NOTES</a:t>
            </a:r>
          </a:p>
          <a:p>
            <a:pPr marL="181222" indent="-181222">
              <a:buFont typeface="Arial" panose="020B0604020202020204" pitchFamily="34" charset="0"/>
              <a:buChar char="•"/>
            </a:pPr>
            <a:r>
              <a:rPr lang="en-US" b="1"/>
              <a:t>Say: </a:t>
            </a:r>
            <a:r>
              <a:rPr lang="en-US"/>
              <a:t>Let’s move to Session 4: Identifying and Responding to Participant Distress. By the end of this session, you will be able to demonstrate practical skills in identifying and responding to distress, including acknowledging and validating experiences and offering support and warm referrals.</a:t>
            </a:r>
            <a:endParaRPr lang="en-US" dirty="0"/>
          </a:p>
        </p:txBody>
      </p:sp>
      <p:sp>
        <p:nvSpPr>
          <p:cNvPr id="4" name="Slide Number Placeholder 3"/>
          <p:cNvSpPr>
            <a:spLocks noGrp="1"/>
          </p:cNvSpPr>
          <p:nvPr>
            <p:ph type="sldNum" sz="quarter" idx="5"/>
          </p:nvPr>
        </p:nvSpPr>
        <p:spPr/>
        <p:txBody>
          <a:bodyPr/>
          <a:lstStyle/>
          <a:p>
            <a:fld id="{8E370E4C-245D-490F-A4D0-089517A08A60}" type="slidenum">
              <a:rPr lang="en-US" smtClean="0"/>
              <a:t>39</a:t>
            </a:fld>
            <a:endParaRPr lang="en-US"/>
          </a:p>
        </p:txBody>
      </p:sp>
    </p:spTree>
    <p:extLst>
      <p:ext uri="{BB962C8B-B14F-4D97-AF65-F5344CB8AC3E}">
        <p14:creationId xmlns:p14="http://schemas.microsoft.com/office/powerpoint/2010/main" val="3731282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8"/>
            <a:ext cx="5852160" cy="4498896"/>
          </a:xfrm>
        </p:spPr>
        <p:txBody>
          <a:bodyPr/>
          <a:lstStyle/>
          <a:p>
            <a:r>
              <a:rPr lang="en-US" b="1">
                <a:cs typeface="Calibri"/>
              </a:rPr>
              <a:t>ADVANCE PREPARATION</a:t>
            </a:r>
          </a:p>
          <a:p>
            <a:pPr marL="181222" indent="-181222">
              <a:buFont typeface="Arial" panose="020B0604020202020204" pitchFamily="34" charset="0"/>
              <a:buChar char="•"/>
            </a:pPr>
            <a:r>
              <a:rPr lang="en-US">
                <a:cs typeface="Calibri"/>
              </a:rPr>
              <a:t>Develop a </a:t>
            </a:r>
            <a:r>
              <a:rPr lang="en-US" dirty="0">
                <a:cs typeface="Calibri"/>
              </a:rPr>
              <a:t>Mentimeter</a:t>
            </a:r>
            <a:r>
              <a:rPr lang="en-US">
                <a:cs typeface="Calibri"/>
              </a:rPr>
              <a:t> poll (pin on image) in advance using the question and image on the slide. Change the faces showing different feelings if not relevant or appropriate to the context.</a:t>
            </a:r>
          </a:p>
          <a:p>
            <a:pPr marL="181222" indent="-181222">
              <a:buFont typeface="Arial" panose="020B0604020202020204" pitchFamily="34" charset="0"/>
              <a:buChar char="•"/>
            </a:pPr>
            <a:r>
              <a:rPr lang="en-US">
                <a:cs typeface="Calibri"/>
              </a:rPr>
              <a:t>Add the </a:t>
            </a:r>
            <a:r>
              <a:rPr lang="en-US" dirty="0">
                <a:cs typeface="Calibri"/>
              </a:rPr>
              <a:t>Mentimeter</a:t>
            </a:r>
            <a:r>
              <a:rPr lang="en-US">
                <a:cs typeface="Calibri"/>
              </a:rPr>
              <a:t> number code and/or QR code to the slide.</a:t>
            </a:r>
          </a:p>
          <a:p>
            <a:pPr marL="181222" indent="-181222">
              <a:buFont typeface="Arial" panose="020B0604020202020204" pitchFamily="34" charset="0"/>
              <a:buChar char="•"/>
            </a:pPr>
            <a:r>
              <a:rPr lang="en-US">
                <a:cs typeface="Calibri"/>
              </a:rPr>
              <a:t>Make sure all training participants have access to and can use </a:t>
            </a:r>
            <a:r>
              <a:rPr lang="en-US" dirty="0">
                <a:cs typeface="Calibri"/>
              </a:rPr>
              <a:t>Mentimeter</a:t>
            </a:r>
            <a:r>
              <a:rPr lang="en-US">
                <a:cs typeface="Calibri"/>
              </a:rPr>
              <a:t> on a mobile device, tablet, or laptop. </a:t>
            </a:r>
            <a:r>
              <a:rPr lang="en-US"/>
              <a:t>If participants have not used a platform before, schedule time in advance for practice.</a:t>
            </a:r>
            <a:endParaRPr lang="en-US">
              <a:cs typeface="Calibri"/>
            </a:endParaRPr>
          </a:p>
          <a:p>
            <a:pPr marL="181222" indent="-181222">
              <a:buFont typeface="Arial" panose="020B0604020202020204" pitchFamily="34" charset="0"/>
              <a:buChar char="•"/>
            </a:pPr>
            <a:endParaRPr lang="en-US">
              <a:cs typeface="Calibri"/>
            </a:endParaRPr>
          </a:p>
          <a:p>
            <a:r>
              <a:rPr lang="en-US" b="1">
                <a:cs typeface="Calibri"/>
              </a:rPr>
              <a:t>FACILITATOR NOTES: INTERACTIVE POLL (4 minutes)</a:t>
            </a:r>
          </a:p>
          <a:p>
            <a:pPr marL="181222" indent="-181222">
              <a:buFont typeface="Arial" panose="020B0604020202020204" pitchFamily="34" charset="0"/>
              <a:buChar char="•"/>
            </a:pPr>
            <a:r>
              <a:rPr lang="en-US" b="1"/>
              <a:t>Say: </a:t>
            </a:r>
            <a:r>
              <a:rPr lang="en-US"/>
              <a:t>Another way to actively participate in this training is to respond to check-in polls. We will practice using the polls by sharing how we feel. Your responses are anonymous.</a:t>
            </a:r>
          </a:p>
          <a:p>
            <a:pPr marL="181222" indent="-181222">
              <a:buFont typeface="Arial" panose="020B0604020202020204" pitchFamily="34" charset="0"/>
              <a:buChar char="•"/>
            </a:pPr>
            <a:r>
              <a:rPr lang="en-US"/>
              <a:t>Share the </a:t>
            </a:r>
            <a:r>
              <a:rPr lang="en-US" dirty="0"/>
              <a:t>Mentimeter</a:t>
            </a:r>
            <a:r>
              <a:rPr lang="en-US"/>
              <a:t> screen to start the poll.</a:t>
            </a:r>
          </a:p>
          <a:p>
            <a:pPr marL="181222" indent="-181222">
              <a:buFont typeface="Arial" panose="020B0604020202020204" pitchFamily="34" charset="0"/>
              <a:buChar char="•"/>
            </a:pPr>
            <a:r>
              <a:rPr lang="en-US"/>
              <a:t>Let training participants know that they can participate in the </a:t>
            </a:r>
            <a:r>
              <a:rPr lang="en-US" dirty="0"/>
              <a:t>Mentimeter</a:t>
            </a:r>
            <a:r>
              <a:rPr lang="en-US"/>
              <a:t> poll by entering a number code on </a:t>
            </a:r>
            <a:r>
              <a:rPr lang="en-US">
                <a:hlinkClick r:id="rId3"/>
              </a:rPr>
              <a:t>www.menti.com</a:t>
            </a:r>
            <a:r>
              <a:rPr lang="en-US"/>
              <a:t> or using the QR code on a mobile device, tablet, or laptop with an internet connection.</a:t>
            </a:r>
          </a:p>
          <a:p>
            <a:pPr marL="181222" indent="-181222">
              <a:buFont typeface="Arial" panose="020B0604020202020204" pitchFamily="34" charset="0"/>
              <a:buChar char="•"/>
            </a:pPr>
            <a:r>
              <a:rPr lang="en-US"/>
              <a:t>Ask training participants to mark the face that best represents how they feel.</a:t>
            </a:r>
          </a:p>
          <a:p>
            <a:pPr marL="181222" indent="-181222">
              <a:buFont typeface="Arial" panose="020B0604020202020204" pitchFamily="34" charset="0"/>
              <a:buChar char="•"/>
            </a:pPr>
            <a:r>
              <a:rPr lang="en-US"/>
              <a:t>Give training participants a few minutes to complete the poll.</a:t>
            </a:r>
          </a:p>
          <a:p>
            <a:pPr marL="181222" indent="-181222">
              <a:buFont typeface="Arial" panose="020B0604020202020204" pitchFamily="34" charset="0"/>
              <a:buChar char="•"/>
            </a:pPr>
            <a:r>
              <a:rPr lang="en-US"/>
              <a:t>As responses appear, share the most common feelings, which will appear as the faces with the most dots.</a:t>
            </a:r>
          </a:p>
        </p:txBody>
      </p:sp>
      <p:sp>
        <p:nvSpPr>
          <p:cNvPr id="4" name="Slide Number Placeholder 3"/>
          <p:cNvSpPr>
            <a:spLocks noGrp="1"/>
          </p:cNvSpPr>
          <p:nvPr>
            <p:ph type="sldNum" sz="quarter" idx="5"/>
          </p:nvPr>
        </p:nvSpPr>
        <p:spPr/>
        <p:txBody>
          <a:bodyPr/>
          <a:lstStyle/>
          <a:p>
            <a:fld id="{8E370E4C-245D-490F-A4D0-089517A08A60}" type="slidenum">
              <a:rPr lang="en-US" smtClean="0"/>
              <a:t>4</a:t>
            </a:fld>
            <a:endParaRPr lang="en-US"/>
          </a:p>
        </p:txBody>
      </p:sp>
    </p:spTree>
    <p:extLst>
      <p:ext uri="{BB962C8B-B14F-4D97-AF65-F5344CB8AC3E}">
        <p14:creationId xmlns:p14="http://schemas.microsoft.com/office/powerpoint/2010/main" val="33849984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16">
              <a:defRPr/>
            </a:pPr>
            <a:r>
              <a:rPr lang="en-US" b="1"/>
              <a:t>FACILITATOR NOTES</a:t>
            </a:r>
            <a:endParaRPr lang="en-US" b="1" dirty="0"/>
          </a:p>
          <a:p>
            <a:pPr marL="181222" indent="-181222" defTabSz="966516">
              <a:buFont typeface="Arial" panose="020B0604020202020204" pitchFamily="34" charset="0"/>
              <a:buChar char="•"/>
              <a:defRPr/>
            </a:pPr>
            <a:r>
              <a:rPr lang="en-US" b="1"/>
              <a:t>Say: </a:t>
            </a:r>
            <a:r>
              <a:rPr lang="en-US"/>
              <a:t>In the previous session, we covered techniques to create a safe space. Many of these techniques—such as listening closely with empathy and without judgement—can also be used when a training participant shows signs of distress.</a:t>
            </a:r>
            <a:endParaRPr lang="en-US" dirty="0"/>
          </a:p>
          <a:p>
            <a:pPr marL="181222" indent="-181222">
              <a:buFont typeface="Arial" panose="020B0604020202020204" pitchFamily="34" charset="0"/>
              <a:buChar char="•"/>
              <a:defRPr/>
            </a:pPr>
            <a:r>
              <a:rPr lang="en-US" b="1"/>
              <a:t>Say: </a:t>
            </a:r>
            <a:r>
              <a:rPr lang="en-US"/>
              <a:t>In this session, we will cover three additional techniques to identify study participant distress and respond to reduce their level of distress in the moment. This initial support is also known as psychological first aid. </a:t>
            </a:r>
            <a:endParaRPr lang="en-US" dirty="0"/>
          </a:p>
          <a:p>
            <a:pPr marL="181222" indent="-181222">
              <a:buFont typeface="Arial" panose="020B0604020202020204" pitchFamily="34" charset="0"/>
              <a:buChar char="•"/>
              <a:defRPr/>
            </a:pPr>
            <a:r>
              <a:rPr lang="en-US" b="1"/>
              <a:t>Say: </a:t>
            </a:r>
            <a:r>
              <a:rPr lang="en-US"/>
              <a:t>The techniques we will cover are recognizing signs of distress, acknowledging and validating their experiences, and offering options for support and following their lead. </a:t>
            </a:r>
            <a:endParaRPr lang="en-US" dirty="0"/>
          </a:p>
          <a:p>
            <a:pPr marL="181222" indent="-181222" defTabSz="966516">
              <a:buFont typeface="Arial" panose="020B0604020202020204" pitchFamily="34" charset="0"/>
              <a:buChar char="•"/>
              <a:defRPr/>
            </a:pPr>
            <a:r>
              <a:rPr lang="en-US" b="1"/>
              <a:t>Say: </a:t>
            </a:r>
            <a:r>
              <a:rPr lang="en-US"/>
              <a:t>You can use these techniques any time a person, such as a study participant or a fellow data collector, is in distress.</a:t>
            </a:r>
            <a:endParaRPr lang="en-US" dirty="0"/>
          </a:p>
          <a:p>
            <a:pPr marL="181222" indent="-181222" defTabSz="966516">
              <a:buFont typeface="Arial" panose="020B0604020202020204" pitchFamily="34" charset="0"/>
              <a:buChar char="•"/>
              <a:defRPr/>
            </a:pPr>
            <a:r>
              <a:rPr lang="en-US"/>
              <a:t>Let training participants know that you will provide an overview of each technique and practical examples of how to use each technique in data collection.</a:t>
            </a:r>
            <a:endParaRPr lang="en-US" dirty="0"/>
          </a:p>
        </p:txBody>
      </p:sp>
      <p:sp>
        <p:nvSpPr>
          <p:cNvPr id="4" name="Slide Number Placeholder 3"/>
          <p:cNvSpPr>
            <a:spLocks noGrp="1"/>
          </p:cNvSpPr>
          <p:nvPr>
            <p:ph type="sldNum" sz="quarter" idx="5"/>
          </p:nvPr>
        </p:nvSpPr>
        <p:spPr/>
        <p:txBody>
          <a:bodyPr/>
          <a:lstStyle/>
          <a:p>
            <a:fld id="{8E370E4C-245D-490F-A4D0-089517A08A60}" type="slidenum">
              <a:rPr lang="en-US" smtClean="0"/>
              <a:t>40</a:t>
            </a:fld>
            <a:endParaRPr lang="en-US"/>
          </a:p>
        </p:txBody>
      </p:sp>
    </p:spTree>
    <p:extLst>
      <p:ext uri="{BB962C8B-B14F-4D97-AF65-F5344CB8AC3E}">
        <p14:creationId xmlns:p14="http://schemas.microsoft.com/office/powerpoint/2010/main" val="27782501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a:t>ADVANCE PREPARATION</a:t>
            </a:r>
          </a:p>
          <a:p>
            <a:pPr marL="181222" indent="-181222">
              <a:buFont typeface="Arial" panose="020B0604020202020204" pitchFamily="34" charset="0"/>
              <a:buChar char="•"/>
            </a:pPr>
            <a:r>
              <a:rPr lang="en-US"/>
              <a:t>Review and edit the questions in advance to ensure that they are relevant and appropriate to the context.</a:t>
            </a:r>
          </a:p>
          <a:p>
            <a:endParaRPr lang="en-US" b="1"/>
          </a:p>
          <a:p>
            <a:r>
              <a:rPr lang="en-US" b="1"/>
              <a:t>FACILITATOR NOTES</a:t>
            </a:r>
          </a:p>
          <a:p>
            <a:pPr marL="181222" indent="-181222">
              <a:buFont typeface="Arial" panose="020B0604020202020204" pitchFamily="34" charset="0"/>
              <a:buChar char="•"/>
            </a:pPr>
            <a:r>
              <a:rPr lang="en-US" b="1"/>
              <a:t>Say: </a:t>
            </a:r>
            <a:r>
              <a:rPr lang="en-US"/>
              <a:t>The first technique is recognizing signs of distress. While an untrained person cannot diagnose mental health conditions, they can observe signs that may suggest someone is experiencing distress. </a:t>
            </a:r>
            <a:r>
              <a:rPr lang="en-US" dirty="0"/>
              <a:t>Looking</a:t>
            </a:r>
            <a:r>
              <a:rPr lang="en-US"/>
              <a:t> and listening for signs of distress can help you respond accordingly.</a:t>
            </a:r>
          </a:p>
          <a:p>
            <a:pPr marL="181222" indent="-181222">
              <a:buFont typeface="Arial" panose="020B0604020202020204" pitchFamily="34" charset="0"/>
              <a:buChar char="•"/>
            </a:pPr>
            <a:r>
              <a:rPr lang="en-US"/>
              <a:t>Present the slide.</a:t>
            </a:r>
          </a:p>
          <a:p>
            <a:pPr marL="181222" indent="-181222">
              <a:buFont typeface="Arial" panose="020B0604020202020204" pitchFamily="34" charset="0"/>
              <a:buChar char="•"/>
            </a:pPr>
            <a:r>
              <a:rPr lang="en-US"/>
              <a:t>Note that the list of signs of distress is not exhaustive.</a:t>
            </a:r>
          </a:p>
        </p:txBody>
      </p:sp>
      <p:sp>
        <p:nvSpPr>
          <p:cNvPr id="4" name="Slide Number Placeholder 3"/>
          <p:cNvSpPr>
            <a:spLocks noGrp="1"/>
          </p:cNvSpPr>
          <p:nvPr>
            <p:ph type="sldNum" sz="quarter" idx="5"/>
          </p:nvPr>
        </p:nvSpPr>
        <p:spPr/>
        <p:txBody>
          <a:bodyPr/>
          <a:lstStyle/>
          <a:p>
            <a:fld id="{8E370E4C-245D-490F-A4D0-089517A08A60}" type="slidenum">
              <a:rPr lang="en-US" smtClean="0"/>
              <a:pPr/>
              <a:t>41</a:t>
            </a:fld>
            <a:endParaRPr lang="en-US"/>
          </a:p>
        </p:txBody>
      </p:sp>
      <p:sp>
        <p:nvSpPr>
          <p:cNvPr id="7" name="Slide Image Placeholder 6">
            <a:extLst>
              <a:ext uri="{FF2B5EF4-FFF2-40B4-BE49-F238E27FC236}">
                <a16:creationId xmlns:a16="http://schemas.microsoft.com/office/drawing/2014/main" id="{D346002B-FD2D-26BC-A685-36CDABD09DF6}"/>
              </a:ext>
            </a:extLst>
          </p:cNvPr>
          <p:cNvSpPr>
            <a:spLocks noGrp="1" noRot="1" noChangeAspect="1"/>
          </p:cNvSpPr>
          <p:nvPr>
            <p:ph type="sldImg"/>
          </p:nvPr>
        </p:nvSpPr>
        <p:spPr/>
      </p:sp>
    </p:spTree>
    <p:extLst>
      <p:ext uri="{BB962C8B-B14F-4D97-AF65-F5344CB8AC3E}">
        <p14:creationId xmlns:p14="http://schemas.microsoft.com/office/powerpoint/2010/main" val="27559175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4620577"/>
            <a:ext cx="5852160" cy="4333101"/>
          </a:xfrm>
        </p:spPr>
        <p:txBody>
          <a:bodyPr/>
          <a:lstStyle/>
          <a:p>
            <a:r>
              <a:rPr lang="en-US" b="1">
                <a:cs typeface="Calibri"/>
              </a:rPr>
              <a:t>FACILITATOR NOTES</a:t>
            </a:r>
            <a:endParaRPr lang="en-US" b="1"/>
          </a:p>
          <a:p>
            <a:pPr marL="181222" indent="-181222">
              <a:buFont typeface="Arial" panose="020B0604020202020204" pitchFamily="34" charset="0"/>
              <a:buChar char="•"/>
            </a:pPr>
            <a:r>
              <a:rPr lang="en-US" b="1"/>
              <a:t>Say: </a:t>
            </a:r>
            <a:r>
              <a:rPr lang="en-US"/>
              <a:t>Now that we understand more about how to identify signs of distress in study participants, let’s talk about what to do when we recognize those signs or when someone discloses a traumatic experience.</a:t>
            </a:r>
          </a:p>
          <a:p>
            <a:pPr marL="181222" indent="-181222">
              <a:buFont typeface="Arial" panose="020B0604020202020204" pitchFamily="34" charset="0"/>
              <a:buChar char="•"/>
            </a:pPr>
            <a:r>
              <a:rPr lang="en-US" b="1"/>
              <a:t>Say:</a:t>
            </a:r>
            <a:r>
              <a:rPr lang="en-US"/>
              <a:t> Listening to, acknowledging, and validating a person is one of the most valuable things you can do to respond to a person’s distress or their disclosures of traumatic experiences. This can </a:t>
            </a:r>
            <a:r>
              <a:rPr lang="en-US" dirty="0"/>
              <a:t>include </a:t>
            </a:r>
            <a:r>
              <a:rPr lang="en-US"/>
              <a:t>reassuring them that you believe them and that it is okay to feel a range of emotions.</a:t>
            </a:r>
          </a:p>
          <a:p>
            <a:pPr marL="181222" indent="-181222">
              <a:buFont typeface="Arial" panose="020B0604020202020204" pitchFamily="34" charset="0"/>
              <a:buChar char="•"/>
            </a:pPr>
            <a:r>
              <a:rPr lang="en-US" b="1"/>
              <a:t>Say: </a:t>
            </a:r>
            <a:r>
              <a:rPr lang="en-US"/>
              <a:t>There are many ways you can acknowledge and validate a person, and we will cover a few of them here.</a:t>
            </a:r>
            <a:r>
              <a:rPr lang="en-US" b="1"/>
              <a:t> </a:t>
            </a:r>
          </a:p>
          <a:p>
            <a:pPr marL="181222" indent="-181222">
              <a:buFont typeface="Arial" panose="020B0604020202020204" pitchFamily="34" charset="0"/>
              <a:buChar char="•"/>
            </a:pPr>
            <a:r>
              <a:rPr lang="en-US" b="1"/>
              <a:t>Say: </a:t>
            </a:r>
            <a:r>
              <a:rPr lang="en-US"/>
              <a:t>First, it’s important that you thank the person for sharing with you. This shows them that you are interested in what they have to share and that you appreciate that they have confidence in you. This can be said after someone shares an experience with you. It can feel odd to continue with data collection questions after someone discloses a very personal story. At that time, you can say</a:t>
            </a:r>
            <a:r>
              <a:rPr lang="en-US" dirty="0"/>
              <a:t>,</a:t>
            </a:r>
            <a:r>
              <a:rPr lang="en-US"/>
              <a:t> “Thank you for sharing that.”</a:t>
            </a:r>
          </a:p>
          <a:p>
            <a:pPr marL="181222" indent="-181222">
              <a:buFont typeface="Arial" panose="020B0604020202020204" pitchFamily="34" charset="0"/>
              <a:buChar char="•"/>
            </a:pPr>
            <a:endParaRPr lang="en-US"/>
          </a:p>
          <a:p>
            <a:r>
              <a:rPr lang="en-US" b="1"/>
              <a:t>CONTINUED ON NEXT PAGE</a:t>
            </a:r>
          </a:p>
        </p:txBody>
      </p:sp>
      <p:sp>
        <p:nvSpPr>
          <p:cNvPr id="4" name="Slide Number Placeholder 3"/>
          <p:cNvSpPr>
            <a:spLocks noGrp="1"/>
          </p:cNvSpPr>
          <p:nvPr>
            <p:ph type="sldNum" sz="quarter" idx="5"/>
          </p:nvPr>
        </p:nvSpPr>
        <p:spPr/>
        <p:txBody>
          <a:bodyPr/>
          <a:lstStyle/>
          <a:p>
            <a:fld id="{8E370E4C-245D-490F-A4D0-089517A08A60}" type="slidenum">
              <a:rPr lang="en-US" smtClean="0"/>
              <a:pPr/>
              <a:t>42</a:t>
            </a:fld>
            <a:endParaRPr lang="en-US"/>
          </a:p>
        </p:txBody>
      </p:sp>
      <p:sp>
        <p:nvSpPr>
          <p:cNvPr id="7" name="Slide Image Placeholder 6">
            <a:extLst>
              <a:ext uri="{FF2B5EF4-FFF2-40B4-BE49-F238E27FC236}">
                <a16:creationId xmlns:a16="http://schemas.microsoft.com/office/drawing/2014/main" id="{2C232B53-26A6-47CD-4939-70CC1F7232D5}"/>
              </a:ext>
            </a:extLst>
          </p:cNvPr>
          <p:cNvSpPr>
            <a:spLocks noGrp="1" noRot="1" noChangeAspect="1"/>
          </p:cNvSpPr>
          <p:nvPr>
            <p:ph type="sldImg"/>
          </p:nvPr>
        </p:nvSpPr>
        <p:spPr/>
      </p:sp>
    </p:spTree>
    <p:extLst>
      <p:ext uri="{BB962C8B-B14F-4D97-AF65-F5344CB8AC3E}">
        <p14:creationId xmlns:p14="http://schemas.microsoft.com/office/powerpoint/2010/main" val="42945680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8"/>
            <a:ext cx="5852160" cy="4173855"/>
          </a:xfrm>
        </p:spPr>
        <p:txBody>
          <a:bodyPr/>
          <a:lstStyle/>
          <a:p>
            <a:r>
              <a:rPr lang="en-US" b="1">
                <a:cs typeface="Calibri"/>
              </a:rPr>
              <a:t>FACILITATOR NOTES</a:t>
            </a:r>
            <a:endParaRPr lang="en-US" b="1"/>
          </a:p>
          <a:p>
            <a:pPr marL="181222" indent="-181222">
              <a:buFont typeface="Arial" panose="020B0604020202020204" pitchFamily="34" charset="0"/>
              <a:buChar char="•"/>
            </a:pPr>
            <a:r>
              <a:rPr lang="en-US" b="1"/>
              <a:t>Say: </a:t>
            </a:r>
            <a:r>
              <a:rPr lang="en-US"/>
              <a:t>You want the person disclosing to know that you believe them. You can do this in many ways, including saying “I believe you</a:t>
            </a:r>
            <a:r>
              <a:rPr lang="en-US" dirty="0"/>
              <a:t>,” </a:t>
            </a:r>
            <a:r>
              <a:rPr lang="en-US"/>
              <a:t>or just talking to them as if you believe them. For example, don’t ask questions like “Are you sure you’re remembering correctly?” that suggest you </a:t>
            </a:r>
            <a:r>
              <a:rPr lang="en-US" dirty="0"/>
              <a:t>are not </a:t>
            </a:r>
            <a:r>
              <a:rPr lang="en-US"/>
              <a:t>sure about the person’s story. It can be a great relief to a person to know someone believes them. It can also help them to see that it is not their fault, and they may feel more confident about getting help. In the context of data collection, it is important to remember that you are not a detective trying to solve a case. You are capturing someone’s story as they remember it. Ensure that your questions are </a:t>
            </a:r>
            <a:r>
              <a:rPr lang="en-US" dirty="0"/>
              <a:t>asked </a:t>
            </a:r>
            <a:r>
              <a:rPr lang="en-US"/>
              <a:t>in a supportive tone and not a tone that suggests you doubt what they are saying. You can also respond to a disclosure by saying, “I am sorry to hear that,” which suggests you believe what they are telling you.</a:t>
            </a:r>
          </a:p>
          <a:p>
            <a:pPr marL="181222" indent="-181222">
              <a:buFont typeface="Arial" panose="020B0604020202020204" pitchFamily="34" charset="0"/>
              <a:buChar char="•"/>
            </a:pPr>
            <a:r>
              <a:rPr lang="en-US" b="1"/>
              <a:t>Say: </a:t>
            </a:r>
            <a:r>
              <a:rPr lang="en-US"/>
              <a:t>Make sure the person knows that you do not blame them for what happened. Many people will expect to be blamed and may even be blaming themselves because of past experiences or the messages that many survivors get about being at fault.</a:t>
            </a:r>
          </a:p>
          <a:p>
            <a:pPr marL="181222" indent="-181222">
              <a:buFont typeface="Arial" panose="020B0604020202020204" pitchFamily="34" charset="0"/>
              <a:buChar char="•"/>
            </a:pPr>
            <a:r>
              <a:rPr lang="en-US" b="1"/>
              <a:t>Say: </a:t>
            </a:r>
            <a:r>
              <a:rPr lang="en-US"/>
              <a:t>Use the language that the study participant uses. It’s not appropriate for you to label another person’s experience for them</a:t>
            </a:r>
            <a:r>
              <a:rPr lang="en-US" dirty="0"/>
              <a:t>,</a:t>
            </a:r>
            <a:r>
              <a:rPr lang="en-US"/>
              <a:t> and doing so may also cause harm. Using your own labels may also lead the study participant, which will not result in accurate research findings.</a:t>
            </a:r>
          </a:p>
        </p:txBody>
      </p:sp>
      <p:sp>
        <p:nvSpPr>
          <p:cNvPr id="4" name="Slide Number Placeholder 3"/>
          <p:cNvSpPr>
            <a:spLocks noGrp="1"/>
          </p:cNvSpPr>
          <p:nvPr>
            <p:ph type="sldNum" sz="quarter" idx="5"/>
          </p:nvPr>
        </p:nvSpPr>
        <p:spPr/>
        <p:txBody>
          <a:bodyPr/>
          <a:lstStyle/>
          <a:p>
            <a:fld id="{8E370E4C-245D-490F-A4D0-089517A08A60}" type="slidenum">
              <a:rPr lang="en-US" smtClean="0"/>
              <a:t>43</a:t>
            </a:fld>
            <a:endParaRPr lang="en-US"/>
          </a:p>
        </p:txBody>
      </p:sp>
    </p:spTree>
    <p:extLst>
      <p:ext uri="{BB962C8B-B14F-4D97-AF65-F5344CB8AC3E}">
        <p14:creationId xmlns:p14="http://schemas.microsoft.com/office/powerpoint/2010/main" val="10853138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FACILITATOR NOTES</a:t>
            </a:r>
            <a:endParaRPr lang="en-US" b="1"/>
          </a:p>
          <a:p>
            <a:pPr marL="181222" indent="-181222">
              <a:buFont typeface="Arial" panose="020B0604020202020204" pitchFamily="34" charset="0"/>
              <a:buChar char="•"/>
            </a:pPr>
            <a:r>
              <a:rPr lang="en-US" b="1"/>
              <a:t>Say: </a:t>
            </a:r>
            <a:r>
              <a:rPr lang="en-US"/>
              <a:t>In our conversations with study participants who are experiencing distress or who have disclosed a traumatic experience, there are also some types of statements and questions to avoid. By avoiding these statements and questions, we can avoid making the study participant feel shamed or blamed for their situation or experience.</a:t>
            </a:r>
          </a:p>
          <a:p>
            <a:pPr marL="181222" indent="-181222">
              <a:buFont typeface="Arial" panose="020B0604020202020204" pitchFamily="34" charset="0"/>
              <a:buChar char="•"/>
            </a:pPr>
            <a:r>
              <a:rPr lang="en-US"/>
              <a:t>Present the slide.</a:t>
            </a:r>
          </a:p>
        </p:txBody>
      </p:sp>
      <p:sp>
        <p:nvSpPr>
          <p:cNvPr id="4" name="Slide Number Placeholder 3"/>
          <p:cNvSpPr>
            <a:spLocks noGrp="1"/>
          </p:cNvSpPr>
          <p:nvPr>
            <p:ph type="sldNum" sz="quarter" idx="5"/>
          </p:nvPr>
        </p:nvSpPr>
        <p:spPr/>
        <p:txBody>
          <a:bodyPr/>
          <a:lstStyle/>
          <a:p>
            <a:fld id="{8E370E4C-245D-490F-A4D0-089517A08A60}" type="slidenum">
              <a:rPr lang="en-US" smtClean="0"/>
              <a:t>44</a:t>
            </a:fld>
            <a:endParaRPr lang="en-US"/>
          </a:p>
        </p:txBody>
      </p:sp>
    </p:spTree>
    <p:extLst>
      <p:ext uri="{BB962C8B-B14F-4D97-AF65-F5344CB8AC3E}">
        <p14:creationId xmlns:p14="http://schemas.microsoft.com/office/powerpoint/2010/main" val="25128195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4620578"/>
            <a:ext cx="5852160" cy="4498896"/>
          </a:xfrm>
        </p:spPr>
        <p:txBody>
          <a:bodyPr/>
          <a:lstStyle/>
          <a:p>
            <a:r>
              <a:rPr lang="en-US" b="1">
                <a:cs typeface="Calibri"/>
              </a:rPr>
              <a:t>FACILITATOR NOTES</a:t>
            </a:r>
            <a:endParaRPr lang="en-US" b="1"/>
          </a:p>
          <a:p>
            <a:pPr marL="181222" indent="-181222">
              <a:buFont typeface="Arial" panose="020B0604020202020204" pitchFamily="34" charset="0"/>
              <a:buChar char="•"/>
            </a:pPr>
            <a:r>
              <a:rPr lang="en-US" b="1"/>
              <a:t>Say: </a:t>
            </a:r>
            <a:r>
              <a:rPr lang="en-US"/>
              <a:t>The final technique is to offer study participants options for support and follow their lead so that they can make their own decisions.</a:t>
            </a:r>
            <a:endParaRPr lang="en-US" dirty="0"/>
          </a:p>
          <a:p>
            <a:pPr marL="181222" indent="-181222">
              <a:buFont typeface="Arial" panose="020B0604020202020204" pitchFamily="34" charset="0"/>
              <a:buChar char="•"/>
            </a:pPr>
            <a:r>
              <a:rPr lang="en-US" b="1"/>
              <a:t>Say: </a:t>
            </a:r>
            <a:r>
              <a:rPr lang="en-US"/>
              <a:t>Let the study participant know that help is available if they want it and offer to connect them to a staff member who is trained to provide more specialized support (e.g., first-line support/LIVES for violence response). </a:t>
            </a:r>
            <a:endParaRPr lang="en-US" dirty="0"/>
          </a:p>
          <a:p>
            <a:pPr marL="181222" indent="-181222">
              <a:buFont typeface="Arial" panose="020B0604020202020204" pitchFamily="34" charset="0"/>
              <a:buChar char="•"/>
            </a:pPr>
            <a:r>
              <a:rPr lang="en-US" b="1"/>
              <a:t>Say: </a:t>
            </a:r>
            <a:r>
              <a:rPr lang="en-US"/>
              <a:t>If the study participant declines, offer to share relevant resources with them.</a:t>
            </a:r>
            <a:endParaRPr lang="en-US" dirty="0"/>
          </a:p>
          <a:p>
            <a:pPr marL="181222" indent="-181222">
              <a:buFont typeface="Arial" panose="020B0604020202020204" pitchFamily="34" charset="0"/>
              <a:buChar char="•"/>
            </a:pPr>
            <a:r>
              <a:rPr lang="en-US" b="1"/>
              <a:t>Say: </a:t>
            </a:r>
            <a:r>
              <a:rPr lang="en-US"/>
              <a:t>All people should be offered relevant services and be provided information about them so that they can </a:t>
            </a:r>
            <a:r>
              <a:rPr lang="en-US" dirty="0"/>
              <a:t>decide </a:t>
            </a:r>
            <a:r>
              <a:rPr lang="en-US"/>
              <a:t>what services they would like to use, if any. Do not feel that each person needs to get some kind of service. It is completely up to the person to decide what is right for them at the time. Do let them know where they can go for help in the future if they choose to reach out at some later date.</a:t>
            </a:r>
            <a:endParaRPr lang="en-US" dirty="0"/>
          </a:p>
          <a:p>
            <a:pPr marL="181222" indent="-181222">
              <a:buFont typeface="Arial" panose="020B0604020202020204" pitchFamily="34" charset="0"/>
              <a:buChar char="•"/>
            </a:pPr>
            <a:r>
              <a:rPr lang="en-US" b="1"/>
              <a:t>Say: </a:t>
            </a:r>
            <a:r>
              <a:rPr lang="en-US" dirty="0"/>
              <a:t>When </a:t>
            </a:r>
            <a:r>
              <a:rPr lang="en-US"/>
              <a:t>violence is perpetrated against someone, it causes a loss of control. One of the most important things that you can do is help return control to that person</a:t>
            </a:r>
            <a:r>
              <a:rPr lang="en-US" dirty="0"/>
              <a:t>. Ensure that everything you say and do allows the study participant to regain control</a:t>
            </a:r>
            <a:r>
              <a:rPr lang="en-US"/>
              <a:t>. One of the best ways to do this is by giving the person options and letting them decide what they would like to do next. For example, you can say, “You are the only person who can decide that.”</a:t>
            </a:r>
            <a:endParaRPr lang="en-US" dirty="0"/>
          </a:p>
          <a:p>
            <a:endParaRPr lang="en-US"/>
          </a:p>
          <a:p>
            <a:r>
              <a:rPr lang="en-US" b="1"/>
              <a:t>CONTINUED ON NEXT PAGE</a:t>
            </a:r>
          </a:p>
        </p:txBody>
      </p:sp>
      <p:sp>
        <p:nvSpPr>
          <p:cNvPr id="4" name="Slide Number Placeholder 3"/>
          <p:cNvSpPr>
            <a:spLocks noGrp="1"/>
          </p:cNvSpPr>
          <p:nvPr>
            <p:ph type="sldNum" sz="quarter" idx="5"/>
          </p:nvPr>
        </p:nvSpPr>
        <p:spPr/>
        <p:txBody>
          <a:bodyPr/>
          <a:lstStyle/>
          <a:p>
            <a:fld id="{8E370E4C-245D-490F-A4D0-089517A08A60}" type="slidenum">
              <a:rPr lang="en-US" smtClean="0"/>
              <a:pPr/>
              <a:t>45</a:t>
            </a:fld>
            <a:endParaRPr lang="en-US"/>
          </a:p>
        </p:txBody>
      </p:sp>
      <p:sp>
        <p:nvSpPr>
          <p:cNvPr id="7" name="Slide Image Placeholder 6">
            <a:extLst>
              <a:ext uri="{FF2B5EF4-FFF2-40B4-BE49-F238E27FC236}">
                <a16:creationId xmlns:a16="http://schemas.microsoft.com/office/drawing/2014/main" id="{09A45E8E-0D9A-78F6-EE33-160C17C7967D}"/>
              </a:ext>
            </a:extLst>
          </p:cNvPr>
          <p:cNvSpPr>
            <a:spLocks noGrp="1" noRot="1" noChangeAspect="1"/>
          </p:cNvSpPr>
          <p:nvPr>
            <p:ph type="sldImg"/>
          </p:nvPr>
        </p:nvSpPr>
        <p:spPr/>
      </p:sp>
    </p:spTree>
    <p:extLst>
      <p:ext uri="{BB962C8B-B14F-4D97-AF65-F5344CB8AC3E}">
        <p14:creationId xmlns:p14="http://schemas.microsoft.com/office/powerpoint/2010/main" val="20015559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NOTES</a:t>
            </a:r>
          </a:p>
          <a:p>
            <a:pPr marL="181222" indent="-181222">
              <a:buFont typeface="Arial" panose="020B0604020202020204" pitchFamily="34" charset="0"/>
              <a:buChar char="•"/>
            </a:pPr>
            <a:r>
              <a:rPr lang="en-US" b="1"/>
              <a:t>Say: </a:t>
            </a:r>
            <a:r>
              <a:rPr lang="en-US"/>
              <a:t>Under no circumstances should you tell the person what they “should” do. You are unlikely to know what would work best for them</a:t>
            </a:r>
            <a:r>
              <a:rPr lang="en-US" dirty="0"/>
              <a:t>,</a:t>
            </a:r>
            <a:r>
              <a:rPr lang="en-US"/>
              <a:t> and if you give advice that they do not follow</a:t>
            </a:r>
            <a:r>
              <a:rPr lang="en-US" dirty="0"/>
              <a:t>,</a:t>
            </a:r>
            <a:r>
              <a:rPr lang="en-US"/>
              <a:t> they may feel unable to continue to talk with you about what they are experiencing. Telling someone what they “should” do also suggests that if they do not do this they are somehow to blame.</a:t>
            </a:r>
          </a:p>
          <a:p>
            <a:pPr marL="181222" indent="-181222">
              <a:buFont typeface="Arial" panose="020B0604020202020204" pitchFamily="34" charset="0"/>
              <a:buChar char="•"/>
            </a:pPr>
            <a:r>
              <a:rPr lang="en-US" b="1"/>
              <a:t>Say: </a:t>
            </a:r>
            <a:r>
              <a:rPr lang="en-US" dirty="0"/>
              <a:t>It is </a:t>
            </a:r>
            <a:r>
              <a:rPr lang="en-US"/>
              <a:t>also important that you </a:t>
            </a:r>
            <a:r>
              <a:rPr lang="en-US" dirty="0"/>
              <a:t>do not </a:t>
            </a:r>
            <a:r>
              <a:rPr lang="en-US"/>
              <a:t>try to force someone to share information with you. They can share however much or little they wish to. In the context of a study, </a:t>
            </a:r>
            <a:r>
              <a:rPr lang="en-US" dirty="0"/>
              <a:t>it is</a:t>
            </a:r>
            <a:r>
              <a:rPr lang="en-US"/>
              <a:t> important for you to offer many options throughout the study—such as, would you like to take a break? Would you like me to provide any referrals? Is it okay if I continue? Asking permission is one way of giving the person control.</a:t>
            </a:r>
          </a:p>
        </p:txBody>
      </p:sp>
      <p:sp>
        <p:nvSpPr>
          <p:cNvPr id="4" name="Slide Number Placeholder 3"/>
          <p:cNvSpPr>
            <a:spLocks noGrp="1"/>
          </p:cNvSpPr>
          <p:nvPr>
            <p:ph type="sldNum" sz="quarter" idx="5"/>
          </p:nvPr>
        </p:nvSpPr>
        <p:spPr/>
        <p:txBody>
          <a:bodyPr/>
          <a:lstStyle/>
          <a:p>
            <a:fld id="{8E370E4C-245D-490F-A4D0-089517A08A60}" type="slidenum">
              <a:rPr lang="en-US" smtClean="0"/>
              <a:t>46</a:t>
            </a:fld>
            <a:endParaRPr lang="en-US"/>
          </a:p>
        </p:txBody>
      </p:sp>
    </p:spTree>
    <p:extLst>
      <p:ext uri="{BB962C8B-B14F-4D97-AF65-F5344CB8AC3E}">
        <p14:creationId xmlns:p14="http://schemas.microsoft.com/office/powerpoint/2010/main" val="13067066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FACILITATOR NOTES</a:t>
            </a:r>
            <a:endParaRPr lang="en-US" b="1"/>
          </a:p>
          <a:p>
            <a:pPr marL="181222" indent="-181222">
              <a:buFont typeface="Arial" panose="020B0604020202020204" pitchFamily="34" charset="0"/>
              <a:buChar char="•"/>
            </a:pPr>
            <a:r>
              <a:rPr lang="en-US" b="1"/>
              <a:t>Say: </a:t>
            </a:r>
            <a:r>
              <a:rPr lang="en-US"/>
              <a:t>For study participants who choose not to speak to a provider about their situation, you can be the important link between them and services that can help them. Because not all study participants will want to be referred to a provider, data collectors should make sure they are familiar with referral resources that are available in their area. </a:t>
            </a:r>
            <a:endParaRPr lang="en-US" dirty="0"/>
          </a:p>
          <a:p>
            <a:pPr marL="181222" indent="-181222">
              <a:buFont typeface="Arial" panose="020B0604020202020204" pitchFamily="34" charset="0"/>
              <a:buChar char="•"/>
            </a:pPr>
            <a:r>
              <a:rPr lang="en-US"/>
              <a:t>Present the slide.</a:t>
            </a:r>
            <a:endParaRPr lang="en-US" dirty="0"/>
          </a:p>
        </p:txBody>
      </p:sp>
      <p:sp>
        <p:nvSpPr>
          <p:cNvPr id="4" name="Slide Number Placeholder 3"/>
          <p:cNvSpPr>
            <a:spLocks noGrp="1"/>
          </p:cNvSpPr>
          <p:nvPr>
            <p:ph type="sldNum" sz="quarter" idx="5"/>
          </p:nvPr>
        </p:nvSpPr>
        <p:spPr/>
        <p:txBody>
          <a:bodyPr/>
          <a:lstStyle/>
          <a:p>
            <a:fld id="{8E370E4C-245D-490F-A4D0-089517A08A60}" type="slidenum">
              <a:rPr lang="en-US" smtClean="0"/>
              <a:t>47</a:t>
            </a:fld>
            <a:endParaRPr lang="en-US"/>
          </a:p>
        </p:txBody>
      </p:sp>
    </p:spTree>
    <p:extLst>
      <p:ext uri="{BB962C8B-B14F-4D97-AF65-F5344CB8AC3E}">
        <p14:creationId xmlns:p14="http://schemas.microsoft.com/office/powerpoint/2010/main" val="32079550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ADAPT FOR CONTEXT</a:t>
            </a:r>
          </a:p>
          <a:p>
            <a:pPr marL="181222" indent="-181222">
              <a:buFont typeface="Arial" panose="020B0604020202020204" pitchFamily="34" charset="0"/>
              <a:buChar char="•"/>
            </a:pPr>
            <a:r>
              <a:rPr lang="en-US">
                <a:cs typeface="Calibri"/>
              </a:rPr>
              <a:t>Change the names used in the scenarios to be more locally relevant. Try to avoid using names of training participants in the scenarios.</a:t>
            </a:r>
          </a:p>
          <a:p>
            <a:pPr marL="181222" indent="-181222">
              <a:buFont typeface="Arial" panose="020B0604020202020204" pitchFamily="34" charset="0"/>
              <a:buChar char="•"/>
            </a:pPr>
            <a:r>
              <a:rPr lang="en-US"/>
              <a:t>Replace the character silhouette if not relevant or appropriate to the context.</a:t>
            </a:r>
          </a:p>
          <a:p>
            <a:endParaRPr lang="en-US" b="1">
              <a:cs typeface="Calibri"/>
            </a:endParaRPr>
          </a:p>
          <a:p>
            <a:r>
              <a:rPr lang="en-US" b="1">
                <a:cs typeface="Calibri"/>
              </a:rPr>
              <a:t>FACILITATOR NOTES</a:t>
            </a:r>
            <a:endParaRPr lang="en-US" b="1"/>
          </a:p>
          <a:p>
            <a:pPr marL="181222" indent="-181222">
              <a:buFont typeface="Arial" panose="020B0604020202020204" pitchFamily="34" charset="0"/>
              <a:buChar char="•"/>
            </a:pPr>
            <a:r>
              <a:rPr lang="en-US"/>
              <a:t>Before reading this slide, alert training participants that you are about to begin talking about situations that could be upsetting. Remind them of the individual reflection activity they completed (page 2 of workbook) and that they are free to do what they need to do to take care of themselves during the rest of the training.</a:t>
            </a:r>
          </a:p>
          <a:p>
            <a:pPr marL="181222" indent="-181222">
              <a:buFont typeface="Arial" panose="020B0604020202020204" pitchFamily="34" charset="0"/>
              <a:buChar char="•"/>
            </a:pPr>
            <a:r>
              <a:rPr lang="en-US" b="1"/>
              <a:t>Say: </a:t>
            </a:r>
            <a:r>
              <a:rPr lang="en-US"/>
              <a:t>First, we will practice using the skills in this scenario together. Then, you’ll have a chance to practice in small groups to refine your skills. </a:t>
            </a:r>
          </a:p>
          <a:p>
            <a:pPr marL="181222" indent="-181222">
              <a:buFont typeface="Arial" panose="020B0604020202020204" pitchFamily="34" charset="0"/>
              <a:buChar char="•"/>
            </a:pPr>
            <a:r>
              <a:rPr lang="en-US"/>
              <a:t>Ask a training participant to read the scenario </a:t>
            </a:r>
            <a:r>
              <a:rPr lang="en-US" dirty="0"/>
              <a:t>aloud</a:t>
            </a:r>
            <a:r>
              <a:rPr lang="en-US"/>
              <a:t>. </a:t>
            </a:r>
          </a:p>
        </p:txBody>
      </p:sp>
      <p:sp>
        <p:nvSpPr>
          <p:cNvPr id="4" name="Slide Number Placeholder 3"/>
          <p:cNvSpPr>
            <a:spLocks noGrp="1"/>
          </p:cNvSpPr>
          <p:nvPr>
            <p:ph type="sldNum" sz="quarter" idx="5"/>
          </p:nvPr>
        </p:nvSpPr>
        <p:spPr/>
        <p:txBody>
          <a:bodyPr/>
          <a:lstStyle/>
          <a:p>
            <a:fld id="{8E370E4C-245D-490F-A4D0-089517A08A60}" type="slidenum">
              <a:rPr lang="en-US" smtClean="0"/>
              <a:t>48</a:t>
            </a:fld>
            <a:endParaRPr lang="en-US"/>
          </a:p>
        </p:txBody>
      </p:sp>
    </p:spTree>
    <p:extLst>
      <p:ext uri="{BB962C8B-B14F-4D97-AF65-F5344CB8AC3E}">
        <p14:creationId xmlns:p14="http://schemas.microsoft.com/office/powerpoint/2010/main" val="31028726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ADAPT FOR CONTEXT</a:t>
            </a:r>
          </a:p>
          <a:p>
            <a:pPr marL="181222" indent="-181222">
              <a:buFont typeface="Arial" panose="020B0604020202020204" pitchFamily="34" charset="0"/>
              <a:buChar char="•"/>
            </a:pPr>
            <a:r>
              <a:rPr lang="en-US">
                <a:cs typeface="Calibri"/>
              </a:rPr>
              <a:t>Change the names used in the scenarios to be more locally relevant. Try to avoid using names of training participants in the scenarios.</a:t>
            </a:r>
          </a:p>
          <a:p>
            <a:pPr marL="181222" indent="-181222">
              <a:buFont typeface="Arial" panose="020B0604020202020204" pitchFamily="34" charset="0"/>
              <a:buChar char="•"/>
            </a:pPr>
            <a:r>
              <a:rPr lang="en-US"/>
              <a:t>Replace the character silhouettes if not relevant or appropriate to the context.</a:t>
            </a:r>
            <a:endParaRPr lang="en-US">
              <a:cs typeface="Calibri"/>
            </a:endParaRPr>
          </a:p>
          <a:p>
            <a:endParaRPr lang="en-US" b="1">
              <a:cs typeface="Calibri"/>
            </a:endParaRPr>
          </a:p>
          <a:p>
            <a:r>
              <a:rPr lang="en-US" b="1">
                <a:cs typeface="Calibri"/>
              </a:rPr>
              <a:t>FACILITATOR NOTES</a:t>
            </a:r>
            <a:endParaRPr lang="en-US" b="1"/>
          </a:p>
          <a:p>
            <a:pPr marL="181222" indent="-181222">
              <a:buFont typeface="Arial" panose="020B0604020202020204" pitchFamily="34" charset="0"/>
              <a:buChar char="•"/>
            </a:pPr>
            <a:r>
              <a:rPr lang="en-US" b="1"/>
              <a:t>Say: </a:t>
            </a:r>
            <a:r>
              <a:rPr lang="en-US"/>
              <a:t>Now we will begin the group practice. </a:t>
            </a:r>
          </a:p>
          <a:p>
            <a:pPr marL="181222" indent="-181222">
              <a:buFont typeface="Arial" panose="020B0604020202020204" pitchFamily="34" charset="0"/>
              <a:buChar char="•"/>
            </a:pPr>
            <a:r>
              <a:rPr lang="en-US"/>
              <a:t>Read the statements on the slide with one facilitator taking the role of the data collector (character on the left-hand side) and the other taking the role of the study participant (right-hand side).</a:t>
            </a:r>
          </a:p>
          <a:p>
            <a:pPr marL="181222" indent="-181222">
              <a:buFont typeface="Arial" panose="020B0604020202020204" pitchFamily="34" charset="0"/>
              <a:buChar char="•"/>
            </a:pPr>
            <a:r>
              <a:rPr lang="en-US" b="1"/>
              <a:t>Say: </a:t>
            </a:r>
            <a:r>
              <a:rPr lang="en-US"/>
              <a:t>Imagine that you are the data collector in this scenario. What would you do or say next?</a:t>
            </a:r>
            <a:endParaRPr lang="en-US" b="1"/>
          </a:p>
          <a:p>
            <a:pPr marL="181222" indent="-181222">
              <a:buFont typeface="Arial" panose="020B0604020202020204" pitchFamily="34" charset="0"/>
              <a:buChar char="•"/>
            </a:pPr>
            <a:r>
              <a:rPr lang="en-US"/>
              <a:t>Encourage the training participants to brainstorm some possible responses to Zuri’s statement.</a:t>
            </a:r>
          </a:p>
          <a:p>
            <a:pPr marL="181222" indent="-181222">
              <a:buFont typeface="Arial" panose="020B0604020202020204" pitchFamily="34" charset="0"/>
              <a:buChar char="•"/>
            </a:pPr>
            <a:r>
              <a:rPr lang="en-US"/>
              <a:t>Encourage training participants to share their responses in the chat box or by unmuting their mics.</a:t>
            </a:r>
          </a:p>
          <a:p>
            <a:pPr marL="181222" indent="-181222">
              <a:buFont typeface="Arial" panose="020B0604020202020204" pitchFamily="34" charset="0"/>
              <a:buChar char="•"/>
            </a:pPr>
            <a:r>
              <a:rPr lang="en-US"/>
              <a:t>As responses appear, validate and/or improve upon ideas from training participants.</a:t>
            </a:r>
          </a:p>
        </p:txBody>
      </p:sp>
      <p:sp>
        <p:nvSpPr>
          <p:cNvPr id="4" name="Slide Number Placeholder 3"/>
          <p:cNvSpPr>
            <a:spLocks noGrp="1"/>
          </p:cNvSpPr>
          <p:nvPr>
            <p:ph type="sldNum" sz="quarter" idx="5"/>
          </p:nvPr>
        </p:nvSpPr>
        <p:spPr/>
        <p:txBody>
          <a:bodyPr/>
          <a:lstStyle/>
          <a:p>
            <a:fld id="{8E370E4C-245D-490F-A4D0-089517A08A60}" type="slidenum">
              <a:rPr lang="en-US" smtClean="0"/>
              <a:t>49</a:t>
            </a:fld>
            <a:endParaRPr lang="en-US"/>
          </a:p>
        </p:txBody>
      </p:sp>
    </p:spTree>
    <p:extLst>
      <p:ext uri="{BB962C8B-B14F-4D97-AF65-F5344CB8AC3E}">
        <p14:creationId xmlns:p14="http://schemas.microsoft.com/office/powerpoint/2010/main" val="2722220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NOTES</a:t>
            </a:r>
          </a:p>
          <a:p>
            <a:pPr marL="181222" indent="-181222">
              <a:buFont typeface="Arial" panose="020B0604020202020204" pitchFamily="34" charset="0"/>
              <a:buChar char="•"/>
            </a:pPr>
            <a:r>
              <a:rPr lang="en-US"/>
              <a:t>Present the slide.</a:t>
            </a:r>
          </a:p>
        </p:txBody>
      </p:sp>
      <p:sp>
        <p:nvSpPr>
          <p:cNvPr id="4" name="Slide Number Placeholder 3"/>
          <p:cNvSpPr>
            <a:spLocks noGrp="1"/>
          </p:cNvSpPr>
          <p:nvPr>
            <p:ph type="sldNum" sz="quarter" idx="5"/>
          </p:nvPr>
        </p:nvSpPr>
        <p:spPr/>
        <p:txBody>
          <a:bodyPr/>
          <a:lstStyle/>
          <a:p>
            <a:fld id="{8E370E4C-245D-490F-A4D0-089517A08A60}" type="slidenum">
              <a:rPr lang="en-US" smtClean="0"/>
              <a:t>5</a:t>
            </a:fld>
            <a:endParaRPr lang="en-US"/>
          </a:p>
        </p:txBody>
      </p:sp>
    </p:spTree>
    <p:extLst>
      <p:ext uri="{BB962C8B-B14F-4D97-AF65-F5344CB8AC3E}">
        <p14:creationId xmlns:p14="http://schemas.microsoft.com/office/powerpoint/2010/main" val="30735464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ADAPT FOR CONTEXT</a:t>
            </a:r>
          </a:p>
          <a:p>
            <a:pPr marL="181222" indent="-181222">
              <a:buFont typeface="Arial" panose="020B0604020202020204" pitchFamily="34" charset="0"/>
              <a:buChar char="•"/>
            </a:pPr>
            <a:r>
              <a:rPr lang="en-US">
                <a:cs typeface="Calibri"/>
              </a:rPr>
              <a:t>Change the names used in the scenarios to be more locally relevant. Try to avoid using names of training participants in the scenarios.</a:t>
            </a:r>
          </a:p>
          <a:p>
            <a:pPr marL="181222" indent="-181222">
              <a:buFont typeface="Arial" panose="020B0604020202020204" pitchFamily="34" charset="0"/>
              <a:buChar char="•"/>
            </a:pPr>
            <a:r>
              <a:rPr lang="en-US"/>
              <a:t>Replace the character silhouettes if not relevant or appropriate to the context.</a:t>
            </a:r>
            <a:endParaRPr lang="en-US">
              <a:cs typeface="Calibri"/>
            </a:endParaRPr>
          </a:p>
          <a:p>
            <a:endParaRPr lang="en-US" b="1">
              <a:cs typeface="Calibri"/>
            </a:endParaRPr>
          </a:p>
          <a:p>
            <a:r>
              <a:rPr lang="en-US" b="1">
                <a:cs typeface="Calibri"/>
              </a:rPr>
              <a:t>FACILITATOR NOTES</a:t>
            </a:r>
            <a:endParaRPr lang="en-US" b="1"/>
          </a:p>
          <a:p>
            <a:pPr marL="181222" indent="-181222">
              <a:buFont typeface="Arial" panose="020B0604020202020204" pitchFamily="34" charset="0"/>
              <a:buChar char="•"/>
            </a:pPr>
            <a:r>
              <a:rPr lang="en-US"/>
              <a:t>Share the sample responses on the slide and, if time allows, ask training participants for any further ideas that have not been mentioned. </a:t>
            </a:r>
          </a:p>
          <a:p>
            <a:pPr marL="181222" indent="-181222">
              <a:buFont typeface="Arial" panose="020B0604020202020204" pitchFamily="34" charset="0"/>
              <a:buChar char="•"/>
            </a:pPr>
            <a:r>
              <a:rPr lang="en-US"/>
              <a:t>Highlight the techniques used in the sample responses.</a:t>
            </a:r>
          </a:p>
        </p:txBody>
      </p:sp>
      <p:sp>
        <p:nvSpPr>
          <p:cNvPr id="4" name="Slide Number Placeholder 3"/>
          <p:cNvSpPr>
            <a:spLocks noGrp="1"/>
          </p:cNvSpPr>
          <p:nvPr>
            <p:ph type="sldNum" sz="quarter" idx="5"/>
          </p:nvPr>
        </p:nvSpPr>
        <p:spPr/>
        <p:txBody>
          <a:bodyPr/>
          <a:lstStyle/>
          <a:p>
            <a:fld id="{8E370E4C-245D-490F-A4D0-089517A08A60}" type="slidenum">
              <a:rPr lang="en-US" smtClean="0"/>
              <a:t>50</a:t>
            </a:fld>
            <a:endParaRPr lang="en-US"/>
          </a:p>
        </p:txBody>
      </p:sp>
    </p:spTree>
    <p:extLst>
      <p:ext uri="{BB962C8B-B14F-4D97-AF65-F5344CB8AC3E}">
        <p14:creationId xmlns:p14="http://schemas.microsoft.com/office/powerpoint/2010/main" val="32688623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ADAPT FOR CONTEXT</a:t>
            </a:r>
          </a:p>
          <a:p>
            <a:pPr marL="181222" indent="-181222">
              <a:buFont typeface="Arial" panose="020B0604020202020204" pitchFamily="34" charset="0"/>
              <a:buChar char="•"/>
            </a:pPr>
            <a:r>
              <a:rPr lang="en-US">
                <a:cs typeface="Calibri"/>
              </a:rPr>
              <a:t>Change the names used in the scenarios to be more locally relevant. Try to avoid using names of training participants in the scenarios.</a:t>
            </a:r>
          </a:p>
          <a:p>
            <a:pPr marL="181222" indent="-181222">
              <a:buFont typeface="Arial" panose="020B0604020202020204" pitchFamily="34" charset="0"/>
              <a:buChar char="•"/>
            </a:pPr>
            <a:r>
              <a:rPr lang="en-US"/>
              <a:t>Replace the character silhouettes if not relevant or appropriate to the context.</a:t>
            </a:r>
            <a:endParaRPr lang="en-US">
              <a:cs typeface="Calibri"/>
            </a:endParaRPr>
          </a:p>
          <a:p>
            <a:endParaRPr lang="en-US" b="1">
              <a:cs typeface="Calibri"/>
            </a:endParaRPr>
          </a:p>
          <a:p>
            <a:r>
              <a:rPr lang="en-US" b="1">
                <a:cs typeface="Calibri"/>
              </a:rPr>
              <a:t>FACILITATOR NOTES</a:t>
            </a:r>
            <a:endParaRPr lang="en-US" b="1"/>
          </a:p>
          <a:p>
            <a:pPr marL="181222" indent="-181222">
              <a:buFont typeface="Arial" panose="020B0604020202020204" pitchFamily="34" charset="0"/>
              <a:buChar char="•"/>
            </a:pPr>
            <a:r>
              <a:rPr lang="en-US"/>
              <a:t>Read the statements on the slide.</a:t>
            </a:r>
          </a:p>
          <a:p>
            <a:pPr marL="181222" indent="-181222">
              <a:buFont typeface="Arial" panose="020B0604020202020204" pitchFamily="34" charset="0"/>
              <a:buChar char="•"/>
            </a:pPr>
            <a:r>
              <a:rPr lang="en-US"/>
              <a:t>Encourage the training participants to brainstorm some possible responses to Zuri’s statement.</a:t>
            </a:r>
          </a:p>
          <a:p>
            <a:pPr marL="181222" indent="-181222">
              <a:buFont typeface="Arial" panose="020B0604020202020204" pitchFamily="34" charset="0"/>
              <a:buChar char="•"/>
            </a:pPr>
            <a:r>
              <a:rPr lang="en-US"/>
              <a:t>Encourage training participants to share their responses in the chat box or by unmuting their mics.</a:t>
            </a:r>
          </a:p>
          <a:p>
            <a:pPr marL="181222" indent="-181222">
              <a:buFont typeface="Arial" panose="020B0604020202020204" pitchFamily="34" charset="0"/>
              <a:buChar char="•"/>
            </a:pPr>
            <a:r>
              <a:rPr lang="en-US"/>
              <a:t>As responses appear, validate and/or improve upon ideas from training participants.</a:t>
            </a:r>
          </a:p>
        </p:txBody>
      </p:sp>
      <p:sp>
        <p:nvSpPr>
          <p:cNvPr id="4" name="Slide Number Placeholder 3"/>
          <p:cNvSpPr>
            <a:spLocks noGrp="1"/>
          </p:cNvSpPr>
          <p:nvPr>
            <p:ph type="sldNum" sz="quarter" idx="5"/>
          </p:nvPr>
        </p:nvSpPr>
        <p:spPr/>
        <p:txBody>
          <a:bodyPr/>
          <a:lstStyle/>
          <a:p>
            <a:fld id="{8E370E4C-245D-490F-A4D0-089517A08A60}" type="slidenum">
              <a:rPr lang="en-US" smtClean="0"/>
              <a:t>51</a:t>
            </a:fld>
            <a:endParaRPr lang="en-US"/>
          </a:p>
        </p:txBody>
      </p:sp>
    </p:spTree>
    <p:extLst>
      <p:ext uri="{BB962C8B-B14F-4D97-AF65-F5344CB8AC3E}">
        <p14:creationId xmlns:p14="http://schemas.microsoft.com/office/powerpoint/2010/main" val="27447024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ADAPT FOR CONTEXT</a:t>
            </a:r>
          </a:p>
          <a:p>
            <a:pPr marL="181222" indent="-181222">
              <a:buFont typeface="Arial" panose="020B0604020202020204" pitchFamily="34" charset="0"/>
              <a:buChar char="•"/>
            </a:pPr>
            <a:r>
              <a:rPr lang="en-US">
                <a:cs typeface="Calibri"/>
              </a:rPr>
              <a:t>Change the names used in the scenarios to be more locally relevant. Try to avoid using names of training participants in the scenarios.</a:t>
            </a:r>
          </a:p>
          <a:p>
            <a:pPr marL="181222" indent="-181222">
              <a:buFont typeface="Arial" panose="020B0604020202020204" pitchFamily="34" charset="0"/>
              <a:buChar char="•"/>
            </a:pPr>
            <a:r>
              <a:rPr lang="en-US"/>
              <a:t>Replace the character silhouettes if not relevant or appropriate to the context.</a:t>
            </a:r>
            <a:endParaRPr lang="en-US">
              <a:cs typeface="Calibri"/>
            </a:endParaRPr>
          </a:p>
          <a:p>
            <a:pPr>
              <a:defRPr/>
            </a:pPr>
            <a:endParaRPr lang="en-US" b="1">
              <a:cs typeface="Calibri"/>
            </a:endParaRPr>
          </a:p>
          <a:p>
            <a:pPr>
              <a:defRPr/>
            </a:pPr>
            <a:r>
              <a:rPr lang="en-US" b="1">
                <a:cs typeface="Calibri"/>
              </a:rPr>
              <a:t>FACILITATOR NOTES</a:t>
            </a:r>
            <a:endParaRPr lang="en-US" b="1"/>
          </a:p>
          <a:p>
            <a:pPr marL="181222" indent="-181222">
              <a:buFont typeface="Arial" panose="020B0604020202020204" pitchFamily="34" charset="0"/>
              <a:buChar char="•"/>
            </a:pPr>
            <a:r>
              <a:rPr lang="en-US"/>
              <a:t>Share the sample responses on the slide and, if time allows, ask training participants for any further ideas that have not been mentioned. </a:t>
            </a:r>
          </a:p>
          <a:p>
            <a:pPr marL="181222" indent="-181222">
              <a:buFont typeface="Arial" panose="020B0604020202020204" pitchFamily="34" charset="0"/>
              <a:buChar char="•"/>
            </a:pPr>
            <a:r>
              <a:rPr lang="en-US"/>
              <a:t>Highlight the techniques used in the sample responses.</a:t>
            </a:r>
          </a:p>
          <a:p>
            <a:pPr marL="181222" indent="-181222">
              <a:buFont typeface="Arial" panose="020B0604020202020204" pitchFamily="34" charset="0"/>
              <a:buChar char="•"/>
            </a:pPr>
            <a:r>
              <a:rPr lang="en-US"/>
              <a:t>Acknowledge that if a study participant has not disclosed how they feel, you can ask them how they feel. In this case, Zuri has said that she feels afraid, so it is ok to reflect that back to her.</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8E370E4C-245D-490F-A4D0-089517A08A60}" type="slidenum">
              <a:rPr lang="en-US" smtClean="0"/>
              <a:t>52</a:t>
            </a:fld>
            <a:endParaRPr lang="en-US"/>
          </a:p>
        </p:txBody>
      </p:sp>
    </p:spTree>
    <p:extLst>
      <p:ext uri="{BB962C8B-B14F-4D97-AF65-F5344CB8AC3E}">
        <p14:creationId xmlns:p14="http://schemas.microsoft.com/office/powerpoint/2010/main" val="27198514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ADAPT FOR CONTEXT</a:t>
            </a:r>
          </a:p>
          <a:p>
            <a:pPr marL="181222" indent="-181222">
              <a:buFont typeface="Arial" panose="020B0604020202020204" pitchFamily="34" charset="0"/>
              <a:buChar char="•"/>
            </a:pPr>
            <a:r>
              <a:rPr lang="en-US">
                <a:cs typeface="Calibri"/>
              </a:rPr>
              <a:t>Change the names used in the scenarios to be more locally relevant. Try to avoid using names of training participants in the scenarios.</a:t>
            </a:r>
          </a:p>
          <a:p>
            <a:pPr marL="181222" indent="-181222">
              <a:buFont typeface="Arial" panose="020B0604020202020204" pitchFamily="34" charset="0"/>
              <a:buChar char="•"/>
            </a:pPr>
            <a:r>
              <a:rPr lang="en-US"/>
              <a:t>Replace the character silhouettes if not relevant or appropriate to the context.</a:t>
            </a:r>
            <a:endParaRPr lang="en-US">
              <a:cs typeface="Calibri"/>
            </a:endParaRPr>
          </a:p>
          <a:p>
            <a:pPr>
              <a:defRPr/>
            </a:pPr>
            <a:endParaRPr lang="en-US" b="1">
              <a:cs typeface="Calibri"/>
            </a:endParaRPr>
          </a:p>
          <a:p>
            <a:pPr>
              <a:defRPr/>
            </a:pPr>
            <a:r>
              <a:rPr lang="en-US" b="1">
                <a:cs typeface="Calibri"/>
              </a:rPr>
              <a:t>FACILITATOR NOTES</a:t>
            </a:r>
            <a:endParaRPr lang="en-US" b="1"/>
          </a:p>
          <a:p>
            <a:pPr marL="181222" indent="-181222">
              <a:buFont typeface="Arial" panose="020B0604020202020204" pitchFamily="34" charset="0"/>
              <a:buChar char="•"/>
            </a:pPr>
            <a:r>
              <a:rPr lang="en-US"/>
              <a:t>Read the statements on the slide.</a:t>
            </a:r>
          </a:p>
          <a:p>
            <a:pPr marL="181222" indent="-181222">
              <a:buFont typeface="Arial" panose="020B0604020202020204" pitchFamily="34" charset="0"/>
              <a:buChar char="•"/>
            </a:pPr>
            <a:r>
              <a:rPr lang="en-US"/>
              <a:t>Encourage the training participants to brainstorm some possible responses to Zuri’s statement.</a:t>
            </a:r>
          </a:p>
          <a:p>
            <a:pPr marL="181222" indent="-181222">
              <a:buFont typeface="Arial" panose="020B0604020202020204" pitchFamily="34" charset="0"/>
              <a:buChar char="•"/>
            </a:pPr>
            <a:r>
              <a:rPr lang="en-US"/>
              <a:t>Encourage training participants to share their responses in the chat box or by unmuting their mics.</a:t>
            </a:r>
          </a:p>
          <a:p>
            <a:pPr marL="181222" indent="-181222">
              <a:buFont typeface="Arial" panose="020B0604020202020204" pitchFamily="34" charset="0"/>
              <a:buChar char="•"/>
            </a:pPr>
            <a:r>
              <a:rPr lang="en-US"/>
              <a:t>As responses appear, validate and/or improve upon ideas from training participants.</a:t>
            </a:r>
            <a:endParaRPr lang="en-US">
              <a:solidFill>
                <a:schemeClr val="accent2"/>
              </a:solidFill>
            </a:endParaRPr>
          </a:p>
          <a:p>
            <a:endParaRPr lang="en-US"/>
          </a:p>
        </p:txBody>
      </p:sp>
      <p:sp>
        <p:nvSpPr>
          <p:cNvPr id="4" name="Slide Number Placeholder 3"/>
          <p:cNvSpPr>
            <a:spLocks noGrp="1"/>
          </p:cNvSpPr>
          <p:nvPr>
            <p:ph type="sldNum" sz="quarter" idx="5"/>
          </p:nvPr>
        </p:nvSpPr>
        <p:spPr/>
        <p:txBody>
          <a:bodyPr/>
          <a:lstStyle/>
          <a:p>
            <a:fld id="{8E370E4C-245D-490F-A4D0-089517A08A60}" type="slidenum">
              <a:rPr lang="en-US" smtClean="0"/>
              <a:t>53</a:t>
            </a:fld>
            <a:endParaRPr lang="en-US"/>
          </a:p>
        </p:txBody>
      </p:sp>
    </p:spTree>
    <p:extLst>
      <p:ext uri="{BB962C8B-B14F-4D97-AF65-F5344CB8AC3E}">
        <p14:creationId xmlns:p14="http://schemas.microsoft.com/office/powerpoint/2010/main" val="2855274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ADAPT FOR CONTEXT</a:t>
            </a:r>
          </a:p>
          <a:p>
            <a:pPr marL="181222" indent="-181222">
              <a:buFont typeface="Arial" panose="020B0604020202020204" pitchFamily="34" charset="0"/>
              <a:buChar char="•"/>
            </a:pPr>
            <a:r>
              <a:rPr lang="en-US">
                <a:cs typeface="Calibri"/>
              </a:rPr>
              <a:t>Change the names used in the scenarios to be more locally relevant. Try to avoid using names of training participants in the scenarios.</a:t>
            </a:r>
          </a:p>
          <a:p>
            <a:pPr marL="181222" indent="-181222">
              <a:buFont typeface="Arial" panose="020B0604020202020204" pitchFamily="34" charset="0"/>
              <a:buChar char="•"/>
            </a:pPr>
            <a:r>
              <a:rPr lang="en-US"/>
              <a:t>Replace the character silhouettes if not relevant or appropriate to the context.</a:t>
            </a:r>
            <a:endParaRPr lang="en-US">
              <a:cs typeface="Calibri"/>
            </a:endParaRPr>
          </a:p>
          <a:p>
            <a:pPr>
              <a:defRPr/>
            </a:pPr>
            <a:endParaRPr lang="en-US" b="1">
              <a:cs typeface="Calibri"/>
            </a:endParaRPr>
          </a:p>
          <a:p>
            <a:pPr>
              <a:defRPr/>
            </a:pPr>
            <a:r>
              <a:rPr lang="en-US" b="1">
                <a:cs typeface="Calibri"/>
              </a:rPr>
              <a:t>FACILITATOR NOTES</a:t>
            </a:r>
            <a:endParaRPr lang="en-US" b="1"/>
          </a:p>
          <a:p>
            <a:pPr marL="181222" indent="-181222">
              <a:buFont typeface="Arial" panose="020B0604020202020204" pitchFamily="34" charset="0"/>
              <a:buChar char="•"/>
            </a:pPr>
            <a:r>
              <a:rPr lang="en-US"/>
              <a:t>Share the sample responses on the slide and, if time allows, ask training participants for any further ideas that have not been mentioned. </a:t>
            </a:r>
          </a:p>
          <a:p>
            <a:pPr marL="181222" indent="-181222">
              <a:buFont typeface="Arial" panose="020B0604020202020204" pitchFamily="34" charset="0"/>
              <a:buChar char="•"/>
            </a:pPr>
            <a:r>
              <a:rPr lang="en-US"/>
              <a:t>Highlight the techniques used in the sample responses.</a:t>
            </a:r>
          </a:p>
          <a:p>
            <a:pPr defTabSz="966516">
              <a:defRPr/>
            </a:pPr>
            <a:endParaRPr lang="en-US"/>
          </a:p>
          <a:p>
            <a:pPr defTabSz="966516">
              <a:defRPr/>
            </a:pPr>
            <a:endParaRPr lang="en-US"/>
          </a:p>
          <a:p>
            <a:endParaRPr lang="en-US"/>
          </a:p>
        </p:txBody>
      </p:sp>
      <p:sp>
        <p:nvSpPr>
          <p:cNvPr id="4" name="Slide Number Placeholder 3"/>
          <p:cNvSpPr>
            <a:spLocks noGrp="1"/>
          </p:cNvSpPr>
          <p:nvPr>
            <p:ph type="sldNum" sz="quarter" idx="5"/>
          </p:nvPr>
        </p:nvSpPr>
        <p:spPr/>
        <p:txBody>
          <a:bodyPr/>
          <a:lstStyle/>
          <a:p>
            <a:fld id="{8E370E4C-245D-490F-A4D0-089517A08A60}" type="slidenum">
              <a:rPr lang="en-US" smtClean="0"/>
              <a:t>54</a:t>
            </a:fld>
            <a:endParaRPr lang="en-US"/>
          </a:p>
        </p:txBody>
      </p:sp>
    </p:spTree>
    <p:extLst>
      <p:ext uri="{BB962C8B-B14F-4D97-AF65-F5344CB8AC3E}">
        <p14:creationId xmlns:p14="http://schemas.microsoft.com/office/powerpoint/2010/main" val="12122937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FACILITATOR NOTES</a:t>
            </a:r>
            <a:endParaRPr lang="en-US" b="1"/>
          </a:p>
          <a:p>
            <a:pPr marL="181222" indent="-181222">
              <a:buFont typeface="Arial" panose="020B0604020202020204" pitchFamily="34" charset="0"/>
              <a:buChar char="•"/>
            </a:pPr>
            <a:r>
              <a:rPr lang="en-US" b="1"/>
              <a:t>Say: </a:t>
            </a:r>
            <a:r>
              <a:rPr lang="en-US"/>
              <a:t>Let’s move to Session 5: Practicing Our Skills. In this session, you will work in small groups to </a:t>
            </a:r>
            <a:r>
              <a:rPr lang="en-US" dirty="0"/>
              <a:t>role-play</a:t>
            </a:r>
            <a:r>
              <a:rPr lang="en-US"/>
              <a:t> practical skills to create a physically and emotionally safe space and identify and respond to distress.</a:t>
            </a:r>
            <a:endParaRPr lang="en-US" dirty="0"/>
          </a:p>
          <a:p>
            <a:endParaRPr lang="en-ZA"/>
          </a:p>
        </p:txBody>
      </p:sp>
      <p:sp>
        <p:nvSpPr>
          <p:cNvPr id="4" name="Slide Number Placeholder 3"/>
          <p:cNvSpPr>
            <a:spLocks noGrp="1"/>
          </p:cNvSpPr>
          <p:nvPr>
            <p:ph type="sldNum" sz="quarter" idx="5"/>
          </p:nvPr>
        </p:nvSpPr>
        <p:spPr/>
        <p:txBody>
          <a:bodyPr/>
          <a:lstStyle/>
          <a:p>
            <a:fld id="{8E370E4C-245D-490F-A4D0-089517A08A60}" type="slidenum">
              <a:rPr lang="en-US" smtClean="0"/>
              <a:t>55</a:t>
            </a:fld>
            <a:endParaRPr lang="en-US"/>
          </a:p>
        </p:txBody>
      </p:sp>
    </p:spTree>
    <p:extLst>
      <p:ext uri="{BB962C8B-B14F-4D97-AF65-F5344CB8AC3E}">
        <p14:creationId xmlns:p14="http://schemas.microsoft.com/office/powerpoint/2010/main" val="4097577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ADAPT FOR CONTEXT</a:t>
            </a:r>
          </a:p>
          <a:p>
            <a:pPr marL="181222" indent="-181222">
              <a:buFont typeface="Arial" panose="020B0604020202020204" pitchFamily="34" charset="0"/>
              <a:buChar char="•"/>
            </a:pPr>
            <a:r>
              <a:rPr lang="en-US">
                <a:cs typeface="Calibri"/>
              </a:rPr>
              <a:t>If groups of training participants plan to join from a central venue, identify an on-site facilitator </a:t>
            </a:r>
            <a:r>
              <a:rPr lang="en-US" dirty="0">
                <a:cs typeface="Calibri"/>
              </a:rPr>
              <a:t>who </a:t>
            </a:r>
            <a:r>
              <a:rPr lang="en-US">
                <a:cs typeface="Calibri"/>
              </a:rPr>
              <a:t>can join the training participants in-person to support them to complete the </a:t>
            </a:r>
            <a:r>
              <a:rPr lang="en-US" dirty="0">
                <a:cs typeface="Calibri"/>
              </a:rPr>
              <a:t>role-plays </a:t>
            </a:r>
            <a:r>
              <a:rPr lang="en-US">
                <a:cs typeface="Calibri"/>
              </a:rPr>
              <a:t>(e.g., sharing instructions, providing feedback).</a:t>
            </a:r>
            <a:endParaRPr lang="en-US" dirty="0">
              <a:cs typeface="Calibri"/>
            </a:endParaRPr>
          </a:p>
          <a:p>
            <a:pPr marL="181222" indent="-181222">
              <a:buFont typeface="Arial" panose="020B0604020202020204" pitchFamily="34" charset="0"/>
              <a:buChar char="•"/>
            </a:pPr>
            <a:r>
              <a:rPr lang="en-US">
                <a:cs typeface="Calibri"/>
              </a:rPr>
              <a:t>If training participants plan to join remotely, be ready to break them into breakout groups (</a:t>
            </a:r>
            <a:r>
              <a:rPr lang="en-US" dirty="0">
                <a:cs typeface="Calibri"/>
              </a:rPr>
              <a:t>three </a:t>
            </a:r>
            <a:r>
              <a:rPr lang="en-US">
                <a:cs typeface="Calibri"/>
              </a:rPr>
              <a:t>per group) for the duration of the </a:t>
            </a:r>
            <a:r>
              <a:rPr lang="en-US" dirty="0">
                <a:cs typeface="Calibri"/>
              </a:rPr>
              <a:t>role-play</a:t>
            </a:r>
            <a:r>
              <a:rPr lang="en-US">
                <a:cs typeface="Calibri"/>
              </a:rPr>
              <a:t>.</a:t>
            </a:r>
            <a:endParaRPr lang="en-US" dirty="0">
              <a:cs typeface="Calibri"/>
            </a:endParaRPr>
          </a:p>
          <a:p>
            <a:pPr marL="181222" indent="-181222">
              <a:buFont typeface="Arial" panose="020B0604020202020204" pitchFamily="34" charset="0"/>
              <a:buChar char="•"/>
            </a:pPr>
            <a:r>
              <a:rPr lang="en-US">
                <a:cs typeface="Calibri"/>
              </a:rPr>
              <a:t>Change the names used in the scenarios to be more locally relevant. Try to avoid using names of training participants in the scenarios.</a:t>
            </a:r>
            <a:endParaRPr lang="en-US" dirty="0">
              <a:cs typeface="Calibri"/>
            </a:endParaRPr>
          </a:p>
          <a:p>
            <a:pPr marL="181222" indent="-181222">
              <a:buFont typeface="Arial" panose="020B0604020202020204" pitchFamily="34" charset="0"/>
              <a:buChar char="•"/>
            </a:pPr>
            <a:r>
              <a:rPr lang="en-US"/>
              <a:t>Replace the character silhouettes if not relevant or appropriate to the context.</a:t>
            </a:r>
            <a:endParaRPr lang="en-US" dirty="0">
              <a:cs typeface="Calibri"/>
            </a:endParaRPr>
          </a:p>
          <a:p>
            <a:endParaRPr lang="en-US" b="1">
              <a:cs typeface="Calibri"/>
            </a:endParaRPr>
          </a:p>
          <a:p>
            <a:r>
              <a:rPr lang="en-US" b="1">
                <a:cs typeface="Calibri"/>
              </a:rPr>
              <a:t>FACILITATOR NOTES</a:t>
            </a:r>
            <a:endParaRPr lang="en-US" b="1"/>
          </a:p>
          <a:p>
            <a:pPr marL="181222" indent="-181222">
              <a:buFont typeface="Arial" panose="020B0604020202020204" pitchFamily="34" charset="0"/>
              <a:buChar char="•"/>
            </a:pPr>
            <a:r>
              <a:rPr lang="en-US"/>
              <a:t>Explain that each training participant will have an opportunity to practice their skills in a </a:t>
            </a:r>
            <a:r>
              <a:rPr lang="en-US" dirty="0"/>
              <a:t>role-play</a:t>
            </a:r>
            <a:r>
              <a:rPr lang="en-US"/>
              <a:t>. </a:t>
            </a:r>
            <a:endParaRPr lang="en-US" dirty="0"/>
          </a:p>
          <a:p>
            <a:pPr marL="181222" indent="-181222">
              <a:buFont typeface="Arial" panose="020B0604020202020204" pitchFamily="34" charset="0"/>
              <a:buChar char="•"/>
            </a:pPr>
            <a:r>
              <a:rPr lang="en-US" b="1"/>
              <a:t>Say: </a:t>
            </a:r>
            <a:r>
              <a:rPr lang="en-US"/>
              <a:t>These are the scenarios we suggest for you to use in your </a:t>
            </a:r>
            <a:r>
              <a:rPr lang="en-US" dirty="0"/>
              <a:t>role-plays</a:t>
            </a:r>
            <a:r>
              <a:rPr lang="en-US"/>
              <a:t>,</a:t>
            </a:r>
            <a:r>
              <a:rPr lang="en-US" dirty="0"/>
              <a:t> or</a:t>
            </a:r>
            <a:r>
              <a:rPr lang="en-US"/>
              <a:t> you can come up with your own if you would like to. These scenarios can also be found in your workbook (page 4). </a:t>
            </a:r>
            <a:endParaRPr lang="en-US" dirty="0"/>
          </a:p>
        </p:txBody>
      </p:sp>
      <p:sp>
        <p:nvSpPr>
          <p:cNvPr id="4" name="Slide Number Placeholder 3"/>
          <p:cNvSpPr>
            <a:spLocks noGrp="1"/>
          </p:cNvSpPr>
          <p:nvPr>
            <p:ph type="sldNum" sz="quarter" idx="5"/>
          </p:nvPr>
        </p:nvSpPr>
        <p:spPr/>
        <p:txBody>
          <a:bodyPr/>
          <a:lstStyle/>
          <a:p>
            <a:fld id="{8E370E4C-245D-490F-A4D0-089517A08A60}" type="slidenum">
              <a:rPr lang="en-US" smtClean="0"/>
              <a:t>56</a:t>
            </a:fld>
            <a:endParaRPr lang="en-US"/>
          </a:p>
        </p:txBody>
      </p:sp>
    </p:spTree>
    <p:extLst>
      <p:ext uri="{BB962C8B-B14F-4D97-AF65-F5344CB8AC3E}">
        <p14:creationId xmlns:p14="http://schemas.microsoft.com/office/powerpoint/2010/main" val="41632749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4191687"/>
          </a:xfrm>
        </p:spPr>
        <p:txBody>
          <a:bodyPr/>
          <a:lstStyle/>
          <a:p>
            <a:r>
              <a:rPr lang="en-US" b="1">
                <a:cs typeface="Calibri"/>
              </a:rPr>
              <a:t>FACILITATOR NOTES: GROUP ACTIVITY (45 minutes)</a:t>
            </a:r>
            <a:endParaRPr lang="en-US" b="1"/>
          </a:p>
          <a:p>
            <a:pPr marL="181222" indent="-181222">
              <a:buFont typeface="Arial" panose="020B0604020202020204" pitchFamily="34" charset="0"/>
              <a:buChar char="•"/>
            </a:pPr>
            <a:r>
              <a:rPr lang="en-US"/>
              <a:t>Explain that training participants will work in groups of three. In these small groups, each person will take turns being the study participant (who pretends to have experienced trauma as described in their scenario), the data collector (who responds to the study participant’s trauma/distress), and the observer (who fills out the checklist during the interaction between the data collector and the study participant). After each role-play, the study participant, data collector, and observer should share feedback on the performance.</a:t>
            </a:r>
            <a:endParaRPr lang="en-US" dirty="0"/>
          </a:p>
          <a:p>
            <a:pPr marL="181222" indent="-181222">
              <a:buFont typeface="Arial" panose="020B0604020202020204" pitchFamily="34" charset="0"/>
              <a:buChar char="•"/>
            </a:pPr>
            <a:r>
              <a:rPr lang="en-US"/>
              <a:t>Direct training participants to their workbooks (pages </a:t>
            </a:r>
            <a:r>
              <a:rPr lang="en-US" dirty="0"/>
              <a:t>4–5</a:t>
            </a:r>
            <a:r>
              <a:rPr lang="en-US"/>
              <a:t>), which includes the </a:t>
            </a:r>
            <a:r>
              <a:rPr lang="en-US" dirty="0"/>
              <a:t>role-play </a:t>
            </a:r>
            <a:r>
              <a:rPr lang="en-US"/>
              <a:t>instructions, the sample scenarios, the observer checklist, and a summary of the techniques.</a:t>
            </a:r>
            <a:endParaRPr lang="en-US" dirty="0"/>
          </a:p>
          <a:p>
            <a:pPr marL="181222" indent="-181222">
              <a:buFont typeface="Arial" panose="020B0604020202020204" pitchFamily="34" charset="0"/>
              <a:buChar char="•"/>
            </a:pPr>
            <a:r>
              <a:rPr lang="en-US"/>
              <a:t>Remind training participants that they can use the scenarios in their workbook or create their own. It is fine if all group members see one another’s scenarios.</a:t>
            </a:r>
            <a:endParaRPr lang="en-US" dirty="0"/>
          </a:p>
          <a:p>
            <a:pPr marL="181222" indent="-181222">
              <a:buFont typeface="Arial" panose="020B0604020202020204" pitchFamily="34" charset="0"/>
              <a:buChar char="•"/>
            </a:pPr>
            <a:r>
              <a:rPr lang="en-US"/>
              <a:t>Divide training participants into groups of three and give them 45 minutes to get through all three rounds of role-plays and feedback.</a:t>
            </a:r>
            <a:endParaRPr lang="en-US" dirty="0"/>
          </a:p>
          <a:p>
            <a:pPr marL="181222" indent="-181222">
              <a:buFont typeface="Arial" panose="020B0604020202020204" pitchFamily="34" charset="0"/>
              <a:buChar char="•"/>
            </a:pPr>
            <a:r>
              <a:rPr lang="en-US"/>
              <a:t>Bring the training participants back to plenary after the </a:t>
            </a:r>
            <a:r>
              <a:rPr lang="en-US" dirty="0"/>
              <a:t>role-plays</a:t>
            </a:r>
            <a:r>
              <a:rPr lang="en-US"/>
              <a:t> to debrief about their experience and discuss how they might respond to their own needs after such a conversation.</a:t>
            </a:r>
            <a:endParaRPr lang="en-US" dirty="0"/>
          </a:p>
        </p:txBody>
      </p:sp>
      <p:sp>
        <p:nvSpPr>
          <p:cNvPr id="4" name="Slide Number Placeholder 3"/>
          <p:cNvSpPr>
            <a:spLocks noGrp="1"/>
          </p:cNvSpPr>
          <p:nvPr>
            <p:ph type="sldNum" sz="quarter" idx="5"/>
          </p:nvPr>
        </p:nvSpPr>
        <p:spPr/>
        <p:txBody>
          <a:bodyPr/>
          <a:lstStyle/>
          <a:p>
            <a:fld id="{8E370E4C-245D-490F-A4D0-089517A08A60}" type="slidenum">
              <a:rPr lang="en-US" smtClean="0"/>
              <a:t>57</a:t>
            </a:fld>
            <a:endParaRPr lang="en-US"/>
          </a:p>
        </p:txBody>
      </p:sp>
    </p:spTree>
    <p:extLst>
      <p:ext uri="{BB962C8B-B14F-4D97-AF65-F5344CB8AC3E}">
        <p14:creationId xmlns:p14="http://schemas.microsoft.com/office/powerpoint/2010/main" val="22088203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FACILITATOR NOTES</a:t>
            </a:r>
            <a:endParaRPr lang="en-US" b="1"/>
          </a:p>
          <a:p>
            <a:pPr marL="181222" indent="-181222">
              <a:buFont typeface="Arial" panose="020B0604020202020204" pitchFamily="34" charset="0"/>
              <a:buChar char="•"/>
            </a:pPr>
            <a:r>
              <a:rPr lang="en-US">
                <a:cs typeface="Calibri"/>
              </a:rPr>
              <a:t>Present the slide.</a:t>
            </a:r>
          </a:p>
          <a:p>
            <a:pPr marL="181222" indent="-181222">
              <a:buFont typeface="Arial" panose="020B0604020202020204" pitchFamily="34" charset="0"/>
              <a:buChar char="•"/>
            </a:pPr>
            <a:r>
              <a:rPr lang="en-US">
                <a:cs typeface="Calibri"/>
              </a:rPr>
              <a:t>Remind participants that they can revisit the self-care ideas they came up with in the short reflection activities (pages </a:t>
            </a:r>
            <a:r>
              <a:rPr lang="en-US" dirty="0">
                <a:cs typeface="Calibri"/>
              </a:rPr>
              <a:t>2–3</a:t>
            </a:r>
            <a:r>
              <a:rPr lang="en-US">
                <a:cs typeface="Calibri"/>
              </a:rPr>
              <a:t> of their workbooks) anytime.</a:t>
            </a:r>
          </a:p>
        </p:txBody>
      </p:sp>
      <p:sp>
        <p:nvSpPr>
          <p:cNvPr id="4" name="Slide Number Placeholder 3"/>
          <p:cNvSpPr>
            <a:spLocks noGrp="1"/>
          </p:cNvSpPr>
          <p:nvPr>
            <p:ph type="sldNum" sz="quarter" idx="5"/>
          </p:nvPr>
        </p:nvSpPr>
        <p:spPr/>
        <p:txBody>
          <a:bodyPr/>
          <a:lstStyle/>
          <a:p>
            <a:fld id="{8E370E4C-245D-490F-A4D0-089517A08A60}" type="slidenum">
              <a:rPr lang="en-US" smtClean="0"/>
              <a:t>58</a:t>
            </a:fld>
            <a:endParaRPr lang="en-US"/>
          </a:p>
        </p:txBody>
      </p:sp>
    </p:spTree>
    <p:extLst>
      <p:ext uri="{BB962C8B-B14F-4D97-AF65-F5344CB8AC3E}">
        <p14:creationId xmlns:p14="http://schemas.microsoft.com/office/powerpoint/2010/main" val="20714728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FACILITATOR NOTES</a:t>
            </a:r>
            <a:endParaRPr lang="en-US" b="1"/>
          </a:p>
          <a:p>
            <a:pPr marL="181222" indent="-181222">
              <a:buFont typeface="Arial" panose="020B0604020202020204" pitchFamily="34" charset="0"/>
              <a:buChar char="•"/>
            </a:pPr>
            <a:r>
              <a:rPr lang="en-US" b="1"/>
              <a:t>Say: </a:t>
            </a:r>
            <a:r>
              <a:rPr lang="en-US"/>
              <a:t>Before we end the training, we will take a few minutes to revisit our learning objectives, share useful resources, practice a decompression activity, and complete the post-training survey. </a:t>
            </a:r>
          </a:p>
        </p:txBody>
      </p:sp>
      <p:sp>
        <p:nvSpPr>
          <p:cNvPr id="4" name="Slide Number Placeholder 3"/>
          <p:cNvSpPr>
            <a:spLocks noGrp="1"/>
          </p:cNvSpPr>
          <p:nvPr>
            <p:ph type="sldNum" sz="quarter" idx="5"/>
          </p:nvPr>
        </p:nvSpPr>
        <p:spPr/>
        <p:txBody>
          <a:bodyPr/>
          <a:lstStyle/>
          <a:p>
            <a:fld id="{8E370E4C-245D-490F-A4D0-089517A08A60}" type="slidenum">
              <a:rPr lang="en-US" smtClean="0"/>
              <a:t>59</a:t>
            </a:fld>
            <a:endParaRPr lang="en-US"/>
          </a:p>
        </p:txBody>
      </p:sp>
    </p:spTree>
    <p:extLst>
      <p:ext uri="{BB962C8B-B14F-4D97-AF65-F5344CB8AC3E}">
        <p14:creationId xmlns:p14="http://schemas.microsoft.com/office/powerpoint/2010/main" val="2776036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ADAPT FOR CONTEXT</a:t>
            </a:r>
          </a:p>
          <a:p>
            <a:pPr marL="181222" indent="-181222">
              <a:buFont typeface="Arial" panose="020B0604020202020204" pitchFamily="34" charset="0"/>
              <a:buChar char="•"/>
            </a:pPr>
            <a:r>
              <a:rPr lang="en-US"/>
              <a:t>Remove the learning objective on steps to ask study participants about violence if your study data collection tools do </a:t>
            </a:r>
            <a:r>
              <a:rPr lang="en-US" u="sng"/>
              <a:t>not</a:t>
            </a:r>
            <a:r>
              <a:rPr lang="en-US"/>
              <a:t> ask about violence.</a:t>
            </a:r>
          </a:p>
          <a:p>
            <a:endParaRPr lang="en-US" b="1"/>
          </a:p>
          <a:p>
            <a:r>
              <a:rPr lang="en-US" b="1"/>
              <a:t>FACILITATOR NOTES</a:t>
            </a:r>
          </a:p>
          <a:p>
            <a:pPr marL="181222" indent="-181222">
              <a:buFont typeface="Arial" panose="020B0604020202020204" pitchFamily="34" charset="0"/>
              <a:buChar char="•"/>
            </a:pPr>
            <a:r>
              <a:rPr lang="en-US"/>
              <a:t>Present the slide.</a:t>
            </a:r>
          </a:p>
        </p:txBody>
      </p:sp>
      <p:sp>
        <p:nvSpPr>
          <p:cNvPr id="4" name="Slide Number Placeholder 3"/>
          <p:cNvSpPr>
            <a:spLocks noGrp="1"/>
          </p:cNvSpPr>
          <p:nvPr>
            <p:ph type="sldNum" sz="quarter" idx="5"/>
          </p:nvPr>
        </p:nvSpPr>
        <p:spPr/>
        <p:txBody>
          <a:bodyPr/>
          <a:lstStyle/>
          <a:p>
            <a:fld id="{8E370E4C-245D-490F-A4D0-089517A08A60}" type="slidenum">
              <a:rPr lang="en-US" smtClean="0"/>
              <a:t>6</a:t>
            </a:fld>
            <a:endParaRPr lang="en-US"/>
          </a:p>
        </p:txBody>
      </p:sp>
    </p:spTree>
    <p:extLst>
      <p:ext uri="{BB962C8B-B14F-4D97-AF65-F5344CB8AC3E}">
        <p14:creationId xmlns:p14="http://schemas.microsoft.com/office/powerpoint/2010/main" val="26442083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ADAPT FOR CONTEXT</a:t>
            </a:r>
          </a:p>
          <a:p>
            <a:pPr marL="181222" indent="-181222">
              <a:buFont typeface="Arial" panose="020B0604020202020204" pitchFamily="34" charset="0"/>
              <a:buChar char="•"/>
            </a:pPr>
            <a:r>
              <a:rPr lang="en-US"/>
              <a:t>Work with the research management team (e.g., principal investigators, site coordinators, supervisors) to identify what ongoing support data collectors will receive as they use what they have learned during this training.</a:t>
            </a:r>
          </a:p>
          <a:p>
            <a:pPr marL="181222" indent="-181222">
              <a:buFont typeface="Arial" panose="020B0604020202020204" pitchFamily="34" charset="0"/>
              <a:buChar char="•"/>
            </a:pPr>
            <a:r>
              <a:rPr lang="en-US"/>
              <a:t>Remove the learning objective on steps to ask study participants about violence if your study data collection tools do </a:t>
            </a:r>
            <a:r>
              <a:rPr lang="en-US" u="sng"/>
              <a:t>not</a:t>
            </a:r>
            <a:r>
              <a:rPr lang="en-US"/>
              <a:t> ask about violence.</a:t>
            </a:r>
          </a:p>
          <a:p>
            <a:endParaRPr lang="en-US" b="1">
              <a:cs typeface="Calibri"/>
            </a:endParaRPr>
          </a:p>
          <a:p>
            <a:r>
              <a:rPr lang="en-US" b="1">
                <a:cs typeface="Calibri"/>
              </a:rPr>
              <a:t>FACILITATOR NOTES: INDIVIDUAL ACTIVITY (3 minutes)</a:t>
            </a:r>
            <a:endParaRPr lang="en-US" b="0"/>
          </a:p>
          <a:p>
            <a:pPr marL="181222" indent="-181222">
              <a:buFont typeface="Arial" panose="020B0604020202020204" pitchFamily="34" charset="0"/>
              <a:buChar char="•"/>
            </a:pPr>
            <a:r>
              <a:rPr lang="en-US" b="1"/>
              <a:t>Say: </a:t>
            </a:r>
            <a:r>
              <a:rPr lang="en-US" b="0"/>
              <a:t>Let’s take some time to revisit the learning objectives and reflect on which learning objectives you have achieved and which you need more information, practice, or support on from your research team. </a:t>
            </a:r>
          </a:p>
          <a:p>
            <a:pPr marL="181222" indent="-181222">
              <a:buFont typeface="Arial" panose="020B0604020202020204" pitchFamily="34" charset="0"/>
              <a:buChar char="•"/>
            </a:pPr>
            <a:r>
              <a:rPr lang="en-US"/>
              <a:t>Ask training participants to get their </a:t>
            </a:r>
            <a:r>
              <a:rPr lang="en-US" dirty="0"/>
              <a:t>workbooks</a:t>
            </a:r>
            <a:r>
              <a:rPr lang="en-US"/>
              <a:t> (page 6) or notebook paper ready so that they can write down their thoughts in a short reflection activity.</a:t>
            </a:r>
          </a:p>
          <a:p>
            <a:pPr marL="181222" indent="-181222">
              <a:buFont typeface="Arial" panose="020B0604020202020204" pitchFamily="34" charset="0"/>
              <a:buChar char="•"/>
            </a:pPr>
            <a:r>
              <a:rPr lang="en-US"/>
              <a:t>Give them 3 minutes to think about and take note of their responses.</a:t>
            </a:r>
          </a:p>
          <a:p>
            <a:pPr marL="181222" indent="-181222">
              <a:buFont typeface="Arial" panose="020B0604020202020204" pitchFamily="34" charset="0"/>
              <a:buChar char="•"/>
            </a:pPr>
            <a:r>
              <a:rPr lang="en-US"/>
              <a:t>Ask if any volunteers would like to share their responses in the chat box or by unmuting their mic.</a:t>
            </a:r>
          </a:p>
          <a:p>
            <a:pPr marL="181222" indent="-181222" defTabSz="966516">
              <a:buFont typeface="Arial" panose="020B0604020202020204" pitchFamily="34" charset="0"/>
              <a:buChar char="•"/>
              <a:defRPr/>
            </a:pPr>
            <a:r>
              <a:rPr lang="en-US"/>
              <a:t>Summarize ongoing support that the research team can provide to data collectors as they use what they have learned during this training.</a:t>
            </a:r>
            <a:endParaRPr lang="en-US" b="0"/>
          </a:p>
        </p:txBody>
      </p:sp>
      <p:sp>
        <p:nvSpPr>
          <p:cNvPr id="4" name="Slide Number Placeholder 3"/>
          <p:cNvSpPr>
            <a:spLocks noGrp="1"/>
          </p:cNvSpPr>
          <p:nvPr>
            <p:ph type="sldNum" sz="quarter" idx="5"/>
          </p:nvPr>
        </p:nvSpPr>
        <p:spPr/>
        <p:txBody>
          <a:bodyPr/>
          <a:lstStyle/>
          <a:p>
            <a:pPr>
              <a:defRPr/>
            </a:pPr>
            <a:fld id="{653F0982-9D86-4896-BB41-D7AE5000ADE6}" type="slidenum">
              <a:rPr lang="en-US" altLang="en-US" smtClean="0"/>
              <a:pPr>
                <a:defRPr/>
              </a:pPr>
              <a:t>60</a:t>
            </a:fld>
            <a:endParaRPr lang="en-US" altLang="en-US"/>
          </a:p>
        </p:txBody>
      </p:sp>
    </p:spTree>
    <p:extLst>
      <p:ext uri="{BB962C8B-B14F-4D97-AF65-F5344CB8AC3E}">
        <p14:creationId xmlns:p14="http://schemas.microsoft.com/office/powerpoint/2010/main" val="33973960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ADAPT FOR CONTEXT</a:t>
            </a:r>
          </a:p>
          <a:p>
            <a:pPr marL="181222" indent="-181222">
              <a:buFont typeface="Arial" panose="020B0604020202020204" pitchFamily="34" charset="0"/>
              <a:buChar char="•"/>
            </a:pPr>
            <a:r>
              <a:rPr lang="en-US">
                <a:cs typeface="Calibri"/>
              </a:rPr>
              <a:t>Update the slide with context-specific resources if available.</a:t>
            </a:r>
            <a:endParaRPr lang="en-US" dirty="0">
              <a:cs typeface="Calibri"/>
            </a:endParaRPr>
          </a:p>
          <a:p>
            <a:pPr marL="181222" indent="-181222">
              <a:buFont typeface="Arial" panose="020B0604020202020204" pitchFamily="34" charset="0"/>
              <a:buChar char="•"/>
            </a:pPr>
            <a:endParaRPr lang="en-US" b="1" dirty="0">
              <a:cs typeface="Calibri"/>
            </a:endParaRPr>
          </a:p>
          <a:p>
            <a:r>
              <a:rPr lang="en-US" b="1">
                <a:cs typeface="Calibri"/>
              </a:rPr>
              <a:t>FACILITATOR NOTES</a:t>
            </a:r>
            <a:endParaRPr lang="en-US"/>
          </a:p>
          <a:p>
            <a:pPr marL="181222" indent="-181222">
              <a:buFont typeface="Arial" panose="020B0604020202020204" pitchFamily="34" charset="0"/>
              <a:buChar char="•"/>
            </a:pPr>
            <a:r>
              <a:rPr lang="en-US" b="1"/>
              <a:t>Say: </a:t>
            </a:r>
            <a:r>
              <a:rPr lang="en-US"/>
              <a:t>These resources can be used to learn more about trauma-informed data collection, psychological first aid, and improving our abilities to practice self-care and collective care.</a:t>
            </a:r>
            <a:endParaRPr lang="en-US" dirty="0"/>
          </a:p>
        </p:txBody>
      </p:sp>
      <p:sp>
        <p:nvSpPr>
          <p:cNvPr id="4" name="Slide Number Placeholder 3"/>
          <p:cNvSpPr>
            <a:spLocks noGrp="1"/>
          </p:cNvSpPr>
          <p:nvPr>
            <p:ph type="sldNum" sz="quarter" idx="5"/>
          </p:nvPr>
        </p:nvSpPr>
        <p:spPr/>
        <p:txBody>
          <a:bodyPr/>
          <a:lstStyle/>
          <a:p>
            <a:fld id="{8E370E4C-245D-490F-A4D0-089517A08A60}" type="slidenum">
              <a:rPr lang="en-US" smtClean="0"/>
              <a:t>61</a:t>
            </a:fld>
            <a:endParaRPr lang="en-US"/>
          </a:p>
        </p:txBody>
      </p:sp>
    </p:spTree>
    <p:extLst>
      <p:ext uri="{BB962C8B-B14F-4D97-AF65-F5344CB8AC3E}">
        <p14:creationId xmlns:p14="http://schemas.microsoft.com/office/powerpoint/2010/main" val="32375638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ADAPT FOR CONTEXT</a:t>
            </a:r>
          </a:p>
          <a:p>
            <a:pPr marL="181222" indent="-181222">
              <a:buFont typeface="Arial" panose="020B0604020202020204" pitchFamily="34" charset="0"/>
              <a:buChar char="•"/>
            </a:pPr>
            <a:r>
              <a:rPr lang="en-US"/>
              <a:t>Replace the character illustration if not relevant or appropriate to the context.</a:t>
            </a:r>
            <a:endParaRPr lang="en-US">
              <a:cs typeface="Calibri"/>
            </a:endParaRPr>
          </a:p>
          <a:p>
            <a:endParaRPr lang="en-US" b="1">
              <a:cs typeface="Calibri"/>
            </a:endParaRPr>
          </a:p>
          <a:p>
            <a:r>
              <a:rPr lang="en-US" b="1">
                <a:cs typeface="Calibri"/>
              </a:rPr>
              <a:t>FACILITATOR NOTES</a:t>
            </a:r>
            <a:endParaRPr lang="en-US" b="1"/>
          </a:p>
          <a:p>
            <a:pPr marL="181222" indent="-181222">
              <a:buFont typeface="Arial" panose="020B0604020202020204" pitchFamily="34" charset="0"/>
              <a:buChar char="•"/>
              <a:defRPr/>
            </a:pPr>
            <a:r>
              <a:rPr lang="en-US">
                <a:cs typeface="Calibri"/>
              </a:rPr>
              <a:t>Lead training participants in a closing decompression called the Hug Yourself Stretch and demonstrate each step as you say each instruction.</a:t>
            </a:r>
          </a:p>
          <a:p>
            <a:pPr marL="181222" indent="-181222">
              <a:buFont typeface="Arial" panose="020B0604020202020204" pitchFamily="34" charset="0"/>
              <a:buChar char="•"/>
              <a:defRPr/>
            </a:pPr>
            <a:r>
              <a:rPr lang="en-US"/>
              <a:t>Invite training participants, if they are able, to stand up and stretch their arms out widely to their sides, spread their fingers, and reach for the walls.</a:t>
            </a:r>
            <a:endParaRPr lang="en-US">
              <a:cs typeface="Calibri" panose="020F0502020204030204"/>
            </a:endParaRPr>
          </a:p>
          <a:p>
            <a:pPr marL="181222" indent="-181222">
              <a:buFont typeface="Arial" panose="020B0604020202020204" pitchFamily="34" charset="0"/>
              <a:buChar char="•"/>
              <a:defRPr/>
            </a:pPr>
            <a:r>
              <a:rPr lang="en-US"/>
              <a:t>If they can’t do the hug stretch, ask them to take a few deep breaths during the stretch exercise instead.</a:t>
            </a:r>
            <a:endParaRPr lang="en-US">
              <a:cs typeface="Calibri"/>
            </a:endParaRPr>
          </a:p>
          <a:p>
            <a:pPr marL="181222" indent="-181222">
              <a:buFont typeface="Arial" panose="020B0604020202020204" pitchFamily="34" charset="0"/>
              <a:buChar char="•"/>
              <a:defRPr/>
            </a:pPr>
            <a:r>
              <a:rPr lang="en-US"/>
              <a:t>Then invite training participants to bring their right arm around the front and gently take their left shoulder into their hand. </a:t>
            </a:r>
          </a:p>
          <a:p>
            <a:pPr marL="181222" indent="-181222">
              <a:buFont typeface="Arial" panose="020B0604020202020204" pitchFamily="34" charset="0"/>
              <a:buChar char="•"/>
              <a:defRPr/>
            </a:pPr>
            <a:r>
              <a:rPr lang="en-US"/>
              <a:t>Ask them to do the same for the left hand onto the right shoulder. </a:t>
            </a:r>
          </a:p>
          <a:p>
            <a:pPr marL="181222" indent="-181222">
              <a:buFont typeface="Arial" panose="020B0604020202020204" pitchFamily="34" charset="0"/>
              <a:buChar char="•"/>
              <a:defRPr/>
            </a:pPr>
            <a:r>
              <a:rPr lang="en-US"/>
              <a:t>Then</a:t>
            </a:r>
            <a:r>
              <a:rPr lang="en-US" dirty="0"/>
              <a:t>,</a:t>
            </a:r>
            <a:r>
              <a:rPr lang="en-US"/>
              <a:t> ask training participants to squeeze their bodies together and take a breath.</a:t>
            </a:r>
          </a:p>
          <a:p>
            <a:pPr marL="181222" indent="-181222">
              <a:buFont typeface="Arial" panose="020B0604020202020204" pitchFamily="34" charset="0"/>
              <a:buChar char="•"/>
              <a:defRPr/>
            </a:pPr>
            <a:r>
              <a:rPr lang="en-US"/>
              <a:t>As they </a:t>
            </a:r>
            <a:r>
              <a:rPr lang="en-US" dirty="0"/>
              <a:t>breathe</a:t>
            </a:r>
            <a:r>
              <a:rPr lang="en-US"/>
              <a:t> out, guide them to consider the quotation on the slide.</a:t>
            </a:r>
          </a:p>
          <a:p>
            <a:pPr marL="181222" indent="-181222">
              <a:buFont typeface="Arial" panose="020B0604020202020204" pitchFamily="34" charset="0"/>
              <a:buChar char="•"/>
              <a:defRPr/>
            </a:pPr>
            <a:r>
              <a:rPr lang="en-US"/>
              <a:t>Ask training participants to say, “My well-being is important.”</a:t>
            </a:r>
            <a:endParaRPr lang="en-US">
              <a:cs typeface="Calibri"/>
            </a:endParaRPr>
          </a:p>
        </p:txBody>
      </p:sp>
      <p:sp>
        <p:nvSpPr>
          <p:cNvPr id="4" name="Slide Number Placeholder 3"/>
          <p:cNvSpPr>
            <a:spLocks noGrp="1"/>
          </p:cNvSpPr>
          <p:nvPr>
            <p:ph type="sldNum" sz="quarter" idx="5"/>
          </p:nvPr>
        </p:nvSpPr>
        <p:spPr/>
        <p:txBody>
          <a:bodyPr/>
          <a:lstStyle/>
          <a:p>
            <a:fld id="{8E370E4C-245D-490F-A4D0-089517A08A60}" type="slidenum">
              <a:rPr lang="en-US" smtClean="0"/>
              <a:t>62</a:t>
            </a:fld>
            <a:endParaRPr lang="en-US"/>
          </a:p>
        </p:txBody>
      </p:sp>
    </p:spTree>
    <p:extLst>
      <p:ext uri="{BB962C8B-B14F-4D97-AF65-F5344CB8AC3E}">
        <p14:creationId xmlns:p14="http://schemas.microsoft.com/office/powerpoint/2010/main" val="16518915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ADVANCE PREPARATION</a:t>
            </a:r>
          </a:p>
          <a:p>
            <a:pPr marL="181222" indent="-181222">
              <a:buFont typeface="Arial" panose="020B0604020202020204" pitchFamily="34" charset="0"/>
              <a:buChar char="•"/>
            </a:pPr>
            <a:r>
              <a:rPr lang="en-US">
                <a:cs typeface="Calibri"/>
              </a:rPr>
              <a:t>Develop a post-training survey on Google Forms (</a:t>
            </a:r>
            <a:r>
              <a:rPr lang="en-US"/>
              <a:t>or another platform of your choice)</a:t>
            </a:r>
            <a:r>
              <a:rPr lang="en-US">
                <a:cs typeface="Calibri"/>
              </a:rPr>
              <a:t> using the questions and response options on the slide.</a:t>
            </a:r>
          </a:p>
          <a:p>
            <a:pPr marL="181222" indent="-181222">
              <a:buFont typeface="Arial" panose="020B0604020202020204" pitchFamily="34" charset="0"/>
              <a:buChar char="•"/>
            </a:pPr>
            <a:r>
              <a:rPr lang="en-US">
                <a:cs typeface="Calibri"/>
              </a:rPr>
              <a:t>Add the hyperlink to the post-training survey on the slide.</a:t>
            </a:r>
          </a:p>
          <a:p>
            <a:pPr marL="181222" indent="-181222">
              <a:buFont typeface="Arial" panose="020B0604020202020204" pitchFamily="34" charset="0"/>
              <a:buChar char="•"/>
            </a:pPr>
            <a:r>
              <a:rPr lang="en-US">
                <a:cs typeface="Calibri"/>
              </a:rPr>
              <a:t>Make sure all training participants have access to and can use the platform on a mobile device, tablet, or laptop. </a:t>
            </a:r>
            <a:r>
              <a:rPr lang="en-US"/>
              <a:t>If participants have not used the platform before, schedule time in advance for practice.</a:t>
            </a:r>
            <a:endParaRPr lang="en-US">
              <a:cs typeface="Calibri"/>
            </a:endParaRPr>
          </a:p>
          <a:p>
            <a:pPr marL="181222" indent="-181222">
              <a:buFont typeface="Arial" panose="020B0604020202020204" pitchFamily="34" charset="0"/>
              <a:buChar char="•"/>
            </a:pPr>
            <a:endParaRPr lang="en-US">
              <a:cs typeface="Calibri"/>
            </a:endParaRPr>
          </a:p>
          <a:p>
            <a:r>
              <a:rPr lang="en-US" b="1">
                <a:cs typeface="Calibri"/>
              </a:rPr>
              <a:t>FACILITATOR NOTES: POST-TRAINING SURVEY (5 minutes)</a:t>
            </a:r>
          </a:p>
          <a:p>
            <a:pPr marL="181222" indent="-181222">
              <a:buFont typeface="Arial" panose="020B0604020202020204" pitchFamily="34" charset="0"/>
              <a:buChar char="•"/>
            </a:pPr>
            <a:r>
              <a:rPr lang="en-US"/>
              <a:t>Share the hyperlink to the post-training survey </a:t>
            </a:r>
            <a:r>
              <a:rPr lang="en-US" dirty="0"/>
              <a:t>in </a:t>
            </a:r>
            <a:r>
              <a:rPr lang="en-US"/>
              <a:t>the chat box. Note that the post-training survey can also be found in their </a:t>
            </a:r>
            <a:r>
              <a:rPr lang="en-US" dirty="0"/>
              <a:t>workbooks</a:t>
            </a:r>
            <a:r>
              <a:rPr lang="en-US"/>
              <a:t> (page 7) for reference.</a:t>
            </a:r>
          </a:p>
          <a:p>
            <a:pPr marL="181222" indent="-181222">
              <a:buFont typeface="Arial" panose="020B0604020202020204" pitchFamily="34" charset="0"/>
              <a:buChar char="•"/>
            </a:pPr>
            <a:r>
              <a:rPr lang="en-US"/>
              <a:t>Ask participants to complete the post-training survey by using the hyperlink on a mobile device, tablet, or laptop with an internet connection.</a:t>
            </a:r>
          </a:p>
          <a:p>
            <a:pPr marL="181222" indent="-181222">
              <a:buFont typeface="Arial" panose="020B0604020202020204" pitchFamily="34" charset="0"/>
              <a:buChar char="•"/>
            </a:pPr>
            <a:r>
              <a:rPr lang="en-US"/>
              <a:t>Give training participants a few minutes to complete the post-training survey.</a:t>
            </a:r>
          </a:p>
        </p:txBody>
      </p:sp>
      <p:sp>
        <p:nvSpPr>
          <p:cNvPr id="4" name="Slide Number Placeholder 3"/>
          <p:cNvSpPr>
            <a:spLocks noGrp="1"/>
          </p:cNvSpPr>
          <p:nvPr>
            <p:ph type="sldNum" sz="quarter" idx="5"/>
          </p:nvPr>
        </p:nvSpPr>
        <p:spPr/>
        <p:txBody>
          <a:bodyPr/>
          <a:lstStyle/>
          <a:p>
            <a:fld id="{8E370E4C-245D-490F-A4D0-089517A08A60}" type="slidenum">
              <a:rPr lang="en-US" smtClean="0"/>
              <a:t>63</a:t>
            </a:fld>
            <a:endParaRPr lang="en-US"/>
          </a:p>
        </p:txBody>
      </p:sp>
    </p:spTree>
    <p:extLst>
      <p:ext uri="{BB962C8B-B14F-4D97-AF65-F5344CB8AC3E}">
        <p14:creationId xmlns:p14="http://schemas.microsoft.com/office/powerpoint/2010/main" val="25430862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ADAPT FOR CONTEXT</a:t>
            </a:r>
          </a:p>
          <a:p>
            <a:pPr marL="181222" indent="-181222">
              <a:buFont typeface="Arial" panose="020B0604020202020204" pitchFamily="34" charset="0"/>
              <a:buChar char="•"/>
            </a:pPr>
            <a:r>
              <a:rPr lang="en-US"/>
              <a:t>Replace the character illustrations if not relevant or appropriate to the context.</a:t>
            </a:r>
            <a:endParaRPr lang="en-US">
              <a:cs typeface="Calibri"/>
            </a:endParaRPr>
          </a:p>
          <a:p>
            <a:endParaRPr lang="en-US" b="1">
              <a:cs typeface="Calibri"/>
            </a:endParaRPr>
          </a:p>
          <a:p>
            <a:r>
              <a:rPr lang="en-US" b="1">
                <a:cs typeface="Calibri"/>
              </a:rPr>
              <a:t>FACILITATOR NOTES</a:t>
            </a:r>
            <a:endParaRPr lang="en-US" b="1"/>
          </a:p>
          <a:p>
            <a:pPr marL="181222" indent="-181222">
              <a:buFont typeface="Arial" panose="020B0604020202020204" pitchFamily="34" charset="0"/>
              <a:buChar char="•"/>
            </a:pPr>
            <a:r>
              <a:rPr lang="en-US"/>
              <a:t>Congratulate the training participants for completing the training and thank them for their participation.</a:t>
            </a:r>
          </a:p>
        </p:txBody>
      </p:sp>
      <p:sp>
        <p:nvSpPr>
          <p:cNvPr id="4" name="Slide Number Placeholder 3"/>
          <p:cNvSpPr>
            <a:spLocks noGrp="1"/>
          </p:cNvSpPr>
          <p:nvPr>
            <p:ph type="sldNum" sz="quarter" idx="5"/>
          </p:nvPr>
        </p:nvSpPr>
        <p:spPr/>
        <p:txBody>
          <a:bodyPr/>
          <a:lstStyle/>
          <a:p>
            <a:fld id="{8E370E4C-245D-490F-A4D0-089517A08A60}" type="slidenum">
              <a:rPr lang="en-US" smtClean="0"/>
              <a:t>64</a:t>
            </a:fld>
            <a:endParaRPr lang="en-US"/>
          </a:p>
        </p:txBody>
      </p:sp>
    </p:spTree>
    <p:extLst>
      <p:ext uri="{BB962C8B-B14F-4D97-AF65-F5344CB8AC3E}">
        <p14:creationId xmlns:p14="http://schemas.microsoft.com/office/powerpoint/2010/main" val="31324352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SUGGESTED CITATION</a:t>
            </a:r>
          </a:p>
          <a:p>
            <a:r>
              <a:rPr lang="en-US"/>
              <a:t>MOSAIC. Using a Trauma-Informed Approach in Data Collection. Durham (NC): FHI 360; 2024.</a:t>
            </a:r>
          </a:p>
        </p:txBody>
      </p:sp>
      <p:sp>
        <p:nvSpPr>
          <p:cNvPr id="4" name="Slide Number Placeholder 3"/>
          <p:cNvSpPr>
            <a:spLocks noGrp="1"/>
          </p:cNvSpPr>
          <p:nvPr>
            <p:ph type="sldNum" sz="quarter" idx="5"/>
          </p:nvPr>
        </p:nvSpPr>
        <p:spPr/>
        <p:txBody>
          <a:bodyPr/>
          <a:lstStyle/>
          <a:p>
            <a:fld id="{8E370E4C-245D-490F-A4D0-089517A08A60}" type="slidenum">
              <a:rPr lang="en-US" smtClean="0"/>
              <a:t>65</a:t>
            </a:fld>
            <a:endParaRPr lang="en-US"/>
          </a:p>
        </p:txBody>
      </p:sp>
    </p:spTree>
    <p:extLst>
      <p:ext uri="{BB962C8B-B14F-4D97-AF65-F5344CB8AC3E}">
        <p14:creationId xmlns:p14="http://schemas.microsoft.com/office/powerpoint/2010/main" val="1087007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a:t>ADAPT FOR CONTEXT</a:t>
            </a:r>
          </a:p>
          <a:p>
            <a:pPr marL="181222" indent="-181222">
              <a:buFont typeface="Arial" panose="020B0604020202020204" pitchFamily="34" charset="0"/>
              <a:buChar char="•"/>
            </a:pPr>
            <a:r>
              <a:rPr lang="en-US"/>
              <a:t>If you have already developed group agreements at the beginning of the broader data collector training, replace this slide with those group agreements and use it as a refresher. </a:t>
            </a:r>
          </a:p>
          <a:p>
            <a:endParaRPr lang="en-US"/>
          </a:p>
          <a:p>
            <a:r>
              <a:rPr lang="en-US" b="1"/>
              <a:t>FACILITATOR NOTES</a:t>
            </a:r>
          </a:p>
          <a:p>
            <a:pPr marL="181222" indent="-181222">
              <a:buFont typeface="Arial" panose="020B0604020202020204" pitchFamily="34" charset="0"/>
              <a:buChar char="•"/>
            </a:pPr>
            <a:r>
              <a:rPr lang="en-US" b="1"/>
              <a:t>Say: </a:t>
            </a:r>
            <a:r>
              <a:rPr lang="en-US"/>
              <a:t>Setting group agreements at the start of a training is always a good idea to make sure we are all on the same page on how to create and maintain a good learning environment where we feel safe, comfortable, respected, and engaged.</a:t>
            </a:r>
          </a:p>
          <a:p>
            <a:pPr marL="181222" indent="-181222">
              <a:buFont typeface="Arial" panose="020B0604020202020204" pitchFamily="34" charset="0"/>
              <a:buChar char="•"/>
            </a:pPr>
            <a:r>
              <a:rPr lang="en-US"/>
              <a:t>Present the slide and share comments based on your facilitation experience. For example, you can note that a commitment to confidentiality within the training will help everyone feel more comfortable sharing their thoughts.</a:t>
            </a:r>
          </a:p>
          <a:p>
            <a:pPr marL="181222" indent="-181222">
              <a:buFont typeface="Arial" panose="020B0604020202020204" pitchFamily="34" charset="0"/>
              <a:buChar char="•"/>
            </a:pPr>
            <a:r>
              <a:rPr lang="en-US"/>
              <a:t>If not already covered, add additional agreements about creating a good learning environment that training participants identified during their introductions.</a:t>
            </a:r>
          </a:p>
          <a:p>
            <a:pPr marL="181222" indent="-181222">
              <a:buFont typeface="Arial" panose="020B0604020202020204" pitchFamily="34" charset="0"/>
              <a:buChar char="•"/>
            </a:pPr>
            <a:r>
              <a:rPr lang="en-US" b="1"/>
              <a:t>Click on the slide to reveal the question and ask</a:t>
            </a:r>
            <a:r>
              <a:rPr lang="en-US"/>
              <a:t>: What else is missing?</a:t>
            </a:r>
          </a:p>
          <a:p>
            <a:pPr marL="181222" indent="-181222">
              <a:buFont typeface="Arial" panose="020B0604020202020204" pitchFamily="34" charset="0"/>
              <a:buChar char="•"/>
            </a:pPr>
            <a:r>
              <a:rPr lang="en-US"/>
              <a:t>Encourage training participants to share their responses in the chat box.</a:t>
            </a:r>
          </a:p>
        </p:txBody>
      </p:sp>
      <p:sp>
        <p:nvSpPr>
          <p:cNvPr id="4" name="Slide Number Placeholder 3"/>
          <p:cNvSpPr>
            <a:spLocks noGrp="1"/>
          </p:cNvSpPr>
          <p:nvPr>
            <p:ph type="sldNum" sz="quarter" idx="5"/>
          </p:nvPr>
        </p:nvSpPr>
        <p:spPr/>
        <p:txBody>
          <a:bodyPr/>
          <a:lstStyle/>
          <a:p>
            <a:fld id="{8E370E4C-245D-490F-A4D0-089517A08A60}" type="slidenum">
              <a:rPr lang="en-US" smtClean="0"/>
              <a:pPr/>
              <a:t>7</a:t>
            </a:fld>
            <a:endParaRPr lang="en-US"/>
          </a:p>
        </p:txBody>
      </p:sp>
      <p:sp>
        <p:nvSpPr>
          <p:cNvPr id="7" name="Slide Image Placeholder 6">
            <a:extLst>
              <a:ext uri="{FF2B5EF4-FFF2-40B4-BE49-F238E27FC236}">
                <a16:creationId xmlns:a16="http://schemas.microsoft.com/office/drawing/2014/main" id="{7B011028-654F-AB7D-9C72-D0916FB510A2}"/>
              </a:ext>
            </a:extLst>
          </p:cNvPr>
          <p:cNvSpPr>
            <a:spLocks noGrp="1" noRot="1" noChangeAspect="1"/>
          </p:cNvSpPr>
          <p:nvPr>
            <p:ph type="sldImg"/>
          </p:nvPr>
        </p:nvSpPr>
        <p:spPr/>
      </p:sp>
    </p:spTree>
    <p:extLst>
      <p:ext uri="{BB962C8B-B14F-4D97-AF65-F5344CB8AC3E}">
        <p14:creationId xmlns:p14="http://schemas.microsoft.com/office/powerpoint/2010/main" val="1196328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ADAPT FOR CONTEXT</a:t>
            </a:r>
          </a:p>
          <a:p>
            <a:pPr marL="181222" indent="-181222">
              <a:buFont typeface="Arial" panose="020B0604020202020204" pitchFamily="34" charset="0"/>
              <a:buChar char="•"/>
            </a:pPr>
            <a:r>
              <a:rPr lang="en-US"/>
              <a:t>Remove or replace the character illustration if not relevant or appropriate to the context.</a:t>
            </a:r>
          </a:p>
          <a:p>
            <a:endParaRPr lang="en-US" b="1"/>
          </a:p>
          <a:p>
            <a:r>
              <a:rPr lang="en-US" b="1"/>
              <a:t>FACILITATOR NOTES</a:t>
            </a:r>
          </a:p>
          <a:p>
            <a:pPr marL="181222" indent="-181222">
              <a:buFont typeface="Arial" panose="020B0604020202020204" pitchFamily="34" charset="0"/>
              <a:buChar char="•"/>
            </a:pPr>
            <a:r>
              <a:rPr lang="en-US"/>
              <a:t>Present the slide.</a:t>
            </a:r>
          </a:p>
        </p:txBody>
      </p:sp>
      <p:sp>
        <p:nvSpPr>
          <p:cNvPr id="4" name="Slide Number Placeholder 3"/>
          <p:cNvSpPr>
            <a:spLocks noGrp="1"/>
          </p:cNvSpPr>
          <p:nvPr>
            <p:ph type="sldNum" sz="quarter" idx="5"/>
          </p:nvPr>
        </p:nvSpPr>
        <p:spPr/>
        <p:txBody>
          <a:bodyPr/>
          <a:lstStyle/>
          <a:p>
            <a:fld id="{C58319DF-4D55-4534-808F-5C11D377C82B}" type="slidenum">
              <a:rPr lang="en-US" smtClean="0"/>
              <a:t>8</a:t>
            </a:fld>
            <a:endParaRPr lang="en-US"/>
          </a:p>
        </p:txBody>
      </p:sp>
    </p:spTree>
    <p:extLst>
      <p:ext uri="{BB962C8B-B14F-4D97-AF65-F5344CB8AC3E}">
        <p14:creationId xmlns:p14="http://schemas.microsoft.com/office/powerpoint/2010/main" val="921296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a:cs typeface="Calibri"/>
              </a:rPr>
              <a:t>ADAPT FOR CONTEXT</a:t>
            </a:r>
          </a:p>
          <a:p>
            <a:pPr marL="181222" indent="-181222">
              <a:buFont typeface="Arial" panose="020B0604020202020204" pitchFamily="34" charset="0"/>
              <a:buChar char="•"/>
            </a:pPr>
            <a:r>
              <a:rPr lang="en-US"/>
              <a:t>Remove or replace the character illustration if not relevant or appropriate to the context.</a:t>
            </a:r>
            <a:endParaRPr lang="en-US" dirty="0"/>
          </a:p>
          <a:p>
            <a:pPr marL="181222" indent="-181222">
              <a:buFont typeface="Arial" panose="020B0604020202020204" pitchFamily="34" charset="0"/>
              <a:buChar char="•"/>
            </a:pPr>
            <a:endParaRPr lang="en-US" b="1" dirty="0">
              <a:cs typeface="Calibri"/>
            </a:endParaRPr>
          </a:p>
          <a:p>
            <a:r>
              <a:rPr lang="en-US" b="1">
                <a:cs typeface="Calibri"/>
              </a:rPr>
              <a:t>FACILITATOR NOTES</a:t>
            </a:r>
          </a:p>
          <a:p>
            <a:pPr marL="181222" indent="-181222">
              <a:buFont typeface="Arial" panose="020B0604020202020204" pitchFamily="34" charset="0"/>
              <a:buChar char="•"/>
            </a:pPr>
            <a:r>
              <a:rPr lang="en-US"/>
              <a:t>Present the slide.</a:t>
            </a:r>
            <a:endParaRPr lang="en-US" dirty="0"/>
          </a:p>
          <a:p>
            <a:pPr marL="181222" indent="-181222">
              <a:buFont typeface="Arial" panose="020B0604020202020204" pitchFamily="34" charset="0"/>
              <a:buChar char="•"/>
            </a:pPr>
            <a:r>
              <a:rPr lang="en-US" b="1"/>
              <a:t>Ask: </a:t>
            </a:r>
            <a:r>
              <a:rPr lang="en-US"/>
              <a:t>Does anyone have any questions or need clarification?</a:t>
            </a:r>
            <a:endParaRPr lang="en-US" dirty="0"/>
          </a:p>
          <a:p>
            <a:endParaRPr lang="en-US"/>
          </a:p>
          <a:p>
            <a:endParaRPr lang="en-US"/>
          </a:p>
        </p:txBody>
      </p:sp>
      <p:sp>
        <p:nvSpPr>
          <p:cNvPr id="4" name="Slide Number Placeholder 3"/>
          <p:cNvSpPr>
            <a:spLocks noGrp="1"/>
          </p:cNvSpPr>
          <p:nvPr>
            <p:ph type="sldNum" sz="quarter" idx="5"/>
          </p:nvPr>
        </p:nvSpPr>
        <p:spPr/>
        <p:txBody>
          <a:bodyPr/>
          <a:lstStyle/>
          <a:p>
            <a:fld id="{8E370E4C-245D-490F-A4D0-089517A08A60}" type="slidenum">
              <a:rPr lang="en-US" smtClean="0"/>
              <a:pPr/>
              <a:t>9</a:t>
            </a:fld>
            <a:endParaRPr lang="en-US"/>
          </a:p>
        </p:txBody>
      </p:sp>
      <p:sp>
        <p:nvSpPr>
          <p:cNvPr id="7" name="Slide Image Placeholder 6">
            <a:extLst>
              <a:ext uri="{FF2B5EF4-FFF2-40B4-BE49-F238E27FC236}">
                <a16:creationId xmlns:a16="http://schemas.microsoft.com/office/drawing/2014/main" id="{B8188716-96E1-B1B5-3BEF-080FF0D8287F}"/>
              </a:ext>
            </a:extLst>
          </p:cNvPr>
          <p:cNvSpPr>
            <a:spLocks noGrp="1" noRot="1" noChangeAspect="1"/>
          </p:cNvSpPr>
          <p:nvPr>
            <p:ph type="sldImg"/>
          </p:nvPr>
        </p:nvSpPr>
        <p:spPr/>
      </p:sp>
    </p:spTree>
    <p:extLst>
      <p:ext uri="{BB962C8B-B14F-4D97-AF65-F5344CB8AC3E}">
        <p14:creationId xmlns:p14="http://schemas.microsoft.com/office/powerpoint/2010/main" val="2535816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hyperlink" Target="https://www.linkedin.com/in/mosaic-consortium-86682b22a/" TargetMode="External"/><Relationship Id="rId3" Type="http://schemas.openxmlformats.org/officeDocument/2006/relationships/image" Target="../media/image21.jpeg"/><Relationship Id="rId7" Type="http://schemas.openxmlformats.org/officeDocument/2006/relationships/hyperlink" Target="https://twitter.com/MOSAICproj" TargetMode="External"/><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hyperlink" Target="https://www.fhi360.org/projects/maximizing-options-advance-informed-choice-hiv-prevention-mosaic" TargetMode="External"/><Relationship Id="rId4" Type="http://schemas.openxmlformats.org/officeDocument/2006/relationships/image" Target="../media/image22.jpeg"/><Relationship Id="rId9" Type="http://schemas.openxmlformats.org/officeDocument/2006/relationships/hyperlink" Target="https://www.mosaicproject.blog/" TargetMode="Externa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2.emf"/><Relationship Id="rId5" Type="http://schemas.openxmlformats.org/officeDocument/2006/relationships/image" Target="../media/image8.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3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8CF9-0304-579D-3EFC-C87D10AE49DE}"/>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C1399217-2E6D-BB70-CEEB-286BBE25AFE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C47216-7965-16D1-7B96-14044176D81A}"/>
              </a:ext>
            </a:extLst>
          </p:cNvPr>
          <p:cNvSpPr>
            <a:spLocks noGrp="1"/>
          </p:cNvSpPr>
          <p:nvPr>
            <p:ph type="dt" sz="half" idx="10"/>
          </p:nvPr>
        </p:nvSpPr>
        <p:spPr/>
        <p:txBody>
          <a:bodyPr/>
          <a:lstStyle/>
          <a:p>
            <a:fld id="{17757F1C-AA46-F440-992C-E659F30495C3}" type="datetimeFigureOut">
              <a:rPr lang="en-US" smtClean="0"/>
              <a:t>3/5/2024</a:t>
            </a:fld>
            <a:endParaRPr lang="en-US"/>
          </a:p>
        </p:txBody>
      </p:sp>
      <p:sp>
        <p:nvSpPr>
          <p:cNvPr id="5" name="Footer Placeholder 4">
            <a:extLst>
              <a:ext uri="{FF2B5EF4-FFF2-40B4-BE49-F238E27FC236}">
                <a16:creationId xmlns:a16="http://schemas.microsoft.com/office/drawing/2014/main" id="{46945666-BFF1-C468-237E-386585D3B4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36FB83-68A9-0A6A-3CB6-919D96E18F2B}"/>
              </a:ext>
            </a:extLst>
          </p:cNvPr>
          <p:cNvSpPr>
            <a:spLocks noGrp="1"/>
          </p:cNvSpPr>
          <p:nvPr>
            <p:ph type="sldNum" sz="quarter" idx="12"/>
          </p:nvPr>
        </p:nvSpPr>
        <p:spPr/>
        <p:txBody>
          <a:bodyPr/>
          <a:lstStyle/>
          <a:p>
            <a:fld id="{ACDE773F-A8FD-9A43-AD89-7584A207DBAB}" type="slidenum">
              <a:rPr lang="en-US" smtClean="0"/>
              <a:t>‹#›</a:t>
            </a:fld>
            <a:endParaRPr lang="en-US"/>
          </a:p>
        </p:txBody>
      </p:sp>
    </p:spTree>
    <p:extLst>
      <p:ext uri="{BB962C8B-B14F-4D97-AF65-F5344CB8AC3E}">
        <p14:creationId xmlns:p14="http://schemas.microsoft.com/office/powerpoint/2010/main" val="1093848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A5C8800-B6EF-A145-A1F1-96E4FF516797}"/>
              </a:ext>
            </a:extLst>
          </p:cNvPr>
          <p:cNvSpPr>
            <a:spLocks noGrp="1"/>
          </p:cNvSpPr>
          <p:nvPr>
            <p:ph type="title" hasCustomPrompt="1"/>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Chart Title</a:t>
            </a:r>
          </a:p>
        </p:txBody>
      </p:sp>
      <p:pic>
        <p:nvPicPr>
          <p:cNvPr id="3" name="Picture 2" descr="Background pattern&#10;&#10;Description automatically generated">
            <a:extLst>
              <a:ext uri="{FF2B5EF4-FFF2-40B4-BE49-F238E27FC236}">
                <a16:creationId xmlns:a16="http://schemas.microsoft.com/office/drawing/2014/main" id="{5CDC088B-D234-E7AD-C191-9698B748358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5" name="Round Same Side Corner Rectangle 1">
            <a:extLst>
              <a:ext uri="{FF2B5EF4-FFF2-40B4-BE49-F238E27FC236}">
                <a16:creationId xmlns:a16="http://schemas.microsoft.com/office/drawing/2014/main" id="{C1709793-7E1D-7BC7-6B53-D79A74D5B7BE}"/>
              </a:ext>
            </a:extLst>
          </p:cNvPr>
          <p:cNvSpPr/>
          <p:nvPr userDrawn="1"/>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6" name="Text Placeholder 19">
            <a:extLst>
              <a:ext uri="{FF2B5EF4-FFF2-40B4-BE49-F238E27FC236}">
                <a16:creationId xmlns:a16="http://schemas.microsoft.com/office/drawing/2014/main" id="{24351163-7629-8D3E-E3E9-446869DFD126}"/>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chemeClr val="accent4"/>
                </a:solidFill>
                <a:latin typeface="Poppins" pitchFamily="2" charset="77"/>
                <a:ea typeface="Roboto" panose="02000000000000000000" pitchFamily="2" charset="0"/>
                <a:cs typeface="Poppins" pitchFamily="2" charset="77"/>
              </a:defRPr>
            </a:lvl1pPr>
          </a:lstStyle>
          <a:p>
            <a:pPr lvl="0"/>
            <a:r>
              <a:rPr lang="en-US"/>
              <a:t> 1</a:t>
            </a:r>
          </a:p>
        </p:txBody>
      </p:sp>
      <p:sp>
        <p:nvSpPr>
          <p:cNvPr id="7" name="Text Placeholder 21">
            <a:extLst>
              <a:ext uri="{FF2B5EF4-FFF2-40B4-BE49-F238E27FC236}">
                <a16:creationId xmlns:a16="http://schemas.microsoft.com/office/drawing/2014/main" id="{47B3EED7-4D0A-3133-736B-5D0D2D229E4E}"/>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928545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mp; Content-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031A0D84-D40D-4B0B-AA0B-6E5D05F5667F}"/>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993F41DF-89D9-134C-9861-E4A034C5D99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328116"/>
            <a:ext cx="291993" cy="868679"/>
          </a:xfrm>
          <a:prstGeom prst="rect">
            <a:avLst/>
          </a:prstGeom>
        </p:spPr>
      </p:pic>
    </p:spTree>
    <p:extLst>
      <p:ext uri="{BB962C8B-B14F-4D97-AF65-F5344CB8AC3E}">
        <p14:creationId xmlns:p14="http://schemas.microsoft.com/office/powerpoint/2010/main" val="2103914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mp; Content-Gr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031A0D84-D40D-4B0B-AA0B-6E5D05F5667F}"/>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993F41DF-89D9-134C-9861-E4A034C5D990}"/>
              </a:ext>
            </a:extLst>
          </p:cNvPr>
          <p:cNvPicPr>
            <a:picLocks noChangeAspect="1"/>
          </p:cNvPicPr>
          <p:nvPr userDrawn="1"/>
        </p:nvPicPr>
        <p:blipFill>
          <a:blip r:embed="rId3" cstate="print">
            <a:grayscl/>
            <a:extLst>
              <a:ext uri="{28A0092B-C50C-407E-A947-70E740481C1C}">
                <a14:useLocalDpi xmlns:a14="http://schemas.microsoft.com/office/drawing/2010/main"/>
              </a:ext>
            </a:extLst>
          </a:blip>
          <a:srcRect/>
          <a:stretch/>
        </p:blipFill>
        <p:spPr>
          <a:xfrm>
            <a:off x="0" y="328116"/>
            <a:ext cx="291993" cy="868679"/>
          </a:xfrm>
          <a:prstGeom prst="rect">
            <a:avLst/>
          </a:prstGeom>
        </p:spPr>
      </p:pic>
    </p:spTree>
    <p:extLst>
      <p:ext uri="{BB962C8B-B14F-4D97-AF65-F5344CB8AC3E}">
        <p14:creationId xmlns:p14="http://schemas.microsoft.com/office/powerpoint/2010/main" val="420166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ntent-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BF9E271-AAC7-F748-AA3D-0443064B07B0}"/>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EFF6C658-983B-4C3F-9E55-51F84372F6E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7" name="Picture 6">
            <a:extLst>
              <a:ext uri="{FF2B5EF4-FFF2-40B4-BE49-F238E27FC236}">
                <a16:creationId xmlns:a16="http://schemas.microsoft.com/office/drawing/2014/main" id="{88A7A3CF-A70B-B142-AF1C-85CEC1ABC89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328116"/>
            <a:ext cx="291993" cy="868679"/>
          </a:xfrm>
          <a:prstGeom prst="rect">
            <a:avLst/>
          </a:prstGeom>
        </p:spPr>
      </p:pic>
    </p:spTree>
    <p:extLst>
      <p:ext uri="{BB962C8B-B14F-4D97-AF65-F5344CB8AC3E}">
        <p14:creationId xmlns:p14="http://schemas.microsoft.com/office/powerpoint/2010/main" val="2362032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EC2E576-8369-45BC-A089-0B31C7F1303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7" name="Content Placeholder 2">
            <a:extLst>
              <a:ext uri="{FF2B5EF4-FFF2-40B4-BE49-F238E27FC236}">
                <a16:creationId xmlns:a16="http://schemas.microsoft.com/office/drawing/2014/main" id="{F56A08E6-2B96-4F88-B6EB-F6B8ADFF82D6}"/>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56CEC55-2F1E-6044-9EB3-5169B0354CE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328116"/>
            <a:ext cx="289560" cy="868680"/>
          </a:xfrm>
          <a:prstGeom prst="rect">
            <a:avLst/>
          </a:prstGeom>
        </p:spPr>
      </p:pic>
    </p:spTree>
    <p:extLst>
      <p:ext uri="{BB962C8B-B14F-4D97-AF65-F5344CB8AC3E}">
        <p14:creationId xmlns:p14="http://schemas.microsoft.com/office/powerpoint/2010/main" val="3067197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7B1B3EC-872B-4194-A0DB-1BDA946FB219}"/>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E015CB24-8436-4EEF-A592-7C06AD8B32B5}"/>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6FD3F024-36A0-426B-A8DC-BC1B10A4E3B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7" name="Picture 6">
            <a:extLst>
              <a:ext uri="{FF2B5EF4-FFF2-40B4-BE49-F238E27FC236}">
                <a16:creationId xmlns:a16="http://schemas.microsoft.com/office/drawing/2014/main" id="{C63DEE15-209E-DB4F-A3B4-176A3D7B784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328116"/>
            <a:ext cx="289560" cy="868680"/>
          </a:xfrm>
          <a:prstGeom prst="rect">
            <a:avLst/>
          </a:prstGeom>
        </p:spPr>
      </p:pic>
    </p:spTree>
    <p:extLst>
      <p:ext uri="{BB962C8B-B14F-4D97-AF65-F5344CB8AC3E}">
        <p14:creationId xmlns:p14="http://schemas.microsoft.com/office/powerpoint/2010/main" val="20217138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mp; Content-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5A3ADC89-C532-6A48-861E-623CE8D873E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spTree>
    <p:extLst>
      <p:ext uri="{BB962C8B-B14F-4D97-AF65-F5344CB8AC3E}">
        <p14:creationId xmlns:p14="http://schemas.microsoft.com/office/powerpoint/2010/main" val="3666014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ntent-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8" name="Picture 7">
            <a:extLst>
              <a:ext uri="{FF2B5EF4-FFF2-40B4-BE49-F238E27FC236}">
                <a16:creationId xmlns:a16="http://schemas.microsoft.com/office/drawing/2014/main" id="{F0486663-A4B7-224A-9F1B-A559958B684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spTree>
    <p:extLst>
      <p:ext uri="{BB962C8B-B14F-4D97-AF65-F5344CB8AC3E}">
        <p14:creationId xmlns:p14="http://schemas.microsoft.com/office/powerpoint/2010/main" val="32433809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1498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108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A8F54F-975F-4B47-B428-5E4CB9F2AE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02436" y="5731720"/>
            <a:ext cx="1867191" cy="529139"/>
          </a:xfrm>
          <a:prstGeom prst="rect">
            <a:avLst/>
          </a:prstGeom>
        </p:spPr>
      </p:pic>
      <p:pic>
        <p:nvPicPr>
          <p:cNvPr id="14" name="Picture 13">
            <a:extLst>
              <a:ext uri="{FF2B5EF4-FFF2-40B4-BE49-F238E27FC236}">
                <a16:creationId xmlns:a16="http://schemas.microsoft.com/office/drawing/2014/main" id="{B020C297-0AAB-3641-83C6-4EA8E63A6A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21105" y="5726320"/>
            <a:ext cx="1877087" cy="563126"/>
          </a:xfrm>
          <a:prstGeom prst="rect">
            <a:avLst/>
          </a:prstGeom>
        </p:spPr>
      </p:pic>
      <p:pic>
        <p:nvPicPr>
          <p:cNvPr id="16" name="Picture 15">
            <a:extLst>
              <a:ext uri="{FF2B5EF4-FFF2-40B4-BE49-F238E27FC236}">
                <a16:creationId xmlns:a16="http://schemas.microsoft.com/office/drawing/2014/main" id="{935DDD90-2572-2142-A32E-F632BC6370B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12008" y="5497972"/>
            <a:ext cx="1491482" cy="880219"/>
          </a:xfrm>
          <a:prstGeom prst="rect">
            <a:avLst/>
          </a:prstGeom>
        </p:spPr>
      </p:pic>
    </p:spTree>
    <p:extLst>
      <p:ext uri="{BB962C8B-B14F-4D97-AF65-F5344CB8AC3E}">
        <p14:creationId xmlns:p14="http://schemas.microsoft.com/office/powerpoint/2010/main" val="11521327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2994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eal">
    <p:bg>
      <p:bgPr>
        <a:solidFill>
          <a:srgbClr val="E9EFF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53B96F-08DD-469C-9F8C-D31ACBFAA87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290529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Pink">
    <p:bg>
      <p:bgPr>
        <a:solidFill>
          <a:srgbClr val="F5EBEE"/>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30B7A9-3A89-6E4C-ADF6-FA23B9E6469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9039728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Gold">
    <p:bg>
      <p:bgPr>
        <a:solidFill>
          <a:srgbClr val="FDFAF6"/>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28493195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Teal">
    <p:bg>
      <p:bgPr>
        <a:solidFill>
          <a:srgbClr val="E9EFF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55E129-83E0-3A46-AF56-E1BAEB2554D6}"/>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2BEC4E15-C116-494F-8973-B0A3AC11465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spTree>
    <p:extLst>
      <p:ext uri="{BB962C8B-B14F-4D97-AF65-F5344CB8AC3E}">
        <p14:creationId xmlns:p14="http://schemas.microsoft.com/office/powerpoint/2010/main" val="32109345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_Pink">
    <p:bg>
      <p:bgPr>
        <a:solidFill>
          <a:srgbClr val="F5EBEE"/>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4C2EEB0-D3B9-B449-BE0E-901ADF190C7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5" name="Picture 4">
            <a:extLst>
              <a:ext uri="{FF2B5EF4-FFF2-40B4-BE49-F238E27FC236}">
                <a16:creationId xmlns:a16="http://schemas.microsoft.com/office/drawing/2014/main" id="{3A826244-D0F4-534A-BC18-CD9FF88DCAB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328116"/>
            <a:ext cx="291993" cy="868679"/>
          </a:xfrm>
          <a:prstGeom prst="rect">
            <a:avLst/>
          </a:prstGeom>
        </p:spPr>
      </p:pic>
    </p:spTree>
    <p:extLst>
      <p:ext uri="{BB962C8B-B14F-4D97-AF65-F5344CB8AC3E}">
        <p14:creationId xmlns:p14="http://schemas.microsoft.com/office/powerpoint/2010/main" val="2962443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_Gold">
    <p:bg>
      <p:bgPr>
        <a:solidFill>
          <a:srgbClr val="FDFAF6"/>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2B4AA313-5773-7240-A76F-5E3C4D33F2D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216" y="328116"/>
            <a:ext cx="289560" cy="868680"/>
          </a:xfrm>
          <a:prstGeom prst="rect">
            <a:avLst/>
          </a:prstGeom>
        </p:spPr>
      </p:pic>
    </p:spTree>
    <p:extLst>
      <p:ext uri="{BB962C8B-B14F-4D97-AF65-F5344CB8AC3E}">
        <p14:creationId xmlns:p14="http://schemas.microsoft.com/office/powerpoint/2010/main" val="8024476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Meet the Te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78A47C4-1320-9047-8046-FA0DB1A98318}"/>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Meet the Team</a:t>
            </a:r>
          </a:p>
        </p:txBody>
      </p:sp>
      <p:sp>
        <p:nvSpPr>
          <p:cNvPr id="3" name="Title 2">
            <a:extLst>
              <a:ext uri="{FF2B5EF4-FFF2-40B4-BE49-F238E27FC236}">
                <a16:creationId xmlns:a16="http://schemas.microsoft.com/office/drawing/2014/main" id="{F9081981-A8F1-6145-84E9-A6A60567441C}"/>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Meet the Team</a:t>
            </a:r>
          </a:p>
        </p:txBody>
      </p:sp>
    </p:spTree>
    <p:extLst>
      <p:ext uri="{BB962C8B-B14F-4D97-AF65-F5344CB8AC3E}">
        <p14:creationId xmlns:p14="http://schemas.microsoft.com/office/powerpoint/2010/main" val="1099665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y Connected – Comple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3149C131-7C4C-234E-B5FE-297C7B678DC9}"/>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Stay Connected</a:t>
            </a:r>
          </a:p>
        </p:txBody>
      </p:sp>
      <p:pic>
        <p:nvPicPr>
          <p:cNvPr id="41" name="Picture 40">
            <a:extLst>
              <a:ext uri="{FF2B5EF4-FFF2-40B4-BE49-F238E27FC236}">
                <a16:creationId xmlns:a16="http://schemas.microsoft.com/office/drawing/2014/main" id="{00A91F30-25A2-BD43-AF85-91E13726DD1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17860" y="1863000"/>
            <a:ext cx="787625" cy="793170"/>
          </a:xfrm>
          <a:prstGeom prst="rect">
            <a:avLst/>
          </a:prstGeom>
        </p:spPr>
      </p:pic>
      <p:sp>
        <p:nvSpPr>
          <p:cNvPr id="44" name="Oval 43">
            <a:extLst>
              <a:ext uri="{FF2B5EF4-FFF2-40B4-BE49-F238E27FC236}">
                <a16:creationId xmlns:a16="http://schemas.microsoft.com/office/drawing/2014/main" id="{71E0AF84-C5EF-2248-9C14-A58466C45827}"/>
              </a:ext>
            </a:extLst>
          </p:cNvPr>
          <p:cNvSpPr>
            <a:spLocks noChangeAspect="1"/>
          </p:cNvSpPr>
          <p:nvPr userDrawn="1"/>
        </p:nvSpPr>
        <p:spPr>
          <a:xfrm>
            <a:off x="764930" y="1814014"/>
            <a:ext cx="893484" cy="893484"/>
          </a:xfrm>
          <a:prstGeom prst="ellipse">
            <a:avLst/>
          </a:prstGeom>
          <a:noFill/>
          <a:ln w="19050">
            <a:solidFill>
              <a:srgbClr val="0E8389">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nvGrpSpPr>
          <p:cNvPr id="6" name="Group 5">
            <a:extLst>
              <a:ext uri="{FF2B5EF4-FFF2-40B4-BE49-F238E27FC236}">
                <a16:creationId xmlns:a16="http://schemas.microsoft.com/office/drawing/2014/main" id="{AC55BD36-5B92-B549-88FD-BCA0EC5A3327}"/>
              </a:ext>
            </a:extLst>
          </p:cNvPr>
          <p:cNvGrpSpPr/>
          <p:nvPr userDrawn="1"/>
        </p:nvGrpSpPr>
        <p:grpSpPr>
          <a:xfrm>
            <a:off x="764930" y="2851251"/>
            <a:ext cx="893484" cy="893484"/>
            <a:chOff x="764930" y="2292326"/>
            <a:chExt cx="685498" cy="685498"/>
          </a:xfrm>
        </p:grpSpPr>
        <p:pic>
          <p:nvPicPr>
            <p:cNvPr id="40" name="Picture 39">
              <a:extLst>
                <a:ext uri="{FF2B5EF4-FFF2-40B4-BE49-F238E27FC236}">
                  <a16:creationId xmlns:a16="http://schemas.microsoft.com/office/drawing/2014/main" id="{312645D2-0245-7345-9683-C6264B423EBD}"/>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805538" y="2332934"/>
              <a:ext cx="604282" cy="604282"/>
            </a:xfrm>
            <a:prstGeom prst="rect">
              <a:avLst/>
            </a:prstGeom>
          </p:spPr>
        </p:pic>
        <p:sp>
          <p:nvSpPr>
            <p:cNvPr id="46" name="Oval 45">
              <a:extLst>
                <a:ext uri="{FF2B5EF4-FFF2-40B4-BE49-F238E27FC236}">
                  <a16:creationId xmlns:a16="http://schemas.microsoft.com/office/drawing/2014/main" id="{AC6CCBD5-3D75-FF49-B33C-69C56340B94C}"/>
                </a:ext>
              </a:extLst>
            </p:cNvPr>
            <p:cNvSpPr>
              <a:spLocks noChangeAspect="1"/>
            </p:cNvSpPr>
            <p:nvPr userDrawn="1"/>
          </p:nvSpPr>
          <p:spPr>
            <a:xfrm>
              <a:off x="764930" y="2292326"/>
              <a:ext cx="685498" cy="685498"/>
            </a:xfrm>
            <a:prstGeom prst="ellipse">
              <a:avLst/>
            </a:prstGeom>
            <a:noFill/>
            <a:ln w="19050">
              <a:solidFill>
                <a:srgbClr val="E0A141">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8" name="Group 7">
            <a:extLst>
              <a:ext uri="{FF2B5EF4-FFF2-40B4-BE49-F238E27FC236}">
                <a16:creationId xmlns:a16="http://schemas.microsoft.com/office/drawing/2014/main" id="{D637A571-F790-1241-B29A-C45690576F1E}"/>
              </a:ext>
            </a:extLst>
          </p:cNvPr>
          <p:cNvGrpSpPr/>
          <p:nvPr userDrawn="1"/>
        </p:nvGrpSpPr>
        <p:grpSpPr>
          <a:xfrm>
            <a:off x="764930" y="3888488"/>
            <a:ext cx="893484" cy="893484"/>
            <a:chOff x="764930" y="3118638"/>
            <a:chExt cx="685498" cy="685498"/>
          </a:xfrm>
        </p:grpSpPr>
        <p:pic>
          <p:nvPicPr>
            <p:cNvPr id="39" name="Picture 38">
              <a:extLst>
                <a:ext uri="{FF2B5EF4-FFF2-40B4-BE49-F238E27FC236}">
                  <a16:creationId xmlns:a16="http://schemas.microsoft.com/office/drawing/2014/main" id="{8886BECB-1720-F941-9B5F-14C8AA3309DD}"/>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805538" y="3159248"/>
              <a:ext cx="604282" cy="604282"/>
            </a:xfrm>
            <a:prstGeom prst="rect">
              <a:avLst/>
            </a:prstGeom>
          </p:spPr>
        </p:pic>
        <p:sp>
          <p:nvSpPr>
            <p:cNvPr id="48" name="Oval 47">
              <a:extLst>
                <a:ext uri="{FF2B5EF4-FFF2-40B4-BE49-F238E27FC236}">
                  <a16:creationId xmlns:a16="http://schemas.microsoft.com/office/drawing/2014/main" id="{923C9BA7-8275-AC4A-9B92-414B34A85424}"/>
                </a:ext>
              </a:extLst>
            </p:cNvPr>
            <p:cNvSpPr>
              <a:spLocks noChangeAspect="1"/>
            </p:cNvSpPr>
            <p:nvPr userDrawn="1"/>
          </p:nvSpPr>
          <p:spPr>
            <a:xfrm>
              <a:off x="764930" y="3118638"/>
              <a:ext cx="685498" cy="685498"/>
            </a:xfrm>
            <a:prstGeom prst="ellipse">
              <a:avLst/>
            </a:prstGeom>
            <a:noFill/>
            <a:ln w="19050">
              <a:solidFill>
                <a:srgbClr val="AF315A">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9" name="Group 8">
            <a:extLst>
              <a:ext uri="{FF2B5EF4-FFF2-40B4-BE49-F238E27FC236}">
                <a16:creationId xmlns:a16="http://schemas.microsoft.com/office/drawing/2014/main" id="{34744FDC-ADFF-D142-A991-12D39CA2EAC0}"/>
              </a:ext>
            </a:extLst>
          </p:cNvPr>
          <p:cNvGrpSpPr/>
          <p:nvPr userDrawn="1"/>
        </p:nvGrpSpPr>
        <p:grpSpPr>
          <a:xfrm>
            <a:off x="764930" y="4925725"/>
            <a:ext cx="893484" cy="893484"/>
            <a:chOff x="764930" y="3944950"/>
            <a:chExt cx="685498" cy="685498"/>
          </a:xfrm>
        </p:grpSpPr>
        <p:pic>
          <p:nvPicPr>
            <p:cNvPr id="37" name="Picture 36">
              <a:extLst>
                <a:ext uri="{FF2B5EF4-FFF2-40B4-BE49-F238E27FC236}">
                  <a16:creationId xmlns:a16="http://schemas.microsoft.com/office/drawing/2014/main" id="{86AE816E-8555-B847-96A2-FA019A92F1EE}"/>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50" name="Oval 49">
              <a:extLst>
                <a:ext uri="{FF2B5EF4-FFF2-40B4-BE49-F238E27FC236}">
                  <a16:creationId xmlns:a16="http://schemas.microsoft.com/office/drawing/2014/main" id="{9957D8E7-EABC-D54C-92FE-C6050DA58CB4}"/>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
        <p:nvSpPr>
          <p:cNvPr id="13" name="Rectangle 12">
            <a:extLst>
              <a:ext uri="{FF2B5EF4-FFF2-40B4-BE49-F238E27FC236}">
                <a16:creationId xmlns:a16="http://schemas.microsoft.com/office/drawing/2014/main" id="{1D319E76-BDA6-A24B-BA88-F6CAE192FA84}"/>
              </a:ext>
            </a:extLst>
          </p:cNvPr>
          <p:cNvSpPr/>
          <p:nvPr userDrawn="1"/>
        </p:nvSpPr>
        <p:spPr>
          <a:xfrm>
            <a:off x="1828824" y="1982586"/>
            <a:ext cx="2285819" cy="523220"/>
          </a:xfrm>
          <a:prstGeom prst="rect">
            <a:avLst/>
          </a:prstGeom>
        </p:spPr>
        <p:txBody>
          <a:bodyPr wrap="none">
            <a:spAutoFit/>
          </a:bodyPr>
          <a:lstStyle/>
          <a:p>
            <a:pPr lvl="0"/>
            <a:r>
              <a:rPr lang="en-US" sz="2800" b="0" u="none">
                <a:solidFill>
                  <a:srgbClr val="635F59"/>
                </a:solidFill>
                <a:hlinkClick r:id="rId7"/>
              </a:rPr>
              <a:t>@MOSAICproj</a:t>
            </a:r>
            <a:endParaRPr lang="en-US" sz="2800" b="0" u="none">
              <a:solidFill>
                <a:srgbClr val="635F59"/>
              </a:solidFill>
            </a:endParaRPr>
          </a:p>
        </p:txBody>
      </p:sp>
      <p:sp>
        <p:nvSpPr>
          <p:cNvPr id="35" name="Rectangle 34">
            <a:extLst>
              <a:ext uri="{FF2B5EF4-FFF2-40B4-BE49-F238E27FC236}">
                <a16:creationId xmlns:a16="http://schemas.microsoft.com/office/drawing/2014/main" id="{3EA867C9-5934-F14B-8BAF-8C87043A8986}"/>
              </a:ext>
            </a:extLst>
          </p:cNvPr>
          <p:cNvSpPr/>
          <p:nvPr userDrawn="1"/>
        </p:nvSpPr>
        <p:spPr>
          <a:xfrm>
            <a:off x="1828824" y="3026594"/>
            <a:ext cx="2682401" cy="523220"/>
          </a:xfrm>
          <a:prstGeom prst="rect">
            <a:avLst/>
          </a:prstGeom>
        </p:spPr>
        <p:txBody>
          <a:bodyPr wrap="none">
            <a:spAutoFit/>
          </a:bodyPr>
          <a:lstStyle/>
          <a:p>
            <a:pPr lvl="0"/>
            <a:r>
              <a:rPr lang="en-US" sz="2800">
                <a:hlinkClick r:id="rId8"/>
              </a:rPr>
              <a:t>MOSAIC LinkedIn</a:t>
            </a:r>
            <a:endParaRPr lang="en-US" sz="2800"/>
          </a:p>
        </p:txBody>
      </p:sp>
      <p:sp>
        <p:nvSpPr>
          <p:cNvPr id="36" name="Rectangle 35">
            <a:extLst>
              <a:ext uri="{FF2B5EF4-FFF2-40B4-BE49-F238E27FC236}">
                <a16:creationId xmlns:a16="http://schemas.microsoft.com/office/drawing/2014/main" id="{F56E5A25-F1F8-CE46-A58F-2ABD673173DF}"/>
              </a:ext>
            </a:extLst>
          </p:cNvPr>
          <p:cNvSpPr/>
          <p:nvPr userDrawn="1"/>
        </p:nvSpPr>
        <p:spPr>
          <a:xfrm>
            <a:off x="1828824" y="4058231"/>
            <a:ext cx="2097626" cy="523220"/>
          </a:xfrm>
          <a:prstGeom prst="rect">
            <a:avLst/>
          </a:prstGeom>
        </p:spPr>
        <p:txBody>
          <a:bodyPr wrap="none">
            <a:spAutoFit/>
          </a:bodyPr>
          <a:lstStyle/>
          <a:p>
            <a:pPr lvl="0"/>
            <a:r>
              <a:rPr lang="en-US" sz="2800">
                <a:hlinkClick r:id="rId9"/>
              </a:rPr>
              <a:t>MOSAIC Blog</a:t>
            </a:r>
            <a:endParaRPr lang="en-US" sz="2800"/>
          </a:p>
        </p:txBody>
      </p:sp>
      <p:sp>
        <p:nvSpPr>
          <p:cNvPr id="38" name="Rectangle 37">
            <a:extLst>
              <a:ext uri="{FF2B5EF4-FFF2-40B4-BE49-F238E27FC236}">
                <a16:creationId xmlns:a16="http://schemas.microsoft.com/office/drawing/2014/main" id="{5CC04863-2DD0-FC40-98B4-50038DB6161C}"/>
              </a:ext>
            </a:extLst>
          </p:cNvPr>
          <p:cNvSpPr/>
          <p:nvPr userDrawn="1"/>
        </p:nvSpPr>
        <p:spPr>
          <a:xfrm>
            <a:off x="1828824" y="5089868"/>
            <a:ext cx="2839752" cy="523220"/>
          </a:xfrm>
          <a:prstGeom prst="rect">
            <a:avLst/>
          </a:prstGeom>
        </p:spPr>
        <p:txBody>
          <a:bodyPr wrap="none">
            <a:spAutoFit/>
          </a:bodyPr>
          <a:lstStyle/>
          <a:p>
            <a:pPr lvl="0"/>
            <a:r>
              <a:rPr lang="en-US" sz="2800">
                <a:hlinkClick r:id="rId10"/>
              </a:rPr>
              <a:t>MOSAIC Webpage</a:t>
            </a:r>
            <a:endParaRPr lang="en-US" sz="2800"/>
          </a:p>
        </p:txBody>
      </p:sp>
    </p:spTree>
    <p:extLst>
      <p:ext uri="{BB962C8B-B14F-4D97-AF65-F5344CB8AC3E}">
        <p14:creationId xmlns:p14="http://schemas.microsoft.com/office/powerpoint/2010/main" val="42843924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y Connected –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093AB0EE-8DD5-2547-A667-167DE3CC7F83}"/>
              </a:ext>
            </a:extLst>
          </p:cNvPr>
          <p:cNvSpPr>
            <a:spLocks noGrp="1"/>
          </p:cNvSpPr>
          <p:nvPr>
            <p:ph type="body" sz="quarter" idx="13" hasCustomPrompt="1"/>
          </p:nvPr>
        </p:nvSpPr>
        <p:spPr>
          <a:xfrm>
            <a:off x="1583766" y="1557149"/>
            <a:ext cx="8493292" cy="490871"/>
          </a:xfrm>
        </p:spPr>
        <p:txBody>
          <a:bodyPr>
            <a:normAutofit/>
          </a:bodyPr>
          <a:lstStyle>
            <a:lvl1pPr marL="0" indent="0">
              <a:buFontTx/>
              <a:buNone/>
              <a:defRPr sz="2800">
                <a:solidFill>
                  <a:srgbClr val="635F59"/>
                </a:solidFill>
              </a:defRPr>
            </a:lvl1pPr>
          </a:lstStyle>
          <a:p>
            <a:pPr lvl="0"/>
            <a:r>
              <a:rPr lang="en-US"/>
              <a:t>Click here to add the MOSAIC Twitter handle</a:t>
            </a:r>
          </a:p>
        </p:txBody>
      </p:sp>
      <p:sp>
        <p:nvSpPr>
          <p:cNvPr id="15" name="Title 2">
            <a:extLst>
              <a:ext uri="{FF2B5EF4-FFF2-40B4-BE49-F238E27FC236}">
                <a16:creationId xmlns:a16="http://schemas.microsoft.com/office/drawing/2014/main" id="{3149C131-7C4C-234E-B5FE-297C7B678DC9}"/>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Stay Connected</a:t>
            </a:r>
          </a:p>
        </p:txBody>
      </p:sp>
      <p:grpSp>
        <p:nvGrpSpPr>
          <p:cNvPr id="7" name="Group 6">
            <a:extLst>
              <a:ext uri="{FF2B5EF4-FFF2-40B4-BE49-F238E27FC236}">
                <a16:creationId xmlns:a16="http://schemas.microsoft.com/office/drawing/2014/main" id="{321476AB-9EBD-8A47-BE24-20AB7C1F79BC}"/>
              </a:ext>
            </a:extLst>
          </p:cNvPr>
          <p:cNvGrpSpPr/>
          <p:nvPr userDrawn="1"/>
        </p:nvGrpSpPr>
        <p:grpSpPr>
          <a:xfrm>
            <a:off x="764930" y="1459835"/>
            <a:ext cx="685498" cy="685498"/>
            <a:chOff x="764930" y="1459835"/>
            <a:chExt cx="685498" cy="685498"/>
          </a:xfrm>
        </p:grpSpPr>
        <p:pic>
          <p:nvPicPr>
            <p:cNvPr id="41" name="Picture 40">
              <a:extLst>
                <a:ext uri="{FF2B5EF4-FFF2-40B4-BE49-F238E27FC236}">
                  <a16:creationId xmlns:a16="http://schemas.microsoft.com/office/drawing/2014/main" id="{00A91F30-25A2-BD43-AF85-91E13726DD1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05539" y="1497418"/>
              <a:ext cx="604281" cy="608535"/>
            </a:xfrm>
            <a:prstGeom prst="rect">
              <a:avLst/>
            </a:prstGeom>
          </p:spPr>
        </p:pic>
        <p:sp>
          <p:nvSpPr>
            <p:cNvPr id="44" name="Oval 43">
              <a:extLst>
                <a:ext uri="{FF2B5EF4-FFF2-40B4-BE49-F238E27FC236}">
                  <a16:creationId xmlns:a16="http://schemas.microsoft.com/office/drawing/2014/main" id="{71E0AF84-C5EF-2248-9C14-A58466C45827}"/>
                </a:ext>
              </a:extLst>
            </p:cNvPr>
            <p:cNvSpPr>
              <a:spLocks noChangeAspect="1"/>
            </p:cNvSpPr>
            <p:nvPr userDrawn="1"/>
          </p:nvSpPr>
          <p:spPr>
            <a:xfrm>
              <a:off x="764930" y="1459835"/>
              <a:ext cx="685498" cy="685498"/>
            </a:xfrm>
            <a:prstGeom prst="ellipse">
              <a:avLst/>
            </a:prstGeom>
            <a:noFill/>
            <a:ln w="19050">
              <a:solidFill>
                <a:srgbClr val="0E8389">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6" name="Group 5">
            <a:extLst>
              <a:ext uri="{FF2B5EF4-FFF2-40B4-BE49-F238E27FC236}">
                <a16:creationId xmlns:a16="http://schemas.microsoft.com/office/drawing/2014/main" id="{AC55BD36-5B92-B549-88FD-BCA0EC5A3327}"/>
              </a:ext>
            </a:extLst>
          </p:cNvPr>
          <p:cNvGrpSpPr/>
          <p:nvPr userDrawn="1"/>
        </p:nvGrpSpPr>
        <p:grpSpPr>
          <a:xfrm>
            <a:off x="764930" y="2255623"/>
            <a:ext cx="685498" cy="685498"/>
            <a:chOff x="764930" y="2292326"/>
            <a:chExt cx="685498" cy="685498"/>
          </a:xfrm>
        </p:grpSpPr>
        <p:pic>
          <p:nvPicPr>
            <p:cNvPr id="40" name="Picture 39">
              <a:extLst>
                <a:ext uri="{FF2B5EF4-FFF2-40B4-BE49-F238E27FC236}">
                  <a16:creationId xmlns:a16="http://schemas.microsoft.com/office/drawing/2014/main" id="{312645D2-0245-7345-9683-C6264B423EBD}"/>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805538" y="2332934"/>
              <a:ext cx="604282" cy="604282"/>
            </a:xfrm>
            <a:prstGeom prst="rect">
              <a:avLst/>
            </a:prstGeom>
          </p:spPr>
        </p:pic>
        <p:sp>
          <p:nvSpPr>
            <p:cNvPr id="46" name="Oval 45">
              <a:extLst>
                <a:ext uri="{FF2B5EF4-FFF2-40B4-BE49-F238E27FC236}">
                  <a16:creationId xmlns:a16="http://schemas.microsoft.com/office/drawing/2014/main" id="{AC6CCBD5-3D75-FF49-B33C-69C56340B94C}"/>
                </a:ext>
              </a:extLst>
            </p:cNvPr>
            <p:cNvSpPr>
              <a:spLocks noChangeAspect="1"/>
            </p:cNvSpPr>
            <p:nvPr userDrawn="1"/>
          </p:nvSpPr>
          <p:spPr>
            <a:xfrm>
              <a:off x="764930" y="2292326"/>
              <a:ext cx="685498" cy="685498"/>
            </a:xfrm>
            <a:prstGeom prst="ellipse">
              <a:avLst/>
            </a:prstGeom>
            <a:noFill/>
            <a:ln w="19050">
              <a:solidFill>
                <a:srgbClr val="E0A141">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8" name="Group 7">
            <a:extLst>
              <a:ext uri="{FF2B5EF4-FFF2-40B4-BE49-F238E27FC236}">
                <a16:creationId xmlns:a16="http://schemas.microsoft.com/office/drawing/2014/main" id="{D637A571-F790-1241-B29A-C45690576F1E}"/>
              </a:ext>
            </a:extLst>
          </p:cNvPr>
          <p:cNvGrpSpPr/>
          <p:nvPr userDrawn="1"/>
        </p:nvGrpSpPr>
        <p:grpSpPr>
          <a:xfrm>
            <a:off x="764930" y="3051411"/>
            <a:ext cx="685498" cy="685498"/>
            <a:chOff x="764930" y="3118638"/>
            <a:chExt cx="685498" cy="685498"/>
          </a:xfrm>
        </p:grpSpPr>
        <p:pic>
          <p:nvPicPr>
            <p:cNvPr id="39" name="Picture 38">
              <a:extLst>
                <a:ext uri="{FF2B5EF4-FFF2-40B4-BE49-F238E27FC236}">
                  <a16:creationId xmlns:a16="http://schemas.microsoft.com/office/drawing/2014/main" id="{8886BECB-1720-F941-9B5F-14C8AA3309DD}"/>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805538" y="3159248"/>
              <a:ext cx="604282" cy="604282"/>
            </a:xfrm>
            <a:prstGeom prst="rect">
              <a:avLst/>
            </a:prstGeom>
          </p:spPr>
        </p:pic>
        <p:sp>
          <p:nvSpPr>
            <p:cNvPr id="48" name="Oval 47">
              <a:extLst>
                <a:ext uri="{FF2B5EF4-FFF2-40B4-BE49-F238E27FC236}">
                  <a16:creationId xmlns:a16="http://schemas.microsoft.com/office/drawing/2014/main" id="{923C9BA7-8275-AC4A-9B92-414B34A85424}"/>
                </a:ext>
              </a:extLst>
            </p:cNvPr>
            <p:cNvSpPr>
              <a:spLocks noChangeAspect="1"/>
            </p:cNvSpPr>
            <p:nvPr userDrawn="1"/>
          </p:nvSpPr>
          <p:spPr>
            <a:xfrm>
              <a:off x="764930" y="3118638"/>
              <a:ext cx="685498" cy="685498"/>
            </a:xfrm>
            <a:prstGeom prst="ellipse">
              <a:avLst/>
            </a:prstGeom>
            <a:noFill/>
            <a:ln w="19050">
              <a:solidFill>
                <a:srgbClr val="AF315A">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9" name="Group 8">
            <a:extLst>
              <a:ext uri="{FF2B5EF4-FFF2-40B4-BE49-F238E27FC236}">
                <a16:creationId xmlns:a16="http://schemas.microsoft.com/office/drawing/2014/main" id="{34744FDC-ADFF-D142-A991-12D39CA2EAC0}"/>
              </a:ext>
            </a:extLst>
          </p:cNvPr>
          <p:cNvGrpSpPr/>
          <p:nvPr userDrawn="1"/>
        </p:nvGrpSpPr>
        <p:grpSpPr>
          <a:xfrm>
            <a:off x="764930" y="3847199"/>
            <a:ext cx="685498" cy="685498"/>
            <a:chOff x="764930" y="3944950"/>
            <a:chExt cx="685498" cy="685498"/>
          </a:xfrm>
        </p:grpSpPr>
        <p:pic>
          <p:nvPicPr>
            <p:cNvPr id="37" name="Picture 36">
              <a:extLst>
                <a:ext uri="{FF2B5EF4-FFF2-40B4-BE49-F238E27FC236}">
                  <a16:creationId xmlns:a16="http://schemas.microsoft.com/office/drawing/2014/main" id="{86AE816E-8555-B847-96A2-FA019A92F1EE}"/>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50" name="Oval 49">
              <a:extLst>
                <a:ext uri="{FF2B5EF4-FFF2-40B4-BE49-F238E27FC236}">
                  <a16:creationId xmlns:a16="http://schemas.microsoft.com/office/drawing/2014/main" id="{9957D8E7-EABC-D54C-92FE-C6050DA58CB4}"/>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10" name="Group 9">
            <a:extLst>
              <a:ext uri="{FF2B5EF4-FFF2-40B4-BE49-F238E27FC236}">
                <a16:creationId xmlns:a16="http://schemas.microsoft.com/office/drawing/2014/main" id="{D664190D-24C2-584F-A421-455F91D605C0}"/>
              </a:ext>
            </a:extLst>
          </p:cNvPr>
          <p:cNvGrpSpPr/>
          <p:nvPr userDrawn="1"/>
        </p:nvGrpSpPr>
        <p:grpSpPr>
          <a:xfrm>
            <a:off x="764930" y="4642987"/>
            <a:ext cx="685498" cy="685498"/>
            <a:chOff x="764930" y="4800610"/>
            <a:chExt cx="685498" cy="685498"/>
          </a:xfrm>
        </p:grpSpPr>
        <p:pic>
          <p:nvPicPr>
            <p:cNvPr id="18" name="Picture 17">
              <a:extLst>
                <a:ext uri="{FF2B5EF4-FFF2-40B4-BE49-F238E27FC236}">
                  <a16:creationId xmlns:a16="http://schemas.microsoft.com/office/drawing/2014/main" id="{875FFC0F-363A-E440-BFBF-68765A556116}"/>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805538" y="4841220"/>
              <a:ext cx="604282" cy="604282"/>
            </a:xfrm>
            <a:prstGeom prst="rect">
              <a:avLst/>
            </a:prstGeom>
          </p:spPr>
        </p:pic>
        <p:sp>
          <p:nvSpPr>
            <p:cNvPr id="19" name="Oval 18">
              <a:extLst>
                <a:ext uri="{FF2B5EF4-FFF2-40B4-BE49-F238E27FC236}">
                  <a16:creationId xmlns:a16="http://schemas.microsoft.com/office/drawing/2014/main" id="{0C887298-22BE-1C4E-9B6B-CD4C9E4687EA}"/>
                </a:ext>
              </a:extLst>
            </p:cNvPr>
            <p:cNvSpPr>
              <a:spLocks noChangeAspect="1"/>
            </p:cNvSpPr>
            <p:nvPr userDrawn="1"/>
          </p:nvSpPr>
          <p:spPr>
            <a:xfrm>
              <a:off x="764930" y="4800610"/>
              <a:ext cx="685498" cy="685498"/>
            </a:xfrm>
            <a:prstGeom prst="ellipse">
              <a:avLst/>
            </a:prstGeom>
            <a:noFill/>
            <a:ln w="19050">
              <a:solidFill>
                <a:schemeClr val="accent4">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11" name="Group 10">
            <a:extLst>
              <a:ext uri="{FF2B5EF4-FFF2-40B4-BE49-F238E27FC236}">
                <a16:creationId xmlns:a16="http://schemas.microsoft.com/office/drawing/2014/main" id="{D5BFC2FB-7134-0946-9607-765CF9EF21A9}"/>
              </a:ext>
            </a:extLst>
          </p:cNvPr>
          <p:cNvGrpSpPr/>
          <p:nvPr userDrawn="1"/>
        </p:nvGrpSpPr>
        <p:grpSpPr>
          <a:xfrm>
            <a:off x="764930" y="5438775"/>
            <a:ext cx="685498" cy="685498"/>
            <a:chOff x="764930" y="5626923"/>
            <a:chExt cx="685498" cy="685498"/>
          </a:xfrm>
        </p:grpSpPr>
        <p:pic>
          <p:nvPicPr>
            <p:cNvPr id="17" name="Picture 16">
              <a:extLst>
                <a:ext uri="{FF2B5EF4-FFF2-40B4-BE49-F238E27FC236}">
                  <a16:creationId xmlns:a16="http://schemas.microsoft.com/office/drawing/2014/main" id="{2AE2126A-5997-D44A-90C4-E0761FCAA8E4}"/>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805538" y="5670008"/>
              <a:ext cx="604282" cy="604282"/>
            </a:xfrm>
            <a:prstGeom prst="rect">
              <a:avLst/>
            </a:prstGeom>
          </p:spPr>
        </p:pic>
        <p:sp>
          <p:nvSpPr>
            <p:cNvPr id="20" name="Oval 19">
              <a:extLst>
                <a:ext uri="{FF2B5EF4-FFF2-40B4-BE49-F238E27FC236}">
                  <a16:creationId xmlns:a16="http://schemas.microsoft.com/office/drawing/2014/main" id="{26EAB1EA-D8B6-D34C-B9FD-5EF8EFE20C04}"/>
                </a:ext>
              </a:extLst>
            </p:cNvPr>
            <p:cNvSpPr>
              <a:spLocks noChangeAspect="1"/>
            </p:cNvSpPr>
            <p:nvPr userDrawn="1"/>
          </p:nvSpPr>
          <p:spPr>
            <a:xfrm>
              <a:off x="764930" y="5626923"/>
              <a:ext cx="685498" cy="685498"/>
            </a:xfrm>
            <a:prstGeom prst="ellipse">
              <a:avLst/>
            </a:prstGeom>
            <a:noFill/>
            <a:ln w="19050">
              <a:solidFill>
                <a:schemeClr val="accent1">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
        <p:nvSpPr>
          <p:cNvPr id="21" name="Text Placeholder 2">
            <a:extLst>
              <a:ext uri="{FF2B5EF4-FFF2-40B4-BE49-F238E27FC236}">
                <a16:creationId xmlns:a16="http://schemas.microsoft.com/office/drawing/2014/main" id="{6BF37722-D3FB-6F44-B941-5903A05BE46D}"/>
              </a:ext>
            </a:extLst>
          </p:cNvPr>
          <p:cNvSpPr>
            <a:spLocks noGrp="1"/>
          </p:cNvSpPr>
          <p:nvPr userDrawn="1">
            <p:ph type="body" sz="quarter" idx="14" hasCustomPrompt="1"/>
          </p:nvPr>
        </p:nvSpPr>
        <p:spPr>
          <a:xfrm>
            <a:off x="1583766" y="2352937"/>
            <a:ext cx="8493292" cy="490871"/>
          </a:xfrm>
        </p:spPr>
        <p:txBody>
          <a:bodyPr>
            <a:normAutofit/>
          </a:bodyPr>
          <a:lstStyle>
            <a:lvl1pPr marL="0" indent="0">
              <a:buFontTx/>
              <a:buNone/>
              <a:defRPr sz="2800">
                <a:solidFill>
                  <a:srgbClr val="635F59"/>
                </a:solidFill>
              </a:defRPr>
            </a:lvl1pPr>
          </a:lstStyle>
          <a:p>
            <a:pPr lvl="0"/>
            <a:r>
              <a:rPr lang="en-US"/>
              <a:t>Click here to add the MOSAIC LinkedIn profile</a:t>
            </a:r>
          </a:p>
        </p:txBody>
      </p:sp>
      <p:sp>
        <p:nvSpPr>
          <p:cNvPr id="22" name="Text Placeholder 2">
            <a:extLst>
              <a:ext uri="{FF2B5EF4-FFF2-40B4-BE49-F238E27FC236}">
                <a16:creationId xmlns:a16="http://schemas.microsoft.com/office/drawing/2014/main" id="{785A64FC-0925-9545-B8C4-5227A20CCF9D}"/>
              </a:ext>
            </a:extLst>
          </p:cNvPr>
          <p:cNvSpPr>
            <a:spLocks noGrp="1"/>
          </p:cNvSpPr>
          <p:nvPr userDrawn="1">
            <p:ph type="body" sz="quarter" idx="15" hasCustomPrompt="1"/>
          </p:nvPr>
        </p:nvSpPr>
        <p:spPr>
          <a:xfrm>
            <a:off x="1583766" y="3148725"/>
            <a:ext cx="8493292" cy="490871"/>
          </a:xfrm>
        </p:spPr>
        <p:txBody>
          <a:bodyPr>
            <a:normAutofit/>
          </a:bodyPr>
          <a:lstStyle>
            <a:lvl1pPr marL="0" indent="0">
              <a:buFontTx/>
              <a:buNone/>
              <a:defRPr sz="2800">
                <a:solidFill>
                  <a:srgbClr val="635F59"/>
                </a:solidFill>
              </a:defRPr>
            </a:lvl1pPr>
          </a:lstStyle>
          <a:p>
            <a:pPr lvl="0"/>
            <a:r>
              <a:rPr lang="en-US"/>
              <a:t>Click here to add the MOSAIC WordPress link</a:t>
            </a:r>
          </a:p>
        </p:txBody>
      </p:sp>
      <p:sp>
        <p:nvSpPr>
          <p:cNvPr id="23" name="Text Placeholder 2">
            <a:extLst>
              <a:ext uri="{FF2B5EF4-FFF2-40B4-BE49-F238E27FC236}">
                <a16:creationId xmlns:a16="http://schemas.microsoft.com/office/drawing/2014/main" id="{073A80D5-EA50-814F-9BF8-3955E160D4AD}"/>
              </a:ext>
            </a:extLst>
          </p:cNvPr>
          <p:cNvSpPr>
            <a:spLocks noGrp="1"/>
          </p:cNvSpPr>
          <p:nvPr userDrawn="1">
            <p:ph type="body" sz="quarter" idx="16" hasCustomPrompt="1"/>
          </p:nvPr>
        </p:nvSpPr>
        <p:spPr>
          <a:xfrm>
            <a:off x="1583766" y="3944513"/>
            <a:ext cx="8493292" cy="490871"/>
          </a:xfrm>
        </p:spPr>
        <p:txBody>
          <a:bodyPr>
            <a:normAutofit/>
          </a:bodyPr>
          <a:lstStyle>
            <a:lvl1pPr marL="0" indent="0">
              <a:buFontTx/>
              <a:buNone/>
              <a:defRPr sz="2800">
                <a:solidFill>
                  <a:srgbClr val="635F59"/>
                </a:solidFill>
              </a:defRPr>
            </a:lvl1pPr>
          </a:lstStyle>
          <a:p>
            <a:pPr lvl="0"/>
            <a:r>
              <a:rPr lang="en-US"/>
              <a:t>Click here to add the MOSAIC webpage</a:t>
            </a:r>
          </a:p>
        </p:txBody>
      </p:sp>
      <p:sp>
        <p:nvSpPr>
          <p:cNvPr id="31" name="Text Placeholder 2">
            <a:extLst>
              <a:ext uri="{FF2B5EF4-FFF2-40B4-BE49-F238E27FC236}">
                <a16:creationId xmlns:a16="http://schemas.microsoft.com/office/drawing/2014/main" id="{AA78EC53-490F-E441-B578-1E0B2BD87F14}"/>
              </a:ext>
            </a:extLst>
          </p:cNvPr>
          <p:cNvSpPr>
            <a:spLocks noGrp="1"/>
          </p:cNvSpPr>
          <p:nvPr>
            <p:ph type="body" sz="quarter" idx="17" hasCustomPrompt="1"/>
          </p:nvPr>
        </p:nvSpPr>
        <p:spPr>
          <a:xfrm>
            <a:off x="1583766" y="4740301"/>
            <a:ext cx="8493292" cy="490871"/>
          </a:xfrm>
        </p:spPr>
        <p:txBody>
          <a:bodyPr>
            <a:normAutofit/>
          </a:bodyPr>
          <a:lstStyle>
            <a:lvl1pPr marL="0" indent="0">
              <a:buFontTx/>
              <a:buNone/>
              <a:defRPr sz="2800">
                <a:solidFill>
                  <a:srgbClr val="635F59"/>
                </a:solidFill>
              </a:defRPr>
            </a:lvl1pPr>
          </a:lstStyle>
          <a:p>
            <a:pPr lvl="0"/>
            <a:r>
              <a:rPr lang="en-US"/>
              <a:t>Click here to add presenter email(s)</a:t>
            </a:r>
          </a:p>
        </p:txBody>
      </p:sp>
      <p:sp>
        <p:nvSpPr>
          <p:cNvPr id="32" name="Text Placeholder 2">
            <a:extLst>
              <a:ext uri="{FF2B5EF4-FFF2-40B4-BE49-F238E27FC236}">
                <a16:creationId xmlns:a16="http://schemas.microsoft.com/office/drawing/2014/main" id="{18F7FD57-B0F2-1045-A79F-54CD5CDF2C44}"/>
              </a:ext>
            </a:extLst>
          </p:cNvPr>
          <p:cNvSpPr>
            <a:spLocks noGrp="1"/>
          </p:cNvSpPr>
          <p:nvPr>
            <p:ph type="body" sz="quarter" idx="18" hasCustomPrompt="1"/>
          </p:nvPr>
        </p:nvSpPr>
        <p:spPr>
          <a:xfrm>
            <a:off x="1583766" y="5536089"/>
            <a:ext cx="8493292" cy="490871"/>
          </a:xfrm>
        </p:spPr>
        <p:txBody>
          <a:bodyPr>
            <a:normAutofit/>
          </a:bodyPr>
          <a:lstStyle>
            <a:lvl1pPr marL="0" indent="0">
              <a:buFontTx/>
              <a:buNone/>
              <a:defRPr sz="2600">
                <a:solidFill>
                  <a:srgbClr val="635F59"/>
                </a:solidFill>
              </a:defRPr>
            </a:lvl1pPr>
          </a:lstStyle>
          <a:p>
            <a:pPr lvl="0"/>
            <a:r>
              <a:rPr lang="en-US"/>
              <a:t>Click here to add additional networks/presenter social media</a:t>
            </a:r>
          </a:p>
        </p:txBody>
      </p:sp>
    </p:spTree>
    <p:extLst>
      <p:ext uri="{BB962C8B-B14F-4D97-AF65-F5344CB8AC3E}">
        <p14:creationId xmlns:p14="http://schemas.microsoft.com/office/powerpoint/2010/main" val="3468299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0063B-6453-2A42-8D03-76AE5EA5A98B}"/>
              </a:ext>
            </a:extLst>
          </p:cNvPr>
          <p:cNvSpPr>
            <a:spLocks noGrp="1"/>
          </p:cNvSpPr>
          <p:nvPr>
            <p:ph type="ctrTitle" hasCustomPrompt="1"/>
          </p:nvPr>
        </p:nvSpPr>
        <p:spPr>
          <a:xfrm>
            <a:off x="0" y="997648"/>
            <a:ext cx="10026502" cy="2006840"/>
          </a:xfrm>
        </p:spPr>
        <p:txBody>
          <a:bodyPr lIns="1371600" rIns="685800" anchor="b">
            <a:normAutofit/>
          </a:bodyPr>
          <a:lstStyle>
            <a:lvl1pPr algn="l">
              <a:defRPr sz="4200" b="0" i="0">
                <a:solidFill>
                  <a:schemeClr val="bg1"/>
                </a:solidFill>
                <a:latin typeface="Poppins SemiBold" pitchFamily="2" charset="77"/>
                <a:ea typeface="Roboto" panose="02000000000000000000" pitchFamily="2" charset="0"/>
                <a:cs typeface="Poppins SemiBold" pitchFamily="2" charset="77"/>
              </a:defRPr>
            </a:lvl1pPr>
          </a:lstStyle>
          <a:p>
            <a:r>
              <a:rPr lang="en-US"/>
              <a:t>Add Presentation Title Here</a:t>
            </a:r>
            <a:br>
              <a:rPr lang="en-US"/>
            </a:br>
            <a:r>
              <a:rPr lang="en-US"/>
              <a:t>Add Presentation Title Here</a:t>
            </a:r>
          </a:p>
        </p:txBody>
      </p:sp>
      <p:sp>
        <p:nvSpPr>
          <p:cNvPr id="3" name="Subtitle 2">
            <a:extLst>
              <a:ext uri="{FF2B5EF4-FFF2-40B4-BE49-F238E27FC236}">
                <a16:creationId xmlns:a16="http://schemas.microsoft.com/office/drawing/2014/main" id="{377053FB-3181-5D49-BE63-400BC05649CF}"/>
              </a:ext>
            </a:extLst>
          </p:cNvPr>
          <p:cNvSpPr>
            <a:spLocks noGrp="1"/>
          </p:cNvSpPr>
          <p:nvPr>
            <p:ph type="subTitle" idx="1" hasCustomPrompt="1"/>
          </p:nvPr>
        </p:nvSpPr>
        <p:spPr>
          <a:xfrm>
            <a:off x="0" y="3484714"/>
            <a:ext cx="10026502" cy="1655762"/>
          </a:xfrm>
        </p:spPr>
        <p:txBody>
          <a:bodyPr lIns="1371600">
            <a:normAutofit/>
          </a:bodyPr>
          <a:lstStyle>
            <a:lvl1pPr marL="0" indent="0" algn="l">
              <a:spcBef>
                <a:spcPts val="400"/>
              </a:spcBef>
              <a:buNone/>
              <a:defRPr sz="1600" b="0" i="0" cap="all" spc="250" baseline="0">
                <a:solidFill>
                  <a:schemeClr val="bg1"/>
                </a:solidFill>
                <a:latin typeface="Poppins" pitchFamily="2" charset="77"/>
                <a:ea typeface="Roboto" panose="02000000000000000000" pitchFamily="2" charset="0"/>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Presentation Subtitle Here</a:t>
            </a:r>
          </a:p>
          <a:p>
            <a:r>
              <a:rPr lang="en-US"/>
              <a:t>Name, Affiliation</a:t>
            </a:r>
          </a:p>
          <a:p>
            <a:r>
              <a:rPr lang="en-US"/>
              <a:t>Date</a:t>
            </a:r>
          </a:p>
        </p:txBody>
      </p:sp>
      <p:pic>
        <p:nvPicPr>
          <p:cNvPr id="7" name="Picture 6">
            <a:extLst>
              <a:ext uri="{FF2B5EF4-FFF2-40B4-BE49-F238E27FC236}">
                <a16:creationId xmlns:a16="http://schemas.microsoft.com/office/drawing/2014/main" id="{A4BD8C1A-C263-5940-B184-E4430A6DBB1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5235548"/>
          </a:xfrm>
          <a:prstGeom prst="rect">
            <a:avLst/>
          </a:prstGeom>
        </p:spPr>
      </p:pic>
      <p:pic>
        <p:nvPicPr>
          <p:cNvPr id="4" name="Picture 3">
            <a:extLst>
              <a:ext uri="{FF2B5EF4-FFF2-40B4-BE49-F238E27FC236}">
                <a16:creationId xmlns:a16="http://schemas.microsoft.com/office/drawing/2014/main" id="{91AAFD48-CCFE-4E03-A98F-8DF551C009D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337040" y="5734228"/>
            <a:ext cx="2016116" cy="545073"/>
          </a:xfrm>
          <a:prstGeom prst="rect">
            <a:avLst/>
          </a:prstGeom>
        </p:spPr>
      </p:pic>
      <p:pic>
        <p:nvPicPr>
          <p:cNvPr id="6" name="Picture 5">
            <a:extLst>
              <a:ext uri="{FF2B5EF4-FFF2-40B4-BE49-F238E27FC236}">
                <a16:creationId xmlns:a16="http://schemas.microsoft.com/office/drawing/2014/main" id="{816EE72F-080A-0E88-6BED-3DA2A7986A9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14212" y="5708551"/>
            <a:ext cx="1877087" cy="563126"/>
          </a:xfrm>
          <a:prstGeom prst="rect">
            <a:avLst/>
          </a:prstGeom>
        </p:spPr>
      </p:pic>
      <p:pic>
        <p:nvPicPr>
          <p:cNvPr id="11" name="Picture 10">
            <a:extLst>
              <a:ext uri="{FF2B5EF4-FFF2-40B4-BE49-F238E27FC236}">
                <a16:creationId xmlns:a16="http://schemas.microsoft.com/office/drawing/2014/main" id="{DBE18E9F-9927-4AC5-7489-726AAF20A8CE}"/>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836354" y="5583056"/>
            <a:ext cx="1311049" cy="879250"/>
          </a:xfrm>
          <a:prstGeom prst="rect">
            <a:avLst/>
          </a:prstGeom>
        </p:spPr>
      </p:pic>
      <p:pic>
        <p:nvPicPr>
          <p:cNvPr id="12" name="Picture 11">
            <a:extLst>
              <a:ext uri="{FF2B5EF4-FFF2-40B4-BE49-F238E27FC236}">
                <a16:creationId xmlns:a16="http://schemas.microsoft.com/office/drawing/2014/main" id="{CF5441BF-3F44-9D9A-2C4F-E91ECF771C33}"/>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382391" y="5694073"/>
            <a:ext cx="1867191" cy="529139"/>
          </a:xfrm>
          <a:prstGeom prst="rect">
            <a:avLst/>
          </a:prstGeom>
        </p:spPr>
      </p:pic>
    </p:spTree>
    <p:extLst>
      <p:ext uri="{BB962C8B-B14F-4D97-AF65-F5344CB8AC3E}">
        <p14:creationId xmlns:p14="http://schemas.microsoft.com/office/powerpoint/2010/main" val="5410325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pic>
        <p:nvPicPr>
          <p:cNvPr id="4" name="Picture 3" descr="A picture containing outdoor, tree, person, standing&#10;&#10;Description automatically generated">
            <a:extLst>
              <a:ext uri="{FF2B5EF4-FFF2-40B4-BE49-F238E27FC236}">
                <a16:creationId xmlns:a16="http://schemas.microsoft.com/office/drawing/2014/main" id="{FDB17C65-9551-B3F3-DFDF-726DD0D8859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6500" y="0"/>
            <a:ext cx="4101912" cy="6858000"/>
          </a:xfrm>
          <a:prstGeom prst="rect">
            <a:avLst/>
          </a:prstGeom>
        </p:spPr>
      </p:pic>
      <p:sp>
        <p:nvSpPr>
          <p:cNvPr id="5" name="TextBox 4">
            <a:extLst>
              <a:ext uri="{FF2B5EF4-FFF2-40B4-BE49-F238E27FC236}">
                <a16:creationId xmlns:a16="http://schemas.microsoft.com/office/drawing/2014/main" id="{735DEA02-BCEC-7455-86C2-E338ED1A19D0}"/>
              </a:ext>
            </a:extLst>
          </p:cNvPr>
          <p:cNvSpPr txBox="1"/>
          <p:nvPr userDrawn="1"/>
        </p:nvSpPr>
        <p:spPr>
          <a:xfrm>
            <a:off x="715518" y="5374719"/>
            <a:ext cx="6020711" cy="98232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635F59"/>
                </a:solidFill>
                <a:effectLst/>
                <a:uLnTx/>
                <a:uFillTx/>
                <a:latin typeface="Calibri" panose="020F0502020204030204"/>
                <a:ea typeface="+mn-ea"/>
                <a:cs typeface="+mn-cs"/>
              </a:rPr>
              <a:t>MOSAIC is made possible by the generous support of the American people through the U.S. President’s Emergency Plan for AIDS Relief (PEPFAR) and the U.S. Agency for International Development (USAID) cooperative agreement 7200AA21CA00011. The contents of this presentation are the responsibility of MOSAIC and do not necessarily reflect the views of PEPFAR, USAID, or the U.S. Government.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635F59"/>
                </a:solidFill>
                <a:effectLst/>
                <a:uLnTx/>
                <a:uFillTx/>
                <a:latin typeface="Calibri" panose="020F0502020204030204"/>
                <a:ea typeface="+mn-ea"/>
                <a:cs typeface="+mn-cs"/>
              </a:rPr>
              <a:t>Photo Credit: MOSAIC Consortium</a:t>
            </a:r>
          </a:p>
        </p:txBody>
      </p:sp>
      <p:sp>
        <p:nvSpPr>
          <p:cNvPr id="6" name="Title 2">
            <a:extLst>
              <a:ext uri="{FF2B5EF4-FFF2-40B4-BE49-F238E27FC236}">
                <a16:creationId xmlns:a16="http://schemas.microsoft.com/office/drawing/2014/main" id="{AFEC2FA6-4851-1114-5313-41BDC41D5690}"/>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ACKNOWLEDGMENTS</a:t>
            </a:r>
          </a:p>
        </p:txBody>
      </p:sp>
      <p:pic>
        <p:nvPicPr>
          <p:cNvPr id="7" name="Picture 6">
            <a:extLst>
              <a:ext uri="{FF2B5EF4-FFF2-40B4-BE49-F238E27FC236}">
                <a16:creationId xmlns:a16="http://schemas.microsoft.com/office/drawing/2014/main" id="{57AF4296-1931-3CC7-AB63-DAF29F603BB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274662" y="0"/>
            <a:ext cx="917337" cy="6858000"/>
          </a:xfrm>
          <a:prstGeom prst="rect">
            <a:avLst/>
          </a:prstGeom>
        </p:spPr>
      </p:pic>
      <p:sp>
        <p:nvSpPr>
          <p:cNvPr id="9" name="Text Placeholder 7">
            <a:extLst>
              <a:ext uri="{FF2B5EF4-FFF2-40B4-BE49-F238E27FC236}">
                <a16:creationId xmlns:a16="http://schemas.microsoft.com/office/drawing/2014/main" id="{F3DF9EF8-A548-EE50-2A2D-30934502F8D6}"/>
              </a:ext>
            </a:extLst>
          </p:cNvPr>
          <p:cNvSpPr>
            <a:spLocks noGrp="1"/>
          </p:cNvSpPr>
          <p:nvPr>
            <p:ph type="body" sz="quarter" idx="10" hasCustomPrompt="1"/>
          </p:nvPr>
        </p:nvSpPr>
        <p:spPr>
          <a:xfrm>
            <a:off x="715518" y="1333956"/>
            <a:ext cx="5886450" cy="106774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aseline="0">
                <a:solidFill>
                  <a:srgbClr val="635F59"/>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u="none" strike="noStrike">
                <a:solidFill>
                  <a:srgbClr val="000000"/>
                </a:solidFill>
                <a:effectLst/>
                <a:latin typeface="Calibri" panose="020F0502020204030204" pitchFamily="34" charset="0"/>
              </a:rPr>
              <a:t>Click here to add the names of individual contributors to this presentation/slide deck, as well as photography credit (if applicable).</a:t>
            </a:r>
          </a:p>
        </p:txBody>
      </p:sp>
      <p:pic>
        <p:nvPicPr>
          <p:cNvPr id="10" name="Picture 9" descr="A group of logos on a black background&#10;&#10;Description automatically generated">
            <a:extLst>
              <a:ext uri="{FF2B5EF4-FFF2-40B4-BE49-F238E27FC236}">
                <a16:creationId xmlns:a16="http://schemas.microsoft.com/office/drawing/2014/main" id="{45D82ACE-7DB1-2BDF-4E1A-A6A7F9B5E160}"/>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5072" t="36398" r="26721" b="11963"/>
          <a:stretch/>
        </p:blipFill>
        <p:spPr>
          <a:xfrm>
            <a:off x="715517" y="2602588"/>
            <a:ext cx="6209717" cy="2651922"/>
          </a:xfrm>
          <a:prstGeom prst="rect">
            <a:avLst/>
          </a:prstGeom>
        </p:spPr>
      </p:pic>
    </p:spTree>
    <p:extLst>
      <p:ext uri="{BB962C8B-B14F-4D97-AF65-F5344CB8AC3E}">
        <p14:creationId xmlns:p14="http://schemas.microsoft.com/office/powerpoint/2010/main" val="20413719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17F1F82B-EACD-44DD-B37E-7A7D49CC393D}" type="slidenum">
              <a:rPr lang="en-US"/>
              <a:pPr>
                <a:defRPr/>
              </a:pPr>
              <a:t>‹#›</a:t>
            </a:fld>
            <a:endParaRPr lang="en-US"/>
          </a:p>
        </p:txBody>
      </p:sp>
    </p:spTree>
    <p:extLst>
      <p:ext uri="{BB962C8B-B14F-4D97-AF65-F5344CB8AC3E}">
        <p14:creationId xmlns:p14="http://schemas.microsoft.com/office/powerpoint/2010/main" val="25395088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Bod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2"/>
          <p:cNvSpPr>
            <a:spLocks noGrp="1"/>
          </p:cNvSpPr>
          <p:nvPr>
            <p:ph idx="1"/>
          </p:nvPr>
        </p:nvSpPr>
        <p:spPr bwMode="auto">
          <a:xfrm>
            <a:off x="1539703" y="1519588"/>
            <a:ext cx="9538932" cy="44453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5" name="Slide Number Placeholder 2"/>
          <p:cNvSpPr>
            <a:spLocks noGrp="1"/>
          </p:cNvSpPr>
          <p:nvPr>
            <p:ph type="sldNum" sz="quarter" idx="10"/>
          </p:nvPr>
        </p:nvSpPr>
        <p:spPr/>
        <p:txBody>
          <a:bodyPr/>
          <a:lstStyle>
            <a:lvl1pPr>
              <a:defRPr/>
            </a:lvl1pPr>
          </a:lstStyle>
          <a:p>
            <a:pPr>
              <a:defRPr/>
            </a:pPr>
            <a:fld id="{4C0A3798-3E55-40AD-888C-464D28038119}" type="slidenum">
              <a:rPr lang="en-US"/>
              <a:pPr>
                <a:defRPr/>
              </a:pPr>
              <a:t>‹#›</a:t>
            </a:fld>
            <a:endParaRPr lang="en-US" dirty="0"/>
          </a:p>
        </p:txBody>
      </p:sp>
    </p:spTree>
    <p:extLst>
      <p:ext uri="{BB962C8B-B14F-4D97-AF65-F5344CB8AC3E}">
        <p14:creationId xmlns:p14="http://schemas.microsoft.com/office/powerpoint/2010/main" val="2518058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Photo-Pink">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FB42B8FD-185E-4B6D-A5CA-2D63B3B2421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D119E19-727D-2E44-BB4B-70C0D12CB5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15" name="Rectangle 14">
            <a:extLst>
              <a:ext uri="{FF2B5EF4-FFF2-40B4-BE49-F238E27FC236}">
                <a16:creationId xmlns:a16="http://schemas.microsoft.com/office/drawing/2014/main" id="{EC3F4F93-1E7C-F640-8BE4-319E5E0030AD}"/>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chorCtr="0">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1587077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Photo-Teal">
    <p:spTree>
      <p:nvGrpSpPr>
        <p:cNvPr id="1" name=""/>
        <p:cNvGrpSpPr/>
        <p:nvPr/>
      </p:nvGrpSpPr>
      <p:grpSpPr>
        <a:xfrm>
          <a:off x="0" y="0"/>
          <a:ext cx="0" cy="0"/>
          <a:chOff x="0" y="0"/>
          <a:chExt cx="0" cy="0"/>
        </a:xfrm>
      </p:grpSpPr>
      <p:pic>
        <p:nvPicPr>
          <p:cNvPr id="11" name="Picture 10" descr="A person smiling for the camera&#10;&#10;Description automatically generated with medium confidence">
            <a:extLst>
              <a:ext uri="{FF2B5EF4-FFF2-40B4-BE49-F238E27FC236}">
                <a16:creationId xmlns:a16="http://schemas.microsoft.com/office/drawing/2014/main" id="{EC947E4A-E47A-4EAF-85DF-E9F71818D0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0"/>
            <a:ext cx="12192002" cy="6858000"/>
          </a:xfrm>
          <a:prstGeom prst="rect">
            <a:avLst/>
          </a:prstGeom>
        </p:spPr>
      </p:pic>
      <p:pic>
        <p:nvPicPr>
          <p:cNvPr id="7" name="Picture 6">
            <a:extLst>
              <a:ext uri="{FF2B5EF4-FFF2-40B4-BE49-F238E27FC236}">
                <a16:creationId xmlns:a16="http://schemas.microsoft.com/office/drawing/2014/main" id="{52406D6B-08A2-8E43-AB35-F05AC992A6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15" name="Rectangle 14">
            <a:extLst>
              <a:ext uri="{FF2B5EF4-FFF2-40B4-BE49-F238E27FC236}">
                <a16:creationId xmlns:a16="http://schemas.microsoft.com/office/drawing/2014/main" id="{EC3F4F93-1E7C-F640-8BE4-319E5E0030AD}"/>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1175333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Photo-Gold">
    <p:spTree>
      <p:nvGrpSpPr>
        <p:cNvPr id="1" name=""/>
        <p:cNvGrpSpPr/>
        <p:nvPr/>
      </p:nvGrpSpPr>
      <p:grpSpPr>
        <a:xfrm>
          <a:off x="0" y="0"/>
          <a:ext cx="0" cy="0"/>
          <a:chOff x="0" y="0"/>
          <a:chExt cx="0" cy="0"/>
        </a:xfrm>
      </p:grpSpPr>
      <p:pic>
        <p:nvPicPr>
          <p:cNvPr id="11" name="Picture 10" descr="A picture containing person, crowd&#10;&#10;Description automatically generated">
            <a:extLst>
              <a:ext uri="{FF2B5EF4-FFF2-40B4-BE49-F238E27FC236}">
                <a16:creationId xmlns:a16="http://schemas.microsoft.com/office/drawing/2014/main" id="{5EE8FEB6-FC2D-434E-9EC9-C0BF0D6B846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3"/>
          <a:stretch/>
        </p:blipFill>
        <p:spPr>
          <a:xfrm>
            <a:off x="-2" y="0"/>
            <a:ext cx="12192002" cy="6858000"/>
          </a:xfrm>
          <a:prstGeom prst="rect">
            <a:avLst/>
          </a:prstGeom>
        </p:spPr>
      </p:pic>
      <p:pic>
        <p:nvPicPr>
          <p:cNvPr id="7" name="Picture 6">
            <a:extLst>
              <a:ext uri="{FF2B5EF4-FFF2-40B4-BE49-F238E27FC236}">
                <a16:creationId xmlns:a16="http://schemas.microsoft.com/office/drawing/2014/main" id="{EC2D6D01-9029-1C47-BF9C-6037D9781F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15" name="Rectangle 14">
            <a:extLst>
              <a:ext uri="{FF2B5EF4-FFF2-40B4-BE49-F238E27FC236}">
                <a16:creationId xmlns:a16="http://schemas.microsoft.com/office/drawing/2014/main" id="{EC3F4F93-1E7C-F640-8BE4-319E5E0030AD}"/>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183948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chemeClr val="accent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2070178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AF315A"/>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100110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311437815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1C18C7-44E9-A849-A928-B8E8636A7A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8DA799-6C4E-E449-822B-0C755EE6E1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7D608-4208-EF42-89C9-4CF2EAA47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57F1C-AA46-F440-992C-E659F30495C3}" type="datetimeFigureOut">
              <a:rPr lang="en-US" smtClean="0"/>
              <a:t>3/5/2024</a:t>
            </a:fld>
            <a:endParaRPr lang="en-US"/>
          </a:p>
        </p:txBody>
      </p:sp>
      <p:sp>
        <p:nvSpPr>
          <p:cNvPr id="5" name="Footer Placeholder 4">
            <a:extLst>
              <a:ext uri="{FF2B5EF4-FFF2-40B4-BE49-F238E27FC236}">
                <a16:creationId xmlns:a16="http://schemas.microsoft.com/office/drawing/2014/main" id="{AD22D1D9-95FD-2048-8C24-2A1B55F65C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2BEC77-9EA5-F74E-A125-70D246120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E773F-A8FD-9A43-AD89-7584A207DBAB}" type="slidenum">
              <a:rPr lang="en-US" smtClean="0"/>
              <a:t>‹#›</a:t>
            </a:fld>
            <a:endParaRPr lang="en-US"/>
          </a:p>
        </p:txBody>
      </p:sp>
    </p:spTree>
    <p:extLst>
      <p:ext uri="{BB962C8B-B14F-4D97-AF65-F5344CB8AC3E}">
        <p14:creationId xmlns:p14="http://schemas.microsoft.com/office/powerpoint/2010/main" val="181936423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690" r:id="rId3"/>
    <p:sldLayoutId id="2147483691" r:id="rId4"/>
    <p:sldLayoutId id="2147483693" r:id="rId5"/>
    <p:sldLayoutId id="2147483695" r:id="rId6"/>
    <p:sldLayoutId id="2147483697" r:id="rId7"/>
    <p:sldLayoutId id="2147483698" r:id="rId8"/>
    <p:sldLayoutId id="2147483699" r:id="rId9"/>
    <p:sldLayoutId id="2147483715" r:id="rId10"/>
    <p:sldLayoutId id="2147483700" r:id="rId11"/>
    <p:sldLayoutId id="214748372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6" r:id="rId27"/>
    <p:sldLayoutId id="2147483717" r:id="rId28"/>
    <p:sldLayoutId id="2147483719" r:id="rId29"/>
    <p:sldLayoutId id="2147483718" r:id="rId30"/>
    <p:sldLayoutId id="2147483731" r:id="rId31"/>
    <p:sldLayoutId id="2147483732"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s://store.samhsa.gov/product/practical-guide-implementing-trauma-informed-approach/pep23-06-05-005"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hyperlink" Target="https://journals.sagepub.com/doi/10.1177/0886260519871530" TargetMode="Externa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69.sv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69.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72.png"/><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35.sv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35.svg"/></Relationships>
</file>

<file path=ppt/slides/_rels/slide23.xml.rels><?xml version="1.0" encoding="UTF-8" standalone="yes"?>
<Relationships xmlns="http://schemas.openxmlformats.org/package/2006/relationships"><Relationship Id="rId3" Type="http://schemas.openxmlformats.org/officeDocument/2006/relationships/hyperlink" Target="https://www.svri.org/sites/default/files/attachments/2021-11-24/We%20Care%20Evidence%20Review.pdf" TargetMode="External"/><Relationship Id="rId2" Type="http://schemas.openxmlformats.org/officeDocument/2006/relationships/notesSlide" Target="../notesSlides/notesSlide23.xml"/><Relationship Id="rId1" Type="http://schemas.openxmlformats.org/officeDocument/2006/relationships/slideLayout" Target="../slideLayouts/slideLayout16.xml"/><Relationship Id="rId5" Type="http://schemas.openxmlformats.org/officeDocument/2006/relationships/image" Target="../media/image74.svg"/><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35.sv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35.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8" Type="http://schemas.openxmlformats.org/officeDocument/2006/relationships/image" Target="../media/image86.svg"/><Relationship Id="rId13" Type="http://schemas.openxmlformats.org/officeDocument/2006/relationships/image" Target="../media/image68.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svg"/><Relationship Id="rId2" Type="http://schemas.openxmlformats.org/officeDocument/2006/relationships/notesSlide" Target="../notesSlides/notesSlide36.xml"/><Relationship Id="rId1" Type="http://schemas.openxmlformats.org/officeDocument/2006/relationships/slideLayout" Target="../slideLayouts/slideLayout26.xml"/><Relationship Id="rId6" Type="http://schemas.openxmlformats.org/officeDocument/2006/relationships/image" Target="../media/image84.sv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svg"/><Relationship Id="rId4" Type="http://schemas.openxmlformats.org/officeDocument/2006/relationships/image" Target="../media/image82.svg"/><Relationship Id="rId9" Type="http://schemas.openxmlformats.org/officeDocument/2006/relationships/image" Target="../media/image87.png"/><Relationship Id="rId14" Type="http://schemas.openxmlformats.org/officeDocument/2006/relationships/image" Target="../media/image69.sv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23.xml"/><Relationship Id="rId4" Type="http://schemas.openxmlformats.org/officeDocument/2006/relationships/image" Target="../media/image69.sv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18" Type="http://schemas.openxmlformats.org/officeDocument/2006/relationships/image" Target="../media/image51.svg"/><Relationship Id="rId3" Type="http://schemas.openxmlformats.org/officeDocument/2006/relationships/image" Target="../media/image36.png"/><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45.svg"/><Relationship Id="rId17" Type="http://schemas.openxmlformats.org/officeDocument/2006/relationships/image" Target="../media/image50.png"/><Relationship Id="rId2" Type="http://schemas.openxmlformats.org/officeDocument/2006/relationships/notesSlide" Target="../notesSlides/notesSlide4.xml"/><Relationship Id="rId16" Type="http://schemas.openxmlformats.org/officeDocument/2006/relationships/image" Target="../media/image49.svg"/><Relationship Id="rId20" Type="http://schemas.openxmlformats.org/officeDocument/2006/relationships/image" Target="../media/image53.svg"/><Relationship Id="rId1" Type="http://schemas.openxmlformats.org/officeDocument/2006/relationships/slideLayout" Target="../slideLayouts/slideLayout16.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svg"/><Relationship Id="rId19" Type="http://schemas.openxmlformats.org/officeDocument/2006/relationships/image" Target="../media/image52.pn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svg"/><Relationship Id="rId22" Type="http://schemas.openxmlformats.org/officeDocument/2006/relationships/image" Target="../media/image55.svg"/></Relationships>
</file>

<file path=ppt/slides/_rels/slide40.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7.png"/><Relationship Id="rId18" Type="http://schemas.openxmlformats.org/officeDocument/2006/relationships/image" Target="../media/image96.svg"/><Relationship Id="rId3" Type="http://schemas.openxmlformats.org/officeDocument/2006/relationships/image" Target="../media/image91.png"/><Relationship Id="rId7" Type="http://schemas.openxmlformats.org/officeDocument/2006/relationships/image" Target="../media/image81.png"/><Relationship Id="rId12" Type="http://schemas.openxmlformats.org/officeDocument/2006/relationships/image" Target="../media/image86.svg"/><Relationship Id="rId17" Type="http://schemas.openxmlformats.org/officeDocument/2006/relationships/image" Target="../media/image95.png"/><Relationship Id="rId2" Type="http://schemas.openxmlformats.org/officeDocument/2006/relationships/notesSlide" Target="../notesSlides/notesSlide40.xml"/><Relationship Id="rId16" Type="http://schemas.openxmlformats.org/officeDocument/2006/relationships/image" Target="../media/image90.svg"/><Relationship Id="rId1" Type="http://schemas.openxmlformats.org/officeDocument/2006/relationships/slideLayout" Target="../slideLayouts/slideLayout25.xml"/><Relationship Id="rId6" Type="http://schemas.openxmlformats.org/officeDocument/2006/relationships/image" Target="../media/image94.svg"/><Relationship Id="rId11" Type="http://schemas.openxmlformats.org/officeDocument/2006/relationships/image" Target="../media/image85.png"/><Relationship Id="rId5" Type="http://schemas.openxmlformats.org/officeDocument/2006/relationships/image" Target="../media/image93.png"/><Relationship Id="rId15" Type="http://schemas.openxmlformats.org/officeDocument/2006/relationships/image" Target="../media/image89.png"/><Relationship Id="rId10" Type="http://schemas.openxmlformats.org/officeDocument/2006/relationships/image" Target="../media/image84.svg"/><Relationship Id="rId4" Type="http://schemas.openxmlformats.org/officeDocument/2006/relationships/image" Target="../media/image92.svg"/><Relationship Id="rId9" Type="http://schemas.openxmlformats.org/officeDocument/2006/relationships/image" Target="../media/image83.png"/><Relationship Id="rId14" Type="http://schemas.openxmlformats.org/officeDocument/2006/relationships/image" Target="../media/image88.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11.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69.svg"/></Relationships>
</file>

<file path=ppt/slides/_rels/slide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0.xml"/><Relationship Id="rId1" Type="http://schemas.openxmlformats.org/officeDocument/2006/relationships/slideLayout" Target="../slideLayouts/slideLayout11.xml"/><Relationship Id="rId4" Type="http://schemas.openxmlformats.org/officeDocument/2006/relationships/image" Target="../media/image98.png"/></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1.xml"/><Relationship Id="rId1" Type="http://schemas.openxmlformats.org/officeDocument/2006/relationships/slideLayout" Target="../slideLayouts/slideLayout11.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69.svg"/></Relationships>
</file>

<file path=ppt/slides/_rels/slide5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2.xml"/><Relationship Id="rId1" Type="http://schemas.openxmlformats.org/officeDocument/2006/relationships/slideLayout" Target="../slideLayouts/slideLayout11.xml"/><Relationship Id="rId4" Type="http://schemas.openxmlformats.org/officeDocument/2006/relationships/image" Target="../media/image98.png"/></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11.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69.svg"/></Relationships>
</file>

<file path=ppt/slides/_rels/slide5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4.xml"/><Relationship Id="rId1" Type="http://schemas.openxmlformats.org/officeDocument/2006/relationships/slideLayout" Target="../slideLayouts/slideLayout11.xml"/><Relationship Id="rId4" Type="http://schemas.openxmlformats.org/officeDocument/2006/relationships/image" Target="../media/image98.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6.xml"/><Relationship Id="rId1" Type="http://schemas.openxmlformats.org/officeDocument/2006/relationships/slideLayout" Target="../slideLayouts/slideLayout16.xml"/><Relationship Id="rId5" Type="http://schemas.openxmlformats.org/officeDocument/2006/relationships/image" Target="../media/image101.png"/><Relationship Id="rId4" Type="http://schemas.openxmlformats.org/officeDocument/2006/relationships/image" Target="../media/image100.png"/></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7.xml"/><Relationship Id="rId1" Type="http://schemas.openxmlformats.org/officeDocument/2006/relationships/slideLayout" Target="../slideLayouts/slideLayout16.xml"/><Relationship Id="rId4" Type="http://schemas.openxmlformats.org/officeDocument/2006/relationships/image" Target="../media/image103.svg"/></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0.xml"/><Relationship Id="rId1" Type="http://schemas.openxmlformats.org/officeDocument/2006/relationships/slideLayout" Target="../slideLayouts/slideLayout14.xml"/><Relationship Id="rId4" Type="http://schemas.openxmlformats.org/officeDocument/2006/relationships/image" Target="../media/image35.svg"/></Relationships>
</file>

<file path=ppt/slides/_rels/slide61.xml.rels><?xml version="1.0" encoding="UTF-8" standalone="yes"?>
<Relationships xmlns="http://schemas.openxmlformats.org/package/2006/relationships"><Relationship Id="rId8" Type="http://schemas.openxmlformats.org/officeDocument/2006/relationships/hyperlink" Target="https://makingcents.com/" TargetMode="External"/><Relationship Id="rId3" Type="http://schemas.openxmlformats.org/officeDocument/2006/relationships/hyperlink" Target="http://www.thinkofus.org/" TargetMode="External"/><Relationship Id="rId7" Type="http://schemas.openxmlformats.org/officeDocument/2006/relationships/hyperlink" Target="https://svri.thinkific.com/" TargetMode="External"/><Relationship Id="rId2" Type="http://schemas.openxmlformats.org/officeDocument/2006/relationships/notesSlide" Target="../notesSlides/notesSlide61.xml"/><Relationship Id="rId1" Type="http://schemas.openxmlformats.org/officeDocument/2006/relationships/slideLayout" Target="../slideLayouts/slideLayout14.xml"/><Relationship Id="rId6" Type="http://schemas.openxmlformats.org/officeDocument/2006/relationships/hyperlink" Target="http://preventgbvafrica.org/" TargetMode="External"/><Relationship Id="rId5" Type="http://schemas.openxmlformats.org/officeDocument/2006/relationships/hyperlink" Target="https://headington-institute.org/" TargetMode="External"/><Relationship Id="rId10" Type="http://schemas.openxmlformats.org/officeDocument/2006/relationships/hyperlink" Target="http://www.unicef.org/" TargetMode="External"/><Relationship Id="rId4" Type="http://schemas.openxmlformats.org/officeDocument/2006/relationships/hyperlink" Target="http://www.svri.org/" TargetMode="External"/><Relationship Id="rId9" Type="http://schemas.openxmlformats.org/officeDocument/2006/relationships/hyperlink" Target="https://learn.nctsn.org/"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2.xml"/><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115.png"/><Relationship Id="rId3" Type="http://schemas.openxmlformats.org/officeDocument/2006/relationships/image" Target="../media/image105.png"/><Relationship Id="rId7" Type="http://schemas.openxmlformats.org/officeDocument/2006/relationships/image" Target="../media/image109.png"/><Relationship Id="rId12" Type="http://schemas.openxmlformats.org/officeDocument/2006/relationships/image" Target="../media/image114.svg"/><Relationship Id="rId2" Type="http://schemas.openxmlformats.org/officeDocument/2006/relationships/notesSlide" Target="../notesSlides/notesSlide63.xml"/><Relationship Id="rId1" Type="http://schemas.openxmlformats.org/officeDocument/2006/relationships/slideLayout" Target="../slideLayouts/slideLayout14.xml"/><Relationship Id="rId6" Type="http://schemas.openxmlformats.org/officeDocument/2006/relationships/image" Target="../media/image108.svg"/><Relationship Id="rId11" Type="http://schemas.openxmlformats.org/officeDocument/2006/relationships/image" Target="../media/image113.png"/><Relationship Id="rId5" Type="http://schemas.openxmlformats.org/officeDocument/2006/relationships/image" Target="../media/image107.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111.png"/><Relationship Id="rId14" Type="http://schemas.openxmlformats.org/officeDocument/2006/relationships/image" Target="../media/image116.svg"/></Relationships>
</file>

<file path=ppt/slides/_rels/slide6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4.xml"/><Relationship Id="rId1" Type="http://schemas.openxmlformats.org/officeDocument/2006/relationships/slideLayout" Target="../slideLayouts/slideLayout18.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59.svg"/><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microsoft.com/office/2007/relationships/hdphoto" Target="../media/hdphoto1.wdp"/><Relationship Id="rId4" Type="http://schemas.openxmlformats.org/officeDocument/2006/relationships/image" Target="../media/image61.png"/></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1E9F52-1872-8558-ABBF-0BCF14EC16AE}"/>
              </a:ext>
            </a:extLst>
          </p:cNvPr>
          <p:cNvSpPr>
            <a:spLocks noGrp="1"/>
          </p:cNvSpPr>
          <p:nvPr>
            <p:ph type="title"/>
          </p:nvPr>
        </p:nvSpPr>
        <p:spPr/>
        <p:txBody>
          <a:bodyPr>
            <a:normAutofit/>
          </a:bodyPr>
          <a:lstStyle/>
          <a:p>
            <a:r>
              <a:rPr lang="en-US" sz="2400"/>
              <a:t>USING A TRAUMA-INFORMED APPROACH IN DATA COLLECTION: </a:t>
            </a:r>
            <a:r>
              <a:rPr lang="en-US" sz="2400" b="0">
                <a:latin typeface="Poppins" panose="00000500000000000000" pitchFamily="2" charset="0"/>
                <a:cs typeface="Poppins" panose="00000500000000000000" pitchFamily="2" charset="0"/>
              </a:rPr>
              <a:t>TRAINING SNAPSHOT</a:t>
            </a:r>
          </a:p>
        </p:txBody>
      </p:sp>
      <p:cxnSp>
        <p:nvCxnSpPr>
          <p:cNvPr id="2" name="Straight Connector 1">
            <a:extLst>
              <a:ext uri="{FF2B5EF4-FFF2-40B4-BE49-F238E27FC236}">
                <a16:creationId xmlns:a16="http://schemas.microsoft.com/office/drawing/2014/main" id="{37A2FDA4-D973-44DB-3468-F989691F96F3}"/>
              </a:ext>
            </a:extLst>
          </p:cNvPr>
          <p:cNvCxnSpPr>
            <a:cxnSpLocks/>
          </p:cNvCxnSpPr>
          <p:nvPr/>
        </p:nvCxnSpPr>
        <p:spPr>
          <a:xfrm>
            <a:off x="1224952" y="5905699"/>
            <a:ext cx="484003" cy="0"/>
          </a:xfrm>
          <a:prstGeom prst="line">
            <a:avLst/>
          </a:prstGeom>
          <a:ln w="28575">
            <a:solidFill>
              <a:srgbClr val="05676D">
                <a:alpha val="50588"/>
              </a:srgbClr>
            </a:solidFill>
            <a:prstDash val="dash"/>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8D90F778-750E-8DF2-51DA-83EE84C0FAE1}"/>
              </a:ext>
            </a:extLst>
          </p:cNvPr>
          <p:cNvCxnSpPr>
            <a:cxnSpLocks/>
          </p:cNvCxnSpPr>
          <p:nvPr/>
        </p:nvCxnSpPr>
        <p:spPr>
          <a:xfrm>
            <a:off x="1236029" y="4744842"/>
            <a:ext cx="484003" cy="0"/>
          </a:xfrm>
          <a:prstGeom prst="line">
            <a:avLst/>
          </a:prstGeom>
          <a:ln w="28575">
            <a:solidFill>
              <a:srgbClr val="05676D">
                <a:alpha val="50588"/>
              </a:srgbClr>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4371EB1-A84C-2642-044E-58467B6C0058}"/>
              </a:ext>
            </a:extLst>
          </p:cNvPr>
          <p:cNvCxnSpPr>
            <a:cxnSpLocks/>
          </p:cNvCxnSpPr>
          <p:nvPr/>
        </p:nvCxnSpPr>
        <p:spPr>
          <a:xfrm>
            <a:off x="6881540" y="5905699"/>
            <a:ext cx="484003" cy="0"/>
          </a:xfrm>
          <a:prstGeom prst="line">
            <a:avLst/>
          </a:prstGeom>
          <a:ln w="28575">
            <a:solidFill>
              <a:srgbClr val="05676D">
                <a:alpha val="50588"/>
              </a:srgbClr>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2E611ED-9F3F-E2B8-251B-93BF8F6688CC}"/>
              </a:ext>
            </a:extLst>
          </p:cNvPr>
          <p:cNvCxnSpPr>
            <a:cxnSpLocks/>
          </p:cNvCxnSpPr>
          <p:nvPr/>
        </p:nvCxnSpPr>
        <p:spPr>
          <a:xfrm>
            <a:off x="6892617" y="4744842"/>
            <a:ext cx="484003" cy="0"/>
          </a:xfrm>
          <a:prstGeom prst="line">
            <a:avLst/>
          </a:prstGeom>
          <a:ln w="28575">
            <a:solidFill>
              <a:srgbClr val="05676D">
                <a:alpha val="50588"/>
              </a:srgbClr>
            </a:solidFill>
            <a:prstDash val="dash"/>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9277D5F-6237-DEA5-6EFA-23FAB702BB95}"/>
              </a:ext>
            </a:extLst>
          </p:cNvPr>
          <p:cNvSpPr/>
          <p:nvPr/>
        </p:nvSpPr>
        <p:spPr>
          <a:xfrm>
            <a:off x="769997" y="1467024"/>
            <a:ext cx="4997813" cy="2618453"/>
          </a:xfrm>
          <a:prstGeom prst="rect">
            <a:avLst/>
          </a:prstGeom>
          <a:solidFill>
            <a:schemeClr val="bg1"/>
          </a:solidFill>
          <a:ln w="3175" cmpd="sng">
            <a:noFill/>
          </a:ln>
          <a:effectLst/>
        </p:spPr>
        <p:style>
          <a:lnRef idx="1">
            <a:schemeClr val="accent1"/>
          </a:lnRef>
          <a:fillRef idx="3">
            <a:schemeClr val="accent1"/>
          </a:fillRef>
          <a:effectRef idx="2">
            <a:schemeClr val="accent1"/>
          </a:effectRef>
          <a:fontRef idx="minor">
            <a:schemeClr val="lt1"/>
          </a:fontRef>
        </p:style>
        <p:txBody>
          <a:bodyPr anchor="t"/>
          <a:lstStyle/>
          <a:p>
            <a:pPr marL="114300" marR="0" lvl="0" indent="0" algn="l" defTabSz="914400" rtl="0" eaLnBrk="1" fontAlgn="auto" latinLnBrk="0" hangingPunct="1">
              <a:lnSpc>
                <a:spcPct val="110000"/>
              </a:lnSpc>
              <a:spcBef>
                <a:spcPts val="0"/>
              </a:spcBef>
              <a:spcAft>
                <a:spcPts val="800"/>
              </a:spcAft>
              <a:buClrTx/>
              <a:buSzTx/>
              <a:buFontTx/>
              <a:buNone/>
              <a:tabLst/>
              <a:defRPr/>
            </a:pPr>
            <a:endParaRPr lang="en-US" sz="600" b="1" noProof="0">
              <a:solidFill>
                <a:srgbClr val="E7E6E6">
                  <a:lumMod val="10000"/>
                </a:srgbClr>
              </a:solidFill>
              <a:latin typeface="Poppins" pitchFamily="2" charset="77"/>
              <a:cs typeface="Poppins" pitchFamily="2" charset="77"/>
            </a:endParaRPr>
          </a:p>
          <a:p>
            <a:pPr marL="114300" marR="0" lvl="0" indent="0" algn="l" defTabSz="914400" rtl="0" eaLnBrk="1" fontAlgn="auto" latinLnBrk="0" hangingPunct="1">
              <a:lnSpc>
                <a:spcPct val="110000"/>
              </a:lnSpc>
              <a:spcBef>
                <a:spcPts val="0"/>
              </a:spcBef>
              <a:spcAft>
                <a:spcPts val="800"/>
              </a:spcAft>
              <a:buClrTx/>
              <a:buSzTx/>
              <a:buFontTx/>
              <a:buNone/>
              <a:tabLst/>
              <a:defRPr/>
            </a:pPr>
            <a:r>
              <a:rPr lang="en-US" b="1" noProof="0">
                <a:solidFill>
                  <a:schemeClr val="accent3"/>
                </a:solidFill>
                <a:latin typeface="Poppins SemiBold" pitchFamily="2" charset="77"/>
                <a:cs typeface="Poppins SemiBold" pitchFamily="2" charset="77"/>
              </a:rPr>
              <a:t>GOAL</a:t>
            </a:r>
          </a:p>
          <a:p>
            <a:pPr marL="114300" marR="0" lvl="0" indent="0" algn="l" defTabSz="914400" rtl="0" eaLnBrk="1" fontAlgn="auto" latinLnBrk="0" hangingPunct="1">
              <a:lnSpc>
                <a:spcPct val="110000"/>
              </a:lnSpc>
              <a:spcBef>
                <a:spcPts val="0"/>
              </a:spcBef>
              <a:spcAft>
                <a:spcPts val="800"/>
              </a:spcAft>
              <a:buClrTx/>
              <a:buSzTx/>
              <a:buFontTx/>
              <a:buNone/>
              <a:tabLst/>
              <a:defRPr/>
            </a:pPr>
            <a:r>
              <a:rPr kumimoji="0" lang="en-US" sz="1600" i="0" u="none" strike="noStrike" kern="1200" cap="none" spc="0" normalizeH="0" baseline="0" noProof="0">
                <a:ln>
                  <a:noFill/>
                </a:ln>
                <a:solidFill>
                  <a:srgbClr val="E7E6E6">
                    <a:lumMod val="10000"/>
                  </a:srgbClr>
                </a:solidFill>
                <a:effectLst/>
                <a:uLnTx/>
                <a:uFillTx/>
                <a:latin typeface="Poppins" pitchFamily="2" charset="77"/>
                <a:ea typeface="+mn-ea"/>
                <a:cs typeface="Poppins" pitchFamily="2" charset="77"/>
              </a:rPr>
              <a:t>Applying a trauma-informed approach to data collection to minimize harm to both study participants and data collectors and aid in their paths to recovery</a:t>
            </a:r>
          </a:p>
        </p:txBody>
      </p:sp>
      <p:sp>
        <p:nvSpPr>
          <p:cNvPr id="9" name="Rectangle 8">
            <a:extLst>
              <a:ext uri="{FF2B5EF4-FFF2-40B4-BE49-F238E27FC236}">
                <a16:creationId xmlns:a16="http://schemas.microsoft.com/office/drawing/2014/main" id="{C3DC7D03-BFCE-EB7E-44C5-3F7CE23DB086}"/>
              </a:ext>
            </a:extLst>
          </p:cNvPr>
          <p:cNvSpPr/>
          <p:nvPr/>
        </p:nvSpPr>
        <p:spPr>
          <a:xfrm>
            <a:off x="6424190" y="1467025"/>
            <a:ext cx="4997813" cy="2618452"/>
          </a:xfrm>
          <a:prstGeom prst="rect">
            <a:avLst/>
          </a:prstGeom>
          <a:solidFill>
            <a:schemeClr val="bg1"/>
          </a:solidFill>
          <a:ln w="3175" cmpd="sng">
            <a:noFill/>
          </a:ln>
          <a:effectLst/>
        </p:spPr>
        <p:style>
          <a:lnRef idx="1">
            <a:schemeClr val="accent1"/>
          </a:lnRef>
          <a:fillRef idx="3">
            <a:schemeClr val="accent1"/>
          </a:fillRef>
          <a:effectRef idx="2">
            <a:schemeClr val="accent1"/>
          </a:effectRef>
          <a:fontRef idx="minor">
            <a:schemeClr val="lt1"/>
          </a:fontRef>
        </p:style>
        <p:txBody>
          <a:bodyPr anchor="t"/>
          <a:lstStyle/>
          <a:p>
            <a:pPr marL="114300" marR="0" lvl="0" indent="0" algn="l" defTabSz="914400" rtl="0" eaLnBrk="1" fontAlgn="auto" latinLnBrk="0" hangingPunct="1">
              <a:lnSpc>
                <a:spcPct val="110000"/>
              </a:lnSpc>
              <a:spcAft>
                <a:spcPts val="800"/>
              </a:spcAft>
              <a:buClrTx/>
              <a:buSzTx/>
              <a:buFontTx/>
              <a:buNone/>
              <a:tabLst/>
              <a:defRPr/>
            </a:pPr>
            <a:endParaRPr kumimoji="0" lang="en-US" sz="600" b="1" i="0" u="none" strike="noStrike" kern="1200" cap="none" spc="0" normalizeH="0" baseline="0" noProof="0">
              <a:ln>
                <a:noFill/>
              </a:ln>
              <a:solidFill>
                <a:srgbClr val="E7E6E6">
                  <a:lumMod val="10000"/>
                </a:srgbClr>
              </a:solidFill>
              <a:effectLst/>
              <a:uLnTx/>
              <a:uFillTx/>
              <a:latin typeface="Poppins" pitchFamily="2" charset="77"/>
              <a:ea typeface="+mn-ea"/>
              <a:cs typeface="Poppins" pitchFamily="2" charset="77"/>
            </a:endParaRPr>
          </a:p>
          <a:p>
            <a:pPr marL="114300">
              <a:lnSpc>
                <a:spcPct val="110000"/>
              </a:lnSpc>
              <a:spcAft>
                <a:spcPts val="800"/>
              </a:spcAft>
              <a:defRPr/>
            </a:pPr>
            <a:r>
              <a:rPr lang="en-US" b="1" noProof="0">
                <a:solidFill>
                  <a:schemeClr val="accent3"/>
                </a:solidFill>
                <a:latin typeface="Poppins SemiBold" pitchFamily="2" charset="77"/>
                <a:cs typeface="Poppins SemiBold" pitchFamily="2" charset="77"/>
              </a:rPr>
              <a:t>SESSIONS</a:t>
            </a:r>
            <a:endParaRPr kumimoji="0" lang="en-US" sz="600" b="1" i="0" u="none" strike="noStrike" kern="1200" cap="none" spc="0" normalizeH="0" baseline="0" noProof="0">
              <a:ln>
                <a:noFill/>
              </a:ln>
              <a:solidFill>
                <a:srgbClr val="E7E6E6">
                  <a:lumMod val="10000"/>
                </a:srgbClr>
              </a:solidFill>
              <a:effectLst/>
              <a:uLnTx/>
              <a:uFillTx/>
              <a:latin typeface="Poppins" pitchFamily="2" charset="77"/>
              <a:ea typeface="+mn-ea"/>
              <a:cs typeface="Poppins" pitchFamily="2" charset="77"/>
            </a:endParaRPr>
          </a:p>
          <a:p>
            <a:pPr marL="114300" marR="0" lvl="0" indent="0" algn="l" defTabSz="914400" rtl="0" eaLnBrk="1" fontAlgn="auto" latinLnBrk="0" hangingPunct="1">
              <a:spcBef>
                <a:spcPts val="0"/>
              </a:spcBef>
              <a:spcAft>
                <a:spcPts val="800"/>
              </a:spcAft>
              <a:buClrTx/>
              <a:buSzTx/>
              <a:buFontTx/>
              <a:buNone/>
              <a:tabLst/>
              <a:defRPr/>
            </a:pPr>
            <a:r>
              <a:rPr kumimoji="0" lang="en-US" sz="1600" i="0" u="none" strike="noStrike" kern="1200" cap="none" spc="0" normalizeH="0" baseline="0" noProof="0">
                <a:ln>
                  <a:noFill/>
                </a:ln>
                <a:solidFill>
                  <a:srgbClr val="E7E6E6">
                    <a:lumMod val="10000"/>
                  </a:srgbClr>
                </a:solidFill>
                <a:effectLst/>
                <a:uLnTx/>
                <a:uFillTx/>
                <a:latin typeface="Poppins" pitchFamily="2" charset="77"/>
                <a:ea typeface="+mn-ea"/>
                <a:cs typeface="Poppins" pitchFamily="2" charset="77"/>
              </a:rPr>
              <a:t>1</a:t>
            </a:r>
            <a:r>
              <a:rPr lang="en-US" sz="1600">
                <a:solidFill>
                  <a:srgbClr val="E7E6E6">
                    <a:lumMod val="10000"/>
                  </a:srgbClr>
                </a:solidFill>
                <a:latin typeface="Poppins" pitchFamily="2" charset="77"/>
                <a:cs typeface="Poppins" pitchFamily="2" charset="77"/>
              </a:rPr>
              <a:t>: Understanding trauma-informed data collection</a:t>
            </a:r>
          </a:p>
          <a:p>
            <a:pPr marL="114300" marR="0" lvl="0" indent="0" algn="l" defTabSz="914400" rtl="0" eaLnBrk="1" fontAlgn="auto" latinLnBrk="0" hangingPunct="1">
              <a:spcBef>
                <a:spcPts val="0"/>
              </a:spcBef>
              <a:spcAft>
                <a:spcPts val="800"/>
              </a:spcAft>
              <a:buClrTx/>
              <a:buSzTx/>
              <a:buFontTx/>
              <a:buNone/>
              <a:tabLst/>
              <a:defRPr/>
            </a:pPr>
            <a:r>
              <a:rPr lang="en-US" sz="1600">
                <a:solidFill>
                  <a:srgbClr val="E7E6E6">
                    <a:lumMod val="10000"/>
                  </a:srgbClr>
                </a:solidFill>
                <a:latin typeface="Poppins" pitchFamily="2" charset="77"/>
                <a:cs typeface="Poppins" pitchFamily="2" charset="77"/>
              </a:rPr>
              <a:t>2: Taking care of ourselves and each other</a:t>
            </a:r>
          </a:p>
          <a:p>
            <a:pPr marL="114300" marR="0" lvl="0" indent="0" algn="l" defTabSz="914400" rtl="0" eaLnBrk="1" fontAlgn="auto" latinLnBrk="0" hangingPunct="1">
              <a:spcBef>
                <a:spcPts val="0"/>
              </a:spcBef>
              <a:spcAft>
                <a:spcPts val="800"/>
              </a:spcAft>
              <a:buClrTx/>
              <a:buSzTx/>
              <a:buFontTx/>
              <a:buNone/>
              <a:tabLst/>
              <a:defRPr/>
            </a:pPr>
            <a:r>
              <a:rPr lang="en-US" sz="1600">
                <a:solidFill>
                  <a:srgbClr val="E7E6E6">
                    <a:lumMod val="10000"/>
                  </a:srgbClr>
                </a:solidFill>
                <a:latin typeface="Poppins" pitchFamily="2" charset="77"/>
                <a:cs typeface="Poppins" pitchFamily="2" charset="77"/>
              </a:rPr>
              <a:t>3: Creating a safe space for participation</a:t>
            </a:r>
          </a:p>
          <a:p>
            <a:pPr marL="114300" marR="0" lvl="0" indent="0" algn="l" defTabSz="914400" rtl="0" eaLnBrk="1" fontAlgn="auto" latinLnBrk="0" hangingPunct="1">
              <a:spcBef>
                <a:spcPts val="0"/>
              </a:spcBef>
              <a:spcAft>
                <a:spcPts val="800"/>
              </a:spcAft>
              <a:buClrTx/>
              <a:buSzTx/>
              <a:buFontTx/>
              <a:buNone/>
              <a:tabLst/>
              <a:defRPr/>
            </a:pPr>
            <a:r>
              <a:rPr lang="en-US" sz="1600">
                <a:solidFill>
                  <a:srgbClr val="E7E6E6">
                    <a:lumMod val="10000"/>
                  </a:srgbClr>
                </a:solidFill>
                <a:latin typeface="Poppins" pitchFamily="2" charset="77"/>
                <a:cs typeface="Poppins" pitchFamily="2" charset="77"/>
              </a:rPr>
              <a:t>4: Identifying and responding to distress</a:t>
            </a:r>
          </a:p>
          <a:p>
            <a:pPr marL="114300" marR="0" lvl="0" indent="0" algn="l" defTabSz="914400" rtl="0" eaLnBrk="1" fontAlgn="auto" latinLnBrk="0" hangingPunct="1">
              <a:spcBef>
                <a:spcPts val="0"/>
              </a:spcBef>
              <a:spcAft>
                <a:spcPts val="800"/>
              </a:spcAft>
              <a:buClrTx/>
              <a:buSzTx/>
              <a:buFontTx/>
              <a:buNone/>
              <a:tabLst/>
              <a:defRPr/>
            </a:pPr>
            <a:r>
              <a:rPr lang="en-US" sz="1600">
                <a:solidFill>
                  <a:srgbClr val="E7E6E6">
                    <a:lumMod val="10000"/>
                  </a:srgbClr>
                </a:solidFill>
                <a:latin typeface="Poppins" pitchFamily="2" charset="77"/>
                <a:cs typeface="Poppins" pitchFamily="2" charset="77"/>
              </a:rPr>
              <a:t>5: Practicing our skills</a:t>
            </a:r>
          </a:p>
        </p:txBody>
      </p:sp>
      <p:sp>
        <p:nvSpPr>
          <p:cNvPr id="10" name="Rectangle 9">
            <a:extLst>
              <a:ext uri="{FF2B5EF4-FFF2-40B4-BE49-F238E27FC236}">
                <a16:creationId xmlns:a16="http://schemas.microsoft.com/office/drawing/2014/main" id="{34FAF9ED-12B1-7C24-4635-43D57B614336}"/>
              </a:ext>
            </a:extLst>
          </p:cNvPr>
          <p:cNvSpPr/>
          <p:nvPr/>
        </p:nvSpPr>
        <p:spPr>
          <a:xfrm>
            <a:off x="769997" y="1467024"/>
            <a:ext cx="4997812" cy="1347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981CECC-AC6A-E8A4-1C92-0BE6F1E1BF39}"/>
              </a:ext>
            </a:extLst>
          </p:cNvPr>
          <p:cNvSpPr/>
          <p:nvPr/>
        </p:nvSpPr>
        <p:spPr>
          <a:xfrm>
            <a:off x="6424189" y="1467024"/>
            <a:ext cx="4997814" cy="1347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BC09A07-1780-6402-CBA3-7DD1A6D017C3}"/>
              </a:ext>
            </a:extLst>
          </p:cNvPr>
          <p:cNvSpPr/>
          <p:nvPr/>
        </p:nvSpPr>
        <p:spPr>
          <a:xfrm>
            <a:off x="1580619" y="4314756"/>
            <a:ext cx="418479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1600" b="1" i="0" u="none" strike="noStrike" kern="1200" cap="none" spc="0" normalizeH="0" baseline="0" noProof="0">
                <a:ln>
                  <a:noFill/>
                </a:ln>
                <a:solidFill>
                  <a:srgbClr val="E7E6E6">
                    <a:lumMod val="10000"/>
                  </a:srgbClr>
                </a:solidFill>
                <a:effectLst/>
                <a:uLnTx/>
                <a:uFillTx/>
                <a:latin typeface="Poppins" pitchFamily="2" charset="77"/>
                <a:ea typeface="+mn-ea"/>
                <a:cs typeface="Poppins" pitchFamily="2" charset="77"/>
              </a:rPr>
              <a:t>Primary Audience: </a:t>
            </a:r>
            <a:r>
              <a:rPr kumimoji="0" lang="en-US" sz="1600" b="0" i="0" u="none" strike="noStrike" kern="1200" cap="none" spc="0" normalizeH="0" baseline="0" noProof="0">
                <a:ln>
                  <a:noFill/>
                </a:ln>
                <a:solidFill>
                  <a:srgbClr val="E7E6E6">
                    <a:lumMod val="10000"/>
                  </a:srgbClr>
                </a:solidFill>
                <a:effectLst/>
                <a:uLnTx/>
                <a:uFillTx/>
                <a:latin typeface="Poppins" pitchFamily="2" charset="77"/>
                <a:ea typeface="+mn-ea"/>
                <a:cs typeface="Poppins" pitchFamily="2" charset="77"/>
              </a:rPr>
              <a:t>Data collectors who interact with study participants</a:t>
            </a:r>
          </a:p>
        </p:txBody>
      </p:sp>
      <p:sp>
        <p:nvSpPr>
          <p:cNvPr id="19" name="Rectangle 18">
            <a:extLst>
              <a:ext uri="{FF2B5EF4-FFF2-40B4-BE49-F238E27FC236}">
                <a16:creationId xmlns:a16="http://schemas.microsoft.com/office/drawing/2014/main" id="{F4A9170D-E204-7F32-3150-7BC3D3B52480}"/>
              </a:ext>
            </a:extLst>
          </p:cNvPr>
          <p:cNvSpPr/>
          <p:nvPr/>
        </p:nvSpPr>
        <p:spPr>
          <a:xfrm>
            <a:off x="1580619" y="5471152"/>
            <a:ext cx="418479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0" lang="en-US" sz="1600" b="0" i="0" u="none" strike="noStrike" kern="1200" cap="none" spc="0" normalizeH="0" baseline="0" noProof="0">
              <a:ln>
                <a:noFill/>
              </a:ln>
              <a:solidFill>
                <a:srgbClr val="E7E6E6">
                  <a:lumMod val="10000"/>
                </a:srgbClr>
              </a:solidFill>
              <a:effectLst/>
              <a:uLnTx/>
              <a:uFillTx/>
              <a:latin typeface="Poppins" pitchFamily="2" charset="77"/>
              <a:ea typeface="+mn-ea"/>
              <a:cs typeface="Poppins" pitchFamily="2" charset="77"/>
            </a:endParaRPr>
          </a:p>
          <a:p>
            <a:pPr>
              <a:spcBef>
                <a:spcPts val="600"/>
              </a:spcBef>
            </a:pPr>
            <a:endParaRPr kumimoji="0" lang="en-US" sz="1600" b="0" i="0" u="none" strike="noStrike" kern="1200" cap="none" spc="0" normalizeH="0" baseline="0" noProof="0">
              <a:ln>
                <a:noFill/>
              </a:ln>
              <a:solidFill>
                <a:srgbClr val="E7E6E6">
                  <a:lumMod val="10000"/>
                </a:srgbClr>
              </a:solidFill>
              <a:effectLst/>
              <a:uLnTx/>
              <a:uFillTx/>
              <a:latin typeface="Poppins" pitchFamily="2" charset="77"/>
              <a:ea typeface="+mn-ea"/>
              <a:cs typeface="Poppins" pitchFamily="2" charset="77"/>
            </a:endParaRPr>
          </a:p>
          <a:p>
            <a:pPr>
              <a:spcBef>
                <a:spcPts val="600"/>
              </a:spcBef>
            </a:pPr>
            <a:r>
              <a:rPr kumimoji="0" lang="en-US" sz="1600" b="1" i="0" u="none" strike="noStrike" kern="1200" cap="none" spc="0" normalizeH="0" baseline="0" noProof="0">
                <a:ln>
                  <a:noFill/>
                </a:ln>
                <a:solidFill>
                  <a:srgbClr val="E7E6E6">
                    <a:lumMod val="10000"/>
                  </a:srgbClr>
                </a:solidFill>
                <a:effectLst/>
                <a:uLnTx/>
                <a:uFillTx/>
                <a:latin typeface="Poppins" pitchFamily="2" charset="77"/>
                <a:ea typeface="+mn-ea"/>
                <a:cs typeface="Poppins" pitchFamily="2" charset="77"/>
              </a:rPr>
              <a:t>Secondary Audience: </a:t>
            </a:r>
            <a:r>
              <a:rPr kumimoji="0" lang="en-US" sz="1600" b="0" i="0" u="none" strike="noStrike" kern="1200" cap="none" spc="0" normalizeH="0" baseline="0" noProof="0">
                <a:ln>
                  <a:noFill/>
                </a:ln>
                <a:solidFill>
                  <a:srgbClr val="E7E6E6">
                    <a:lumMod val="10000"/>
                  </a:srgbClr>
                </a:solidFill>
                <a:effectLst/>
                <a:uLnTx/>
                <a:uFillTx/>
                <a:latin typeface="Poppins" pitchFamily="2" charset="77"/>
                <a:ea typeface="+mn-ea"/>
                <a:cs typeface="Poppins" pitchFamily="2" charset="77"/>
              </a:rPr>
              <a:t>Site coordinators and supervisors responsible for overseeing data collection teams </a:t>
            </a:r>
          </a:p>
          <a:p>
            <a:pPr marL="342900" indent="-342900">
              <a:spcBef>
                <a:spcPts val="600"/>
              </a:spcBef>
              <a:buFont typeface="+mj-lt"/>
              <a:buAutoNum type="alphaLcParenR" startAt="2"/>
            </a:pPr>
            <a:endParaRPr kumimoji="0" lang="en-US" sz="1600" b="0" i="0" u="none" strike="noStrike" kern="1200" cap="none" spc="0" normalizeH="0" baseline="0" noProof="0">
              <a:ln>
                <a:noFill/>
              </a:ln>
              <a:solidFill>
                <a:srgbClr val="E7E6E6">
                  <a:lumMod val="10000"/>
                </a:srgbClr>
              </a:solidFill>
              <a:effectLst/>
              <a:uLnTx/>
              <a:uFillTx/>
              <a:latin typeface="Poppins" pitchFamily="2" charset="77"/>
              <a:ea typeface="+mn-ea"/>
              <a:cs typeface="Poppins" pitchFamily="2" charset="77"/>
            </a:endParaRPr>
          </a:p>
          <a:p>
            <a:pPr algn="ctr"/>
            <a:endParaRPr lang="en-US" sz="1600"/>
          </a:p>
        </p:txBody>
      </p:sp>
      <p:cxnSp>
        <p:nvCxnSpPr>
          <p:cNvPr id="20" name="Straight Connector 19">
            <a:extLst>
              <a:ext uri="{FF2B5EF4-FFF2-40B4-BE49-F238E27FC236}">
                <a16:creationId xmlns:a16="http://schemas.microsoft.com/office/drawing/2014/main" id="{0F5BB388-B3E0-93E2-9260-2917E755CB53}"/>
              </a:ext>
            </a:extLst>
          </p:cNvPr>
          <p:cNvCxnSpPr/>
          <p:nvPr/>
        </p:nvCxnSpPr>
        <p:spPr>
          <a:xfrm>
            <a:off x="1224952" y="4081016"/>
            <a:ext cx="0" cy="1824683"/>
          </a:xfrm>
          <a:prstGeom prst="line">
            <a:avLst/>
          </a:prstGeom>
          <a:ln w="28575">
            <a:solidFill>
              <a:srgbClr val="05676D">
                <a:alpha val="50588"/>
              </a:srgbClr>
            </a:solidFill>
            <a:prstDash val="dash"/>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96B24484-5E54-A2F6-1F44-2CC53C76F574}"/>
              </a:ext>
            </a:extLst>
          </p:cNvPr>
          <p:cNvSpPr/>
          <p:nvPr/>
        </p:nvSpPr>
        <p:spPr>
          <a:xfrm>
            <a:off x="7237207" y="4314756"/>
            <a:ext cx="418479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a:lnSpc>
                <a:spcPct val="110000"/>
              </a:lnSpc>
              <a:spcBef>
                <a:spcPts val="600"/>
              </a:spcBef>
              <a:defRPr/>
            </a:pPr>
            <a:r>
              <a:rPr kumimoji="0" lang="en-US" sz="1600" b="1" i="0" u="none" strike="noStrike" kern="1200" cap="none" spc="0" normalizeH="0" baseline="0" noProof="0">
                <a:ln>
                  <a:noFill/>
                </a:ln>
                <a:solidFill>
                  <a:srgbClr val="E7E6E6">
                    <a:lumMod val="10000"/>
                  </a:srgbClr>
                </a:solidFill>
                <a:effectLst/>
                <a:uLnTx/>
                <a:uFillTx/>
                <a:latin typeface="Poppins" pitchFamily="2" charset="77"/>
                <a:ea typeface="+mn-ea"/>
                <a:cs typeface="Poppins" pitchFamily="2" charset="77"/>
              </a:rPr>
              <a:t>Modality: </a:t>
            </a:r>
            <a:r>
              <a:rPr kumimoji="0" lang="en-US" sz="1600" b="0" i="0" u="none" strike="noStrike" kern="1200" cap="none" spc="0" normalizeH="0" baseline="0" noProof="0">
                <a:ln>
                  <a:noFill/>
                </a:ln>
                <a:solidFill>
                  <a:srgbClr val="E7E6E6">
                    <a:lumMod val="10000"/>
                  </a:srgbClr>
                </a:solidFill>
                <a:effectLst/>
                <a:uLnTx/>
                <a:uFillTx/>
                <a:latin typeface="Poppins" pitchFamily="2" charset="77"/>
                <a:ea typeface="+mn-ea"/>
                <a:cs typeface="Poppins" pitchFamily="2" charset="77"/>
              </a:rPr>
              <a:t>Hybrid (virtual and in-person)</a:t>
            </a:r>
          </a:p>
        </p:txBody>
      </p:sp>
      <p:sp>
        <p:nvSpPr>
          <p:cNvPr id="22" name="Rectangle 21">
            <a:extLst>
              <a:ext uri="{FF2B5EF4-FFF2-40B4-BE49-F238E27FC236}">
                <a16:creationId xmlns:a16="http://schemas.microsoft.com/office/drawing/2014/main" id="{B7243080-34D7-9AB6-7CFF-102F22E31185}"/>
              </a:ext>
            </a:extLst>
          </p:cNvPr>
          <p:cNvSpPr/>
          <p:nvPr/>
        </p:nvSpPr>
        <p:spPr>
          <a:xfrm>
            <a:off x="7237207" y="5471152"/>
            <a:ext cx="418479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a:lnSpc>
                <a:spcPct val="110000"/>
              </a:lnSpc>
              <a:spcBef>
                <a:spcPts val="600"/>
              </a:spcBef>
              <a:defRPr/>
            </a:pPr>
            <a:endParaRPr lang="en-US" sz="1600">
              <a:solidFill>
                <a:srgbClr val="E7E6E6">
                  <a:lumMod val="10000"/>
                </a:srgbClr>
              </a:solidFill>
              <a:latin typeface="Poppins" pitchFamily="2" charset="77"/>
              <a:cs typeface="Poppins" pitchFamily="2" charset="77"/>
            </a:endParaRPr>
          </a:p>
          <a:p>
            <a:pPr marL="114300">
              <a:lnSpc>
                <a:spcPct val="110000"/>
              </a:lnSpc>
              <a:spcBef>
                <a:spcPts val="600"/>
              </a:spcBef>
              <a:defRPr/>
            </a:pPr>
            <a:r>
              <a:rPr kumimoji="0" lang="en-US" sz="1600" b="1" i="0" u="none" strike="noStrike" kern="1200" cap="none" spc="0" normalizeH="0" baseline="0" noProof="0">
                <a:ln>
                  <a:noFill/>
                </a:ln>
                <a:solidFill>
                  <a:srgbClr val="E7E6E6">
                    <a:lumMod val="10000"/>
                  </a:srgbClr>
                </a:solidFill>
                <a:effectLst/>
                <a:uLnTx/>
                <a:uFillTx/>
                <a:latin typeface="Poppins" pitchFamily="2" charset="77"/>
                <a:ea typeface="+mn-ea"/>
                <a:cs typeface="Poppins" pitchFamily="2" charset="77"/>
              </a:rPr>
              <a:t>Duration: </a:t>
            </a:r>
            <a:r>
              <a:rPr kumimoji="0" lang="en-US" sz="1600" b="0" i="0" u="none" strike="noStrike" kern="1200" cap="none" spc="0" normalizeH="0" baseline="0" noProof="0">
                <a:ln>
                  <a:noFill/>
                </a:ln>
                <a:solidFill>
                  <a:srgbClr val="E7E6E6">
                    <a:lumMod val="10000"/>
                  </a:srgbClr>
                </a:solidFill>
                <a:effectLst/>
                <a:uLnTx/>
                <a:uFillTx/>
                <a:latin typeface="Poppins" pitchFamily="2" charset="77"/>
                <a:ea typeface="+mn-ea"/>
                <a:cs typeface="Poppins" pitchFamily="2" charset="77"/>
              </a:rPr>
              <a:t>3 hours</a:t>
            </a:r>
          </a:p>
          <a:p>
            <a:pPr algn="ctr"/>
            <a:endParaRPr lang="en-US" sz="1600"/>
          </a:p>
        </p:txBody>
      </p:sp>
      <p:cxnSp>
        <p:nvCxnSpPr>
          <p:cNvPr id="23" name="Straight Connector 22">
            <a:extLst>
              <a:ext uri="{FF2B5EF4-FFF2-40B4-BE49-F238E27FC236}">
                <a16:creationId xmlns:a16="http://schemas.microsoft.com/office/drawing/2014/main" id="{4826450B-A4B5-3EA8-E927-291C4964018B}"/>
              </a:ext>
            </a:extLst>
          </p:cNvPr>
          <p:cNvCxnSpPr>
            <a:cxnSpLocks/>
          </p:cNvCxnSpPr>
          <p:nvPr/>
        </p:nvCxnSpPr>
        <p:spPr>
          <a:xfrm>
            <a:off x="6881540" y="4081016"/>
            <a:ext cx="0" cy="1824683"/>
          </a:xfrm>
          <a:prstGeom prst="line">
            <a:avLst/>
          </a:prstGeom>
          <a:ln w="28575">
            <a:solidFill>
              <a:srgbClr val="05676D">
                <a:alpha val="50588"/>
              </a:srgb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1178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1461E7F-1719-13B0-71CD-840DEF1F9A00}"/>
              </a:ext>
            </a:extLst>
          </p:cNvPr>
          <p:cNvSpPr>
            <a:spLocks noGrp="1"/>
          </p:cNvSpPr>
          <p:nvPr>
            <p:ph type="body" sz="quarter" idx="13"/>
          </p:nvPr>
        </p:nvSpPr>
        <p:spPr/>
        <p:txBody>
          <a:bodyPr/>
          <a:lstStyle/>
          <a:p>
            <a:r>
              <a:rPr lang="en-US"/>
              <a:t>1</a:t>
            </a:r>
          </a:p>
        </p:txBody>
      </p:sp>
      <p:sp>
        <p:nvSpPr>
          <p:cNvPr id="5" name="Text Placeholder 4">
            <a:extLst>
              <a:ext uri="{FF2B5EF4-FFF2-40B4-BE49-F238E27FC236}">
                <a16:creationId xmlns:a16="http://schemas.microsoft.com/office/drawing/2014/main" id="{0E9A3BB2-3DD3-C920-D1C2-8710962482C5}"/>
              </a:ext>
            </a:extLst>
          </p:cNvPr>
          <p:cNvSpPr>
            <a:spLocks noGrp="1"/>
          </p:cNvSpPr>
          <p:nvPr>
            <p:ph type="body" sz="quarter" idx="14"/>
          </p:nvPr>
        </p:nvSpPr>
        <p:spPr/>
        <p:txBody>
          <a:bodyPr/>
          <a:lstStyle/>
          <a:p>
            <a:r>
              <a:rPr lang="en-US"/>
              <a:t>Understanding </a:t>
            </a:r>
            <a:r>
              <a:rPr lang="en-US" dirty="0"/>
              <a:t>TRAUmA-INFORMED</a:t>
            </a:r>
            <a:r>
              <a:rPr lang="en-US"/>
              <a:t> Data Collection</a:t>
            </a:r>
          </a:p>
        </p:txBody>
      </p:sp>
    </p:spTree>
    <p:extLst>
      <p:ext uri="{BB962C8B-B14F-4D97-AF65-F5344CB8AC3E}">
        <p14:creationId xmlns:p14="http://schemas.microsoft.com/office/powerpoint/2010/main" val="3754360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C9C4246-7736-4500-1D4A-AC7B6024603C}"/>
              </a:ext>
            </a:extLst>
          </p:cNvPr>
          <p:cNvSpPr>
            <a:spLocks noGrp="1"/>
          </p:cNvSpPr>
          <p:nvPr>
            <p:ph idx="1"/>
          </p:nvPr>
        </p:nvSpPr>
        <p:spPr>
          <a:xfrm>
            <a:off x="838200" y="1350963"/>
            <a:ext cx="4127500" cy="4826000"/>
          </a:xfrm>
        </p:spPr>
        <p:txBody>
          <a:bodyPr/>
          <a:lstStyle/>
          <a:p>
            <a:pPr marL="0" indent="0">
              <a:buNone/>
            </a:pPr>
            <a:r>
              <a:rPr lang="en-US" sz="3200"/>
              <a:t>Trauma refers to experiences of events or circumstances that are </a:t>
            </a:r>
            <a:r>
              <a:rPr lang="en-US" sz="3200" b="1">
                <a:solidFill>
                  <a:schemeClr val="accent2"/>
                </a:solidFill>
              </a:rPr>
              <a:t>physically or emotionally harmful or threatening </a:t>
            </a:r>
            <a:r>
              <a:rPr lang="en-US" sz="3200"/>
              <a:t>and provoke feelings of being powerless, </a:t>
            </a:r>
            <a:r>
              <a:rPr lang="en-US" sz="3200" b="1">
                <a:solidFill>
                  <a:schemeClr val="accent2"/>
                </a:solidFill>
              </a:rPr>
              <a:t>overwhelmed</a:t>
            </a:r>
            <a:r>
              <a:rPr lang="en-US" sz="3200"/>
              <a:t>, or deeply distressed.</a:t>
            </a:r>
          </a:p>
        </p:txBody>
      </p:sp>
      <p:sp>
        <p:nvSpPr>
          <p:cNvPr id="3" name="Title 2">
            <a:extLst>
              <a:ext uri="{FF2B5EF4-FFF2-40B4-BE49-F238E27FC236}">
                <a16:creationId xmlns:a16="http://schemas.microsoft.com/office/drawing/2014/main" id="{06C80CF8-3298-25E0-06C3-96E8A6415267}"/>
              </a:ext>
            </a:extLst>
          </p:cNvPr>
          <p:cNvSpPr>
            <a:spLocks noGrp="1"/>
          </p:cNvSpPr>
          <p:nvPr>
            <p:ph type="title"/>
          </p:nvPr>
        </p:nvSpPr>
        <p:spPr>
          <a:xfrm>
            <a:off x="0" y="190956"/>
            <a:ext cx="10515600" cy="1143000"/>
          </a:xfrm>
        </p:spPr>
        <p:txBody>
          <a:bodyPr/>
          <a:lstStyle/>
          <a:p>
            <a:r>
              <a:rPr lang="en-US"/>
              <a:t>TRAUMA</a:t>
            </a:r>
          </a:p>
        </p:txBody>
      </p:sp>
      <p:grpSp>
        <p:nvGrpSpPr>
          <p:cNvPr id="2" name="Group 1">
            <a:extLst>
              <a:ext uri="{FF2B5EF4-FFF2-40B4-BE49-F238E27FC236}">
                <a16:creationId xmlns:a16="http://schemas.microsoft.com/office/drawing/2014/main" id="{FFF1D167-1F8B-F743-32B3-536E0ED982D8}"/>
              </a:ext>
            </a:extLst>
          </p:cNvPr>
          <p:cNvGrpSpPr/>
          <p:nvPr/>
        </p:nvGrpSpPr>
        <p:grpSpPr>
          <a:xfrm>
            <a:off x="5391088" y="1358431"/>
            <a:ext cx="5029200" cy="4597868"/>
            <a:chOff x="5391088" y="1358431"/>
            <a:chExt cx="5029200" cy="4597868"/>
          </a:xfrm>
        </p:grpSpPr>
        <p:sp>
          <p:nvSpPr>
            <p:cNvPr id="8" name="Rectangle: Rounded Corners 7">
              <a:extLst>
                <a:ext uri="{FF2B5EF4-FFF2-40B4-BE49-F238E27FC236}">
                  <a16:creationId xmlns:a16="http://schemas.microsoft.com/office/drawing/2014/main" id="{68ACB8B8-1762-6303-C51A-79F8B694239B}"/>
                </a:ext>
              </a:extLst>
            </p:cNvPr>
            <p:cNvSpPr/>
            <p:nvPr/>
          </p:nvSpPr>
          <p:spPr>
            <a:xfrm>
              <a:off x="5391088" y="1614922"/>
              <a:ext cx="5029200" cy="4341377"/>
            </a:xfrm>
            <a:prstGeom prst="roundRect">
              <a:avLst>
                <a:gd name="adj" fmla="val 6287"/>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90000"/>
                </a:lnSpc>
                <a:spcBef>
                  <a:spcPts val="1000"/>
                </a:spcBef>
                <a:buClr>
                  <a:schemeClr val="accent2"/>
                </a:buClr>
              </a:pPr>
              <a:endParaRPr lang="en-US" dirty="0">
                <a:solidFill>
                  <a:schemeClr val="tx1"/>
                </a:solidFill>
              </a:endParaRPr>
            </a:p>
            <a:p>
              <a:pPr marL="342900" indent="-342900">
                <a:lnSpc>
                  <a:spcPct val="90000"/>
                </a:lnSpc>
                <a:spcBef>
                  <a:spcPts val="1000"/>
                </a:spcBef>
                <a:buClr>
                  <a:schemeClr val="accent2"/>
                </a:buClr>
                <a:buFont typeface="Wingdings" panose="05000000000000000000" pitchFamily="2" charset="2"/>
                <a:buChar char="q"/>
              </a:pPr>
              <a:r>
                <a:rPr lang="en-US" sz="2100" dirty="0">
                  <a:solidFill>
                    <a:schemeClr val="tx1"/>
                  </a:solidFill>
                </a:rPr>
                <a:t>Trauma can result from a single event, a series of events, or a set of circumstances.</a:t>
              </a:r>
            </a:p>
            <a:p>
              <a:pPr marL="342900" indent="-342900">
                <a:lnSpc>
                  <a:spcPct val="90000"/>
                </a:lnSpc>
                <a:spcBef>
                  <a:spcPts val="1000"/>
                </a:spcBef>
                <a:buClr>
                  <a:schemeClr val="accent2"/>
                </a:buClr>
                <a:buFont typeface="Wingdings" panose="05000000000000000000" pitchFamily="2" charset="2"/>
                <a:buChar char="q"/>
              </a:pPr>
              <a:r>
                <a:rPr lang="en-US" sz="2100" dirty="0">
                  <a:solidFill>
                    <a:schemeClr val="tx1"/>
                  </a:solidFill>
                </a:rPr>
                <a:t>People respond to potentially traumatic experiences in different ways.</a:t>
              </a:r>
            </a:p>
            <a:p>
              <a:pPr marL="342900" indent="-342900">
                <a:lnSpc>
                  <a:spcPct val="90000"/>
                </a:lnSpc>
                <a:spcBef>
                  <a:spcPts val="1000"/>
                </a:spcBef>
                <a:buClr>
                  <a:schemeClr val="accent2"/>
                </a:buClr>
                <a:buFont typeface="Wingdings" panose="05000000000000000000" pitchFamily="2" charset="2"/>
                <a:buChar char="q"/>
              </a:pPr>
              <a:r>
                <a:rPr lang="en-US" sz="2100" dirty="0">
                  <a:solidFill>
                    <a:schemeClr val="tx1"/>
                  </a:solidFill>
                </a:rPr>
                <a:t>Experiences become traumatic when they overwhelm a person’s ability to cope.</a:t>
              </a:r>
            </a:p>
            <a:p>
              <a:pPr marL="342900" indent="-342900">
                <a:lnSpc>
                  <a:spcPct val="90000"/>
                </a:lnSpc>
                <a:spcBef>
                  <a:spcPts val="1000"/>
                </a:spcBef>
                <a:buClr>
                  <a:schemeClr val="accent2"/>
                </a:buClr>
                <a:buFont typeface="Wingdings" panose="05000000000000000000" pitchFamily="2" charset="2"/>
                <a:buChar char="q"/>
              </a:pPr>
              <a:r>
                <a:rPr lang="en-US" sz="2100" dirty="0">
                  <a:solidFill>
                    <a:schemeClr val="tx1"/>
                  </a:solidFill>
                </a:rPr>
                <a:t>Trauma can have lasting adverse effects on a person’s mental and physical health and well-being.</a:t>
              </a:r>
            </a:p>
            <a:p>
              <a:pPr marL="342900" indent="-342900">
                <a:lnSpc>
                  <a:spcPct val="90000"/>
                </a:lnSpc>
                <a:spcBef>
                  <a:spcPts val="1000"/>
                </a:spcBef>
                <a:buClr>
                  <a:schemeClr val="accent2"/>
                </a:buClr>
                <a:buFont typeface="Wingdings" panose="05000000000000000000" pitchFamily="2" charset="2"/>
                <a:buChar char="q"/>
              </a:pPr>
              <a:endParaRPr lang="en-US" sz="2100" dirty="0">
                <a:solidFill>
                  <a:schemeClr val="tx1"/>
                </a:solidFill>
              </a:endParaRPr>
            </a:p>
            <a:p>
              <a:pPr marL="342900" indent="-342900">
                <a:lnSpc>
                  <a:spcPct val="90000"/>
                </a:lnSpc>
                <a:spcBef>
                  <a:spcPts val="1000"/>
                </a:spcBef>
                <a:buClr>
                  <a:schemeClr val="accent2"/>
                </a:buClr>
                <a:buFont typeface="Wingdings" panose="05000000000000000000" pitchFamily="2" charset="2"/>
                <a:buChar char="q"/>
              </a:pPr>
              <a:endParaRPr lang="en-US" sz="2100" dirty="0">
                <a:solidFill>
                  <a:schemeClr val="tx1"/>
                </a:solidFill>
              </a:endParaRPr>
            </a:p>
          </p:txBody>
        </p:sp>
        <p:sp>
          <p:nvSpPr>
            <p:cNvPr id="9" name="Rectangle: Rounded Corners 8">
              <a:extLst>
                <a:ext uri="{FF2B5EF4-FFF2-40B4-BE49-F238E27FC236}">
                  <a16:creationId xmlns:a16="http://schemas.microsoft.com/office/drawing/2014/main" id="{BB9E3C18-E4B9-DC2C-E51E-59CF2E007226}"/>
                </a:ext>
              </a:extLst>
            </p:cNvPr>
            <p:cNvSpPr/>
            <p:nvPr/>
          </p:nvSpPr>
          <p:spPr>
            <a:xfrm>
              <a:off x="5391088" y="1358431"/>
              <a:ext cx="5029200" cy="512982"/>
            </a:xfrm>
            <a:prstGeom prst="round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Key Points</a:t>
              </a:r>
            </a:p>
          </p:txBody>
        </p:sp>
      </p:grpSp>
    </p:spTree>
    <p:extLst>
      <p:ext uri="{BB962C8B-B14F-4D97-AF65-F5344CB8AC3E}">
        <p14:creationId xmlns:p14="http://schemas.microsoft.com/office/powerpoint/2010/main" val="4183819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0C8FB3-5AE6-C196-2789-44581948DBB2}"/>
              </a:ext>
            </a:extLst>
          </p:cNvPr>
          <p:cNvSpPr txBox="1"/>
          <p:nvPr/>
        </p:nvSpPr>
        <p:spPr>
          <a:xfrm>
            <a:off x="6000658" y="0"/>
            <a:ext cx="6191342" cy="6858000"/>
          </a:xfrm>
          <a:prstGeom prst="rect">
            <a:avLst/>
          </a:prstGeom>
          <a:solidFill>
            <a:schemeClr val="accent1"/>
          </a:solidFill>
          <a:ln>
            <a:noFill/>
          </a:ln>
        </p:spPr>
        <p:txBody>
          <a:bodyPr wrap="square" lIns="457200" tIns="457200" rIns="457200" bIns="457200" rtlCol="0">
            <a:noAutofit/>
          </a:bodyPr>
          <a:lstStyle/>
          <a:p>
            <a:endParaRPr lang="en-US" sz="1500">
              <a:solidFill>
                <a:schemeClr val="bg1"/>
              </a:solidFill>
              <a:latin typeface="Poppins" panose="00000500000000000000" pitchFamily="2" charset="0"/>
              <a:cs typeface="Poppins" panose="00000500000000000000" pitchFamily="2" charset="0"/>
            </a:endParaRPr>
          </a:p>
        </p:txBody>
      </p:sp>
      <p:sp>
        <p:nvSpPr>
          <p:cNvPr id="7" name="TextBox 6">
            <a:extLst>
              <a:ext uri="{FF2B5EF4-FFF2-40B4-BE49-F238E27FC236}">
                <a16:creationId xmlns:a16="http://schemas.microsoft.com/office/drawing/2014/main" id="{BA4D0027-7638-9273-658C-70BFE89B8C9A}"/>
              </a:ext>
            </a:extLst>
          </p:cNvPr>
          <p:cNvSpPr txBox="1"/>
          <p:nvPr/>
        </p:nvSpPr>
        <p:spPr>
          <a:xfrm>
            <a:off x="6000658" y="-11980"/>
            <a:ext cx="6191342" cy="6858000"/>
          </a:xfrm>
          <a:prstGeom prst="rect">
            <a:avLst/>
          </a:prstGeom>
          <a:solidFill>
            <a:schemeClr val="accent1"/>
          </a:solidFill>
          <a:ln>
            <a:noFill/>
          </a:ln>
        </p:spPr>
        <p:txBody>
          <a:bodyPr wrap="square" lIns="457200" tIns="457200" rIns="457200" bIns="457200" rtlCol="0">
            <a:noAutofit/>
          </a:bodyPr>
          <a:lstStyle/>
          <a:p>
            <a:r>
              <a:rPr lang="en-US" sz="1600" b="1">
                <a:solidFill>
                  <a:schemeClr val="bg1"/>
                </a:solidFill>
                <a:latin typeface="Poppins" panose="00000500000000000000" pitchFamily="2" charset="0"/>
                <a:cs typeface="Poppins" panose="00000500000000000000" pitchFamily="2" charset="0"/>
              </a:rPr>
              <a:t>Trauma-Informed Practices in Data Collection</a:t>
            </a:r>
          </a:p>
          <a:p>
            <a:endParaRPr lang="en-US" sz="1500" b="1" baseline="30000">
              <a:solidFill>
                <a:schemeClr val="bg1"/>
              </a:solidFill>
              <a:latin typeface="Poppins" panose="00000500000000000000" pitchFamily="2" charset="0"/>
              <a:cs typeface="Poppins" panose="00000500000000000000" pitchFamily="2" charset="0"/>
            </a:endParaRPr>
          </a:p>
          <a:p>
            <a:pPr marL="342900" indent="-342900">
              <a:spcAft>
                <a:spcPts val="600"/>
              </a:spcAft>
              <a:buFont typeface="+mj-lt"/>
              <a:buAutoNum type="arabicPeriod"/>
            </a:pPr>
            <a:r>
              <a:rPr lang="en-US" sz="1500" b="1">
                <a:solidFill>
                  <a:schemeClr val="bg1"/>
                </a:solidFill>
                <a:latin typeface="Poppins" panose="00000500000000000000" pitchFamily="2" charset="0"/>
                <a:cs typeface="Poppins" panose="00000500000000000000" pitchFamily="2" charset="0"/>
              </a:rPr>
              <a:t>Be aware that trauma affects many aspects of a person's identity</a:t>
            </a:r>
            <a:r>
              <a:rPr lang="en-US" sz="1500">
                <a:solidFill>
                  <a:schemeClr val="bg1"/>
                </a:solidFill>
                <a:latin typeface="Poppins" panose="00000500000000000000" pitchFamily="2" charset="0"/>
                <a:cs typeface="Poppins" panose="00000500000000000000" pitchFamily="2" charset="0"/>
              </a:rPr>
              <a:t>, relationships, worldview, and coping behaviors.</a:t>
            </a:r>
          </a:p>
          <a:p>
            <a:pPr marL="342900" indent="-342900">
              <a:spcAft>
                <a:spcPts val="600"/>
              </a:spcAft>
              <a:buFont typeface="+mj-lt"/>
              <a:buAutoNum type="arabicPeriod"/>
            </a:pPr>
            <a:r>
              <a:rPr lang="en-US" sz="1500" b="1">
                <a:solidFill>
                  <a:schemeClr val="bg1"/>
                </a:solidFill>
                <a:latin typeface="Poppins" panose="00000500000000000000" pitchFamily="2" charset="0"/>
                <a:cs typeface="Poppins" panose="00000500000000000000" pitchFamily="2" charset="0"/>
              </a:rPr>
              <a:t>Provide trauma-specific resources </a:t>
            </a:r>
            <a:r>
              <a:rPr lang="en-US" sz="1500">
                <a:solidFill>
                  <a:schemeClr val="bg1"/>
                </a:solidFill>
                <a:latin typeface="Poppins" panose="00000500000000000000" pitchFamily="2" charset="0"/>
                <a:cs typeface="Poppins" panose="00000500000000000000" pitchFamily="2" charset="0"/>
              </a:rPr>
              <a:t>to aid in person’s recovery.</a:t>
            </a:r>
          </a:p>
          <a:p>
            <a:pPr marL="342900" indent="-342900">
              <a:spcAft>
                <a:spcPts val="600"/>
              </a:spcAft>
              <a:buFont typeface="+mj-lt"/>
              <a:buAutoNum type="arabicPeriod"/>
            </a:pPr>
            <a:r>
              <a:rPr lang="en-US" sz="1500" b="1">
                <a:solidFill>
                  <a:schemeClr val="bg1"/>
                </a:solidFill>
                <a:latin typeface="Poppins" panose="00000500000000000000" pitchFamily="2" charset="0"/>
                <a:cs typeface="Poppins" panose="00000500000000000000" pitchFamily="2" charset="0"/>
              </a:rPr>
              <a:t>Engage in a partnership with the participant </a:t>
            </a:r>
            <a:r>
              <a:rPr lang="en-US" sz="1500">
                <a:solidFill>
                  <a:schemeClr val="bg1"/>
                </a:solidFill>
                <a:latin typeface="Poppins" panose="00000500000000000000" pitchFamily="2" charset="0"/>
                <a:cs typeface="Poppins" panose="00000500000000000000" pitchFamily="2" charset="0"/>
              </a:rPr>
              <a:t>in which each person's knowledge is valued.</a:t>
            </a:r>
          </a:p>
          <a:p>
            <a:pPr marL="342900" indent="-342900">
              <a:spcAft>
                <a:spcPts val="600"/>
              </a:spcAft>
              <a:buFont typeface="+mj-lt"/>
              <a:buAutoNum type="arabicPeriod"/>
            </a:pPr>
            <a:r>
              <a:rPr lang="en-US" sz="1500" b="1">
                <a:solidFill>
                  <a:schemeClr val="bg1"/>
                </a:solidFill>
                <a:latin typeface="Poppins" panose="00000500000000000000" pitchFamily="2" charset="0"/>
                <a:cs typeface="Poppins" panose="00000500000000000000" pitchFamily="2" charset="0"/>
              </a:rPr>
              <a:t>Provide participants with choices, options, and a sense of control </a:t>
            </a:r>
            <a:r>
              <a:rPr lang="en-US" sz="1500">
                <a:solidFill>
                  <a:schemeClr val="bg1"/>
                </a:solidFill>
                <a:latin typeface="Poppins" panose="00000500000000000000" pitchFamily="2" charset="0"/>
                <a:cs typeface="Poppins" panose="00000500000000000000" pitchFamily="2" charset="0"/>
              </a:rPr>
              <a:t>over their actions and decisions in the research process.</a:t>
            </a:r>
          </a:p>
          <a:p>
            <a:pPr marL="342900" indent="-342900">
              <a:spcAft>
                <a:spcPts val="600"/>
              </a:spcAft>
              <a:buFont typeface="+mj-lt"/>
              <a:buAutoNum type="arabicPeriod"/>
            </a:pPr>
            <a:r>
              <a:rPr lang="en-US" sz="1500" b="1">
                <a:solidFill>
                  <a:schemeClr val="bg1"/>
                </a:solidFill>
                <a:latin typeface="Poppins" panose="00000500000000000000" pitchFamily="2" charset="0"/>
                <a:cs typeface="Poppins" panose="00000500000000000000" pitchFamily="2" charset="0"/>
              </a:rPr>
              <a:t>Strive for comfort, privacy, and psychological and physical safety </a:t>
            </a:r>
            <a:r>
              <a:rPr lang="en-US" sz="1500">
                <a:solidFill>
                  <a:schemeClr val="bg1"/>
                </a:solidFill>
                <a:latin typeface="Poppins" panose="00000500000000000000" pitchFamily="2" charset="0"/>
                <a:cs typeface="Poppins" panose="00000500000000000000" pitchFamily="2" charset="0"/>
              </a:rPr>
              <a:t>in the research space. </a:t>
            </a:r>
            <a:r>
              <a:rPr lang="en-US" sz="1500" b="1">
                <a:solidFill>
                  <a:schemeClr val="bg1"/>
                </a:solidFill>
                <a:latin typeface="Poppins" panose="00000500000000000000" pitchFamily="2" charset="0"/>
                <a:cs typeface="Poppins" panose="00000500000000000000" pitchFamily="2" charset="0"/>
              </a:rPr>
              <a:t>Protect participant confidentiality </a:t>
            </a:r>
            <a:r>
              <a:rPr lang="en-US" sz="1500">
                <a:solidFill>
                  <a:schemeClr val="bg1"/>
                </a:solidFill>
                <a:latin typeface="Poppins" panose="00000500000000000000" pitchFamily="2" charset="0"/>
                <a:cs typeface="Poppins" panose="00000500000000000000" pitchFamily="2" charset="0"/>
              </a:rPr>
              <a:t>and </a:t>
            </a:r>
            <a:r>
              <a:rPr lang="en-US" sz="1500" b="1">
                <a:solidFill>
                  <a:schemeClr val="bg1"/>
                </a:solidFill>
                <a:latin typeface="Poppins" panose="00000500000000000000" pitchFamily="2" charset="0"/>
                <a:cs typeface="Poppins" panose="00000500000000000000" pitchFamily="2" charset="0"/>
              </a:rPr>
              <a:t>provide clear information </a:t>
            </a:r>
            <a:r>
              <a:rPr lang="en-US" sz="1500">
                <a:solidFill>
                  <a:schemeClr val="bg1"/>
                </a:solidFill>
                <a:latin typeface="Poppins" panose="00000500000000000000" pitchFamily="2" charset="0"/>
                <a:cs typeface="Poppins" panose="00000500000000000000" pitchFamily="2" charset="0"/>
              </a:rPr>
              <a:t>about role and expectations.</a:t>
            </a:r>
          </a:p>
          <a:p>
            <a:pPr marL="342900" indent="-342900">
              <a:spcAft>
                <a:spcPts val="600"/>
              </a:spcAft>
              <a:buFont typeface="+mj-lt"/>
              <a:buAutoNum type="arabicPeriod"/>
            </a:pPr>
            <a:r>
              <a:rPr lang="en-US" sz="1500" b="1">
                <a:solidFill>
                  <a:schemeClr val="bg1"/>
                </a:solidFill>
                <a:latin typeface="Poppins" panose="00000500000000000000" pitchFamily="2" charset="0"/>
                <a:cs typeface="Poppins" panose="00000500000000000000" pitchFamily="2" charset="0"/>
              </a:rPr>
              <a:t>Reassure </a:t>
            </a:r>
            <a:r>
              <a:rPr lang="en-US" sz="1500" b="1" dirty="0">
                <a:solidFill>
                  <a:schemeClr val="bg1"/>
                </a:solidFill>
                <a:latin typeface="Poppins" panose="00000500000000000000" pitchFamily="2" charset="0"/>
                <a:cs typeface="Poppins" panose="00000500000000000000" pitchFamily="2" charset="0"/>
              </a:rPr>
              <a:t>survivors</a:t>
            </a:r>
            <a:r>
              <a:rPr lang="en-US" sz="1500" b="1">
                <a:solidFill>
                  <a:schemeClr val="bg1"/>
                </a:solidFill>
                <a:latin typeface="Poppins" panose="00000500000000000000" pitchFamily="2" charset="0"/>
                <a:cs typeface="Poppins" panose="00000500000000000000" pitchFamily="2" charset="0"/>
              </a:rPr>
              <a:t> that trauma coping is normal and recognize that trauma symptoms </a:t>
            </a:r>
            <a:r>
              <a:rPr lang="en-US" sz="1500">
                <a:solidFill>
                  <a:schemeClr val="bg1"/>
                </a:solidFill>
                <a:latin typeface="Poppins" panose="00000500000000000000" pitchFamily="2" charset="0"/>
                <a:cs typeface="Poppins" panose="00000500000000000000" pitchFamily="2" charset="0"/>
              </a:rPr>
              <a:t>may come from their efforts to cope.</a:t>
            </a:r>
          </a:p>
          <a:p>
            <a:pPr marL="342900" indent="-342900">
              <a:spcAft>
                <a:spcPts val="600"/>
              </a:spcAft>
              <a:buFont typeface="+mj-lt"/>
              <a:buAutoNum type="arabicPeriod"/>
            </a:pPr>
            <a:r>
              <a:rPr lang="en-US" sz="1500" b="1">
                <a:solidFill>
                  <a:schemeClr val="bg1"/>
                </a:solidFill>
                <a:latin typeface="Poppins" panose="00000500000000000000" pitchFamily="2" charset="0"/>
                <a:cs typeface="Poppins" panose="00000500000000000000" pitchFamily="2" charset="0"/>
              </a:rPr>
              <a:t>Recognize ways in which the research may be retraumatizing</a:t>
            </a:r>
            <a:r>
              <a:rPr lang="en-US" sz="1500">
                <a:solidFill>
                  <a:schemeClr val="bg1"/>
                </a:solidFill>
                <a:latin typeface="Poppins" panose="00000500000000000000" pitchFamily="2" charset="0"/>
                <a:cs typeface="Poppins" panose="00000500000000000000" pitchFamily="2" charset="0"/>
              </a:rPr>
              <a:t>. Avoid intrusive or insensitive  research procedures that could trigger trauma-related symptoms.</a:t>
            </a:r>
          </a:p>
        </p:txBody>
      </p:sp>
      <p:sp>
        <p:nvSpPr>
          <p:cNvPr id="3" name="Title 2">
            <a:extLst>
              <a:ext uri="{FF2B5EF4-FFF2-40B4-BE49-F238E27FC236}">
                <a16:creationId xmlns:a16="http://schemas.microsoft.com/office/drawing/2014/main" id="{06C80CF8-3298-25E0-06C3-96E8A6415267}"/>
              </a:ext>
            </a:extLst>
          </p:cNvPr>
          <p:cNvSpPr>
            <a:spLocks noGrp="1"/>
          </p:cNvSpPr>
          <p:nvPr>
            <p:ph type="title"/>
          </p:nvPr>
        </p:nvSpPr>
        <p:spPr/>
        <p:txBody>
          <a:bodyPr/>
          <a:lstStyle/>
          <a:p>
            <a:r>
              <a:rPr lang="en-US"/>
              <a:t>TRAUMA-INFORMED</a:t>
            </a:r>
          </a:p>
        </p:txBody>
      </p:sp>
      <p:sp>
        <p:nvSpPr>
          <p:cNvPr id="9" name="Content Placeholder 8">
            <a:extLst>
              <a:ext uri="{FF2B5EF4-FFF2-40B4-BE49-F238E27FC236}">
                <a16:creationId xmlns:a16="http://schemas.microsoft.com/office/drawing/2014/main" id="{8EF5B4B5-6341-0313-A661-6615F7CFF673}"/>
              </a:ext>
            </a:extLst>
          </p:cNvPr>
          <p:cNvSpPr>
            <a:spLocks noGrp="1"/>
          </p:cNvSpPr>
          <p:nvPr>
            <p:ph idx="1"/>
          </p:nvPr>
        </p:nvSpPr>
        <p:spPr>
          <a:xfrm>
            <a:off x="838200" y="1350337"/>
            <a:ext cx="3867616" cy="3106050"/>
          </a:xfrm>
        </p:spPr>
        <p:txBody>
          <a:bodyPr>
            <a:normAutofit fontScale="85000" lnSpcReduction="10000"/>
          </a:bodyPr>
          <a:lstStyle/>
          <a:p>
            <a:pPr marL="0" indent="0">
              <a:buNone/>
            </a:pPr>
            <a:r>
              <a:rPr lang="en-US"/>
              <a:t>A trauma-informed approach</a:t>
            </a:r>
            <a:endParaRPr lang="en-US" baseline="30000"/>
          </a:p>
          <a:p>
            <a:r>
              <a:rPr lang="en-US"/>
              <a:t>Realizes the widespread impact of trauma</a:t>
            </a:r>
          </a:p>
          <a:p>
            <a:r>
              <a:rPr lang="en-US"/>
              <a:t>Recognizes signs and symptoms of trauma</a:t>
            </a:r>
          </a:p>
          <a:p>
            <a:r>
              <a:rPr lang="en-US"/>
              <a:t>Responds in policies, procedures, and practices</a:t>
            </a:r>
          </a:p>
          <a:p>
            <a:r>
              <a:rPr lang="en-US"/>
              <a:t>Resists re-traumatization</a:t>
            </a:r>
          </a:p>
        </p:txBody>
      </p:sp>
      <p:sp>
        <p:nvSpPr>
          <p:cNvPr id="11" name="TextBox 10">
            <a:extLst>
              <a:ext uri="{FF2B5EF4-FFF2-40B4-BE49-F238E27FC236}">
                <a16:creationId xmlns:a16="http://schemas.microsoft.com/office/drawing/2014/main" id="{61748BA3-8746-EA3E-C0CC-4A01AFF5A7FD}"/>
              </a:ext>
            </a:extLst>
          </p:cNvPr>
          <p:cNvSpPr txBox="1"/>
          <p:nvPr/>
        </p:nvSpPr>
        <p:spPr>
          <a:xfrm>
            <a:off x="709631" y="6183132"/>
            <a:ext cx="4114800" cy="523220"/>
          </a:xfrm>
          <a:prstGeom prst="rect">
            <a:avLst/>
          </a:prstGeom>
          <a:noFill/>
        </p:spPr>
        <p:txBody>
          <a:bodyPr wrap="square" rtlCol="0">
            <a:spAutoFit/>
          </a:bodyPr>
          <a:lstStyle/>
          <a:p>
            <a:r>
              <a:rPr lang="en-US" sz="1400"/>
              <a:t>Source: SAMHSA. </a:t>
            </a:r>
            <a:r>
              <a:rPr lang="en-US" sz="1400" dirty="0">
                <a:hlinkClick r:id="rId3"/>
              </a:rPr>
              <a:t>Practical guide for implementing a trauma-informed approach</a:t>
            </a:r>
            <a:r>
              <a:rPr lang="en-US" sz="1400"/>
              <a:t>.</a:t>
            </a:r>
            <a:r>
              <a:rPr lang="en-US" sz="1400" dirty="0"/>
              <a:t> SAMHSA; 2023</a:t>
            </a:r>
            <a:endParaRPr lang="en-US" sz="1400"/>
          </a:p>
        </p:txBody>
      </p:sp>
      <p:sp>
        <p:nvSpPr>
          <p:cNvPr id="12" name="TextBox 11">
            <a:extLst>
              <a:ext uri="{FF2B5EF4-FFF2-40B4-BE49-F238E27FC236}">
                <a16:creationId xmlns:a16="http://schemas.microsoft.com/office/drawing/2014/main" id="{0C58E73C-0DB0-DDEC-A2AA-7BB04BA00984}"/>
              </a:ext>
            </a:extLst>
          </p:cNvPr>
          <p:cNvSpPr txBox="1"/>
          <p:nvPr/>
        </p:nvSpPr>
        <p:spPr>
          <a:xfrm>
            <a:off x="6270368" y="6183132"/>
            <a:ext cx="5563748" cy="738664"/>
          </a:xfrm>
          <a:prstGeom prst="rect">
            <a:avLst/>
          </a:prstGeom>
          <a:noFill/>
        </p:spPr>
        <p:txBody>
          <a:bodyPr wrap="square" rtlCol="0">
            <a:spAutoFit/>
          </a:bodyPr>
          <a:lstStyle/>
          <a:p>
            <a:r>
              <a:rPr lang="en-US" sz="1400">
                <a:solidFill>
                  <a:schemeClr val="bg1"/>
                </a:solidFill>
              </a:rPr>
              <a:t>Source: Adapted from Campbell et al. </a:t>
            </a:r>
            <a:r>
              <a:rPr lang="en-US" sz="1400" dirty="0">
                <a:solidFill>
                  <a:schemeClr val="bg1"/>
                </a:solidFill>
                <a:hlinkClick r:id="rId4">
                  <a:extLst>
                    <a:ext uri="{A12FA001-AC4F-418D-AE19-62706E023703}">
                      <ahyp:hlinkClr xmlns:ahyp="http://schemas.microsoft.com/office/drawing/2018/hyperlinkcolor" val="tx"/>
                    </a:ext>
                  </a:extLst>
                </a:hlinkClick>
              </a:rPr>
              <a:t>A trauma-informed approach to sexual violence research ethics and open science</a:t>
            </a:r>
            <a:r>
              <a:rPr lang="en-US" sz="1400" dirty="0">
                <a:solidFill>
                  <a:schemeClr val="bg1"/>
                </a:solidFill>
              </a:rPr>
              <a:t>. J Interpers Violence</a:t>
            </a:r>
            <a:r>
              <a:rPr lang="en-US" sz="1400">
                <a:solidFill>
                  <a:schemeClr val="bg1"/>
                </a:solidFill>
              </a:rPr>
              <a:t>.</a:t>
            </a:r>
            <a:r>
              <a:rPr lang="en-US" sz="1400" dirty="0">
                <a:solidFill>
                  <a:schemeClr val="bg1"/>
                </a:solidFill>
              </a:rPr>
              <a:t>  2019;34(23–24).</a:t>
            </a:r>
            <a:endParaRPr lang="en-US" sz="1400">
              <a:solidFill>
                <a:schemeClr val="bg1"/>
              </a:solidFill>
            </a:endParaRPr>
          </a:p>
        </p:txBody>
      </p:sp>
      <p:pic>
        <p:nvPicPr>
          <p:cNvPr id="13" name="Graphic 12" descr="Chat outline">
            <a:extLst>
              <a:ext uri="{FF2B5EF4-FFF2-40B4-BE49-F238E27FC236}">
                <a16:creationId xmlns:a16="http://schemas.microsoft.com/office/drawing/2014/main" id="{087EC55A-D91D-B3A2-AEFD-21DB7D00BE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8199" y="4605588"/>
            <a:ext cx="914400" cy="914400"/>
          </a:xfrm>
          <a:prstGeom prst="rect">
            <a:avLst/>
          </a:prstGeom>
        </p:spPr>
      </p:pic>
      <p:sp>
        <p:nvSpPr>
          <p:cNvPr id="14" name="TextBox 13">
            <a:extLst>
              <a:ext uri="{FF2B5EF4-FFF2-40B4-BE49-F238E27FC236}">
                <a16:creationId xmlns:a16="http://schemas.microsoft.com/office/drawing/2014/main" id="{F46E193A-7568-44B0-D872-68FC8ED76E2E}"/>
              </a:ext>
            </a:extLst>
          </p:cNvPr>
          <p:cNvSpPr txBox="1"/>
          <p:nvPr/>
        </p:nvSpPr>
        <p:spPr>
          <a:xfrm>
            <a:off x="1872342" y="4631414"/>
            <a:ext cx="3167409" cy="1015663"/>
          </a:xfrm>
          <a:prstGeom prst="rect">
            <a:avLst/>
          </a:prstGeom>
          <a:noFill/>
        </p:spPr>
        <p:txBody>
          <a:bodyPr wrap="square">
            <a:spAutoFit/>
          </a:bodyPr>
          <a:lstStyle/>
          <a:p>
            <a:pPr marL="0" indent="0">
              <a:buNone/>
            </a:pPr>
            <a:r>
              <a:rPr lang="en-US" sz="2000" b="1"/>
              <a:t>How might we apply a trauma-informed approach to data collection? </a:t>
            </a:r>
          </a:p>
        </p:txBody>
      </p:sp>
    </p:spTree>
    <p:extLst>
      <p:ext uri="{BB962C8B-B14F-4D97-AF65-F5344CB8AC3E}">
        <p14:creationId xmlns:p14="http://schemas.microsoft.com/office/powerpoint/2010/main" val="121577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2">
            <a:extLst>
              <a:ext uri="{FF2B5EF4-FFF2-40B4-BE49-F238E27FC236}">
                <a16:creationId xmlns:a16="http://schemas.microsoft.com/office/drawing/2014/main" id="{6D982349-46C9-EC9A-512C-1E06BF6115BD}"/>
              </a:ext>
            </a:extLst>
          </p:cNvPr>
          <p:cNvGraphicFramePr>
            <a:graphicFrameLocks noGrp="1"/>
          </p:cNvGraphicFramePr>
          <p:nvPr>
            <p:ph idx="1"/>
            <p:extLst>
              <p:ext uri="{D42A27DB-BD31-4B8C-83A1-F6EECF244321}">
                <p14:modId xmlns:p14="http://schemas.microsoft.com/office/powerpoint/2010/main" val="751035278"/>
              </p:ext>
            </p:extLst>
          </p:nvPr>
        </p:nvGraphicFramePr>
        <p:xfrm>
          <a:off x="838200" y="856688"/>
          <a:ext cx="9677400" cy="482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9">
            <a:extLst>
              <a:ext uri="{FF2B5EF4-FFF2-40B4-BE49-F238E27FC236}">
                <a16:creationId xmlns:a16="http://schemas.microsoft.com/office/drawing/2014/main" id="{F907F9CB-662A-EA8D-AFAD-E8C48A21C787}"/>
              </a:ext>
            </a:extLst>
          </p:cNvPr>
          <p:cNvSpPr>
            <a:spLocks noGrp="1"/>
          </p:cNvSpPr>
          <p:nvPr>
            <p:ph type="title"/>
          </p:nvPr>
        </p:nvSpPr>
        <p:spPr/>
        <p:txBody>
          <a:bodyPr>
            <a:normAutofit/>
          </a:bodyPr>
          <a:lstStyle/>
          <a:p>
            <a:r>
              <a:rPr lang="en-US" sz="2400"/>
              <a:t>LET’S REFLECT</a:t>
            </a:r>
          </a:p>
        </p:txBody>
      </p:sp>
    </p:spTree>
    <p:extLst>
      <p:ext uri="{BB962C8B-B14F-4D97-AF65-F5344CB8AC3E}">
        <p14:creationId xmlns:p14="http://schemas.microsoft.com/office/powerpoint/2010/main" val="4241861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867AA48-1482-1659-4504-7E24E4708B1A}"/>
              </a:ext>
            </a:extLst>
          </p:cNvPr>
          <p:cNvSpPr>
            <a:spLocks noGrp="1"/>
          </p:cNvSpPr>
          <p:nvPr>
            <p:ph idx="1"/>
          </p:nvPr>
        </p:nvSpPr>
        <p:spPr>
          <a:xfrm>
            <a:off x="838200" y="1375389"/>
            <a:ext cx="9677400" cy="1143000"/>
          </a:xfrm>
        </p:spPr>
        <p:txBody>
          <a:bodyPr>
            <a:normAutofit/>
          </a:bodyPr>
          <a:lstStyle/>
          <a:p>
            <a:pPr marL="0" indent="0">
              <a:buNone/>
            </a:pPr>
            <a:r>
              <a:rPr lang="en-US" sz="2400"/>
              <a:t>Study participants and data collectors may have a history of trauma or be close to people who do. Some may disclose their traumatic experiences and ask for help. </a:t>
            </a:r>
          </a:p>
        </p:txBody>
      </p:sp>
      <p:sp>
        <p:nvSpPr>
          <p:cNvPr id="4" name="Title 3">
            <a:extLst>
              <a:ext uri="{FF2B5EF4-FFF2-40B4-BE49-F238E27FC236}">
                <a16:creationId xmlns:a16="http://schemas.microsoft.com/office/drawing/2014/main" id="{B6BCD35C-FA49-C840-D0C0-840239436FAE}"/>
              </a:ext>
            </a:extLst>
          </p:cNvPr>
          <p:cNvSpPr>
            <a:spLocks noGrp="1"/>
          </p:cNvSpPr>
          <p:nvPr>
            <p:ph type="title"/>
          </p:nvPr>
        </p:nvSpPr>
        <p:spPr/>
        <p:txBody>
          <a:bodyPr/>
          <a:lstStyle/>
          <a:p>
            <a:r>
              <a:rPr lang="en-US"/>
              <a:t>Why are trauma-informed approaches needed for data collection?</a:t>
            </a:r>
          </a:p>
        </p:txBody>
      </p:sp>
      <p:grpSp>
        <p:nvGrpSpPr>
          <p:cNvPr id="8" name="Group 7">
            <a:extLst>
              <a:ext uri="{FF2B5EF4-FFF2-40B4-BE49-F238E27FC236}">
                <a16:creationId xmlns:a16="http://schemas.microsoft.com/office/drawing/2014/main" id="{260AA3FE-E55D-F5B9-8EE4-0FEE860A45FF}"/>
              </a:ext>
            </a:extLst>
          </p:cNvPr>
          <p:cNvGrpSpPr/>
          <p:nvPr/>
        </p:nvGrpSpPr>
        <p:grpSpPr>
          <a:xfrm>
            <a:off x="958788" y="2518192"/>
            <a:ext cx="5029200" cy="3872982"/>
            <a:chOff x="958788" y="2518192"/>
            <a:chExt cx="5029200" cy="3872982"/>
          </a:xfrm>
        </p:grpSpPr>
        <p:sp>
          <p:nvSpPr>
            <p:cNvPr id="6" name="Rectangle: Rounded Corners 5">
              <a:extLst>
                <a:ext uri="{FF2B5EF4-FFF2-40B4-BE49-F238E27FC236}">
                  <a16:creationId xmlns:a16="http://schemas.microsoft.com/office/drawing/2014/main" id="{2A8EC239-37FE-AEC1-A353-7A39E4885777}"/>
                </a:ext>
              </a:extLst>
            </p:cNvPr>
            <p:cNvSpPr/>
            <p:nvPr/>
          </p:nvSpPr>
          <p:spPr>
            <a:xfrm>
              <a:off x="958788" y="2786602"/>
              <a:ext cx="5029200" cy="3604572"/>
            </a:xfrm>
            <a:prstGeom prst="roundRect">
              <a:avLst>
                <a:gd name="adj" fmla="val 6287"/>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90000"/>
                </a:lnSpc>
                <a:spcBef>
                  <a:spcPts val="1000"/>
                </a:spcBef>
                <a:buClr>
                  <a:schemeClr val="accent2"/>
                </a:buClr>
              </a:pPr>
              <a:endParaRPr lang="en-US">
                <a:solidFill>
                  <a:schemeClr val="tx1"/>
                </a:solidFill>
              </a:endParaRPr>
            </a:p>
            <a:p>
              <a:pPr marL="342900" indent="-342900">
                <a:lnSpc>
                  <a:spcPct val="90000"/>
                </a:lnSpc>
                <a:spcBef>
                  <a:spcPts val="1000"/>
                </a:spcBef>
                <a:buClr>
                  <a:schemeClr val="accent2"/>
                </a:buClr>
                <a:buFont typeface="Wingdings" panose="05000000000000000000" pitchFamily="2" charset="2"/>
                <a:buChar char="q"/>
              </a:pPr>
              <a:r>
                <a:rPr lang="en-US" sz="2100">
                  <a:solidFill>
                    <a:schemeClr val="tx1"/>
                  </a:solidFill>
                </a:rPr>
                <a:t>Feel distress or be retraumatized when asked about sensitive topics like violence</a:t>
              </a:r>
            </a:p>
            <a:p>
              <a:pPr marL="342900" indent="-342900">
                <a:lnSpc>
                  <a:spcPct val="90000"/>
                </a:lnSpc>
                <a:spcBef>
                  <a:spcPts val="1000"/>
                </a:spcBef>
                <a:buClr>
                  <a:schemeClr val="accent2"/>
                </a:buClr>
                <a:buFont typeface="Wingdings" panose="05000000000000000000" pitchFamily="2" charset="2"/>
                <a:buChar char="q"/>
              </a:pPr>
              <a:r>
                <a:rPr lang="en-US" sz="2100">
                  <a:solidFill>
                    <a:schemeClr val="tx1"/>
                  </a:solidFill>
                </a:rPr>
                <a:t>Be at risk of retaliatory violence from perpetrators if confidentiality is broken</a:t>
              </a:r>
            </a:p>
            <a:p>
              <a:pPr marL="342900" indent="-342900">
                <a:lnSpc>
                  <a:spcPct val="90000"/>
                </a:lnSpc>
                <a:spcBef>
                  <a:spcPts val="1000"/>
                </a:spcBef>
                <a:buClr>
                  <a:schemeClr val="accent2"/>
                </a:buClr>
                <a:buFont typeface="Wingdings" panose="05000000000000000000" pitchFamily="2" charset="2"/>
                <a:buChar char="q"/>
              </a:pPr>
              <a:r>
                <a:rPr lang="en-US" sz="2100">
                  <a:solidFill>
                    <a:schemeClr val="tx1"/>
                  </a:solidFill>
                </a:rPr>
                <a:t>Find it empowering to speak out and share their experience through research</a:t>
              </a:r>
            </a:p>
          </p:txBody>
        </p:sp>
        <p:sp>
          <p:nvSpPr>
            <p:cNvPr id="2" name="Rectangle: Rounded Corners 1">
              <a:extLst>
                <a:ext uri="{FF2B5EF4-FFF2-40B4-BE49-F238E27FC236}">
                  <a16:creationId xmlns:a16="http://schemas.microsoft.com/office/drawing/2014/main" id="{6A045606-F9D2-6C11-7D97-57D4CEE2A1FB}"/>
                </a:ext>
              </a:extLst>
            </p:cNvPr>
            <p:cNvSpPr/>
            <p:nvPr/>
          </p:nvSpPr>
          <p:spPr>
            <a:xfrm>
              <a:off x="958788" y="2518192"/>
              <a:ext cx="5029200" cy="512982"/>
            </a:xfrm>
            <a:prstGeom prst="round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Study participants may</a:t>
              </a:r>
            </a:p>
          </p:txBody>
        </p:sp>
      </p:grpSp>
      <p:grpSp>
        <p:nvGrpSpPr>
          <p:cNvPr id="9" name="Group 8">
            <a:extLst>
              <a:ext uri="{FF2B5EF4-FFF2-40B4-BE49-F238E27FC236}">
                <a16:creationId xmlns:a16="http://schemas.microsoft.com/office/drawing/2014/main" id="{43B0AC5B-7395-87CC-BB56-B09C19EDEB55}"/>
              </a:ext>
            </a:extLst>
          </p:cNvPr>
          <p:cNvGrpSpPr/>
          <p:nvPr/>
        </p:nvGrpSpPr>
        <p:grpSpPr>
          <a:xfrm>
            <a:off x="6082145" y="2518192"/>
            <a:ext cx="5029200" cy="3872982"/>
            <a:chOff x="6082145" y="2518192"/>
            <a:chExt cx="5029200" cy="3872982"/>
          </a:xfrm>
        </p:grpSpPr>
        <p:sp>
          <p:nvSpPr>
            <p:cNvPr id="3" name="Rectangle: Rounded Corners 2">
              <a:extLst>
                <a:ext uri="{FF2B5EF4-FFF2-40B4-BE49-F238E27FC236}">
                  <a16:creationId xmlns:a16="http://schemas.microsoft.com/office/drawing/2014/main" id="{1C9939BD-D663-F9C2-B138-E33EA50B8658}"/>
                </a:ext>
              </a:extLst>
            </p:cNvPr>
            <p:cNvSpPr/>
            <p:nvPr/>
          </p:nvSpPr>
          <p:spPr>
            <a:xfrm>
              <a:off x="6082145" y="2786601"/>
              <a:ext cx="5029200" cy="3604573"/>
            </a:xfrm>
            <a:prstGeom prst="roundRect">
              <a:avLst>
                <a:gd name="adj" fmla="val 6287"/>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R="0" lvl="0">
                <a:lnSpc>
                  <a:spcPct val="90000"/>
                </a:lnSpc>
                <a:spcBef>
                  <a:spcPts val="1000"/>
                </a:spcBef>
                <a:buClr>
                  <a:schemeClr val="accent3"/>
                </a:buClr>
              </a:pPr>
              <a:endParaRPr lang="en-US">
                <a:solidFill>
                  <a:schemeClr val="tx1"/>
                </a:solidFill>
                <a:sym typeface="Times New Roman"/>
              </a:endParaRPr>
            </a:p>
            <a:p>
              <a:pPr marL="342900" marR="0" lvl="0" indent="-342900">
                <a:lnSpc>
                  <a:spcPct val="90000"/>
                </a:lnSpc>
                <a:spcBef>
                  <a:spcPts val="1000"/>
                </a:spcBef>
                <a:buClr>
                  <a:schemeClr val="accent3"/>
                </a:buClr>
                <a:buFont typeface="Wingdings" panose="05000000000000000000" pitchFamily="2" charset="2"/>
                <a:buChar char="q"/>
              </a:pPr>
              <a:r>
                <a:rPr lang="en-US" sz="2100">
                  <a:solidFill>
                    <a:schemeClr val="tx1"/>
                  </a:solidFill>
                  <a:sym typeface="Times New Roman"/>
                </a:rPr>
                <a:t>Be exposed to study participants’ accounts of traumatic experiences</a:t>
              </a:r>
            </a:p>
            <a:p>
              <a:pPr marL="342900" marR="0" lvl="0" indent="-342900">
                <a:lnSpc>
                  <a:spcPct val="90000"/>
                </a:lnSpc>
                <a:spcBef>
                  <a:spcPts val="1000"/>
                </a:spcBef>
                <a:buClr>
                  <a:schemeClr val="accent3"/>
                </a:buClr>
                <a:buFont typeface="Wingdings" panose="05000000000000000000" pitchFamily="2" charset="2"/>
                <a:buChar char="q"/>
              </a:pPr>
              <a:r>
                <a:rPr lang="en-US" sz="2100">
                  <a:solidFill>
                    <a:schemeClr val="tx1"/>
                  </a:solidFill>
                  <a:sym typeface="Times New Roman"/>
                </a:rPr>
                <a:t>Experience vicarious trauma or compassion fatigue when they interact with traumatic stories or content</a:t>
              </a:r>
            </a:p>
            <a:p>
              <a:pPr marL="342900" marR="0" lvl="0" indent="-342900">
                <a:lnSpc>
                  <a:spcPct val="90000"/>
                </a:lnSpc>
                <a:spcBef>
                  <a:spcPts val="1000"/>
                </a:spcBef>
                <a:buClr>
                  <a:schemeClr val="accent3"/>
                </a:buClr>
                <a:buFont typeface="Wingdings" panose="05000000000000000000" pitchFamily="2" charset="2"/>
                <a:buChar char="q"/>
              </a:pPr>
              <a:r>
                <a:rPr lang="en-US" sz="2100">
                  <a:solidFill>
                    <a:schemeClr val="tx1"/>
                  </a:solidFill>
                  <a:sym typeface="Times New Roman"/>
                </a:rPr>
                <a:t>Be retraumatized if they have a history of trauma </a:t>
              </a:r>
            </a:p>
            <a:p>
              <a:pPr marL="342900" marR="0" lvl="0" indent="-342900">
                <a:lnSpc>
                  <a:spcPct val="90000"/>
                </a:lnSpc>
                <a:spcBef>
                  <a:spcPts val="1000"/>
                </a:spcBef>
                <a:buClr>
                  <a:schemeClr val="accent3"/>
                </a:buClr>
                <a:buFont typeface="Wingdings" panose="05000000000000000000" pitchFamily="2" charset="2"/>
                <a:buChar char="q"/>
              </a:pPr>
              <a:r>
                <a:rPr lang="en-US" sz="2100">
                  <a:solidFill>
                    <a:schemeClr val="tx1"/>
                  </a:solidFill>
                  <a:sym typeface="Times New Roman"/>
                </a:rPr>
                <a:t>Find it empowering to work closely with and listen to trauma survivors</a:t>
              </a:r>
            </a:p>
          </p:txBody>
        </p:sp>
        <p:sp>
          <p:nvSpPr>
            <p:cNvPr id="7" name="Rectangle: Rounded Corners 6">
              <a:extLst>
                <a:ext uri="{FF2B5EF4-FFF2-40B4-BE49-F238E27FC236}">
                  <a16:creationId xmlns:a16="http://schemas.microsoft.com/office/drawing/2014/main" id="{B4E744D6-FFB5-A209-8F65-35F372E5D763}"/>
                </a:ext>
              </a:extLst>
            </p:cNvPr>
            <p:cNvSpPr/>
            <p:nvPr/>
          </p:nvSpPr>
          <p:spPr>
            <a:xfrm>
              <a:off x="6082145" y="2518192"/>
              <a:ext cx="5029200" cy="512982"/>
            </a:xfrm>
            <a:prstGeom prst="round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Data collectors may</a:t>
              </a:r>
            </a:p>
          </p:txBody>
        </p:sp>
      </p:grpSp>
    </p:spTree>
    <p:extLst>
      <p:ext uri="{BB962C8B-B14F-4D97-AF65-F5344CB8AC3E}">
        <p14:creationId xmlns:p14="http://schemas.microsoft.com/office/powerpoint/2010/main" val="2098782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C9C4246-7736-4500-1D4A-AC7B6024603C}"/>
              </a:ext>
            </a:extLst>
          </p:cNvPr>
          <p:cNvSpPr>
            <a:spLocks noGrp="1"/>
          </p:cNvSpPr>
          <p:nvPr>
            <p:ph idx="1"/>
          </p:nvPr>
        </p:nvSpPr>
        <p:spPr>
          <a:xfrm>
            <a:off x="838200" y="2572087"/>
            <a:ext cx="9677400" cy="3641626"/>
          </a:xfrm>
        </p:spPr>
        <p:txBody>
          <a:bodyPr/>
          <a:lstStyle/>
          <a:p>
            <a:r>
              <a:rPr lang="en-US"/>
              <a:t>Thandeka shows up late for interviews and regularly fails to pick up her oral </a:t>
            </a:r>
            <a:r>
              <a:rPr lang="en-US" dirty="0"/>
              <a:t>PrEP</a:t>
            </a:r>
            <a:r>
              <a:rPr lang="en-US"/>
              <a:t> refills.</a:t>
            </a:r>
          </a:p>
          <a:p>
            <a:r>
              <a:rPr lang="en-US" dirty="0"/>
              <a:t>Naeku</a:t>
            </a:r>
            <a:r>
              <a:rPr lang="en-US"/>
              <a:t> tells you that she always uses her </a:t>
            </a:r>
            <a:r>
              <a:rPr lang="en-US" dirty="0"/>
              <a:t>PrEP</a:t>
            </a:r>
            <a:r>
              <a:rPr lang="en-US"/>
              <a:t> ring, but she receives a positive HIV test result.</a:t>
            </a:r>
          </a:p>
          <a:p>
            <a:r>
              <a:rPr lang="en-US"/>
              <a:t>Lerato screams at a nurse when the nurse tells her she will have to wait one hour for her CAB </a:t>
            </a:r>
            <a:r>
              <a:rPr lang="en-US" dirty="0"/>
              <a:t>PrEP</a:t>
            </a:r>
            <a:r>
              <a:rPr lang="en-US"/>
              <a:t> injection.</a:t>
            </a:r>
          </a:p>
        </p:txBody>
      </p:sp>
      <p:sp>
        <p:nvSpPr>
          <p:cNvPr id="3" name="Title 2">
            <a:extLst>
              <a:ext uri="{FF2B5EF4-FFF2-40B4-BE49-F238E27FC236}">
                <a16:creationId xmlns:a16="http://schemas.microsoft.com/office/drawing/2014/main" id="{06C80CF8-3298-25E0-06C3-96E8A6415267}"/>
              </a:ext>
            </a:extLst>
          </p:cNvPr>
          <p:cNvSpPr>
            <a:spLocks noGrp="1"/>
          </p:cNvSpPr>
          <p:nvPr>
            <p:ph type="title"/>
          </p:nvPr>
        </p:nvSpPr>
        <p:spPr>
          <a:xfrm>
            <a:off x="0" y="1412706"/>
            <a:ext cx="10515600" cy="1143000"/>
          </a:xfrm>
        </p:spPr>
        <p:txBody>
          <a:bodyPr>
            <a:normAutofit/>
          </a:bodyPr>
          <a:lstStyle/>
          <a:p>
            <a:r>
              <a:rPr lang="en-US" sz="2800"/>
              <a:t>What might an untrained data collector think about these study participants?</a:t>
            </a:r>
          </a:p>
        </p:txBody>
      </p:sp>
      <p:sp>
        <p:nvSpPr>
          <p:cNvPr id="2" name="Title 9">
            <a:extLst>
              <a:ext uri="{FF2B5EF4-FFF2-40B4-BE49-F238E27FC236}">
                <a16:creationId xmlns:a16="http://schemas.microsoft.com/office/drawing/2014/main" id="{75311BD5-06D6-CEC8-40AD-3FC5B481880B}"/>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a:solidFill>
                  <a:schemeClr val="accent1"/>
                </a:solidFill>
                <a:latin typeface="Poppins SemiBold" pitchFamily="2" charset="77"/>
                <a:ea typeface="Roboto" panose="02000000000000000000" pitchFamily="2" charset="0"/>
                <a:cs typeface="Poppins SemiBold" pitchFamily="2" charset="77"/>
              </a:defRPr>
            </a:lvl1pPr>
          </a:lstStyle>
          <a:p>
            <a:r>
              <a:rPr lang="en-US" sz="2000"/>
              <a:t>LET’S DISCUSS</a:t>
            </a:r>
          </a:p>
        </p:txBody>
      </p:sp>
      <p:pic>
        <p:nvPicPr>
          <p:cNvPr id="6" name="Graphic 5" descr="Chat outline">
            <a:extLst>
              <a:ext uri="{FF2B5EF4-FFF2-40B4-BE49-F238E27FC236}">
                <a16:creationId xmlns:a16="http://schemas.microsoft.com/office/drawing/2014/main" id="{9785611D-49E5-AD5A-C56F-A79EF1ACAD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35241" y="5606822"/>
            <a:ext cx="914400" cy="914400"/>
          </a:xfrm>
          <a:prstGeom prst="rect">
            <a:avLst/>
          </a:prstGeom>
        </p:spPr>
      </p:pic>
    </p:spTree>
    <p:extLst>
      <p:ext uri="{BB962C8B-B14F-4D97-AF65-F5344CB8AC3E}">
        <p14:creationId xmlns:p14="http://schemas.microsoft.com/office/powerpoint/2010/main" val="2425948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C9C4246-7736-4500-1D4A-AC7B6024603C}"/>
              </a:ext>
            </a:extLst>
          </p:cNvPr>
          <p:cNvSpPr>
            <a:spLocks noGrp="1"/>
          </p:cNvSpPr>
          <p:nvPr>
            <p:ph idx="1"/>
          </p:nvPr>
        </p:nvSpPr>
        <p:spPr>
          <a:xfrm>
            <a:off x="838200" y="1996083"/>
            <a:ext cx="9918700" cy="3845917"/>
          </a:xfrm>
        </p:spPr>
        <p:txBody>
          <a:bodyPr/>
          <a:lstStyle/>
          <a:p>
            <a:r>
              <a:rPr lang="en-US"/>
              <a:t>Thandeka, </a:t>
            </a:r>
            <a:r>
              <a:rPr lang="en-US" b="1">
                <a:solidFill>
                  <a:schemeClr val="accent2"/>
                </a:solidFill>
              </a:rPr>
              <a:t>whose controlling partner does not allow her to go to the site</a:t>
            </a:r>
            <a:r>
              <a:rPr lang="en-US"/>
              <a:t>, shows up late for interviews and regularly fails to pick up her oral </a:t>
            </a:r>
            <a:r>
              <a:rPr lang="en-US" dirty="0"/>
              <a:t>PrEP</a:t>
            </a:r>
            <a:r>
              <a:rPr lang="en-US"/>
              <a:t> refills.</a:t>
            </a:r>
          </a:p>
          <a:p>
            <a:r>
              <a:rPr lang="en-US" dirty="0"/>
              <a:t>Naeku</a:t>
            </a:r>
            <a:r>
              <a:rPr lang="en-US"/>
              <a:t> tells you that she always uses her </a:t>
            </a:r>
            <a:r>
              <a:rPr lang="en-US" dirty="0"/>
              <a:t>PrEP</a:t>
            </a:r>
            <a:r>
              <a:rPr lang="en-US"/>
              <a:t> ring, but she tests positive for HIV </a:t>
            </a:r>
            <a:r>
              <a:rPr lang="en-US" b="1">
                <a:solidFill>
                  <a:schemeClr val="accent2"/>
                </a:solidFill>
              </a:rPr>
              <a:t>after a violent partner forcibly removed it and destroyed it</a:t>
            </a:r>
            <a:r>
              <a:rPr lang="en-US"/>
              <a:t>.</a:t>
            </a:r>
          </a:p>
          <a:p>
            <a:r>
              <a:rPr lang="en-US"/>
              <a:t>Lerato</a:t>
            </a:r>
            <a:r>
              <a:rPr lang="en-US" dirty="0"/>
              <a:t>,</a:t>
            </a:r>
            <a:r>
              <a:rPr lang="en-US"/>
              <a:t> </a:t>
            </a:r>
            <a:r>
              <a:rPr lang="en-US" b="1">
                <a:solidFill>
                  <a:schemeClr val="accent2"/>
                </a:solidFill>
              </a:rPr>
              <a:t>who was just kicked out of her home and has not slept for two nights</a:t>
            </a:r>
            <a:r>
              <a:rPr lang="en-US" b="1" dirty="0">
                <a:solidFill>
                  <a:schemeClr val="accent2"/>
                </a:solidFill>
              </a:rPr>
              <a:t>,</a:t>
            </a:r>
            <a:r>
              <a:rPr lang="en-US" b="1">
                <a:solidFill>
                  <a:schemeClr val="accent2"/>
                </a:solidFill>
              </a:rPr>
              <a:t> </a:t>
            </a:r>
            <a:r>
              <a:rPr lang="en-US"/>
              <a:t>screams at a nurse when the nurse tells her she will have to wait one hour for her CAB </a:t>
            </a:r>
            <a:r>
              <a:rPr lang="en-US" dirty="0"/>
              <a:t>PrEP</a:t>
            </a:r>
            <a:r>
              <a:rPr lang="en-US"/>
              <a:t> injection.</a:t>
            </a:r>
          </a:p>
        </p:txBody>
      </p:sp>
      <p:sp>
        <p:nvSpPr>
          <p:cNvPr id="3" name="Title 2">
            <a:extLst>
              <a:ext uri="{FF2B5EF4-FFF2-40B4-BE49-F238E27FC236}">
                <a16:creationId xmlns:a16="http://schemas.microsoft.com/office/drawing/2014/main" id="{06C80CF8-3298-25E0-06C3-96E8A6415267}"/>
              </a:ext>
            </a:extLst>
          </p:cNvPr>
          <p:cNvSpPr>
            <a:spLocks noGrp="1"/>
          </p:cNvSpPr>
          <p:nvPr>
            <p:ph type="title"/>
          </p:nvPr>
        </p:nvSpPr>
        <p:spPr>
          <a:xfrm>
            <a:off x="0" y="949740"/>
            <a:ext cx="11158330" cy="1143000"/>
          </a:xfrm>
        </p:spPr>
        <p:txBody>
          <a:bodyPr>
            <a:noAutofit/>
          </a:bodyPr>
          <a:lstStyle/>
          <a:p>
            <a:r>
              <a:rPr lang="en-US" sz="2800"/>
              <a:t>How would the data collector’s opinion about the study participants change after knowing the full situation?</a:t>
            </a:r>
          </a:p>
        </p:txBody>
      </p:sp>
      <p:sp>
        <p:nvSpPr>
          <p:cNvPr id="2" name="Title 9">
            <a:extLst>
              <a:ext uri="{FF2B5EF4-FFF2-40B4-BE49-F238E27FC236}">
                <a16:creationId xmlns:a16="http://schemas.microsoft.com/office/drawing/2014/main" id="{15A32A4B-BD3C-8899-DA1D-622F11032900}"/>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a:solidFill>
                  <a:schemeClr val="accent1"/>
                </a:solidFill>
                <a:latin typeface="Poppins SemiBold" pitchFamily="2" charset="77"/>
                <a:ea typeface="Roboto" panose="02000000000000000000" pitchFamily="2" charset="0"/>
                <a:cs typeface="Poppins SemiBold" pitchFamily="2" charset="77"/>
              </a:defRPr>
            </a:lvl1pPr>
          </a:lstStyle>
          <a:p>
            <a:r>
              <a:rPr lang="en-US" sz="2000"/>
              <a:t>LET’S DISCUSS</a:t>
            </a:r>
          </a:p>
        </p:txBody>
      </p:sp>
      <p:pic>
        <p:nvPicPr>
          <p:cNvPr id="5" name="Graphic 4" descr="Chat outline">
            <a:extLst>
              <a:ext uri="{FF2B5EF4-FFF2-40B4-BE49-F238E27FC236}">
                <a16:creationId xmlns:a16="http://schemas.microsoft.com/office/drawing/2014/main" id="{5FC864D7-4B66-AC67-DCD9-6E10E7CBD4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35241" y="5606822"/>
            <a:ext cx="914400" cy="914400"/>
          </a:xfrm>
          <a:prstGeom prst="rect">
            <a:avLst/>
          </a:prstGeom>
        </p:spPr>
      </p:pic>
    </p:spTree>
    <p:extLst>
      <p:ext uri="{BB962C8B-B14F-4D97-AF65-F5344CB8AC3E}">
        <p14:creationId xmlns:p14="http://schemas.microsoft.com/office/powerpoint/2010/main" val="269774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F4B9CE-0A59-67FA-A3AD-BB9D1A850DE2}"/>
              </a:ext>
            </a:extLst>
          </p:cNvPr>
          <p:cNvSpPr>
            <a:spLocks noGrp="1"/>
          </p:cNvSpPr>
          <p:nvPr>
            <p:ph type="body" sz="quarter" idx="13"/>
          </p:nvPr>
        </p:nvSpPr>
        <p:spPr/>
        <p:txBody>
          <a:bodyPr/>
          <a:lstStyle/>
          <a:p>
            <a:r>
              <a:rPr lang="en-US"/>
              <a:t>2</a:t>
            </a:r>
          </a:p>
        </p:txBody>
      </p:sp>
      <p:sp>
        <p:nvSpPr>
          <p:cNvPr id="4" name="Text Placeholder 3">
            <a:extLst>
              <a:ext uri="{FF2B5EF4-FFF2-40B4-BE49-F238E27FC236}">
                <a16:creationId xmlns:a16="http://schemas.microsoft.com/office/drawing/2014/main" id="{20F73DF6-70E5-5CB2-8420-6BE15C9D2A81}"/>
              </a:ext>
            </a:extLst>
          </p:cNvPr>
          <p:cNvSpPr>
            <a:spLocks noGrp="1"/>
          </p:cNvSpPr>
          <p:nvPr>
            <p:ph type="body" sz="quarter" idx="14"/>
          </p:nvPr>
        </p:nvSpPr>
        <p:spPr/>
        <p:txBody>
          <a:bodyPr/>
          <a:lstStyle/>
          <a:p>
            <a:r>
              <a:rPr lang="en-US"/>
              <a:t>TAKING CARE OF OURSELVES AND EACH OTHER</a:t>
            </a:r>
          </a:p>
        </p:txBody>
      </p:sp>
    </p:spTree>
    <p:extLst>
      <p:ext uri="{BB962C8B-B14F-4D97-AF65-F5344CB8AC3E}">
        <p14:creationId xmlns:p14="http://schemas.microsoft.com/office/powerpoint/2010/main" val="3405479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8F2EB8FA-DAD8-8FD6-757A-F9B9A8908549}"/>
              </a:ext>
            </a:extLst>
          </p:cNvPr>
          <p:cNvPicPr>
            <a:picLocks noChangeAspect="1"/>
          </p:cNvPicPr>
          <p:nvPr/>
        </p:nvPicPr>
        <p:blipFill>
          <a:blip r:embed="rId3"/>
          <a:stretch>
            <a:fillRect/>
          </a:stretch>
        </p:blipFill>
        <p:spPr>
          <a:xfrm flipH="1">
            <a:off x="0" y="0"/>
            <a:ext cx="12191999" cy="6858000"/>
          </a:xfrm>
          <a:prstGeom prst="rect">
            <a:avLst/>
          </a:prstGeom>
        </p:spPr>
      </p:pic>
      <p:sp>
        <p:nvSpPr>
          <p:cNvPr id="2" name="Title 1">
            <a:extLst>
              <a:ext uri="{FF2B5EF4-FFF2-40B4-BE49-F238E27FC236}">
                <a16:creationId xmlns:a16="http://schemas.microsoft.com/office/drawing/2014/main" id="{A0AA701B-33C1-B16C-7878-FCD3F560AAA9}"/>
              </a:ext>
            </a:extLst>
          </p:cNvPr>
          <p:cNvSpPr>
            <a:spLocks noGrp="1"/>
          </p:cNvSpPr>
          <p:nvPr>
            <p:ph type="title"/>
          </p:nvPr>
        </p:nvSpPr>
        <p:spPr/>
        <p:txBody>
          <a:bodyPr/>
          <a:lstStyle/>
          <a:p>
            <a:r>
              <a:rPr lang="en-US"/>
              <a:t>TRAUMA EXPOSURE</a:t>
            </a:r>
          </a:p>
        </p:txBody>
      </p:sp>
      <p:sp>
        <p:nvSpPr>
          <p:cNvPr id="3" name="Content Placeholder 2">
            <a:extLst>
              <a:ext uri="{FF2B5EF4-FFF2-40B4-BE49-F238E27FC236}">
                <a16:creationId xmlns:a16="http://schemas.microsoft.com/office/drawing/2014/main" id="{E8395022-5A1E-02FB-E816-9ADEAB9F6E41}"/>
              </a:ext>
            </a:extLst>
          </p:cNvPr>
          <p:cNvSpPr>
            <a:spLocks noGrp="1"/>
          </p:cNvSpPr>
          <p:nvPr>
            <p:ph idx="1"/>
          </p:nvPr>
        </p:nvSpPr>
        <p:spPr>
          <a:xfrm>
            <a:off x="691978" y="1350336"/>
            <a:ext cx="4772651" cy="4826627"/>
          </a:xfrm>
        </p:spPr>
        <p:txBody>
          <a:bodyPr/>
          <a:lstStyle/>
          <a:p>
            <a:pPr marL="0" indent="0">
              <a:buNone/>
            </a:pPr>
            <a:r>
              <a:rPr lang="en-US"/>
              <a:t>Being exposed to traumatic stories and content—such as listening to study participants’ painful experiences—can have an impact on a data collector’s </a:t>
            </a:r>
            <a:r>
              <a:rPr lang="en-US" b="1" dirty="0">
                <a:solidFill>
                  <a:schemeClr val="accent3"/>
                </a:solidFill>
              </a:rPr>
              <a:t>well-being</a:t>
            </a:r>
            <a:r>
              <a:rPr lang="en-US"/>
              <a:t> and can lead to </a:t>
            </a:r>
            <a:r>
              <a:rPr lang="en-US" b="1">
                <a:solidFill>
                  <a:schemeClr val="accent3"/>
                </a:solidFill>
              </a:rPr>
              <a:t>compassion fatigue </a:t>
            </a:r>
            <a:r>
              <a:rPr lang="en-US"/>
              <a:t>and </a:t>
            </a:r>
            <a:r>
              <a:rPr lang="en-US" b="1">
                <a:solidFill>
                  <a:schemeClr val="accent3"/>
                </a:solidFill>
              </a:rPr>
              <a:t>vicarious trauma</a:t>
            </a:r>
            <a:r>
              <a:rPr lang="en-US"/>
              <a:t>.</a:t>
            </a:r>
          </a:p>
        </p:txBody>
      </p:sp>
      <p:pic>
        <p:nvPicPr>
          <p:cNvPr id="6" name="Picture 5">
            <a:extLst>
              <a:ext uri="{FF2B5EF4-FFF2-40B4-BE49-F238E27FC236}">
                <a16:creationId xmlns:a16="http://schemas.microsoft.com/office/drawing/2014/main" id="{75BCFB73-0123-032B-EAD8-73B8F70283C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038186" y="1106630"/>
            <a:ext cx="2315614" cy="5314038"/>
          </a:xfrm>
          <a:prstGeom prst="rect">
            <a:avLst/>
          </a:prstGeom>
        </p:spPr>
      </p:pic>
    </p:spTree>
    <p:extLst>
      <p:ext uri="{BB962C8B-B14F-4D97-AF65-F5344CB8AC3E}">
        <p14:creationId xmlns:p14="http://schemas.microsoft.com/office/powerpoint/2010/main" val="2048480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title="Question Text">
            <a:extLst>
              <a:ext uri="{FF2B5EF4-FFF2-40B4-BE49-F238E27FC236}">
                <a16:creationId xmlns:a16="http://schemas.microsoft.com/office/drawing/2014/main" id="{42EDAF0A-CC83-2269-AB5A-F2E3028656A2}"/>
              </a:ext>
            </a:extLst>
          </p:cNvPr>
          <p:cNvSpPr>
            <a:spLocks noGrp="1"/>
          </p:cNvSpPr>
          <p:nvPr>
            <p:ph type="title"/>
          </p:nvPr>
        </p:nvSpPr>
        <p:spPr>
          <a:xfrm>
            <a:off x="838200" y="1171575"/>
            <a:ext cx="10515600" cy="661988"/>
          </a:xfrm>
        </p:spPr>
        <p:txBody>
          <a:bodyPr>
            <a:noAutofit/>
          </a:bodyPr>
          <a:lstStyle/>
          <a:p>
            <a:r>
              <a:rPr lang="en-US" sz="2800" b="1">
                <a:solidFill>
                  <a:schemeClr val="accent1"/>
                </a:solidFill>
                <a:latin typeface="Poppins SemiBold" panose="00000700000000000000" pitchFamily="2" charset="0"/>
                <a:cs typeface="Poppins SemiBold" panose="00000700000000000000" pitchFamily="2" charset="0"/>
              </a:rPr>
              <a:t>What comes to mind when you hear </a:t>
            </a:r>
            <a:r>
              <a:rPr lang="en-US" sz="2800" b="1" dirty="0">
                <a:solidFill>
                  <a:schemeClr val="accent1"/>
                </a:solidFill>
                <a:latin typeface="Poppins SemiBold" panose="00000700000000000000" pitchFamily="2" charset="0"/>
                <a:cs typeface="Poppins SemiBold" panose="00000700000000000000" pitchFamily="2" charset="0"/>
              </a:rPr>
              <a:t>well-being</a:t>
            </a:r>
            <a:r>
              <a:rPr lang="en-US" sz="2800" b="1">
                <a:solidFill>
                  <a:schemeClr val="accent1"/>
                </a:solidFill>
                <a:latin typeface="Poppins SemiBold" panose="00000700000000000000" pitchFamily="2" charset="0"/>
                <a:cs typeface="Poppins SemiBold" panose="00000700000000000000" pitchFamily="2" charset="0"/>
              </a:rPr>
              <a:t>? </a:t>
            </a:r>
          </a:p>
        </p:txBody>
      </p:sp>
      <p:sp>
        <p:nvSpPr>
          <p:cNvPr id="4" name="TPPolling" title="Polling Shape">
            <a:extLst>
              <a:ext uri="{FF2B5EF4-FFF2-40B4-BE49-F238E27FC236}">
                <a16:creationId xmlns:a16="http://schemas.microsoft.com/office/drawing/2014/main" id="{D0E62DA7-6EA4-D330-EB5D-608ADD54FCD0}"/>
              </a:ext>
            </a:extLst>
          </p:cNvPr>
          <p:cNvSpPr/>
          <p:nvPr/>
        </p:nvSpPr>
        <p:spPr>
          <a:xfrm>
            <a:off x="0" y="0"/>
            <a:ext cx="12700" cy="12700"/>
          </a:xfrm>
          <a:prstGeom prst="rect">
            <a:avLst/>
          </a:prstGeom>
          <a:solidFill>
            <a:schemeClr val="accent1">
              <a:alpha val="10000"/>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C82C264-2484-3092-8BB4-D5659C63FE63}"/>
              </a:ext>
            </a:extLst>
          </p:cNvPr>
          <p:cNvSpPr txBox="1"/>
          <p:nvPr/>
        </p:nvSpPr>
        <p:spPr>
          <a:xfrm>
            <a:off x="838200" y="1811612"/>
            <a:ext cx="9607475" cy="430887"/>
          </a:xfrm>
          <a:prstGeom prst="rect">
            <a:avLst/>
          </a:prstGeom>
          <a:noFill/>
        </p:spPr>
        <p:txBody>
          <a:bodyPr wrap="square" rtlCol="0">
            <a:spAutoFit/>
          </a:bodyPr>
          <a:lstStyle/>
          <a:p>
            <a:r>
              <a:rPr lang="en-US" sz="2200">
                <a:solidFill>
                  <a:schemeClr val="tx2"/>
                </a:solidFill>
                <a:cs typeface="Arial" panose="020B0604020202020204" pitchFamily="34" charset="0"/>
              </a:rPr>
              <a:t>Type one word to create a word cloud.</a:t>
            </a:r>
          </a:p>
        </p:txBody>
      </p:sp>
      <p:sp>
        <p:nvSpPr>
          <p:cNvPr id="9" name="TextBox 8">
            <a:extLst>
              <a:ext uri="{FF2B5EF4-FFF2-40B4-BE49-F238E27FC236}">
                <a16:creationId xmlns:a16="http://schemas.microsoft.com/office/drawing/2014/main" id="{5FAB90DE-FAA2-C425-6AE7-F84CBFBE3A77}"/>
              </a:ext>
            </a:extLst>
          </p:cNvPr>
          <p:cNvSpPr txBox="1"/>
          <p:nvPr/>
        </p:nvSpPr>
        <p:spPr>
          <a:xfrm>
            <a:off x="2711221" y="103680"/>
            <a:ext cx="6769558" cy="400110"/>
          </a:xfrm>
          <a:prstGeom prst="rect">
            <a:avLst/>
          </a:prstGeom>
          <a:noFill/>
        </p:spPr>
        <p:txBody>
          <a:bodyPr wrap="square" rtlCol="0">
            <a:spAutoFit/>
          </a:bodyPr>
          <a:lstStyle/>
          <a:p>
            <a:pPr algn="ctr"/>
            <a:r>
              <a:rPr lang="en-US" sz="2000">
                <a:solidFill>
                  <a:schemeClr val="tx2"/>
                </a:solidFill>
                <a:cs typeface="Arial" panose="020B0604020202020204" pitchFamily="34" charset="0"/>
              </a:rPr>
              <a:t>Go to </a:t>
            </a:r>
            <a:r>
              <a:rPr lang="en-US" sz="2000" b="1">
                <a:solidFill>
                  <a:schemeClr val="tx2"/>
                </a:solidFill>
                <a:cs typeface="Arial" panose="020B0604020202020204" pitchFamily="34" charset="0"/>
              </a:rPr>
              <a:t>www.menti.com</a:t>
            </a:r>
            <a:r>
              <a:rPr lang="en-US" sz="2000">
                <a:solidFill>
                  <a:schemeClr val="tx2"/>
                </a:solidFill>
                <a:cs typeface="Arial" panose="020B0604020202020204" pitchFamily="34" charset="0"/>
              </a:rPr>
              <a:t> and use the code </a:t>
            </a:r>
            <a:r>
              <a:rPr lang="en-US" sz="2000" b="1">
                <a:solidFill>
                  <a:schemeClr val="tx2"/>
                </a:solidFill>
                <a:cs typeface="Arial" panose="020B0604020202020204" pitchFamily="34" charset="0"/>
              </a:rPr>
              <a:t>#### ####</a:t>
            </a:r>
          </a:p>
        </p:txBody>
      </p:sp>
    </p:spTree>
    <p:custDataLst>
      <p:tags r:id="rId1"/>
    </p:custDataLst>
    <p:extLst>
      <p:ext uri="{BB962C8B-B14F-4D97-AF65-F5344CB8AC3E}">
        <p14:creationId xmlns:p14="http://schemas.microsoft.com/office/powerpoint/2010/main" val="1444620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E10EDEC1-536E-EAFA-7746-ADF21E8B09BA}"/>
              </a:ext>
            </a:extLst>
          </p:cNvPr>
          <p:cNvSpPr/>
          <p:nvPr/>
        </p:nvSpPr>
        <p:spPr>
          <a:xfrm>
            <a:off x="1340759" y="2667723"/>
            <a:ext cx="3200400" cy="60894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sz="2600" b="1">
                <a:solidFill>
                  <a:schemeClr val="accent2"/>
                </a:solidFill>
                <a:latin typeface="Poppins" panose="00000500000000000000" pitchFamily="2" charset="0"/>
                <a:cs typeface="Poppins" panose="00000500000000000000" pitchFamily="2" charset="0"/>
              </a:rPr>
              <a:t>HYBRID TRAINING</a:t>
            </a:r>
          </a:p>
        </p:txBody>
      </p:sp>
      <p:sp>
        <p:nvSpPr>
          <p:cNvPr id="2" name="Title 3">
            <a:extLst>
              <a:ext uri="{FF2B5EF4-FFF2-40B4-BE49-F238E27FC236}">
                <a16:creationId xmlns:a16="http://schemas.microsoft.com/office/drawing/2014/main" id="{A2F1022C-1780-188D-36BC-BEDE9FB8FBA5}"/>
              </a:ext>
            </a:extLst>
          </p:cNvPr>
          <p:cNvSpPr txBox="1">
            <a:spLocks/>
          </p:cNvSpPr>
          <p:nvPr/>
        </p:nvSpPr>
        <p:spPr>
          <a:xfrm>
            <a:off x="1340759" y="1509712"/>
            <a:ext cx="8412841" cy="200684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0" lang="en-US" sz="3300" b="0" i="0" u="none" strike="noStrike" kern="1200" cap="none" spc="0" normalizeH="0" baseline="0" noProof="0" dirty="0">
                <a:ln>
                  <a:noFill/>
                </a:ln>
                <a:solidFill>
                  <a:srgbClr val="FFFFFF"/>
                </a:solidFill>
                <a:effectLst/>
                <a:uLnTx/>
                <a:uFillTx/>
                <a:latin typeface="Poppins SemiBold" pitchFamily="2" charset="77"/>
                <a:ea typeface="Roboto" panose="02000000000000000000" pitchFamily="2" charset="0"/>
                <a:cs typeface="Poppins SemiBold" pitchFamily="2" charset="77"/>
              </a:rPr>
              <a:t>USING A TRAUMA-INFORMED APPROACH IN DATA COLLECTION</a:t>
            </a:r>
            <a:br>
              <a:rPr lang="en-US" dirty="0"/>
            </a:br>
            <a:endParaRPr lang="en-US" dirty="0">
              <a:latin typeface="Brush Script MT" panose="03060802040406070304" pitchFamily="66" charset="0"/>
            </a:endParaRPr>
          </a:p>
        </p:txBody>
      </p:sp>
      <p:sp>
        <p:nvSpPr>
          <p:cNvPr id="3" name="Subtitle 4">
            <a:extLst>
              <a:ext uri="{FF2B5EF4-FFF2-40B4-BE49-F238E27FC236}">
                <a16:creationId xmlns:a16="http://schemas.microsoft.com/office/drawing/2014/main" id="{E9C1188E-D2B7-81ED-79B5-F7DE7B199723}"/>
              </a:ext>
            </a:extLst>
          </p:cNvPr>
          <p:cNvSpPr txBox="1">
            <a:spLocks/>
          </p:cNvSpPr>
          <p:nvPr/>
        </p:nvSpPr>
        <p:spPr>
          <a:xfrm>
            <a:off x="1340759" y="3429000"/>
            <a:ext cx="10026502"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600" b="0" i="0" u="none" strike="noStrike" kern="1200" cap="all" spc="250" normalizeH="0" baseline="0" noProof="0" dirty="0">
                <a:ln>
                  <a:noFill/>
                </a:ln>
                <a:solidFill>
                  <a:srgbClr val="FFFFFF"/>
                </a:solidFill>
                <a:effectLst/>
                <a:uLnTx/>
                <a:uFillTx/>
                <a:latin typeface="Poppins SemiBold" panose="00000700000000000000" pitchFamily="2" charset="0"/>
                <a:ea typeface="Roboto" panose="02000000000000000000" pitchFamily="2" charset="0"/>
                <a:cs typeface="Poppins SemiBold" panose="00000700000000000000" pitchFamily="2" charset="0"/>
              </a:rPr>
              <a:t>DD MONTH YYYY</a:t>
            </a:r>
            <a:br>
              <a:rPr kumimoji="0" lang="en-US" sz="1600" b="0" i="0" u="none" strike="noStrike" kern="1200" cap="all" spc="250" normalizeH="0" baseline="0" noProof="0" dirty="0">
                <a:ln>
                  <a:noFill/>
                </a:ln>
                <a:solidFill>
                  <a:srgbClr val="FFFFFF"/>
                </a:solidFill>
                <a:effectLst/>
                <a:uLnTx/>
                <a:uFillTx/>
                <a:latin typeface="Poppins SemiBold" panose="00000700000000000000" pitchFamily="2" charset="0"/>
                <a:ea typeface="Roboto" panose="02000000000000000000" pitchFamily="2" charset="0"/>
                <a:cs typeface="Poppins SemiBold" panose="00000700000000000000" pitchFamily="2" charset="0"/>
              </a:rPr>
            </a:br>
            <a:endParaRPr kumimoji="0" lang="en-US" sz="1600" b="0" i="0" u="none" strike="noStrike" kern="1200" cap="all" spc="250" normalizeH="0" baseline="0" noProof="0" dirty="0">
              <a:ln>
                <a:noFill/>
              </a:ln>
              <a:solidFill>
                <a:srgbClr val="FFFFFF"/>
              </a:solidFill>
              <a:effectLst/>
              <a:uLnTx/>
              <a:uFillTx/>
              <a:latin typeface="Poppins SemiBold" panose="00000700000000000000" pitchFamily="2" charset="0"/>
              <a:ea typeface="Roboto" panose="02000000000000000000" pitchFamily="2" charset="0"/>
              <a:cs typeface="Poppins SemiBold" panose="00000700000000000000" pitchFamily="2" charset="0"/>
            </a:endParaRPr>
          </a:p>
          <a:p>
            <a:pPr marL="0" marR="0" lvl="0" indent="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400" b="0" i="0" u="none" strike="noStrike" kern="1200" cap="all" spc="25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Study Name</a:t>
            </a:r>
          </a:p>
        </p:txBody>
      </p:sp>
    </p:spTree>
    <p:extLst>
      <p:ext uri="{BB962C8B-B14F-4D97-AF65-F5344CB8AC3E}">
        <p14:creationId xmlns:p14="http://schemas.microsoft.com/office/powerpoint/2010/main" val="1445274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54FBA0D8-3BA5-1999-A8B4-78156CE0B341}"/>
              </a:ext>
            </a:extLst>
          </p:cNvPr>
          <p:cNvPicPr>
            <a:picLocks noChangeAspect="1"/>
          </p:cNvPicPr>
          <p:nvPr/>
        </p:nvPicPr>
        <p:blipFill>
          <a:blip r:embed="rId3"/>
          <a:stretch>
            <a:fillRect/>
          </a:stretch>
        </p:blipFill>
        <p:spPr>
          <a:xfrm>
            <a:off x="0" y="0"/>
            <a:ext cx="12191999" cy="6858000"/>
          </a:xfrm>
          <a:prstGeom prst="rect">
            <a:avLst/>
          </a:prstGeom>
        </p:spPr>
      </p:pic>
      <p:sp>
        <p:nvSpPr>
          <p:cNvPr id="4" name="Title 3">
            <a:extLst>
              <a:ext uri="{FF2B5EF4-FFF2-40B4-BE49-F238E27FC236}">
                <a16:creationId xmlns:a16="http://schemas.microsoft.com/office/drawing/2014/main" id="{864CF40B-EADD-D3D4-BC5C-52F089665D9D}"/>
              </a:ext>
            </a:extLst>
          </p:cNvPr>
          <p:cNvSpPr>
            <a:spLocks noGrp="1"/>
          </p:cNvSpPr>
          <p:nvPr>
            <p:ph type="title"/>
          </p:nvPr>
        </p:nvSpPr>
        <p:spPr/>
        <p:txBody>
          <a:bodyPr/>
          <a:lstStyle/>
          <a:p>
            <a:r>
              <a:rPr lang="en-US" dirty="0"/>
              <a:t>WELL-BEING</a:t>
            </a:r>
            <a:endParaRPr lang="en-US"/>
          </a:p>
        </p:txBody>
      </p:sp>
      <p:sp>
        <p:nvSpPr>
          <p:cNvPr id="5" name="Content Placeholder 4">
            <a:extLst>
              <a:ext uri="{FF2B5EF4-FFF2-40B4-BE49-F238E27FC236}">
                <a16:creationId xmlns:a16="http://schemas.microsoft.com/office/drawing/2014/main" id="{3A51BADC-C054-BF00-69DA-EB2F7F45EAD9}"/>
              </a:ext>
            </a:extLst>
          </p:cNvPr>
          <p:cNvSpPr>
            <a:spLocks noGrp="1"/>
          </p:cNvSpPr>
          <p:nvPr>
            <p:ph idx="1"/>
          </p:nvPr>
        </p:nvSpPr>
        <p:spPr>
          <a:xfrm>
            <a:off x="5257800" y="1333956"/>
            <a:ext cx="6128656" cy="4510790"/>
          </a:xfrm>
        </p:spPr>
        <p:txBody>
          <a:bodyPr/>
          <a:lstStyle/>
          <a:p>
            <a:pPr marL="0" indent="0">
              <a:buNone/>
            </a:pPr>
            <a:r>
              <a:rPr lang="en-US" sz="2400" dirty="0"/>
              <a:t>Well-being </a:t>
            </a:r>
            <a:r>
              <a:rPr lang="en-US" sz="2400"/>
              <a:t>refers to the state of feeling </a:t>
            </a:r>
            <a:r>
              <a:rPr lang="en-US" sz="2400" b="1">
                <a:solidFill>
                  <a:schemeClr val="accent3"/>
                </a:solidFill>
              </a:rPr>
              <a:t>healthy, safe, and content</a:t>
            </a:r>
            <a:r>
              <a:rPr lang="en-US" sz="2400"/>
              <a:t>. </a:t>
            </a:r>
          </a:p>
          <a:p>
            <a:pPr marL="0" indent="0">
              <a:spcBef>
                <a:spcPts val="1800"/>
              </a:spcBef>
              <a:buNone/>
            </a:pPr>
            <a:r>
              <a:rPr lang="en-US" sz="2400"/>
              <a:t>It is a subjective experience based on how an individual evaluates their life overall, which may include: </a:t>
            </a:r>
            <a:r>
              <a:rPr lang="en-US" sz="2400" b="1">
                <a:solidFill>
                  <a:schemeClr val="accent3"/>
                </a:solidFill>
              </a:rPr>
              <a:t>physical</a:t>
            </a:r>
            <a:r>
              <a:rPr lang="en-US" sz="2400"/>
              <a:t> health, </a:t>
            </a:r>
            <a:r>
              <a:rPr lang="en-US" sz="2400" b="1">
                <a:solidFill>
                  <a:schemeClr val="accent3"/>
                </a:solidFill>
              </a:rPr>
              <a:t>emotional</a:t>
            </a:r>
            <a:r>
              <a:rPr lang="en-US" sz="2400"/>
              <a:t> stability, social </a:t>
            </a:r>
            <a:r>
              <a:rPr lang="en-US" sz="2400" b="1">
                <a:solidFill>
                  <a:schemeClr val="accent3"/>
                </a:solidFill>
              </a:rPr>
              <a:t>connections</a:t>
            </a:r>
            <a:r>
              <a:rPr lang="en-US" sz="2400"/>
              <a:t>, and sense of </a:t>
            </a:r>
            <a:r>
              <a:rPr lang="en-US" sz="2400" b="1">
                <a:solidFill>
                  <a:schemeClr val="accent3"/>
                </a:solidFill>
              </a:rPr>
              <a:t>purpose</a:t>
            </a:r>
            <a:r>
              <a:rPr lang="en-US" sz="2400"/>
              <a:t>.</a:t>
            </a:r>
            <a:endParaRPr lang="en-US" sz="2400" b="1" dirty="0">
              <a:solidFill>
                <a:schemeClr val="accent3"/>
              </a:solidFill>
            </a:endParaRPr>
          </a:p>
          <a:p>
            <a:pPr marL="0" indent="0">
              <a:spcBef>
                <a:spcPts val="1800"/>
              </a:spcBef>
              <a:buNone/>
            </a:pPr>
            <a:r>
              <a:rPr lang="en-US" sz="2400" b="1">
                <a:solidFill>
                  <a:schemeClr val="accent3"/>
                </a:solidFill>
              </a:rPr>
              <a:t>Our overall </a:t>
            </a:r>
            <a:r>
              <a:rPr lang="en-US" sz="2400" b="1" dirty="0">
                <a:solidFill>
                  <a:schemeClr val="accent3"/>
                </a:solidFill>
              </a:rPr>
              <a:t>well-being</a:t>
            </a:r>
            <a:r>
              <a:rPr lang="en-US" sz="2400" b="1">
                <a:solidFill>
                  <a:schemeClr val="accent3"/>
                </a:solidFill>
              </a:rPr>
              <a:t> can impact how our work affects us. </a:t>
            </a:r>
            <a:r>
              <a:rPr lang="en-US" sz="2400"/>
              <a:t>For example, if we are dealing with traumatic situations or hardships outside of work, we may be more likely to experience compassion fatigue or vicarious trauma.</a:t>
            </a:r>
            <a:endParaRPr lang="en-US" sz="2400" dirty="0"/>
          </a:p>
        </p:txBody>
      </p:sp>
      <p:pic>
        <p:nvPicPr>
          <p:cNvPr id="9" name="Picture 8" descr="A person in a garment&#10;&#10;Description automatically generated with low confidence">
            <a:extLst>
              <a:ext uri="{FF2B5EF4-FFF2-40B4-BE49-F238E27FC236}">
                <a16:creationId xmlns:a16="http://schemas.microsoft.com/office/drawing/2014/main" id="{E2894496-AD0C-7471-959E-029E690CF2F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9084" y="1333956"/>
            <a:ext cx="2517653" cy="509017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E25844B8-FAB2-CA86-46DB-B740DAE1DBE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05558" y="1333956"/>
            <a:ext cx="2718822" cy="5126746"/>
          </a:xfrm>
          <a:prstGeom prst="rect">
            <a:avLst/>
          </a:prstGeom>
        </p:spPr>
      </p:pic>
    </p:spTree>
    <p:extLst>
      <p:ext uri="{BB962C8B-B14F-4D97-AF65-F5344CB8AC3E}">
        <p14:creationId xmlns:p14="http://schemas.microsoft.com/office/powerpoint/2010/main" val="737982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4CF40B-EADD-D3D4-BC5C-52F089665D9D}"/>
              </a:ext>
            </a:extLst>
          </p:cNvPr>
          <p:cNvSpPr>
            <a:spLocks noGrp="1"/>
          </p:cNvSpPr>
          <p:nvPr>
            <p:ph type="title"/>
          </p:nvPr>
        </p:nvSpPr>
        <p:spPr/>
        <p:txBody>
          <a:bodyPr/>
          <a:lstStyle/>
          <a:p>
            <a:r>
              <a:rPr lang="en-US"/>
              <a:t>COMPASSION FATIGUE</a:t>
            </a:r>
          </a:p>
        </p:txBody>
      </p:sp>
      <p:sp>
        <p:nvSpPr>
          <p:cNvPr id="5" name="Content Placeholder 4">
            <a:extLst>
              <a:ext uri="{FF2B5EF4-FFF2-40B4-BE49-F238E27FC236}">
                <a16:creationId xmlns:a16="http://schemas.microsoft.com/office/drawing/2014/main" id="{3A51BADC-C054-BF00-69DA-EB2F7F45EAD9}"/>
              </a:ext>
            </a:extLst>
          </p:cNvPr>
          <p:cNvSpPr>
            <a:spLocks noGrp="1"/>
          </p:cNvSpPr>
          <p:nvPr>
            <p:ph idx="1"/>
          </p:nvPr>
        </p:nvSpPr>
        <p:spPr>
          <a:xfrm>
            <a:off x="838201" y="1350336"/>
            <a:ext cx="5257799" cy="4826627"/>
          </a:xfrm>
        </p:spPr>
        <p:txBody>
          <a:bodyPr/>
          <a:lstStyle/>
          <a:p>
            <a:r>
              <a:rPr lang="en-US" sz="2400"/>
              <a:t>Compassion fatigue refers to the experience of feeling emotionally and physically exhausted as a result of helping others and being exposed to traumatic stories or content.</a:t>
            </a:r>
          </a:p>
          <a:p>
            <a:r>
              <a:rPr lang="en-US" sz="2400"/>
              <a:t>These feelings build up over time, and we may not be aware of them until we feel completely overwhelmed.</a:t>
            </a:r>
          </a:p>
          <a:p>
            <a:r>
              <a:rPr lang="en-US" sz="2400"/>
              <a:t>Compassion fatigue is experienced differently by different people. </a:t>
            </a:r>
          </a:p>
        </p:txBody>
      </p:sp>
      <p:sp>
        <p:nvSpPr>
          <p:cNvPr id="6" name="TextBox 5">
            <a:extLst>
              <a:ext uri="{FF2B5EF4-FFF2-40B4-BE49-F238E27FC236}">
                <a16:creationId xmlns:a16="http://schemas.microsoft.com/office/drawing/2014/main" id="{2D568883-B483-753E-239E-FF2ACC8FA423}"/>
              </a:ext>
            </a:extLst>
          </p:cNvPr>
          <p:cNvSpPr txBox="1"/>
          <p:nvPr/>
        </p:nvSpPr>
        <p:spPr>
          <a:xfrm>
            <a:off x="7263549" y="0"/>
            <a:ext cx="4023360" cy="6858000"/>
          </a:xfrm>
          <a:prstGeom prst="rect">
            <a:avLst/>
          </a:prstGeom>
          <a:solidFill>
            <a:schemeClr val="accent2"/>
          </a:solidFill>
          <a:ln>
            <a:noFill/>
          </a:ln>
        </p:spPr>
        <p:txBody>
          <a:bodyPr wrap="square" lIns="457200" tIns="457200" rIns="457200" bIns="457200" rtlCol="0">
            <a:noAutofit/>
          </a:bodyPr>
          <a:lstStyle/>
          <a:p>
            <a:pPr>
              <a:spcAft>
                <a:spcPts val="1200"/>
              </a:spcAft>
            </a:pPr>
            <a:endParaRPr lang="en-US">
              <a:solidFill>
                <a:schemeClr val="bg1"/>
              </a:solidFill>
              <a:latin typeface="Poppins" panose="00000500000000000000" pitchFamily="2" charset="0"/>
              <a:cs typeface="Poppins" panose="00000500000000000000" pitchFamily="2" charset="0"/>
            </a:endParaRPr>
          </a:p>
          <a:p>
            <a:pPr>
              <a:spcAft>
                <a:spcPts val="1200"/>
              </a:spcAft>
            </a:pPr>
            <a:r>
              <a:rPr lang="en-US">
                <a:solidFill>
                  <a:schemeClr val="bg1"/>
                </a:solidFill>
                <a:latin typeface="Poppins" panose="00000500000000000000" pitchFamily="2" charset="0"/>
                <a:cs typeface="Poppins" panose="00000500000000000000" pitchFamily="2" charset="0"/>
              </a:rPr>
              <a:t>Someone who is experiencing compassion fatigue may:</a:t>
            </a:r>
          </a:p>
          <a:p>
            <a:pPr marL="285750" indent="-285750">
              <a:spcAft>
                <a:spcPts val="1200"/>
              </a:spcAft>
              <a:buFont typeface="Arial" panose="020B0604020202020204" pitchFamily="34" charset="0"/>
              <a:buChar char="•"/>
            </a:pPr>
            <a:r>
              <a:rPr lang="en-US">
                <a:solidFill>
                  <a:schemeClr val="bg1"/>
                </a:solidFill>
                <a:latin typeface="Poppins" panose="00000500000000000000" pitchFamily="2" charset="0"/>
                <a:cs typeface="Poppins" panose="00000500000000000000" pitchFamily="2" charset="0"/>
              </a:rPr>
              <a:t>Feel tired, stressed, and overwhelmed</a:t>
            </a:r>
          </a:p>
          <a:p>
            <a:pPr marL="285750" indent="-285750">
              <a:spcAft>
                <a:spcPts val="1200"/>
              </a:spcAft>
              <a:buFont typeface="Arial" panose="020B0604020202020204" pitchFamily="34" charset="0"/>
              <a:buChar char="•"/>
            </a:pPr>
            <a:r>
              <a:rPr lang="en-US">
                <a:solidFill>
                  <a:schemeClr val="bg1"/>
                </a:solidFill>
                <a:latin typeface="Poppins" panose="00000500000000000000" pitchFamily="2" charset="0"/>
                <a:cs typeface="Poppins" panose="00000500000000000000" pitchFamily="2" charset="0"/>
              </a:rPr>
              <a:t>Feel irritable and short-tempered</a:t>
            </a:r>
          </a:p>
          <a:p>
            <a:pPr marL="285750" indent="-285750">
              <a:spcAft>
                <a:spcPts val="1200"/>
              </a:spcAft>
              <a:buFont typeface="Arial" panose="020B0604020202020204" pitchFamily="34" charset="0"/>
              <a:buChar char="•"/>
            </a:pPr>
            <a:r>
              <a:rPr lang="en-US">
                <a:solidFill>
                  <a:schemeClr val="bg1"/>
                </a:solidFill>
                <a:latin typeface="Poppins" panose="00000500000000000000" pitchFamily="2" charset="0"/>
                <a:cs typeface="Poppins" panose="00000500000000000000" pitchFamily="2" charset="0"/>
              </a:rPr>
              <a:t>Have trouble finding joy and happiness in life</a:t>
            </a:r>
          </a:p>
          <a:p>
            <a:pPr marL="285750" indent="-285750">
              <a:spcAft>
                <a:spcPts val="1200"/>
              </a:spcAft>
              <a:buFont typeface="Arial" panose="020B0604020202020204" pitchFamily="34" charset="0"/>
              <a:buChar char="•"/>
            </a:pPr>
            <a:r>
              <a:rPr lang="en-US">
                <a:solidFill>
                  <a:schemeClr val="bg1"/>
                </a:solidFill>
                <a:latin typeface="Poppins" panose="00000500000000000000" pitchFamily="2" charset="0"/>
                <a:cs typeface="Poppins" panose="00000500000000000000" pitchFamily="2" charset="0"/>
              </a:rPr>
              <a:t>Feel down or depressed</a:t>
            </a:r>
          </a:p>
          <a:p>
            <a:pPr marL="285750" indent="-285750">
              <a:spcAft>
                <a:spcPts val="1200"/>
              </a:spcAft>
              <a:buFont typeface="Arial" panose="020B0604020202020204" pitchFamily="34" charset="0"/>
              <a:buChar char="•"/>
            </a:pPr>
            <a:r>
              <a:rPr lang="en-US">
                <a:solidFill>
                  <a:schemeClr val="bg1"/>
                </a:solidFill>
                <a:latin typeface="Poppins" panose="00000500000000000000" pitchFamily="2" charset="0"/>
                <a:cs typeface="Poppins" panose="00000500000000000000" pitchFamily="2" charset="0"/>
              </a:rPr>
              <a:t>Have difficulty connecting with those around them</a:t>
            </a:r>
          </a:p>
          <a:p>
            <a:pPr marL="285750" indent="-285750">
              <a:spcAft>
                <a:spcPts val="1200"/>
              </a:spcAft>
              <a:buFont typeface="Arial" panose="020B0604020202020204" pitchFamily="34" charset="0"/>
              <a:buChar char="•"/>
            </a:pPr>
            <a:r>
              <a:rPr lang="en-US">
                <a:solidFill>
                  <a:schemeClr val="bg1"/>
                </a:solidFill>
                <a:latin typeface="Poppins" panose="00000500000000000000" pitchFamily="2" charset="0"/>
                <a:cs typeface="Poppins" panose="00000500000000000000" pitchFamily="2" charset="0"/>
              </a:rPr>
              <a:t>Become desensitized to traumatic content</a:t>
            </a:r>
          </a:p>
        </p:txBody>
      </p:sp>
      <p:sp>
        <p:nvSpPr>
          <p:cNvPr id="2" name="Rectangle: Rounded Corners 1">
            <a:extLst>
              <a:ext uri="{FF2B5EF4-FFF2-40B4-BE49-F238E27FC236}">
                <a16:creationId xmlns:a16="http://schemas.microsoft.com/office/drawing/2014/main" id="{E384C5C0-FEED-1C08-6ED0-F96E5CBD038A}"/>
              </a:ext>
            </a:extLst>
          </p:cNvPr>
          <p:cNvSpPr/>
          <p:nvPr/>
        </p:nvSpPr>
        <p:spPr>
          <a:xfrm>
            <a:off x="1923734" y="5380247"/>
            <a:ext cx="4172266" cy="9144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tx1"/>
                </a:solidFill>
              </a:rPr>
              <a:t>What are signs that someone may be experiencing compassion fatigue? </a:t>
            </a:r>
          </a:p>
          <a:p>
            <a:r>
              <a:rPr lang="en-US">
                <a:solidFill>
                  <a:schemeClr val="tx1"/>
                </a:solidFill>
              </a:rPr>
              <a:t>Share your responses in the chat box.</a:t>
            </a:r>
          </a:p>
        </p:txBody>
      </p:sp>
      <p:pic>
        <p:nvPicPr>
          <p:cNvPr id="3" name="Graphic 2" descr="Chat outline">
            <a:extLst>
              <a:ext uri="{FF2B5EF4-FFF2-40B4-BE49-F238E27FC236}">
                <a16:creationId xmlns:a16="http://schemas.microsoft.com/office/drawing/2014/main" id="{D1ED358F-3707-9370-39E9-F6F99AD858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9334" y="5321406"/>
            <a:ext cx="914400" cy="914400"/>
          </a:xfrm>
          <a:prstGeom prst="rect">
            <a:avLst/>
          </a:prstGeom>
        </p:spPr>
      </p:pic>
    </p:spTree>
    <p:extLst>
      <p:ext uri="{BB962C8B-B14F-4D97-AF65-F5344CB8AC3E}">
        <p14:creationId xmlns:p14="http://schemas.microsoft.com/office/powerpoint/2010/main" val="351846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89E63-5CED-C591-BF0C-955C5C97A629}"/>
              </a:ext>
            </a:extLst>
          </p:cNvPr>
          <p:cNvSpPr>
            <a:spLocks noGrp="1"/>
          </p:cNvSpPr>
          <p:nvPr>
            <p:ph type="title"/>
          </p:nvPr>
        </p:nvSpPr>
        <p:spPr/>
        <p:txBody>
          <a:bodyPr/>
          <a:lstStyle/>
          <a:p>
            <a:r>
              <a:rPr lang="en-ZA"/>
              <a:t>VICARIOUS TRAUMA</a:t>
            </a:r>
          </a:p>
        </p:txBody>
      </p:sp>
      <p:sp>
        <p:nvSpPr>
          <p:cNvPr id="3" name="Content Placeholder 2">
            <a:extLst>
              <a:ext uri="{FF2B5EF4-FFF2-40B4-BE49-F238E27FC236}">
                <a16:creationId xmlns:a16="http://schemas.microsoft.com/office/drawing/2014/main" id="{234A0446-8FA7-E3BD-5694-EE5FBA308C20}"/>
              </a:ext>
            </a:extLst>
          </p:cNvPr>
          <p:cNvSpPr>
            <a:spLocks noGrp="1"/>
          </p:cNvSpPr>
          <p:nvPr>
            <p:ph idx="1"/>
          </p:nvPr>
        </p:nvSpPr>
        <p:spPr>
          <a:xfrm>
            <a:off x="838201" y="1350336"/>
            <a:ext cx="5257800" cy="4826627"/>
          </a:xfrm>
        </p:spPr>
        <p:txBody>
          <a:bodyPr>
            <a:normAutofit/>
          </a:bodyPr>
          <a:lstStyle/>
          <a:p>
            <a:r>
              <a:rPr lang="en-US" sz="2400"/>
              <a:t>Vicarious trauma, sometimes called secondary trauma, refers to experiencing trauma symptoms as a result of being personally affected by other people’s traumatic experiences.</a:t>
            </a:r>
          </a:p>
          <a:p>
            <a:r>
              <a:rPr lang="en-US" sz="2400"/>
              <a:t>If we are exposed to traumatic stories or content on a regular basis, we may start to have an unbalanced, depressing view of the world.</a:t>
            </a:r>
          </a:p>
          <a:p>
            <a:r>
              <a:rPr lang="en-US" sz="2400"/>
              <a:t>It is a common response to engaging with traumatic stories or content on a regular basis.</a:t>
            </a:r>
          </a:p>
        </p:txBody>
      </p:sp>
      <p:sp>
        <p:nvSpPr>
          <p:cNvPr id="6" name="TextBox 5">
            <a:extLst>
              <a:ext uri="{FF2B5EF4-FFF2-40B4-BE49-F238E27FC236}">
                <a16:creationId xmlns:a16="http://schemas.microsoft.com/office/drawing/2014/main" id="{41E08C81-4745-A841-B73C-389645815C63}"/>
              </a:ext>
            </a:extLst>
          </p:cNvPr>
          <p:cNvSpPr txBox="1"/>
          <p:nvPr/>
        </p:nvSpPr>
        <p:spPr>
          <a:xfrm>
            <a:off x="7263549" y="0"/>
            <a:ext cx="4023360" cy="6858000"/>
          </a:xfrm>
          <a:prstGeom prst="rect">
            <a:avLst/>
          </a:prstGeom>
          <a:solidFill>
            <a:schemeClr val="accent1"/>
          </a:solidFill>
          <a:ln>
            <a:noFill/>
          </a:ln>
        </p:spPr>
        <p:txBody>
          <a:bodyPr wrap="square" lIns="457200" tIns="457200" rIns="457200" bIns="457200" rtlCol="0">
            <a:noAutofit/>
          </a:bodyPr>
          <a:lstStyle/>
          <a:p>
            <a:pPr>
              <a:spcAft>
                <a:spcPts val="600"/>
              </a:spcAft>
            </a:pPr>
            <a:r>
              <a:rPr lang="en-US">
                <a:solidFill>
                  <a:schemeClr val="bg1"/>
                </a:solidFill>
                <a:latin typeface="Poppins" panose="00000500000000000000" pitchFamily="2" charset="0"/>
                <a:cs typeface="Poppins" panose="00000500000000000000" pitchFamily="2" charset="0"/>
              </a:rPr>
              <a:t>Someone who is experiencing vicarious trauma may:</a:t>
            </a:r>
          </a:p>
          <a:p>
            <a:pPr marL="285750" indent="-285750">
              <a:spcAft>
                <a:spcPts val="600"/>
              </a:spcAft>
              <a:buFont typeface="Arial" panose="020B0604020202020204" pitchFamily="34" charset="0"/>
              <a:buChar char="•"/>
            </a:pPr>
            <a:r>
              <a:rPr lang="en-US">
                <a:solidFill>
                  <a:schemeClr val="bg1"/>
                </a:solidFill>
                <a:latin typeface="Poppins" panose="00000500000000000000" pitchFamily="2" charset="0"/>
                <a:cs typeface="Poppins" panose="00000500000000000000" pitchFamily="2" charset="0"/>
              </a:rPr>
              <a:t>Experience unwanted and recurring thoughts or images about other people’s traumatic experiences</a:t>
            </a:r>
            <a:endParaRPr lang="en-US" dirty="0">
              <a:solidFill>
                <a:schemeClr val="bg1"/>
              </a:solidFill>
              <a:latin typeface="Poppins" panose="00000500000000000000" pitchFamily="2" charset="0"/>
              <a:cs typeface="Poppins" panose="00000500000000000000" pitchFamily="2" charset="0"/>
            </a:endParaRPr>
          </a:p>
          <a:p>
            <a:pPr marL="285750" indent="-285750">
              <a:spcAft>
                <a:spcPts val="600"/>
              </a:spcAft>
              <a:buFont typeface="Arial" panose="020B0604020202020204" pitchFamily="34" charset="0"/>
              <a:buChar char="•"/>
            </a:pPr>
            <a:r>
              <a:rPr lang="en-US">
                <a:solidFill>
                  <a:schemeClr val="bg1"/>
                </a:solidFill>
                <a:latin typeface="Poppins" panose="00000500000000000000" pitchFamily="2" charset="0"/>
                <a:cs typeface="Poppins" panose="00000500000000000000" pitchFamily="2" charset="0"/>
              </a:rPr>
              <a:t>Feel deep anger or sadness at how unfair the world is</a:t>
            </a:r>
          </a:p>
          <a:p>
            <a:pPr marL="285750" indent="-285750">
              <a:spcAft>
                <a:spcPts val="600"/>
              </a:spcAft>
              <a:buFont typeface="Arial" panose="020B0604020202020204" pitchFamily="34" charset="0"/>
              <a:buChar char="•"/>
            </a:pPr>
            <a:r>
              <a:rPr lang="en-US">
                <a:solidFill>
                  <a:schemeClr val="bg1"/>
                </a:solidFill>
                <a:latin typeface="Poppins" panose="00000500000000000000" pitchFamily="2" charset="0"/>
                <a:cs typeface="Poppins" panose="00000500000000000000" pitchFamily="2" charset="0"/>
              </a:rPr>
              <a:t>Feel numb to the pain of the world</a:t>
            </a:r>
          </a:p>
          <a:p>
            <a:pPr marL="285750" indent="-285750">
              <a:spcAft>
                <a:spcPts val="600"/>
              </a:spcAft>
              <a:buFont typeface="Arial" panose="020B0604020202020204" pitchFamily="34" charset="0"/>
              <a:buChar char="•"/>
            </a:pPr>
            <a:r>
              <a:rPr lang="en-US">
                <a:solidFill>
                  <a:schemeClr val="bg1"/>
                </a:solidFill>
                <a:latin typeface="Poppins" panose="00000500000000000000" pitchFamily="2" charset="0"/>
                <a:cs typeface="Poppins" panose="00000500000000000000" pitchFamily="2" charset="0"/>
              </a:rPr>
              <a:t>Feel helpless or hopeless</a:t>
            </a:r>
          </a:p>
          <a:p>
            <a:pPr marL="285750" indent="-285750">
              <a:spcAft>
                <a:spcPts val="600"/>
              </a:spcAft>
              <a:buFont typeface="Arial" panose="020B0604020202020204" pitchFamily="34" charset="0"/>
              <a:buChar char="•"/>
            </a:pPr>
            <a:r>
              <a:rPr lang="en-US">
                <a:solidFill>
                  <a:schemeClr val="bg1"/>
                </a:solidFill>
                <a:latin typeface="Poppins" panose="00000500000000000000" pitchFamily="2" charset="0"/>
                <a:cs typeface="Poppins" panose="00000500000000000000" pitchFamily="2" charset="0"/>
              </a:rPr>
              <a:t>Lose trust in people and a sense of personal safety</a:t>
            </a:r>
          </a:p>
          <a:p>
            <a:pPr marL="285750" indent="-285750">
              <a:spcAft>
                <a:spcPts val="600"/>
              </a:spcAft>
              <a:buFont typeface="Arial" panose="020B0604020202020204" pitchFamily="34" charset="0"/>
              <a:buChar char="•"/>
            </a:pPr>
            <a:r>
              <a:rPr lang="en-US">
                <a:solidFill>
                  <a:schemeClr val="bg1"/>
                </a:solidFill>
                <a:latin typeface="Poppins" panose="00000500000000000000" pitchFamily="2" charset="0"/>
                <a:cs typeface="Poppins" panose="00000500000000000000" pitchFamily="2" charset="0"/>
              </a:rPr>
              <a:t>Lose sight of the positive things in the world and see only the negative</a:t>
            </a:r>
          </a:p>
        </p:txBody>
      </p:sp>
      <p:sp>
        <p:nvSpPr>
          <p:cNvPr id="4" name="Rectangle: Rounded Corners 3">
            <a:extLst>
              <a:ext uri="{FF2B5EF4-FFF2-40B4-BE49-F238E27FC236}">
                <a16:creationId xmlns:a16="http://schemas.microsoft.com/office/drawing/2014/main" id="{B1CD58F7-9997-6835-6888-40DEAB6A21D1}"/>
              </a:ext>
            </a:extLst>
          </p:cNvPr>
          <p:cNvSpPr/>
          <p:nvPr/>
        </p:nvSpPr>
        <p:spPr>
          <a:xfrm>
            <a:off x="1923734" y="5697747"/>
            <a:ext cx="4172266" cy="9144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tx1"/>
                </a:solidFill>
              </a:rPr>
              <a:t>What are signs that someone may be experiencing vicarious trauma? </a:t>
            </a:r>
          </a:p>
          <a:p>
            <a:r>
              <a:rPr lang="en-US">
                <a:solidFill>
                  <a:schemeClr val="tx1"/>
                </a:solidFill>
              </a:rPr>
              <a:t>Share your responses in the chat box.</a:t>
            </a:r>
          </a:p>
        </p:txBody>
      </p:sp>
      <p:pic>
        <p:nvPicPr>
          <p:cNvPr id="5" name="Graphic 4" descr="Chat outline">
            <a:extLst>
              <a:ext uri="{FF2B5EF4-FFF2-40B4-BE49-F238E27FC236}">
                <a16:creationId xmlns:a16="http://schemas.microsoft.com/office/drawing/2014/main" id="{BEFA8E21-7A78-3ABD-9D46-BA5D198E4D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9334" y="5638906"/>
            <a:ext cx="914400" cy="914400"/>
          </a:xfrm>
          <a:prstGeom prst="rect">
            <a:avLst/>
          </a:prstGeom>
        </p:spPr>
      </p:pic>
    </p:spTree>
    <p:extLst>
      <p:ext uri="{BB962C8B-B14F-4D97-AF65-F5344CB8AC3E}">
        <p14:creationId xmlns:p14="http://schemas.microsoft.com/office/powerpoint/2010/main" val="93724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4034B26-0E7F-775D-3838-9BF7F5F1182B}"/>
              </a:ext>
            </a:extLst>
          </p:cNvPr>
          <p:cNvSpPr txBox="1"/>
          <p:nvPr/>
        </p:nvSpPr>
        <p:spPr>
          <a:xfrm>
            <a:off x="7263549" y="0"/>
            <a:ext cx="4023360" cy="6858000"/>
          </a:xfrm>
          <a:prstGeom prst="rect">
            <a:avLst/>
          </a:prstGeom>
          <a:solidFill>
            <a:schemeClr val="accent5"/>
          </a:solidFill>
          <a:ln>
            <a:noFill/>
          </a:ln>
        </p:spPr>
        <p:txBody>
          <a:bodyPr wrap="square" lIns="457200" tIns="457200" rIns="457200" bIns="457200" rtlCol="0" anchor="t">
            <a:noAutofit/>
          </a:bodyPr>
          <a:lstStyle/>
          <a:p>
            <a:pPr>
              <a:spcAft>
                <a:spcPts val="600"/>
              </a:spcAft>
            </a:pPr>
            <a:endParaRPr lang="en-US">
              <a:solidFill>
                <a:schemeClr val="bg1"/>
              </a:solidFill>
              <a:latin typeface="Poppins SemiBold" panose="00000700000000000000" pitchFamily="2" charset="0"/>
              <a:cs typeface="Poppins SemiBold" panose="00000700000000000000" pitchFamily="2" charset="0"/>
            </a:endParaRPr>
          </a:p>
        </p:txBody>
      </p:sp>
      <p:sp>
        <p:nvSpPr>
          <p:cNvPr id="2" name="Title 1">
            <a:extLst>
              <a:ext uri="{FF2B5EF4-FFF2-40B4-BE49-F238E27FC236}">
                <a16:creationId xmlns:a16="http://schemas.microsoft.com/office/drawing/2014/main" id="{EE97AD1E-A18F-B0C9-9BC1-2CC5A556F960}"/>
              </a:ext>
            </a:extLst>
          </p:cNvPr>
          <p:cNvSpPr>
            <a:spLocks noGrp="1"/>
          </p:cNvSpPr>
          <p:nvPr>
            <p:ph type="title"/>
          </p:nvPr>
        </p:nvSpPr>
        <p:spPr/>
        <p:txBody>
          <a:bodyPr/>
          <a:lstStyle/>
          <a:p>
            <a:r>
              <a:rPr lang="en-US"/>
              <a:t>VICARIOUS RESILIENCE</a:t>
            </a:r>
          </a:p>
        </p:txBody>
      </p:sp>
      <p:sp>
        <p:nvSpPr>
          <p:cNvPr id="3" name="Content Placeholder 2">
            <a:extLst>
              <a:ext uri="{FF2B5EF4-FFF2-40B4-BE49-F238E27FC236}">
                <a16:creationId xmlns:a16="http://schemas.microsoft.com/office/drawing/2014/main" id="{0E49CB11-97A7-0E5C-F697-BE930EE6490B}"/>
              </a:ext>
            </a:extLst>
          </p:cNvPr>
          <p:cNvSpPr>
            <a:spLocks noGrp="1"/>
          </p:cNvSpPr>
          <p:nvPr>
            <p:ph idx="1"/>
          </p:nvPr>
        </p:nvSpPr>
        <p:spPr>
          <a:xfrm>
            <a:off x="838200" y="1350336"/>
            <a:ext cx="5732721" cy="4826627"/>
          </a:xfrm>
        </p:spPr>
        <p:txBody>
          <a:bodyPr>
            <a:noAutofit/>
          </a:bodyPr>
          <a:lstStyle/>
          <a:p>
            <a:pPr marL="0" indent="0">
              <a:buNone/>
            </a:pPr>
            <a:r>
              <a:rPr lang="en-US" sz="2400"/>
              <a:t>Although data collectors may experience compassion fatigue and vicarious trauma if they are regularly exposed to study participants’ traumatic experiences, </a:t>
            </a:r>
            <a:r>
              <a:rPr lang="en-US" sz="2400" b="1">
                <a:solidFill>
                  <a:schemeClr val="accent3"/>
                </a:solidFill>
              </a:rPr>
              <a:t>this type of work does not automatically lead to compassion fatigue and vicarious trauma</a:t>
            </a:r>
            <a:r>
              <a:rPr lang="en-US" sz="2400"/>
              <a:t>. </a:t>
            </a:r>
          </a:p>
          <a:p>
            <a:pPr marL="0" indent="0">
              <a:buNone/>
            </a:pPr>
            <a:r>
              <a:rPr lang="en-US" sz="2400"/>
              <a:t>Instead, they may experience positive impacts from working closely with and listening to trauma survivors. This is called vicarious resilience.</a:t>
            </a:r>
          </a:p>
        </p:txBody>
      </p:sp>
      <p:sp>
        <p:nvSpPr>
          <p:cNvPr id="7" name="TextBox 6">
            <a:extLst>
              <a:ext uri="{FF2B5EF4-FFF2-40B4-BE49-F238E27FC236}">
                <a16:creationId xmlns:a16="http://schemas.microsoft.com/office/drawing/2014/main" id="{DAAD4F06-7A7E-5B33-9929-576303ED4746}"/>
              </a:ext>
            </a:extLst>
          </p:cNvPr>
          <p:cNvSpPr txBox="1"/>
          <p:nvPr/>
        </p:nvSpPr>
        <p:spPr>
          <a:xfrm>
            <a:off x="709631" y="6183132"/>
            <a:ext cx="6297225" cy="523220"/>
          </a:xfrm>
          <a:prstGeom prst="rect">
            <a:avLst/>
          </a:prstGeom>
          <a:noFill/>
        </p:spPr>
        <p:txBody>
          <a:bodyPr wrap="square" rtlCol="0">
            <a:spAutoFit/>
          </a:bodyPr>
          <a:lstStyle/>
          <a:p>
            <a:r>
              <a:rPr lang="en-US" sz="1400"/>
              <a:t>Source: </a:t>
            </a:r>
            <a:r>
              <a:rPr lang="en-US" sz="1400" dirty="0"/>
              <a:t>Billing L, et al</a:t>
            </a:r>
            <a:r>
              <a:rPr lang="en-US" sz="1400"/>
              <a:t>. </a:t>
            </a:r>
            <a:r>
              <a:rPr lang="en-US" sz="1400" dirty="0">
                <a:hlinkClick r:id="rId3"/>
              </a:rPr>
              <a:t>We Care: evidence review</a:t>
            </a:r>
            <a:r>
              <a:rPr lang="en-US" sz="1400" dirty="0"/>
              <a:t>. Pretoria: Sexual Violence Research Initiative; 2021</a:t>
            </a:r>
            <a:r>
              <a:rPr lang="en-US" sz="1400"/>
              <a:t>.</a:t>
            </a:r>
          </a:p>
        </p:txBody>
      </p:sp>
      <p:sp>
        <p:nvSpPr>
          <p:cNvPr id="4" name="TextBox 3">
            <a:extLst>
              <a:ext uri="{FF2B5EF4-FFF2-40B4-BE49-F238E27FC236}">
                <a16:creationId xmlns:a16="http://schemas.microsoft.com/office/drawing/2014/main" id="{22C43DC8-D0C3-C35E-3D1B-1620DB697A22}"/>
              </a:ext>
            </a:extLst>
          </p:cNvPr>
          <p:cNvSpPr txBox="1"/>
          <p:nvPr/>
        </p:nvSpPr>
        <p:spPr>
          <a:xfrm>
            <a:off x="7263549" y="0"/>
            <a:ext cx="4023360" cy="6858000"/>
          </a:xfrm>
          <a:prstGeom prst="rect">
            <a:avLst/>
          </a:prstGeom>
          <a:solidFill>
            <a:schemeClr val="accent5"/>
          </a:solidFill>
          <a:ln>
            <a:noFill/>
          </a:ln>
        </p:spPr>
        <p:txBody>
          <a:bodyPr wrap="square" lIns="457200" tIns="457200" rIns="457200" bIns="457200" rtlCol="0" anchor="t">
            <a:noAutofit/>
          </a:bodyPr>
          <a:lstStyle/>
          <a:p>
            <a:pPr>
              <a:spcAft>
                <a:spcPts val="600"/>
              </a:spcAft>
            </a:pPr>
            <a:endParaRPr lang="en-US">
              <a:solidFill>
                <a:schemeClr val="bg1"/>
              </a:solidFill>
              <a:latin typeface="Poppins SemiBold" panose="00000700000000000000" pitchFamily="2" charset="0"/>
              <a:cs typeface="Poppins SemiBold" panose="00000700000000000000" pitchFamily="2" charset="0"/>
            </a:endParaRPr>
          </a:p>
          <a:p>
            <a:pPr>
              <a:spcAft>
                <a:spcPts val="600"/>
              </a:spcAft>
            </a:pPr>
            <a:endParaRPr lang="en-US">
              <a:solidFill>
                <a:schemeClr val="bg1"/>
              </a:solidFill>
              <a:latin typeface="Poppins SemiBold" panose="00000700000000000000" pitchFamily="2" charset="0"/>
              <a:cs typeface="Poppins SemiBold" panose="00000700000000000000" pitchFamily="2" charset="0"/>
            </a:endParaRPr>
          </a:p>
          <a:p>
            <a:pPr>
              <a:spcAft>
                <a:spcPts val="600"/>
              </a:spcAft>
            </a:pPr>
            <a:r>
              <a:rPr lang="en-US">
                <a:solidFill>
                  <a:schemeClr val="bg1"/>
                </a:solidFill>
                <a:latin typeface="Poppins SemiBold" panose="00000700000000000000" pitchFamily="2" charset="0"/>
                <a:cs typeface="Poppins SemiBold" panose="00000700000000000000" pitchFamily="2" charset="0"/>
              </a:rPr>
              <a:t>Some find this work improves their </a:t>
            </a:r>
            <a:r>
              <a:rPr lang="en-US" dirty="0">
                <a:solidFill>
                  <a:schemeClr val="bg1"/>
                </a:solidFill>
                <a:latin typeface="Poppins SemiBold" panose="00000700000000000000" pitchFamily="2" charset="0"/>
                <a:cs typeface="Poppins SemiBold" panose="00000700000000000000" pitchFamily="2" charset="0"/>
              </a:rPr>
              <a:t>well-being</a:t>
            </a:r>
            <a:r>
              <a:rPr lang="en-US">
                <a:solidFill>
                  <a:schemeClr val="bg1"/>
                </a:solidFill>
                <a:latin typeface="Poppins SemiBold" panose="00000700000000000000" pitchFamily="2" charset="0"/>
                <a:cs typeface="Poppins SemiBold" panose="00000700000000000000" pitchFamily="2" charset="0"/>
              </a:rPr>
              <a:t> by:</a:t>
            </a:r>
          </a:p>
          <a:p>
            <a:pPr marL="285750" indent="-285750">
              <a:spcAft>
                <a:spcPts val="600"/>
              </a:spcAft>
              <a:buFont typeface="Arial" panose="020B0604020202020204" pitchFamily="34" charset="0"/>
              <a:buChar char="•"/>
            </a:pPr>
            <a:r>
              <a:rPr lang="en-US">
                <a:solidFill>
                  <a:schemeClr val="bg1"/>
                </a:solidFill>
                <a:latin typeface="Poppins SemiBold" panose="00000700000000000000" pitchFamily="2" charset="0"/>
                <a:cs typeface="Poppins SemiBold" panose="00000700000000000000" pitchFamily="2" charset="0"/>
              </a:rPr>
              <a:t>Giving them a sense of purpose and meaning</a:t>
            </a:r>
          </a:p>
          <a:p>
            <a:pPr marL="285750" indent="-285750">
              <a:spcAft>
                <a:spcPts val="600"/>
              </a:spcAft>
              <a:buFont typeface="Arial" panose="020B0604020202020204" pitchFamily="34" charset="0"/>
              <a:buChar char="•"/>
            </a:pPr>
            <a:r>
              <a:rPr lang="en-US">
                <a:solidFill>
                  <a:schemeClr val="bg1"/>
                </a:solidFill>
                <a:latin typeface="Poppins SemiBold" panose="00000700000000000000" pitchFamily="2" charset="0"/>
                <a:cs typeface="Poppins SemiBold" panose="00000700000000000000" pitchFamily="2" charset="0"/>
              </a:rPr>
              <a:t>Giving them strength and inner power</a:t>
            </a:r>
          </a:p>
          <a:p>
            <a:pPr marL="285750" indent="-285750">
              <a:spcAft>
                <a:spcPts val="600"/>
              </a:spcAft>
              <a:buFont typeface="Arial" panose="020B0604020202020204" pitchFamily="34" charset="0"/>
              <a:buChar char="•"/>
            </a:pPr>
            <a:r>
              <a:rPr lang="en-US">
                <a:solidFill>
                  <a:schemeClr val="bg1"/>
                </a:solidFill>
                <a:latin typeface="Poppins SemiBold" panose="00000700000000000000" pitchFamily="2" charset="0"/>
                <a:cs typeface="Poppins SemiBold" panose="00000700000000000000" pitchFamily="2" charset="0"/>
              </a:rPr>
              <a:t>Strengthening feelings of hope, inspiration, and fulfilment</a:t>
            </a:r>
          </a:p>
          <a:p>
            <a:pPr>
              <a:spcAft>
                <a:spcPts val="600"/>
              </a:spcAft>
            </a:pPr>
            <a:endParaRPr lang="en-US">
              <a:solidFill>
                <a:schemeClr val="bg1"/>
              </a:solidFill>
              <a:latin typeface="Poppins SemiBold" panose="00000700000000000000" pitchFamily="2" charset="0"/>
              <a:cs typeface="Poppins SemiBold" panose="00000700000000000000" pitchFamily="2" charset="0"/>
            </a:endParaRPr>
          </a:p>
        </p:txBody>
      </p:sp>
      <p:sp>
        <p:nvSpPr>
          <p:cNvPr id="5" name="Rectangle: Rounded Corners 4">
            <a:extLst>
              <a:ext uri="{FF2B5EF4-FFF2-40B4-BE49-F238E27FC236}">
                <a16:creationId xmlns:a16="http://schemas.microsoft.com/office/drawing/2014/main" id="{62BB5D84-C355-EDC7-B57A-67025B7D2215}"/>
              </a:ext>
            </a:extLst>
          </p:cNvPr>
          <p:cNvSpPr/>
          <p:nvPr/>
        </p:nvSpPr>
        <p:spPr>
          <a:xfrm>
            <a:off x="8429467" y="5262562"/>
            <a:ext cx="2721133" cy="9144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Do these concepts resonate with you?</a:t>
            </a:r>
          </a:p>
          <a:p>
            <a:r>
              <a:rPr lang="en-US">
                <a:solidFill>
                  <a:schemeClr val="bg1"/>
                </a:solidFill>
              </a:rPr>
              <a:t>Share your responses in the chat box or by unmuting your mic.</a:t>
            </a:r>
          </a:p>
        </p:txBody>
      </p:sp>
      <p:pic>
        <p:nvPicPr>
          <p:cNvPr id="6" name="Graphic 5" descr="Chat outline">
            <a:extLst>
              <a:ext uri="{FF2B5EF4-FFF2-40B4-BE49-F238E27FC236}">
                <a16:creationId xmlns:a16="http://schemas.microsoft.com/office/drawing/2014/main" id="{1F78FEB1-3CF2-8AD8-2F0D-15D3A8FAEB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15067" y="5203721"/>
            <a:ext cx="914400" cy="914400"/>
          </a:xfrm>
          <a:prstGeom prst="rect">
            <a:avLst/>
          </a:prstGeom>
        </p:spPr>
      </p:pic>
    </p:spTree>
    <p:extLst>
      <p:ext uri="{BB962C8B-B14F-4D97-AF65-F5344CB8AC3E}">
        <p14:creationId xmlns:p14="http://schemas.microsoft.com/office/powerpoint/2010/main" val="144297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9F93AB-9887-7D43-A35D-7D4EF8198DC4}"/>
              </a:ext>
            </a:extLst>
          </p:cNvPr>
          <p:cNvSpPr/>
          <p:nvPr/>
        </p:nvSpPr>
        <p:spPr>
          <a:xfrm>
            <a:off x="943450" y="1810285"/>
            <a:ext cx="9736824" cy="2011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numCol="5" rtlCol="0" anchor="t"/>
          <a:lstStyle/>
          <a:p>
            <a:pPr algn="ctr"/>
            <a:r>
              <a:rPr lang="en-US"/>
              <a:t>Amazed</a:t>
            </a:r>
          </a:p>
          <a:p>
            <a:pPr algn="ctr"/>
            <a:endParaRPr lang="en-US"/>
          </a:p>
          <a:p>
            <a:pPr algn="ctr"/>
            <a:r>
              <a:rPr lang="en-US"/>
              <a:t>Comfortable</a:t>
            </a:r>
          </a:p>
          <a:p>
            <a:pPr algn="ctr"/>
            <a:endParaRPr lang="en-US"/>
          </a:p>
          <a:p>
            <a:pPr algn="ctr"/>
            <a:r>
              <a:rPr lang="en-US"/>
              <a:t>Confident</a:t>
            </a:r>
          </a:p>
          <a:p>
            <a:pPr algn="ctr"/>
            <a:endParaRPr lang="en-US"/>
          </a:p>
          <a:p>
            <a:pPr algn="ctr"/>
            <a:r>
              <a:rPr lang="en-US"/>
              <a:t>Eager</a:t>
            </a:r>
          </a:p>
          <a:p>
            <a:pPr algn="ctr"/>
            <a:endParaRPr lang="en-US"/>
          </a:p>
          <a:p>
            <a:pPr algn="ctr"/>
            <a:r>
              <a:rPr lang="en-US"/>
              <a:t>Energetic</a:t>
            </a:r>
          </a:p>
          <a:p>
            <a:pPr algn="ctr"/>
            <a:endParaRPr lang="en-US"/>
          </a:p>
          <a:p>
            <a:pPr algn="ctr"/>
            <a:r>
              <a:rPr lang="en-US"/>
              <a:t>Fulfilled</a:t>
            </a:r>
          </a:p>
          <a:p>
            <a:pPr algn="ctr"/>
            <a:endParaRPr lang="en-US"/>
          </a:p>
          <a:p>
            <a:pPr algn="ctr"/>
            <a:r>
              <a:rPr lang="en-US"/>
              <a:t>Grateful</a:t>
            </a:r>
          </a:p>
          <a:p>
            <a:pPr algn="ctr"/>
            <a:endParaRPr lang="en-US"/>
          </a:p>
          <a:p>
            <a:pPr algn="ctr"/>
            <a:r>
              <a:rPr lang="en-US"/>
              <a:t>Hopeful</a:t>
            </a:r>
          </a:p>
          <a:p>
            <a:pPr algn="ctr"/>
            <a:endParaRPr lang="en-US"/>
          </a:p>
          <a:p>
            <a:pPr algn="ctr"/>
            <a:r>
              <a:rPr lang="en-US"/>
              <a:t>Inspired</a:t>
            </a:r>
          </a:p>
          <a:p>
            <a:pPr algn="ctr"/>
            <a:endParaRPr lang="en-US"/>
          </a:p>
          <a:p>
            <a:pPr algn="ctr"/>
            <a:r>
              <a:rPr lang="en-US"/>
              <a:t>Intrigued</a:t>
            </a:r>
          </a:p>
          <a:p>
            <a:pPr algn="ctr"/>
            <a:endParaRPr lang="en-US"/>
          </a:p>
          <a:p>
            <a:pPr algn="ctr"/>
            <a:r>
              <a:rPr lang="en-US"/>
              <a:t>Joyful</a:t>
            </a:r>
          </a:p>
          <a:p>
            <a:pPr algn="ctr"/>
            <a:endParaRPr lang="en-US"/>
          </a:p>
          <a:p>
            <a:pPr algn="ctr"/>
            <a:r>
              <a:rPr lang="en-US"/>
              <a:t>Moved</a:t>
            </a:r>
          </a:p>
          <a:p>
            <a:pPr algn="ctr"/>
            <a:endParaRPr lang="en-US"/>
          </a:p>
          <a:p>
            <a:pPr algn="ctr"/>
            <a:r>
              <a:rPr lang="en-US"/>
              <a:t>Optimistic</a:t>
            </a:r>
          </a:p>
          <a:p>
            <a:pPr algn="ctr"/>
            <a:endParaRPr lang="en-US"/>
          </a:p>
          <a:p>
            <a:pPr algn="ctr"/>
            <a:r>
              <a:rPr lang="en-US"/>
              <a:t>Proud</a:t>
            </a:r>
          </a:p>
          <a:p>
            <a:pPr algn="ctr"/>
            <a:endParaRPr lang="en-US"/>
          </a:p>
          <a:p>
            <a:pPr algn="ctr"/>
            <a:r>
              <a:rPr lang="en-US"/>
              <a:t>Refreshed </a:t>
            </a:r>
          </a:p>
          <a:p>
            <a:pPr algn="ctr"/>
            <a:endParaRPr lang="en-US"/>
          </a:p>
          <a:p>
            <a:pPr algn="ctr"/>
            <a:r>
              <a:rPr lang="en-US"/>
              <a:t>Relieved</a:t>
            </a:r>
          </a:p>
          <a:p>
            <a:pPr algn="ctr"/>
            <a:endParaRPr lang="en-US"/>
          </a:p>
          <a:p>
            <a:pPr algn="ctr"/>
            <a:r>
              <a:rPr lang="en-US"/>
              <a:t>Stimulated</a:t>
            </a:r>
          </a:p>
          <a:p>
            <a:pPr algn="ctr"/>
            <a:endParaRPr lang="en-US"/>
          </a:p>
          <a:p>
            <a:pPr algn="ctr"/>
            <a:r>
              <a:rPr lang="en-US"/>
              <a:t>Surprised</a:t>
            </a:r>
          </a:p>
          <a:p>
            <a:pPr algn="ctr"/>
            <a:endParaRPr lang="en-US"/>
          </a:p>
          <a:p>
            <a:pPr algn="ctr"/>
            <a:r>
              <a:rPr lang="en-US"/>
              <a:t>Touched</a:t>
            </a:r>
          </a:p>
          <a:p>
            <a:pPr algn="ctr"/>
            <a:endParaRPr lang="en-US"/>
          </a:p>
          <a:p>
            <a:pPr algn="ctr"/>
            <a:r>
              <a:rPr lang="en-US"/>
              <a:t>Trustful</a:t>
            </a:r>
          </a:p>
        </p:txBody>
      </p:sp>
      <p:sp>
        <p:nvSpPr>
          <p:cNvPr id="11" name="Flowchart: Process 10">
            <a:extLst>
              <a:ext uri="{FF2B5EF4-FFF2-40B4-BE49-F238E27FC236}">
                <a16:creationId xmlns:a16="http://schemas.microsoft.com/office/drawing/2014/main" id="{80878AB7-6E93-2F88-622C-639C7CA08375}"/>
              </a:ext>
            </a:extLst>
          </p:cNvPr>
          <p:cNvSpPr/>
          <p:nvPr/>
        </p:nvSpPr>
        <p:spPr>
          <a:xfrm rot="5400000">
            <a:off x="5572415" y="-3286263"/>
            <a:ext cx="478895" cy="9736827"/>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solidFill>
                  <a:schemeClr val="accent3"/>
                </a:solidFill>
              </a:rPr>
              <a:t>Examples of feelings when needs are fulfilled</a:t>
            </a:r>
          </a:p>
        </p:txBody>
      </p:sp>
      <p:sp>
        <p:nvSpPr>
          <p:cNvPr id="12" name="Rectangle 11">
            <a:extLst>
              <a:ext uri="{FF2B5EF4-FFF2-40B4-BE49-F238E27FC236}">
                <a16:creationId xmlns:a16="http://schemas.microsoft.com/office/drawing/2014/main" id="{CFCA3411-FDD2-0CF9-FD9F-5038DD5F5799}"/>
              </a:ext>
            </a:extLst>
          </p:cNvPr>
          <p:cNvSpPr/>
          <p:nvPr/>
        </p:nvSpPr>
        <p:spPr>
          <a:xfrm>
            <a:off x="943450" y="4300689"/>
            <a:ext cx="9736824" cy="2103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numCol="5" rtlCol="0" anchor="t"/>
          <a:lstStyle/>
          <a:p>
            <a:pPr algn="ctr"/>
            <a:r>
              <a:rPr lang="en-US"/>
              <a:t>Afraid</a:t>
            </a:r>
          </a:p>
          <a:p>
            <a:pPr algn="ctr"/>
            <a:endParaRPr lang="en-US"/>
          </a:p>
          <a:p>
            <a:pPr algn="ctr"/>
            <a:r>
              <a:rPr lang="en-US"/>
              <a:t>Angry</a:t>
            </a:r>
          </a:p>
          <a:p>
            <a:pPr algn="ctr"/>
            <a:endParaRPr lang="en-US"/>
          </a:p>
          <a:p>
            <a:pPr algn="ctr"/>
            <a:r>
              <a:rPr lang="en-US"/>
              <a:t>Annoyed</a:t>
            </a:r>
          </a:p>
          <a:p>
            <a:pPr algn="ctr"/>
            <a:endParaRPr lang="en-US"/>
          </a:p>
          <a:p>
            <a:pPr algn="ctr"/>
            <a:r>
              <a:rPr lang="en-US"/>
              <a:t>Concerned</a:t>
            </a:r>
          </a:p>
          <a:p>
            <a:pPr algn="ctr"/>
            <a:endParaRPr lang="en-US"/>
          </a:p>
          <a:p>
            <a:pPr algn="ctr"/>
            <a:r>
              <a:rPr lang="en-US"/>
              <a:t>Confused</a:t>
            </a:r>
          </a:p>
          <a:p>
            <a:pPr algn="ctr"/>
            <a:endParaRPr lang="en-US"/>
          </a:p>
          <a:p>
            <a:pPr algn="ctr"/>
            <a:r>
              <a:rPr lang="en-US"/>
              <a:t>Disconnected</a:t>
            </a:r>
          </a:p>
          <a:p>
            <a:pPr algn="ctr"/>
            <a:endParaRPr lang="en-US"/>
          </a:p>
          <a:p>
            <a:pPr algn="ctr"/>
            <a:r>
              <a:rPr lang="en-US"/>
              <a:t>Disappointed</a:t>
            </a:r>
          </a:p>
          <a:p>
            <a:pPr algn="ctr"/>
            <a:endParaRPr lang="en-US"/>
          </a:p>
          <a:p>
            <a:pPr algn="ctr"/>
            <a:r>
              <a:rPr lang="en-US"/>
              <a:t>Discouraged</a:t>
            </a:r>
          </a:p>
          <a:p>
            <a:pPr algn="ctr"/>
            <a:br>
              <a:rPr lang="en-US"/>
            </a:br>
            <a:r>
              <a:rPr lang="en-US"/>
              <a:t>Distressed</a:t>
            </a:r>
          </a:p>
          <a:p>
            <a:pPr algn="ctr"/>
            <a:endParaRPr lang="en-US"/>
          </a:p>
          <a:p>
            <a:pPr algn="ctr"/>
            <a:r>
              <a:rPr lang="en-US"/>
              <a:t>Embarrassed</a:t>
            </a:r>
          </a:p>
          <a:p>
            <a:pPr algn="ctr"/>
            <a:endParaRPr lang="en-US"/>
          </a:p>
          <a:p>
            <a:pPr algn="ctr"/>
            <a:r>
              <a:rPr lang="en-US"/>
              <a:t>Fatigued</a:t>
            </a:r>
          </a:p>
          <a:p>
            <a:pPr algn="ctr"/>
            <a:endParaRPr lang="en-US"/>
          </a:p>
          <a:p>
            <a:pPr algn="ctr"/>
            <a:r>
              <a:rPr lang="en-US"/>
              <a:t>Frustrated</a:t>
            </a:r>
          </a:p>
          <a:p>
            <a:pPr algn="ctr"/>
            <a:endParaRPr lang="en-US"/>
          </a:p>
          <a:p>
            <a:pPr algn="ctr"/>
            <a:r>
              <a:rPr lang="en-US"/>
              <a:t>Helpless</a:t>
            </a:r>
          </a:p>
          <a:p>
            <a:pPr algn="ctr"/>
            <a:endParaRPr lang="en-US"/>
          </a:p>
          <a:p>
            <a:pPr algn="ctr"/>
            <a:r>
              <a:rPr lang="en-US"/>
              <a:t>Hopeless</a:t>
            </a:r>
          </a:p>
          <a:p>
            <a:pPr algn="ctr"/>
            <a:endParaRPr lang="en-US"/>
          </a:p>
          <a:p>
            <a:pPr algn="ctr"/>
            <a:r>
              <a:rPr lang="en-US"/>
              <a:t>Lonely</a:t>
            </a:r>
          </a:p>
          <a:p>
            <a:pPr algn="ctr"/>
            <a:endParaRPr lang="en-US"/>
          </a:p>
          <a:p>
            <a:pPr algn="ctr"/>
            <a:r>
              <a:rPr lang="en-US"/>
              <a:t>Nervous</a:t>
            </a:r>
          </a:p>
          <a:p>
            <a:pPr algn="ctr"/>
            <a:endParaRPr lang="en-US"/>
          </a:p>
          <a:p>
            <a:pPr algn="ctr"/>
            <a:r>
              <a:rPr lang="en-US"/>
              <a:t>Overwhelmed</a:t>
            </a:r>
          </a:p>
          <a:p>
            <a:pPr algn="ctr"/>
            <a:endParaRPr lang="en-US"/>
          </a:p>
          <a:p>
            <a:pPr algn="ctr"/>
            <a:r>
              <a:rPr lang="en-US"/>
              <a:t>Reluctant</a:t>
            </a:r>
          </a:p>
          <a:p>
            <a:pPr algn="ctr"/>
            <a:endParaRPr lang="en-US"/>
          </a:p>
          <a:p>
            <a:pPr algn="ctr"/>
            <a:r>
              <a:rPr lang="en-US"/>
              <a:t>Sad</a:t>
            </a:r>
          </a:p>
          <a:p>
            <a:pPr algn="ctr"/>
            <a:endParaRPr lang="en-US"/>
          </a:p>
          <a:p>
            <a:pPr algn="ctr"/>
            <a:r>
              <a:rPr lang="en-US"/>
              <a:t>Uncomfortable</a:t>
            </a:r>
          </a:p>
        </p:txBody>
      </p:sp>
      <p:sp>
        <p:nvSpPr>
          <p:cNvPr id="14" name="Flowchart: Process 13">
            <a:extLst>
              <a:ext uri="{FF2B5EF4-FFF2-40B4-BE49-F238E27FC236}">
                <a16:creationId xmlns:a16="http://schemas.microsoft.com/office/drawing/2014/main" id="{828D1FE3-FE9B-E08F-E21A-66CA880D861A}"/>
              </a:ext>
            </a:extLst>
          </p:cNvPr>
          <p:cNvSpPr/>
          <p:nvPr/>
        </p:nvSpPr>
        <p:spPr>
          <a:xfrm rot="5400000">
            <a:off x="5572415" y="-807172"/>
            <a:ext cx="478895" cy="9736827"/>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solidFill>
                  <a:schemeClr val="accent1"/>
                </a:solidFill>
              </a:rPr>
              <a:t>Examples of feelings when needs are not fulfilled</a:t>
            </a:r>
          </a:p>
        </p:txBody>
      </p:sp>
      <p:sp>
        <p:nvSpPr>
          <p:cNvPr id="2" name="TPQuestion" title="Question Text">
            <a:extLst>
              <a:ext uri="{FF2B5EF4-FFF2-40B4-BE49-F238E27FC236}">
                <a16:creationId xmlns:a16="http://schemas.microsoft.com/office/drawing/2014/main" id="{15BF1629-8A3B-2F01-A3DB-0B95433F3E67}"/>
              </a:ext>
            </a:extLst>
          </p:cNvPr>
          <p:cNvSpPr>
            <a:spLocks noGrp="1"/>
          </p:cNvSpPr>
          <p:nvPr>
            <p:ph type="title"/>
          </p:nvPr>
        </p:nvSpPr>
        <p:spPr>
          <a:xfrm>
            <a:off x="838200" y="604082"/>
            <a:ext cx="10515600" cy="548640"/>
          </a:xfrm>
        </p:spPr>
        <p:txBody>
          <a:bodyPr>
            <a:normAutofit/>
          </a:bodyPr>
          <a:lstStyle/>
          <a:p>
            <a:r>
              <a:rPr lang="en-US" sz="3000">
                <a:solidFill>
                  <a:schemeClr val="accent1"/>
                </a:solidFill>
                <a:latin typeface="Poppins SemiBold" panose="00000700000000000000" pitchFamily="2" charset="0"/>
                <a:cs typeface="Poppins SemiBold" panose="00000700000000000000" pitchFamily="2" charset="0"/>
              </a:rPr>
              <a:t>How did you feel?</a:t>
            </a:r>
          </a:p>
        </p:txBody>
      </p:sp>
      <p:sp>
        <p:nvSpPr>
          <p:cNvPr id="4" name="TPPolling" title="Polling Shape">
            <a:extLst>
              <a:ext uri="{FF2B5EF4-FFF2-40B4-BE49-F238E27FC236}">
                <a16:creationId xmlns:a16="http://schemas.microsoft.com/office/drawing/2014/main" id="{9038DF95-6F16-22CD-0741-99C0C1DA0FD7}"/>
              </a:ext>
            </a:extLst>
          </p:cNvPr>
          <p:cNvSpPr/>
          <p:nvPr/>
        </p:nvSpPr>
        <p:spPr>
          <a:xfrm>
            <a:off x="0" y="0"/>
            <a:ext cx="12700" cy="12700"/>
          </a:xfrm>
          <a:prstGeom prst="rect">
            <a:avLst/>
          </a:prstGeom>
          <a:solidFill>
            <a:schemeClr val="accent1">
              <a:alpha val="10000"/>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18C2D5E-3B3D-0ACA-FDF7-A6C70AF75A26}"/>
              </a:ext>
            </a:extLst>
          </p:cNvPr>
          <p:cNvSpPr txBox="1"/>
          <p:nvPr/>
        </p:nvSpPr>
        <p:spPr>
          <a:xfrm>
            <a:off x="838200" y="1033511"/>
            <a:ext cx="9607475" cy="400110"/>
          </a:xfrm>
          <a:prstGeom prst="rect">
            <a:avLst/>
          </a:prstGeom>
          <a:noFill/>
        </p:spPr>
        <p:txBody>
          <a:bodyPr wrap="square" rtlCol="0">
            <a:spAutoFit/>
          </a:bodyPr>
          <a:lstStyle/>
          <a:p>
            <a:r>
              <a:rPr lang="en-US" sz="2000">
                <a:solidFill>
                  <a:schemeClr val="tx2"/>
                </a:solidFill>
                <a:cs typeface="Arial" panose="020B0604020202020204" pitchFamily="34" charset="0"/>
              </a:rPr>
              <a:t>Mark the word that best represents how you felt. </a:t>
            </a:r>
          </a:p>
        </p:txBody>
      </p:sp>
      <p:sp>
        <p:nvSpPr>
          <p:cNvPr id="13" name="TextBox 12">
            <a:extLst>
              <a:ext uri="{FF2B5EF4-FFF2-40B4-BE49-F238E27FC236}">
                <a16:creationId xmlns:a16="http://schemas.microsoft.com/office/drawing/2014/main" id="{9C8CD91E-E0B0-595F-BF40-1D4699099103}"/>
              </a:ext>
            </a:extLst>
          </p:cNvPr>
          <p:cNvSpPr txBox="1"/>
          <p:nvPr/>
        </p:nvSpPr>
        <p:spPr>
          <a:xfrm>
            <a:off x="943449" y="6561752"/>
            <a:ext cx="5270064" cy="307777"/>
          </a:xfrm>
          <a:prstGeom prst="rect">
            <a:avLst/>
          </a:prstGeom>
          <a:noFill/>
        </p:spPr>
        <p:txBody>
          <a:bodyPr wrap="square" rtlCol="0">
            <a:spAutoFit/>
          </a:bodyPr>
          <a:lstStyle/>
          <a:p>
            <a:r>
              <a:rPr lang="en-US" sz="1400"/>
              <a:t>Source: Adapted from </a:t>
            </a:r>
            <a:r>
              <a:rPr lang="en-US" sz="1400" dirty="0"/>
              <a:t>the </a:t>
            </a:r>
            <a:r>
              <a:rPr lang="en-US" sz="1400"/>
              <a:t>Center for Nonviolent Communication</a:t>
            </a:r>
          </a:p>
        </p:txBody>
      </p:sp>
      <p:sp>
        <p:nvSpPr>
          <p:cNvPr id="5" name="Speech Bubble: Rectangle with Corners Rounded 4">
            <a:extLst>
              <a:ext uri="{FF2B5EF4-FFF2-40B4-BE49-F238E27FC236}">
                <a16:creationId xmlns:a16="http://schemas.microsoft.com/office/drawing/2014/main" id="{AF3B2D92-361E-7A17-FF13-F6F6DE31EED6}"/>
              </a:ext>
            </a:extLst>
          </p:cNvPr>
          <p:cNvSpPr/>
          <p:nvPr/>
        </p:nvSpPr>
        <p:spPr>
          <a:xfrm>
            <a:off x="8987661" y="389920"/>
            <a:ext cx="2820202" cy="1232033"/>
          </a:xfrm>
          <a:prstGeom prst="wedgeRoundRectCallout">
            <a:avLst>
              <a:gd name="adj1" fmla="val -54767"/>
              <a:gd name="adj2" fmla="val 21895"/>
              <a:gd name="adj3" fmla="val 16667"/>
            </a:avLst>
          </a:prstGeom>
          <a:solidFill>
            <a:schemeClr val="bg1"/>
          </a:solidFill>
          <a:ln w="38100">
            <a:solidFill>
              <a:schemeClr val="accent2"/>
            </a:solidFill>
          </a:ln>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US">
                <a:solidFill>
                  <a:schemeClr val="tx1"/>
                </a:solidFill>
              </a:rPr>
              <a:t>Think about a time when you discussed a sensitive topic with a study participant. </a:t>
            </a:r>
          </a:p>
        </p:txBody>
      </p:sp>
      <p:sp>
        <p:nvSpPr>
          <p:cNvPr id="9" name="TextBox 8">
            <a:extLst>
              <a:ext uri="{FF2B5EF4-FFF2-40B4-BE49-F238E27FC236}">
                <a16:creationId xmlns:a16="http://schemas.microsoft.com/office/drawing/2014/main" id="{07154B10-B224-D86A-99C8-FCC69797F5EC}"/>
              </a:ext>
            </a:extLst>
          </p:cNvPr>
          <p:cNvSpPr txBox="1"/>
          <p:nvPr/>
        </p:nvSpPr>
        <p:spPr>
          <a:xfrm>
            <a:off x="2711221" y="103680"/>
            <a:ext cx="6769558" cy="400110"/>
          </a:xfrm>
          <a:prstGeom prst="rect">
            <a:avLst/>
          </a:prstGeom>
          <a:noFill/>
        </p:spPr>
        <p:txBody>
          <a:bodyPr wrap="square" rtlCol="0">
            <a:spAutoFit/>
          </a:bodyPr>
          <a:lstStyle/>
          <a:p>
            <a:pPr algn="ctr"/>
            <a:r>
              <a:rPr lang="en-US" sz="2000">
                <a:solidFill>
                  <a:schemeClr val="tx2"/>
                </a:solidFill>
                <a:cs typeface="Arial" panose="020B0604020202020204" pitchFamily="34" charset="0"/>
              </a:rPr>
              <a:t>Go to </a:t>
            </a:r>
            <a:r>
              <a:rPr lang="en-US" sz="2000" b="1">
                <a:solidFill>
                  <a:schemeClr val="tx2"/>
                </a:solidFill>
                <a:cs typeface="Arial" panose="020B0604020202020204" pitchFamily="34" charset="0"/>
              </a:rPr>
              <a:t>www.menti.com</a:t>
            </a:r>
            <a:r>
              <a:rPr lang="en-US" sz="2000">
                <a:solidFill>
                  <a:schemeClr val="tx2"/>
                </a:solidFill>
                <a:cs typeface="Arial" panose="020B0604020202020204" pitchFamily="34" charset="0"/>
              </a:rPr>
              <a:t> and use the code </a:t>
            </a:r>
            <a:r>
              <a:rPr lang="en-US" sz="2000" b="1">
                <a:solidFill>
                  <a:schemeClr val="tx2"/>
                </a:solidFill>
                <a:cs typeface="Arial" panose="020B0604020202020204" pitchFamily="34" charset="0"/>
              </a:rPr>
              <a:t>#### ####</a:t>
            </a:r>
          </a:p>
        </p:txBody>
      </p:sp>
    </p:spTree>
    <p:custDataLst>
      <p:tags r:id="rId1"/>
    </p:custDataLst>
    <p:extLst>
      <p:ext uri="{BB962C8B-B14F-4D97-AF65-F5344CB8AC3E}">
        <p14:creationId xmlns:p14="http://schemas.microsoft.com/office/powerpoint/2010/main" val="3629515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lowchart: Process 11">
            <a:extLst>
              <a:ext uri="{FF2B5EF4-FFF2-40B4-BE49-F238E27FC236}">
                <a16:creationId xmlns:a16="http://schemas.microsoft.com/office/drawing/2014/main" id="{4B7AFAB7-6408-B9A7-50D5-5D8BF63716A1}"/>
              </a:ext>
            </a:extLst>
          </p:cNvPr>
          <p:cNvSpPr/>
          <p:nvPr/>
        </p:nvSpPr>
        <p:spPr>
          <a:xfrm rot="5400000">
            <a:off x="5571411" y="-2907948"/>
            <a:ext cx="478895" cy="9945318"/>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solidFill>
                  <a:schemeClr val="accent2"/>
                </a:solidFill>
              </a:rPr>
              <a:t>Examples of needs</a:t>
            </a:r>
          </a:p>
        </p:txBody>
      </p:sp>
      <p:sp>
        <p:nvSpPr>
          <p:cNvPr id="2" name="TPQuestion" title="Question Text">
            <a:extLst>
              <a:ext uri="{FF2B5EF4-FFF2-40B4-BE49-F238E27FC236}">
                <a16:creationId xmlns:a16="http://schemas.microsoft.com/office/drawing/2014/main" id="{68EC0CE9-E02E-33FF-09E5-6C655563B80E}"/>
              </a:ext>
            </a:extLst>
          </p:cNvPr>
          <p:cNvSpPr>
            <a:spLocks noGrp="1"/>
          </p:cNvSpPr>
          <p:nvPr>
            <p:ph type="title"/>
          </p:nvPr>
        </p:nvSpPr>
        <p:spPr>
          <a:xfrm>
            <a:off x="838200" y="637466"/>
            <a:ext cx="10515600" cy="548640"/>
          </a:xfrm>
        </p:spPr>
        <p:txBody>
          <a:bodyPr>
            <a:normAutofit/>
          </a:bodyPr>
          <a:lstStyle/>
          <a:p>
            <a:r>
              <a:rPr lang="en-US" sz="3000">
                <a:solidFill>
                  <a:schemeClr val="accent1"/>
                </a:solidFill>
                <a:latin typeface="Poppins SemiBold" panose="00000700000000000000" pitchFamily="2" charset="0"/>
                <a:cs typeface="Poppins SemiBold" panose="00000700000000000000" pitchFamily="2" charset="0"/>
              </a:rPr>
              <a:t>What were your needs?</a:t>
            </a:r>
          </a:p>
        </p:txBody>
      </p:sp>
      <p:sp>
        <p:nvSpPr>
          <p:cNvPr id="4" name="TPPolling" title="Polling Shape">
            <a:extLst>
              <a:ext uri="{FF2B5EF4-FFF2-40B4-BE49-F238E27FC236}">
                <a16:creationId xmlns:a16="http://schemas.microsoft.com/office/drawing/2014/main" id="{45C459EA-1D01-2485-721E-230067133C04}"/>
              </a:ext>
            </a:extLst>
          </p:cNvPr>
          <p:cNvSpPr/>
          <p:nvPr/>
        </p:nvSpPr>
        <p:spPr>
          <a:xfrm>
            <a:off x="0" y="0"/>
            <a:ext cx="12700" cy="12700"/>
          </a:xfrm>
          <a:prstGeom prst="rect">
            <a:avLst/>
          </a:prstGeom>
          <a:solidFill>
            <a:schemeClr val="accent1">
              <a:alpha val="10000"/>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599A0BB-5FFB-BA33-C126-3651C9ADF959}"/>
              </a:ext>
            </a:extLst>
          </p:cNvPr>
          <p:cNvSpPr txBox="1"/>
          <p:nvPr/>
        </p:nvSpPr>
        <p:spPr>
          <a:xfrm>
            <a:off x="838200" y="1067234"/>
            <a:ext cx="9607475" cy="400110"/>
          </a:xfrm>
          <a:prstGeom prst="rect">
            <a:avLst/>
          </a:prstGeom>
          <a:noFill/>
        </p:spPr>
        <p:txBody>
          <a:bodyPr wrap="square" rtlCol="0">
            <a:spAutoFit/>
          </a:bodyPr>
          <a:lstStyle/>
          <a:p>
            <a:r>
              <a:rPr lang="en-US" sz="2000">
                <a:solidFill>
                  <a:schemeClr val="tx2"/>
                </a:solidFill>
                <a:cs typeface="Arial" panose="020B0604020202020204" pitchFamily="34" charset="0"/>
              </a:rPr>
              <a:t>Mark the word that best represents what your need was.</a:t>
            </a:r>
          </a:p>
        </p:txBody>
      </p:sp>
      <p:sp>
        <p:nvSpPr>
          <p:cNvPr id="11" name="TextBox 10">
            <a:extLst>
              <a:ext uri="{FF2B5EF4-FFF2-40B4-BE49-F238E27FC236}">
                <a16:creationId xmlns:a16="http://schemas.microsoft.com/office/drawing/2014/main" id="{D745ECF7-737D-C35E-EA9B-15B9BF021118}"/>
              </a:ext>
            </a:extLst>
          </p:cNvPr>
          <p:cNvSpPr txBox="1"/>
          <p:nvPr/>
        </p:nvSpPr>
        <p:spPr>
          <a:xfrm>
            <a:off x="838200" y="6016257"/>
            <a:ext cx="4857520" cy="307777"/>
          </a:xfrm>
          <a:prstGeom prst="rect">
            <a:avLst/>
          </a:prstGeom>
          <a:noFill/>
        </p:spPr>
        <p:txBody>
          <a:bodyPr wrap="square" rtlCol="0">
            <a:spAutoFit/>
          </a:bodyPr>
          <a:lstStyle/>
          <a:p>
            <a:r>
              <a:rPr lang="en-US" sz="1400"/>
              <a:t>Source: Adapted from </a:t>
            </a:r>
            <a:r>
              <a:rPr lang="en-US" sz="1400" dirty="0"/>
              <a:t>the </a:t>
            </a:r>
            <a:r>
              <a:rPr lang="en-US" sz="1400"/>
              <a:t>Center for Nonviolent Communication</a:t>
            </a:r>
          </a:p>
        </p:txBody>
      </p:sp>
      <p:sp>
        <p:nvSpPr>
          <p:cNvPr id="5" name="TextBox 4">
            <a:extLst>
              <a:ext uri="{FF2B5EF4-FFF2-40B4-BE49-F238E27FC236}">
                <a16:creationId xmlns:a16="http://schemas.microsoft.com/office/drawing/2014/main" id="{07521EA3-A3D5-DF39-16C9-7624F5852F60}"/>
              </a:ext>
            </a:extLst>
          </p:cNvPr>
          <p:cNvSpPr txBox="1"/>
          <p:nvPr/>
        </p:nvSpPr>
        <p:spPr>
          <a:xfrm>
            <a:off x="2711221" y="103680"/>
            <a:ext cx="6769558" cy="400110"/>
          </a:xfrm>
          <a:prstGeom prst="rect">
            <a:avLst/>
          </a:prstGeom>
          <a:noFill/>
        </p:spPr>
        <p:txBody>
          <a:bodyPr wrap="square" rtlCol="0">
            <a:spAutoFit/>
          </a:bodyPr>
          <a:lstStyle/>
          <a:p>
            <a:pPr algn="ctr"/>
            <a:r>
              <a:rPr lang="en-US" sz="2000">
                <a:solidFill>
                  <a:schemeClr val="tx2"/>
                </a:solidFill>
                <a:cs typeface="Arial" panose="020B0604020202020204" pitchFamily="34" charset="0"/>
              </a:rPr>
              <a:t>Go to </a:t>
            </a:r>
            <a:r>
              <a:rPr lang="en-US" sz="2000" b="1">
                <a:solidFill>
                  <a:schemeClr val="tx2"/>
                </a:solidFill>
                <a:cs typeface="Arial" panose="020B0604020202020204" pitchFamily="34" charset="0"/>
              </a:rPr>
              <a:t>www.menti.com</a:t>
            </a:r>
            <a:r>
              <a:rPr lang="en-US" sz="2000">
                <a:solidFill>
                  <a:schemeClr val="tx2"/>
                </a:solidFill>
                <a:cs typeface="Arial" panose="020B0604020202020204" pitchFamily="34" charset="0"/>
              </a:rPr>
              <a:t> and use the code </a:t>
            </a:r>
            <a:r>
              <a:rPr lang="en-US" sz="2000" b="1">
                <a:solidFill>
                  <a:schemeClr val="tx2"/>
                </a:solidFill>
                <a:cs typeface="Arial" panose="020B0604020202020204" pitchFamily="34" charset="0"/>
              </a:rPr>
              <a:t>#### ####</a:t>
            </a:r>
          </a:p>
        </p:txBody>
      </p:sp>
      <p:sp>
        <p:nvSpPr>
          <p:cNvPr id="10" name="Speech Bubble: Rectangle with Corners Rounded 9">
            <a:extLst>
              <a:ext uri="{FF2B5EF4-FFF2-40B4-BE49-F238E27FC236}">
                <a16:creationId xmlns:a16="http://schemas.microsoft.com/office/drawing/2014/main" id="{FAAE5926-1E55-FFBE-C8AB-2AFACCD64939}"/>
              </a:ext>
            </a:extLst>
          </p:cNvPr>
          <p:cNvSpPr/>
          <p:nvPr/>
        </p:nvSpPr>
        <p:spPr>
          <a:xfrm>
            <a:off x="8987661" y="593229"/>
            <a:ext cx="2820202" cy="1232033"/>
          </a:xfrm>
          <a:prstGeom prst="wedgeRoundRectCallout">
            <a:avLst>
              <a:gd name="adj1" fmla="val -54767"/>
              <a:gd name="adj2" fmla="val 21895"/>
              <a:gd name="adj3" fmla="val 16667"/>
            </a:avLst>
          </a:prstGeom>
          <a:solidFill>
            <a:schemeClr val="bg1"/>
          </a:solidFill>
          <a:ln w="38100">
            <a:solidFill>
              <a:schemeClr val="accent2"/>
            </a:solidFill>
          </a:ln>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US">
                <a:solidFill>
                  <a:schemeClr val="tx1"/>
                </a:solidFill>
              </a:rPr>
              <a:t>Think about a time when you discussed a sensitive topic with a study participant. </a:t>
            </a:r>
          </a:p>
        </p:txBody>
      </p:sp>
      <p:sp>
        <p:nvSpPr>
          <p:cNvPr id="3" name="Rectangle 2">
            <a:extLst>
              <a:ext uri="{FF2B5EF4-FFF2-40B4-BE49-F238E27FC236}">
                <a16:creationId xmlns:a16="http://schemas.microsoft.com/office/drawing/2014/main" id="{D8FBDB20-E57C-365F-8F4C-85390A4654D3}"/>
              </a:ext>
            </a:extLst>
          </p:cNvPr>
          <p:cNvSpPr/>
          <p:nvPr/>
        </p:nvSpPr>
        <p:spPr>
          <a:xfrm>
            <a:off x="838204" y="2304156"/>
            <a:ext cx="9945317" cy="3369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numCol="5" rtlCol="0" anchor="t"/>
          <a:lstStyle/>
          <a:p>
            <a:pPr algn="ctr"/>
            <a:r>
              <a:rPr lang="en-US" b="1" u="sng"/>
              <a:t>CONNECTION</a:t>
            </a:r>
          </a:p>
          <a:p>
            <a:pPr algn="ctr"/>
            <a:endParaRPr lang="en-US" b="1"/>
          </a:p>
          <a:p>
            <a:pPr algn="ctr"/>
            <a:r>
              <a:rPr lang="en-US"/>
              <a:t>Acceptance</a:t>
            </a:r>
          </a:p>
          <a:p>
            <a:pPr algn="ctr"/>
            <a:endParaRPr lang="en-US"/>
          </a:p>
          <a:p>
            <a:pPr algn="ctr"/>
            <a:r>
              <a:rPr lang="en-US"/>
              <a:t>Cooperation</a:t>
            </a:r>
          </a:p>
          <a:p>
            <a:pPr algn="ctr"/>
            <a:endParaRPr lang="en-US"/>
          </a:p>
          <a:p>
            <a:pPr algn="ctr"/>
            <a:r>
              <a:rPr lang="en-US"/>
              <a:t>Compassion</a:t>
            </a:r>
          </a:p>
          <a:p>
            <a:pPr algn="ctr"/>
            <a:endParaRPr lang="en-US"/>
          </a:p>
          <a:p>
            <a:pPr algn="ctr"/>
            <a:r>
              <a:rPr lang="en-US"/>
              <a:t>Respect</a:t>
            </a:r>
          </a:p>
          <a:p>
            <a:pPr algn="ctr"/>
            <a:endParaRPr lang="en-US"/>
          </a:p>
          <a:p>
            <a:pPr algn="ctr"/>
            <a:r>
              <a:rPr lang="en-US"/>
              <a:t>Trust</a:t>
            </a:r>
          </a:p>
          <a:p>
            <a:pPr algn="ctr"/>
            <a:r>
              <a:rPr lang="en-US" b="1"/>
              <a:t>PHYSICAL </a:t>
            </a:r>
            <a:r>
              <a:rPr lang="en-US" b="1" u="sng" dirty="0"/>
              <a:t>WELL-BEING</a:t>
            </a:r>
            <a:endParaRPr lang="en-US" b="1" u="sng"/>
          </a:p>
          <a:p>
            <a:pPr algn="ctr">
              <a:spcBef>
                <a:spcPts val="600"/>
              </a:spcBef>
            </a:pPr>
            <a:r>
              <a:rPr lang="en-US"/>
              <a:t>Food</a:t>
            </a:r>
            <a:endParaRPr lang="en-US" dirty="0"/>
          </a:p>
          <a:p>
            <a:pPr algn="ctr"/>
            <a:endParaRPr lang="en-US"/>
          </a:p>
          <a:p>
            <a:pPr algn="ctr"/>
            <a:r>
              <a:rPr lang="en-US"/>
              <a:t>Movement</a:t>
            </a:r>
          </a:p>
          <a:p>
            <a:pPr algn="ctr"/>
            <a:endParaRPr lang="en-US"/>
          </a:p>
          <a:p>
            <a:pPr algn="ctr"/>
            <a:r>
              <a:rPr lang="en-US"/>
              <a:t>Rest</a:t>
            </a:r>
          </a:p>
          <a:p>
            <a:pPr algn="ctr"/>
            <a:endParaRPr lang="en-US"/>
          </a:p>
          <a:p>
            <a:pPr algn="ctr"/>
            <a:r>
              <a:rPr lang="en-US"/>
              <a:t>Safety</a:t>
            </a:r>
          </a:p>
          <a:p>
            <a:pPr algn="ctr"/>
            <a:endParaRPr lang="en-US"/>
          </a:p>
          <a:p>
            <a:pPr algn="ctr"/>
            <a:r>
              <a:rPr lang="en-US"/>
              <a:t>Water</a:t>
            </a:r>
          </a:p>
          <a:p>
            <a:pPr algn="ctr"/>
            <a:r>
              <a:rPr lang="en-US" b="1" u="sng"/>
              <a:t>MEANING</a:t>
            </a:r>
          </a:p>
          <a:p>
            <a:pPr algn="ctr"/>
            <a:endParaRPr lang="en-US" b="1"/>
          </a:p>
          <a:p>
            <a:pPr algn="ctr"/>
            <a:r>
              <a:rPr lang="en-US"/>
              <a:t>Creativity</a:t>
            </a:r>
          </a:p>
          <a:p>
            <a:pPr algn="ctr"/>
            <a:endParaRPr lang="en-US"/>
          </a:p>
          <a:p>
            <a:pPr algn="ctr"/>
            <a:r>
              <a:rPr lang="en-US"/>
              <a:t>Growth</a:t>
            </a:r>
          </a:p>
          <a:p>
            <a:pPr algn="ctr"/>
            <a:endParaRPr lang="en-US"/>
          </a:p>
          <a:p>
            <a:pPr algn="ctr"/>
            <a:r>
              <a:rPr lang="en-US"/>
              <a:t>Purpose</a:t>
            </a:r>
          </a:p>
          <a:p>
            <a:pPr algn="ctr"/>
            <a:endParaRPr lang="en-US"/>
          </a:p>
          <a:p>
            <a:pPr algn="ctr"/>
            <a:r>
              <a:rPr lang="en-US"/>
              <a:t>Self-expression</a:t>
            </a:r>
          </a:p>
          <a:p>
            <a:pPr algn="ctr"/>
            <a:endParaRPr lang="en-US"/>
          </a:p>
          <a:p>
            <a:pPr algn="ctr"/>
            <a:r>
              <a:rPr lang="en-US"/>
              <a:t>Understanding</a:t>
            </a:r>
          </a:p>
          <a:p>
            <a:pPr algn="ctr"/>
            <a:r>
              <a:rPr lang="en-US" b="1" u="sng"/>
              <a:t>AUTONOMY</a:t>
            </a:r>
          </a:p>
          <a:p>
            <a:pPr algn="ctr"/>
            <a:endParaRPr lang="en-US" b="1"/>
          </a:p>
          <a:p>
            <a:pPr algn="ctr"/>
            <a:r>
              <a:rPr lang="en-US"/>
              <a:t>Choice</a:t>
            </a:r>
          </a:p>
          <a:p>
            <a:pPr algn="ctr"/>
            <a:endParaRPr lang="en-US"/>
          </a:p>
          <a:p>
            <a:pPr algn="ctr"/>
            <a:r>
              <a:rPr lang="en-US"/>
              <a:t>Freedom</a:t>
            </a:r>
          </a:p>
          <a:p>
            <a:pPr algn="ctr"/>
            <a:endParaRPr lang="en-US"/>
          </a:p>
          <a:p>
            <a:pPr algn="ctr"/>
            <a:r>
              <a:rPr lang="en-US"/>
              <a:t>Independence</a:t>
            </a:r>
          </a:p>
          <a:p>
            <a:pPr algn="ctr"/>
            <a:endParaRPr lang="en-US"/>
          </a:p>
          <a:p>
            <a:pPr algn="ctr"/>
            <a:r>
              <a:rPr lang="en-US"/>
              <a:t>Space </a:t>
            </a:r>
          </a:p>
          <a:p>
            <a:pPr algn="ctr"/>
            <a:endParaRPr lang="en-US"/>
          </a:p>
          <a:p>
            <a:pPr algn="ctr"/>
            <a:r>
              <a:rPr lang="en-US"/>
              <a:t>Spontaneity</a:t>
            </a:r>
          </a:p>
          <a:p>
            <a:pPr algn="ctr"/>
            <a:r>
              <a:rPr lang="en-US" b="1" u="sng"/>
              <a:t>PLAY</a:t>
            </a:r>
          </a:p>
          <a:p>
            <a:pPr algn="ctr"/>
            <a:endParaRPr lang="en-US"/>
          </a:p>
          <a:p>
            <a:pPr algn="ctr"/>
            <a:r>
              <a:rPr lang="en-US"/>
              <a:t>Fun</a:t>
            </a:r>
          </a:p>
          <a:p>
            <a:pPr algn="ctr"/>
            <a:endParaRPr lang="en-US"/>
          </a:p>
          <a:p>
            <a:pPr algn="ctr"/>
            <a:r>
              <a:rPr lang="en-US"/>
              <a:t>Humor</a:t>
            </a:r>
          </a:p>
          <a:p>
            <a:pPr algn="ctr"/>
            <a:endParaRPr lang="en-US"/>
          </a:p>
          <a:p>
            <a:pPr algn="ctr"/>
            <a:r>
              <a:rPr lang="en-US"/>
              <a:t>Joy</a:t>
            </a:r>
          </a:p>
        </p:txBody>
      </p:sp>
    </p:spTree>
    <p:custDataLst>
      <p:tags r:id="rId1"/>
    </p:custDataLst>
    <p:extLst>
      <p:ext uri="{BB962C8B-B14F-4D97-AF65-F5344CB8AC3E}">
        <p14:creationId xmlns:p14="http://schemas.microsoft.com/office/powerpoint/2010/main" val="1374332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D7E64-95FF-2E14-2B0C-B30139296719}"/>
              </a:ext>
            </a:extLst>
          </p:cNvPr>
          <p:cNvSpPr>
            <a:spLocks noGrp="1"/>
          </p:cNvSpPr>
          <p:nvPr>
            <p:ph type="title"/>
          </p:nvPr>
        </p:nvSpPr>
        <p:spPr/>
        <p:txBody>
          <a:bodyPr/>
          <a:lstStyle/>
          <a:p>
            <a:r>
              <a:rPr lang="en-ZA"/>
              <a:t>SELF-CARE</a:t>
            </a:r>
          </a:p>
        </p:txBody>
      </p:sp>
      <p:sp>
        <p:nvSpPr>
          <p:cNvPr id="3" name="Content Placeholder 2">
            <a:extLst>
              <a:ext uri="{FF2B5EF4-FFF2-40B4-BE49-F238E27FC236}">
                <a16:creationId xmlns:a16="http://schemas.microsoft.com/office/drawing/2014/main" id="{2CB7743E-F5A1-6C12-4369-F3E6DD9B6632}"/>
              </a:ext>
            </a:extLst>
          </p:cNvPr>
          <p:cNvSpPr>
            <a:spLocks noGrp="1"/>
          </p:cNvSpPr>
          <p:nvPr>
            <p:ph idx="1"/>
          </p:nvPr>
        </p:nvSpPr>
        <p:spPr>
          <a:xfrm>
            <a:off x="533400" y="1333956"/>
            <a:ext cx="5562600" cy="4826627"/>
          </a:xfrm>
        </p:spPr>
        <p:txBody>
          <a:bodyPr/>
          <a:lstStyle/>
          <a:p>
            <a:r>
              <a:rPr lang="en-US" sz="2400"/>
              <a:t>Self-care is intentionally taking care of ourselves and meeting our needs.</a:t>
            </a:r>
          </a:p>
          <a:p>
            <a:r>
              <a:rPr lang="en-US" sz="2400"/>
              <a:t>Practicing self-care means listening to our bodies, feelings, and thoughts, which allows us to identify our needs. </a:t>
            </a:r>
          </a:p>
          <a:p>
            <a:r>
              <a:rPr lang="en-US" sz="2400"/>
              <a:t>The earlier we identify and respond to our needs, the easier it is to prevent ongoing unwanted thoughts, vicarious trauma, and compassion fatigue.</a:t>
            </a:r>
          </a:p>
          <a:p>
            <a:r>
              <a:rPr lang="en-US" sz="2400"/>
              <a:t>Using self-care to prevent and deal with vicarious trauma and compassion fatigue can lead to a greater sense of hope, purpose, and feeling that life has meaning.</a:t>
            </a:r>
          </a:p>
        </p:txBody>
      </p:sp>
      <p:sp>
        <p:nvSpPr>
          <p:cNvPr id="4" name="TextBox 3">
            <a:extLst>
              <a:ext uri="{FF2B5EF4-FFF2-40B4-BE49-F238E27FC236}">
                <a16:creationId xmlns:a16="http://schemas.microsoft.com/office/drawing/2014/main" id="{468E90F9-3D43-32F9-43E7-CC751187DBD2}"/>
              </a:ext>
            </a:extLst>
          </p:cNvPr>
          <p:cNvSpPr txBox="1"/>
          <p:nvPr/>
        </p:nvSpPr>
        <p:spPr>
          <a:xfrm>
            <a:off x="6641757" y="0"/>
            <a:ext cx="4645152" cy="6858000"/>
          </a:xfrm>
          <a:prstGeom prst="rect">
            <a:avLst/>
          </a:prstGeom>
          <a:solidFill>
            <a:schemeClr val="accent5"/>
          </a:solidFill>
          <a:ln>
            <a:noFill/>
          </a:ln>
        </p:spPr>
        <p:txBody>
          <a:bodyPr wrap="square" lIns="457200" tIns="457200" rIns="457200" bIns="457200" rtlCol="0">
            <a:noAutofit/>
          </a:bodyPr>
          <a:lstStyle/>
          <a:p>
            <a:endParaRPr lang="en-US" sz="2600">
              <a:solidFill>
                <a:schemeClr val="bg1"/>
              </a:solidFill>
              <a:latin typeface="Poppins SemiBold" panose="00000700000000000000" pitchFamily="2" charset="0"/>
              <a:cs typeface="Poppins SemiBold" panose="00000700000000000000" pitchFamily="2" charset="0"/>
            </a:endParaRPr>
          </a:p>
          <a:p>
            <a:r>
              <a:rPr lang="en-US" sz="2600">
                <a:solidFill>
                  <a:schemeClr val="bg1"/>
                </a:solidFill>
                <a:latin typeface="Poppins SemiBold" panose="00000700000000000000" pitchFamily="2" charset="0"/>
                <a:cs typeface="Poppins SemiBold" panose="00000700000000000000" pitchFamily="2" charset="0"/>
              </a:rPr>
              <a:t>“Caring for myself is not self-indulgence, it is self-preservation, and that is an act of political warfare”</a:t>
            </a:r>
          </a:p>
          <a:p>
            <a:endParaRPr lang="en-US">
              <a:solidFill>
                <a:schemeClr val="bg1"/>
              </a:solidFill>
              <a:latin typeface="Poppins" panose="00000500000000000000" pitchFamily="2" charset="0"/>
              <a:cs typeface="Poppins" panose="00000500000000000000" pitchFamily="2" charset="0"/>
            </a:endParaRPr>
          </a:p>
          <a:p>
            <a:pPr algn="r"/>
            <a:r>
              <a:rPr lang="en-US">
                <a:solidFill>
                  <a:schemeClr val="bg1"/>
                </a:solidFill>
                <a:latin typeface="Poppins" panose="00000500000000000000" pitchFamily="2" charset="0"/>
                <a:cs typeface="Poppins" panose="00000500000000000000" pitchFamily="2" charset="0"/>
              </a:rPr>
              <a:t>Audre Lorde, </a:t>
            </a:r>
          </a:p>
          <a:p>
            <a:pPr algn="r"/>
            <a:r>
              <a:rPr lang="en-US">
                <a:solidFill>
                  <a:schemeClr val="bg1"/>
                </a:solidFill>
                <a:latin typeface="Poppins" panose="00000500000000000000" pitchFamily="2" charset="0"/>
                <a:cs typeface="Poppins" panose="00000500000000000000" pitchFamily="2" charset="0"/>
              </a:rPr>
              <a:t>A Burst of Light (1988)</a:t>
            </a:r>
          </a:p>
          <a:p>
            <a:endParaRPr lang="en-US" sz="1400">
              <a:solidFill>
                <a:schemeClr val="bg1"/>
              </a:solidFill>
              <a:latin typeface="Poppins" panose="00000500000000000000" pitchFamily="2" charset="0"/>
              <a:cs typeface="Poppins" panose="00000500000000000000" pitchFamily="2" charset="0"/>
            </a:endParaRPr>
          </a:p>
          <a:p>
            <a:endParaRPr lang="en-US" sz="1400">
              <a:solidFill>
                <a:schemeClr val="bg1"/>
              </a:solidFill>
              <a:latin typeface="Poppins" panose="00000500000000000000" pitchFamily="2" charset="0"/>
              <a:cs typeface="Poppins" panose="00000500000000000000" pitchFamily="2" charset="0"/>
            </a:endParaRPr>
          </a:p>
          <a:p>
            <a:r>
              <a:rPr lang="en-US">
                <a:solidFill>
                  <a:schemeClr val="bg1"/>
                </a:solidFill>
                <a:latin typeface="Poppins" panose="00000500000000000000" pitchFamily="2" charset="0"/>
                <a:cs typeface="Poppins" panose="00000500000000000000" pitchFamily="2" charset="0"/>
              </a:rPr>
              <a:t>Reclaiming self-care as a political act:</a:t>
            </a:r>
          </a:p>
          <a:p>
            <a:pPr marL="285750" indent="-285750">
              <a:buFont typeface="Wingdings" panose="05000000000000000000" pitchFamily="2" charset="2"/>
              <a:buChar char="q"/>
            </a:pPr>
            <a:r>
              <a:rPr lang="en-US">
                <a:solidFill>
                  <a:schemeClr val="bg1"/>
                </a:solidFill>
                <a:latin typeface="Poppins" panose="00000500000000000000" pitchFamily="2" charset="0"/>
                <a:cs typeface="Poppins" panose="00000500000000000000" pitchFamily="2" charset="0"/>
              </a:rPr>
              <a:t>Reasserts our value and right to care</a:t>
            </a:r>
          </a:p>
          <a:p>
            <a:pPr marL="285750" indent="-285750">
              <a:buFont typeface="Wingdings" panose="05000000000000000000" pitchFamily="2" charset="2"/>
              <a:buChar char="q"/>
            </a:pPr>
            <a:r>
              <a:rPr lang="en-US">
                <a:solidFill>
                  <a:schemeClr val="bg1"/>
                </a:solidFill>
                <a:latin typeface="Poppins" panose="00000500000000000000" pitchFamily="2" charset="0"/>
                <a:cs typeface="Poppins" panose="00000500000000000000" pitchFamily="2" charset="0"/>
              </a:rPr>
              <a:t>Gives us permission to practice </a:t>
            </a:r>
            <a:r>
              <a:rPr lang="en-US" dirty="0">
                <a:solidFill>
                  <a:schemeClr val="bg1"/>
                </a:solidFill>
                <a:latin typeface="Poppins" panose="00000500000000000000" pitchFamily="2" charset="0"/>
                <a:cs typeface="Poppins" panose="00000500000000000000" pitchFamily="2" charset="0"/>
              </a:rPr>
              <a:t>self-</a:t>
            </a:r>
            <a:r>
              <a:rPr lang="en-US">
                <a:solidFill>
                  <a:schemeClr val="bg1"/>
                </a:solidFill>
                <a:latin typeface="Poppins" panose="00000500000000000000" pitchFamily="2" charset="0"/>
                <a:cs typeface="Poppins" panose="00000500000000000000" pitchFamily="2" charset="0"/>
              </a:rPr>
              <a:t> and collective care</a:t>
            </a:r>
          </a:p>
          <a:p>
            <a:pPr marL="285750" indent="-285750">
              <a:buFont typeface="Wingdings" panose="05000000000000000000" pitchFamily="2" charset="2"/>
              <a:buChar char="q"/>
            </a:pPr>
            <a:r>
              <a:rPr lang="en-US">
                <a:solidFill>
                  <a:schemeClr val="bg1"/>
                </a:solidFill>
                <a:latin typeface="Poppins" panose="00000500000000000000" pitchFamily="2" charset="0"/>
                <a:cs typeface="Poppins" panose="00000500000000000000" pitchFamily="2" charset="0"/>
              </a:rPr>
              <a:t>Challenges root causes of care deficits</a:t>
            </a:r>
          </a:p>
        </p:txBody>
      </p:sp>
    </p:spTree>
    <p:extLst>
      <p:ext uri="{BB962C8B-B14F-4D97-AF65-F5344CB8AC3E}">
        <p14:creationId xmlns:p14="http://schemas.microsoft.com/office/powerpoint/2010/main" val="42142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D7E64-95FF-2E14-2B0C-B30139296719}"/>
              </a:ext>
            </a:extLst>
          </p:cNvPr>
          <p:cNvSpPr>
            <a:spLocks noGrp="1"/>
          </p:cNvSpPr>
          <p:nvPr>
            <p:ph type="title"/>
          </p:nvPr>
        </p:nvSpPr>
        <p:spPr/>
        <p:txBody>
          <a:bodyPr/>
          <a:lstStyle/>
          <a:p>
            <a:r>
              <a:rPr lang="en-ZA"/>
              <a:t>LET’S REFLECT</a:t>
            </a:r>
          </a:p>
        </p:txBody>
      </p:sp>
      <p:sp>
        <p:nvSpPr>
          <p:cNvPr id="3" name="Content Placeholder 2">
            <a:extLst>
              <a:ext uri="{FF2B5EF4-FFF2-40B4-BE49-F238E27FC236}">
                <a16:creationId xmlns:a16="http://schemas.microsoft.com/office/drawing/2014/main" id="{2CB7743E-F5A1-6C12-4369-F3E6DD9B6632}"/>
              </a:ext>
            </a:extLst>
          </p:cNvPr>
          <p:cNvSpPr>
            <a:spLocks noGrp="1"/>
          </p:cNvSpPr>
          <p:nvPr>
            <p:ph idx="1"/>
          </p:nvPr>
        </p:nvSpPr>
        <p:spPr>
          <a:xfrm>
            <a:off x="838200" y="1350336"/>
            <a:ext cx="6117771" cy="2808007"/>
          </a:xfrm>
        </p:spPr>
        <p:txBody>
          <a:bodyPr/>
          <a:lstStyle/>
          <a:p>
            <a:pPr marL="0" indent="0">
              <a:buNone/>
            </a:pPr>
            <a:r>
              <a:rPr lang="en-US" sz="2500"/>
              <a:t>Think about a time when you felt stressed, exhausted, or overwhelmed at work. </a:t>
            </a:r>
          </a:p>
          <a:p>
            <a:pPr marL="457200" indent="-457200">
              <a:buFont typeface="+mj-lt"/>
              <a:buAutoNum type="arabicPeriod"/>
            </a:pPr>
            <a:r>
              <a:rPr lang="en-US" sz="2500"/>
              <a:t>What did you need for your own </a:t>
            </a:r>
            <a:r>
              <a:rPr lang="en-US" sz="2500" dirty="0"/>
              <a:t>well-being</a:t>
            </a:r>
            <a:r>
              <a:rPr lang="en-US" sz="2500"/>
              <a:t>? Consider emotional, physical, social, and other aspects of </a:t>
            </a:r>
            <a:r>
              <a:rPr lang="en-US" sz="2500" dirty="0"/>
              <a:t>well-being</a:t>
            </a:r>
            <a:r>
              <a:rPr lang="en-US" sz="2500"/>
              <a:t>.</a:t>
            </a:r>
          </a:p>
          <a:p>
            <a:pPr marL="457200" indent="-457200">
              <a:buFont typeface="+mj-lt"/>
              <a:buAutoNum type="arabicPeriod"/>
            </a:pPr>
            <a:r>
              <a:rPr lang="en-US" sz="2500"/>
              <a:t>How did you meet your needs?</a:t>
            </a:r>
          </a:p>
        </p:txBody>
      </p:sp>
      <p:sp>
        <p:nvSpPr>
          <p:cNvPr id="4" name="Rectangle: Rounded Corners 3">
            <a:extLst>
              <a:ext uri="{FF2B5EF4-FFF2-40B4-BE49-F238E27FC236}">
                <a16:creationId xmlns:a16="http://schemas.microsoft.com/office/drawing/2014/main" id="{7DEF55CD-5654-A697-663F-9CE566C801C6}"/>
              </a:ext>
            </a:extLst>
          </p:cNvPr>
          <p:cNvSpPr/>
          <p:nvPr/>
        </p:nvSpPr>
        <p:spPr>
          <a:xfrm>
            <a:off x="1887148" y="4458055"/>
            <a:ext cx="4596064" cy="113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If comfortable, share your responses in the chat box or by unmuting your mic.</a:t>
            </a:r>
          </a:p>
        </p:txBody>
      </p:sp>
      <p:pic>
        <p:nvPicPr>
          <p:cNvPr id="6" name="Graphic 5" descr="Chat outline">
            <a:extLst>
              <a:ext uri="{FF2B5EF4-FFF2-40B4-BE49-F238E27FC236}">
                <a16:creationId xmlns:a16="http://schemas.microsoft.com/office/drawing/2014/main" id="{F998CB58-2E68-C902-DC06-449F621EEA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8749" y="4565875"/>
            <a:ext cx="914400" cy="914400"/>
          </a:xfrm>
          <a:prstGeom prst="rect">
            <a:avLst/>
          </a:prstGeom>
        </p:spPr>
      </p:pic>
      <p:sp>
        <p:nvSpPr>
          <p:cNvPr id="12" name="Speech Bubble: Rectangle with Corners Rounded 11">
            <a:extLst>
              <a:ext uri="{FF2B5EF4-FFF2-40B4-BE49-F238E27FC236}">
                <a16:creationId xmlns:a16="http://schemas.microsoft.com/office/drawing/2014/main" id="{BEE24A87-C4BA-AB52-5FB3-FAF538FB1C49}"/>
              </a:ext>
            </a:extLst>
          </p:cNvPr>
          <p:cNvSpPr/>
          <p:nvPr/>
        </p:nvSpPr>
        <p:spPr>
          <a:xfrm>
            <a:off x="7882519" y="1143000"/>
            <a:ext cx="2820202" cy="2578100"/>
          </a:xfrm>
          <a:prstGeom prst="wedgeRoundRectCallout">
            <a:avLst>
              <a:gd name="adj1" fmla="val -62520"/>
              <a:gd name="adj2" fmla="val -21075"/>
              <a:gd name="adj3" fmla="val 16667"/>
            </a:avLst>
          </a:prstGeom>
          <a:solidFill>
            <a:schemeClr val="bg1"/>
          </a:solidFill>
          <a:ln w="38100">
            <a:solidFill>
              <a:schemeClr val="accent1"/>
            </a:solidFill>
          </a:ln>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US">
                <a:solidFill>
                  <a:schemeClr val="tx1"/>
                </a:solidFill>
              </a:rPr>
              <a:t>There is no right or wrong way to practice self-care. Each person is different, and what works for one may not work for another. So, it is important to choose what works best for you!</a:t>
            </a:r>
          </a:p>
        </p:txBody>
      </p:sp>
    </p:spTree>
    <p:extLst>
      <p:ext uri="{BB962C8B-B14F-4D97-AF65-F5344CB8AC3E}">
        <p14:creationId xmlns:p14="http://schemas.microsoft.com/office/powerpoint/2010/main" val="29486616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title="Question Text">
            <a:extLst>
              <a:ext uri="{FF2B5EF4-FFF2-40B4-BE49-F238E27FC236}">
                <a16:creationId xmlns:a16="http://schemas.microsoft.com/office/drawing/2014/main" id="{C9CABCA5-9AAC-EA64-1A27-99DFEFEA0252}"/>
              </a:ext>
            </a:extLst>
          </p:cNvPr>
          <p:cNvSpPr>
            <a:spLocks noGrp="1"/>
          </p:cNvSpPr>
          <p:nvPr>
            <p:ph type="title"/>
          </p:nvPr>
        </p:nvSpPr>
        <p:spPr>
          <a:xfrm>
            <a:off x="838200" y="637903"/>
            <a:ext cx="10515600" cy="630514"/>
          </a:xfrm>
        </p:spPr>
        <p:txBody>
          <a:bodyPr>
            <a:normAutofit/>
          </a:bodyPr>
          <a:lstStyle/>
          <a:p>
            <a:r>
              <a:rPr lang="en-US" sz="2800">
                <a:solidFill>
                  <a:schemeClr val="accent1"/>
                </a:solidFill>
                <a:latin typeface="Poppins SemiBold" panose="00000700000000000000" pitchFamily="2" charset="0"/>
                <a:cs typeface="Poppins SemiBold" panose="00000700000000000000" pitchFamily="2" charset="0"/>
              </a:rPr>
              <a:t>LET’S REFLECT</a:t>
            </a:r>
          </a:p>
        </p:txBody>
      </p:sp>
      <p:sp>
        <p:nvSpPr>
          <p:cNvPr id="4" name="TPPolling" title="Polling Shape">
            <a:extLst>
              <a:ext uri="{FF2B5EF4-FFF2-40B4-BE49-F238E27FC236}">
                <a16:creationId xmlns:a16="http://schemas.microsoft.com/office/drawing/2014/main" id="{95D9E5B8-25B2-BD6E-DF81-D0F9B6753708}"/>
              </a:ext>
            </a:extLst>
          </p:cNvPr>
          <p:cNvSpPr/>
          <p:nvPr/>
        </p:nvSpPr>
        <p:spPr>
          <a:xfrm>
            <a:off x="0" y="0"/>
            <a:ext cx="12700" cy="12700"/>
          </a:xfrm>
          <a:prstGeom prst="rect">
            <a:avLst/>
          </a:prstGeom>
          <a:solidFill>
            <a:schemeClr val="accent1">
              <a:alpha val="10000"/>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6FA4352-F374-D60D-B5DA-3FF86C264247}"/>
              </a:ext>
            </a:extLst>
          </p:cNvPr>
          <p:cNvSpPr txBox="1"/>
          <p:nvPr/>
        </p:nvSpPr>
        <p:spPr>
          <a:xfrm>
            <a:off x="838200" y="1095103"/>
            <a:ext cx="9607475" cy="400110"/>
          </a:xfrm>
          <a:prstGeom prst="rect">
            <a:avLst/>
          </a:prstGeom>
          <a:noFill/>
        </p:spPr>
        <p:txBody>
          <a:bodyPr wrap="square" rtlCol="0">
            <a:spAutoFit/>
          </a:bodyPr>
          <a:lstStyle/>
          <a:p>
            <a:r>
              <a:rPr lang="en-US" sz="2000">
                <a:solidFill>
                  <a:schemeClr val="tx2"/>
                </a:solidFill>
                <a:cs typeface="Arial" panose="020B0604020202020204" pitchFamily="34" charset="0"/>
              </a:rPr>
              <a:t>Circle strategies you would like to include in your self-care practice.</a:t>
            </a:r>
          </a:p>
        </p:txBody>
      </p:sp>
      <p:sp>
        <p:nvSpPr>
          <p:cNvPr id="3" name="Rectangle 2">
            <a:extLst>
              <a:ext uri="{FF2B5EF4-FFF2-40B4-BE49-F238E27FC236}">
                <a16:creationId xmlns:a16="http://schemas.microsoft.com/office/drawing/2014/main" id="{6CCB5FBB-1AB0-68C3-833D-AA98097D8C7D}"/>
              </a:ext>
            </a:extLst>
          </p:cNvPr>
          <p:cNvSpPr/>
          <p:nvPr/>
        </p:nvSpPr>
        <p:spPr>
          <a:xfrm>
            <a:off x="912024" y="2183461"/>
            <a:ext cx="9945317" cy="4078792"/>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numCol="3" rtlCol="0" anchor="t"/>
          <a:lstStyle/>
          <a:p>
            <a:pPr algn="ctr"/>
            <a:endParaRPr lang="en-US">
              <a:solidFill>
                <a:schemeClr val="accent5"/>
              </a:solidFill>
            </a:endParaRPr>
          </a:p>
          <a:p>
            <a:pPr algn="ctr"/>
            <a:r>
              <a:rPr lang="en-US">
                <a:solidFill>
                  <a:schemeClr val="accent5"/>
                </a:solidFill>
              </a:rPr>
              <a:t>Take walks</a:t>
            </a:r>
          </a:p>
          <a:p>
            <a:pPr algn="ctr"/>
            <a:endParaRPr lang="en-US">
              <a:solidFill>
                <a:schemeClr val="accent5"/>
              </a:solidFill>
            </a:endParaRPr>
          </a:p>
          <a:p>
            <a:pPr algn="ctr"/>
            <a:r>
              <a:rPr lang="en-US">
                <a:solidFill>
                  <a:schemeClr val="accent5"/>
                </a:solidFill>
              </a:rPr>
              <a:t>Meditate</a:t>
            </a:r>
          </a:p>
          <a:p>
            <a:pPr algn="ctr"/>
            <a:endParaRPr lang="en-US">
              <a:solidFill>
                <a:schemeClr val="accent5"/>
              </a:solidFill>
            </a:endParaRPr>
          </a:p>
          <a:p>
            <a:pPr algn="ctr"/>
            <a:r>
              <a:rPr lang="en-US">
                <a:solidFill>
                  <a:schemeClr val="accent5"/>
                </a:solidFill>
              </a:rPr>
              <a:t>Read favorite books</a:t>
            </a:r>
          </a:p>
          <a:p>
            <a:pPr algn="ctr"/>
            <a:endParaRPr lang="en-US">
              <a:solidFill>
                <a:schemeClr val="accent5"/>
              </a:solidFill>
            </a:endParaRPr>
          </a:p>
          <a:p>
            <a:pPr algn="ctr"/>
            <a:r>
              <a:rPr lang="en-US">
                <a:solidFill>
                  <a:schemeClr val="accent5"/>
                </a:solidFill>
              </a:rPr>
              <a:t>Bake </a:t>
            </a:r>
          </a:p>
          <a:p>
            <a:pPr algn="ctr"/>
            <a:endParaRPr lang="en-US">
              <a:solidFill>
                <a:schemeClr val="accent5"/>
              </a:solidFill>
            </a:endParaRPr>
          </a:p>
          <a:p>
            <a:pPr algn="ctr"/>
            <a:r>
              <a:rPr lang="en-US">
                <a:solidFill>
                  <a:schemeClr val="accent5"/>
                </a:solidFill>
              </a:rPr>
              <a:t>Do light exercise</a:t>
            </a:r>
          </a:p>
          <a:p>
            <a:pPr algn="ctr"/>
            <a:endParaRPr lang="en-US">
              <a:solidFill>
                <a:schemeClr val="accent5"/>
              </a:solidFill>
            </a:endParaRPr>
          </a:p>
          <a:p>
            <a:pPr algn="ctr"/>
            <a:r>
              <a:rPr lang="en-US">
                <a:solidFill>
                  <a:schemeClr val="accent5"/>
                </a:solidFill>
              </a:rPr>
              <a:t>Laugh in the company of friends</a:t>
            </a:r>
          </a:p>
          <a:p>
            <a:pPr algn="ctr"/>
            <a:r>
              <a:rPr lang="en-US">
                <a:solidFill>
                  <a:schemeClr val="accent5"/>
                </a:solidFill>
              </a:rPr>
              <a:t> </a:t>
            </a:r>
          </a:p>
          <a:p>
            <a:pPr algn="ctr"/>
            <a:r>
              <a:rPr lang="en-US">
                <a:solidFill>
                  <a:schemeClr val="accent5"/>
                </a:solidFill>
              </a:rPr>
              <a:t>Listen to music</a:t>
            </a:r>
          </a:p>
          <a:p>
            <a:pPr algn="ctr"/>
            <a:endParaRPr lang="en-US">
              <a:solidFill>
                <a:schemeClr val="accent5"/>
              </a:solidFill>
            </a:endParaRPr>
          </a:p>
          <a:p>
            <a:pPr algn="ctr"/>
            <a:r>
              <a:rPr lang="en-US">
                <a:solidFill>
                  <a:schemeClr val="accent5"/>
                </a:solidFill>
              </a:rPr>
              <a:t>Get regular medical care</a:t>
            </a:r>
          </a:p>
          <a:p>
            <a:pPr algn="ctr"/>
            <a:endParaRPr lang="en-US">
              <a:solidFill>
                <a:schemeClr val="accent5"/>
              </a:solidFill>
            </a:endParaRPr>
          </a:p>
          <a:p>
            <a:pPr algn="ctr"/>
            <a:r>
              <a:rPr lang="en-US">
                <a:solidFill>
                  <a:schemeClr val="accent5"/>
                </a:solidFill>
              </a:rPr>
              <a:t>Take time off when you are sick</a:t>
            </a:r>
          </a:p>
          <a:p>
            <a:pPr algn="ctr"/>
            <a:endParaRPr lang="en-US">
              <a:solidFill>
                <a:schemeClr val="accent5"/>
              </a:solidFill>
            </a:endParaRPr>
          </a:p>
          <a:p>
            <a:pPr algn="ctr"/>
            <a:r>
              <a:rPr lang="en-US">
                <a:solidFill>
                  <a:schemeClr val="accent5"/>
                </a:solidFill>
              </a:rPr>
              <a:t>Get enough sleep</a:t>
            </a:r>
          </a:p>
          <a:p>
            <a:pPr algn="ctr"/>
            <a:endParaRPr lang="en-US">
              <a:solidFill>
                <a:schemeClr val="accent5"/>
              </a:solidFill>
            </a:endParaRPr>
          </a:p>
          <a:p>
            <a:pPr algn="ctr"/>
            <a:r>
              <a:rPr lang="en-US">
                <a:solidFill>
                  <a:schemeClr val="accent5"/>
                </a:solidFill>
              </a:rPr>
              <a:t>Create art</a:t>
            </a:r>
          </a:p>
          <a:p>
            <a:pPr algn="ctr"/>
            <a:endParaRPr lang="en-US">
              <a:solidFill>
                <a:schemeClr val="accent5"/>
              </a:solidFill>
            </a:endParaRPr>
          </a:p>
          <a:p>
            <a:pPr algn="ctr"/>
            <a:r>
              <a:rPr lang="en-US">
                <a:solidFill>
                  <a:schemeClr val="accent5"/>
                </a:solidFill>
              </a:rPr>
              <a:t>Cook </a:t>
            </a:r>
          </a:p>
          <a:p>
            <a:pPr algn="ctr"/>
            <a:endParaRPr lang="en-US">
              <a:solidFill>
                <a:schemeClr val="accent5"/>
              </a:solidFill>
            </a:endParaRPr>
          </a:p>
          <a:p>
            <a:pPr algn="ctr"/>
            <a:r>
              <a:rPr lang="en-US">
                <a:solidFill>
                  <a:schemeClr val="accent5"/>
                </a:solidFill>
              </a:rPr>
              <a:t>Write in a journal</a:t>
            </a:r>
          </a:p>
          <a:p>
            <a:pPr algn="ctr"/>
            <a:endParaRPr lang="en-US">
              <a:solidFill>
                <a:schemeClr val="accent5"/>
              </a:solidFill>
            </a:endParaRPr>
          </a:p>
          <a:p>
            <a:pPr algn="ctr"/>
            <a:r>
              <a:rPr lang="en-US">
                <a:solidFill>
                  <a:schemeClr val="accent5"/>
                </a:solidFill>
              </a:rPr>
              <a:t>Play sports</a:t>
            </a:r>
          </a:p>
          <a:p>
            <a:pPr algn="ctr"/>
            <a:endParaRPr lang="en-US">
              <a:solidFill>
                <a:schemeClr val="accent5"/>
              </a:solidFill>
            </a:endParaRPr>
          </a:p>
          <a:p>
            <a:pPr algn="ctr"/>
            <a:r>
              <a:rPr lang="en-US">
                <a:solidFill>
                  <a:schemeClr val="accent5"/>
                </a:solidFill>
              </a:rPr>
              <a:t>Spend time outdoors</a:t>
            </a:r>
          </a:p>
          <a:p>
            <a:pPr algn="ctr"/>
            <a:endParaRPr lang="en-US">
              <a:solidFill>
                <a:schemeClr val="accent5"/>
              </a:solidFill>
            </a:endParaRPr>
          </a:p>
          <a:p>
            <a:pPr algn="ctr"/>
            <a:r>
              <a:rPr lang="en-US">
                <a:solidFill>
                  <a:schemeClr val="accent5"/>
                </a:solidFill>
              </a:rPr>
              <a:t>Express gratitude</a:t>
            </a:r>
          </a:p>
          <a:p>
            <a:pPr algn="ctr"/>
            <a:endParaRPr lang="en-US">
              <a:solidFill>
                <a:schemeClr val="accent5"/>
              </a:solidFill>
            </a:endParaRPr>
          </a:p>
          <a:p>
            <a:pPr algn="ctr"/>
            <a:r>
              <a:rPr lang="en-US">
                <a:solidFill>
                  <a:schemeClr val="accent5"/>
                </a:solidFill>
              </a:rPr>
              <a:t>Reach out to loved ones</a:t>
            </a:r>
          </a:p>
          <a:p>
            <a:pPr algn="ctr"/>
            <a:endParaRPr lang="en-US">
              <a:solidFill>
                <a:schemeClr val="accent5"/>
              </a:solidFill>
            </a:endParaRPr>
          </a:p>
          <a:p>
            <a:pPr algn="ctr"/>
            <a:r>
              <a:rPr lang="en-US">
                <a:solidFill>
                  <a:schemeClr val="accent5"/>
                </a:solidFill>
              </a:rPr>
              <a:t>Take a break from technology</a:t>
            </a:r>
          </a:p>
          <a:p>
            <a:pPr algn="ctr"/>
            <a:endParaRPr lang="en-US">
              <a:solidFill>
                <a:schemeClr val="accent5"/>
              </a:solidFill>
            </a:endParaRPr>
          </a:p>
          <a:p>
            <a:pPr algn="ctr"/>
            <a:r>
              <a:rPr lang="en-US">
                <a:solidFill>
                  <a:schemeClr val="accent5"/>
                </a:solidFill>
              </a:rPr>
              <a:t>Garden</a:t>
            </a:r>
          </a:p>
          <a:p>
            <a:pPr algn="ctr"/>
            <a:endParaRPr lang="en-US">
              <a:solidFill>
                <a:schemeClr val="accent5"/>
              </a:solidFill>
            </a:endParaRPr>
          </a:p>
          <a:p>
            <a:pPr algn="ctr"/>
            <a:r>
              <a:rPr lang="en-US">
                <a:solidFill>
                  <a:schemeClr val="accent5"/>
                </a:solidFill>
              </a:rPr>
              <a:t>Take vacations</a:t>
            </a:r>
          </a:p>
          <a:p>
            <a:pPr algn="ctr"/>
            <a:endParaRPr lang="en-US">
              <a:solidFill>
                <a:schemeClr val="accent5"/>
              </a:solidFill>
            </a:endParaRPr>
          </a:p>
          <a:p>
            <a:pPr algn="ctr"/>
            <a:r>
              <a:rPr lang="en-US">
                <a:solidFill>
                  <a:schemeClr val="accent5"/>
                </a:solidFill>
              </a:rPr>
              <a:t>Do breathing exercises</a:t>
            </a:r>
          </a:p>
        </p:txBody>
      </p:sp>
      <p:sp>
        <p:nvSpPr>
          <p:cNvPr id="11" name="Flowchart: Process 10">
            <a:extLst>
              <a:ext uri="{FF2B5EF4-FFF2-40B4-BE49-F238E27FC236}">
                <a16:creationId xmlns:a16="http://schemas.microsoft.com/office/drawing/2014/main" id="{72B0AF8F-B526-D766-3323-17ACA9689857}"/>
              </a:ext>
            </a:extLst>
          </p:cNvPr>
          <p:cNvSpPr/>
          <p:nvPr/>
        </p:nvSpPr>
        <p:spPr>
          <a:xfrm rot="5400000">
            <a:off x="5645236" y="-2933197"/>
            <a:ext cx="478895" cy="9945318"/>
          </a:xfrm>
          <a:prstGeom prst="flowChartProcess">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t>Examples of self-care strategies</a:t>
            </a:r>
          </a:p>
        </p:txBody>
      </p:sp>
    </p:spTree>
    <p:custDataLst>
      <p:tags r:id="rId1"/>
    </p:custDataLst>
    <p:extLst>
      <p:ext uri="{BB962C8B-B14F-4D97-AF65-F5344CB8AC3E}">
        <p14:creationId xmlns:p14="http://schemas.microsoft.com/office/powerpoint/2010/main" val="16418098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7444D0-CBF3-3F1C-A13C-369A1CEE3C9F}"/>
              </a:ext>
            </a:extLst>
          </p:cNvPr>
          <p:cNvSpPr>
            <a:spLocks noGrp="1"/>
          </p:cNvSpPr>
          <p:nvPr>
            <p:ph type="title"/>
          </p:nvPr>
        </p:nvSpPr>
        <p:spPr/>
        <p:txBody>
          <a:bodyPr/>
          <a:lstStyle/>
          <a:p>
            <a:r>
              <a:rPr lang="en-US"/>
              <a:t>ORGANIZATIONAL CARE STRATEGIES</a:t>
            </a:r>
          </a:p>
        </p:txBody>
      </p:sp>
      <p:sp>
        <p:nvSpPr>
          <p:cNvPr id="5" name="Content Placeholder 4">
            <a:extLst>
              <a:ext uri="{FF2B5EF4-FFF2-40B4-BE49-F238E27FC236}">
                <a16:creationId xmlns:a16="http://schemas.microsoft.com/office/drawing/2014/main" id="{45EEA1AC-BC15-E131-D81A-6EC1DCA71C98}"/>
              </a:ext>
            </a:extLst>
          </p:cNvPr>
          <p:cNvSpPr>
            <a:spLocks noGrp="1"/>
          </p:cNvSpPr>
          <p:nvPr>
            <p:ph idx="1"/>
          </p:nvPr>
        </p:nvSpPr>
        <p:spPr>
          <a:xfrm>
            <a:off x="838200" y="1248737"/>
            <a:ext cx="9677400" cy="742624"/>
          </a:xfrm>
        </p:spPr>
        <p:txBody>
          <a:bodyPr>
            <a:normAutofit/>
          </a:bodyPr>
          <a:lstStyle/>
          <a:p>
            <a:pPr marL="0" indent="0">
              <a:buNone/>
            </a:pPr>
            <a:r>
              <a:rPr lang="en-US" sz="2000"/>
              <a:t>To support data collectors to protect their </a:t>
            </a:r>
            <a:r>
              <a:rPr lang="en-US" sz="2000" dirty="0"/>
              <a:t>well-being</a:t>
            </a:r>
            <a:r>
              <a:rPr lang="en-US" sz="2000"/>
              <a:t>, the study teams will:</a:t>
            </a:r>
          </a:p>
        </p:txBody>
      </p:sp>
      <p:graphicFrame>
        <p:nvGraphicFramePr>
          <p:cNvPr id="2" name="Table 2">
            <a:extLst>
              <a:ext uri="{FF2B5EF4-FFF2-40B4-BE49-F238E27FC236}">
                <a16:creationId xmlns:a16="http://schemas.microsoft.com/office/drawing/2014/main" id="{894A9A29-18D6-28AB-4B0F-74241B71E5EA}"/>
              </a:ext>
            </a:extLst>
          </p:cNvPr>
          <p:cNvGraphicFramePr>
            <a:graphicFrameLocks noGrp="1"/>
          </p:cNvGraphicFramePr>
          <p:nvPr>
            <p:extLst>
              <p:ext uri="{D42A27DB-BD31-4B8C-83A1-F6EECF244321}">
                <p14:modId xmlns:p14="http://schemas.microsoft.com/office/powerpoint/2010/main" val="1654992184"/>
              </p:ext>
            </p:extLst>
          </p:nvPr>
        </p:nvGraphicFramePr>
        <p:xfrm>
          <a:off x="838199" y="1680662"/>
          <a:ext cx="10090533" cy="5059680"/>
        </p:xfrm>
        <a:graphic>
          <a:graphicData uri="http://schemas.openxmlformats.org/drawingml/2006/table">
            <a:tbl>
              <a:tblPr>
                <a:tableStyleId>{5C22544A-7EE6-4342-B048-85BDC9FD1C3A}</a:tableStyleId>
              </a:tblPr>
              <a:tblGrid>
                <a:gridCol w="1855070">
                  <a:extLst>
                    <a:ext uri="{9D8B030D-6E8A-4147-A177-3AD203B41FA5}">
                      <a16:colId xmlns:a16="http://schemas.microsoft.com/office/drawing/2014/main" val="2722318168"/>
                    </a:ext>
                  </a:extLst>
                </a:gridCol>
                <a:gridCol w="214247">
                  <a:extLst>
                    <a:ext uri="{9D8B030D-6E8A-4147-A177-3AD203B41FA5}">
                      <a16:colId xmlns:a16="http://schemas.microsoft.com/office/drawing/2014/main" val="3604394857"/>
                    </a:ext>
                  </a:extLst>
                </a:gridCol>
                <a:gridCol w="8021216">
                  <a:extLst>
                    <a:ext uri="{9D8B030D-6E8A-4147-A177-3AD203B41FA5}">
                      <a16:colId xmlns:a16="http://schemas.microsoft.com/office/drawing/2014/main" val="575262658"/>
                    </a:ext>
                  </a:extLst>
                </a:gridCol>
              </a:tblGrid>
              <a:tr h="413680">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700" b="1">
                          <a:solidFill>
                            <a:schemeClr val="accent3"/>
                          </a:solidFill>
                        </a:rPr>
                        <a:t>Study procedures and training</a:t>
                      </a:r>
                    </a:p>
                    <a:p>
                      <a:pPr>
                        <a:spcBef>
                          <a:spcPts val="300"/>
                        </a:spcBef>
                        <a:spcAft>
                          <a:spcPts val="300"/>
                        </a:spcAft>
                      </a:pPr>
                      <a:endParaRPr lang="en-US" sz="1700" b="1">
                        <a:solidFill>
                          <a:schemeClr val="accent3"/>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a:spcBef>
                          <a:spcPts val="300"/>
                        </a:spcBef>
                        <a:spcAft>
                          <a:spcPts val="300"/>
                        </a:spcAft>
                      </a:pPr>
                      <a:endParaRPr lang="en-US" sz="170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285750" indent="-285750">
                        <a:spcBef>
                          <a:spcPts val="300"/>
                        </a:spcBef>
                        <a:spcAft>
                          <a:spcPts val="300"/>
                        </a:spcAft>
                        <a:buFont typeface="Arial" panose="020B0604020202020204" pitchFamily="34" charset="0"/>
                        <a:buChar char="•"/>
                      </a:pPr>
                      <a:r>
                        <a:rPr lang="en-US" sz="1700" kern="1200">
                          <a:solidFill>
                            <a:schemeClr val="dk1"/>
                          </a:solidFill>
                          <a:latin typeface="+mn-lt"/>
                          <a:ea typeface="+mn-ea"/>
                          <a:cs typeface="+mn-cs"/>
                        </a:rPr>
                        <a:t>Operationalize procedures and training on safeguarding, safety monitoring and reporting, and responding to participant distress and disclosures of traumatic experiences</a:t>
                      </a:r>
                      <a:endParaRPr lang="en-US" sz="1700" kern="1200">
                        <a:solidFill>
                          <a:schemeClr val="accent3"/>
                        </a:solidFill>
                        <a:latin typeface="+mn-lt"/>
                        <a:ea typeface="+mn-ea"/>
                        <a:cs typeface="+mn-cs"/>
                      </a:endParaRPr>
                    </a:p>
                    <a:p>
                      <a:pPr marL="285750" indent="-285750">
                        <a:spcBef>
                          <a:spcPts val="300"/>
                        </a:spcBef>
                        <a:spcAft>
                          <a:spcPts val="300"/>
                        </a:spcAft>
                        <a:buFont typeface="Arial" panose="020B0604020202020204" pitchFamily="34" charset="0"/>
                        <a:buChar char="•"/>
                      </a:pPr>
                      <a:r>
                        <a:rPr lang="en-US" sz="1700"/>
                        <a:t>Provide training to recognize and mitigate compassion fatigue and vicarious trauma.</a:t>
                      </a:r>
                      <a:endParaRPr lang="en-US" sz="1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357851560"/>
                  </a:ext>
                </a:extLst>
              </a:tr>
              <a:tr h="370840">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700" b="1">
                          <a:solidFill>
                            <a:schemeClr val="accent3"/>
                          </a:solidFill>
                        </a:rPr>
                        <a:t>Workload management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Bef>
                          <a:spcPts val="300"/>
                        </a:spcBef>
                        <a:spcAft>
                          <a:spcPts val="300"/>
                        </a:spcAft>
                      </a:pPr>
                      <a:endParaRPr lang="en-US" sz="17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285750" lvl="0" indent="-285750">
                        <a:spcBef>
                          <a:spcPts val="300"/>
                        </a:spcBef>
                        <a:spcAft>
                          <a:spcPts val="300"/>
                        </a:spcAft>
                        <a:buFont typeface="Arial" panose="020B0604020202020204" pitchFamily="34" charset="0"/>
                        <a:buChar char="•"/>
                      </a:pPr>
                      <a:r>
                        <a:rPr lang="en-US" sz="1700"/>
                        <a:t>Set time limits for data collection events​.</a:t>
                      </a:r>
                    </a:p>
                    <a:p>
                      <a:pPr marL="285750" lvl="0" indent="-285750">
                        <a:spcBef>
                          <a:spcPts val="300"/>
                        </a:spcBef>
                        <a:spcAft>
                          <a:spcPts val="300"/>
                        </a:spcAft>
                        <a:buFont typeface="Arial" panose="020B0604020202020204" pitchFamily="34" charset="0"/>
                        <a:buChar char="•"/>
                      </a:pPr>
                      <a:r>
                        <a:rPr lang="en-US" sz="1700"/>
                        <a:t>Cap the number of data collection events per day and days per week​.</a:t>
                      </a:r>
                    </a:p>
                    <a:p>
                      <a:pPr marL="285750" lvl="0" indent="-285750">
                        <a:spcBef>
                          <a:spcPts val="300"/>
                        </a:spcBef>
                        <a:spcAft>
                          <a:spcPts val="300"/>
                        </a:spcAft>
                        <a:buFont typeface="Arial" panose="020B0604020202020204" pitchFamily="34" charset="0"/>
                        <a:buChar char="•"/>
                      </a:pPr>
                      <a:r>
                        <a:rPr lang="en-US" sz="1700"/>
                        <a:t>Schedule adequate breaks between data collection events​.</a:t>
                      </a:r>
                    </a:p>
                    <a:p>
                      <a:pPr marL="285750" lvl="0" indent="-285750">
                        <a:spcBef>
                          <a:spcPts val="300"/>
                        </a:spcBef>
                        <a:spcAft>
                          <a:spcPts val="300"/>
                        </a:spcAft>
                        <a:buFont typeface="Arial" panose="020B0604020202020204" pitchFamily="34" charset="0"/>
                        <a:buChar char="•"/>
                      </a:pPr>
                      <a:r>
                        <a:rPr lang="en-US" sz="1700"/>
                        <a:t>Engage in data collection not more than five days a week .</a:t>
                      </a:r>
                    </a:p>
                    <a:p>
                      <a:pPr marL="285750" lvl="0" indent="-285750">
                        <a:spcBef>
                          <a:spcPts val="300"/>
                        </a:spcBef>
                        <a:spcAft>
                          <a:spcPts val="300"/>
                        </a:spcAft>
                        <a:buFont typeface="Arial" panose="020B0604020202020204" pitchFamily="34" charset="0"/>
                        <a:buChar char="•"/>
                      </a:pPr>
                      <a:r>
                        <a:rPr lang="en-US" sz="1700"/>
                        <a:t>Balance and rotate responsibilities to minimize exposure to traumatic content.</a:t>
                      </a:r>
                      <a:endParaRPr lang="en-US" sz="1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42933230"/>
                  </a:ext>
                </a:extLst>
              </a:tr>
              <a:tr h="370840">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700" b="1">
                          <a:solidFill>
                            <a:schemeClr val="accent3"/>
                          </a:solidFill>
                        </a:rPr>
                        <a:t>Supportive supervision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a:spcBef>
                          <a:spcPts val="300"/>
                        </a:spcBef>
                        <a:spcAft>
                          <a:spcPts val="300"/>
                        </a:spcAft>
                      </a:pPr>
                      <a:endParaRPr lang="en-US" sz="170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285750" lvl="0" indent="-285750">
                        <a:spcBef>
                          <a:spcPts val="300"/>
                        </a:spcBef>
                        <a:spcAft>
                          <a:spcPts val="300"/>
                        </a:spcAft>
                        <a:buFont typeface="Arial" panose="020B0604020202020204" pitchFamily="34" charset="0"/>
                        <a:buChar char="•"/>
                      </a:pPr>
                      <a:r>
                        <a:rPr lang="en-US" sz="1700"/>
                        <a:t>​Convene regular supervisory debrief meetings and wellness checks, including providing psychological first aid and linking to other support as needed.</a:t>
                      </a:r>
                    </a:p>
                    <a:p>
                      <a:pPr marL="285750" lvl="0" indent="-285750">
                        <a:spcBef>
                          <a:spcPts val="300"/>
                        </a:spcBef>
                        <a:spcAft>
                          <a:spcPts val="300"/>
                        </a:spcAft>
                        <a:buFont typeface="Arial" panose="020B0604020202020204" pitchFamily="34" charset="0"/>
                        <a:buChar char="•"/>
                      </a:pPr>
                      <a:r>
                        <a:rPr lang="en-US" sz="1700"/>
                        <a:t>Create other opportunities for staff and peer support.</a:t>
                      </a:r>
                      <a:endParaRPr lang="en-US" sz="1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648837253"/>
                  </a:ext>
                </a:extLst>
              </a:tr>
              <a:tr h="0">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700" b="1">
                          <a:solidFill>
                            <a:schemeClr val="accent3"/>
                          </a:solidFill>
                        </a:rPr>
                        <a:t>Wellness activities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spcBef>
                          <a:spcPts val="300"/>
                        </a:spcBef>
                        <a:spcAft>
                          <a:spcPts val="300"/>
                        </a:spcAft>
                      </a:pPr>
                      <a:endParaRPr lang="en-US" sz="17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285750" indent="-285750">
                        <a:spcBef>
                          <a:spcPts val="300"/>
                        </a:spcBef>
                        <a:spcAft>
                          <a:spcPts val="300"/>
                        </a:spcAft>
                        <a:buFont typeface="Arial" panose="020B0604020202020204" pitchFamily="34" charset="0"/>
                        <a:buChar char="•"/>
                      </a:pPr>
                      <a:r>
                        <a:rPr lang="en-US" sz="1700" kern="1200">
                          <a:solidFill>
                            <a:schemeClr val="dk1"/>
                          </a:solidFill>
                          <a:latin typeface="+mn-lt"/>
                          <a:ea typeface="+mn-ea"/>
                          <a:cs typeface="+mn-cs"/>
                        </a:rPr>
                        <a:t>Explain what workplace wellness activities are available to data collectors and how to access those activities.</a:t>
                      </a:r>
                      <a:endParaRPr lang="en-US" sz="1700" kern="1200" dirty="0">
                        <a:solidFill>
                          <a:schemeClr val="dk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48900846"/>
                  </a:ext>
                </a:extLst>
              </a:tr>
              <a:tr h="0">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700" b="1">
                          <a:solidFill>
                            <a:schemeClr val="accent3"/>
                          </a:solidFill>
                        </a:rPr>
                        <a:t>Local services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a:spcBef>
                          <a:spcPts val="300"/>
                        </a:spcBef>
                        <a:spcAft>
                          <a:spcPts val="300"/>
                        </a:spcAft>
                      </a:pPr>
                      <a:endParaRPr lang="en-US" sz="170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285750" indent="-285750">
                        <a:spcBef>
                          <a:spcPts val="300"/>
                        </a:spcBef>
                        <a:spcAft>
                          <a:spcPts val="300"/>
                        </a:spcAft>
                        <a:buFont typeface="Arial" panose="020B0604020202020204" pitchFamily="34" charset="0"/>
                        <a:buChar char="•"/>
                      </a:pPr>
                      <a:r>
                        <a:rPr lang="en-US" sz="1700"/>
                        <a:t>Explain what services are available to data collectors and how to access those services.</a:t>
                      </a:r>
                      <a:endParaRPr lang="en-US" sz="1700" kern="1200" dirty="0">
                        <a:solidFill>
                          <a:schemeClr val="dk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72806858"/>
                  </a:ext>
                </a:extLst>
              </a:tr>
            </a:tbl>
          </a:graphicData>
        </a:graphic>
      </p:graphicFrame>
    </p:spTree>
    <p:extLst>
      <p:ext uri="{BB962C8B-B14F-4D97-AF65-F5344CB8AC3E}">
        <p14:creationId xmlns:p14="http://schemas.microsoft.com/office/powerpoint/2010/main" val="718701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F2239-6CAC-C540-B8B7-495496817665}"/>
              </a:ext>
            </a:extLst>
          </p:cNvPr>
          <p:cNvSpPr>
            <a:spLocks noGrp="1"/>
          </p:cNvSpPr>
          <p:nvPr>
            <p:ph type="title"/>
          </p:nvPr>
        </p:nvSpPr>
        <p:spPr>
          <a:xfrm>
            <a:off x="0" y="190956"/>
            <a:ext cx="11246394" cy="1143000"/>
          </a:xfrm>
        </p:spPr>
        <p:txBody>
          <a:bodyPr/>
          <a:lstStyle/>
          <a:p>
            <a:r>
              <a:rPr lang="en-US"/>
              <a:t>HOW TO PARTICIPATE TODAY: CHAT &amp; REACT</a:t>
            </a:r>
          </a:p>
        </p:txBody>
      </p:sp>
      <p:sp>
        <p:nvSpPr>
          <p:cNvPr id="10" name="Content Placeholder 6">
            <a:extLst>
              <a:ext uri="{FF2B5EF4-FFF2-40B4-BE49-F238E27FC236}">
                <a16:creationId xmlns:a16="http://schemas.microsoft.com/office/drawing/2014/main" id="{317B0392-E02F-458A-BB2B-32F0E4F8DD78}"/>
              </a:ext>
            </a:extLst>
          </p:cNvPr>
          <p:cNvSpPr txBox="1">
            <a:spLocks/>
          </p:cNvSpPr>
          <p:nvPr/>
        </p:nvSpPr>
        <p:spPr>
          <a:xfrm>
            <a:off x="4062519" y="1915034"/>
            <a:ext cx="4916381" cy="33554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DE9F3B"/>
              </a:buClr>
              <a:buSzTx/>
              <a:buNone/>
              <a:tabLst/>
              <a:defRPr/>
            </a:pPr>
            <a:r>
              <a:rPr kumimoji="0" lang="en-US" b="0" i="0" u="none" strike="noStrike" kern="1200" cap="none" spc="0" normalizeH="0" baseline="0" noProof="0">
                <a:ln>
                  <a:noFill/>
                </a:ln>
                <a:solidFill>
                  <a:srgbClr val="625E58"/>
                </a:solidFill>
                <a:effectLst/>
                <a:uLnTx/>
                <a:uFillTx/>
                <a:latin typeface="Poppins" panose="00000500000000000000" pitchFamily="2" charset="0"/>
                <a:ea typeface="+mn-ea"/>
                <a:cs typeface="Poppins" panose="00000500000000000000" pitchFamily="2" charset="0"/>
              </a:rPr>
              <a:t>Please introduce yourself in the chat!</a:t>
            </a:r>
          </a:p>
          <a:p>
            <a:pPr marL="228600" marR="0" lvl="0" indent="-228600" algn="l" defTabSz="914400" rtl="0" eaLnBrk="1" fontAlgn="auto" latinLnBrk="0" hangingPunct="1">
              <a:lnSpc>
                <a:spcPct val="90000"/>
              </a:lnSpc>
              <a:spcBef>
                <a:spcPts val="1000"/>
              </a:spcBef>
              <a:spcAft>
                <a:spcPts val="0"/>
              </a:spcAft>
              <a:buClr>
                <a:srgbClr val="DE9F3B"/>
              </a:buClr>
              <a:buSzTx/>
              <a:buFont typeface="Wingdings" panose="05000000000000000000" pitchFamily="2" charset="2"/>
              <a:buChar char="§"/>
              <a:tabLst/>
              <a:defRPr/>
            </a:pPr>
            <a:r>
              <a:rPr kumimoji="0" lang="en-US" b="0" i="0" u="none" strike="noStrike" kern="1200" cap="none" spc="0" normalizeH="0" baseline="0" noProof="0">
                <a:ln>
                  <a:noFill/>
                </a:ln>
                <a:solidFill>
                  <a:srgbClr val="625E58"/>
                </a:solidFill>
                <a:effectLst/>
                <a:uLnTx/>
                <a:uFillTx/>
                <a:latin typeface="Poppins" panose="00000500000000000000" pitchFamily="2" charset="0"/>
                <a:ea typeface="+mn-ea"/>
                <a:cs typeface="Poppins" panose="00000500000000000000" pitchFamily="2" charset="0"/>
              </a:rPr>
              <a:t>Name</a:t>
            </a:r>
          </a:p>
          <a:p>
            <a:pPr marL="228600" marR="0" lvl="0" indent="-228600" algn="l" defTabSz="914400" rtl="0" eaLnBrk="1" fontAlgn="auto" latinLnBrk="0" hangingPunct="1">
              <a:lnSpc>
                <a:spcPct val="90000"/>
              </a:lnSpc>
              <a:spcBef>
                <a:spcPts val="1000"/>
              </a:spcBef>
              <a:spcAft>
                <a:spcPts val="0"/>
              </a:spcAft>
              <a:buClr>
                <a:srgbClr val="DE9F3B"/>
              </a:buClr>
              <a:buSzTx/>
              <a:buFont typeface="Wingdings" panose="05000000000000000000" pitchFamily="2" charset="2"/>
              <a:buChar char="§"/>
              <a:tabLst/>
              <a:defRPr/>
            </a:pPr>
            <a:r>
              <a:rPr kumimoji="0" lang="en-US" b="0" i="0" u="none" strike="noStrike" kern="1200" cap="none" spc="0" normalizeH="0" baseline="0" noProof="0">
                <a:ln>
                  <a:noFill/>
                </a:ln>
                <a:solidFill>
                  <a:srgbClr val="625E58"/>
                </a:solidFill>
                <a:effectLst/>
                <a:uLnTx/>
                <a:uFillTx/>
                <a:latin typeface="Poppins" panose="00000500000000000000" pitchFamily="2" charset="0"/>
                <a:ea typeface="+mn-ea"/>
                <a:cs typeface="Poppins" panose="00000500000000000000" pitchFamily="2" charset="0"/>
              </a:rPr>
              <a:t>Study site</a:t>
            </a:r>
          </a:p>
          <a:p>
            <a:pPr marL="228600" marR="0" lvl="0" indent="-228600" algn="l" defTabSz="914400" rtl="0" eaLnBrk="1" fontAlgn="auto" latinLnBrk="0" hangingPunct="1">
              <a:lnSpc>
                <a:spcPct val="90000"/>
              </a:lnSpc>
              <a:spcBef>
                <a:spcPts val="1000"/>
              </a:spcBef>
              <a:spcAft>
                <a:spcPts val="0"/>
              </a:spcAft>
              <a:buClr>
                <a:srgbClr val="DE9F3B"/>
              </a:buClr>
              <a:buSzTx/>
              <a:buFont typeface="Wingdings" panose="05000000000000000000" pitchFamily="2" charset="2"/>
              <a:buChar char="§"/>
              <a:tabLst/>
              <a:defRPr/>
            </a:pPr>
            <a:r>
              <a:rPr kumimoji="0" lang="en-US" b="0" i="0" u="none" strike="noStrike" kern="1200" cap="none" spc="0" normalizeH="0" baseline="0" noProof="0">
                <a:ln>
                  <a:noFill/>
                </a:ln>
                <a:solidFill>
                  <a:srgbClr val="625E58"/>
                </a:solidFill>
                <a:effectLst/>
                <a:uLnTx/>
                <a:uFillTx/>
                <a:latin typeface="Poppins" panose="00000500000000000000" pitchFamily="2" charset="0"/>
                <a:ea typeface="+mn-ea"/>
                <a:cs typeface="Poppins" panose="00000500000000000000" pitchFamily="2" charset="0"/>
              </a:rPr>
              <a:t>Something that makes a </a:t>
            </a:r>
            <a:r>
              <a:rPr kumimoji="0" lang="en-US" b="1" i="0" u="none" strike="noStrike" kern="1200" cap="none" spc="0" normalizeH="0" baseline="0" noProof="0">
                <a:ln>
                  <a:noFill/>
                </a:ln>
                <a:solidFill>
                  <a:srgbClr val="625E58"/>
                </a:solidFill>
                <a:effectLst/>
                <a:uLnTx/>
                <a:uFillTx/>
                <a:latin typeface="Poppins" panose="00000500000000000000" pitchFamily="2" charset="0"/>
                <a:ea typeface="+mn-ea"/>
                <a:cs typeface="Poppins" panose="00000500000000000000" pitchFamily="2" charset="0"/>
              </a:rPr>
              <a:t>good learning environment </a:t>
            </a:r>
            <a:r>
              <a:rPr kumimoji="0" lang="en-US" b="0" i="0" u="none" strike="noStrike" kern="1200" cap="none" spc="0" normalizeH="0" baseline="0" noProof="0">
                <a:ln>
                  <a:noFill/>
                </a:ln>
                <a:solidFill>
                  <a:srgbClr val="625E58"/>
                </a:solidFill>
                <a:effectLst/>
                <a:uLnTx/>
                <a:uFillTx/>
                <a:latin typeface="Poppins" panose="00000500000000000000" pitchFamily="2" charset="0"/>
                <a:ea typeface="+mn-ea"/>
                <a:cs typeface="Poppins" panose="00000500000000000000" pitchFamily="2" charset="0"/>
              </a:rPr>
              <a:t>for you</a:t>
            </a:r>
          </a:p>
        </p:txBody>
      </p:sp>
      <p:pic>
        <p:nvPicPr>
          <p:cNvPr id="13" name="Graphic 12" descr="Chat outline">
            <a:extLst>
              <a:ext uri="{FF2B5EF4-FFF2-40B4-BE49-F238E27FC236}">
                <a16:creationId xmlns:a16="http://schemas.microsoft.com/office/drawing/2014/main" id="{CA03EA55-A99C-3762-A989-3D5D57487F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7006" y="1514014"/>
            <a:ext cx="3080294" cy="3080294"/>
          </a:xfrm>
          <a:prstGeom prst="rect">
            <a:avLst/>
          </a:prstGeom>
        </p:spPr>
      </p:pic>
    </p:spTree>
    <p:extLst>
      <p:ext uri="{BB962C8B-B14F-4D97-AF65-F5344CB8AC3E}">
        <p14:creationId xmlns:p14="http://schemas.microsoft.com/office/powerpoint/2010/main" val="34505926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65DEA-FBC5-7923-D2DF-CD9398CBEBD9}"/>
              </a:ext>
            </a:extLst>
          </p:cNvPr>
          <p:cNvSpPr>
            <a:spLocks noGrp="1"/>
          </p:cNvSpPr>
          <p:nvPr>
            <p:ph type="title"/>
          </p:nvPr>
        </p:nvSpPr>
        <p:spPr/>
        <p:txBody>
          <a:bodyPr/>
          <a:lstStyle/>
          <a:p>
            <a:r>
              <a:rPr lang="en-US"/>
              <a:t>LOCAL SERVICES DIRECTORY</a:t>
            </a:r>
            <a:endParaRPr lang="en-US">
              <a:solidFill>
                <a:schemeClr val="accent3"/>
              </a:solidFill>
            </a:endParaRPr>
          </a:p>
        </p:txBody>
      </p:sp>
      <p:graphicFrame>
        <p:nvGraphicFramePr>
          <p:cNvPr id="3" name="Table 2">
            <a:extLst>
              <a:ext uri="{FF2B5EF4-FFF2-40B4-BE49-F238E27FC236}">
                <a16:creationId xmlns:a16="http://schemas.microsoft.com/office/drawing/2014/main" id="{7752B30B-CE04-AFC1-EA0E-8E3A7A3A433B}"/>
              </a:ext>
            </a:extLst>
          </p:cNvPr>
          <p:cNvGraphicFramePr>
            <a:graphicFrameLocks noGrp="1"/>
          </p:cNvGraphicFramePr>
          <p:nvPr>
            <p:extLst>
              <p:ext uri="{D42A27DB-BD31-4B8C-83A1-F6EECF244321}">
                <p14:modId xmlns:p14="http://schemas.microsoft.com/office/powerpoint/2010/main" val="965204522"/>
              </p:ext>
            </p:extLst>
          </p:nvPr>
        </p:nvGraphicFramePr>
        <p:xfrm>
          <a:off x="838201" y="1730381"/>
          <a:ext cx="9677399" cy="4150360"/>
        </p:xfrm>
        <a:graphic>
          <a:graphicData uri="http://schemas.openxmlformats.org/drawingml/2006/table">
            <a:tbl>
              <a:tblPr bandRow="1">
                <a:tableStyleId>{BC89EF96-8CEA-46FF-86C4-4CE0E7609802}</a:tableStyleId>
              </a:tblPr>
              <a:tblGrid>
                <a:gridCol w="2755397">
                  <a:extLst>
                    <a:ext uri="{9D8B030D-6E8A-4147-A177-3AD203B41FA5}">
                      <a16:colId xmlns:a16="http://schemas.microsoft.com/office/drawing/2014/main" val="1286028763"/>
                    </a:ext>
                  </a:extLst>
                </a:gridCol>
                <a:gridCol w="2307334">
                  <a:extLst>
                    <a:ext uri="{9D8B030D-6E8A-4147-A177-3AD203B41FA5}">
                      <a16:colId xmlns:a16="http://schemas.microsoft.com/office/drawing/2014/main" val="1991475548"/>
                    </a:ext>
                  </a:extLst>
                </a:gridCol>
                <a:gridCol w="2307334">
                  <a:extLst>
                    <a:ext uri="{9D8B030D-6E8A-4147-A177-3AD203B41FA5}">
                      <a16:colId xmlns:a16="http://schemas.microsoft.com/office/drawing/2014/main" val="226107095"/>
                    </a:ext>
                  </a:extLst>
                </a:gridCol>
                <a:gridCol w="2307334">
                  <a:extLst>
                    <a:ext uri="{9D8B030D-6E8A-4147-A177-3AD203B41FA5}">
                      <a16:colId xmlns:a16="http://schemas.microsoft.com/office/drawing/2014/main" val="3096470091"/>
                    </a:ext>
                  </a:extLst>
                </a:gridCol>
              </a:tblGrid>
              <a:tr h="370840">
                <a:tc>
                  <a:txBody>
                    <a:bodyPr/>
                    <a:lstStyle/>
                    <a:p>
                      <a:endParaRPr lang="en-US" sz="1800" b="1">
                        <a:solidFill>
                          <a:schemeClr val="bg1"/>
                        </a:solidFill>
                        <a:effectLst/>
                      </a:endParaRPr>
                    </a:p>
                  </a:txBody>
                  <a:tcPr>
                    <a:solidFill>
                      <a:schemeClr val="accent1"/>
                    </a:solidFill>
                  </a:tcPr>
                </a:tc>
                <a:tc>
                  <a:txBody>
                    <a:bodyPr/>
                    <a:lstStyle/>
                    <a:p>
                      <a:r>
                        <a:rPr lang="en-US" sz="1800" b="1">
                          <a:solidFill>
                            <a:schemeClr val="bg1"/>
                          </a:solidFill>
                        </a:rPr>
                        <a:t>Health Services</a:t>
                      </a:r>
                    </a:p>
                  </a:txBody>
                  <a:tcPr>
                    <a:solidFill>
                      <a:schemeClr val="accent1"/>
                    </a:solidFill>
                  </a:tcPr>
                </a:tc>
                <a:tc>
                  <a:txBody>
                    <a:bodyPr/>
                    <a:lstStyle/>
                    <a:p>
                      <a:r>
                        <a:rPr lang="en-US" sz="1800" b="1">
                          <a:solidFill>
                            <a:schemeClr val="bg1"/>
                          </a:solidFill>
                        </a:rPr>
                        <a:t>Social Services</a:t>
                      </a:r>
                    </a:p>
                  </a:txBody>
                  <a:tcPr>
                    <a:solidFill>
                      <a:schemeClr val="accent1"/>
                    </a:solidFill>
                  </a:tcPr>
                </a:tc>
                <a:tc>
                  <a:txBody>
                    <a:bodyPr/>
                    <a:lstStyle/>
                    <a:p>
                      <a:r>
                        <a:rPr lang="en-US" sz="1800" b="1">
                          <a:solidFill>
                            <a:schemeClr val="bg1"/>
                          </a:solidFill>
                        </a:rPr>
                        <a:t>Legal Services</a:t>
                      </a:r>
                    </a:p>
                  </a:txBody>
                  <a:tcPr>
                    <a:solidFill>
                      <a:schemeClr val="accent1"/>
                    </a:solidFill>
                  </a:tcPr>
                </a:tc>
                <a:extLst>
                  <a:ext uri="{0D108BD9-81ED-4DB2-BD59-A6C34878D82A}">
                    <a16:rowId xmlns:a16="http://schemas.microsoft.com/office/drawing/2014/main" val="292850563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Organization/Facility</a:t>
                      </a:r>
                    </a:p>
                  </a:txBody>
                  <a:tcPr/>
                </a:tc>
                <a:tc>
                  <a:txBody>
                    <a:bodyPr/>
                    <a:lstStyle/>
                    <a:p>
                      <a:endParaRPr lang="en-US" sz="1800" b="0"/>
                    </a:p>
                  </a:txBody>
                  <a:tcPr/>
                </a:tc>
                <a:tc>
                  <a:txBody>
                    <a:bodyPr/>
                    <a:lstStyle/>
                    <a:p>
                      <a:endParaRPr lang="en-US" sz="1800" b="0"/>
                    </a:p>
                  </a:txBody>
                  <a:tcPr/>
                </a:tc>
                <a:tc>
                  <a:txBody>
                    <a:bodyPr/>
                    <a:lstStyle/>
                    <a:p>
                      <a:endParaRPr lang="en-US" sz="1800" b="0"/>
                    </a:p>
                  </a:txBody>
                  <a:tcPr/>
                </a:tc>
                <a:extLst>
                  <a:ext uri="{0D108BD9-81ED-4DB2-BD59-A6C34878D82A}">
                    <a16:rowId xmlns:a16="http://schemas.microsoft.com/office/drawing/2014/main" val="2913218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Location</a:t>
                      </a:r>
                    </a:p>
                  </a:txBody>
                  <a:tcPr/>
                </a:tc>
                <a:tc>
                  <a:txBody>
                    <a:bodyPr/>
                    <a:lstStyle/>
                    <a:p>
                      <a:endParaRPr lang="en-US" sz="1800" b="0"/>
                    </a:p>
                  </a:txBody>
                  <a:tcPr/>
                </a:tc>
                <a:tc>
                  <a:txBody>
                    <a:bodyPr/>
                    <a:lstStyle/>
                    <a:p>
                      <a:endParaRPr lang="en-US" sz="1800" b="0"/>
                    </a:p>
                  </a:txBody>
                  <a:tcPr/>
                </a:tc>
                <a:tc>
                  <a:txBody>
                    <a:bodyPr/>
                    <a:lstStyle/>
                    <a:p>
                      <a:endParaRPr lang="en-US" sz="1800" b="0"/>
                    </a:p>
                  </a:txBody>
                  <a:tcPr/>
                </a:tc>
                <a:extLst>
                  <a:ext uri="{0D108BD9-81ED-4DB2-BD59-A6C34878D82A}">
                    <a16:rowId xmlns:a16="http://schemas.microsoft.com/office/drawing/2014/main" val="18541467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Focal Point</a:t>
                      </a:r>
                    </a:p>
                  </a:txBody>
                  <a:tcPr/>
                </a:tc>
                <a:tc>
                  <a:txBody>
                    <a:bodyPr/>
                    <a:lstStyle/>
                    <a:p>
                      <a:endParaRPr lang="en-US" sz="1800" b="0"/>
                    </a:p>
                  </a:txBody>
                  <a:tcPr/>
                </a:tc>
                <a:tc>
                  <a:txBody>
                    <a:bodyPr/>
                    <a:lstStyle/>
                    <a:p>
                      <a:endParaRPr lang="en-US" sz="1800" b="0"/>
                    </a:p>
                  </a:txBody>
                  <a:tcPr/>
                </a:tc>
                <a:tc>
                  <a:txBody>
                    <a:bodyPr/>
                    <a:lstStyle/>
                    <a:p>
                      <a:endParaRPr lang="en-US" sz="1800" b="0"/>
                    </a:p>
                  </a:txBody>
                  <a:tcPr/>
                </a:tc>
                <a:extLst>
                  <a:ext uri="{0D108BD9-81ED-4DB2-BD59-A6C34878D82A}">
                    <a16:rowId xmlns:a16="http://schemas.microsoft.com/office/drawing/2014/main" val="199990898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Contact Info</a:t>
                      </a:r>
                    </a:p>
                  </a:txBody>
                  <a:tcPr/>
                </a:tc>
                <a:tc>
                  <a:txBody>
                    <a:bodyPr/>
                    <a:lstStyle/>
                    <a:p>
                      <a:endParaRPr lang="en-US" sz="1800" b="0"/>
                    </a:p>
                  </a:txBody>
                  <a:tcPr/>
                </a:tc>
                <a:tc>
                  <a:txBody>
                    <a:bodyPr/>
                    <a:lstStyle/>
                    <a:p>
                      <a:endParaRPr lang="en-US" sz="1800" b="0"/>
                    </a:p>
                  </a:txBody>
                  <a:tcPr/>
                </a:tc>
                <a:tc>
                  <a:txBody>
                    <a:bodyPr/>
                    <a:lstStyle/>
                    <a:p>
                      <a:endParaRPr lang="en-US" sz="1800" b="0"/>
                    </a:p>
                  </a:txBody>
                  <a:tcPr/>
                </a:tc>
                <a:extLst>
                  <a:ext uri="{0D108BD9-81ED-4DB2-BD59-A6C34878D82A}">
                    <a16:rowId xmlns:a16="http://schemas.microsoft.com/office/drawing/2014/main" val="657901831"/>
                  </a:ext>
                </a:extLst>
              </a:tr>
              <a:tr h="370840">
                <a:tc>
                  <a:txBody>
                    <a:bodyPr/>
                    <a:lstStyle/>
                    <a:p>
                      <a:r>
                        <a:rPr lang="en-US"/>
                        <a:t>Services Available</a:t>
                      </a:r>
                    </a:p>
                  </a:txBody>
                  <a:tcPr/>
                </a:tc>
                <a:tc>
                  <a:txBody>
                    <a:bodyPr/>
                    <a:lstStyle/>
                    <a:p>
                      <a:endParaRPr lang="en-US" sz="1800" b="0"/>
                    </a:p>
                  </a:txBody>
                  <a:tcPr/>
                </a:tc>
                <a:tc>
                  <a:txBody>
                    <a:bodyPr/>
                    <a:lstStyle/>
                    <a:p>
                      <a:endParaRPr lang="en-US" sz="1800" b="0"/>
                    </a:p>
                  </a:txBody>
                  <a:tcPr/>
                </a:tc>
                <a:tc>
                  <a:txBody>
                    <a:bodyPr/>
                    <a:lstStyle/>
                    <a:p>
                      <a:endParaRPr lang="en-US" sz="1800" b="0"/>
                    </a:p>
                  </a:txBody>
                  <a:tcPr/>
                </a:tc>
                <a:extLst>
                  <a:ext uri="{0D108BD9-81ED-4DB2-BD59-A6C34878D82A}">
                    <a16:rowId xmlns:a16="http://schemas.microsoft.com/office/drawing/2014/main" val="1063211945"/>
                  </a:ext>
                </a:extLst>
              </a:tr>
              <a:tr h="370840">
                <a:tc>
                  <a:txBody>
                    <a:bodyPr/>
                    <a:lstStyle/>
                    <a:p>
                      <a:r>
                        <a:rPr lang="en-US"/>
                        <a:t>Hours of Service</a:t>
                      </a:r>
                    </a:p>
                  </a:txBody>
                  <a:tcPr/>
                </a:tc>
                <a:tc>
                  <a:txBody>
                    <a:bodyPr/>
                    <a:lstStyle/>
                    <a:p>
                      <a:endParaRPr lang="en-US" sz="1800" b="0"/>
                    </a:p>
                  </a:txBody>
                  <a:tcPr/>
                </a:tc>
                <a:tc>
                  <a:txBody>
                    <a:bodyPr/>
                    <a:lstStyle/>
                    <a:p>
                      <a:endParaRPr lang="en-US" sz="1800" b="0"/>
                    </a:p>
                  </a:txBody>
                  <a:tcPr/>
                </a:tc>
                <a:tc>
                  <a:txBody>
                    <a:bodyPr/>
                    <a:lstStyle/>
                    <a:p>
                      <a:endParaRPr lang="en-US" sz="1800" b="0"/>
                    </a:p>
                  </a:txBody>
                  <a:tcPr/>
                </a:tc>
                <a:extLst>
                  <a:ext uri="{0D108BD9-81ED-4DB2-BD59-A6C34878D82A}">
                    <a16:rowId xmlns:a16="http://schemas.microsoft.com/office/drawing/2014/main" val="2479255789"/>
                  </a:ext>
                </a:extLst>
              </a:tr>
              <a:tr h="370840">
                <a:tc>
                  <a:txBody>
                    <a:bodyPr/>
                    <a:lstStyle/>
                    <a:p>
                      <a:r>
                        <a:rPr lang="en-US"/>
                        <a:t>Costs of Services </a:t>
                      </a:r>
                    </a:p>
                    <a:p>
                      <a:r>
                        <a:rPr lang="en-US"/>
                        <a:t>(is it free for research staff? for study participants?)</a:t>
                      </a:r>
                      <a:endParaRPr lang="en-US" dirty="0"/>
                    </a:p>
                  </a:txBody>
                  <a:tcPr/>
                </a:tc>
                <a:tc>
                  <a:txBody>
                    <a:bodyPr/>
                    <a:lstStyle/>
                    <a:p>
                      <a:endParaRPr lang="en-US" sz="1800" b="0"/>
                    </a:p>
                  </a:txBody>
                  <a:tcPr/>
                </a:tc>
                <a:tc>
                  <a:txBody>
                    <a:bodyPr/>
                    <a:lstStyle/>
                    <a:p>
                      <a:endParaRPr lang="en-US" sz="1800" b="0"/>
                    </a:p>
                  </a:txBody>
                  <a:tcPr/>
                </a:tc>
                <a:tc>
                  <a:txBody>
                    <a:bodyPr/>
                    <a:lstStyle/>
                    <a:p>
                      <a:endParaRPr lang="en-US" sz="1800" b="0"/>
                    </a:p>
                  </a:txBody>
                  <a:tcPr/>
                </a:tc>
                <a:extLst>
                  <a:ext uri="{0D108BD9-81ED-4DB2-BD59-A6C34878D82A}">
                    <a16:rowId xmlns:a16="http://schemas.microsoft.com/office/drawing/2014/main" val="3645096976"/>
                  </a:ext>
                </a:extLst>
              </a:tr>
              <a:tr h="370840">
                <a:tc>
                  <a:txBody>
                    <a:bodyPr/>
                    <a:lstStyle/>
                    <a:p>
                      <a:r>
                        <a:rPr lang="en-US"/>
                        <a:t>How to Access Services (is referral required?)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a:p>
                  </a:txBody>
                  <a:tcPr/>
                </a:tc>
                <a:extLst>
                  <a:ext uri="{0D108BD9-81ED-4DB2-BD59-A6C34878D82A}">
                    <a16:rowId xmlns:a16="http://schemas.microsoft.com/office/drawing/2014/main" val="1498473655"/>
                  </a:ext>
                </a:extLst>
              </a:tr>
            </a:tbl>
          </a:graphicData>
        </a:graphic>
      </p:graphicFrame>
    </p:spTree>
    <p:extLst>
      <p:ext uri="{BB962C8B-B14F-4D97-AF65-F5344CB8AC3E}">
        <p14:creationId xmlns:p14="http://schemas.microsoft.com/office/powerpoint/2010/main" val="702946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A797B7-1493-16E3-8FE3-8E7C899417C7}"/>
              </a:ext>
            </a:extLst>
          </p:cNvPr>
          <p:cNvSpPr>
            <a:spLocks noGrp="1"/>
          </p:cNvSpPr>
          <p:nvPr>
            <p:ph type="title"/>
          </p:nvPr>
        </p:nvSpPr>
        <p:spPr/>
        <p:txBody>
          <a:bodyPr/>
          <a:lstStyle/>
          <a:p>
            <a:endParaRPr lang="en-US"/>
          </a:p>
        </p:txBody>
      </p:sp>
      <p:pic>
        <p:nvPicPr>
          <p:cNvPr id="6" name="Picture 5" descr="Background pattern&#10;&#10;Description automatically generated">
            <a:extLst>
              <a:ext uri="{FF2B5EF4-FFF2-40B4-BE49-F238E27FC236}">
                <a16:creationId xmlns:a16="http://schemas.microsoft.com/office/drawing/2014/main" id="{B84413B5-66A2-9549-0628-A7CF63BCCA79}"/>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7" name="Rectangle 6">
            <a:extLst>
              <a:ext uri="{FF2B5EF4-FFF2-40B4-BE49-F238E27FC236}">
                <a16:creationId xmlns:a16="http://schemas.microsoft.com/office/drawing/2014/main" id="{46E77399-30DD-F276-1E03-00958B7066AE}"/>
              </a:ext>
            </a:extLst>
          </p:cNvPr>
          <p:cNvSpPr/>
          <p:nvPr/>
        </p:nvSpPr>
        <p:spPr>
          <a:xfrm>
            <a:off x="1185" y="2710543"/>
            <a:ext cx="12192000" cy="14369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accent4"/>
                </a:solidFill>
                <a:latin typeface="Poppins" panose="00000500000000000000" pitchFamily="2" charset="0"/>
                <a:cs typeface="Poppins" panose="00000500000000000000" pitchFamily="2" charset="0"/>
              </a:rPr>
              <a:t>BREAK</a:t>
            </a:r>
            <a:endParaRPr lang="en-US"/>
          </a:p>
        </p:txBody>
      </p:sp>
    </p:spTree>
    <p:extLst>
      <p:ext uri="{BB962C8B-B14F-4D97-AF65-F5344CB8AC3E}">
        <p14:creationId xmlns:p14="http://schemas.microsoft.com/office/powerpoint/2010/main" val="7572839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623377-2491-B6FD-443D-5FBDEDBD50F5}"/>
              </a:ext>
            </a:extLst>
          </p:cNvPr>
          <p:cNvSpPr>
            <a:spLocks noGrp="1"/>
          </p:cNvSpPr>
          <p:nvPr>
            <p:ph type="body" sz="quarter" idx="13"/>
          </p:nvPr>
        </p:nvSpPr>
        <p:spPr/>
        <p:txBody>
          <a:bodyPr/>
          <a:lstStyle/>
          <a:p>
            <a:r>
              <a:rPr lang="en-US"/>
              <a:t>3</a:t>
            </a:r>
          </a:p>
        </p:txBody>
      </p:sp>
      <p:sp>
        <p:nvSpPr>
          <p:cNvPr id="3" name="Text Placeholder 2">
            <a:extLst>
              <a:ext uri="{FF2B5EF4-FFF2-40B4-BE49-F238E27FC236}">
                <a16:creationId xmlns:a16="http://schemas.microsoft.com/office/drawing/2014/main" id="{C3B4C3F5-0E7A-9F03-02F8-8DAD858DB4FA}"/>
              </a:ext>
            </a:extLst>
          </p:cNvPr>
          <p:cNvSpPr>
            <a:spLocks noGrp="1"/>
          </p:cNvSpPr>
          <p:nvPr>
            <p:ph type="body" sz="quarter" idx="14"/>
          </p:nvPr>
        </p:nvSpPr>
        <p:spPr/>
        <p:txBody>
          <a:bodyPr>
            <a:normAutofit/>
          </a:bodyPr>
          <a:lstStyle/>
          <a:p>
            <a:r>
              <a:rPr lang="en-US" sz="3200"/>
              <a:t>CREATING A SAFE SPACE FOR PARTICIPATION</a:t>
            </a:r>
            <a:endParaRPr lang="en-US"/>
          </a:p>
        </p:txBody>
      </p:sp>
    </p:spTree>
    <p:extLst>
      <p:ext uri="{BB962C8B-B14F-4D97-AF65-F5344CB8AC3E}">
        <p14:creationId xmlns:p14="http://schemas.microsoft.com/office/powerpoint/2010/main" val="35893468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52280C5-E7B4-C77B-0286-B7C5C08D6A88}"/>
              </a:ext>
            </a:extLst>
          </p:cNvPr>
          <p:cNvSpPr>
            <a:spLocks noGrp="1"/>
          </p:cNvSpPr>
          <p:nvPr>
            <p:ph type="body" idx="1"/>
          </p:nvPr>
        </p:nvSpPr>
        <p:spPr>
          <a:xfrm>
            <a:off x="838200" y="2339518"/>
            <a:ext cx="10515600" cy="3897754"/>
          </a:xfrm>
        </p:spPr>
        <p:txBody>
          <a:bodyPr>
            <a:normAutofit fontScale="92500" lnSpcReduction="20000"/>
          </a:bodyPr>
          <a:lstStyle/>
          <a:p>
            <a:pPr marL="514350" indent="-514350">
              <a:buFont typeface="+mj-lt"/>
              <a:buAutoNum type="alphaLcPeriod"/>
            </a:pPr>
            <a:r>
              <a:rPr lang="en-US"/>
              <a:t>Create a safe space for study participants to talk about their experiences</a:t>
            </a:r>
            <a:r>
              <a:rPr lang="en-US" dirty="0"/>
              <a:t>.</a:t>
            </a:r>
            <a:endParaRPr lang="en-US"/>
          </a:p>
          <a:p>
            <a:pPr marL="514350" indent="-514350">
              <a:buFont typeface="+mj-lt"/>
              <a:buAutoNum type="alphaLcPeriod"/>
            </a:pPr>
            <a:r>
              <a:rPr lang="en-US"/>
              <a:t>Pay attention to signs of distress</a:t>
            </a:r>
            <a:r>
              <a:rPr lang="en-US" dirty="0"/>
              <a:t>.</a:t>
            </a:r>
            <a:endParaRPr lang="en-US"/>
          </a:p>
          <a:p>
            <a:pPr marL="514350" indent="-514350">
              <a:buFont typeface="+mj-lt"/>
              <a:buAutoNum type="alphaLcPeriod"/>
            </a:pPr>
            <a:r>
              <a:rPr lang="en-US"/>
              <a:t>Diagnose study participants with mental health conditions such as anxiety and depression</a:t>
            </a:r>
            <a:r>
              <a:rPr lang="en-US" dirty="0"/>
              <a:t>.</a:t>
            </a:r>
            <a:endParaRPr lang="en-US"/>
          </a:p>
          <a:p>
            <a:pPr marL="514350" indent="-514350">
              <a:buFont typeface="+mj-lt"/>
              <a:buAutoNum type="alphaLcPeriod"/>
            </a:pPr>
            <a:r>
              <a:rPr lang="en-US"/>
              <a:t>Provide psychological first aid if a study participant shows signs of distress and/or discloses a traumatic experience</a:t>
            </a:r>
            <a:r>
              <a:rPr lang="en-US" dirty="0"/>
              <a:t>.</a:t>
            </a:r>
            <a:endParaRPr lang="en-US"/>
          </a:p>
          <a:p>
            <a:pPr marL="514350" indent="-514350">
              <a:buFont typeface="+mj-lt"/>
              <a:buAutoNum type="alphaLcPeriod"/>
            </a:pPr>
            <a:r>
              <a:rPr lang="en-US"/>
              <a:t>Provide counseling if a study participant shows signs of distress and/or discloses a traumatic experience</a:t>
            </a:r>
            <a:r>
              <a:rPr lang="en-US" dirty="0"/>
              <a:t>.</a:t>
            </a:r>
            <a:endParaRPr lang="en-US"/>
          </a:p>
          <a:p>
            <a:pPr marL="514350" indent="-514350">
              <a:buFont typeface="+mj-lt"/>
              <a:buAutoNum type="alphaLcPeriod"/>
            </a:pPr>
            <a:r>
              <a:rPr lang="en-US"/>
              <a:t>Refer study participants to providers who are trained to provide counseling and further support</a:t>
            </a:r>
            <a:r>
              <a:rPr lang="en-US" dirty="0"/>
              <a:t>.</a:t>
            </a:r>
            <a:endParaRPr lang="en-US"/>
          </a:p>
        </p:txBody>
      </p:sp>
      <p:sp>
        <p:nvSpPr>
          <p:cNvPr id="2" name="TextBox 1">
            <a:extLst>
              <a:ext uri="{FF2B5EF4-FFF2-40B4-BE49-F238E27FC236}">
                <a16:creationId xmlns:a16="http://schemas.microsoft.com/office/drawing/2014/main" id="{4E8DF0CF-ACCB-9E72-3159-6AC5B7AD48DE}"/>
              </a:ext>
            </a:extLst>
          </p:cNvPr>
          <p:cNvSpPr txBox="1"/>
          <p:nvPr/>
        </p:nvSpPr>
        <p:spPr>
          <a:xfrm>
            <a:off x="2711221" y="103680"/>
            <a:ext cx="6769558" cy="400110"/>
          </a:xfrm>
          <a:prstGeom prst="rect">
            <a:avLst/>
          </a:prstGeom>
          <a:noFill/>
        </p:spPr>
        <p:txBody>
          <a:bodyPr wrap="square" rtlCol="0">
            <a:spAutoFit/>
          </a:bodyPr>
          <a:lstStyle/>
          <a:p>
            <a:pPr algn="ctr"/>
            <a:r>
              <a:rPr lang="en-US" sz="2000">
                <a:solidFill>
                  <a:schemeClr val="tx2"/>
                </a:solidFill>
                <a:cs typeface="Arial" panose="020B0604020202020204" pitchFamily="34" charset="0"/>
              </a:rPr>
              <a:t>Go to </a:t>
            </a:r>
            <a:r>
              <a:rPr lang="en-US" sz="2000" b="1">
                <a:solidFill>
                  <a:schemeClr val="tx2"/>
                </a:solidFill>
                <a:cs typeface="Arial" panose="020B0604020202020204" pitchFamily="34" charset="0"/>
              </a:rPr>
              <a:t>www.menti.com</a:t>
            </a:r>
            <a:r>
              <a:rPr lang="en-US" sz="2000">
                <a:solidFill>
                  <a:schemeClr val="tx2"/>
                </a:solidFill>
                <a:cs typeface="Arial" panose="020B0604020202020204" pitchFamily="34" charset="0"/>
              </a:rPr>
              <a:t> and use the code </a:t>
            </a:r>
            <a:r>
              <a:rPr lang="en-US" sz="2000" b="1">
                <a:solidFill>
                  <a:schemeClr val="tx2"/>
                </a:solidFill>
                <a:cs typeface="Arial" panose="020B0604020202020204" pitchFamily="34" charset="0"/>
              </a:rPr>
              <a:t>#### ####</a:t>
            </a:r>
          </a:p>
        </p:txBody>
      </p:sp>
      <p:sp>
        <p:nvSpPr>
          <p:cNvPr id="3" name="TPQuestion" title="Question Text">
            <a:extLst>
              <a:ext uri="{FF2B5EF4-FFF2-40B4-BE49-F238E27FC236}">
                <a16:creationId xmlns:a16="http://schemas.microsoft.com/office/drawing/2014/main" id="{06EA9E89-5EE0-E530-F65B-AB18A0A8A6F3}"/>
              </a:ext>
            </a:extLst>
          </p:cNvPr>
          <p:cNvSpPr txBox="1">
            <a:spLocks/>
          </p:cNvSpPr>
          <p:nvPr/>
        </p:nvSpPr>
        <p:spPr>
          <a:xfrm>
            <a:off x="110837" y="863099"/>
            <a:ext cx="10515600" cy="661988"/>
          </a:xfrm>
          <a:prstGeom prst="rect">
            <a:avLst/>
          </a:prstGeom>
        </p:spPr>
        <p:txBody>
          <a:bodyPr vert="horz" lIns="804672" tIns="45720" rIns="91440" bIns="45720" rtlCol="0" anchor="ctr">
            <a:noAutofit/>
          </a:bodyPr>
          <a:lstStyle>
            <a:lvl1pPr algn="l" defTabSz="914400" rtl="0" eaLnBrk="1" latinLnBrk="0" hangingPunct="1">
              <a:lnSpc>
                <a:spcPct val="90000"/>
              </a:lnSpc>
              <a:spcBef>
                <a:spcPct val="0"/>
              </a:spcBef>
              <a:buNone/>
              <a:defRPr sz="3000" b="1" i="0" kern="1200">
                <a:solidFill>
                  <a:schemeClr val="accent1"/>
                </a:solidFill>
                <a:latin typeface="Poppins SemiBold" pitchFamily="2" charset="77"/>
                <a:ea typeface="Roboto" panose="02000000000000000000" pitchFamily="2" charset="0"/>
                <a:cs typeface="Poppins SemiBold" pitchFamily="2" charset="77"/>
              </a:defRPr>
            </a:lvl1pPr>
          </a:lstStyle>
          <a:p>
            <a:r>
              <a:rPr lang="en-US" sz="2800">
                <a:latin typeface="Poppins SemiBold" panose="00000700000000000000" pitchFamily="2" charset="0"/>
                <a:cs typeface="Poppins SemiBold" panose="00000700000000000000" pitchFamily="2" charset="0"/>
              </a:rPr>
              <a:t>What roles can data collectors fill in trauma-informed data collection?</a:t>
            </a:r>
          </a:p>
        </p:txBody>
      </p:sp>
      <p:sp>
        <p:nvSpPr>
          <p:cNvPr id="6" name="TextBox 5">
            <a:extLst>
              <a:ext uri="{FF2B5EF4-FFF2-40B4-BE49-F238E27FC236}">
                <a16:creationId xmlns:a16="http://schemas.microsoft.com/office/drawing/2014/main" id="{07FB33A5-3646-DE88-935B-074367E5FF1B}"/>
              </a:ext>
            </a:extLst>
          </p:cNvPr>
          <p:cNvSpPr txBox="1"/>
          <p:nvPr/>
        </p:nvSpPr>
        <p:spPr>
          <a:xfrm>
            <a:off x="838200" y="1716859"/>
            <a:ext cx="9607475" cy="430887"/>
          </a:xfrm>
          <a:prstGeom prst="rect">
            <a:avLst/>
          </a:prstGeom>
          <a:noFill/>
        </p:spPr>
        <p:txBody>
          <a:bodyPr wrap="square" rtlCol="0">
            <a:spAutoFit/>
          </a:bodyPr>
          <a:lstStyle/>
          <a:p>
            <a:r>
              <a:rPr lang="en-US" sz="2200">
                <a:solidFill>
                  <a:schemeClr val="tx2"/>
                </a:solidFill>
                <a:cs typeface="Arial" panose="020B0604020202020204" pitchFamily="34" charset="0"/>
              </a:rPr>
              <a:t>Select all that apply.</a:t>
            </a:r>
          </a:p>
        </p:txBody>
      </p:sp>
    </p:spTree>
    <p:extLst>
      <p:ext uri="{BB962C8B-B14F-4D97-AF65-F5344CB8AC3E}">
        <p14:creationId xmlns:p14="http://schemas.microsoft.com/office/powerpoint/2010/main" val="26187123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1A2BCB-2F45-09C4-50BC-883A117164B1}"/>
              </a:ext>
            </a:extLst>
          </p:cNvPr>
          <p:cNvSpPr>
            <a:spLocks noGrp="1"/>
          </p:cNvSpPr>
          <p:nvPr>
            <p:ph type="title"/>
          </p:nvPr>
        </p:nvSpPr>
        <p:spPr>
          <a:xfrm>
            <a:off x="0" y="190956"/>
            <a:ext cx="10515600" cy="1143000"/>
          </a:xfrm>
        </p:spPr>
        <p:txBody>
          <a:bodyPr/>
          <a:lstStyle/>
          <a:p>
            <a:r>
              <a:rPr lang="en-US"/>
              <a:t>DATA COLLECTORS’ ROLE</a:t>
            </a:r>
          </a:p>
        </p:txBody>
      </p:sp>
      <p:sp>
        <p:nvSpPr>
          <p:cNvPr id="5" name="Content Placeholder 4">
            <a:extLst>
              <a:ext uri="{FF2B5EF4-FFF2-40B4-BE49-F238E27FC236}">
                <a16:creationId xmlns:a16="http://schemas.microsoft.com/office/drawing/2014/main" id="{01DB3F9A-17E4-0F88-8B10-1DB36B844B2E}"/>
              </a:ext>
            </a:extLst>
          </p:cNvPr>
          <p:cNvSpPr>
            <a:spLocks noGrp="1"/>
          </p:cNvSpPr>
          <p:nvPr>
            <p:ph idx="1"/>
          </p:nvPr>
        </p:nvSpPr>
        <p:spPr>
          <a:xfrm>
            <a:off x="838200" y="1350336"/>
            <a:ext cx="9842500" cy="4826627"/>
          </a:xfrm>
        </p:spPr>
        <p:txBody>
          <a:bodyPr/>
          <a:lstStyle/>
          <a:p>
            <a:pPr marL="0" indent="0">
              <a:buNone/>
            </a:pPr>
            <a:r>
              <a:rPr lang="en-US" sz="2400"/>
              <a:t>You are not trained mental health counselors; however, </a:t>
            </a:r>
            <a:r>
              <a:rPr lang="en-US" sz="2400" b="1">
                <a:solidFill>
                  <a:schemeClr val="accent3"/>
                </a:solidFill>
              </a:rPr>
              <a:t>the way you respond to a person in distress can make a significant difference to their </a:t>
            </a:r>
            <a:r>
              <a:rPr lang="en-US" sz="2400" b="1" dirty="0">
                <a:solidFill>
                  <a:schemeClr val="accent3"/>
                </a:solidFill>
              </a:rPr>
              <a:t>well-being</a:t>
            </a:r>
            <a:r>
              <a:rPr lang="en-US" sz="2400"/>
              <a:t>. </a:t>
            </a:r>
          </a:p>
        </p:txBody>
      </p:sp>
      <p:grpSp>
        <p:nvGrpSpPr>
          <p:cNvPr id="3" name="Group 2">
            <a:extLst>
              <a:ext uri="{FF2B5EF4-FFF2-40B4-BE49-F238E27FC236}">
                <a16:creationId xmlns:a16="http://schemas.microsoft.com/office/drawing/2014/main" id="{028B8597-A2B5-1F76-D10F-B59E93937DAE}"/>
              </a:ext>
            </a:extLst>
          </p:cNvPr>
          <p:cNvGrpSpPr/>
          <p:nvPr/>
        </p:nvGrpSpPr>
        <p:grpSpPr>
          <a:xfrm>
            <a:off x="958788" y="2518192"/>
            <a:ext cx="5029200" cy="3872982"/>
            <a:chOff x="958788" y="2518192"/>
            <a:chExt cx="5029200" cy="3872982"/>
          </a:xfrm>
        </p:grpSpPr>
        <p:sp>
          <p:nvSpPr>
            <p:cNvPr id="13" name="Rectangle: Rounded Corners 12">
              <a:extLst>
                <a:ext uri="{FF2B5EF4-FFF2-40B4-BE49-F238E27FC236}">
                  <a16:creationId xmlns:a16="http://schemas.microsoft.com/office/drawing/2014/main" id="{913073B9-E62A-2172-5A26-F52B5528840E}"/>
                </a:ext>
              </a:extLst>
            </p:cNvPr>
            <p:cNvSpPr/>
            <p:nvPr/>
          </p:nvSpPr>
          <p:spPr>
            <a:xfrm>
              <a:off x="958788" y="2786602"/>
              <a:ext cx="5029200" cy="3604572"/>
            </a:xfrm>
            <a:prstGeom prst="roundRect">
              <a:avLst>
                <a:gd name="adj" fmla="val 6287"/>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90000"/>
                </a:lnSpc>
                <a:spcBef>
                  <a:spcPts val="1000"/>
                </a:spcBef>
                <a:buClr>
                  <a:schemeClr val="accent2"/>
                </a:buClr>
              </a:pPr>
              <a:endParaRPr lang="en-US" sz="2000" dirty="0">
                <a:solidFill>
                  <a:schemeClr val="tx1"/>
                </a:solidFill>
              </a:endParaRPr>
            </a:p>
            <a:p>
              <a:pPr lvl="1">
                <a:lnSpc>
                  <a:spcPct val="90000"/>
                </a:lnSpc>
                <a:spcBef>
                  <a:spcPts val="1000"/>
                </a:spcBef>
                <a:buClr>
                  <a:schemeClr val="accent2"/>
                </a:buClr>
              </a:pPr>
              <a:r>
                <a:rPr lang="en-US" sz="2000" dirty="0">
                  <a:solidFill>
                    <a:schemeClr val="tx1"/>
                  </a:solidFill>
                </a:rPr>
                <a:t>Create a safe space for study participants to talk about their experiences.</a:t>
              </a:r>
            </a:p>
            <a:p>
              <a:pPr lvl="1">
                <a:lnSpc>
                  <a:spcPct val="90000"/>
                </a:lnSpc>
                <a:spcBef>
                  <a:spcPts val="1000"/>
                </a:spcBef>
                <a:buClr>
                  <a:schemeClr val="accent2"/>
                </a:buClr>
              </a:pPr>
              <a:r>
                <a:rPr lang="en-US" sz="2000" dirty="0">
                  <a:solidFill>
                    <a:schemeClr val="tx1"/>
                  </a:solidFill>
                </a:rPr>
                <a:t>Pay attention to signs of distress. </a:t>
              </a:r>
            </a:p>
            <a:p>
              <a:pPr lvl="1">
                <a:lnSpc>
                  <a:spcPct val="90000"/>
                </a:lnSpc>
                <a:spcBef>
                  <a:spcPts val="1000"/>
                </a:spcBef>
                <a:buClr>
                  <a:schemeClr val="accent2"/>
                </a:buClr>
              </a:pPr>
              <a:r>
                <a:rPr lang="en-US" sz="2000" dirty="0">
                  <a:solidFill>
                    <a:schemeClr val="tx1"/>
                  </a:solidFill>
                </a:rPr>
                <a:t>Provide psychological first aid if a study participant shows signs of distress and/or discloses a traumatic experience. </a:t>
              </a:r>
            </a:p>
            <a:p>
              <a:pPr lvl="1">
                <a:lnSpc>
                  <a:spcPct val="90000"/>
                </a:lnSpc>
                <a:spcBef>
                  <a:spcPts val="1000"/>
                </a:spcBef>
                <a:buClr>
                  <a:schemeClr val="accent2"/>
                </a:buClr>
              </a:pPr>
              <a:r>
                <a:rPr lang="en-US" sz="2000" dirty="0">
                  <a:solidFill>
                    <a:schemeClr val="tx1"/>
                  </a:solidFill>
                </a:rPr>
                <a:t>Refer study participants to providers who are trained to provide counseling and further support.</a:t>
              </a:r>
            </a:p>
          </p:txBody>
        </p:sp>
        <p:sp>
          <p:nvSpPr>
            <p:cNvPr id="15" name="Rectangle: Rounded Corners 14">
              <a:extLst>
                <a:ext uri="{FF2B5EF4-FFF2-40B4-BE49-F238E27FC236}">
                  <a16:creationId xmlns:a16="http://schemas.microsoft.com/office/drawing/2014/main" id="{99916554-4F86-FED5-195E-82B344DFE9C7}"/>
                </a:ext>
              </a:extLst>
            </p:cNvPr>
            <p:cNvSpPr/>
            <p:nvPr/>
          </p:nvSpPr>
          <p:spPr>
            <a:xfrm>
              <a:off x="958788" y="2518192"/>
              <a:ext cx="5029200" cy="512982"/>
            </a:xfrm>
            <a:prstGeom prst="round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Do’s</a:t>
              </a:r>
            </a:p>
          </p:txBody>
        </p:sp>
      </p:grpSp>
      <p:grpSp>
        <p:nvGrpSpPr>
          <p:cNvPr id="6" name="Group 5">
            <a:extLst>
              <a:ext uri="{FF2B5EF4-FFF2-40B4-BE49-F238E27FC236}">
                <a16:creationId xmlns:a16="http://schemas.microsoft.com/office/drawing/2014/main" id="{A385C06B-683F-17C8-88D2-070274E85E1E}"/>
              </a:ext>
            </a:extLst>
          </p:cNvPr>
          <p:cNvGrpSpPr/>
          <p:nvPr/>
        </p:nvGrpSpPr>
        <p:grpSpPr>
          <a:xfrm>
            <a:off x="6082145" y="2518192"/>
            <a:ext cx="5029200" cy="3872982"/>
            <a:chOff x="6082145" y="2518192"/>
            <a:chExt cx="5029200" cy="3872982"/>
          </a:xfrm>
        </p:grpSpPr>
        <p:sp>
          <p:nvSpPr>
            <p:cNvPr id="14" name="Rectangle: Rounded Corners 13">
              <a:extLst>
                <a:ext uri="{FF2B5EF4-FFF2-40B4-BE49-F238E27FC236}">
                  <a16:creationId xmlns:a16="http://schemas.microsoft.com/office/drawing/2014/main" id="{96A85C03-54EA-E9E3-9DFB-C7D2F94477F9}"/>
                </a:ext>
              </a:extLst>
            </p:cNvPr>
            <p:cNvSpPr/>
            <p:nvPr/>
          </p:nvSpPr>
          <p:spPr>
            <a:xfrm>
              <a:off x="6082145" y="2786601"/>
              <a:ext cx="5029200" cy="3604573"/>
            </a:xfrm>
            <a:prstGeom prst="roundRect">
              <a:avLst>
                <a:gd name="adj" fmla="val 6287"/>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R="0" lvl="0">
                <a:lnSpc>
                  <a:spcPct val="90000"/>
                </a:lnSpc>
                <a:spcBef>
                  <a:spcPts val="1000"/>
                </a:spcBef>
                <a:buClr>
                  <a:schemeClr val="accent3"/>
                </a:buClr>
              </a:pPr>
              <a:endParaRPr lang="en-US" sz="2000" dirty="0">
                <a:solidFill>
                  <a:schemeClr val="tx1"/>
                </a:solidFill>
                <a:sym typeface="Times New Roman"/>
              </a:endParaRPr>
            </a:p>
            <a:p>
              <a:pPr lvl="1">
                <a:lnSpc>
                  <a:spcPct val="90000"/>
                </a:lnSpc>
                <a:spcBef>
                  <a:spcPts val="1000"/>
                </a:spcBef>
                <a:buClr>
                  <a:schemeClr val="accent3"/>
                </a:buClr>
              </a:pPr>
              <a:r>
                <a:rPr lang="en-US" sz="2000" dirty="0">
                  <a:solidFill>
                    <a:schemeClr val="tx1"/>
                  </a:solidFill>
                  <a:sym typeface="Times New Roman"/>
                </a:rPr>
                <a:t>Diagnose study participants with mental health conditions.</a:t>
              </a:r>
            </a:p>
            <a:p>
              <a:pPr lvl="1">
                <a:lnSpc>
                  <a:spcPct val="90000"/>
                </a:lnSpc>
                <a:spcBef>
                  <a:spcPts val="1000"/>
                </a:spcBef>
                <a:buClr>
                  <a:schemeClr val="accent3"/>
                </a:buClr>
              </a:pPr>
              <a:r>
                <a:rPr lang="en-US" sz="2000" dirty="0">
                  <a:solidFill>
                    <a:schemeClr val="tx1"/>
                  </a:solidFill>
                  <a:sym typeface="Times New Roman"/>
                </a:rPr>
                <a:t>Provide counseling.</a:t>
              </a:r>
            </a:p>
          </p:txBody>
        </p:sp>
        <p:sp>
          <p:nvSpPr>
            <p:cNvPr id="16" name="Rectangle: Rounded Corners 15">
              <a:extLst>
                <a:ext uri="{FF2B5EF4-FFF2-40B4-BE49-F238E27FC236}">
                  <a16:creationId xmlns:a16="http://schemas.microsoft.com/office/drawing/2014/main" id="{D5699396-0D81-8F63-874E-C4C28F855E3A}"/>
                </a:ext>
              </a:extLst>
            </p:cNvPr>
            <p:cNvSpPr/>
            <p:nvPr/>
          </p:nvSpPr>
          <p:spPr>
            <a:xfrm>
              <a:off x="6082145" y="2518192"/>
              <a:ext cx="5029200" cy="512982"/>
            </a:xfrm>
            <a:prstGeom prst="round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Don’ts</a:t>
              </a:r>
            </a:p>
          </p:txBody>
        </p:sp>
      </p:grpSp>
      <p:pic>
        <p:nvPicPr>
          <p:cNvPr id="11" name="Graphic 10" descr="Checkbox Checked with solid fill">
            <a:extLst>
              <a:ext uri="{FF2B5EF4-FFF2-40B4-BE49-F238E27FC236}">
                <a16:creationId xmlns:a16="http://schemas.microsoft.com/office/drawing/2014/main" id="{7A5A9D88-4D34-3112-114B-63084780D2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0655" y="3200400"/>
            <a:ext cx="457200" cy="457200"/>
          </a:xfrm>
          <a:prstGeom prst="rect">
            <a:avLst/>
          </a:prstGeom>
        </p:spPr>
      </p:pic>
      <p:pic>
        <p:nvPicPr>
          <p:cNvPr id="17" name="Graphic 16" descr="Checkbox Checked with solid fill">
            <a:extLst>
              <a:ext uri="{FF2B5EF4-FFF2-40B4-BE49-F238E27FC236}">
                <a16:creationId xmlns:a16="http://schemas.microsoft.com/office/drawing/2014/main" id="{779BC5DF-87BF-0F27-C9CD-31095930D2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0655" y="3893866"/>
            <a:ext cx="457200" cy="457200"/>
          </a:xfrm>
          <a:prstGeom prst="rect">
            <a:avLst/>
          </a:prstGeom>
        </p:spPr>
      </p:pic>
      <p:pic>
        <p:nvPicPr>
          <p:cNvPr id="18" name="Graphic 17" descr="Checkbox Checked with solid fill">
            <a:extLst>
              <a:ext uri="{FF2B5EF4-FFF2-40B4-BE49-F238E27FC236}">
                <a16:creationId xmlns:a16="http://schemas.microsoft.com/office/drawing/2014/main" id="{B606C42A-63F7-1E24-9C69-DE4E8BA755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0655" y="4293008"/>
            <a:ext cx="457200" cy="457200"/>
          </a:xfrm>
          <a:prstGeom prst="rect">
            <a:avLst/>
          </a:prstGeom>
        </p:spPr>
      </p:pic>
      <p:pic>
        <p:nvPicPr>
          <p:cNvPr id="19" name="Graphic 18" descr="Checkbox Checked with solid fill">
            <a:extLst>
              <a:ext uri="{FF2B5EF4-FFF2-40B4-BE49-F238E27FC236}">
                <a16:creationId xmlns:a16="http://schemas.microsoft.com/office/drawing/2014/main" id="{ECDF5A3E-849E-DD20-2C91-7D55BD4ED4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0655" y="5228844"/>
            <a:ext cx="457200" cy="457200"/>
          </a:xfrm>
          <a:prstGeom prst="rect">
            <a:avLst/>
          </a:prstGeom>
        </p:spPr>
      </p:pic>
      <p:sp>
        <p:nvSpPr>
          <p:cNvPr id="2" name="Speech Bubble: Rectangle with Corners Rounded 1">
            <a:extLst>
              <a:ext uri="{FF2B5EF4-FFF2-40B4-BE49-F238E27FC236}">
                <a16:creationId xmlns:a16="http://schemas.microsoft.com/office/drawing/2014/main" id="{83C11D13-4012-438F-A48D-931576237641}"/>
              </a:ext>
            </a:extLst>
          </p:cNvPr>
          <p:cNvSpPr/>
          <p:nvPr/>
        </p:nvSpPr>
        <p:spPr>
          <a:xfrm>
            <a:off x="7257515" y="4782324"/>
            <a:ext cx="3142488" cy="1280160"/>
          </a:xfrm>
          <a:prstGeom prst="wedgeRoundRectCallout">
            <a:avLst>
              <a:gd name="adj1" fmla="val -22802"/>
              <a:gd name="adj2" fmla="val -70849"/>
              <a:gd name="adj3" fmla="val 16667"/>
            </a:avLst>
          </a:prstGeom>
          <a:noFill/>
          <a:ln w="38100">
            <a:solidFill>
              <a:srgbClr val="DE9F3B"/>
            </a:solidFill>
          </a:ln>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US">
                <a:solidFill>
                  <a:schemeClr val="accent3"/>
                </a:solidFill>
                <a:cs typeface="Poppins" panose="00000500000000000000" pitchFamily="2" charset="0"/>
              </a:rPr>
              <a:t>Remember, without the right training, we can do more harm than good if we try to counsel others!</a:t>
            </a:r>
          </a:p>
        </p:txBody>
      </p:sp>
      <p:pic>
        <p:nvPicPr>
          <p:cNvPr id="9" name="Graphic 8" descr="Badge Cross with solid fill">
            <a:extLst>
              <a:ext uri="{FF2B5EF4-FFF2-40B4-BE49-F238E27FC236}">
                <a16:creationId xmlns:a16="http://schemas.microsoft.com/office/drawing/2014/main" id="{81C5658A-FBCE-A72C-C6F7-9BC4D24BD6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01588" y="3875196"/>
            <a:ext cx="457200" cy="457200"/>
          </a:xfrm>
          <a:prstGeom prst="rect">
            <a:avLst/>
          </a:prstGeom>
        </p:spPr>
      </p:pic>
      <p:pic>
        <p:nvPicPr>
          <p:cNvPr id="12" name="Graphic 11" descr="Badge Cross with solid fill">
            <a:extLst>
              <a:ext uri="{FF2B5EF4-FFF2-40B4-BE49-F238E27FC236}">
                <a16:creationId xmlns:a16="http://schemas.microsoft.com/office/drawing/2014/main" id="{0011526C-58E7-0988-087A-57B8DE5327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01588" y="3200400"/>
            <a:ext cx="457200" cy="457200"/>
          </a:xfrm>
          <a:prstGeom prst="rect">
            <a:avLst/>
          </a:prstGeom>
        </p:spPr>
      </p:pic>
    </p:spTree>
    <p:extLst>
      <p:ext uri="{BB962C8B-B14F-4D97-AF65-F5344CB8AC3E}">
        <p14:creationId xmlns:p14="http://schemas.microsoft.com/office/powerpoint/2010/main" val="20045238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E36442B4-2DC6-7E14-E47A-E968B1C4C954}"/>
              </a:ext>
            </a:extLst>
          </p:cNvPr>
          <p:cNvPicPr>
            <a:picLocks noChangeAspect="1"/>
          </p:cNvPicPr>
          <p:nvPr/>
        </p:nvPicPr>
        <p:blipFill>
          <a:blip r:embed="rId3"/>
          <a:stretch>
            <a:fillRect/>
          </a:stretch>
        </p:blipFill>
        <p:spPr>
          <a:xfrm>
            <a:off x="0" y="0"/>
            <a:ext cx="12191999" cy="6858000"/>
          </a:xfrm>
          <a:prstGeom prst="rect">
            <a:avLst/>
          </a:prstGeom>
        </p:spPr>
      </p:pic>
      <p:sp>
        <p:nvSpPr>
          <p:cNvPr id="4" name="Title 3">
            <a:extLst>
              <a:ext uri="{FF2B5EF4-FFF2-40B4-BE49-F238E27FC236}">
                <a16:creationId xmlns:a16="http://schemas.microsoft.com/office/drawing/2014/main" id="{1CDB7C09-B6AA-0AC4-484F-5E0F7266B7F8}"/>
              </a:ext>
            </a:extLst>
          </p:cNvPr>
          <p:cNvSpPr>
            <a:spLocks noGrp="1"/>
          </p:cNvSpPr>
          <p:nvPr>
            <p:ph type="title"/>
          </p:nvPr>
        </p:nvSpPr>
        <p:spPr/>
        <p:txBody>
          <a:bodyPr/>
          <a:lstStyle/>
          <a:p>
            <a:r>
              <a:rPr lang="en-US"/>
              <a:t>CREATING A SAFE SPACE</a:t>
            </a:r>
          </a:p>
        </p:txBody>
      </p:sp>
      <p:sp>
        <p:nvSpPr>
          <p:cNvPr id="5" name="Content Placeholder 4">
            <a:extLst>
              <a:ext uri="{FF2B5EF4-FFF2-40B4-BE49-F238E27FC236}">
                <a16:creationId xmlns:a16="http://schemas.microsoft.com/office/drawing/2014/main" id="{50F919BD-BDD3-8B09-9330-BF646609E08F}"/>
              </a:ext>
            </a:extLst>
          </p:cNvPr>
          <p:cNvSpPr>
            <a:spLocks noGrp="1"/>
          </p:cNvSpPr>
          <p:nvPr>
            <p:ph idx="1"/>
          </p:nvPr>
        </p:nvSpPr>
        <p:spPr>
          <a:xfrm>
            <a:off x="729050" y="1350336"/>
            <a:ext cx="6531722" cy="4826627"/>
          </a:xfrm>
        </p:spPr>
        <p:txBody>
          <a:bodyPr/>
          <a:lstStyle/>
          <a:p>
            <a:pPr marL="0" indent="0">
              <a:buNone/>
            </a:pPr>
            <a:r>
              <a:rPr lang="en-US"/>
              <a:t>A safe space is both </a:t>
            </a:r>
            <a:r>
              <a:rPr lang="en-US" b="1">
                <a:solidFill>
                  <a:schemeClr val="accent3"/>
                </a:solidFill>
              </a:rPr>
              <a:t>physically and emotionally safe</a:t>
            </a:r>
            <a:r>
              <a:rPr lang="en-US"/>
              <a:t>. In a safe space, study participants can trust they will not be judged, rejected, or stigmatized. This helps them feel comfortable being themselves and participating fully and honestly. </a:t>
            </a:r>
            <a:endParaRPr lang="en-US" b="1"/>
          </a:p>
          <a:p>
            <a:endParaRPr lang="en-US"/>
          </a:p>
        </p:txBody>
      </p:sp>
      <p:pic>
        <p:nvPicPr>
          <p:cNvPr id="6" name="Picture 5">
            <a:extLst>
              <a:ext uri="{FF2B5EF4-FFF2-40B4-BE49-F238E27FC236}">
                <a16:creationId xmlns:a16="http://schemas.microsoft.com/office/drawing/2014/main" id="{334881D1-24A5-017F-F3B7-3CCD9449BC5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88201" y="1655917"/>
            <a:ext cx="3196556" cy="4521046"/>
          </a:xfrm>
          <a:prstGeom prst="rect">
            <a:avLst/>
          </a:prstGeom>
        </p:spPr>
      </p:pic>
    </p:spTree>
    <p:extLst>
      <p:ext uri="{BB962C8B-B14F-4D97-AF65-F5344CB8AC3E}">
        <p14:creationId xmlns:p14="http://schemas.microsoft.com/office/powerpoint/2010/main" val="23844050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6EC74F-1D2D-3C36-4515-75EA11450E68}"/>
              </a:ext>
            </a:extLst>
          </p:cNvPr>
          <p:cNvSpPr>
            <a:spLocks noGrp="1"/>
          </p:cNvSpPr>
          <p:nvPr>
            <p:ph type="title"/>
          </p:nvPr>
        </p:nvSpPr>
        <p:spPr/>
        <p:txBody>
          <a:bodyPr/>
          <a:lstStyle/>
          <a:p>
            <a:r>
              <a:rPr lang="en-US">
                <a:solidFill>
                  <a:schemeClr val="accent3"/>
                </a:solidFill>
              </a:rPr>
              <a:t>CREATING A SAFE SPACE IN PRACTICE</a:t>
            </a:r>
          </a:p>
        </p:txBody>
      </p:sp>
      <p:graphicFrame>
        <p:nvGraphicFramePr>
          <p:cNvPr id="10" name="Table 2">
            <a:extLst>
              <a:ext uri="{FF2B5EF4-FFF2-40B4-BE49-F238E27FC236}">
                <a16:creationId xmlns:a16="http://schemas.microsoft.com/office/drawing/2014/main" id="{212B1D24-421E-6A5F-53B7-675A08CFC138}"/>
              </a:ext>
            </a:extLst>
          </p:cNvPr>
          <p:cNvGraphicFramePr>
            <a:graphicFrameLocks noGrp="1"/>
          </p:cNvGraphicFramePr>
          <p:nvPr>
            <p:extLst>
              <p:ext uri="{D42A27DB-BD31-4B8C-83A1-F6EECF244321}">
                <p14:modId xmlns:p14="http://schemas.microsoft.com/office/powerpoint/2010/main" val="2077463360"/>
              </p:ext>
            </p:extLst>
          </p:nvPr>
        </p:nvGraphicFramePr>
        <p:xfrm>
          <a:off x="1394013" y="1715554"/>
          <a:ext cx="10515600" cy="4699000"/>
        </p:xfrm>
        <a:graphic>
          <a:graphicData uri="http://schemas.openxmlformats.org/drawingml/2006/table">
            <a:tbl>
              <a:tblPr>
                <a:tableStyleId>{5C22544A-7EE6-4342-B048-85BDC9FD1C3A}</a:tableStyleId>
              </a:tblPr>
              <a:tblGrid>
                <a:gridCol w="2743862">
                  <a:extLst>
                    <a:ext uri="{9D8B030D-6E8A-4147-A177-3AD203B41FA5}">
                      <a16:colId xmlns:a16="http://schemas.microsoft.com/office/drawing/2014/main" val="2722318168"/>
                    </a:ext>
                  </a:extLst>
                </a:gridCol>
                <a:gridCol w="208280">
                  <a:extLst>
                    <a:ext uri="{9D8B030D-6E8A-4147-A177-3AD203B41FA5}">
                      <a16:colId xmlns:a16="http://schemas.microsoft.com/office/drawing/2014/main" val="3604394857"/>
                    </a:ext>
                  </a:extLst>
                </a:gridCol>
                <a:gridCol w="7563458">
                  <a:extLst>
                    <a:ext uri="{9D8B030D-6E8A-4147-A177-3AD203B41FA5}">
                      <a16:colId xmlns:a16="http://schemas.microsoft.com/office/drawing/2014/main" val="57526265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1">
                          <a:solidFill>
                            <a:schemeClr val="accent2"/>
                          </a:solidFill>
                        </a:rPr>
                        <a:t>Techniques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700">
                        <a:solidFill>
                          <a:schemeClr val="accent2"/>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lgn="l" defTabSz="914400" rtl="0" eaLnBrk="1" latinLnBrk="0" hangingPunct="1">
                        <a:buFont typeface="Arial" panose="020B0604020202020204" pitchFamily="34" charset="0"/>
                        <a:buNone/>
                      </a:pPr>
                      <a:r>
                        <a:rPr lang="en-US" sz="1700" b="1" kern="1200">
                          <a:solidFill>
                            <a:schemeClr val="accent2"/>
                          </a:solidFill>
                          <a:latin typeface="+mn-lt"/>
                          <a:ea typeface="+mn-ea"/>
                          <a:cs typeface="+mn-cs"/>
                        </a:rPr>
                        <a:t>What does this look like in practice?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38109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1">
                          <a:solidFill>
                            <a:schemeClr val="accent1"/>
                          </a:solidFill>
                        </a:rPr>
                        <a:t>Meet in a private space where the participant feels physically safe.</a:t>
                      </a:r>
                      <a:endParaRPr lang="en-US" sz="1700" b="1" dirty="0">
                        <a:solidFill>
                          <a:schemeClr val="accent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7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285750" indent="-285750" algn="l" defTabSz="914400" rtl="0" eaLnBrk="1" latinLnBrk="0" hangingPunct="1">
                        <a:buFont typeface="Arial" panose="020B0604020202020204" pitchFamily="34" charset="0"/>
                        <a:buChar char="•"/>
                      </a:pPr>
                      <a:r>
                        <a:rPr lang="en-US" sz="1700" kern="1200">
                          <a:solidFill>
                            <a:schemeClr val="dk1"/>
                          </a:solidFill>
                          <a:latin typeface="+mn-lt"/>
                          <a:ea typeface="+mn-ea"/>
                          <a:cs typeface="+mn-cs"/>
                        </a:rPr>
                        <a:t>Is here okay or is there somewhere else you would feel more comfortable?</a:t>
                      </a:r>
                    </a:p>
                    <a:p>
                      <a:pPr marL="285750" indent="-285750" algn="l" defTabSz="914400" rtl="0" eaLnBrk="1" latinLnBrk="0" hangingPunct="1">
                        <a:buFont typeface="Arial" panose="020B0604020202020204" pitchFamily="34" charset="0"/>
                        <a:buChar char="•"/>
                      </a:pPr>
                      <a:r>
                        <a:rPr lang="en-US" sz="1700" kern="1200">
                          <a:solidFill>
                            <a:schemeClr val="dk1"/>
                          </a:solidFill>
                          <a:latin typeface="+mn-lt"/>
                          <a:ea typeface="+mn-ea"/>
                          <a:cs typeface="+mn-cs"/>
                        </a:rPr>
                        <a:t>Is there anything I can do or be aware of to help you feel safe during this [survey/interview/focus group discussion]?</a:t>
                      </a:r>
                    </a:p>
                    <a:p>
                      <a:pPr marL="285750" indent="-285750" algn="l" defTabSz="914400" rtl="0" eaLnBrk="1" latinLnBrk="0" hangingPunct="1">
                        <a:buFont typeface="Arial" panose="020B0604020202020204" pitchFamily="34" charset="0"/>
                        <a:buChar char="•"/>
                      </a:pPr>
                      <a:endParaRPr lang="en-US" sz="200" kern="1200">
                        <a:solidFill>
                          <a:schemeClr val="dk1"/>
                        </a:solidFill>
                        <a:latin typeface="+mn-lt"/>
                        <a:ea typeface="+mn-ea"/>
                        <a:cs typeface="+mn-cs"/>
                      </a:endParaRPr>
                    </a:p>
                    <a:p>
                      <a:pPr marL="285750" indent="-285750" algn="l" defTabSz="914400" rtl="0" eaLnBrk="1" latinLnBrk="0" hangingPunct="1">
                        <a:buFont typeface="Arial" panose="020B0604020202020204" pitchFamily="34" charset="0"/>
                        <a:buChar char="•"/>
                      </a:pPr>
                      <a:endParaRPr lang="en-US" sz="1000" kern="1200">
                        <a:solidFill>
                          <a:schemeClr val="dk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578515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1">
                          <a:solidFill>
                            <a:schemeClr val="accent1"/>
                          </a:solidFill>
                        </a:rPr>
                        <a:t>Listen closely with empathy and without judgement.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7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285750" lvl="0" indent="-285750" algn="l" defTabSz="914400" rtl="0" eaLnBrk="1" latinLnBrk="0" hangingPunct="1">
                        <a:buFont typeface="Arial" panose="020B0604020202020204" pitchFamily="34" charset="0"/>
                        <a:buChar char="•"/>
                      </a:pPr>
                      <a:r>
                        <a:rPr lang="en-US" sz="1700" kern="1200">
                          <a:solidFill>
                            <a:schemeClr val="dk1"/>
                          </a:solidFill>
                          <a:latin typeface="+mn-lt"/>
                          <a:ea typeface="+mn-ea"/>
                          <a:cs typeface="+mn-cs"/>
                        </a:rPr>
                        <a:t>I’m here to listen to and learn from you. I won’t judge you or tell you what to do.</a:t>
                      </a:r>
                    </a:p>
                    <a:p>
                      <a:pPr marL="285750" lvl="0" indent="-285750" algn="l" defTabSz="914400" rtl="0" eaLnBrk="1" latinLnBrk="0" hangingPunct="1">
                        <a:buFont typeface="Arial" panose="020B0604020202020204" pitchFamily="34" charset="0"/>
                        <a:buChar char="•"/>
                      </a:pPr>
                      <a:r>
                        <a:rPr lang="en-US" sz="1700" kern="1200">
                          <a:solidFill>
                            <a:schemeClr val="dk1"/>
                          </a:solidFill>
                          <a:latin typeface="+mn-lt"/>
                          <a:ea typeface="+mn-ea"/>
                          <a:cs typeface="+mn-cs"/>
                        </a:rPr>
                        <a:t>You are the expert in the room today, and I want to learn from you.</a:t>
                      </a:r>
                    </a:p>
                    <a:p>
                      <a:pPr marL="285750" lvl="0" indent="-285750" algn="l" defTabSz="914400" rtl="0" eaLnBrk="1" latinLnBrk="0" hangingPunct="1">
                        <a:buFont typeface="Arial" panose="020B0604020202020204" pitchFamily="34" charset="0"/>
                        <a:buChar char="•"/>
                      </a:pPr>
                      <a:endParaRPr lang="en-US" sz="1000" kern="1200" dirty="0">
                        <a:solidFill>
                          <a:schemeClr val="dk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4293323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1">
                          <a:solidFill>
                            <a:schemeClr val="accent1"/>
                          </a:solidFill>
                        </a:rPr>
                        <a:t>Let them know they can trust you to protect their confidentiality.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7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kern="1200">
                          <a:solidFill>
                            <a:schemeClr val="dk1"/>
                          </a:solidFill>
                          <a:latin typeface="+mn-lt"/>
                          <a:ea typeface="+mn-ea"/>
                          <a:cs typeface="+mn-cs"/>
                        </a:rPr>
                        <a:t>I will keep everything you tell me confidential, unless you give me permission to share 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kern="1200">
                          <a:solidFill>
                            <a:schemeClr val="dk1"/>
                          </a:solidFill>
                          <a:latin typeface="+mn-lt"/>
                          <a:ea typeface="+mn-ea"/>
                          <a:cs typeface="+mn-cs"/>
                        </a:rPr>
                        <a:t>Your full name will not be attributed to anything you share today.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kern="1200">
                        <a:solidFill>
                          <a:schemeClr val="dk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883725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1">
                          <a:solidFill>
                            <a:schemeClr val="accent1"/>
                          </a:solidFill>
                        </a:rPr>
                        <a:t>Maximize participant choice and control.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7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kern="1200">
                          <a:solidFill>
                            <a:schemeClr val="dk1"/>
                          </a:solidFill>
                          <a:latin typeface="+mn-lt"/>
                          <a:ea typeface="+mn-ea"/>
                          <a:cs typeface="+mn-cs"/>
                        </a:rPr>
                        <a:t>You do not have to answer any questions that you do not want to answer.</a:t>
                      </a:r>
                    </a:p>
                    <a:p>
                      <a:pPr marL="285750" indent="-285750" algn="l" defTabSz="914400" rtl="0" eaLnBrk="1" latinLnBrk="0" hangingPunct="1">
                        <a:buFont typeface="Arial" panose="020B0604020202020204" pitchFamily="34" charset="0"/>
                        <a:buChar char="•"/>
                      </a:pPr>
                      <a:r>
                        <a:rPr lang="en-US" sz="1700" kern="1200">
                          <a:solidFill>
                            <a:schemeClr val="dk1"/>
                          </a:solidFill>
                          <a:latin typeface="+mn-lt"/>
                          <a:ea typeface="+mn-ea"/>
                          <a:cs typeface="+mn-cs"/>
                        </a:rPr>
                        <a:t>You can share as much or as little information as you want.</a:t>
                      </a:r>
                    </a:p>
                    <a:p>
                      <a:pPr marL="0" indent="0" algn="l" defTabSz="914400" rtl="0" eaLnBrk="1" latinLnBrk="0" hangingPunct="1">
                        <a:buFont typeface="Arial" panose="020B0604020202020204" pitchFamily="34" charset="0"/>
                        <a:buNone/>
                      </a:pPr>
                      <a:endParaRPr lang="en-US" sz="1000" kern="1200">
                        <a:solidFill>
                          <a:schemeClr val="accent2"/>
                        </a:solidFill>
                        <a:latin typeface="+mn-lt"/>
                        <a:ea typeface="+mn-ea"/>
                        <a:cs typeface="+mn-cs"/>
                      </a:endParaRPr>
                    </a:p>
                    <a:p>
                      <a:pPr marL="0" indent="0" algn="l" defTabSz="914400" rtl="0" eaLnBrk="1" latinLnBrk="0" hangingPunct="1">
                        <a:buFont typeface="Arial" panose="020B0604020202020204" pitchFamily="34" charset="0"/>
                        <a:buNone/>
                      </a:pPr>
                      <a:endParaRPr lang="en-US" sz="400" kern="1200" dirty="0">
                        <a:solidFill>
                          <a:schemeClr val="accent2"/>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962596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1">
                          <a:solidFill>
                            <a:schemeClr val="accent1"/>
                          </a:solidFill>
                        </a:rPr>
                        <a:t>Build in pauses and hold space for emotions.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7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a:t>Please take your time. I am here when you are ready.</a:t>
                      </a:r>
                      <a:endParaRPr lang="en-US" sz="1700" kern="1200">
                        <a:solidFill>
                          <a:schemeClr val="dk1"/>
                        </a:solidFill>
                        <a:latin typeface="+mn-lt"/>
                        <a:ea typeface="+mn-ea"/>
                        <a:cs typeface="+mn-cs"/>
                      </a:endParaRPr>
                    </a:p>
                    <a:p>
                      <a:pPr marL="285750" indent="-285750" algn="l" defTabSz="914400" rtl="0" eaLnBrk="1" latinLnBrk="0" hangingPunct="1">
                        <a:buFont typeface="Arial" panose="020B0604020202020204" pitchFamily="34" charset="0"/>
                        <a:buChar char="•"/>
                      </a:pPr>
                      <a:r>
                        <a:rPr lang="en-US" sz="1700" kern="1200">
                          <a:solidFill>
                            <a:schemeClr val="dk1"/>
                          </a:solidFill>
                          <a:latin typeface="+mn-lt"/>
                          <a:ea typeface="+mn-ea"/>
                          <a:cs typeface="+mn-cs"/>
                        </a:rPr>
                        <a:t>Take your time, there is no pressure.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 kern="1200">
                          <a:solidFill>
                            <a:schemeClr val="dk1"/>
                          </a:solidFill>
                          <a:latin typeface="+mn-lt"/>
                          <a:ea typeface="+mn-ea"/>
                          <a:cs typeface="+mn-cs"/>
                        </a:rPr>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91243527"/>
                  </a:ext>
                </a:extLst>
              </a:tr>
            </a:tbl>
          </a:graphicData>
        </a:graphic>
      </p:graphicFrame>
      <p:pic>
        <p:nvPicPr>
          <p:cNvPr id="11" name="Graphic 10" descr="Badge with solid fill">
            <a:extLst>
              <a:ext uri="{FF2B5EF4-FFF2-40B4-BE49-F238E27FC236}">
                <a16:creationId xmlns:a16="http://schemas.microsoft.com/office/drawing/2014/main" id="{705162AE-DA60-5B30-D504-3E9FB2229D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9653" y="3312762"/>
            <a:ext cx="594360" cy="594360"/>
          </a:xfrm>
          <a:prstGeom prst="rect">
            <a:avLst/>
          </a:prstGeom>
        </p:spPr>
      </p:pic>
      <p:pic>
        <p:nvPicPr>
          <p:cNvPr id="13" name="Graphic 12" descr="Badge 3 with solid fill">
            <a:extLst>
              <a:ext uri="{FF2B5EF4-FFF2-40B4-BE49-F238E27FC236}">
                <a16:creationId xmlns:a16="http://schemas.microsoft.com/office/drawing/2014/main" id="{BF0B2999-BEC1-4E4B-AA49-D39F3CC290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9653" y="4211407"/>
            <a:ext cx="594360" cy="594360"/>
          </a:xfrm>
          <a:prstGeom prst="rect">
            <a:avLst/>
          </a:prstGeom>
        </p:spPr>
      </p:pic>
      <p:pic>
        <p:nvPicPr>
          <p:cNvPr id="17" name="Graphic 16" descr="Badge 4 with solid fill">
            <a:extLst>
              <a:ext uri="{FF2B5EF4-FFF2-40B4-BE49-F238E27FC236}">
                <a16:creationId xmlns:a16="http://schemas.microsoft.com/office/drawing/2014/main" id="{B8961106-A9C7-1614-209B-B25E04C7637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9653" y="5110052"/>
            <a:ext cx="594360" cy="594360"/>
          </a:xfrm>
          <a:prstGeom prst="rect">
            <a:avLst/>
          </a:prstGeom>
        </p:spPr>
      </p:pic>
      <p:pic>
        <p:nvPicPr>
          <p:cNvPr id="19" name="Graphic 18" descr="Badge 5 with solid fill">
            <a:extLst>
              <a:ext uri="{FF2B5EF4-FFF2-40B4-BE49-F238E27FC236}">
                <a16:creationId xmlns:a16="http://schemas.microsoft.com/office/drawing/2014/main" id="{189CF02A-982E-5DC2-4207-5C4BAFB781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9653" y="5919274"/>
            <a:ext cx="594360" cy="594360"/>
          </a:xfrm>
          <a:prstGeom prst="rect">
            <a:avLst/>
          </a:prstGeom>
        </p:spPr>
      </p:pic>
      <p:pic>
        <p:nvPicPr>
          <p:cNvPr id="21" name="Graphic 20" descr="Badge 1 with solid fill">
            <a:extLst>
              <a:ext uri="{FF2B5EF4-FFF2-40B4-BE49-F238E27FC236}">
                <a16:creationId xmlns:a16="http://schemas.microsoft.com/office/drawing/2014/main" id="{47D7A44B-0DD2-DA99-EC3E-0B714BB1B78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9653" y="2238465"/>
            <a:ext cx="594360" cy="594360"/>
          </a:xfrm>
          <a:prstGeom prst="rect">
            <a:avLst/>
          </a:prstGeom>
        </p:spPr>
      </p:pic>
      <p:sp>
        <p:nvSpPr>
          <p:cNvPr id="6" name="Rectangle: Rounded Corners 5">
            <a:extLst>
              <a:ext uri="{FF2B5EF4-FFF2-40B4-BE49-F238E27FC236}">
                <a16:creationId xmlns:a16="http://schemas.microsoft.com/office/drawing/2014/main" id="{9EB6F37A-7A14-C8AB-78B3-176B9458F1CE}"/>
              </a:ext>
            </a:extLst>
          </p:cNvPr>
          <p:cNvSpPr/>
          <p:nvPr/>
        </p:nvSpPr>
        <p:spPr>
          <a:xfrm>
            <a:off x="9075420" y="617747"/>
            <a:ext cx="2976880" cy="9144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tx1"/>
                </a:solidFill>
              </a:rPr>
              <a:t>How do you typically create a safe space? </a:t>
            </a:r>
            <a:r>
              <a:rPr lang="en-US">
                <a:solidFill>
                  <a:schemeClr val="tx1"/>
                </a:solidFill>
              </a:rPr>
              <a:t>Share your responses in the chat box or by unmuting your mic.</a:t>
            </a:r>
          </a:p>
        </p:txBody>
      </p:sp>
      <p:pic>
        <p:nvPicPr>
          <p:cNvPr id="7" name="Graphic 6" descr="Chat outline">
            <a:extLst>
              <a:ext uri="{FF2B5EF4-FFF2-40B4-BE49-F238E27FC236}">
                <a16:creationId xmlns:a16="http://schemas.microsoft.com/office/drawing/2014/main" id="{FBF76CCE-76E5-CAFE-9A82-3772D500E99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161020" y="374363"/>
            <a:ext cx="914400" cy="914400"/>
          </a:xfrm>
          <a:prstGeom prst="rect">
            <a:avLst/>
          </a:prstGeom>
        </p:spPr>
      </p:pic>
    </p:spTree>
    <p:extLst>
      <p:ext uri="{BB962C8B-B14F-4D97-AF65-F5344CB8AC3E}">
        <p14:creationId xmlns:p14="http://schemas.microsoft.com/office/powerpoint/2010/main" val="75925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237F08-3214-E69B-B605-A9EC00FE2493}"/>
              </a:ext>
            </a:extLst>
          </p:cNvPr>
          <p:cNvSpPr txBox="1"/>
          <p:nvPr/>
        </p:nvSpPr>
        <p:spPr>
          <a:xfrm>
            <a:off x="734289" y="1134577"/>
            <a:ext cx="6733311" cy="5098832"/>
          </a:xfrm>
          <a:prstGeom prst="rect">
            <a:avLst/>
          </a:prstGeom>
          <a:noFill/>
        </p:spPr>
        <p:txBody>
          <a:bodyPr wrap="square">
            <a:spAutoFit/>
          </a:bodyPr>
          <a:lstStyle/>
          <a:p>
            <a:pPr marL="0" marR="0" fontAlgn="base">
              <a:spcBef>
                <a:spcPts val="0"/>
              </a:spcBef>
              <a:spcAft>
                <a:spcPts val="0"/>
              </a:spcAft>
            </a:pPr>
            <a:r>
              <a:rPr lang="en-US" sz="1200">
                <a:effectLst/>
                <a:latin typeface="Poppins" pitchFamily="2" charset="77"/>
                <a:ea typeface="Times New Roman" panose="02020603050405020304" pitchFamily="18" charset="0"/>
                <a:cs typeface="Poppins" pitchFamily="2" charset="77"/>
              </a:rPr>
              <a:t>Good morning/afternoon/evening. Thank you for speaking with us today. As I mentioned, </a:t>
            </a:r>
            <a:r>
              <a:rPr lang="en-US" sz="1200">
                <a:effectLst/>
                <a:latin typeface="Poppins" pitchFamily="2" charset="77"/>
                <a:ea typeface="Calibri" panose="020F0502020204030204" pitchFamily="34" charset="0"/>
                <a:cs typeface="Poppins" pitchFamily="2" charset="77"/>
              </a:rPr>
              <a:t>we’d like to speak to you about how HIV prevention and pre-exposure prophylaxis (PrEP) choices are viewed in this community. </a:t>
            </a:r>
            <a:r>
              <a:rPr lang="en-US" sz="1200">
                <a:effectLst/>
                <a:latin typeface="Poppins" pitchFamily="2" charset="77"/>
                <a:ea typeface="Times New Roman" panose="02020603050405020304" pitchFamily="18" charset="0"/>
                <a:cs typeface="Poppins" pitchFamily="2" charset="77"/>
              </a:rPr>
              <a:t>As part of this study, we are conducting focus group discussions with parents and caregivers of adolescent girls and young women in your community who might decide to use PrEP at some point. </a:t>
            </a:r>
          </a:p>
          <a:p>
            <a:pPr marL="0" marR="0" fontAlgn="base">
              <a:spcBef>
                <a:spcPts val="0"/>
              </a:spcBef>
              <a:spcAft>
                <a:spcPts val="0"/>
              </a:spcAft>
            </a:pPr>
            <a:endParaRPr lang="en-US" sz="1200">
              <a:latin typeface="Poppins" pitchFamily="2" charset="77"/>
              <a:ea typeface="Times New Roman" panose="02020603050405020304" pitchFamily="18" charset="0"/>
              <a:cs typeface="Poppins" pitchFamily="2" charset="77"/>
            </a:endParaRPr>
          </a:p>
          <a:p>
            <a:pPr marL="0" marR="0" fontAlgn="base">
              <a:spcBef>
                <a:spcPts val="1000"/>
              </a:spcBef>
              <a:spcAft>
                <a:spcPts val="0"/>
              </a:spcAft>
            </a:pPr>
            <a:r>
              <a:rPr lang="en-US" sz="1200">
                <a:effectLst/>
                <a:latin typeface="Poppins" pitchFamily="2" charset="77"/>
                <a:ea typeface="Times New Roman" panose="02020603050405020304" pitchFamily="18" charset="0"/>
                <a:cs typeface="Poppins" pitchFamily="2" charset="77"/>
              </a:rPr>
              <a:t>We want to understand what you think parents’ roles are in supporting or not supporting their child’s use of PrEP and how the community views the use of PrEP</a:t>
            </a:r>
            <a:r>
              <a:rPr lang="en-US" sz="1200">
                <a:effectLst/>
                <a:latin typeface="Poppins" pitchFamily="2" charset="77"/>
                <a:ea typeface="Calibri" panose="020F0502020204030204" pitchFamily="34" charset="0"/>
                <a:cs typeface="Poppins" pitchFamily="2" charset="77"/>
              </a:rPr>
              <a:t> </a:t>
            </a:r>
            <a:r>
              <a:rPr lang="en-US" sz="1200">
                <a:effectLst/>
                <a:latin typeface="Poppins" pitchFamily="2" charset="77"/>
                <a:ea typeface="Times New Roman" panose="02020603050405020304" pitchFamily="18" charset="0"/>
                <a:cs typeface="Poppins" pitchFamily="2" charset="77"/>
              </a:rPr>
              <a:t>.  </a:t>
            </a:r>
            <a:r>
              <a:rPr lang="en-US" sz="1200">
                <a:effectLst/>
                <a:latin typeface="Poppins" pitchFamily="2" charset="77"/>
                <a:ea typeface="Calibri" panose="020F0502020204030204" pitchFamily="34" charset="0"/>
                <a:cs typeface="Poppins" pitchFamily="2" charset="77"/>
              </a:rPr>
              <a:t>Does this explanation make sense? </a:t>
            </a:r>
            <a:endParaRPr lang="en-US" sz="1200" dirty="0">
              <a:effectLst/>
              <a:latin typeface="Poppins" pitchFamily="2" charset="77"/>
              <a:ea typeface="Calibri" panose="020F0502020204030204" pitchFamily="34" charset="0"/>
              <a:cs typeface="Poppins" pitchFamily="2" charset="77"/>
            </a:endParaRPr>
          </a:p>
          <a:p>
            <a:pPr marL="0" marR="0" fontAlgn="base">
              <a:spcBef>
                <a:spcPts val="0"/>
              </a:spcBef>
              <a:spcAft>
                <a:spcPts val="0"/>
              </a:spcAft>
            </a:pPr>
            <a:endParaRPr lang="en-US" sz="1200">
              <a:latin typeface="Poppins" pitchFamily="2" charset="77"/>
              <a:ea typeface="Calibri" panose="020F0502020204030204" pitchFamily="34" charset="0"/>
              <a:cs typeface="Poppins" pitchFamily="2" charset="77"/>
            </a:endParaRPr>
          </a:p>
          <a:p>
            <a:pPr marL="0" marR="0" fontAlgn="base">
              <a:spcBef>
                <a:spcPts val="800"/>
              </a:spcBef>
              <a:spcAft>
                <a:spcPts val="0"/>
              </a:spcAft>
            </a:pPr>
            <a:r>
              <a:rPr lang="en-US" sz="1200">
                <a:effectLst/>
                <a:latin typeface="Poppins" pitchFamily="2" charset="77"/>
                <a:ea typeface="Calibri" panose="020F0502020204030204" pitchFamily="34" charset="0"/>
                <a:cs typeface="Poppins" pitchFamily="2" charset="77"/>
              </a:rPr>
              <a:t>Also, I want you to know that I am a member of research team, and I have no judgement regarding anything that you share. This is a learning process for us. We really want to hear your honest responses. There is no right or wrong answer to any of these questions.</a:t>
            </a:r>
            <a:endParaRPr lang="en-US" sz="1200" dirty="0">
              <a:effectLst/>
              <a:latin typeface="Poppins" pitchFamily="2" charset="77"/>
              <a:ea typeface="Calibri" panose="020F0502020204030204" pitchFamily="34" charset="0"/>
              <a:cs typeface="Poppins" pitchFamily="2" charset="77"/>
            </a:endParaRPr>
          </a:p>
          <a:p>
            <a:pPr marL="0" marR="0" fontAlgn="base">
              <a:spcBef>
                <a:spcPts val="0"/>
              </a:spcBef>
              <a:spcAft>
                <a:spcPts val="0"/>
              </a:spcAft>
            </a:pPr>
            <a:endParaRPr lang="en-US" sz="1200">
              <a:latin typeface="Poppins" pitchFamily="2" charset="77"/>
              <a:ea typeface="Calibri" panose="020F0502020204030204" pitchFamily="34" charset="0"/>
              <a:cs typeface="Poppins" pitchFamily="2" charset="77"/>
            </a:endParaRPr>
          </a:p>
          <a:p>
            <a:pPr marL="0" marR="0" fontAlgn="base">
              <a:spcBef>
                <a:spcPts val="0"/>
              </a:spcBef>
              <a:spcAft>
                <a:spcPts val="0"/>
              </a:spcAft>
            </a:pPr>
            <a:r>
              <a:rPr lang="en-US" sz="1200">
                <a:effectLst/>
                <a:latin typeface="Poppins" pitchFamily="2" charset="77"/>
                <a:ea typeface="Calibri" panose="020F0502020204030204" pitchFamily="34" charset="0"/>
                <a:cs typeface="Poppins" pitchFamily="2" charset="77"/>
              </a:rPr>
              <a:t>We encourage everyone to participate, knowing there are no right or wrong answers.  Please share your opinion, even if you disagree with someone.  We really want to know what you think.  And please be respectful if someone shares something that you don’t agree with. </a:t>
            </a:r>
          </a:p>
          <a:p>
            <a:pPr marL="0" marR="0" fontAlgn="base">
              <a:spcBef>
                <a:spcPts val="0"/>
              </a:spcBef>
              <a:spcAft>
                <a:spcPts val="0"/>
              </a:spcAft>
            </a:pPr>
            <a:endParaRPr lang="en-US" sz="1200">
              <a:effectLst/>
              <a:latin typeface="Poppins" pitchFamily="2" charset="77"/>
              <a:ea typeface="Calibri" panose="020F0502020204030204" pitchFamily="34" charset="0"/>
              <a:cs typeface="Poppins" pitchFamily="2" charset="77"/>
            </a:endParaRPr>
          </a:p>
          <a:p>
            <a:pPr marL="0" marR="0" fontAlgn="base">
              <a:spcBef>
                <a:spcPts val="0"/>
              </a:spcBef>
              <a:spcAft>
                <a:spcPts val="0"/>
              </a:spcAft>
            </a:pPr>
            <a:r>
              <a:rPr lang="en-US" sz="1200">
                <a:effectLst/>
                <a:latin typeface="Poppins" pitchFamily="2" charset="77"/>
                <a:ea typeface="Calibri" panose="020F0502020204030204" pitchFamily="34" charset="0"/>
                <a:cs typeface="Poppins" pitchFamily="2" charset="77"/>
              </a:rPr>
              <a:t>Everyone deserves to be able to share their opinions today without worrying that their opinions might be shared with people outside this room. Everyone in this room has agreed to keep our conversation confidential; we will ask you again not to share any of the information shared today with others</a:t>
            </a:r>
            <a:r>
              <a:rPr lang="en-US" sz="1200" dirty="0">
                <a:effectLst/>
                <a:latin typeface="Poppins" pitchFamily="2" charset="77"/>
                <a:ea typeface="Calibri" panose="020F0502020204030204" pitchFamily="34" charset="0"/>
                <a:cs typeface="Poppins" pitchFamily="2" charset="77"/>
              </a:rPr>
              <a:t>.</a:t>
            </a:r>
            <a:endParaRPr lang="en-US" sz="1200">
              <a:effectLst/>
              <a:latin typeface="Poppins" pitchFamily="2" charset="77"/>
              <a:ea typeface="Calibri" panose="020F0502020204030204" pitchFamily="34" charset="0"/>
              <a:cs typeface="Poppins" pitchFamily="2" charset="77"/>
            </a:endParaRPr>
          </a:p>
          <a:p>
            <a:pPr marL="0" marR="0" fontAlgn="base">
              <a:spcBef>
                <a:spcPts val="0"/>
              </a:spcBef>
              <a:spcAft>
                <a:spcPts val="0"/>
              </a:spcAft>
            </a:pPr>
            <a:endParaRPr lang="en-US" sz="1200">
              <a:effectLst/>
              <a:latin typeface="Poppins" pitchFamily="2" charset="77"/>
              <a:ea typeface="Calibri" panose="020F0502020204030204" pitchFamily="34" charset="0"/>
              <a:cs typeface="Poppins" pitchFamily="2" charset="77"/>
            </a:endParaRPr>
          </a:p>
          <a:p>
            <a:pPr marL="0" marR="0" fontAlgn="base">
              <a:spcBef>
                <a:spcPts val="0"/>
              </a:spcBef>
              <a:spcAft>
                <a:spcPts val="0"/>
              </a:spcAft>
            </a:pPr>
            <a:endParaRPr lang="en-US" sz="1200">
              <a:effectLst/>
              <a:latin typeface="Poppins" pitchFamily="2" charset="77"/>
              <a:ea typeface="Calibri" panose="020F0502020204030204" pitchFamily="34" charset="0"/>
              <a:cs typeface="Poppins" pitchFamily="2" charset="77"/>
            </a:endParaRPr>
          </a:p>
        </p:txBody>
      </p:sp>
      <p:sp>
        <p:nvSpPr>
          <p:cNvPr id="2" name="Title 1">
            <a:extLst>
              <a:ext uri="{FF2B5EF4-FFF2-40B4-BE49-F238E27FC236}">
                <a16:creationId xmlns:a16="http://schemas.microsoft.com/office/drawing/2014/main" id="{CD3ECB2D-E551-1A70-E5A8-50CF8BB4EF1A}"/>
              </a:ext>
            </a:extLst>
          </p:cNvPr>
          <p:cNvSpPr>
            <a:spLocks noGrp="1"/>
          </p:cNvSpPr>
          <p:nvPr>
            <p:ph type="title"/>
          </p:nvPr>
        </p:nvSpPr>
        <p:spPr/>
        <p:txBody>
          <a:bodyPr/>
          <a:lstStyle/>
          <a:p>
            <a:r>
              <a:rPr lang="en-US" dirty="0"/>
              <a:t>EXAMPLE OPENING OF A DATA COLLECTION TOOL</a:t>
            </a:r>
            <a:endParaRPr lang="en-US"/>
          </a:p>
        </p:txBody>
      </p:sp>
      <p:sp>
        <p:nvSpPr>
          <p:cNvPr id="5" name="Right Bracket 4">
            <a:extLst>
              <a:ext uri="{FF2B5EF4-FFF2-40B4-BE49-F238E27FC236}">
                <a16:creationId xmlns:a16="http://schemas.microsoft.com/office/drawing/2014/main" id="{8B1D6F82-4793-D791-F29E-4A590B2AA59E}"/>
              </a:ext>
            </a:extLst>
          </p:cNvPr>
          <p:cNvSpPr/>
          <p:nvPr/>
        </p:nvSpPr>
        <p:spPr>
          <a:xfrm>
            <a:off x="7474529" y="1134577"/>
            <a:ext cx="124691" cy="1005840"/>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93DB5F6C-0322-0C60-4A3B-74E490665047}"/>
              </a:ext>
            </a:extLst>
          </p:cNvPr>
          <p:cNvSpPr txBox="1"/>
          <p:nvPr/>
        </p:nvSpPr>
        <p:spPr>
          <a:xfrm>
            <a:off x="7716983" y="1164377"/>
            <a:ext cx="2646218" cy="954107"/>
          </a:xfrm>
          <a:prstGeom prst="rect">
            <a:avLst/>
          </a:prstGeom>
          <a:noFill/>
        </p:spPr>
        <p:txBody>
          <a:bodyPr wrap="square" rtlCol="0">
            <a:spAutoFit/>
          </a:bodyPr>
          <a:lstStyle/>
          <a:p>
            <a:r>
              <a:rPr lang="en-US" sz="1400">
                <a:solidFill>
                  <a:schemeClr val="accent1"/>
                </a:solidFill>
                <a:latin typeface="Poppins" pitchFamily="2" charset="77"/>
                <a:cs typeface="Poppins" pitchFamily="2" charset="77"/>
              </a:rPr>
              <a:t>Explain why study participants are in the room (i.e., study goals and objectives</a:t>
            </a:r>
            <a:r>
              <a:rPr lang="en-US" sz="1400" dirty="0">
                <a:solidFill>
                  <a:schemeClr val="accent1"/>
                </a:solidFill>
                <a:latin typeface="Poppins" pitchFamily="2" charset="77"/>
                <a:cs typeface="Poppins" pitchFamily="2" charset="77"/>
              </a:rPr>
              <a:t>).</a:t>
            </a:r>
            <a:endParaRPr lang="en-US" sz="1400">
              <a:solidFill>
                <a:schemeClr val="accent1"/>
              </a:solidFill>
              <a:latin typeface="Poppins" pitchFamily="2" charset="77"/>
              <a:cs typeface="Poppins" pitchFamily="2" charset="77"/>
            </a:endParaRPr>
          </a:p>
        </p:txBody>
      </p:sp>
      <p:sp>
        <p:nvSpPr>
          <p:cNvPr id="7" name="TextBox 6">
            <a:extLst>
              <a:ext uri="{FF2B5EF4-FFF2-40B4-BE49-F238E27FC236}">
                <a16:creationId xmlns:a16="http://schemas.microsoft.com/office/drawing/2014/main" id="{67D82E85-7CCA-824C-6FE1-0D370926A3ED}"/>
              </a:ext>
            </a:extLst>
          </p:cNvPr>
          <p:cNvSpPr txBox="1"/>
          <p:nvPr/>
        </p:nvSpPr>
        <p:spPr>
          <a:xfrm>
            <a:off x="7716983" y="3208561"/>
            <a:ext cx="2922186" cy="738664"/>
          </a:xfrm>
          <a:prstGeom prst="rect">
            <a:avLst/>
          </a:prstGeom>
          <a:noFill/>
        </p:spPr>
        <p:txBody>
          <a:bodyPr wrap="square" rtlCol="0">
            <a:spAutoFit/>
          </a:bodyPr>
          <a:lstStyle/>
          <a:p>
            <a:r>
              <a:rPr lang="en-US" sz="1400">
                <a:solidFill>
                  <a:schemeClr val="accent1"/>
                </a:solidFill>
                <a:latin typeface="Poppins" pitchFamily="2" charset="77"/>
                <a:cs typeface="Poppins" pitchFamily="2" charset="77"/>
              </a:rPr>
              <a:t>Explain that you are not there to judge them or anything they share</a:t>
            </a:r>
            <a:r>
              <a:rPr lang="en-US" sz="1400" dirty="0">
                <a:solidFill>
                  <a:schemeClr val="accent1"/>
                </a:solidFill>
                <a:latin typeface="Poppins" pitchFamily="2" charset="77"/>
                <a:cs typeface="Poppins" pitchFamily="2" charset="77"/>
              </a:rPr>
              <a:t>.</a:t>
            </a:r>
            <a:endParaRPr lang="en-US" sz="1400">
              <a:solidFill>
                <a:schemeClr val="accent1"/>
              </a:solidFill>
              <a:latin typeface="Poppins" pitchFamily="2" charset="77"/>
              <a:cs typeface="Poppins" pitchFamily="2" charset="77"/>
            </a:endParaRPr>
          </a:p>
        </p:txBody>
      </p:sp>
      <p:sp>
        <p:nvSpPr>
          <p:cNvPr id="8" name="TextBox 7">
            <a:extLst>
              <a:ext uri="{FF2B5EF4-FFF2-40B4-BE49-F238E27FC236}">
                <a16:creationId xmlns:a16="http://schemas.microsoft.com/office/drawing/2014/main" id="{B2558DB2-305D-C3D8-8D86-CDC3A61A7350}"/>
              </a:ext>
            </a:extLst>
          </p:cNvPr>
          <p:cNvSpPr txBox="1"/>
          <p:nvPr/>
        </p:nvSpPr>
        <p:spPr>
          <a:xfrm>
            <a:off x="7680951" y="2447703"/>
            <a:ext cx="2646218" cy="307777"/>
          </a:xfrm>
          <a:prstGeom prst="rect">
            <a:avLst/>
          </a:prstGeom>
          <a:noFill/>
        </p:spPr>
        <p:txBody>
          <a:bodyPr wrap="square" rtlCol="0">
            <a:spAutoFit/>
          </a:bodyPr>
          <a:lstStyle/>
          <a:p>
            <a:r>
              <a:rPr lang="en-US" sz="1400">
                <a:solidFill>
                  <a:schemeClr val="accent1"/>
                </a:solidFill>
                <a:latin typeface="Poppins" pitchFamily="2" charset="77"/>
                <a:cs typeface="Poppins" pitchFamily="2" charset="77"/>
              </a:rPr>
              <a:t>Pause for questions</a:t>
            </a:r>
            <a:r>
              <a:rPr lang="en-US" sz="1400" dirty="0">
                <a:solidFill>
                  <a:schemeClr val="accent1"/>
                </a:solidFill>
                <a:latin typeface="Poppins" pitchFamily="2" charset="77"/>
                <a:cs typeface="Poppins" pitchFamily="2" charset="77"/>
              </a:rPr>
              <a:t>.</a:t>
            </a:r>
            <a:endParaRPr lang="en-US" sz="1400">
              <a:solidFill>
                <a:schemeClr val="accent1"/>
              </a:solidFill>
              <a:latin typeface="Poppins" pitchFamily="2" charset="77"/>
              <a:cs typeface="Poppins" pitchFamily="2" charset="77"/>
            </a:endParaRPr>
          </a:p>
        </p:txBody>
      </p:sp>
      <p:sp>
        <p:nvSpPr>
          <p:cNvPr id="9" name="Right Bracket 8">
            <a:extLst>
              <a:ext uri="{FF2B5EF4-FFF2-40B4-BE49-F238E27FC236}">
                <a16:creationId xmlns:a16="http://schemas.microsoft.com/office/drawing/2014/main" id="{A7BA03DD-7086-2F70-D3BB-F6966ABB1D21}"/>
              </a:ext>
            </a:extLst>
          </p:cNvPr>
          <p:cNvSpPr/>
          <p:nvPr/>
        </p:nvSpPr>
        <p:spPr>
          <a:xfrm>
            <a:off x="7474529" y="2294845"/>
            <a:ext cx="124691" cy="640080"/>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ight Bracket 9">
            <a:extLst>
              <a:ext uri="{FF2B5EF4-FFF2-40B4-BE49-F238E27FC236}">
                <a16:creationId xmlns:a16="http://schemas.microsoft.com/office/drawing/2014/main" id="{749FC197-A5A7-6E4C-8EB2-4F1EB0B1602B}"/>
              </a:ext>
            </a:extLst>
          </p:cNvPr>
          <p:cNvSpPr/>
          <p:nvPr/>
        </p:nvSpPr>
        <p:spPr>
          <a:xfrm>
            <a:off x="7475866" y="3126745"/>
            <a:ext cx="124691" cy="830360"/>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Bracket 10">
            <a:extLst>
              <a:ext uri="{FF2B5EF4-FFF2-40B4-BE49-F238E27FC236}">
                <a16:creationId xmlns:a16="http://schemas.microsoft.com/office/drawing/2014/main" id="{A4EE7D47-CFC3-5C45-13D2-142B517FF478}"/>
              </a:ext>
            </a:extLst>
          </p:cNvPr>
          <p:cNvSpPr/>
          <p:nvPr/>
        </p:nvSpPr>
        <p:spPr>
          <a:xfrm>
            <a:off x="7474529" y="4915444"/>
            <a:ext cx="124691" cy="830360"/>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DC4F53FA-B702-9C90-FBE4-71562D70B09E}"/>
              </a:ext>
            </a:extLst>
          </p:cNvPr>
          <p:cNvSpPr txBox="1"/>
          <p:nvPr/>
        </p:nvSpPr>
        <p:spPr>
          <a:xfrm>
            <a:off x="7668491" y="5007458"/>
            <a:ext cx="3435929" cy="523220"/>
          </a:xfrm>
          <a:prstGeom prst="rect">
            <a:avLst/>
          </a:prstGeom>
          <a:noFill/>
        </p:spPr>
        <p:txBody>
          <a:bodyPr wrap="square" rtlCol="0">
            <a:spAutoFit/>
          </a:bodyPr>
          <a:lstStyle/>
          <a:p>
            <a:r>
              <a:rPr lang="en-US" sz="1400">
                <a:solidFill>
                  <a:schemeClr val="accent1"/>
                </a:solidFill>
                <a:latin typeface="Poppins" pitchFamily="2" charset="77"/>
                <a:cs typeface="Poppins" pitchFamily="2" charset="77"/>
              </a:rPr>
              <a:t>Remind them their privacy is protected</a:t>
            </a:r>
            <a:r>
              <a:rPr lang="en-US" sz="1400" dirty="0">
                <a:solidFill>
                  <a:schemeClr val="accent1"/>
                </a:solidFill>
                <a:latin typeface="Poppins" pitchFamily="2" charset="77"/>
                <a:cs typeface="Poppins" pitchFamily="2" charset="77"/>
              </a:rPr>
              <a:t>.</a:t>
            </a:r>
            <a:endParaRPr lang="en-US" sz="1400">
              <a:solidFill>
                <a:schemeClr val="accent1"/>
              </a:solidFill>
              <a:latin typeface="Poppins" pitchFamily="2" charset="77"/>
              <a:cs typeface="Poppins" pitchFamily="2" charset="77"/>
            </a:endParaRPr>
          </a:p>
        </p:txBody>
      </p:sp>
      <p:sp>
        <p:nvSpPr>
          <p:cNvPr id="13" name="Right Bracket 12">
            <a:extLst>
              <a:ext uri="{FF2B5EF4-FFF2-40B4-BE49-F238E27FC236}">
                <a16:creationId xmlns:a16="http://schemas.microsoft.com/office/drawing/2014/main" id="{65D9F62C-95D7-63FF-D931-221D6F22F219}"/>
              </a:ext>
            </a:extLst>
          </p:cNvPr>
          <p:cNvSpPr/>
          <p:nvPr/>
        </p:nvSpPr>
        <p:spPr>
          <a:xfrm>
            <a:off x="7474529" y="4148925"/>
            <a:ext cx="124691" cy="640080"/>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64E87CB3-9A0B-A13C-9DFE-59BC01BC2113}"/>
              </a:ext>
            </a:extLst>
          </p:cNvPr>
          <p:cNvSpPr txBox="1"/>
          <p:nvPr/>
        </p:nvSpPr>
        <p:spPr>
          <a:xfrm>
            <a:off x="7668490" y="4198840"/>
            <a:ext cx="3435929" cy="523220"/>
          </a:xfrm>
          <a:prstGeom prst="rect">
            <a:avLst/>
          </a:prstGeom>
          <a:noFill/>
        </p:spPr>
        <p:txBody>
          <a:bodyPr wrap="square" rtlCol="0">
            <a:spAutoFit/>
          </a:bodyPr>
          <a:lstStyle/>
          <a:p>
            <a:r>
              <a:rPr lang="en-US" sz="1400">
                <a:solidFill>
                  <a:schemeClr val="accent1"/>
                </a:solidFill>
                <a:latin typeface="Poppins" pitchFamily="2" charset="77"/>
                <a:cs typeface="Poppins" pitchFamily="2" charset="77"/>
              </a:rPr>
              <a:t>Help them feel confident and comfortable sharing</a:t>
            </a:r>
            <a:r>
              <a:rPr lang="en-US" sz="1400" dirty="0">
                <a:solidFill>
                  <a:schemeClr val="accent1"/>
                </a:solidFill>
                <a:latin typeface="Poppins" pitchFamily="2" charset="77"/>
                <a:cs typeface="Poppins" pitchFamily="2" charset="77"/>
              </a:rPr>
              <a:t>.</a:t>
            </a:r>
            <a:endParaRPr lang="en-US" sz="1400">
              <a:solidFill>
                <a:schemeClr val="accent1"/>
              </a:solidFill>
              <a:latin typeface="Poppins" pitchFamily="2" charset="77"/>
              <a:cs typeface="Poppins" pitchFamily="2" charset="77"/>
            </a:endParaRPr>
          </a:p>
        </p:txBody>
      </p:sp>
      <p:sp>
        <p:nvSpPr>
          <p:cNvPr id="3" name="Rectangle: Rounded Corners 2">
            <a:extLst>
              <a:ext uri="{FF2B5EF4-FFF2-40B4-BE49-F238E27FC236}">
                <a16:creationId xmlns:a16="http://schemas.microsoft.com/office/drawing/2014/main" id="{6E303CC8-3F87-610A-AD27-7770A04A7007}"/>
              </a:ext>
            </a:extLst>
          </p:cNvPr>
          <p:cNvSpPr/>
          <p:nvPr/>
        </p:nvSpPr>
        <p:spPr>
          <a:xfrm>
            <a:off x="8596744" y="5647018"/>
            <a:ext cx="3435929" cy="9144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tx1"/>
                </a:solidFill>
              </a:rPr>
              <a:t>What might you add or remove? What might you say differently? </a:t>
            </a:r>
          </a:p>
          <a:p>
            <a:r>
              <a:rPr lang="en-US">
                <a:solidFill>
                  <a:schemeClr val="tx1"/>
                </a:solidFill>
              </a:rPr>
              <a:t>Share your responses in the chat box or by unmuting your mic.</a:t>
            </a:r>
          </a:p>
        </p:txBody>
      </p:sp>
      <p:pic>
        <p:nvPicPr>
          <p:cNvPr id="16" name="Graphic 15" descr="Chat outline">
            <a:extLst>
              <a:ext uri="{FF2B5EF4-FFF2-40B4-BE49-F238E27FC236}">
                <a16:creationId xmlns:a16="http://schemas.microsoft.com/office/drawing/2014/main" id="{B860A2FE-E52D-320A-FDEC-6BEAA543CF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04166" y="5673092"/>
            <a:ext cx="914400" cy="914400"/>
          </a:xfrm>
          <a:prstGeom prst="rect">
            <a:avLst/>
          </a:prstGeom>
        </p:spPr>
      </p:pic>
    </p:spTree>
    <p:extLst>
      <p:ext uri="{BB962C8B-B14F-4D97-AF65-F5344CB8AC3E}">
        <p14:creationId xmlns:p14="http://schemas.microsoft.com/office/powerpoint/2010/main" val="379197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3" name="Title 2">
            <a:extLst>
              <a:ext uri="{FF2B5EF4-FFF2-40B4-BE49-F238E27FC236}">
                <a16:creationId xmlns:a16="http://schemas.microsoft.com/office/drawing/2014/main" id="{660958A6-3FC3-4E75-A4FC-F8CAF83FA50C}"/>
              </a:ext>
            </a:extLst>
          </p:cNvPr>
          <p:cNvSpPr>
            <a:spLocks noGrp="1"/>
          </p:cNvSpPr>
          <p:nvPr>
            <p:ph type="title"/>
          </p:nvPr>
        </p:nvSpPr>
        <p:spPr/>
        <p:txBody>
          <a:bodyPr>
            <a:normAutofit/>
          </a:bodyPr>
          <a:lstStyle/>
          <a:p>
            <a:r>
              <a:rPr lang="en-US"/>
              <a:t>ASKING ABOUT VIOLENCE</a:t>
            </a:r>
          </a:p>
        </p:txBody>
      </p:sp>
      <p:sp>
        <p:nvSpPr>
          <p:cNvPr id="4" name="Content Placeholder 3">
            <a:extLst>
              <a:ext uri="{FF2B5EF4-FFF2-40B4-BE49-F238E27FC236}">
                <a16:creationId xmlns:a16="http://schemas.microsoft.com/office/drawing/2014/main" id="{7A4FD89A-99ED-45D4-8B3B-5758D46F2866}"/>
              </a:ext>
            </a:extLst>
          </p:cNvPr>
          <p:cNvSpPr>
            <a:spLocks noGrp="1"/>
          </p:cNvSpPr>
          <p:nvPr>
            <p:ph idx="1"/>
          </p:nvPr>
        </p:nvSpPr>
        <p:spPr>
          <a:xfrm>
            <a:off x="739346" y="1152628"/>
            <a:ext cx="6201427" cy="4826627"/>
          </a:xfrm>
        </p:spPr>
        <p:txBody>
          <a:bodyPr>
            <a:noAutofit/>
          </a:bodyPr>
          <a:lstStyle/>
          <a:p>
            <a:pPr marL="0" lvl="0" indent="0">
              <a:buNone/>
            </a:pPr>
            <a:r>
              <a:rPr lang="en-US" sz="2000"/>
              <a:t>In addition to </a:t>
            </a:r>
            <a:r>
              <a:rPr lang="en-US" sz="2000" dirty="0"/>
              <a:t>using </a:t>
            </a:r>
            <a:r>
              <a:rPr lang="en-US" sz="2000"/>
              <a:t>the techniques to create a safe space, data collectors should follow these steps when asking about violence</a:t>
            </a:r>
            <a:r>
              <a:rPr lang="en-US" sz="2000" dirty="0"/>
              <a:t>:</a:t>
            </a:r>
            <a:endParaRPr lang="en-US" sz="2000"/>
          </a:p>
          <a:p>
            <a:pPr marL="514350" lvl="0" indent="-514350">
              <a:buFont typeface="+mj-lt"/>
              <a:buAutoNum type="arabicPeriod"/>
            </a:pPr>
            <a:r>
              <a:rPr lang="en-US" sz="2000"/>
              <a:t>Explain why you are asking about violence in advance.</a:t>
            </a:r>
          </a:p>
          <a:p>
            <a:pPr marL="514350" lvl="0" indent="-514350">
              <a:buFont typeface="+mj-lt"/>
              <a:buAutoNum type="arabicPeriod"/>
            </a:pPr>
            <a:r>
              <a:rPr lang="en-US" sz="2000"/>
              <a:t>Ask permission to ask about violence.</a:t>
            </a:r>
          </a:p>
          <a:p>
            <a:pPr marL="514350" lvl="0" indent="-514350">
              <a:buFont typeface="+mj-lt"/>
              <a:buAutoNum type="arabicPeriod"/>
            </a:pPr>
            <a:r>
              <a:rPr lang="en-US" sz="2000"/>
              <a:t>Ask about violence. </a:t>
            </a:r>
          </a:p>
          <a:p>
            <a:pPr marL="514350" lvl="0" indent="-514350">
              <a:buFont typeface="+mj-lt"/>
              <a:buAutoNum type="arabicPeriod"/>
            </a:pPr>
            <a:r>
              <a:rPr lang="en-US" sz="2000"/>
              <a:t>Make it easy to skip questions.</a:t>
            </a:r>
          </a:p>
          <a:p>
            <a:pPr marL="514350" lvl="0" indent="-514350">
              <a:buFont typeface="+mj-lt"/>
              <a:buAutoNum type="arabicPeriod"/>
            </a:pPr>
            <a:r>
              <a:rPr lang="en-US" sz="2000"/>
              <a:t>If study participant answers “Yes” to any violence question, provide first-line support.</a:t>
            </a:r>
            <a:r>
              <a:rPr lang="en-US" sz="2000">
                <a:solidFill>
                  <a:schemeClr val="accent3"/>
                </a:solidFill>
              </a:rPr>
              <a:t>*</a:t>
            </a:r>
          </a:p>
          <a:p>
            <a:pPr marL="514350" lvl="0" indent="-514350">
              <a:buFont typeface="+mj-lt"/>
              <a:buAutoNum type="arabicPeriod"/>
            </a:pPr>
            <a:r>
              <a:rPr lang="en-US" sz="2000"/>
              <a:t>If study participant answers “No” or “No response” to all violence questions, thank them and let them know about services available to anyone who has experienced violence.</a:t>
            </a:r>
          </a:p>
        </p:txBody>
      </p:sp>
      <p:sp>
        <p:nvSpPr>
          <p:cNvPr id="2" name="TextBox 1">
            <a:extLst>
              <a:ext uri="{FF2B5EF4-FFF2-40B4-BE49-F238E27FC236}">
                <a16:creationId xmlns:a16="http://schemas.microsoft.com/office/drawing/2014/main" id="{3C85DF19-FC1A-5500-CA25-3C3B7B12DA0D}"/>
              </a:ext>
            </a:extLst>
          </p:cNvPr>
          <p:cNvSpPr txBox="1"/>
          <p:nvPr/>
        </p:nvSpPr>
        <p:spPr>
          <a:xfrm>
            <a:off x="7263549" y="0"/>
            <a:ext cx="4023360" cy="6858000"/>
          </a:xfrm>
          <a:prstGeom prst="rect">
            <a:avLst/>
          </a:prstGeom>
          <a:solidFill>
            <a:schemeClr val="accent3"/>
          </a:solidFill>
          <a:ln>
            <a:noFill/>
          </a:ln>
        </p:spPr>
        <p:txBody>
          <a:bodyPr wrap="square" lIns="457200" tIns="457200" rIns="457200" bIns="457200" rtlCol="0" anchor="ctr">
            <a:noAutofit/>
          </a:bodyPr>
          <a:lstStyle/>
          <a:p>
            <a:r>
              <a:rPr lang="en-US" b="1">
                <a:solidFill>
                  <a:schemeClr val="bg1"/>
                </a:solidFill>
                <a:latin typeface="Poppins" panose="00000500000000000000" pitchFamily="2" charset="0"/>
                <a:cs typeface="Poppins" panose="00000500000000000000" pitchFamily="2" charset="0"/>
              </a:rPr>
              <a:t>Why ask about intimate partner violence in a study about </a:t>
            </a:r>
            <a:r>
              <a:rPr lang="en-US" b="1" dirty="0">
                <a:solidFill>
                  <a:schemeClr val="bg1"/>
                </a:solidFill>
                <a:latin typeface="Poppins" panose="00000500000000000000" pitchFamily="2" charset="0"/>
                <a:cs typeface="Poppins" panose="00000500000000000000" pitchFamily="2" charset="0"/>
              </a:rPr>
              <a:t>PrEP</a:t>
            </a:r>
            <a:r>
              <a:rPr lang="en-US" b="1">
                <a:solidFill>
                  <a:schemeClr val="bg1"/>
                </a:solidFill>
                <a:latin typeface="Poppins" panose="00000500000000000000" pitchFamily="2" charset="0"/>
                <a:cs typeface="Poppins" panose="00000500000000000000" pitchFamily="2" charset="0"/>
              </a:rPr>
              <a:t> choice?</a:t>
            </a:r>
          </a:p>
          <a:p>
            <a:endParaRPr lang="en-US">
              <a:solidFill>
                <a:schemeClr val="bg1"/>
              </a:solidFill>
              <a:latin typeface="Poppins" panose="00000500000000000000" pitchFamily="2" charset="0"/>
              <a:cs typeface="Poppins" panose="00000500000000000000" pitchFamily="2" charset="0"/>
            </a:endParaRPr>
          </a:p>
          <a:p>
            <a:r>
              <a:rPr lang="en-US">
                <a:solidFill>
                  <a:schemeClr val="bg1"/>
                </a:solidFill>
                <a:latin typeface="Poppins" panose="00000500000000000000" pitchFamily="2" charset="0"/>
                <a:cs typeface="Poppins" panose="00000500000000000000" pitchFamily="2" charset="0"/>
              </a:rPr>
              <a:t>Intimate partner violence affects end-user interest and willingness to use </a:t>
            </a:r>
            <a:r>
              <a:rPr lang="en-US" dirty="0">
                <a:solidFill>
                  <a:schemeClr val="bg1"/>
                </a:solidFill>
                <a:latin typeface="Poppins" panose="00000500000000000000" pitchFamily="2" charset="0"/>
                <a:cs typeface="Poppins" panose="00000500000000000000" pitchFamily="2" charset="0"/>
              </a:rPr>
              <a:t>PrEP</a:t>
            </a:r>
            <a:r>
              <a:rPr lang="en-US">
                <a:solidFill>
                  <a:schemeClr val="bg1"/>
                </a:solidFill>
                <a:latin typeface="Poppins" panose="00000500000000000000" pitchFamily="2" charset="0"/>
                <a:cs typeface="Poppins" panose="00000500000000000000" pitchFamily="2" charset="0"/>
              </a:rPr>
              <a:t> and their ability to initiate and continue using different methods of </a:t>
            </a:r>
            <a:r>
              <a:rPr lang="en-US" dirty="0">
                <a:solidFill>
                  <a:schemeClr val="bg1"/>
                </a:solidFill>
                <a:latin typeface="Poppins" panose="00000500000000000000" pitchFamily="2" charset="0"/>
                <a:cs typeface="Poppins" panose="00000500000000000000" pitchFamily="2" charset="0"/>
              </a:rPr>
              <a:t>PrEP</a:t>
            </a:r>
            <a:r>
              <a:rPr lang="en-US">
                <a:solidFill>
                  <a:schemeClr val="bg1"/>
                </a:solidFill>
                <a:latin typeface="Poppins" panose="00000500000000000000" pitchFamily="2" charset="0"/>
                <a:cs typeface="Poppins" panose="00000500000000000000" pitchFamily="2" charset="0"/>
              </a:rPr>
              <a:t>; in some cases, it acts as a </a:t>
            </a:r>
            <a:r>
              <a:rPr lang="en-US" b="1">
                <a:solidFill>
                  <a:schemeClr val="bg1"/>
                </a:solidFill>
                <a:latin typeface="Poppins" panose="00000500000000000000" pitchFamily="2" charset="0"/>
                <a:cs typeface="Poppins" panose="00000500000000000000" pitchFamily="2" charset="0"/>
              </a:rPr>
              <a:t>barrier</a:t>
            </a:r>
            <a:r>
              <a:rPr lang="en-US">
                <a:solidFill>
                  <a:schemeClr val="bg1"/>
                </a:solidFill>
                <a:latin typeface="Poppins" panose="00000500000000000000" pitchFamily="2" charset="0"/>
                <a:cs typeface="Poppins" panose="00000500000000000000" pitchFamily="2" charset="0"/>
              </a:rPr>
              <a:t> to </a:t>
            </a:r>
            <a:r>
              <a:rPr lang="en-US" dirty="0">
                <a:solidFill>
                  <a:schemeClr val="bg1"/>
                </a:solidFill>
                <a:latin typeface="Poppins" panose="00000500000000000000" pitchFamily="2" charset="0"/>
                <a:cs typeface="Poppins" panose="00000500000000000000" pitchFamily="2" charset="0"/>
              </a:rPr>
              <a:t>PrEP</a:t>
            </a:r>
            <a:r>
              <a:rPr lang="en-US">
                <a:solidFill>
                  <a:schemeClr val="bg1"/>
                </a:solidFill>
                <a:latin typeface="Poppins" panose="00000500000000000000" pitchFamily="2" charset="0"/>
                <a:cs typeface="Poppins" panose="00000500000000000000" pitchFamily="2" charset="0"/>
              </a:rPr>
              <a:t> use, while in others it acts as </a:t>
            </a:r>
            <a:r>
              <a:rPr lang="en-US" b="1">
                <a:solidFill>
                  <a:schemeClr val="bg1"/>
                </a:solidFill>
                <a:latin typeface="Poppins" panose="00000500000000000000" pitchFamily="2" charset="0"/>
                <a:cs typeface="Poppins" panose="00000500000000000000" pitchFamily="2" charset="0"/>
              </a:rPr>
              <a:t>motivator</a:t>
            </a:r>
            <a:r>
              <a:rPr lang="en-US">
                <a:solidFill>
                  <a:schemeClr val="bg1"/>
                </a:solidFill>
                <a:latin typeface="Poppins" panose="00000500000000000000" pitchFamily="2" charset="0"/>
                <a:cs typeface="Poppins" panose="00000500000000000000" pitchFamily="2" charset="0"/>
              </a:rPr>
              <a:t> for </a:t>
            </a:r>
            <a:r>
              <a:rPr lang="en-US" dirty="0">
                <a:solidFill>
                  <a:schemeClr val="bg1"/>
                </a:solidFill>
                <a:latin typeface="Poppins" panose="00000500000000000000" pitchFamily="2" charset="0"/>
                <a:cs typeface="Poppins" panose="00000500000000000000" pitchFamily="2" charset="0"/>
              </a:rPr>
              <a:t>PrEP</a:t>
            </a:r>
            <a:r>
              <a:rPr lang="en-US">
                <a:solidFill>
                  <a:schemeClr val="bg1"/>
                </a:solidFill>
                <a:latin typeface="Poppins" panose="00000500000000000000" pitchFamily="2" charset="0"/>
                <a:cs typeface="Poppins" panose="00000500000000000000" pitchFamily="2" charset="0"/>
              </a:rPr>
              <a:t> use. </a:t>
            </a:r>
          </a:p>
          <a:p>
            <a:endParaRPr lang="en-US">
              <a:solidFill>
                <a:schemeClr val="bg1"/>
              </a:solidFill>
              <a:latin typeface="Poppins" panose="00000500000000000000" pitchFamily="2" charset="0"/>
              <a:cs typeface="Poppins" panose="00000500000000000000" pitchFamily="2" charset="0"/>
            </a:endParaRPr>
          </a:p>
          <a:p>
            <a:endParaRPr lang="en-US">
              <a:solidFill>
                <a:schemeClr val="bg1"/>
              </a:solidFill>
              <a:latin typeface="Poppins" panose="00000500000000000000" pitchFamily="2" charset="0"/>
              <a:cs typeface="Poppins" panose="00000500000000000000" pitchFamily="2" charset="0"/>
            </a:endParaRPr>
          </a:p>
          <a:p>
            <a:endParaRPr lang="en-US">
              <a:solidFill>
                <a:schemeClr val="bg1"/>
              </a:solidFill>
              <a:latin typeface="Poppins" panose="00000500000000000000" pitchFamily="2" charset="0"/>
              <a:cs typeface="Poppins" panose="00000500000000000000" pitchFamily="2" charset="0"/>
            </a:endParaRPr>
          </a:p>
          <a:p>
            <a:endParaRPr lang="en-US">
              <a:solidFill>
                <a:schemeClr val="bg1"/>
              </a:solidFill>
              <a:latin typeface="Poppins" panose="00000500000000000000" pitchFamily="2" charset="0"/>
              <a:cs typeface="Poppins" panose="00000500000000000000" pitchFamily="2" charset="0"/>
            </a:endParaRPr>
          </a:p>
          <a:p>
            <a:endParaRPr lang="en-US">
              <a:solidFill>
                <a:schemeClr val="bg1"/>
              </a:solidFill>
              <a:latin typeface="Poppins" panose="00000500000000000000" pitchFamily="2" charset="0"/>
              <a:cs typeface="Poppins" panose="00000500000000000000" pitchFamily="2" charset="0"/>
            </a:endParaRPr>
          </a:p>
          <a:p>
            <a:endParaRPr lang="en-US">
              <a:solidFill>
                <a:schemeClr val="bg1"/>
              </a:solidFill>
              <a:latin typeface="Poppins" panose="00000500000000000000" pitchFamily="2" charset="0"/>
              <a:cs typeface="Poppins" panose="00000500000000000000" pitchFamily="2" charset="0"/>
            </a:endParaRPr>
          </a:p>
          <a:p>
            <a:endParaRPr lang="en-US">
              <a:solidFill>
                <a:schemeClr val="bg1"/>
              </a:solidFill>
              <a:latin typeface="Poppins" panose="00000500000000000000" pitchFamily="2" charset="0"/>
              <a:cs typeface="Poppins" panose="00000500000000000000" pitchFamily="2" charset="0"/>
            </a:endParaRPr>
          </a:p>
        </p:txBody>
      </p:sp>
      <p:sp>
        <p:nvSpPr>
          <p:cNvPr id="5" name="Speech Bubble: Rectangle with Corners Rounded 4">
            <a:extLst>
              <a:ext uri="{FF2B5EF4-FFF2-40B4-BE49-F238E27FC236}">
                <a16:creationId xmlns:a16="http://schemas.microsoft.com/office/drawing/2014/main" id="{6458F8B1-B3B2-408E-F2D9-170457E5C2C2}"/>
              </a:ext>
            </a:extLst>
          </p:cNvPr>
          <p:cNvSpPr/>
          <p:nvPr/>
        </p:nvSpPr>
        <p:spPr>
          <a:xfrm>
            <a:off x="7615825" y="4810193"/>
            <a:ext cx="3507287" cy="1817773"/>
          </a:xfrm>
          <a:prstGeom prst="wedgeRoundRectCallout">
            <a:avLst>
              <a:gd name="adj1" fmla="val -57310"/>
              <a:gd name="adj2" fmla="val -15491"/>
              <a:gd name="adj3" fmla="val 16667"/>
            </a:avLst>
          </a:prstGeom>
          <a:noFill/>
          <a:ln w="38100">
            <a:solidFill>
              <a:srgbClr val="FDFA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chemeClr val="bg1"/>
                </a:solidFill>
                <a:effectLst/>
              </a:rPr>
              <a:t>*Study </a:t>
            </a:r>
            <a:r>
              <a:rPr lang="en-US">
                <a:solidFill>
                  <a:schemeClr val="bg1"/>
                </a:solidFill>
              </a:rPr>
              <a:t>p</a:t>
            </a:r>
            <a:r>
              <a:rPr lang="en-US" sz="1800">
                <a:solidFill>
                  <a:schemeClr val="bg1"/>
                </a:solidFill>
                <a:effectLst/>
              </a:rPr>
              <a:t>articipants may also disclose experiences of violence when not expected (e.g., when reporting a social harm or responding to qualitative questions). </a:t>
            </a:r>
          </a:p>
        </p:txBody>
      </p:sp>
    </p:spTree>
    <p:extLst>
      <p:ext uri="{BB962C8B-B14F-4D97-AF65-F5344CB8AC3E}">
        <p14:creationId xmlns:p14="http://schemas.microsoft.com/office/powerpoint/2010/main" val="39758358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623377-2491-B6FD-443D-5FBDEDBD50F5}"/>
              </a:ext>
            </a:extLst>
          </p:cNvPr>
          <p:cNvSpPr>
            <a:spLocks noGrp="1"/>
          </p:cNvSpPr>
          <p:nvPr>
            <p:ph type="body" sz="quarter" idx="13"/>
          </p:nvPr>
        </p:nvSpPr>
        <p:spPr/>
        <p:txBody>
          <a:bodyPr/>
          <a:lstStyle/>
          <a:p>
            <a:r>
              <a:rPr lang="en-US"/>
              <a:t>4</a:t>
            </a:r>
          </a:p>
        </p:txBody>
      </p:sp>
      <p:sp>
        <p:nvSpPr>
          <p:cNvPr id="3" name="Text Placeholder 2">
            <a:extLst>
              <a:ext uri="{FF2B5EF4-FFF2-40B4-BE49-F238E27FC236}">
                <a16:creationId xmlns:a16="http://schemas.microsoft.com/office/drawing/2014/main" id="{C3B4C3F5-0E7A-9F03-02F8-8DAD858DB4FA}"/>
              </a:ext>
            </a:extLst>
          </p:cNvPr>
          <p:cNvSpPr>
            <a:spLocks noGrp="1"/>
          </p:cNvSpPr>
          <p:nvPr>
            <p:ph type="body" sz="quarter" idx="14"/>
          </p:nvPr>
        </p:nvSpPr>
        <p:spPr/>
        <p:txBody>
          <a:bodyPr>
            <a:normAutofit/>
          </a:bodyPr>
          <a:lstStyle/>
          <a:p>
            <a:r>
              <a:rPr lang="en-US" sz="3200"/>
              <a:t>IDENTIFYING AND RESPONDING TO Participant DISTRESS</a:t>
            </a:r>
            <a:endParaRPr lang="en-US"/>
          </a:p>
        </p:txBody>
      </p:sp>
    </p:spTree>
    <p:extLst>
      <p:ext uri="{BB962C8B-B14F-4D97-AF65-F5344CB8AC3E}">
        <p14:creationId xmlns:p14="http://schemas.microsoft.com/office/powerpoint/2010/main" val="1587941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BC0F8-7B1A-4D3B-91B0-2CE1DFF07E2C}"/>
              </a:ext>
            </a:extLst>
          </p:cNvPr>
          <p:cNvSpPr>
            <a:spLocks noGrp="1"/>
          </p:cNvSpPr>
          <p:nvPr>
            <p:ph type="title"/>
          </p:nvPr>
        </p:nvSpPr>
        <p:spPr/>
        <p:txBody>
          <a:bodyPr/>
          <a:lstStyle/>
          <a:p>
            <a:r>
              <a:rPr lang="en-US"/>
              <a:t>HOW TO PARTICIPATE TODAY: POLLS</a:t>
            </a:r>
          </a:p>
        </p:txBody>
      </p:sp>
      <p:sp>
        <p:nvSpPr>
          <p:cNvPr id="4" name="Rectangle 3">
            <a:extLst>
              <a:ext uri="{FF2B5EF4-FFF2-40B4-BE49-F238E27FC236}">
                <a16:creationId xmlns:a16="http://schemas.microsoft.com/office/drawing/2014/main" id="{4B4AF3BD-CD5B-4B37-89CB-1594360364A1}"/>
              </a:ext>
            </a:extLst>
          </p:cNvPr>
          <p:cNvSpPr/>
          <p:nvPr/>
        </p:nvSpPr>
        <p:spPr>
          <a:xfrm>
            <a:off x="5971607" y="3244334"/>
            <a:ext cx="237566" cy="369332"/>
          </a:xfrm>
          <a:prstGeom prst="rect">
            <a:avLst/>
          </a:prstGeom>
        </p:spPr>
        <p:txBody>
          <a:bodyPr wrap="none">
            <a:spAutoFit/>
          </a:bodyPr>
          <a:lstStyle/>
          <a:p>
            <a:r>
              <a:rPr lang="en-US"/>
              <a:t> </a:t>
            </a:r>
          </a:p>
        </p:txBody>
      </p:sp>
      <p:sp>
        <p:nvSpPr>
          <p:cNvPr id="5" name="TextBox 4">
            <a:extLst>
              <a:ext uri="{FF2B5EF4-FFF2-40B4-BE49-F238E27FC236}">
                <a16:creationId xmlns:a16="http://schemas.microsoft.com/office/drawing/2014/main" id="{1849A885-F82E-4B62-9F4F-D4B9B5DDFC8A}"/>
              </a:ext>
            </a:extLst>
          </p:cNvPr>
          <p:cNvSpPr txBox="1"/>
          <p:nvPr/>
        </p:nvSpPr>
        <p:spPr>
          <a:xfrm>
            <a:off x="1165860" y="1459139"/>
            <a:ext cx="3075940" cy="1938992"/>
          </a:xfrm>
          <a:prstGeom prst="rect">
            <a:avLst/>
          </a:prstGeom>
          <a:noFill/>
        </p:spPr>
        <p:txBody>
          <a:bodyPr wrap="square" rtlCol="0">
            <a:spAutoFit/>
          </a:bodyPr>
          <a:lstStyle/>
          <a:p>
            <a:r>
              <a:rPr lang="en-US" sz="2400">
                <a:solidFill>
                  <a:schemeClr val="tx2"/>
                </a:solidFill>
                <a:cs typeface="Arial" panose="020B0604020202020204" pitchFamily="34" charset="0"/>
              </a:rPr>
              <a:t>Go to </a:t>
            </a:r>
            <a:r>
              <a:rPr lang="en-US" sz="2400" b="1">
                <a:solidFill>
                  <a:schemeClr val="tx2"/>
                </a:solidFill>
                <a:cs typeface="Arial" panose="020B0604020202020204" pitchFamily="34" charset="0"/>
              </a:rPr>
              <a:t>www.menti.com </a:t>
            </a:r>
            <a:r>
              <a:rPr lang="en-US" sz="2400">
                <a:solidFill>
                  <a:schemeClr val="tx2"/>
                </a:solidFill>
                <a:cs typeface="Arial" panose="020B0604020202020204" pitchFamily="34" charset="0"/>
              </a:rPr>
              <a:t>and enter the code </a:t>
            </a:r>
            <a:r>
              <a:rPr lang="en-US" sz="2400" b="1">
                <a:solidFill>
                  <a:schemeClr val="tx2"/>
                </a:solidFill>
                <a:cs typeface="Arial" panose="020B0604020202020204" pitchFamily="34" charset="0"/>
              </a:rPr>
              <a:t>#### ####</a:t>
            </a:r>
          </a:p>
          <a:p>
            <a:endParaRPr lang="en-US" sz="2400" b="1">
              <a:solidFill>
                <a:schemeClr val="tx2"/>
              </a:solidFill>
              <a:cs typeface="Arial" panose="020B0604020202020204" pitchFamily="34" charset="0"/>
            </a:endParaRPr>
          </a:p>
          <a:p>
            <a:r>
              <a:rPr lang="en-US" sz="2400">
                <a:solidFill>
                  <a:schemeClr val="tx2"/>
                </a:solidFill>
                <a:cs typeface="Arial" panose="020B0604020202020204" pitchFamily="34" charset="0"/>
              </a:rPr>
              <a:t>Or use </a:t>
            </a:r>
            <a:r>
              <a:rPr lang="en-US" sz="2400" b="1">
                <a:solidFill>
                  <a:schemeClr val="tx2"/>
                </a:solidFill>
                <a:cs typeface="Arial" panose="020B0604020202020204" pitchFamily="34" charset="0"/>
              </a:rPr>
              <a:t>QR code</a:t>
            </a:r>
          </a:p>
        </p:txBody>
      </p:sp>
      <p:pic>
        <p:nvPicPr>
          <p:cNvPr id="16" name="Graphic 15" descr="Badge outline">
            <a:extLst>
              <a:ext uri="{FF2B5EF4-FFF2-40B4-BE49-F238E27FC236}">
                <a16:creationId xmlns:a16="http://schemas.microsoft.com/office/drawing/2014/main" id="{475B1900-268A-2482-461A-64FA9191BB36}"/>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796892" y="3010530"/>
            <a:ext cx="365760" cy="365760"/>
          </a:xfrm>
          <a:prstGeom prst="rect">
            <a:avLst/>
          </a:prstGeom>
        </p:spPr>
      </p:pic>
      <p:pic>
        <p:nvPicPr>
          <p:cNvPr id="20" name="Graphic 19" descr="Badge 1 outline">
            <a:extLst>
              <a:ext uri="{FF2B5EF4-FFF2-40B4-BE49-F238E27FC236}">
                <a16:creationId xmlns:a16="http://schemas.microsoft.com/office/drawing/2014/main" id="{6AA9A78B-9203-89A0-FFEC-33BD68A5F35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796892" y="1520947"/>
            <a:ext cx="365760" cy="365760"/>
          </a:xfrm>
          <a:prstGeom prst="rect">
            <a:avLst/>
          </a:prstGeom>
        </p:spPr>
      </p:pic>
      <p:sp>
        <p:nvSpPr>
          <p:cNvPr id="7" name="TextBox 6">
            <a:extLst>
              <a:ext uri="{FF2B5EF4-FFF2-40B4-BE49-F238E27FC236}">
                <a16:creationId xmlns:a16="http://schemas.microsoft.com/office/drawing/2014/main" id="{F908183E-5CF4-517D-E8BE-B4F55DA747AA}"/>
              </a:ext>
            </a:extLst>
          </p:cNvPr>
          <p:cNvSpPr txBox="1"/>
          <p:nvPr/>
        </p:nvSpPr>
        <p:spPr>
          <a:xfrm>
            <a:off x="4635501" y="1389111"/>
            <a:ext cx="6591300" cy="769441"/>
          </a:xfrm>
          <a:prstGeom prst="rect">
            <a:avLst/>
          </a:prstGeom>
          <a:noFill/>
        </p:spPr>
        <p:txBody>
          <a:bodyPr wrap="square" rtlCol="0">
            <a:spAutoFit/>
          </a:bodyPr>
          <a:lstStyle/>
          <a:p>
            <a:r>
              <a:rPr lang="en-US" sz="2400" b="1">
                <a:solidFill>
                  <a:schemeClr val="accent1"/>
                </a:solidFill>
                <a:latin typeface="Poppins SemiBold" panose="00000700000000000000" pitchFamily="2" charset="0"/>
                <a:cs typeface="Poppins SemiBold" panose="00000700000000000000" pitchFamily="2" charset="0"/>
              </a:rPr>
              <a:t>How do you feel in this moment?</a:t>
            </a:r>
          </a:p>
          <a:p>
            <a:r>
              <a:rPr lang="en-US" sz="2000">
                <a:solidFill>
                  <a:schemeClr val="tx2"/>
                </a:solidFill>
                <a:cs typeface="Arial" panose="020B0604020202020204" pitchFamily="34" charset="0"/>
              </a:rPr>
              <a:t>Mark the face that best represents how you feel. </a:t>
            </a:r>
          </a:p>
        </p:txBody>
      </p:sp>
      <p:pic>
        <p:nvPicPr>
          <p:cNvPr id="8" name="Graphic 7" descr="Woozy face outline with solid fill">
            <a:extLst>
              <a:ext uri="{FF2B5EF4-FFF2-40B4-BE49-F238E27FC236}">
                <a16:creationId xmlns:a16="http://schemas.microsoft.com/office/drawing/2014/main" id="{111CE433-559D-7448-B524-5B0F7B8E9C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98873" y="2249262"/>
            <a:ext cx="1371600" cy="1371600"/>
          </a:xfrm>
          <a:prstGeom prst="rect">
            <a:avLst/>
          </a:prstGeom>
        </p:spPr>
      </p:pic>
      <p:pic>
        <p:nvPicPr>
          <p:cNvPr id="10" name="Graphic 9" descr="Surprised face outline with solid fill">
            <a:extLst>
              <a:ext uri="{FF2B5EF4-FFF2-40B4-BE49-F238E27FC236}">
                <a16:creationId xmlns:a16="http://schemas.microsoft.com/office/drawing/2014/main" id="{B933A2CE-4766-9938-A660-AF126827A8F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98873" y="4550684"/>
            <a:ext cx="1371600" cy="1371600"/>
          </a:xfrm>
          <a:prstGeom prst="rect">
            <a:avLst/>
          </a:prstGeom>
        </p:spPr>
      </p:pic>
      <p:pic>
        <p:nvPicPr>
          <p:cNvPr id="12" name="Graphic 11" descr="Angry face outline with solid fill">
            <a:extLst>
              <a:ext uri="{FF2B5EF4-FFF2-40B4-BE49-F238E27FC236}">
                <a16:creationId xmlns:a16="http://schemas.microsoft.com/office/drawing/2014/main" id="{478D409F-16FF-89AD-51CB-D3E845F5132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62246" y="4550684"/>
            <a:ext cx="1371600" cy="1371600"/>
          </a:xfrm>
          <a:prstGeom prst="rect">
            <a:avLst/>
          </a:prstGeom>
        </p:spPr>
      </p:pic>
      <p:pic>
        <p:nvPicPr>
          <p:cNvPr id="13" name="Graphic 12" descr="Crying face outline with solid fill">
            <a:extLst>
              <a:ext uri="{FF2B5EF4-FFF2-40B4-BE49-F238E27FC236}">
                <a16:creationId xmlns:a16="http://schemas.microsoft.com/office/drawing/2014/main" id="{08BA22FC-8FBD-5A8C-6DAA-D1035C7FD19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635500" y="4550684"/>
            <a:ext cx="1371600" cy="1371600"/>
          </a:xfrm>
          <a:prstGeom prst="rect">
            <a:avLst/>
          </a:prstGeom>
        </p:spPr>
      </p:pic>
      <p:pic>
        <p:nvPicPr>
          <p:cNvPr id="14" name="Graphic 13" descr="Smiling face outline with solid fill">
            <a:extLst>
              <a:ext uri="{FF2B5EF4-FFF2-40B4-BE49-F238E27FC236}">
                <a16:creationId xmlns:a16="http://schemas.microsoft.com/office/drawing/2014/main" id="{96DE199C-3A9A-B75C-F1F8-AC89FD5FABA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635500" y="2249262"/>
            <a:ext cx="1371600" cy="1371600"/>
          </a:xfrm>
          <a:prstGeom prst="rect">
            <a:avLst/>
          </a:prstGeom>
        </p:spPr>
      </p:pic>
      <p:pic>
        <p:nvPicPr>
          <p:cNvPr id="15" name="Graphic 14" descr="Grinning face outline with solid fill">
            <a:extLst>
              <a:ext uri="{FF2B5EF4-FFF2-40B4-BE49-F238E27FC236}">
                <a16:creationId xmlns:a16="http://schemas.microsoft.com/office/drawing/2014/main" id="{D1B0BFAD-7E00-A1EF-1B45-5A4ABD4D4FC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962246" y="2249262"/>
            <a:ext cx="1371600" cy="1371600"/>
          </a:xfrm>
          <a:prstGeom prst="rect">
            <a:avLst/>
          </a:prstGeom>
        </p:spPr>
      </p:pic>
      <p:pic>
        <p:nvPicPr>
          <p:cNvPr id="17" name="Graphic 16" descr="Tongue face outline with solid fill">
            <a:extLst>
              <a:ext uri="{FF2B5EF4-FFF2-40B4-BE49-F238E27FC236}">
                <a16:creationId xmlns:a16="http://schemas.microsoft.com/office/drawing/2014/main" id="{1482820D-03D3-7018-4CC3-16D58E6AC8B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625620" y="4550684"/>
            <a:ext cx="1371600" cy="1371600"/>
          </a:xfrm>
          <a:prstGeom prst="rect">
            <a:avLst/>
          </a:prstGeom>
        </p:spPr>
      </p:pic>
      <p:pic>
        <p:nvPicPr>
          <p:cNvPr id="18" name="Graphic 17" descr="Confused face outline with solid fill">
            <a:extLst>
              <a:ext uri="{FF2B5EF4-FFF2-40B4-BE49-F238E27FC236}">
                <a16:creationId xmlns:a16="http://schemas.microsoft.com/office/drawing/2014/main" id="{BCB11048-5700-8BD9-2506-02AFFACDC842}"/>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625620" y="2249262"/>
            <a:ext cx="1371600" cy="1371600"/>
          </a:xfrm>
          <a:prstGeom prst="rect">
            <a:avLst/>
          </a:prstGeom>
        </p:spPr>
      </p:pic>
    </p:spTree>
    <p:extLst>
      <p:ext uri="{BB962C8B-B14F-4D97-AF65-F5344CB8AC3E}">
        <p14:creationId xmlns:p14="http://schemas.microsoft.com/office/powerpoint/2010/main" val="2667031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28BC1A4-471D-E84A-E1A3-1D0A9965CBFB}"/>
              </a:ext>
            </a:extLst>
          </p:cNvPr>
          <p:cNvGraphicFramePr>
            <a:graphicFrameLocks noGrp="1"/>
          </p:cNvGraphicFramePr>
          <p:nvPr>
            <p:extLst>
              <p:ext uri="{D42A27DB-BD31-4B8C-83A1-F6EECF244321}">
                <p14:modId xmlns:p14="http://schemas.microsoft.com/office/powerpoint/2010/main" val="3292143869"/>
              </p:ext>
            </p:extLst>
          </p:nvPr>
        </p:nvGraphicFramePr>
        <p:xfrm>
          <a:off x="6813465" y="1241604"/>
          <a:ext cx="5008420" cy="3413760"/>
        </p:xfrm>
        <a:graphic>
          <a:graphicData uri="http://schemas.openxmlformats.org/drawingml/2006/table">
            <a:tbl>
              <a:tblPr>
                <a:tableStyleId>{5C22544A-7EE6-4342-B048-85BDC9FD1C3A}</a:tableStyleId>
              </a:tblPr>
              <a:tblGrid>
                <a:gridCol w="5008420">
                  <a:extLst>
                    <a:ext uri="{9D8B030D-6E8A-4147-A177-3AD203B41FA5}">
                      <a16:colId xmlns:a16="http://schemas.microsoft.com/office/drawing/2014/main" val="272231816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chemeClr val="accent2"/>
                          </a:solidFill>
                        </a:rPr>
                        <a:t>Identify and respond to participant distress  (psychological first aid)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38109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chemeClr val="accent1"/>
                          </a:solidFill>
                        </a:rPr>
                        <a:t>Recognize signs of distress.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a:solidFill>
                          <a:schemeClr val="accent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a:solidFill>
                          <a:schemeClr val="accent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4293323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chemeClr val="accent1"/>
                          </a:solidFill>
                        </a:rPr>
                        <a:t>Acknowledge and validate their experiences.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a:solidFill>
                          <a:schemeClr val="accent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a:solidFill>
                          <a:schemeClr val="accent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883725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chemeClr val="accent1"/>
                          </a:solidFill>
                        </a:rPr>
                        <a:t>Offer options for support and follow their lead.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83807644"/>
                  </a:ext>
                </a:extLst>
              </a:tr>
            </a:tbl>
          </a:graphicData>
        </a:graphic>
      </p:graphicFrame>
      <p:pic>
        <p:nvPicPr>
          <p:cNvPr id="4" name="Graphic 3" descr="Badge 6 with solid fill">
            <a:extLst>
              <a:ext uri="{FF2B5EF4-FFF2-40B4-BE49-F238E27FC236}">
                <a16:creationId xmlns:a16="http://schemas.microsoft.com/office/drawing/2014/main" id="{3F886FB5-DA84-4A4F-0DC3-F0ED491EC4E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070220" y="1891351"/>
            <a:ext cx="594360" cy="594360"/>
          </a:xfrm>
          <a:prstGeom prst="rect">
            <a:avLst/>
          </a:prstGeom>
        </p:spPr>
      </p:pic>
      <p:pic>
        <p:nvPicPr>
          <p:cNvPr id="5" name="Graphic 4" descr="Badge 7 with solid fill">
            <a:extLst>
              <a:ext uri="{FF2B5EF4-FFF2-40B4-BE49-F238E27FC236}">
                <a16:creationId xmlns:a16="http://schemas.microsoft.com/office/drawing/2014/main" id="{73555584-589B-9A35-1F27-E276B7B1478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070220" y="2869253"/>
            <a:ext cx="594360" cy="594360"/>
          </a:xfrm>
          <a:prstGeom prst="rect">
            <a:avLst/>
          </a:prstGeom>
        </p:spPr>
      </p:pic>
      <p:graphicFrame>
        <p:nvGraphicFramePr>
          <p:cNvPr id="6" name="Table 2">
            <a:extLst>
              <a:ext uri="{FF2B5EF4-FFF2-40B4-BE49-F238E27FC236}">
                <a16:creationId xmlns:a16="http://schemas.microsoft.com/office/drawing/2014/main" id="{396C8059-5823-AFFB-243C-2D6DDBDB43C6}"/>
              </a:ext>
            </a:extLst>
          </p:cNvPr>
          <p:cNvGraphicFramePr>
            <a:graphicFrameLocks noGrp="1"/>
          </p:cNvGraphicFramePr>
          <p:nvPr>
            <p:extLst>
              <p:ext uri="{D42A27DB-BD31-4B8C-83A1-F6EECF244321}">
                <p14:modId xmlns:p14="http://schemas.microsoft.com/office/powerpoint/2010/main" val="602068446"/>
              </p:ext>
            </p:extLst>
          </p:nvPr>
        </p:nvGraphicFramePr>
        <p:xfrm>
          <a:off x="1555063" y="1241604"/>
          <a:ext cx="4006932" cy="5120640"/>
        </p:xfrm>
        <a:graphic>
          <a:graphicData uri="http://schemas.openxmlformats.org/drawingml/2006/table">
            <a:tbl>
              <a:tblPr>
                <a:tableStyleId>{5C22544A-7EE6-4342-B048-85BDC9FD1C3A}</a:tableStyleId>
              </a:tblPr>
              <a:tblGrid>
                <a:gridCol w="4006932">
                  <a:extLst>
                    <a:ext uri="{9D8B030D-6E8A-4147-A177-3AD203B41FA5}">
                      <a16:colId xmlns:a16="http://schemas.microsoft.com/office/drawing/2014/main" val="272231816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chemeClr val="accent2"/>
                          </a:solidFill>
                        </a:rPr>
                        <a:t>Create a safe space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38109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chemeClr val="accent1"/>
                          </a:solidFill>
                        </a:rPr>
                        <a:t>Meet in a private space where they feel physically safe.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a:solidFill>
                          <a:schemeClr val="accent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578515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chemeClr val="accent1"/>
                          </a:solidFill>
                        </a:rPr>
                        <a:t>Listen closely with empathy and without judgement.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a:solidFill>
                          <a:schemeClr val="accent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4293323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chemeClr val="accent1"/>
                          </a:solidFill>
                        </a:rPr>
                        <a:t>Let them know they can trust you to protect their confidentiality.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a:solidFill>
                          <a:schemeClr val="accent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883725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chemeClr val="accent1"/>
                          </a:solidFill>
                        </a:rPr>
                        <a:t>Maximize participant choice and control.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a:solidFill>
                          <a:schemeClr val="accent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962596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chemeClr val="accent1"/>
                          </a:solidFill>
                        </a:rPr>
                        <a:t>Build in pauses and hold space for emotions.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91243527"/>
                  </a:ext>
                </a:extLst>
              </a:tr>
            </a:tbl>
          </a:graphicData>
        </a:graphic>
      </p:graphicFrame>
      <p:pic>
        <p:nvPicPr>
          <p:cNvPr id="7" name="Graphic 6" descr="Badge with solid fill">
            <a:extLst>
              <a:ext uri="{FF2B5EF4-FFF2-40B4-BE49-F238E27FC236}">
                <a16:creationId xmlns:a16="http://schemas.microsoft.com/office/drawing/2014/main" id="{6408F8B0-19EB-A1C8-9729-9A6C043D20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3376" y="2647987"/>
            <a:ext cx="594360" cy="594360"/>
          </a:xfrm>
          <a:prstGeom prst="rect">
            <a:avLst/>
          </a:prstGeom>
        </p:spPr>
      </p:pic>
      <p:pic>
        <p:nvPicPr>
          <p:cNvPr id="8" name="Graphic 7" descr="Badge 3 with solid fill">
            <a:extLst>
              <a:ext uri="{FF2B5EF4-FFF2-40B4-BE49-F238E27FC236}">
                <a16:creationId xmlns:a16="http://schemas.microsoft.com/office/drawing/2014/main" id="{F2AF271B-9717-22C6-23D7-6A362B729F9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1818" y="3689027"/>
            <a:ext cx="594360" cy="594360"/>
          </a:xfrm>
          <a:prstGeom prst="rect">
            <a:avLst/>
          </a:prstGeom>
        </p:spPr>
      </p:pic>
      <p:pic>
        <p:nvPicPr>
          <p:cNvPr id="9" name="Graphic 8" descr="Badge 4 with solid fill">
            <a:extLst>
              <a:ext uri="{FF2B5EF4-FFF2-40B4-BE49-F238E27FC236}">
                <a16:creationId xmlns:a16="http://schemas.microsoft.com/office/drawing/2014/main" id="{49F61769-23E4-CCA5-B46C-B7C702E3B9C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3376" y="4679419"/>
            <a:ext cx="594360" cy="594360"/>
          </a:xfrm>
          <a:prstGeom prst="rect">
            <a:avLst/>
          </a:prstGeom>
        </p:spPr>
      </p:pic>
      <p:pic>
        <p:nvPicPr>
          <p:cNvPr id="10" name="Graphic 9" descr="Badge 5 with solid fill">
            <a:extLst>
              <a:ext uri="{FF2B5EF4-FFF2-40B4-BE49-F238E27FC236}">
                <a16:creationId xmlns:a16="http://schemas.microsoft.com/office/drawing/2014/main" id="{76DA3246-6BB3-6E26-D491-A184DE6690A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23376" y="5647086"/>
            <a:ext cx="594360" cy="594360"/>
          </a:xfrm>
          <a:prstGeom prst="rect">
            <a:avLst/>
          </a:prstGeom>
        </p:spPr>
      </p:pic>
      <p:pic>
        <p:nvPicPr>
          <p:cNvPr id="11" name="Graphic 10" descr="Badge 1 with solid fill">
            <a:extLst>
              <a:ext uri="{FF2B5EF4-FFF2-40B4-BE49-F238E27FC236}">
                <a16:creationId xmlns:a16="http://schemas.microsoft.com/office/drawing/2014/main" id="{9D6D87E9-9D07-4E8E-970A-1DEFE71C489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23376" y="1704325"/>
            <a:ext cx="594360" cy="594360"/>
          </a:xfrm>
          <a:prstGeom prst="rect">
            <a:avLst/>
          </a:prstGeom>
        </p:spPr>
      </p:pic>
      <p:pic>
        <p:nvPicPr>
          <p:cNvPr id="14" name="Graphic 13" descr="Badge 8 with solid fill">
            <a:extLst>
              <a:ext uri="{FF2B5EF4-FFF2-40B4-BE49-F238E27FC236}">
                <a16:creationId xmlns:a16="http://schemas.microsoft.com/office/drawing/2014/main" id="{03E69613-61D7-4CE9-F411-F05CD6D3F8AE}"/>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6070220" y="3983667"/>
            <a:ext cx="594360" cy="594360"/>
          </a:xfrm>
          <a:prstGeom prst="rect">
            <a:avLst/>
          </a:prstGeom>
        </p:spPr>
      </p:pic>
      <p:sp>
        <p:nvSpPr>
          <p:cNvPr id="16" name="Title 15">
            <a:extLst>
              <a:ext uri="{FF2B5EF4-FFF2-40B4-BE49-F238E27FC236}">
                <a16:creationId xmlns:a16="http://schemas.microsoft.com/office/drawing/2014/main" id="{2B146434-A0B1-2D61-38A1-C7EB60E4FF7D}"/>
              </a:ext>
            </a:extLst>
          </p:cNvPr>
          <p:cNvSpPr>
            <a:spLocks noGrp="1"/>
          </p:cNvSpPr>
          <p:nvPr>
            <p:ph type="title"/>
          </p:nvPr>
        </p:nvSpPr>
        <p:spPr>
          <a:xfrm>
            <a:off x="0" y="144475"/>
            <a:ext cx="10515600" cy="1143000"/>
          </a:xfrm>
        </p:spPr>
        <p:txBody>
          <a:bodyPr/>
          <a:lstStyle/>
          <a:p>
            <a:r>
              <a:rPr lang="en-US"/>
              <a:t>DATA COLLECTOR TECHNIQUES</a:t>
            </a:r>
          </a:p>
        </p:txBody>
      </p:sp>
      <p:sp>
        <p:nvSpPr>
          <p:cNvPr id="2" name="Flowchart: Alternate Process 1">
            <a:extLst>
              <a:ext uri="{FF2B5EF4-FFF2-40B4-BE49-F238E27FC236}">
                <a16:creationId xmlns:a16="http://schemas.microsoft.com/office/drawing/2014/main" id="{01E74A7D-1A91-6968-1D98-27C984F2EBB1}"/>
              </a:ext>
            </a:extLst>
          </p:cNvPr>
          <p:cNvSpPr/>
          <p:nvPr/>
        </p:nvSpPr>
        <p:spPr>
          <a:xfrm>
            <a:off x="5886450" y="1152885"/>
            <a:ext cx="6103620" cy="3835675"/>
          </a:xfrm>
          <a:prstGeom prst="flowChartAlternateProcess">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06030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8AF1A8C4-3A95-082C-9606-E6E637DDB918}"/>
              </a:ext>
            </a:extLst>
          </p:cNvPr>
          <p:cNvSpPr>
            <a:spLocks noGrp="1"/>
          </p:cNvSpPr>
          <p:nvPr>
            <p:ph idx="1"/>
          </p:nvPr>
        </p:nvSpPr>
        <p:spPr>
          <a:xfrm>
            <a:off x="881064" y="1350336"/>
            <a:ext cx="6119812" cy="4826627"/>
          </a:xfrm>
        </p:spPr>
        <p:txBody>
          <a:bodyPr>
            <a:normAutofit/>
          </a:bodyPr>
          <a:lstStyle/>
          <a:p>
            <a:pPr marL="0" indent="0">
              <a:buNone/>
            </a:pPr>
            <a:r>
              <a:rPr lang="en-US" sz="2400"/>
              <a:t>Pay attention to changes in body language, facial expressions, tone, and words to detect signs of distress.</a:t>
            </a:r>
          </a:p>
          <a:p>
            <a:r>
              <a:rPr lang="en-US" sz="2400"/>
              <a:t>Are they having difficulty concentrating?</a:t>
            </a:r>
          </a:p>
          <a:p>
            <a:r>
              <a:rPr lang="en-US" sz="2400"/>
              <a:t>Are they breathing more heavily?</a:t>
            </a:r>
          </a:p>
          <a:p>
            <a:r>
              <a:rPr lang="en-US" sz="2400"/>
              <a:t>Are they restless or fidgeting?</a:t>
            </a:r>
          </a:p>
          <a:p>
            <a:r>
              <a:rPr lang="en-US" sz="2400"/>
              <a:t>Are they getting irritable?</a:t>
            </a:r>
          </a:p>
          <a:p>
            <a:r>
              <a:rPr lang="en-US" sz="2400"/>
              <a:t>Are they becoming agitated?</a:t>
            </a:r>
          </a:p>
          <a:p>
            <a:r>
              <a:rPr lang="en-US" sz="2400"/>
              <a:t>Did their mood suddenly change to low or no emotion?</a:t>
            </a:r>
          </a:p>
        </p:txBody>
      </p:sp>
      <p:sp>
        <p:nvSpPr>
          <p:cNvPr id="2" name="Title 1">
            <a:extLst>
              <a:ext uri="{FF2B5EF4-FFF2-40B4-BE49-F238E27FC236}">
                <a16:creationId xmlns:a16="http://schemas.microsoft.com/office/drawing/2014/main" id="{CA0528D1-37ED-8C76-BEAD-5D85B89CBAFB}"/>
              </a:ext>
            </a:extLst>
          </p:cNvPr>
          <p:cNvSpPr>
            <a:spLocks noGrp="1"/>
          </p:cNvSpPr>
          <p:nvPr>
            <p:ph type="title"/>
          </p:nvPr>
        </p:nvSpPr>
        <p:spPr/>
        <p:txBody>
          <a:bodyPr/>
          <a:lstStyle/>
          <a:p>
            <a:r>
              <a:rPr lang="en-ZA"/>
              <a:t>RECOGNIZE SIGNS OF DISTRESS</a:t>
            </a:r>
          </a:p>
        </p:txBody>
      </p:sp>
      <p:sp>
        <p:nvSpPr>
          <p:cNvPr id="5" name="TextBox 4">
            <a:extLst>
              <a:ext uri="{FF2B5EF4-FFF2-40B4-BE49-F238E27FC236}">
                <a16:creationId xmlns:a16="http://schemas.microsoft.com/office/drawing/2014/main" id="{41BEEE3E-386D-DA87-91C0-7763FEF2205E}"/>
              </a:ext>
            </a:extLst>
          </p:cNvPr>
          <p:cNvSpPr txBox="1"/>
          <p:nvPr/>
        </p:nvSpPr>
        <p:spPr>
          <a:xfrm>
            <a:off x="7287577" y="0"/>
            <a:ext cx="4023360" cy="6858000"/>
          </a:xfrm>
          <a:prstGeom prst="rect">
            <a:avLst/>
          </a:prstGeom>
          <a:solidFill>
            <a:schemeClr val="accent2"/>
          </a:solidFill>
          <a:ln>
            <a:noFill/>
          </a:ln>
        </p:spPr>
        <p:txBody>
          <a:bodyPr wrap="square" lIns="457200" tIns="457200" rIns="457200" bIns="457200" rtlCol="0" anchor="ctr">
            <a:noAutofit/>
          </a:bodyPr>
          <a:lstStyle/>
          <a:p>
            <a:r>
              <a:rPr lang="en-US">
                <a:solidFill>
                  <a:schemeClr val="bg1"/>
                </a:solidFill>
                <a:latin typeface="Poppins" panose="00000500000000000000" pitchFamily="2" charset="0"/>
                <a:cs typeface="Poppins" panose="00000500000000000000" pitchFamily="2" charset="0"/>
              </a:rPr>
              <a:t>Do not pressure a study participant to share details about why they are distressed. Instead, use pauses to give study participants space to process and take</a:t>
            </a:r>
          </a:p>
          <a:p>
            <a:r>
              <a:rPr lang="en-US">
                <a:solidFill>
                  <a:schemeClr val="bg1"/>
                </a:solidFill>
                <a:latin typeface="Poppins" panose="00000500000000000000" pitchFamily="2" charset="0"/>
                <a:cs typeface="Poppins" panose="00000500000000000000" pitchFamily="2" charset="0"/>
              </a:rPr>
              <a:t>care of themselves and provide them with psychological first aid.</a:t>
            </a:r>
          </a:p>
          <a:p>
            <a:endParaRPr lang="en-US">
              <a:solidFill>
                <a:schemeClr val="bg1"/>
              </a:solidFill>
              <a:latin typeface="Poppins" panose="00000500000000000000" pitchFamily="2" charset="0"/>
              <a:cs typeface="Poppins" panose="00000500000000000000" pitchFamily="2" charset="0"/>
            </a:endParaRPr>
          </a:p>
          <a:p>
            <a:r>
              <a:rPr lang="en-US" b="1">
                <a:solidFill>
                  <a:schemeClr val="bg1"/>
                </a:solidFill>
                <a:latin typeface="Poppins" panose="00000500000000000000" pitchFamily="2" charset="0"/>
                <a:cs typeface="Poppins" panose="00000500000000000000" pitchFamily="2" charset="0"/>
              </a:rPr>
              <a:t>Example: </a:t>
            </a:r>
            <a:r>
              <a:rPr lang="en-US">
                <a:solidFill>
                  <a:schemeClr val="bg1"/>
                </a:solidFill>
                <a:latin typeface="Poppins" panose="00000500000000000000" pitchFamily="2" charset="0"/>
                <a:cs typeface="Poppins" panose="00000500000000000000" pitchFamily="2" charset="0"/>
              </a:rPr>
              <a:t>“It sounds like you’re feeling upset. It can be hard to talk about these experiences. Should we take a break?”</a:t>
            </a:r>
          </a:p>
          <a:p>
            <a:endParaRPr lang="en-US">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0931748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528D1-37ED-8C76-BEAD-5D85B89CBAFB}"/>
              </a:ext>
            </a:extLst>
          </p:cNvPr>
          <p:cNvSpPr>
            <a:spLocks noGrp="1"/>
          </p:cNvSpPr>
          <p:nvPr>
            <p:ph type="title"/>
          </p:nvPr>
        </p:nvSpPr>
        <p:spPr/>
        <p:txBody>
          <a:bodyPr>
            <a:normAutofit/>
          </a:bodyPr>
          <a:lstStyle/>
          <a:p>
            <a:r>
              <a:rPr lang="en-ZA"/>
              <a:t>ACKNOWLEDGE AND VALIDATE</a:t>
            </a:r>
            <a:endParaRPr lang="en-ZA" sz="1400" b="0">
              <a:solidFill>
                <a:schemeClr val="tx1"/>
              </a:solidFill>
              <a:latin typeface="Poppins" panose="00000500000000000000" pitchFamily="2" charset="0"/>
              <a:cs typeface="Poppins" panose="00000500000000000000" pitchFamily="2" charset="0"/>
            </a:endParaRPr>
          </a:p>
        </p:txBody>
      </p:sp>
      <p:graphicFrame>
        <p:nvGraphicFramePr>
          <p:cNvPr id="3" name="Table 2">
            <a:extLst>
              <a:ext uri="{FF2B5EF4-FFF2-40B4-BE49-F238E27FC236}">
                <a16:creationId xmlns:a16="http://schemas.microsoft.com/office/drawing/2014/main" id="{A28BC1A4-471D-E84A-E1A3-1D0A9965CBFB}"/>
              </a:ext>
            </a:extLst>
          </p:cNvPr>
          <p:cNvGraphicFramePr>
            <a:graphicFrameLocks noGrp="1"/>
          </p:cNvGraphicFramePr>
          <p:nvPr>
            <p:extLst>
              <p:ext uri="{D42A27DB-BD31-4B8C-83A1-F6EECF244321}">
                <p14:modId xmlns:p14="http://schemas.microsoft.com/office/powerpoint/2010/main" val="3123638189"/>
              </p:ext>
            </p:extLst>
          </p:nvPr>
        </p:nvGraphicFramePr>
        <p:xfrm>
          <a:off x="816430" y="1503680"/>
          <a:ext cx="11072148" cy="3754120"/>
        </p:xfrm>
        <a:graphic>
          <a:graphicData uri="http://schemas.openxmlformats.org/drawingml/2006/table">
            <a:tbl>
              <a:tblPr>
                <a:tableStyleId>{5C22544A-7EE6-4342-B048-85BDC9FD1C3A}</a:tableStyleId>
              </a:tblPr>
              <a:tblGrid>
                <a:gridCol w="2905850">
                  <a:extLst>
                    <a:ext uri="{9D8B030D-6E8A-4147-A177-3AD203B41FA5}">
                      <a16:colId xmlns:a16="http://schemas.microsoft.com/office/drawing/2014/main" val="2722318168"/>
                    </a:ext>
                  </a:extLst>
                </a:gridCol>
                <a:gridCol w="228163">
                  <a:extLst>
                    <a:ext uri="{9D8B030D-6E8A-4147-A177-3AD203B41FA5}">
                      <a16:colId xmlns:a16="http://schemas.microsoft.com/office/drawing/2014/main" val="3604394857"/>
                    </a:ext>
                  </a:extLst>
                </a:gridCol>
                <a:gridCol w="7938135">
                  <a:extLst>
                    <a:ext uri="{9D8B030D-6E8A-4147-A177-3AD203B41FA5}">
                      <a16:colId xmlns:a16="http://schemas.microsoft.com/office/drawing/2014/main" val="57526265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accent2"/>
                          </a:solidFill>
                        </a:rPr>
                        <a:t>Techniques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8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lgn="l" defTabSz="914400" rtl="0" eaLnBrk="1" latinLnBrk="0" hangingPunct="1">
                        <a:buFont typeface="Arial" panose="020B0604020202020204" pitchFamily="34" charset="0"/>
                        <a:buNone/>
                      </a:pPr>
                      <a:r>
                        <a:rPr lang="en-US" sz="1800" b="1" kern="1200">
                          <a:solidFill>
                            <a:schemeClr val="accent2"/>
                          </a:solidFill>
                          <a:latin typeface="+mn-lt"/>
                          <a:ea typeface="+mn-ea"/>
                          <a:cs typeface="+mn-cs"/>
                        </a:rPr>
                        <a:t>What does this look like in practice?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38109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accent1"/>
                          </a:solidFill>
                        </a:rPr>
                        <a:t>Acknowledge and validate their experiences.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a:solidFill>
                          <a:schemeClr val="accent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a:solidFill>
                          <a:schemeClr val="accent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a:solidFill>
                          <a:schemeClr val="accent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solidFill>
                          <a:schemeClr val="accent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8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a:solidFill>
                            <a:schemeClr val="accent1"/>
                          </a:solidFill>
                          <a:latin typeface="+mn-lt"/>
                          <a:ea typeface="+mn-ea"/>
                          <a:cs typeface="+mn-cs"/>
                        </a:rPr>
                        <a:t>Thank them for sharing and acknowledge that sharing can be difficult. </a:t>
                      </a:r>
                      <a:r>
                        <a:rPr lang="en-US" sz="1800" kern="1200">
                          <a:solidFill>
                            <a:schemeClr val="dk1"/>
                          </a:solidFill>
                          <a:latin typeface="+mn-lt"/>
                          <a:ea typeface="+mn-ea"/>
                          <a:cs typeface="+mn-cs"/>
                        </a:rPr>
                        <a:t>I appreciate you sharing that with me. It can be hard to talk about these experiences.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kern="120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a:solidFill>
                            <a:schemeClr val="accent1"/>
                          </a:solidFill>
                          <a:latin typeface="+mn-lt"/>
                          <a:ea typeface="+mn-ea"/>
                          <a:cs typeface="+mn-cs"/>
                        </a:rPr>
                        <a:t>Make it clear you believe them. </a:t>
                      </a:r>
                      <a:r>
                        <a:rPr lang="en-US" sz="1800" kern="1200">
                          <a:solidFill>
                            <a:schemeClr val="dk1"/>
                          </a:solidFill>
                          <a:latin typeface="+mn-lt"/>
                          <a:ea typeface="+mn-ea"/>
                          <a:cs typeface="+mn-cs"/>
                        </a:rPr>
                        <a:t>I believe you.</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kern="1200">
                        <a:solidFill>
                          <a:schemeClr val="accent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a:solidFill>
                            <a:schemeClr val="accent1"/>
                          </a:solidFill>
                          <a:latin typeface="+mn-lt"/>
                          <a:ea typeface="+mn-ea"/>
                          <a:cs typeface="+mn-cs"/>
                        </a:rPr>
                        <a:t>Let them know it is not their fault. </a:t>
                      </a:r>
                      <a:r>
                        <a:rPr lang="en-US" sz="1800" kern="1200">
                          <a:solidFill>
                            <a:schemeClr val="dk1"/>
                          </a:solidFill>
                          <a:latin typeface="+mn-lt"/>
                          <a:ea typeface="+mn-ea"/>
                          <a:cs typeface="+mn-cs"/>
                        </a:rPr>
                        <a:t>What happened has no justification or excuse.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kern="1200">
                        <a:solidFill>
                          <a:schemeClr val="accent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a:solidFill>
                            <a:schemeClr val="accent1"/>
                          </a:solidFill>
                          <a:latin typeface="+mn-lt"/>
                          <a:ea typeface="+mn-ea"/>
                          <a:cs typeface="+mn-cs"/>
                        </a:rPr>
                        <a:t>Use their language/acknowledge their feelings. </a:t>
                      </a:r>
                      <a:r>
                        <a:rPr lang="en-US" sz="1800" kern="1200">
                          <a:solidFill>
                            <a:schemeClr val="dk1"/>
                          </a:solidFill>
                          <a:latin typeface="+mn-lt"/>
                          <a:ea typeface="+mn-ea"/>
                          <a:cs typeface="+mn-cs"/>
                        </a:rPr>
                        <a:t>There is no right or wrong way to feel. Your feelings are valid.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kern="1200">
                        <a:solidFill>
                          <a:schemeClr val="accent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a:solidFill>
                            <a:schemeClr val="accent1"/>
                          </a:solidFill>
                          <a:latin typeface="+mn-lt"/>
                          <a:ea typeface="+mn-ea"/>
                          <a:cs typeface="+mn-cs"/>
                        </a:rPr>
                        <a:t>Help them feel supported, not judged. </a:t>
                      </a:r>
                      <a:r>
                        <a:rPr lang="en-US" sz="1800" kern="1200">
                          <a:solidFill>
                            <a:schemeClr val="dk1"/>
                          </a:solidFill>
                          <a:latin typeface="+mn-lt"/>
                          <a:ea typeface="+mn-ea"/>
                          <a:cs typeface="+mn-cs"/>
                        </a:rPr>
                        <a:t>I’m glad that you spoke to me about this. You are not alone. I am here for you.</a:t>
                      </a:r>
                      <a:endParaRPr lang="en-US" sz="1800" kern="1200" dirty="0">
                        <a:solidFill>
                          <a:schemeClr val="dk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42933230"/>
                  </a:ext>
                </a:extLst>
              </a:tr>
            </a:tbl>
          </a:graphicData>
        </a:graphic>
      </p:graphicFrame>
      <p:sp>
        <p:nvSpPr>
          <p:cNvPr id="6" name="Speech Bubble: Rectangle with Corners Rounded 5">
            <a:extLst>
              <a:ext uri="{FF2B5EF4-FFF2-40B4-BE49-F238E27FC236}">
                <a16:creationId xmlns:a16="http://schemas.microsoft.com/office/drawing/2014/main" id="{08FCBAC0-773C-21EA-C03A-B5A907739E7F}"/>
              </a:ext>
            </a:extLst>
          </p:cNvPr>
          <p:cNvSpPr/>
          <p:nvPr/>
        </p:nvSpPr>
        <p:spPr>
          <a:xfrm>
            <a:off x="924296" y="3337560"/>
            <a:ext cx="2541319" cy="1920240"/>
          </a:xfrm>
          <a:prstGeom prst="wedgeRoundRectCallout">
            <a:avLst>
              <a:gd name="adj1" fmla="val -21733"/>
              <a:gd name="adj2" fmla="val -61254"/>
              <a:gd name="adj3" fmla="val 16667"/>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a:solidFill>
                  <a:schemeClr val="tx2"/>
                </a:solidFill>
              </a:rPr>
              <a:t>Related techniques</a:t>
            </a:r>
          </a:p>
          <a:p>
            <a:pPr marL="285750" indent="-285750">
              <a:buFont typeface="Arial" panose="020B0604020202020204" pitchFamily="34" charset="0"/>
              <a:buChar char="•"/>
            </a:pPr>
            <a:r>
              <a:rPr lang="en-US" sz="1600">
                <a:solidFill>
                  <a:schemeClr val="tx2"/>
                </a:solidFill>
              </a:rPr>
              <a:t>Listen closely with empathy and without judgement.</a:t>
            </a:r>
          </a:p>
          <a:p>
            <a:pPr marL="285750" indent="-285750">
              <a:buFont typeface="Arial" panose="020B0604020202020204" pitchFamily="34" charset="0"/>
              <a:buChar char="•"/>
            </a:pPr>
            <a:r>
              <a:rPr lang="en-US" sz="1600">
                <a:solidFill>
                  <a:schemeClr val="tx2"/>
                </a:solidFill>
              </a:rPr>
              <a:t>Build in pauses and hold space for emotions.</a:t>
            </a:r>
          </a:p>
        </p:txBody>
      </p:sp>
    </p:spTree>
    <p:extLst>
      <p:ext uri="{BB962C8B-B14F-4D97-AF65-F5344CB8AC3E}">
        <p14:creationId xmlns:p14="http://schemas.microsoft.com/office/powerpoint/2010/main" val="24861206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E3D00-3FD9-5763-63CF-EF4630A3E4C7}"/>
              </a:ext>
            </a:extLst>
          </p:cNvPr>
          <p:cNvSpPr>
            <a:spLocks noGrp="1"/>
          </p:cNvSpPr>
          <p:nvPr>
            <p:ph type="title"/>
          </p:nvPr>
        </p:nvSpPr>
        <p:spPr>
          <a:xfrm>
            <a:off x="0" y="2857500"/>
            <a:ext cx="10515600" cy="1143000"/>
          </a:xfrm>
        </p:spPr>
        <p:txBody>
          <a:bodyPr/>
          <a:lstStyle/>
          <a:p>
            <a:r>
              <a:rPr lang="en-US"/>
              <a:t>Hidden slide for facilitator notes</a:t>
            </a:r>
          </a:p>
        </p:txBody>
      </p:sp>
    </p:spTree>
    <p:extLst>
      <p:ext uri="{BB962C8B-B14F-4D97-AF65-F5344CB8AC3E}">
        <p14:creationId xmlns:p14="http://schemas.microsoft.com/office/powerpoint/2010/main" val="5796166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FA4BB35-C938-CE4C-AC2C-65F6588BC45D}"/>
              </a:ext>
            </a:extLst>
          </p:cNvPr>
          <p:cNvSpPr>
            <a:spLocks noGrp="1"/>
          </p:cNvSpPr>
          <p:nvPr>
            <p:ph idx="11"/>
          </p:nvPr>
        </p:nvSpPr>
        <p:spPr/>
        <p:txBody>
          <a:bodyPr/>
          <a:lstStyle/>
          <a:p>
            <a:pPr marL="0" indent="0">
              <a:buNone/>
            </a:pPr>
            <a:r>
              <a:rPr lang="en-US" sz="2000" b="1"/>
              <a:t>Avoid </a:t>
            </a:r>
            <a:r>
              <a:rPr lang="en-US" sz="2000" b="1" u="sng"/>
              <a:t>questions</a:t>
            </a:r>
            <a:r>
              <a:rPr lang="en-US" sz="2000" b="1"/>
              <a:t> that suggest fault (examples below</a:t>
            </a:r>
            <a:r>
              <a:rPr lang="en-US" sz="2000" b="1" dirty="0"/>
              <a:t>).</a:t>
            </a:r>
            <a:endParaRPr lang="en-US" sz="2000" b="1"/>
          </a:p>
          <a:p>
            <a:r>
              <a:rPr lang="en-US" sz="2000"/>
              <a:t>Why were you wearing such revealing clothes?</a:t>
            </a:r>
          </a:p>
          <a:p>
            <a:r>
              <a:rPr lang="en-US" sz="2000"/>
              <a:t>What did you do to make the perpetrator angry? </a:t>
            </a:r>
          </a:p>
          <a:p>
            <a:r>
              <a:rPr lang="en-US" sz="2000"/>
              <a:t>If you were really afraid, why didn’t you run or scream? </a:t>
            </a:r>
          </a:p>
          <a:p>
            <a:r>
              <a:rPr lang="en-US" sz="2000"/>
              <a:t>Why do you choose to put yourself in risky situations? </a:t>
            </a:r>
          </a:p>
        </p:txBody>
      </p:sp>
      <p:sp>
        <p:nvSpPr>
          <p:cNvPr id="4" name="Content Placeholder 3">
            <a:extLst>
              <a:ext uri="{FF2B5EF4-FFF2-40B4-BE49-F238E27FC236}">
                <a16:creationId xmlns:a16="http://schemas.microsoft.com/office/drawing/2014/main" id="{0D0B5786-049A-5512-5BAC-06BA693862D4}"/>
              </a:ext>
            </a:extLst>
          </p:cNvPr>
          <p:cNvSpPr>
            <a:spLocks noGrp="1"/>
          </p:cNvSpPr>
          <p:nvPr>
            <p:ph idx="1"/>
          </p:nvPr>
        </p:nvSpPr>
        <p:spPr/>
        <p:txBody>
          <a:bodyPr>
            <a:noAutofit/>
          </a:bodyPr>
          <a:lstStyle/>
          <a:p>
            <a:pPr marL="0" indent="0">
              <a:buNone/>
            </a:pPr>
            <a:r>
              <a:rPr lang="en-US" sz="2000" b="1"/>
              <a:t>Avoid </a:t>
            </a:r>
            <a:r>
              <a:rPr lang="en-US" sz="2000" b="1" u="sng"/>
              <a:t>statements</a:t>
            </a:r>
            <a:r>
              <a:rPr lang="en-US" sz="2000" b="1"/>
              <a:t> that</a:t>
            </a:r>
            <a:r>
              <a:rPr lang="en-US" sz="2000" b="1" dirty="0"/>
              <a:t>:</a:t>
            </a:r>
            <a:endParaRPr lang="en-US" sz="2000" b="1"/>
          </a:p>
          <a:p>
            <a:r>
              <a:rPr lang="en-US" sz="2000"/>
              <a:t>Place blame on the survivor</a:t>
            </a:r>
          </a:p>
          <a:p>
            <a:r>
              <a:rPr lang="en-US" sz="2000"/>
              <a:t>Say anything that judges what the survivor has done or will do</a:t>
            </a:r>
          </a:p>
          <a:p>
            <a:r>
              <a:rPr lang="en-US" sz="2000"/>
              <a:t>Question the survivor’s story (doubting) or interrogate the survivor</a:t>
            </a:r>
          </a:p>
          <a:p>
            <a:r>
              <a:rPr lang="en-US" sz="2000"/>
              <a:t>Say anything that minimizes how the survivor feels</a:t>
            </a:r>
          </a:p>
          <a:p>
            <a:r>
              <a:rPr lang="en-US" sz="2000"/>
              <a:t>Lecture, command, or advise</a:t>
            </a:r>
          </a:p>
          <a:p>
            <a:r>
              <a:rPr lang="en-US" sz="2000"/>
              <a:t>Recommend that they change their profession, sexual orientation, or gender identity to avoid violence</a:t>
            </a:r>
          </a:p>
        </p:txBody>
      </p:sp>
      <p:sp>
        <p:nvSpPr>
          <p:cNvPr id="3" name="Title 2">
            <a:extLst>
              <a:ext uri="{FF2B5EF4-FFF2-40B4-BE49-F238E27FC236}">
                <a16:creationId xmlns:a16="http://schemas.microsoft.com/office/drawing/2014/main" id="{0DE45491-447B-785C-5B2D-EFA66A884CBA}"/>
              </a:ext>
            </a:extLst>
          </p:cNvPr>
          <p:cNvSpPr>
            <a:spLocks noGrp="1"/>
          </p:cNvSpPr>
          <p:nvPr>
            <p:ph type="title"/>
          </p:nvPr>
        </p:nvSpPr>
        <p:spPr/>
        <p:txBody>
          <a:bodyPr/>
          <a:lstStyle/>
          <a:p>
            <a:r>
              <a:rPr lang="en-US"/>
              <a:t>MESSAGES TO AVOID</a:t>
            </a:r>
          </a:p>
        </p:txBody>
      </p:sp>
      <p:sp>
        <p:nvSpPr>
          <p:cNvPr id="2" name="Speech Bubble: Rectangle with Corners Rounded 1">
            <a:extLst>
              <a:ext uri="{FF2B5EF4-FFF2-40B4-BE49-F238E27FC236}">
                <a16:creationId xmlns:a16="http://schemas.microsoft.com/office/drawing/2014/main" id="{D4497168-8B44-54B1-19DC-087BF050DEF1}"/>
              </a:ext>
            </a:extLst>
          </p:cNvPr>
          <p:cNvSpPr/>
          <p:nvPr/>
        </p:nvSpPr>
        <p:spPr>
          <a:xfrm>
            <a:off x="6096000" y="4892887"/>
            <a:ext cx="4419600" cy="1671287"/>
          </a:xfrm>
          <a:prstGeom prst="wedgeRoundRectCallout">
            <a:avLst>
              <a:gd name="adj1" fmla="val 18191"/>
              <a:gd name="adj2" fmla="val -64646"/>
              <a:gd name="adj3" fmla="val 16667"/>
            </a:avLst>
          </a:prstGeom>
          <a:solidFill>
            <a:schemeClr val="bg1"/>
          </a:solidFill>
          <a:ln w="38100">
            <a:solidFill>
              <a:schemeClr val="accent2"/>
            </a:solidFill>
          </a:ln>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700">
                <a:solidFill>
                  <a:schemeClr val="tx1"/>
                </a:solidFill>
              </a:rPr>
              <a:t>Asking “why” questions about trauma can feel like asking a survivor to justify something about their experience. We want to think twice before asking “why” questions, as this puts the onus on the trauma survivor.</a:t>
            </a:r>
          </a:p>
        </p:txBody>
      </p:sp>
    </p:spTree>
    <p:extLst>
      <p:ext uri="{BB962C8B-B14F-4D97-AF65-F5344CB8AC3E}">
        <p14:creationId xmlns:p14="http://schemas.microsoft.com/office/powerpoint/2010/main" val="35186257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528D1-37ED-8C76-BEAD-5D85B89CBAFB}"/>
              </a:ext>
            </a:extLst>
          </p:cNvPr>
          <p:cNvSpPr>
            <a:spLocks noGrp="1"/>
          </p:cNvSpPr>
          <p:nvPr>
            <p:ph type="title"/>
          </p:nvPr>
        </p:nvSpPr>
        <p:spPr/>
        <p:txBody>
          <a:bodyPr>
            <a:normAutofit/>
          </a:bodyPr>
          <a:lstStyle/>
          <a:p>
            <a:r>
              <a:rPr lang="en-ZA"/>
              <a:t>SUPPORT</a:t>
            </a:r>
            <a:endParaRPr lang="en-ZA" sz="1400" b="0">
              <a:solidFill>
                <a:schemeClr val="tx1"/>
              </a:solidFill>
              <a:latin typeface="Poppins" panose="00000500000000000000" pitchFamily="2" charset="0"/>
              <a:cs typeface="Poppins" panose="00000500000000000000" pitchFamily="2" charset="0"/>
            </a:endParaRPr>
          </a:p>
        </p:txBody>
      </p:sp>
      <p:graphicFrame>
        <p:nvGraphicFramePr>
          <p:cNvPr id="4" name="Table 3">
            <a:extLst>
              <a:ext uri="{FF2B5EF4-FFF2-40B4-BE49-F238E27FC236}">
                <a16:creationId xmlns:a16="http://schemas.microsoft.com/office/drawing/2014/main" id="{9DD9C4B0-2199-178A-BA46-E1A21E34C136}"/>
              </a:ext>
            </a:extLst>
          </p:cNvPr>
          <p:cNvGraphicFramePr>
            <a:graphicFrameLocks noGrp="1"/>
          </p:cNvGraphicFramePr>
          <p:nvPr>
            <p:extLst>
              <p:ext uri="{D42A27DB-BD31-4B8C-83A1-F6EECF244321}">
                <p14:modId xmlns:p14="http://schemas.microsoft.com/office/powerpoint/2010/main" val="1012020179"/>
              </p:ext>
            </p:extLst>
          </p:nvPr>
        </p:nvGraphicFramePr>
        <p:xfrm>
          <a:off x="826718" y="1503680"/>
          <a:ext cx="11061859" cy="5125720"/>
        </p:xfrm>
        <a:graphic>
          <a:graphicData uri="http://schemas.openxmlformats.org/drawingml/2006/table">
            <a:tbl>
              <a:tblPr>
                <a:tableStyleId>{5C22544A-7EE6-4342-B048-85BDC9FD1C3A}</a:tableStyleId>
              </a:tblPr>
              <a:tblGrid>
                <a:gridCol w="2903150">
                  <a:extLst>
                    <a:ext uri="{9D8B030D-6E8A-4147-A177-3AD203B41FA5}">
                      <a16:colId xmlns:a16="http://schemas.microsoft.com/office/drawing/2014/main" val="2722318168"/>
                    </a:ext>
                  </a:extLst>
                </a:gridCol>
                <a:gridCol w="227951">
                  <a:extLst>
                    <a:ext uri="{9D8B030D-6E8A-4147-A177-3AD203B41FA5}">
                      <a16:colId xmlns:a16="http://schemas.microsoft.com/office/drawing/2014/main" val="3604394857"/>
                    </a:ext>
                  </a:extLst>
                </a:gridCol>
                <a:gridCol w="7930758">
                  <a:extLst>
                    <a:ext uri="{9D8B030D-6E8A-4147-A177-3AD203B41FA5}">
                      <a16:colId xmlns:a16="http://schemas.microsoft.com/office/drawing/2014/main" val="57526265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accent2"/>
                          </a:solidFill>
                        </a:rPr>
                        <a:t>Techniques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8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lgn="l" defTabSz="914400" rtl="0" eaLnBrk="1" latinLnBrk="0" hangingPunct="1">
                        <a:buFont typeface="Arial" panose="020B0604020202020204" pitchFamily="34" charset="0"/>
                        <a:buNone/>
                      </a:pPr>
                      <a:r>
                        <a:rPr lang="en-US" sz="1800" b="1" kern="1200">
                          <a:solidFill>
                            <a:schemeClr val="accent2"/>
                          </a:solidFill>
                          <a:latin typeface="+mn-lt"/>
                          <a:ea typeface="+mn-ea"/>
                          <a:cs typeface="+mn-cs"/>
                        </a:rPr>
                        <a:t>What does this look like in practice?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38109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accent1"/>
                          </a:solidFill>
                        </a:rPr>
                        <a:t>Offer options for support and follow their lead.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a:solidFill>
                          <a:schemeClr val="accent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solidFill>
                          <a:schemeClr val="accent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8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a:solidFill>
                            <a:schemeClr val="accent1"/>
                          </a:solidFill>
                          <a:latin typeface="+mn-lt"/>
                          <a:ea typeface="+mn-ea"/>
                          <a:cs typeface="+mn-cs"/>
                        </a:rPr>
                        <a:t>Ask if they would like to hear information on support and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a:solidFill>
                            <a:schemeClr val="dk1"/>
                          </a:solidFill>
                          <a:latin typeface="+mn-lt"/>
                          <a:ea typeface="+mn-ea"/>
                          <a:cs typeface="+mn-cs"/>
                        </a:rPr>
                        <a:t>Staff at this site are trained to support you. Can I connect you with them?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kern="120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a:solidFill>
                            <a:schemeClr val="accent1"/>
                          </a:solidFill>
                          <a:latin typeface="+mn-lt"/>
                          <a:ea typeface="+mn-ea"/>
                          <a:cs typeface="+mn-cs"/>
                        </a:rPr>
                        <a:t>If a study participant does not want to speak to another staff person, share referral options: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a:solidFill>
                            <a:schemeClr val="dk1"/>
                          </a:solidFill>
                          <a:latin typeface="+mn-lt"/>
                          <a:ea typeface="+mn-ea"/>
                          <a:cs typeface="+mn-cs"/>
                        </a:rPr>
                        <a:t>I’d like to share information with you about available services that can support you. Is that okay?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kern="1200">
                        <a:solidFill>
                          <a:schemeClr val="accent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a:solidFill>
                            <a:schemeClr val="accent1"/>
                          </a:solidFill>
                          <a:latin typeface="+mn-lt"/>
                          <a:ea typeface="+mn-ea"/>
                          <a:cs typeface="+mn-cs"/>
                        </a:rPr>
                        <a:t>If yes, let them know they are in control of how they want to move forward.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a:solidFill>
                            <a:schemeClr val="dk1"/>
                          </a:solidFill>
                          <a:latin typeface="+mn-lt"/>
                          <a:ea typeface="+mn-ea"/>
                          <a:cs typeface="+mn-cs"/>
                        </a:rPr>
                        <a:t>Any of these options are valid, and I am here to support you in whichever one (if any) you choose.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a:solidFill>
                            <a:schemeClr val="dk1"/>
                          </a:solidFill>
                          <a:latin typeface="+mn-lt"/>
                          <a:ea typeface="+mn-ea"/>
                          <a:cs typeface="+mn-cs"/>
                        </a:rPr>
                        <a:t>It is your choice what happens next, and I’m here to support you.</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kern="1200">
                        <a:solidFill>
                          <a:schemeClr val="accent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a:solidFill>
                            <a:schemeClr val="accent1"/>
                          </a:solidFill>
                          <a:latin typeface="+mn-lt"/>
                          <a:ea typeface="+mn-ea"/>
                          <a:cs typeface="+mn-cs"/>
                        </a:rPr>
                        <a:t>Help connect them to support and resources if desired.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a:solidFill>
                            <a:schemeClr val="dk1"/>
                          </a:solidFill>
                          <a:latin typeface="+mn-lt"/>
                          <a:ea typeface="+mn-ea"/>
                          <a:cs typeface="+mn-cs"/>
                        </a:rPr>
                        <a:t>[If no] If you decide you would like some support in the future, just let me know and I can give you some information.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a:solidFill>
                            <a:schemeClr val="dk1"/>
                          </a:solidFill>
                          <a:latin typeface="+mn-lt"/>
                          <a:ea typeface="+mn-ea"/>
                          <a:cs typeface="+mn-cs"/>
                        </a:rPr>
                        <a:t>[If yes, provide information and make referral.] </a:t>
                      </a:r>
                      <a:endParaRPr lang="en-US" sz="1800" kern="1200" dirty="0">
                        <a:solidFill>
                          <a:schemeClr val="dk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8837253"/>
                  </a:ext>
                </a:extLst>
              </a:tr>
            </a:tbl>
          </a:graphicData>
        </a:graphic>
      </p:graphicFrame>
      <p:sp>
        <p:nvSpPr>
          <p:cNvPr id="7" name="Speech Bubble: Rectangle with Corners Rounded 6">
            <a:extLst>
              <a:ext uri="{FF2B5EF4-FFF2-40B4-BE49-F238E27FC236}">
                <a16:creationId xmlns:a16="http://schemas.microsoft.com/office/drawing/2014/main" id="{5439CC6A-712A-0D22-0DF5-4FDA8432E39A}"/>
              </a:ext>
            </a:extLst>
          </p:cNvPr>
          <p:cNvSpPr/>
          <p:nvPr/>
        </p:nvSpPr>
        <p:spPr>
          <a:xfrm>
            <a:off x="826718" y="5135671"/>
            <a:ext cx="2541319" cy="1407804"/>
          </a:xfrm>
          <a:prstGeom prst="wedgeRoundRectCallout">
            <a:avLst>
              <a:gd name="adj1" fmla="val -23297"/>
              <a:gd name="adj2" fmla="val -61391"/>
              <a:gd name="adj3" fmla="val 16667"/>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2"/>
                </a:solidFill>
              </a:rPr>
              <a:t>Related technique: </a:t>
            </a:r>
          </a:p>
          <a:p>
            <a:pPr algn="ctr"/>
            <a:r>
              <a:rPr lang="en-US" sz="1600">
                <a:solidFill>
                  <a:schemeClr val="tx2"/>
                </a:solidFill>
              </a:rPr>
              <a:t>Maximize participant choice and control.</a:t>
            </a:r>
          </a:p>
        </p:txBody>
      </p:sp>
      <p:sp>
        <p:nvSpPr>
          <p:cNvPr id="5" name="Speech Bubble: Rectangle 4">
            <a:extLst>
              <a:ext uri="{FF2B5EF4-FFF2-40B4-BE49-F238E27FC236}">
                <a16:creationId xmlns:a16="http://schemas.microsoft.com/office/drawing/2014/main" id="{8D395C8D-F59C-03DA-5F0F-9194585468C9}"/>
              </a:ext>
            </a:extLst>
          </p:cNvPr>
          <p:cNvSpPr/>
          <p:nvPr/>
        </p:nvSpPr>
        <p:spPr>
          <a:xfrm>
            <a:off x="8885583" y="208089"/>
            <a:ext cx="3187148" cy="1295591"/>
          </a:xfrm>
          <a:prstGeom prst="wedgeRectCallout">
            <a:avLst>
              <a:gd name="adj1" fmla="val 778"/>
              <a:gd name="adj2" fmla="val 7707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a:solidFill>
                  <a:schemeClr val="bg1"/>
                </a:solidFill>
              </a:rPr>
              <a:t>B</a:t>
            </a:r>
            <a:r>
              <a:rPr lang="en-US" sz="1800" b="1">
                <a:solidFill>
                  <a:schemeClr val="bg1"/>
                </a:solidFill>
              </a:rPr>
              <a:t>e sure to get participant agreement before connecting them to any other staff, including service providers!</a:t>
            </a:r>
            <a:endParaRPr lang="en-US" b="1">
              <a:solidFill>
                <a:schemeClr val="bg1"/>
              </a:solidFill>
            </a:endParaRPr>
          </a:p>
        </p:txBody>
      </p:sp>
    </p:spTree>
    <p:extLst>
      <p:ext uri="{BB962C8B-B14F-4D97-AF65-F5344CB8AC3E}">
        <p14:creationId xmlns:p14="http://schemas.microsoft.com/office/powerpoint/2010/main" val="5075159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40851C-199B-CBC6-FEC1-4C29F74EC844}"/>
              </a:ext>
            </a:extLst>
          </p:cNvPr>
          <p:cNvSpPr>
            <a:spLocks noGrp="1"/>
          </p:cNvSpPr>
          <p:nvPr>
            <p:ph type="title"/>
          </p:nvPr>
        </p:nvSpPr>
        <p:spPr>
          <a:xfrm>
            <a:off x="0" y="2857500"/>
            <a:ext cx="10515600" cy="1143000"/>
          </a:xfrm>
        </p:spPr>
        <p:txBody>
          <a:bodyPr/>
          <a:lstStyle/>
          <a:p>
            <a:r>
              <a:rPr lang="en-US"/>
              <a:t>Hidden slide for facilitator notes</a:t>
            </a:r>
          </a:p>
        </p:txBody>
      </p:sp>
    </p:spTree>
    <p:extLst>
      <p:ext uri="{BB962C8B-B14F-4D97-AF65-F5344CB8AC3E}">
        <p14:creationId xmlns:p14="http://schemas.microsoft.com/office/powerpoint/2010/main" val="6299764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E57A9B-CAAE-FCF5-4AF7-3C8FA84AF7B7}"/>
              </a:ext>
            </a:extLst>
          </p:cNvPr>
          <p:cNvSpPr>
            <a:spLocks noGrp="1"/>
          </p:cNvSpPr>
          <p:nvPr>
            <p:ph idx="1"/>
          </p:nvPr>
        </p:nvSpPr>
        <p:spPr>
          <a:xfrm>
            <a:off x="821120" y="1333956"/>
            <a:ext cx="9678714" cy="5114141"/>
          </a:xfrm>
        </p:spPr>
        <p:txBody>
          <a:bodyPr>
            <a:normAutofit fontScale="92500"/>
          </a:bodyPr>
          <a:lstStyle/>
          <a:p>
            <a:r>
              <a:rPr lang="en-US" sz="2400"/>
              <a:t>Take time to familiarize yourself with referral resources that are available in your area.</a:t>
            </a:r>
          </a:p>
          <a:p>
            <a:r>
              <a:rPr lang="en-US" sz="2400"/>
              <a:t>Offer to help the study participant make an appointment by calling the referral person/organization for them (ask the client in advance what information about their experience or needs should be shared), </a:t>
            </a:r>
            <a:r>
              <a:rPr lang="en-US" sz="2400" dirty="0"/>
              <a:t>making </a:t>
            </a:r>
            <a:r>
              <a:rPr lang="en-US" sz="2400"/>
              <a:t>a call with the study participant, or </a:t>
            </a:r>
            <a:r>
              <a:rPr lang="en-US" sz="2400" dirty="0"/>
              <a:t>offering </a:t>
            </a:r>
            <a:r>
              <a:rPr lang="en-US" sz="2400"/>
              <a:t>a private place where the study participant can make a call. </a:t>
            </a:r>
          </a:p>
          <a:p>
            <a:pPr lvl="1"/>
            <a:r>
              <a:rPr lang="en-US" sz="2000" b="1">
                <a:solidFill>
                  <a:schemeClr val="accent2"/>
                </a:solidFill>
              </a:rPr>
              <a:t>When making referrals, share</a:t>
            </a:r>
            <a:r>
              <a:rPr lang="en-US" sz="2000" b="1" dirty="0">
                <a:solidFill>
                  <a:schemeClr val="accent2"/>
                </a:solidFill>
              </a:rPr>
              <a:t> only</a:t>
            </a:r>
            <a:r>
              <a:rPr lang="en-US" sz="2000" b="1">
                <a:solidFill>
                  <a:schemeClr val="accent2"/>
                </a:solidFill>
              </a:rPr>
              <a:t> the information that the study participant has agreed can be shared; all other information about the study participant must be kept confidential.</a:t>
            </a:r>
          </a:p>
          <a:p>
            <a:r>
              <a:rPr lang="en-US" sz="2400"/>
              <a:t>Offer printed copies of the study referral directory, if safe and appropriate for the study participant.</a:t>
            </a:r>
          </a:p>
          <a:p>
            <a:r>
              <a:rPr lang="en-US" sz="2400"/>
              <a:t>Do not pressure the study participant to accept a referral or to give details about an incident.</a:t>
            </a:r>
          </a:p>
          <a:p>
            <a:r>
              <a:rPr lang="en-US" sz="2400"/>
              <a:t>Offer yourself as a resource if the study participant wants referrals in the future.</a:t>
            </a:r>
          </a:p>
        </p:txBody>
      </p:sp>
      <p:sp>
        <p:nvSpPr>
          <p:cNvPr id="3" name="Title 2">
            <a:extLst>
              <a:ext uri="{FF2B5EF4-FFF2-40B4-BE49-F238E27FC236}">
                <a16:creationId xmlns:a16="http://schemas.microsoft.com/office/drawing/2014/main" id="{0485D5F1-88C7-F318-31F8-B6D54F53529A}"/>
              </a:ext>
            </a:extLst>
          </p:cNvPr>
          <p:cNvSpPr>
            <a:spLocks noGrp="1"/>
          </p:cNvSpPr>
          <p:nvPr>
            <p:ph type="title"/>
          </p:nvPr>
        </p:nvSpPr>
        <p:spPr>
          <a:xfrm>
            <a:off x="0" y="190956"/>
            <a:ext cx="9678714" cy="1143000"/>
          </a:xfrm>
        </p:spPr>
        <p:txBody>
          <a:bodyPr/>
          <a:lstStyle/>
          <a:p>
            <a:r>
              <a:rPr lang="en-US"/>
              <a:t>PROVIDING INFORMATION ABOUT REFERRALS</a:t>
            </a:r>
          </a:p>
        </p:txBody>
      </p:sp>
    </p:spTree>
    <p:extLst>
      <p:ext uri="{BB962C8B-B14F-4D97-AF65-F5344CB8AC3E}">
        <p14:creationId xmlns:p14="http://schemas.microsoft.com/office/powerpoint/2010/main" val="40268614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3BF3D3-AB54-C36A-653D-A2D68B1C5F42}"/>
              </a:ext>
            </a:extLst>
          </p:cNvPr>
          <p:cNvSpPr>
            <a:spLocks noGrp="1"/>
          </p:cNvSpPr>
          <p:nvPr>
            <p:ph idx="1"/>
          </p:nvPr>
        </p:nvSpPr>
        <p:spPr>
          <a:xfrm>
            <a:off x="739344" y="1350336"/>
            <a:ext cx="7551821" cy="4826627"/>
          </a:xfrm>
        </p:spPr>
        <p:txBody>
          <a:bodyPr>
            <a:noAutofit/>
          </a:bodyPr>
          <a:lstStyle/>
          <a:p>
            <a:pPr marL="0" indent="0">
              <a:buNone/>
            </a:pPr>
            <a:r>
              <a:rPr lang="en-US" sz="2400"/>
              <a:t>Zuri is an 18-year-old university student. She lives with her partner, </a:t>
            </a:r>
            <a:r>
              <a:rPr lang="en-US" sz="2400" dirty="0"/>
              <a:t>Ouma</a:t>
            </a:r>
            <a:r>
              <a:rPr lang="en-US" sz="2400"/>
              <a:t>. </a:t>
            </a:r>
            <a:r>
              <a:rPr lang="en-US" sz="2400" dirty="0"/>
              <a:t>Ouma</a:t>
            </a:r>
            <a:r>
              <a:rPr lang="en-US" sz="2400"/>
              <a:t> often raises his voice at Zuri when they have disagreements, and sometimes he slaps or hits her when he’s been drinking. </a:t>
            </a:r>
          </a:p>
          <a:p>
            <a:pPr marL="0" indent="0">
              <a:buNone/>
            </a:pPr>
            <a:r>
              <a:rPr lang="en-US" sz="2400"/>
              <a:t>Zuri is not using </a:t>
            </a:r>
            <a:r>
              <a:rPr lang="en-US" sz="2400" dirty="0"/>
              <a:t>PrEP</a:t>
            </a:r>
            <a:r>
              <a:rPr lang="en-US" sz="2400"/>
              <a:t> yet, but </a:t>
            </a:r>
            <a:r>
              <a:rPr lang="en-US" sz="2400" dirty="0"/>
              <a:t>Ouma</a:t>
            </a:r>
            <a:r>
              <a:rPr lang="en-US" sz="2400"/>
              <a:t> usually agrees to use condoms when they have sex. One day, as Zuri is getting ready for school, </a:t>
            </a:r>
            <a:r>
              <a:rPr lang="en-US" sz="2400" dirty="0"/>
              <a:t>Ouma</a:t>
            </a:r>
            <a:r>
              <a:rPr lang="en-US" sz="2400"/>
              <a:t> tells her that she wouldn’t use condoms if she truly loved him and was faithful to him. </a:t>
            </a:r>
          </a:p>
          <a:p>
            <a:pPr marL="0" indent="0">
              <a:buNone/>
            </a:pPr>
            <a:r>
              <a:rPr lang="en-US" sz="2400"/>
              <a:t>Zuri is very upset and feels she must prove that she loves </a:t>
            </a:r>
            <a:r>
              <a:rPr lang="en-US" sz="2400" dirty="0"/>
              <a:t>Ouma</a:t>
            </a:r>
            <a:r>
              <a:rPr lang="en-US" sz="2400"/>
              <a:t> by having condomless sex with him. But she’s not sure if </a:t>
            </a:r>
            <a:r>
              <a:rPr lang="en-US" sz="2400" dirty="0"/>
              <a:t>Ouma</a:t>
            </a:r>
            <a:r>
              <a:rPr lang="en-US" sz="2400"/>
              <a:t> has other partners, and she does not know his HIV status. She decides to explore her </a:t>
            </a:r>
            <a:r>
              <a:rPr lang="en-US" sz="2400" dirty="0"/>
              <a:t>PrEP</a:t>
            </a:r>
            <a:r>
              <a:rPr lang="en-US" sz="2400"/>
              <a:t> options at a local health center and enrolls in the study.</a:t>
            </a:r>
          </a:p>
        </p:txBody>
      </p:sp>
      <p:sp>
        <p:nvSpPr>
          <p:cNvPr id="3" name="Title 2">
            <a:extLst>
              <a:ext uri="{FF2B5EF4-FFF2-40B4-BE49-F238E27FC236}">
                <a16:creationId xmlns:a16="http://schemas.microsoft.com/office/drawing/2014/main" id="{FFC8B0F1-E64D-AABD-AD9F-2C6441AEE88C}"/>
              </a:ext>
            </a:extLst>
          </p:cNvPr>
          <p:cNvSpPr>
            <a:spLocks noGrp="1"/>
          </p:cNvSpPr>
          <p:nvPr>
            <p:ph type="title"/>
          </p:nvPr>
        </p:nvSpPr>
        <p:spPr/>
        <p:txBody>
          <a:bodyPr/>
          <a:lstStyle/>
          <a:p>
            <a:r>
              <a:rPr lang="en-US"/>
              <a:t>ZURI’S STORY</a:t>
            </a:r>
          </a:p>
        </p:txBody>
      </p:sp>
      <p:pic>
        <p:nvPicPr>
          <p:cNvPr id="16" name="Picture 15" descr="A picture containing dark, light, nature, lit&#10;&#10;Description automatically generated">
            <a:extLst>
              <a:ext uri="{FF2B5EF4-FFF2-40B4-BE49-F238E27FC236}">
                <a16:creationId xmlns:a16="http://schemas.microsoft.com/office/drawing/2014/main" id="{3D105609-0D17-396A-3FA6-32C8537ABDB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8628386" y="762456"/>
            <a:ext cx="2232654" cy="5774106"/>
          </a:xfrm>
          <a:prstGeom prst="rect">
            <a:avLst/>
          </a:prstGeom>
        </p:spPr>
      </p:pic>
    </p:spTree>
    <p:extLst>
      <p:ext uri="{BB962C8B-B14F-4D97-AF65-F5344CB8AC3E}">
        <p14:creationId xmlns:p14="http://schemas.microsoft.com/office/powerpoint/2010/main" val="41017760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50C81A-1E4F-CC8E-A959-0B0EC3D4585B}"/>
              </a:ext>
            </a:extLst>
          </p:cNvPr>
          <p:cNvSpPr>
            <a:spLocks noGrp="1"/>
          </p:cNvSpPr>
          <p:nvPr>
            <p:ph idx="1"/>
          </p:nvPr>
        </p:nvSpPr>
        <p:spPr>
          <a:xfrm>
            <a:off x="745958" y="1142647"/>
            <a:ext cx="10106526" cy="611686"/>
          </a:xfrm>
        </p:spPr>
        <p:txBody>
          <a:bodyPr/>
          <a:lstStyle/>
          <a:p>
            <a:pPr marL="0" indent="0">
              <a:buNone/>
            </a:pPr>
            <a:r>
              <a:rPr lang="en-US" sz="2400"/>
              <a:t>While going through the study enrollment questionnaire, the data collector asks </a:t>
            </a:r>
            <a:r>
              <a:rPr lang="en-US" sz="2400" dirty="0"/>
              <a:t>Zuri</a:t>
            </a:r>
            <a:r>
              <a:rPr lang="en-US" sz="2400"/>
              <a:t> about violence.</a:t>
            </a:r>
          </a:p>
        </p:txBody>
      </p:sp>
      <p:sp>
        <p:nvSpPr>
          <p:cNvPr id="3" name="Title 2">
            <a:extLst>
              <a:ext uri="{FF2B5EF4-FFF2-40B4-BE49-F238E27FC236}">
                <a16:creationId xmlns:a16="http://schemas.microsoft.com/office/drawing/2014/main" id="{1A6B4C17-EA42-D368-D99E-1C98FE843D99}"/>
              </a:ext>
            </a:extLst>
          </p:cNvPr>
          <p:cNvSpPr>
            <a:spLocks noGrp="1"/>
          </p:cNvSpPr>
          <p:nvPr>
            <p:ph type="title"/>
          </p:nvPr>
        </p:nvSpPr>
        <p:spPr/>
        <p:txBody>
          <a:bodyPr/>
          <a:lstStyle/>
          <a:p>
            <a:r>
              <a:rPr lang="en-US"/>
              <a:t>ZURI’S STORY</a:t>
            </a:r>
          </a:p>
        </p:txBody>
      </p:sp>
      <p:sp>
        <p:nvSpPr>
          <p:cNvPr id="6" name="Speech Bubble: Rectangle with Corners Rounded 5">
            <a:extLst>
              <a:ext uri="{FF2B5EF4-FFF2-40B4-BE49-F238E27FC236}">
                <a16:creationId xmlns:a16="http://schemas.microsoft.com/office/drawing/2014/main" id="{BBA765DA-DFC2-64F6-6FDD-264F1657BF69}"/>
              </a:ext>
            </a:extLst>
          </p:cNvPr>
          <p:cNvSpPr/>
          <p:nvPr/>
        </p:nvSpPr>
        <p:spPr>
          <a:xfrm>
            <a:off x="2735178" y="2405193"/>
            <a:ext cx="3931920" cy="1274130"/>
          </a:xfrm>
          <a:prstGeom prst="wedgeRoundRectCallout">
            <a:avLst>
              <a:gd name="adj1" fmla="val -59117"/>
              <a:gd name="adj2" fmla="val -19535"/>
              <a:gd name="adj3" fmla="val 16667"/>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2"/>
                </a:solidFill>
              </a:rPr>
              <a:t>Has a sexual partner ever punched, slapped, kicked, bit or caused you other physical harm?</a:t>
            </a:r>
          </a:p>
        </p:txBody>
      </p:sp>
      <p:sp>
        <p:nvSpPr>
          <p:cNvPr id="7" name="Speech Bubble: Rectangle with Corners Rounded 6">
            <a:extLst>
              <a:ext uri="{FF2B5EF4-FFF2-40B4-BE49-F238E27FC236}">
                <a16:creationId xmlns:a16="http://schemas.microsoft.com/office/drawing/2014/main" id="{8C871CC0-E5AC-8062-42B3-1EEA161A4DB1}"/>
              </a:ext>
            </a:extLst>
          </p:cNvPr>
          <p:cNvSpPr/>
          <p:nvPr/>
        </p:nvSpPr>
        <p:spPr>
          <a:xfrm>
            <a:off x="5470586" y="3937814"/>
            <a:ext cx="3657600" cy="1188720"/>
          </a:xfrm>
          <a:prstGeom prst="wedgeRoundRectCallout">
            <a:avLst>
              <a:gd name="adj1" fmla="val 55986"/>
              <a:gd name="adj2" fmla="val -31355"/>
              <a:gd name="adj3" fmla="val 16667"/>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2"/>
                </a:solidFill>
              </a:rPr>
              <a:t>I’m not sure if I can tell you. It’s really important that no one knows what happened.</a:t>
            </a:r>
          </a:p>
        </p:txBody>
      </p:sp>
      <p:sp>
        <p:nvSpPr>
          <p:cNvPr id="10" name="Rectangle: Rounded Corners 9">
            <a:extLst>
              <a:ext uri="{FF2B5EF4-FFF2-40B4-BE49-F238E27FC236}">
                <a16:creationId xmlns:a16="http://schemas.microsoft.com/office/drawing/2014/main" id="{1415F84C-B41F-375A-6BB7-C57D5BF9DF01}"/>
              </a:ext>
            </a:extLst>
          </p:cNvPr>
          <p:cNvSpPr/>
          <p:nvPr/>
        </p:nvSpPr>
        <p:spPr>
          <a:xfrm>
            <a:off x="1906335" y="5476224"/>
            <a:ext cx="8609265" cy="13456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a:solidFill>
                  <a:schemeClr val="tx1"/>
                </a:solidFill>
              </a:rPr>
              <a:t>Imagine you are the data collector. What would you do or say next?</a:t>
            </a:r>
          </a:p>
          <a:p>
            <a:r>
              <a:rPr lang="en-US">
                <a:solidFill>
                  <a:schemeClr val="tx1"/>
                </a:solidFill>
              </a:rPr>
              <a:t>Share your responses in the chat box or by unmuting your mic.</a:t>
            </a:r>
          </a:p>
        </p:txBody>
      </p:sp>
      <p:pic>
        <p:nvPicPr>
          <p:cNvPr id="11" name="Graphic 10" descr="Chat outline">
            <a:extLst>
              <a:ext uri="{FF2B5EF4-FFF2-40B4-BE49-F238E27FC236}">
                <a16:creationId xmlns:a16="http://schemas.microsoft.com/office/drawing/2014/main" id="{28F18432-8523-9986-5593-2C7B9BC037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4121" y="5716548"/>
            <a:ext cx="914400" cy="914400"/>
          </a:xfrm>
          <a:prstGeom prst="rect">
            <a:avLst/>
          </a:prstGeom>
        </p:spPr>
      </p:pic>
      <p:pic>
        <p:nvPicPr>
          <p:cNvPr id="16" name="Picture 15" descr="A picture containing dark, light, nature, lit&#10;&#10;Description automatically generated">
            <a:extLst>
              <a:ext uri="{FF2B5EF4-FFF2-40B4-BE49-F238E27FC236}">
                <a16:creationId xmlns:a16="http://schemas.microsoft.com/office/drawing/2014/main" id="{4D47BBC8-2975-30DB-83F4-FD57F0E736F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71591"/>
          <a:stretch/>
        </p:blipFill>
        <p:spPr>
          <a:xfrm flipH="1">
            <a:off x="8803680" y="1864083"/>
            <a:ext cx="2470692" cy="1815240"/>
          </a:xfrm>
          <a:prstGeom prst="rect">
            <a:avLst/>
          </a:prstGeom>
        </p:spPr>
      </p:pic>
      <p:pic>
        <p:nvPicPr>
          <p:cNvPr id="12" name="Picture 11">
            <a:extLst>
              <a:ext uri="{FF2B5EF4-FFF2-40B4-BE49-F238E27FC236}">
                <a16:creationId xmlns:a16="http://schemas.microsoft.com/office/drawing/2014/main" id="{3BAAB152-235C-AED6-D5F4-6DF06639FA18}"/>
              </a:ext>
            </a:extLst>
          </p:cNvPr>
          <p:cNvPicPr>
            <a:picLocks noChangeAspect="1"/>
          </p:cNvPicPr>
          <p:nvPr/>
        </p:nvPicPr>
        <p:blipFill rotWithShape="1">
          <a:blip r:embed="rId6"/>
          <a:srcRect l="26838" t="-271" r="27832" b="77731"/>
          <a:stretch/>
        </p:blipFill>
        <p:spPr>
          <a:xfrm>
            <a:off x="381755" y="2024402"/>
            <a:ext cx="2353423" cy="1654921"/>
          </a:xfrm>
          <a:prstGeom prst="rect">
            <a:avLst/>
          </a:prstGeom>
        </p:spPr>
      </p:pic>
    </p:spTree>
    <p:extLst>
      <p:ext uri="{BB962C8B-B14F-4D97-AF65-F5344CB8AC3E}">
        <p14:creationId xmlns:p14="http://schemas.microsoft.com/office/powerpoint/2010/main" val="4093259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lack and silver retractable pen on blank book">
            <a:extLst>
              <a:ext uri="{FF2B5EF4-FFF2-40B4-BE49-F238E27FC236}">
                <a16:creationId xmlns:a16="http://schemas.microsoft.com/office/drawing/2014/main" id="{886D990E-281C-5211-BEF1-A2AFC2C0E263}"/>
              </a:ext>
            </a:extLst>
          </p:cNvPr>
          <p:cNvPicPr>
            <a:picLocks noChangeAspect="1" noChangeArrowheads="1"/>
          </p:cNvPicPr>
          <p:nvPr/>
        </p:nvPicPr>
        <p:blipFill>
          <a:blip r:embed="rId3">
            <a:extLst>
              <a:ext uri="{28A0092B-C50C-407E-A947-70E740481C1C}">
                <a14:useLocalDpi xmlns:a14="http://schemas.microsoft.com/office/drawing/2010/main"/>
              </a:ext>
            </a:extLst>
          </a:blip>
          <a:srcRect t="8879" b="8879"/>
          <a:stretch>
            <a:fillRect/>
          </a:stretch>
        </p:blipFill>
        <p:spPr bwMode="auto">
          <a:xfrm>
            <a:off x="-7432" y="0"/>
            <a:ext cx="12221711" cy="68747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1EE60E3-C085-3098-D650-0803E6BB93A0}"/>
              </a:ext>
            </a:extLst>
          </p:cNvPr>
          <p:cNvSpPr/>
          <p:nvPr/>
        </p:nvSpPr>
        <p:spPr>
          <a:xfrm>
            <a:off x="0" y="0"/>
            <a:ext cx="12214279" cy="6874712"/>
          </a:xfrm>
          <a:prstGeom prst="rect">
            <a:avLst/>
          </a:prstGeom>
          <a:solidFill>
            <a:srgbClr val="05676D">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0B4859-FA18-8665-3728-F2A1096F57C5}"/>
              </a:ext>
            </a:extLst>
          </p:cNvPr>
          <p:cNvSpPr>
            <a:spLocks noGrp="1"/>
          </p:cNvSpPr>
          <p:nvPr>
            <p:ph type="title"/>
          </p:nvPr>
        </p:nvSpPr>
        <p:spPr>
          <a:xfrm>
            <a:off x="1725104" y="365125"/>
            <a:ext cx="9628696" cy="1325563"/>
          </a:xfrm>
        </p:spPr>
        <p:txBody>
          <a:bodyPr>
            <a:normAutofit/>
          </a:bodyPr>
          <a:lstStyle/>
          <a:p>
            <a:r>
              <a:rPr lang="en-US" sz="2400" b="1">
                <a:solidFill>
                  <a:schemeClr val="bg1"/>
                </a:solidFill>
                <a:latin typeface="Poppins" pitchFamily="2" charset="77"/>
                <a:cs typeface="Poppins" pitchFamily="2" charset="77"/>
              </a:rPr>
              <a:t>OUR GOAL TODAY</a:t>
            </a:r>
          </a:p>
        </p:txBody>
      </p:sp>
      <p:sp>
        <p:nvSpPr>
          <p:cNvPr id="5" name="TextBox 4">
            <a:extLst>
              <a:ext uri="{FF2B5EF4-FFF2-40B4-BE49-F238E27FC236}">
                <a16:creationId xmlns:a16="http://schemas.microsoft.com/office/drawing/2014/main" id="{E1890CF3-EE70-9F46-DCE4-51CC06DC287D}"/>
              </a:ext>
            </a:extLst>
          </p:cNvPr>
          <p:cNvSpPr txBox="1"/>
          <p:nvPr/>
        </p:nvSpPr>
        <p:spPr>
          <a:xfrm>
            <a:off x="1725104" y="1884218"/>
            <a:ext cx="8069345" cy="3327065"/>
          </a:xfrm>
          <a:prstGeom prst="rect">
            <a:avLst/>
          </a:prstGeom>
          <a:solidFill>
            <a:srgbClr val="FFFFFF">
              <a:alpha val="9020"/>
            </a:srgbClr>
          </a:solidFill>
        </p:spPr>
        <p:txBody>
          <a:bodyPr wrap="square" lIns="91440" tIns="45720" rIns="91440" bIns="45720" rtlCol="0" anchor="t">
            <a:spAutoFit/>
          </a:bodyPr>
          <a:lstStyle/>
          <a:p>
            <a:pPr>
              <a:lnSpc>
                <a:spcPct val="110000"/>
              </a:lnSpc>
            </a:pPr>
            <a:r>
              <a:rPr lang="en-US" sz="2400">
                <a:solidFill>
                  <a:schemeClr val="bg1"/>
                </a:solidFill>
                <a:latin typeface="Poppins"/>
                <a:cs typeface="Poppins"/>
              </a:rPr>
              <a:t>Our research addresses many sensitive topics that can invoke or involve trauma in study participants </a:t>
            </a:r>
            <a:r>
              <a:rPr lang="en-US" sz="2400" i="1">
                <a:solidFill>
                  <a:schemeClr val="bg1"/>
                </a:solidFill>
                <a:latin typeface="Poppins"/>
                <a:cs typeface="Poppins"/>
              </a:rPr>
              <a:t>and</a:t>
            </a:r>
            <a:r>
              <a:rPr lang="en-US" sz="2400">
                <a:solidFill>
                  <a:schemeClr val="bg1"/>
                </a:solidFill>
                <a:latin typeface="Poppins"/>
                <a:cs typeface="Poppins"/>
              </a:rPr>
              <a:t> those undertaking the research process. </a:t>
            </a:r>
            <a:r>
              <a:rPr lang="en-US" sz="2400" b="1">
                <a:solidFill>
                  <a:schemeClr val="bg1"/>
                </a:solidFill>
                <a:latin typeface="Poppins"/>
                <a:cs typeface="Poppins"/>
              </a:rPr>
              <a:t>Our goal today is to apply a trauma-informed approach to data collection to minimize harm to both study participants and data collectors and aid in their paths to recovery.</a:t>
            </a:r>
          </a:p>
          <a:p>
            <a:pPr>
              <a:lnSpc>
                <a:spcPct val="110000"/>
              </a:lnSpc>
            </a:pPr>
            <a:endParaRPr lang="en-US" sz="2400" b="1">
              <a:solidFill>
                <a:schemeClr val="bg1"/>
              </a:solidFill>
              <a:latin typeface="Poppins"/>
              <a:cs typeface="Poppins"/>
            </a:endParaRPr>
          </a:p>
        </p:txBody>
      </p:sp>
    </p:spTree>
    <p:extLst>
      <p:ext uri="{BB962C8B-B14F-4D97-AF65-F5344CB8AC3E}">
        <p14:creationId xmlns:p14="http://schemas.microsoft.com/office/powerpoint/2010/main" val="15138824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D966B2-DB11-0A91-7716-E4E1D1DA88BA}"/>
              </a:ext>
            </a:extLst>
          </p:cNvPr>
          <p:cNvSpPr>
            <a:spLocks noGrp="1"/>
          </p:cNvSpPr>
          <p:nvPr>
            <p:ph type="title"/>
          </p:nvPr>
        </p:nvSpPr>
        <p:spPr/>
        <p:txBody>
          <a:bodyPr/>
          <a:lstStyle/>
          <a:p>
            <a:r>
              <a:rPr lang="en-US"/>
              <a:t>ZURI’S STORY</a:t>
            </a:r>
          </a:p>
        </p:txBody>
      </p:sp>
      <p:sp>
        <p:nvSpPr>
          <p:cNvPr id="4" name="Flowchart: Alternate Process 3">
            <a:extLst>
              <a:ext uri="{FF2B5EF4-FFF2-40B4-BE49-F238E27FC236}">
                <a16:creationId xmlns:a16="http://schemas.microsoft.com/office/drawing/2014/main" id="{FB82A8E4-897B-9A1D-30E6-F73ED1FCC677}"/>
              </a:ext>
            </a:extLst>
          </p:cNvPr>
          <p:cNvSpPr/>
          <p:nvPr/>
        </p:nvSpPr>
        <p:spPr>
          <a:xfrm>
            <a:off x="8418389" y="3923844"/>
            <a:ext cx="2560320" cy="2743200"/>
          </a:xfrm>
          <a:prstGeom prst="flowChartAlternateProcess">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a:solidFill>
                  <a:schemeClr val="tx2"/>
                </a:solidFill>
              </a:rPr>
              <a:t>Related techniques</a:t>
            </a:r>
          </a:p>
          <a:p>
            <a:pPr marL="285750" indent="-285750">
              <a:buFont typeface="Arial" panose="020B0604020202020204" pitchFamily="34" charset="0"/>
              <a:buChar char="•"/>
            </a:pPr>
            <a:r>
              <a:rPr lang="en-US" sz="1600">
                <a:solidFill>
                  <a:schemeClr val="tx2"/>
                </a:solidFill>
              </a:rPr>
              <a:t>Let them know they can trust you to protect their confidentiality.</a:t>
            </a:r>
          </a:p>
          <a:p>
            <a:pPr marL="285750" indent="-285750">
              <a:buFont typeface="Arial" panose="020B0604020202020204" pitchFamily="34" charset="0"/>
              <a:buChar char="•"/>
            </a:pPr>
            <a:r>
              <a:rPr lang="en-US" sz="1600">
                <a:solidFill>
                  <a:schemeClr val="tx2"/>
                </a:solidFill>
              </a:rPr>
              <a:t>Maximize participant choice and control.</a:t>
            </a:r>
          </a:p>
          <a:p>
            <a:pPr marL="285750" indent="-285750">
              <a:buFont typeface="Arial" panose="020B0604020202020204" pitchFamily="34" charset="0"/>
              <a:buChar char="•"/>
            </a:pPr>
            <a:r>
              <a:rPr lang="en-US" sz="1600">
                <a:solidFill>
                  <a:schemeClr val="tx2"/>
                </a:solidFill>
              </a:rPr>
              <a:t>Build in pauses and hold space for emotions.</a:t>
            </a:r>
          </a:p>
        </p:txBody>
      </p:sp>
      <p:sp>
        <p:nvSpPr>
          <p:cNvPr id="10" name="Speech Bubble: Rectangle with Corners Rounded 9">
            <a:extLst>
              <a:ext uri="{FF2B5EF4-FFF2-40B4-BE49-F238E27FC236}">
                <a16:creationId xmlns:a16="http://schemas.microsoft.com/office/drawing/2014/main" id="{0BDC1CDD-8469-A04B-AF89-1A7BCC85B990}"/>
              </a:ext>
            </a:extLst>
          </p:cNvPr>
          <p:cNvSpPr/>
          <p:nvPr/>
        </p:nvSpPr>
        <p:spPr>
          <a:xfrm>
            <a:off x="2887578" y="1114869"/>
            <a:ext cx="3931920" cy="1188720"/>
          </a:xfrm>
          <a:prstGeom prst="wedgeRoundRectCallout">
            <a:avLst>
              <a:gd name="adj1" fmla="val -59117"/>
              <a:gd name="adj2" fmla="val -19535"/>
              <a:gd name="adj3" fmla="val 16667"/>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2"/>
                </a:solidFill>
              </a:rPr>
              <a:t>I will keep anything you say confidential, but you can skip any question you wish at any time.</a:t>
            </a:r>
          </a:p>
        </p:txBody>
      </p:sp>
      <p:sp>
        <p:nvSpPr>
          <p:cNvPr id="11" name="Speech Bubble: Rectangle with Corners Rounded 10">
            <a:extLst>
              <a:ext uri="{FF2B5EF4-FFF2-40B4-BE49-F238E27FC236}">
                <a16:creationId xmlns:a16="http://schemas.microsoft.com/office/drawing/2014/main" id="{5407924A-6041-1EF5-8E27-3C3F436B5413}"/>
              </a:ext>
            </a:extLst>
          </p:cNvPr>
          <p:cNvSpPr/>
          <p:nvPr/>
        </p:nvSpPr>
        <p:spPr>
          <a:xfrm>
            <a:off x="2887578" y="2495064"/>
            <a:ext cx="3931920" cy="1188720"/>
          </a:xfrm>
          <a:prstGeom prst="wedgeRoundRectCallout">
            <a:avLst>
              <a:gd name="adj1" fmla="val -59117"/>
              <a:gd name="adj2" fmla="val -19535"/>
              <a:gd name="adj3" fmla="val 16667"/>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2"/>
                </a:solidFill>
              </a:rPr>
              <a:t>You can share as little or as much information as you want. Your answers will be kept confidential.</a:t>
            </a:r>
          </a:p>
        </p:txBody>
      </p:sp>
      <p:sp>
        <p:nvSpPr>
          <p:cNvPr id="12" name="Speech Bubble: Rectangle with Corners Rounded 11">
            <a:extLst>
              <a:ext uri="{FF2B5EF4-FFF2-40B4-BE49-F238E27FC236}">
                <a16:creationId xmlns:a16="http://schemas.microsoft.com/office/drawing/2014/main" id="{58F091B4-4572-F4B9-F5B7-FDF87C090FDC}"/>
              </a:ext>
            </a:extLst>
          </p:cNvPr>
          <p:cNvSpPr/>
          <p:nvPr/>
        </p:nvSpPr>
        <p:spPr>
          <a:xfrm>
            <a:off x="2887578" y="3875259"/>
            <a:ext cx="3931920" cy="1371600"/>
          </a:xfrm>
          <a:prstGeom prst="wedgeRoundRectCallout">
            <a:avLst>
              <a:gd name="adj1" fmla="val -59117"/>
              <a:gd name="adj2" fmla="val -19535"/>
              <a:gd name="adj3" fmla="val 16667"/>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2"/>
                </a:solidFill>
              </a:rPr>
              <a:t>You don’t have to answer any questions that you do not want to</a:t>
            </a:r>
            <a:r>
              <a:rPr lang="en-US" sz="2000" dirty="0">
                <a:solidFill>
                  <a:schemeClr val="tx2"/>
                </a:solidFill>
              </a:rPr>
              <a:t> answer</a:t>
            </a:r>
            <a:r>
              <a:rPr lang="en-US" sz="2000">
                <a:solidFill>
                  <a:schemeClr val="tx2"/>
                </a:solidFill>
              </a:rPr>
              <a:t>. Take your time. I am here when you are ready.</a:t>
            </a:r>
          </a:p>
        </p:txBody>
      </p:sp>
      <p:pic>
        <p:nvPicPr>
          <p:cNvPr id="6" name="Picture 5" descr="A picture containing dark, light, nature, lit&#10;&#10;Description automatically generated">
            <a:extLst>
              <a:ext uri="{FF2B5EF4-FFF2-40B4-BE49-F238E27FC236}">
                <a16:creationId xmlns:a16="http://schemas.microsoft.com/office/drawing/2014/main" id="{4572527C-6628-BEB1-C9B9-C1BE5A9533E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71591"/>
          <a:stretch/>
        </p:blipFill>
        <p:spPr>
          <a:xfrm flipH="1">
            <a:off x="8803680" y="1864083"/>
            <a:ext cx="2470692" cy="1815240"/>
          </a:xfrm>
          <a:prstGeom prst="rect">
            <a:avLst/>
          </a:prstGeom>
        </p:spPr>
      </p:pic>
      <p:pic>
        <p:nvPicPr>
          <p:cNvPr id="7" name="Picture 6">
            <a:extLst>
              <a:ext uri="{FF2B5EF4-FFF2-40B4-BE49-F238E27FC236}">
                <a16:creationId xmlns:a16="http://schemas.microsoft.com/office/drawing/2014/main" id="{737C4F0E-E1E6-0172-3006-FD708A028A10}"/>
              </a:ext>
            </a:extLst>
          </p:cNvPr>
          <p:cNvPicPr>
            <a:picLocks noChangeAspect="1"/>
          </p:cNvPicPr>
          <p:nvPr/>
        </p:nvPicPr>
        <p:blipFill rotWithShape="1">
          <a:blip r:embed="rId4"/>
          <a:srcRect l="26838" t="-271" r="27832" b="77731"/>
          <a:stretch/>
        </p:blipFill>
        <p:spPr>
          <a:xfrm>
            <a:off x="381755" y="2024402"/>
            <a:ext cx="2353423" cy="1654921"/>
          </a:xfrm>
          <a:prstGeom prst="rect">
            <a:avLst/>
          </a:prstGeom>
        </p:spPr>
      </p:pic>
      <p:sp>
        <p:nvSpPr>
          <p:cNvPr id="2" name="Speech Bubble: Rectangle with Corners Rounded 1">
            <a:extLst>
              <a:ext uri="{FF2B5EF4-FFF2-40B4-BE49-F238E27FC236}">
                <a16:creationId xmlns:a16="http://schemas.microsoft.com/office/drawing/2014/main" id="{DF3A97C5-5392-7DEC-C76A-2730F326D182}"/>
              </a:ext>
            </a:extLst>
          </p:cNvPr>
          <p:cNvSpPr/>
          <p:nvPr/>
        </p:nvSpPr>
        <p:spPr>
          <a:xfrm>
            <a:off x="2887578" y="5418708"/>
            <a:ext cx="3931920" cy="822960"/>
          </a:xfrm>
          <a:prstGeom prst="wedgeRoundRectCallout">
            <a:avLst>
              <a:gd name="adj1" fmla="val -59117"/>
              <a:gd name="adj2" fmla="val -19535"/>
              <a:gd name="adj3" fmla="val 16667"/>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accent2"/>
                </a:solidFill>
              </a:rPr>
              <a:t>What else?</a:t>
            </a:r>
          </a:p>
        </p:txBody>
      </p:sp>
    </p:spTree>
    <p:extLst>
      <p:ext uri="{BB962C8B-B14F-4D97-AF65-F5344CB8AC3E}">
        <p14:creationId xmlns:p14="http://schemas.microsoft.com/office/powerpoint/2010/main" val="3330364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6B4C17-EA42-D368-D99E-1C98FE843D99}"/>
              </a:ext>
            </a:extLst>
          </p:cNvPr>
          <p:cNvSpPr>
            <a:spLocks noGrp="1"/>
          </p:cNvSpPr>
          <p:nvPr>
            <p:ph type="title"/>
          </p:nvPr>
        </p:nvSpPr>
        <p:spPr/>
        <p:txBody>
          <a:bodyPr/>
          <a:lstStyle/>
          <a:p>
            <a:r>
              <a:rPr lang="en-US"/>
              <a:t>ZURI’S STORY</a:t>
            </a:r>
          </a:p>
        </p:txBody>
      </p:sp>
      <p:sp>
        <p:nvSpPr>
          <p:cNvPr id="4" name="Speech Bubble: Rectangle with Corners Rounded 3">
            <a:extLst>
              <a:ext uri="{FF2B5EF4-FFF2-40B4-BE49-F238E27FC236}">
                <a16:creationId xmlns:a16="http://schemas.microsoft.com/office/drawing/2014/main" id="{F2BA461C-7885-B081-5CB1-E57CBF8CAC9D}"/>
              </a:ext>
            </a:extLst>
          </p:cNvPr>
          <p:cNvSpPr/>
          <p:nvPr/>
        </p:nvSpPr>
        <p:spPr>
          <a:xfrm>
            <a:off x="4971474" y="2525658"/>
            <a:ext cx="3657600" cy="2103120"/>
          </a:xfrm>
          <a:prstGeom prst="wedgeRoundRectCallout">
            <a:avLst>
              <a:gd name="adj1" fmla="val 62534"/>
              <a:gd name="adj2" fmla="val -25383"/>
              <a:gd name="adj3" fmla="val 16667"/>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2"/>
                </a:solidFill>
              </a:rPr>
              <a:t>It’s my boyfriend. He slaps me sometimes…only when he’s drunk. I’m afraid of what he’ll do if I keep asking him to use condoms. I’ve never told anyone about this before.</a:t>
            </a:r>
          </a:p>
        </p:txBody>
      </p:sp>
      <p:sp>
        <p:nvSpPr>
          <p:cNvPr id="8" name="Rectangle: Rounded Corners 7">
            <a:extLst>
              <a:ext uri="{FF2B5EF4-FFF2-40B4-BE49-F238E27FC236}">
                <a16:creationId xmlns:a16="http://schemas.microsoft.com/office/drawing/2014/main" id="{14CBDE85-0004-66E9-33DC-4A21AEE78D03}"/>
              </a:ext>
            </a:extLst>
          </p:cNvPr>
          <p:cNvSpPr/>
          <p:nvPr/>
        </p:nvSpPr>
        <p:spPr>
          <a:xfrm>
            <a:off x="1906335" y="5476224"/>
            <a:ext cx="8609265" cy="13456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a:solidFill>
                  <a:schemeClr val="tx1"/>
                </a:solidFill>
              </a:rPr>
              <a:t>What would you do or say next?</a:t>
            </a:r>
          </a:p>
          <a:p>
            <a:r>
              <a:rPr lang="en-US">
                <a:solidFill>
                  <a:schemeClr val="tx1"/>
                </a:solidFill>
              </a:rPr>
              <a:t>Share your responses in the chat box or by unmuting your mic.</a:t>
            </a:r>
          </a:p>
        </p:txBody>
      </p:sp>
      <p:pic>
        <p:nvPicPr>
          <p:cNvPr id="9" name="Graphic 8" descr="Chat outline">
            <a:extLst>
              <a:ext uri="{FF2B5EF4-FFF2-40B4-BE49-F238E27FC236}">
                <a16:creationId xmlns:a16="http://schemas.microsoft.com/office/drawing/2014/main" id="{86DCD53D-D35E-401A-8B09-A191A44D76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4121" y="5716548"/>
            <a:ext cx="914400" cy="914400"/>
          </a:xfrm>
          <a:prstGeom prst="rect">
            <a:avLst/>
          </a:prstGeom>
        </p:spPr>
      </p:pic>
      <p:pic>
        <p:nvPicPr>
          <p:cNvPr id="7" name="Picture 6" descr="A picture containing dark, light, nature, lit&#10;&#10;Description automatically generated">
            <a:extLst>
              <a:ext uri="{FF2B5EF4-FFF2-40B4-BE49-F238E27FC236}">
                <a16:creationId xmlns:a16="http://schemas.microsoft.com/office/drawing/2014/main" id="{2246B0FB-0761-2CDD-38F8-1B784BB31DB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71591"/>
          <a:stretch/>
        </p:blipFill>
        <p:spPr>
          <a:xfrm flipH="1">
            <a:off x="8803680" y="1864083"/>
            <a:ext cx="2470692" cy="1815240"/>
          </a:xfrm>
          <a:prstGeom prst="rect">
            <a:avLst/>
          </a:prstGeom>
        </p:spPr>
      </p:pic>
      <p:pic>
        <p:nvPicPr>
          <p:cNvPr id="2" name="Picture 1">
            <a:extLst>
              <a:ext uri="{FF2B5EF4-FFF2-40B4-BE49-F238E27FC236}">
                <a16:creationId xmlns:a16="http://schemas.microsoft.com/office/drawing/2014/main" id="{A5E437AC-4EB8-8B9A-F1D8-F383C858C13D}"/>
              </a:ext>
            </a:extLst>
          </p:cNvPr>
          <p:cNvPicPr>
            <a:picLocks noChangeAspect="1"/>
          </p:cNvPicPr>
          <p:nvPr/>
        </p:nvPicPr>
        <p:blipFill rotWithShape="1">
          <a:blip r:embed="rId6"/>
          <a:srcRect l="26838" t="-271" r="27832" b="77731"/>
          <a:stretch/>
        </p:blipFill>
        <p:spPr>
          <a:xfrm>
            <a:off x="381755" y="2024402"/>
            <a:ext cx="2353423" cy="1654921"/>
          </a:xfrm>
          <a:prstGeom prst="rect">
            <a:avLst/>
          </a:prstGeom>
        </p:spPr>
      </p:pic>
    </p:spTree>
    <p:extLst>
      <p:ext uri="{BB962C8B-B14F-4D97-AF65-F5344CB8AC3E}">
        <p14:creationId xmlns:p14="http://schemas.microsoft.com/office/powerpoint/2010/main" val="15301565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D966B2-DB11-0A91-7716-E4E1D1DA88BA}"/>
              </a:ext>
            </a:extLst>
          </p:cNvPr>
          <p:cNvSpPr>
            <a:spLocks noGrp="1"/>
          </p:cNvSpPr>
          <p:nvPr>
            <p:ph type="title"/>
          </p:nvPr>
        </p:nvSpPr>
        <p:spPr/>
        <p:txBody>
          <a:bodyPr/>
          <a:lstStyle/>
          <a:p>
            <a:r>
              <a:rPr lang="en-US"/>
              <a:t>ZURI’S STORY</a:t>
            </a:r>
          </a:p>
        </p:txBody>
      </p:sp>
      <p:sp>
        <p:nvSpPr>
          <p:cNvPr id="4" name="Flowchart: Alternate Process 3">
            <a:extLst>
              <a:ext uri="{FF2B5EF4-FFF2-40B4-BE49-F238E27FC236}">
                <a16:creationId xmlns:a16="http://schemas.microsoft.com/office/drawing/2014/main" id="{26557F63-C414-CD19-E167-6C3255025992}"/>
              </a:ext>
            </a:extLst>
          </p:cNvPr>
          <p:cNvSpPr/>
          <p:nvPr/>
        </p:nvSpPr>
        <p:spPr>
          <a:xfrm>
            <a:off x="8399916" y="3826376"/>
            <a:ext cx="2560320" cy="2743200"/>
          </a:xfrm>
          <a:prstGeom prst="flowChartAlternateProcess">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a:solidFill>
                  <a:schemeClr val="tx2"/>
                </a:solidFill>
              </a:rPr>
              <a:t>Related techniques</a:t>
            </a:r>
          </a:p>
          <a:p>
            <a:pPr marL="285750" indent="-285750">
              <a:buFont typeface="Arial" panose="020B0604020202020204" pitchFamily="34" charset="0"/>
              <a:buChar char="•"/>
            </a:pPr>
            <a:r>
              <a:rPr lang="en-US" sz="1600">
                <a:solidFill>
                  <a:schemeClr val="tx2"/>
                </a:solidFill>
              </a:rPr>
              <a:t>Listen closely with empathy and without judgement.</a:t>
            </a:r>
          </a:p>
          <a:p>
            <a:pPr marL="285750" indent="-285750">
              <a:buFont typeface="Arial" panose="020B0604020202020204" pitchFamily="34" charset="0"/>
              <a:buChar char="•"/>
            </a:pPr>
            <a:r>
              <a:rPr lang="en-US" sz="1600">
                <a:solidFill>
                  <a:schemeClr val="tx2"/>
                </a:solidFill>
              </a:rPr>
              <a:t>Build in pauses and hold space for emotions.</a:t>
            </a:r>
          </a:p>
          <a:p>
            <a:pPr marL="285750" indent="-285750">
              <a:buFont typeface="Arial" panose="020B0604020202020204" pitchFamily="34" charset="0"/>
              <a:buChar char="•"/>
            </a:pPr>
            <a:r>
              <a:rPr lang="en-US" sz="1600">
                <a:solidFill>
                  <a:schemeClr val="tx2"/>
                </a:solidFill>
              </a:rPr>
              <a:t>Acknowledge and validate their experiences</a:t>
            </a:r>
          </a:p>
        </p:txBody>
      </p:sp>
      <p:sp>
        <p:nvSpPr>
          <p:cNvPr id="6" name="Speech Bubble: Rectangle with Corners Rounded 5">
            <a:extLst>
              <a:ext uri="{FF2B5EF4-FFF2-40B4-BE49-F238E27FC236}">
                <a16:creationId xmlns:a16="http://schemas.microsoft.com/office/drawing/2014/main" id="{0D0E0D66-7476-ABAA-5F5F-7C6D3963DC16}"/>
              </a:ext>
            </a:extLst>
          </p:cNvPr>
          <p:cNvSpPr/>
          <p:nvPr/>
        </p:nvSpPr>
        <p:spPr>
          <a:xfrm>
            <a:off x="2887578" y="1347890"/>
            <a:ext cx="3931920" cy="1005840"/>
          </a:xfrm>
          <a:prstGeom prst="wedgeRoundRectCallout">
            <a:avLst>
              <a:gd name="adj1" fmla="val -59117"/>
              <a:gd name="adj2" fmla="val -9666"/>
              <a:gd name="adj3" fmla="val 16667"/>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2"/>
                </a:solidFill>
              </a:rPr>
              <a:t>Thank you for sharing this with me. It can be hard to talk about these experiences.</a:t>
            </a:r>
          </a:p>
        </p:txBody>
      </p:sp>
      <p:sp>
        <p:nvSpPr>
          <p:cNvPr id="7" name="Speech Bubble: Rectangle with Corners Rounded 6">
            <a:extLst>
              <a:ext uri="{FF2B5EF4-FFF2-40B4-BE49-F238E27FC236}">
                <a16:creationId xmlns:a16="http://schemas.microsoft.com/office/drawing/2014/main" id="{92CED1D1-0A80-F1E7-02CF-4C986C9898E3}"/>
              </a:ext>
            </a:extLst>
          </p:cNvPr>
          <p:cNvSpPr/>
          <p:nvPr/>
        </p:nvSpPr>
        <p:spPr>
          <a:xfrm>
            <a:off x="2887578" y="2565957"/>
            <a:ext cx="3931920" cy="822960"/>
          </a:xfrm>
          <a:prstGeom prst="wedgeRoundRectCallout">
            <a:avLst>
              <a:gd name="adj1" fmla="val -59117"/>
              <a:gd name="adj2" fmla="val -19535"/>
              <a:gd name="adj3" fmla="val 16667"/>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2"/>
                </a:solidFill>
              </a:rPr>
              <a:t>I believe you.</a:t>
            </a:r>
          </a:p>
        </p:txBody>
      </p:sp>
      <p:sp>
        <p:nvSpPr>
          <p:cNvPr id="8" name="Speech Bubble: Rectangle with Corners Rounded 7">
            <a:extLst>
              <a:ext uri="{FF2B5EF4-FFF2-40B4-BE49-F238E27FC236}">
                <a16:creationId xmlns:a16="http://schemas.microsoft.com/office/drawing/2014/main" id="{84212929-00EC-85B1-A55C-139562C7B19D}"/>
              </a:ext>
            </a:extLst>
          </p:cNvPr>
          <p:cNvSpPr/>
          <p:nvPr/>
        </p:nvSpPr>
        <p:spPr>
          <a:xfrm>
            <a:off x="2887578" y="3601144"/>
            <a:ext cx="3931920" cy="822960"/>
          </a:xfrm>
          <a:prstGeom prst="wedgeRoundRectCallout">
            <a:avLst>
              <a:gd name="adj1" fmla="val -59117"/>
              <a:gd name="adj2" fmla="val -19535"/>
              <a:gd name="adj3" fmla="val 16667"/>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2"/>
                </a:solidFill>
              </a:rPr>
              <a:t>Nobody deserves to experience violence.</a:t>
            </a:r>
          </a:p>
        </p:txBody>
      </p:sp>
      <p:sp>
        <p:nvSpPr>
          <p:cNvPr id="9" name="Speech Bubble: Rectangle with Corners Rounded 8">
            <a:extLst>
              <a:ext uri="{FF2B5EF4-FFF2-40B4-BE49-F238E27FC236}">
                <a16:creationId xmlns:a16="http://schemas.microsoft.com/office/drawing/2014/main" id="{4F6B6D17-6139-E901-FEA8-BD00AB87DB28}"/>
              </a:ext>
            </a:extLst>
          </p:cNvPr>
          <p:cNvSpPr/>
          <p:nvPr/>
        </p:nvSpPr>
        <p:spPr>
          <a:xfrm>
            <a:off x="2887578" y="4636331"/>
            <a:ext cx="3931920" cy="822960"/>
          </a:xfrm>
          <a:prstGeom prst="wedgeRoundRectCallout">
            <a:avLst>
              <a:gd name="adj1" fmla="val -59117"/>
              <a:gd name="adj2" fmla="val -19535"/>
              <a:gd name="adj3" fmla="val 16667"/>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2"/>
                </a:solidFill>
              </a:rPr>
              <a:t>It sounds like you feel afraid.</a:t>
            </a:r>
          </a:p>
        </p:txBody>
      </p:sp>
      <p:pic>
        <p:nvPicPr>
          <p:cNvPr id="12" name="Picture 11" descr="A picture containing dark, light, nature, lit&#10;&#10;Description automatically generated">
            <a:extLst>
              <a:ext uri="{FF2B5EF4-FFF2-40B4-BE49-F238E27FC236}">
                <a16:creationId xmlns:a16="http://schemas.microsoft.com/office/drawing/2014/main" id="{EAE4AEA1-EA41-AD8E-FC94-F4A72CD5555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71591"/>
          <a:stretch/>
        </p:blipFill>
        <p:spPr>
          <a:xfrm flipH="1">
            <a:off x="8803680" y="1864083"/>
            <a:ext cx="2470692" cy="1815240"/>
          </a:xfrm>
          <a:prstGeom prst="rect">
            <a:avLst/>
          </a:prstGeom>
        </p:spPr>
      </p:pic>
      <p:pic>
        <p:nvPicPr>
          <p:cNvPr id="10" name="Picture 9">
            <a:extLst>
              <a:ext uri="{FF2B5EF4-FFF2-40B4-BE49-F238E27FC236}">
                <a16:creationId xmlns:a16="http://schemas.microsoft.com/office/drawing/2014/main" id="{A4D057BB-C749-2A96-02AE-DE82F5E34F80}"/>
              </a:ext>
            </a:extLst>
          </p:cNvPr>
          <p:cNvPicPr>
            <a:picLocks noChangeAspect="1"/>
          </p:cNvPicPr>
          <p:nvPr/>
        </p:nvPicPr>
        <p:blipFill rotWithShape="1">
          <a:blip r:embed="rId4"/>
          <a:srcRect l="26838" t="-271" r="27832" b="77731"/>
          <a:stretch/>
        </p:blipFill>
        <p:spPr>
          <a:xfrm>
            <a:off x="381755" y="2024402"/>
            <a:ext cx="2353423" cy="1654921"/>
          </a:xfrm>
          <a:prstGeom prst="rect">
            <a:avLst/>
          </a:prstGeom>
        </p:spPr>
      </p:pic>
      <p:sp>
        <p:nvSpPr>
          <p:cNvPr id="5" name="Speech Bubble: Rectangle with Corners Rounded 4">
            <a:extLst>
              <a:ext uri="{FF2B5EF4-FFF2-40B4-BE49-F238E27FC236}">
                <a16:creationId xmlns:a16="http://schemas.microsoft.com/office/drawing/2014/main" id="{8C292579-82D3-4366-D5DF-B595D37BAE4A}"/>
              </a:ext>
            </a:extLst>
          </p:cNvPr>
          <p:cNvSpPr/>
          <p:nvPr/>
        </p:nvSpPr>
        <p:spPr>
          <a:xfrm>
            <a:off x="2887578" y="5671518"/>
            <a:ext cx="3931920" cy="822960"/>
          </a:xfrm>
          <a:prstGeom prst="wedgeRoundRectCallout">
            <a:avLst>
              <a:gd name="adj1" fmla="val -59117"/>
              <a:gd name="adj2" fmla="val -19535"/>
              <a:gd name="adj3" fmla="val 16667"/>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accent2"/>
                </a:solidFill>
              </a:rPr>
              <a:t>What else?</a:t>
            </a:r>
          </a:p>
        </p:txBody>
      </p:sp>
    </p:spTree>
    <p:extLst>
      <p:ext uri="{BB962C8B-B14F-4D97-AF65-F5344CB8AC3E}">
        <p14:creationId xmlns:p14="http://schemas.microsoft.com/office/powerpoint/2010/main" val="23619516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6B4C17-EA42-D368-D99E-1C98FE843D99}"/>
              </a:ext>
            </a:extLst>
          </p:cNvPr>
          <p:cNvSpPr>
            <a:spLocks noGrp="1"/>
          </p:cNvSpPr>
          <p:nvPr>
            <p:ph type="title"/>
          </p:nvPr>
        </p:nvSpPr>
        <p:spPr/>
        <p:txBody>
          <a:bodyPr/>
          <a:lstStyle/>
          <a:p>
            <a:r>
              <a:rPr lang="en-US"/>
              <a:t>ZURI’S STORY</a:t>
            </a:r>
          </a:p>
        </p:txBody>
      </p:sp>
      <p:sp>
        <p:nvSpPr>
          <p:cNvPr id="4" name="Speech Bubble: Rectangle with Corners Rounded 3">
            <a:extLst>
              <a:ext uri="{FF2B5EF4-FFF2-40B4-BE49-F238E27FC236}">
                <a16:creationId xmlns:a16="http://schemas.microsoft.com/office/drawing/2014/main" id="{F2BA461C-7885-B081-5CB1-E57CBF8CAC9D}"/>
              </a:ext>
            </a:extLst>
          </p:cNvPr>
          <p:cNvSpPr/>
          <p:nvPr/>
        </p:nvSpPr>
        <p:spPr>
          <a:xfrm>
            <a:off x="4900882" y="2490603"/>
            <a:ext cx="3657600" cy="1188720"/>
          </a:xfrm>
          <a:prstGeom prst="wedgeRoundRectCallout">
            <a:avLst>
              <a:gd name="adj1" fmla="val 62534"/>
              <a:gd name="adj2" fmla="val -17619"/>
              <a:gd name="adj3" fmla="val 16667"/>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2"/>
                </a:solidFill>
              </a:rPr>
              <a:t>I’m not sure what to do. What do you think I should do?</a:t>
            </a:r>
          </a:p>
        </p:txBody>
      </p:sp>
      <p:sp>
        <p:nvSpPr>
          <p:cNvPr id="8" name="Rectangle: Rounded Corners 7">
            <a:extLst>
              <a:ext uri="{FF2B5EF4-FFF2-40B4-BE49-F238E27FC236}">
                <a16:creationId xmlns:a16="http://schemas.microsoft.com/office/drawing/2014/main" id="{14CBDE85-0004-66E9-33DC-4A21AEE78D03}"/>
              </a:ext>
            </a:extLst>
          </p:cNvPr>
          <p:cNvSpPr/>
          <p:nvPr/>
        </p:nvSpPr>
        <p:spPr>
          <a:xfrm>
            <a:off x="1906335" y="5476224"/>
            <a:ext cx="8609265" cy="13456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a:solidFill>
                  <a:schemeClr val="tx1"/>
                </a:solidFill>
              </a:rPr>
              <a:t>What would you do or say next?</a:t>
            </a:r>
          </a:p>
          <a:p>
            <a:r>
              <a:rPr lang="en-US">
                <a:solidFill>
                  <a:schemeClr val="tx1"/>
                </a:solidFill>
              </a:rPr>
              <a:t>Share your responses in the chat box or by unmuting your mic.</a:t>
            </a:r>
          </a:p>
        </p:txBody>
      </p:sp>
      <p:pic>
        <p:nvPicPr>
          <p:cNvPr id="9" name="Graphic 8" descr="Chat outline">
            <a:extLst>
              <a:ext uri="{FF2B5EF4-FFF2-40B4-BE49-F238E27FC236}">
                <a16:creationId xmlns:a16="http://schemas.microsoft.com/office/drawing/2014/main" id="{86DCD53D-D35E-401A-8B09-A191A44D76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4121" y="5716548"/>
            <a:ext cx="914400" cy="914400"/>
          </a:xfrm>
          <a:prstGeom prst="rect">
            <a:avLst/>
          </a:prstGeom>
        </p:spPr>
      </p:pic>
      <p:pic>
        <p:nvPicPr>
          <p:cNvPr id="12" name="Picture 11" descr="A picture containing dark, light, nature, lit&#10;&#10;Description automatically generated">
            <a:extLst>
              <a:ext uri="{FF2B5EF4-FFF2-40B4-BE49-F238E27FC236}">
                <a16:creationId xmlns:a16="http://schemas.microsoft.com/office/drawing/2014/main" id="{E2EB7279-C1A8-95B3-AA23-871A7D315C6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71591"/>
          <a:stretch/>
        </p:blipFill>
        <p:spPr>
          <a:xfrm flipH="1">
            <a:off x="8803680" y="1864083"/>
            <a:ext cx="2470692" cy="1815240"/>
          </a:xfrm>
          <a:prstGeom prst="rect">
            <a:avLst/>
          </a:prstGeom>
        </p:spPr>
      </p:pic>
      <p:pic>
        <p:nvPicPr>
          <p:cNvPr id="2" name="Picture 1">
            <a:extLst>
              <a:ext uri="{FF2B5EF4-FFF2-40B4-BE49-F238E27FC236}">
                <a16:creationId xmlns:a16="http://schemas.microsoft.com/office/drawing/2014/main" id="{DE7E1B0D-B0FA-74D9-B90C-0704716D5E25}"/>
              </a:ext>
            </a:extLst>
          </p:cNvPr>
          <p:cNvPicPr>
            <a:picLocks noChangeAspect="1"/>
          </p:cNvPicPr>
          <p:nvPr/>
        </p:nvPicPr>
        <p:blipFill rotWithShape="1">
          <a:blip r:embed="rId6"/>
          <a:srcRect l="26838" t="-271" r="27832" b="77731"/>
          <a:stretch/>
        </p:blipFill>
        <p:spPr>
          <a:xfrm>
            <a:off x="381755" y="2024402"/>
            <a:ext cx="2353423" cy="1654921"/>
          </a:xfrm>
          <a:prstGeom prst="rect">
            <a:avLst/>
          </a:prstGeom>
        </p:spPr>
      </p:pic>
    </p:spTree>
    <p:extLst>
      <p:ext uri="{BB962C8B-B14F-4D97-AF65-F5344CB8AC3E}">
        <p14:creationId xmlns:p14="http://schemas.microsoft.com/office/powerpoint/2010/main" val="18106723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D966B2-DB11-0A91-7716-E4E1D1DA88BA}"/>
              </a:ext>
            </a:extLst>
          </p:cNvPr>
          <p:cNvSpPr>
            <a:spLocks noGrp="1"/>
          </p:cNvSpPr>
          <p:nvPr>
            <p:ph type="title"/>
          </p:nvPr>
        </p:nvSpPr>
        <p:spPr/>
        <p:txBody>
          <a:bodyPr/>
          <a:lstStyle/>
          <a:p>
            <a:r>
              <a:rPr lang="en-US"/>
              <a:t>ZURI’S STORY</a:t>
            </a:r>
          </a:p>
        </p:txBody>
      </p:sp>
      <p:sp>
        <p:nvSpPr>
          <p:cNvPr id="4" name="Flowchart: Alternate Process 3">
            <a:extLst>
              <a:ext uri="{FF2B5EF4-FFF2-40B4-BE49-F238E27FC236}">
                <a16:creationId xmlns:a16="http://schemas.microsoft.com/office/drawing/2014/main" id="{26557F63-C414-CD19-E167-6C3255025992}"/>
              </a:ext>
            </a:extLst>
          </p:cNvPr>
          <p:cNvSpPr/>
          <p:nvPr/>
        </p:nvSpPr>
        <p:spPr>
          <a:xfrm>
            <a:off x="8473807" y="4632765"/>
            <a:ext cx="2560320" cy="1828800"/>
          </a:xfrm>
          <a:prstGeom prst="flowChartAlternateProcess">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a:solidFill>
                  <a:schemeClr val="tx2"/>
                </a:solidFill>
              </a:rPr>
              <a:t>Related techniques:</a:t>
            </a:r>
          </a:p>
          <a:p>
            <a:pPr marL="285750" indent="-285750">
              <a:buFont typeface="Arial" panose="020B0604020202020204" pitchFamily="34" charset="0"/>
              <a:buChar char="•"/>
            </a:pPr>
            <a:r>
              <a:rPr lang="en-US" sz="1600">
                <a:solidFill>
                  <a:schemeClr val="tx2"/>
                </a:solidFill>
              </a:rPr>
              <a:t>Maximize participant choice and control.</a:t>
            </a:r>
          </a:p>
          <a:p>
            <a:pPr marL="285750" indent="-285750">
              <a:buFont typeface="Arial" panose="020B0604020202020204" pitchFamily="34" charset="0"/>
              <a:buChar char="•"/>
            </a:pPr>
            <a:r>
              <a:rPr lang="en-US" sz="1600">
                <a:solidFill>
                  <a:schemeClr val="tx2"/>
                </a:solidFill>
              </a:rPr>
              <a:t>Offer options for support and follow their lead</a:t>
            </a:r>
            <a:endParaRPr lang="en-US" sz="1600" b="1">
              <a:solidFill>
                <a:schemeClr val="tx2"/>
              </a:solidFill>
            </a:endParaRPr>
          </a:p>
        </p:txBody>
      </p:sp>
      <p:sp>
        <p:nvSpPr>
          <p:cNvPr id="6" name="Speech Bubble: Rectangle with Corners Rounded 5">
            <a:extLst>
              <a:ext uri="{FF2B5EF4-FFF2-40B4-BE49-F238E27FC236}">
                <a16:creationId xmlns:a16="http://schemas.microsoft.com/office/drawing/2014/main" id="{0D0E0D66-7476-ABAA-5F5F-7C6D3963DC16}"/>
              </a:ext>
            </a:extLst>
          </p:cNvPr>
          <p:cNvSpPr/>
          <p:nvPr/>
        </p:nvSpPr>
        <p:spPr>
          <a:xfrm>
            <a:off x="3118935" y="1104913"/>
            <a:ext cx="3931920" cy="1920240"/>
          </a:xfrm>
          <a:prstGeom prst="wedgeRoundRectCallout">
            <a:avLst>
              <a:gd name="adj1" fmla="val -59117"/>
              <a:gd name="adj2" fmla="val -9666"/>
              <a:gd name="adj3" fmla="val 16667"/>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2"/>
                </a:solidFill>
              </a:rPr>
              <a:t>I am not a trained counselor, so I am not able to counsel you, but staff at this site are trained to provide services and support if you’d like. Can I connect you with them? </a:t>
            </a:r>
          </a:p>
        </p:txBody>
      </p:sp>
      <p:sp>
        <p:nvSpPr>
          <p:cNvPr id="8" name="Speech Bubble: Rectangle with Corners Rounded 7">
            <a:extLst>
              <a:ext uri="{FF2B5EF4-FFF2-40B4-BE49-F238E27FC236}">
                <a16:creationId xmlns:a16="http://schemas.microsoft.com/office/drawing/2014/main" id="{84212929-00EC-85B1-A55C-139562C7B19D}"/>
              </a:ext>
            </a:extLst>
          </p:cNvPr>
          <p:cNvSpPr/>
          <p:nvPr/>
        </p:nvSpPr>
        <p:spPr>
          <a:xfrm>
            <a:off x="3118935" y="4406860"/>
            <a:ext cx="3931920" cy="1008406"/>
          </a:xfrm>
          <a:prstGeom prst="wedgeRoundRectCallout">
            <a:avLst>
              <a:gd name="adj1" fmla="val -59117"/>
              <a:gd name="adj2" fmla="val -19535"/>
              <a:gd name="adj3" fmla="val 16667"/>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2"/>
                </a:solidFill>
              </a:rPr>
              <a:t>I know of some resources in the area that may be useful. Would you like to hear about them?</a:t>
            </a:r>
          </a:p>
        </p:txBody>
      </p:sp>
      <p:sp>
        <p:nvSpPr>
          <p:cNvPr id="9" name="Speech Bubble: Rectangle with Corners Rounded 8">
            <a:extLst>
              <a:ext uri="{FF2B5EF4-FFF2-40B4-BE49-F238E27FC236}">
                <a16:creationId xmlns:a16="http://schemas.microsoft.com/office/drawing/2014/main" id="{4F6B6D17-6139-E901-FEA8-BD00AB87DB28}"/>
              </a:ext>
            </a:extLst>
          </p:cNvPr>
          <p:cNvSpPr/>
          <p:nvPr/>
        </p:nvSpPr>
        <p:spPr>
          <a:xfrm>
            <a:off x="3118935" y="5618979"/>
            <a:ext cx="3931920" cy="822960"/>
          </a:xfrm>
          <a:prstGeom prst="wedgeRoundRectCallout">
            <a:avLst>
              <a:gd name="adj1" fmla="val -59117"/>
              <a:gd name="adj2" fmla="val -19535"/>
              <a:gd name="adj3" fmla="val 16667"/>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accent2"/>
                </a:solidFill>
              </a:rPr>
              <a:t>What else?</a:t>
            </a:r>
          </a:p>
        </p:txBody>
      </p:sp>
      <p:sp>
        <p:nvSpPr>
          <p:cNvPr id="7" name="Speech Bubble: Rectangle with Corners Rounded 6">
            <a:extLst>
              <a:ext uri="{FF2B5EF4-FFF2-40B4-BE49-F238E27FC236}">
                <a16:creationId xmlns:a16="http://schemas.microsoft.com/office/drawing/2014/main" id="{92CED1D1-0A80-F1E7-02CF-4C986C9898E3}"/>
              </a:ext>
            </a:extLst>
          </p:cNvPr>
          <p:cNvSpPr/>
          <p:nvPr/>
        </p:nvSpPr>
        <p:spPr>
          <a:xfrm>
            <a:off x="3118935" y="3248492"/>
            <a:ext cx="3931920" cy="935029"/>
          </a:xfrm>
          <a:prstGeom prst="wedgeRoundRectCallout">
            <a:avLst>
              <a:gd name="adj1" fmla="val -59117"/>
              <a:gd name="adj2" fmla="val -19535"/>
              <a:gd name="adj3" fmla="val 16667"/>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2"/>
                </a:solidFill>
              </a:rPr>
              <a:t>It is your choice what happens next, and I’m here to support you.</a:t>
            </a:r>
          </a:p>
        </p:txBody>
      </p:sp>
      <p:pic>
        <p:nvPicPr>
          <p:cNvPr id="11" name="Picture 10" descr="A picture containing dark, light, nature, lit&#10;&#10;Description automatically generated">
            <a:extLst>
              <a:ext uri="{FF2B5EF4-FFF2-40B4-BE49-F238E27FC236}">
                <a16:creationId xmlns:a16="http://schemas.microsoft.com/office/drawing/2014/main" id="{002DC20F-CA55-078E-B85F-7AEEE026CF5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71591"/>
          <a:stretch/>
        </p:blipFill>
        <p:spPr>
          <a:xfrm flipH="1">
            <a:off x="8803680" y="1864083"/>
            <a:ext cx="2470692" cy="1815240"/>
          </a:xfrm>
          <a:prstGeom prst="rect">
            <a:avLst/>
          </a:prstGeom>
        </p:spPr>
      </p:pic>
      <p:pic>
        <p:nvPicPr>
          <p:cNvPr id="2" name="Picture 1">
            <a:extLst>
              <a:ext uri="{FF2B5EF4-FFF2-40B4-BE49-F238E27FC236}">
                <a16:creationId xmlns:a16="http://schemas.microsoft.com/office/drawing/2014/main" id="{DD52DB04-9A0D-F439-BBF2-D7F813392D9A}"/>
              </a:ext>
            </a:extLst>
          </p:cNvPr>
          <p:cNvPicPr>
            <a:picLocks noChangeAspect="1"/>
          </p:cNvPicPr>
          <p:nvPr/>
        </p:nvPicPr>
        <p:blipFill rotWithShape="1">
          <a:blip r:embed="rId4"/>
          <a:srcRect l="26838" t="-271" r="27832" b="77731"/>
          <a:stretch/>
        </p:blipFill>
        <p:spPr>
          <a:xfrm>
            <a:off x="381755" y="2024402"/>
            <a:ext cx="2353423" cy="1654921"/>
          </a:xfrm>
          <a:prstGeom prst="rect">
            <a:avLst/>
          </a:prstGeom>
        </p:spPr>
      </p:pic>
    </p:spTree>
    <p:extLst>
      <p:ext uri="{BB962C8B-B14F-4D97-AF65-F5344CB8AC3E}">
        <p14:creationId xmlns:p14="http://schemas.microsoft.com/office/powerpoint/2010/main" val="29566021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623377-2491-B6FD-443D-5FBDEDBD50F5}"/>
              </a:ext>
            </a:extLst>
          </p:cNvPr>
          <p:cNvSpPr>
            <a:spLocks noGrp="1"/>
          </p:cNvSpPr>
          <p:nvPr>
            <p:ph type="body" sz="quarter" idx="13"/>
          </p:nvPr>
        </p:nvSpPr>
        <p:spPr/>
        <p:txBody>
          <a:bodyPr/>
          <a:lstStyle/>
          <a:p>
            <a:r>
              <a:rPr lang="en-US"/>
              <a:t>5</a:t>
            </a:r>
          </a:p>
        </p:txBody>
      </p:sp>
      <p:sp>
        <p:nvSpPr>
          <p:cNvPr id="3" name="Text Placeholder 2">
            <a:extLst>
              <a:ext uri="{FF2B5EF4-FFF2-40B4-BE49-F238E27FC236}">
                <a16:creationId xmlns:a16="http://schemas.microsoft.com/office/drawing/2014/main" id="{C3B4C3F5-0E7A-9F03-02F8-8DAD858DB4FA}"/>
              </a:ext>
            </a:extLst>
          </p:cNvPr>
          <p:cNvSpPr>
            <a:spLocks noGrp="1"/>
          </p:cNvSpPr>
          <p:nvPr>
            <p:ph type="body" sz="quarter" idx="14"/>
          </p:nvPr>
        </p:nvSpPr>
        <p:spPr/>
        <p:txBody>
          <a:bodyPr>
            <a:normAutofit/>
          </a:bodyPr>
          <a:lstStyle/>
          <a:p>
            <a:r>
              <a:rPr lang="en-US" sz="3200"/>
              <a:t>Practicing Our Skills</a:t>
            </a:r>
            <a:endParaRPr lang="en-US"/>
          </a:p>
        </p:txBody>
      </p:sp>
    </p:spTree>
    <p:extLst>
      <p:ext uri="{BB962C8B-B14F-4D97-AF65-F5344CB8AC3E}">
        <p14:creationId xmlns:p14="http://schemas.microsoft.com/office/powerpoint/2010/main" val="23330382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0797C3-0B93-41E6-0BB3-B65A63172EA8}"/>
              </a:ext>
            </a:extLst>
          </p:cNvPr>
          <p:cNvSpPr>
            <a:spLocks noGrp="1"/>
          </p:cNvSpPr>
          <p:nvPr>
            <p:ph type="title"/>
          </p:nvPr>
        </p:nvSpPr>
        <p:spPr/>
        <p:txBody>
          <a:bodyPr/>
          <a:lstStyle/>
          <a:p>
            <a:r>
              <a:rPr lang="en-US" dirty="0"/>
              <a:t>ROLE-PLAY</a:t>
            </a:r>
            <a:r>
              <a:rPr lang="en-US"/>
              <a:t> SCENARIOS</a:t>
            </a:r>
          </a:p>
        </p:txBody>
      </p:sp>
      <p:pic>
        <p:nvPicPr>
          <p:cNvPr id="7" name="Content Placeholder 6" descr="A picture containing silhouette&#10;&#10;Description automatically generated">
            <a:extLst>
              <a:ext uri="{FF2B5EF4-FFF2-40B4-BE49-F238E27FC236}">
                <a16:creationId xmlns:a16="http://schemas.microsoft.com/office/drawing/2014/main" id="{3596A554-3F43-4A6D-60B0-929AE5513852}"/>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1512421" y="1499921"/>
            <a:ext cx="3412573" cy="4826000"/>
          </a:xfrm>
        </p:spPr>
      </p:pic>
      <p:pic>
        <p:nvPicPr>
          <p:cNvPr id="9" name="Picture 8">
            <a:extLst>
              <a:ext uri="{FF2B5EF4-FFF2-40B4-BE49-F238E27FC236}">
                <a16:creationId xmlns:a16="http://schemas.microsoft.com/office/drawing/2014/main" id="{EAB23986-EB65-7B06-EDD6-CDD849C0B43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4284" y="1333956"/>
            <a:ext cx="3678122" cy="5198570"/>
          </a:xfrm>
          <a:prstGeom prst="rect">
            <a:avLst/>
          </a:prstGeom>
        </p:spPr>
      </p:pic>
      <p:sp>
        <p:nvSpPr>
          <p:cNvPr id="3" name="TextBox 2">
            <a:extLst>
              <a:ext uri="{FF2B5EF4-FFF2-40B4-BE49-F238E27FC236}">
                <a16:creationId xmlns:a16="http://schemas.microsoft.com/office/drawing/2014/main" id="{CA736A2F-09F8-068F-BA90-EB7E6CE3649F}"/>
              </a:ext>
            </a:extLst>
          </p:cNvPr>
          <p:cNvSpPr txBox="1"/>
          <p:nvPr/>
        </p:nvSpPr>
        <p:spPr>
          <a:xfrm>
            <a:off x="6030986" y="480735"/>
            <a:ext cx="5179320" cy="6186309"/>
          </a:xfrm>
          <a:prstGeom prst="rect">
            <a:avLst/>
          </a:prstGeom>
          <a:noFill/>
        </p:spPr>
        <p:txBody>
          <a:bodyPr wrap="square">
            <a:spAutoFit/>
          </a:bodyPr>
          <a:lstStyle/>
          <a:p>
            <a:r>
              <a:rPr lang="en-US">
                <a:solidFill>
                  <a:schemeClr val="tx2"/>
                </a:solidFill>
              </a:rPr>
              <a:t>Thandeka, </a:t>
            </a:r>
            <a:r>
              <a:rPr lang="en-US" b="1">
                <a:solidFill>
                  <a:schemeClr val="accent2"/>
                </a:solidFill>
              </a:rPr>
              <a:t>whose controlling partner does not allow her to go to the site</a:t>
            </a:r>
            <a:r>
              <a:rPr lang="en-US">
                <a:solidFill>
                  <a:schemeClr val="tx2"/>
                </a:solidFill>
              </a:rPr>
              <a:t>, shows up late for interviews and regularly fails to pick up her oral </a:t>
            </a:r>
            <a:r>
              <a:rPr lang="en-US" dirty="0">
                <a:solidFill>
                  <a:schemeClr val="tx2"/>
                </a:solidFill>
              </a:rPr>
              <a:t>PrEP</a:t>
            </a:r>
            <a:r>
              <a:rPr lang="en-US">
                <a:solidFill>
                  <a:schemeClr val="tx2"/>
                </a:solidFill>
              </a:rPr>
              <a:t> refills. During an interview about </a:t>
            </a:r>
            <a:r>
              <a:rPr lang="en-US" dirty="0">
                <a:solidFill>
                  <a:schemeClr val="tx2"/>
                </a:solidFill>
              </a:rPr>
              <a:t>PrEP</a:t>
            </a:r>
            <a:r>
              <a:rPr lang="en-US">
                <a:solidFill>
                  <a:schemeClr val="tx2"/>
                </a:solidFill>
              </a:rPr>
              <a:t> choice, a data collector asks, “How has using </a:t>
            </a:r>
            <a:r>
              <a:rPr lang="en-US" dirty="0">
                <a:solidFill>
                  <a:schemeClr val="tx2"/>
                </a:solidFill>
              </a:rPr>
              <a:t>PrEP</a:t>
            </a:r>
            <a:r>
              <a:rPr lang="en-US">
                <a:solidFill>
                  <a:schemeClr val="tx2"/>
                </a:solidFill>
              </a:rPr>
              <a:t> affected your relationships with people who know you are using </a:t>
            </a:r>
            <a:r>
              <a:rPr lang="en-US" dirty="0">
                <a:solidFill>
                  <a:schemeClr val="tx2"/>
                </a:solidFill>
              </a:rPr>
              <a:t>PrEP</a:t>
            </a:r>
            <a:r>
              <a:rPr lang="en-US">
                <a:solidFill>
                  <a:schemeClr val="tx2"/>
                </a:solidFill>
              </a:rPr>
              <a:t>, if at all?”</a:t>
            </a:r>
          </a:p>
          <a:p>
            <a:endParaRPr lang="en-US">
              <a:solidFill>
                <a:schemeClr val="tx2"/>
              </a:solidFill>
            </a:endParaRPr>
          </a:p>
          <a:p>
            <a:r>
              <a:rPr lang="en-US" dirty="0">
                <a:solidFill>
                  <a:schemeClr val="tx2"/>
                </a:solidFill>
              </a:rPr>
              <a:t>Naeku</a:t>
            </a:r>
            <a:r>
              <a:rPr lang="en-US">
                <a:solidFill>
                  <a:schemeClr val="tx2"/>
                </a:solidFill>
              </a:rPr>
              <a:t> says that she always uses her </a:t>
            </a:r>
            <a:r>
              <a:rPr lang="en-US" dirty="0">
                <a:solidFill>
                  <a:schemeClr val="tx2"/>
                </a:solidFill>
              </a:rPr>
              <a:t>PrEP</a:t>
            </a:r>
            <a:r>
              <a:rPr lang="en-US">
                <a:solidFill>
                  <a:schemeClr val="tx2"/>
                </a:solidFill>
              </a:rPr>
              <a:t> ring, but she tests positive for HIV </a:t>
            </a:r>
            <a:r>
              <a:rPr lang="en-US" b="1">
                <a:solidFill>
                  <a:schemeClr val="accent2"/>
                </a:solidFill>
              </a:rPr>
              <a:t>after a violent partner forcibly removed it and destroyed it</a:t>
            </a:r>
            <a:r>
              <a:rPr lang="en-US">
                <a:solidFill>
                  <a:schemeClr val="tx2"/>
                </a:solidFill>
              </a:rPr>
              <a:t>. During a cohort follow-up, a data collector asks, “Since your previous </a:t>
            </a:r>
            <a:r>
              <a:rPr lang="en-US" dirty="0">
                <a:solidFill>
                  <a:schemeClr val="tx2"/>
                </a:solidFill>
              </a:rPr>
              <a:t>PrEP</a:t>
            </a:r>
            <a:r>
              <a:rPr lang="en-US">
                <a:solidFill>
                  <a:schemeClr val="tx2"/>
                </a:solidFill>
              </a:rPr>
              <a:t> visit, have you experienced a negative change because you are in the study or because of </a:t>
            </a:r>
            <a:r>
              <a:rPr lang="en-US" dirty="0">
                <a:solidFill>
                  <a:schemeClr val="tx2"/>
                </a:solidFill>
              </a:rPr>
              <a:t>PrEP</a:t>
            </a:r>
            <a:r>
              <a:rPr lang="en-US">
                <a:solidFill>
                  <a:schemeClr val="tx2"/>
                </a:solidFill>
              </a:rPr>
              <a:t>?”</a:t>
            </a:r>
          </a:p>
          <a:p>
            <a:endParaRPr lang="en-US">
              <a:solidFill>
                <a:schemeClr val="tx2"/>
              </a:solidFill>
            </a:endParaRPr>
          </a:p>
          <a:p>
            <a:r>
              <a:rPr lang="en-US">
                <a:solidFill>
                  <a:schemeClr val="tx2"/>
                </a:solidFill>
              </a:rPr>
              <a:t>Lerato, </a:t>
            </a:r>
            <a:r>
              <a:rPr lang="en-US" b="1">
                <a:solidFill>
                  <a:schemeClr val="accent2"/>
                </a:solidFill>
              </a:rPr>
              <a:t>who was just kicked out of her home and has not slept for two nights</a:t>
            </a:r>
            <a:r>
              <a:rPr lang="en-US">
                <a:solidFill>
                  <a:schemeClr val="tx2"/>
                </a:solidFill>
              </a:rPr>
              <a:t>, screams at a nurse when the nurse tells her she will have to wait one hour for her CAB </a:t>
            </a:r>
            <a:r>
              <a:rPr lang="en-US" dirty="0">
                <a:solidFill>
                  <a:schemeClr val="tx2"/>
                </a:solidFill>
              </a:rPr>
              <a:t>PrEP</a:t>
            </a:r>
            <a:r>
              <a:rPr lang="en-US">
                <a:solidFill>
                  <a:schemeClr val="tx2"/>
                </a:solidFill>
              </a:rPr>
              <a:t> injection. During an interview about unique </a:t>
            </a:r>
            <a:r>
              <a:rPr lang="en-US" dirty="0">
                <a:solidFill>
                  <a:schemeClr val="tx2"/>
                </a:solidFill>
              </a:rPr>
              <a:t>PrEP</a:t>
            </a:r>
            <a:r>
              <a:rPr lang="en-US">
                <a:solidFill>
                  <a:schemeClr val="tx2"/>
                </a:solidFill>
              </a:rPr>
              <a:t> experiences, a data collector asks, “Do you have any particularly positive or negative experiences that occurred during any </a:t>
            </a:r>
            <a:r>
              <a:rPr lang="en-US" dirty="0">
                <a:solidFill>
                  <a:schemeClr val="tx2"/>
                </a:solidFill>
              </a:rPr>
              <a:t>PrEP</a:t>
            </a:r>
            <a:r>
              <a:rPr lang="en-US">
                <a:solidFill>
                  <a:schemeClr val="tx2"/>
                </a:solidFill>
              </a:rPr>
              <a:t>-related visit since you joined the study that you would like to share?”</a:t>
            </a:r>
          </a:p>
        </p:txBody>
      </p:sp>
      <p:pic>
        <p:nvPicPr>
          <p:cNvPr id="11" name="Picture 10" descr="A picture containing dark&#10;&#10;Description automatically generated">
            <a:extLst>
              <a:ext uri="{FF2B5EF4-FFF2-40B4-BE49-F238E27FC236}">
                <a16:creationId xmlns:a16="http://schemas.microsoft.com/office/drawing/2014/main" id="{7CA2FD5D-150B-BC90-5D72-7E214D07510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3628063" y="1499921"/>
            <a:ext cx="2218698" cy="4846320"/>
          </a:xfrm>
          <a:prstGeom prst="rect">
            <a:avLst/>
          </a:prstGeom>
        </p:spPr>
      </p:pic>
    </p:spTree>
    <p:extLst>
      <p:ext uri="{BB962C8B-B14F-4D97-AF65-F5344CB8AC3E}">
        <p14:creationId xmlns:p14="http://schemas.microsoft.com/office/powerpoint/2010/main" val="1456615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5888DC-3749-62AE-6B8B-0FABB1006560}"/>
              </a:ext>
            </a:extLst>
          </p:cNvPr>
          <p:cNvSpPr>
            <a:spLocks noGrp="1"/>
          </p:cNvSpPr>
          <p:nvPr>
            <p:ph type="title"/>
          </p:nvPr>
        </p:nvSpPr>
        <p:spPr/>
        <p:txBody>
          <a:bodyPr/>
          <a:lstStyle/>
          <a:p>
            <a:r>
              <a:rPr lang="en-US" dirty="0">
                <a:latin typeface="Poppins SemiBold"/>
                <a:ea typeface="Roboto"/>
                <a:cs typeface="Poppins SemiBold"/>
              </a:rPr>
              <a:t>ROLE-PLAY</a:t>
            </a:r>
            <a:r>
              <a:rPr lang="en-US">
                <a:latin typeface="Poppins SemiBold"/>
                <a:ea typeface="Roboto"/>
                <a:cs typeface="Poppins SemiBold"/>
              </a:rPr>
              <a:t> INSTRUCTIONS</a:t>
            </a:r>
          </a:p>
        </p:txBody>
      </p:sp>
      <p:sp>
        <p:nvSpPr>
          <p:cNvPr id="6" name="Content Placeholder 5">
            <a:extLst>
              <a:ext uri="{FF2B5EF4-FFF2-40B4-BE49-F238E27FC236}">
                <a16:creationId xmlns:a16="http://schemas.microsoft.com/office/drawing/2014/main" id="{B4C57CAA-4BDC-1960-FC85-FF6CC0E1F42D}"/>
              </a:ext>
            </a:extLst>
          </p:cNvPr>
          <p:cNvSpPr>
            <a:spLocks noGrp="1"/>
          </p:cNvSpPr>
          <p:nvPr>
            <p:ph idx="1"/>
          </p:nvPr>
        </p:nvSpPr>
        <p:spPr>
          <a:xfrm>
            <a:off x="838200" y="1350336"/>
            <a:ext cx="5397500" cy="4826627"/>
          </a:xfrm>
        </p:spPr>
        <p:txBody>
          <a:bodyPr/>
          <a:lstStyle/>
          <a:p>
            <a:r>
              <a:rPr lang="en-US" sz="2200"/>
              <a:t>In groups of three, rotate roles so that each person is a study participant who has experienced trauma, a data collector, and an observer one time. Imagine that you are conducting an interview, and the study participant shows signs of distress. </a:t>
            </a:r>
          </a:p>
          <a:p>
            <a:r>
              <a:rPr lang="en-US" sz="2200"/>
              <a:t>During the interaction, the data collector will use their skills to create a safe space and provide psychological first aid, including making referrals as desired by the study participant.</a:t>
            </a:r>
          </a:p>
          <a:p>
            <a:r>
              <a:rPr lang="en-US" sz="2200"/>
              <a:t>After the three interactions </a:t>
            </a:r>
            <a:r>
              <a:rPr lang="en-US" sz="2200" dirty="0"/>
              <a:t>have been completed</a:t>
            </a:r>
            <a:r>
              <a:rPr lang="en-US" sz="2200"/>
              <a:t>, each observer will provide their feedback on what skills from the checklist were used, what went well, and what could be improved.</a:t>
            </a:r>
          </a:p>
        </p:txBody>
      </p:sp>
      <p:sp>
        <p:nvSpPr>
          <p:cNvPr id="9" name="TextBox 8">
            <a:extLst>
              <a:ext uri="{FF2B5EF4-FFF2-40B4-BE49-F238E27FC236}">
                <a16:creationId xmlns:a16="http://schemas.microsoft.com/office/drawing/2014/main" id="{5A74E24A-3132-93E0-2C5B-5D4C9DF6B939}"/>
              </a:ext>
            </a:extLst>
          </p:cNvPr>
          <p:cNvSpPr txBox="1"/>
          <p:nvPr/>
        </p:nvSpPr>
        <p:spPr>
          <a:xfrm>
            <a:off x="6527800" y="0"/>
            <a:ext cx="4783137" cy="6858000"/>
          </a:xfrm>
          <a:prstGeom prst="rect">
            <a:avLst/>
          </a:prstGeom>
          <a:solidFill>
            <a:schemeClr val="accent1"/>
          </a:solidFill>
          <a:ln>
            <a:solidFill>
              <a:schemeClr val="accent1"/>
            </a:solidFill>
          </a:ln>
        </p:spPr>
        <p:txBody>
          <a:bodyPr wrap="square" lIns="457200" tIns="457200" rIns="457200" bIns="457200" rtlCol="0" anchor="ctr">
            <a:noAutofit/>
          </a:bodyPr>
          <a:lstStyle/>
          <a:p>
            <a:pPr>
              <a:spcAft>
                <a:spcPts val="600"/>
              </a:spcAft>
            </a:pPr>
            <a:r>
              <a:rPr lang="en-US" b="1">
                <a:solidFill>
                  <a:schemeClr val="bg1"/>
                </a:solidFill>
                <a:latin typeface="Poppins" panose="00000500000000000000" pitchFamily="2" charset="0"/>
                <a:cs typeface="Poppins" panose="00000500000000000000" pitchFamily="2" charset="0"/>
              </a:rPr>
              <a:t>Creating a safe space</a:t>
            </a:r>
          </a:p>
          <a:p>
            <a:pPr lvl="1">
              <a:spcAft>
                <a:spcPts val="600"/>
              </a:spcAft>
            </a:pPr>
            <a:r>
              <a:rPr lang="en-US">
                <a:solidFill>
                  <a:schemeClr val="bg1"/>
                </a:solidFill>
                <a:latin typeface="Poppins" panose="00000500000000000000" pitchFamily="2" charset="0"/>
                <a:cs typeface="Poppins" panose="00000500000000000000" pitchFamily="2" charset="0"/>
              </a:rPr>
              <a:t>Meet in a private space where they feel physically safe.</a:t>
            </a:r>
          </a:p>
          <a:p>
            <a:pPr lvl="1">
              <a:spcAft>
                <a:spcPts val="600"/>
              </a:spcAft>
            </a:pPr>
            <a:r>
              <a:rPr lang="en-US">
                <a:solidFill>
                  <a:schemeClr val="bg1"/>
                </a:solidFill>
                <a:latin typeface="Poppins" panose="00000500000000000000" pitchFamily="2" charset="0"/>
                <a:cs typeface="Poppins" panose="00000500000000000000" pitchFamily="2" charset="0"/>
              </a:rPr>
              <a:t>Listen closely with empathy and without judgement.</a:t>
            </a:r>
          </a:p>
          <a:p>
            <a:pPr lvl="1">
              <a:spcAft>
                <a:spcPts val="600"/>
              </a:spcAft>
            </a:pPr>
            <a:r>
              <a:rPr lang="en-US">
                <a:solidFill>
                  <a:schemeClr val="bg1"/>
                </a:solidFill>
                <a:latin typeface="Poppins" panose="00000500000000000000" pitchFamily="2" charset="0"/>
                <a:cs typeface="Poppins" panose="00000500000000000000" pitchFamily="2" charset="0"/>
              </a:rPr>
              <a:t>Let them know they can trust you to protect their confidentiality.</a:t>
            </a:r>
          </a:p>
          <a:p>
            <a:pPr lvl="1">
              <a:spcAft>
                <a:spcPts val="600"/>
              </a:spcAft>
            </a:pPr>
            <a:r>
              <a:rPr lang="en-US">
                <a:solidFill>
                  <a:schemeClr val="bg1"/>
                </a:solidFill>
                <a:latin typeface="Poppins" panose="00000500000000000000" pitchFamily="2" charset="0"/>
                <a:cs typeface="Poppins" panose="00000500000000000000" pitchFamily="2" charset="0"/>
              </a:rPr>
              <a:t>Maximize participant choice and control.</a:t>
            </a:r>
          </a:p>
          <a:p>
            <a:pPr lvl="1">
              <a:spcAft>
                <a:spcPts val="600"/>
              </a:spcAft>
            </a:pPr>
            <a:r>
              <a:rPr lang="en-US">
                <a:solidFill>
                  <a:schemeClr val="bg1"/>
                </a:solidFill>
                <a:latin typeface="Poppins" panose="00000500000000000000" pitchFamily="2" charset="0"/>
                <a:cs typeface="Poppins" panose="00000500000000000000" pitchFamily="2" charset="0"/>
              </a:rPr>
              <a:t>Build in pauses and hold space for emotions.</a:t>
            </a:r>
          </a:p>
          <a:p>
            <a:pPr>
              <a:spcAft>
                <a:spcPts val="600"/>
              </a:spcAft>
            </a:pPr>
            <a:endParaRPr lang="en-US">
              <a:solidFill>
                <a:schemeClr val="bg1"/>
              </a:solidFill>
              <a:latin typeface="Poppins" panose="00000500000000000000" pitchFamily="2" charset="0"/>
              <a:cs typeface="Poppins" panose="00000500000000000000" pitchFamily="2" charset="0"/>
            </a:endParaRPr>
          </a:p>
          <a:p>
            <a:pPr>
              <a:spcAft>
                <a:spcPts val="600"/>
              </a:spcAft>
            </a:pPr>
            <a:r>
              <a:rPr lang="en-US" b="1">
                <a:solidFill>
                  <a:schemeClr val="bg1"/>
                </a:solidFill>
                <a:latin typeface="Poppins" panose="00000500000000000000" pitchFamily="2" charset="0"/>
                <a:cs typeface="Poppins" panose="00000500000000000000" pitchFamily="2" charset="0"/>
              </a:rPr>
              <a:t>Providing psychological first aid</a:t>
            </a:r>
          </a:p>
          <a:p>
            <a:pPr lvl="1">
              <a:spcAft>
                <a:spcPts val="600"/>
              </a:spcAft>
            </a:pPr>
            <a:r>
              <a:rPr lang="en-US">
                <a:solidFill>
                  <a:schemeClr val="bg1"/>
                </a:solidFill>
                <a:latin typeface="Poppins" panose="00000500000000000000" pitchFamily="2" charset="0"/>
                <a:cs typeface="Poppins" panose="00000500000000000000" pitchFamily="2" charset="0"/>
              </a:rPr>
              <a:t>Acknowledge and validate their experiences.</a:t>
            </a:r>
          </a:p>
          <a:p>
            <a:pPr lvl="1">
              <a:spcAft>
                <a:spcPts val="600"/>
              </a:spcAft>
            </a:pPr>
            <a:r>
              <a:rPr lang="en-US">
                <a:solidFill>
                  <a:schemeClr val="bg1"/>
                </a:solidFill>
                <a:latin typeface="Poppins" panose="00000500000000000000" pitchFamily="2" charset="0"/>
                <a:cs typeface="Poppins" panose="00000500000000000000" pitchFamily="2" charset="0"/>
              </a:rPr>
              <a:t>Offer options for support and follow their lead.</a:t>
            </a:r>
          </a:p>
        </p:txBody>
      </p:sp>
      <p:pic>
        <p:nvPicPr>
          <p:cNvPr id="11" name="Graphic 10" descr="Checkbox Checked with solid fill">
            <a:extLst>
              <a:ext uri="{FF2B5EF4-FFF2-40B4-BE49-F238E27FC236}">
                <a16:creationId xmlns:a16="http://schemas.microsoft.com/office/drawing/2014/main" id="{61DFC87B-6183-F684-E601-74284FB99E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30572" y="758671"/>
            <a:ext cx="457200" cy="457200"/>
          </a:xfrm>
          <a:prstGeom prst="rect">
            <a:avLst/>
          </a:prstGeom>
        </p:spPr>
      </p:pic>
      <p:pic>
        <p:nvPicPr>
          <p:cNvPr id="12" name="Graphic 11" descr="Checkbox Checked with solid fill">
            <a:extLst>
              <a:ext uri="{FF2B5EF4-FFF2-40B4-BE49-F238E27FC236}">
                <a16:creationId xmlns:a16="http://schemas.microsoft.com/office/drawing/2014/main" id="{1827FD72-2EC3-A619-47CF-A26882511C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30572" y="1673071"/>
            <a:ext cx="457200" cy="457200"/>
          </a:xfrm>
          <a:prstGeom prst="rect">
            <a:avLst/>
          </a:prstGeom>
        </p:spPr>
      </p:pic>
      <p:pic>
        <p:nvPicPr>
          <p:cNvPr id="13" name="Graphic 12" descr="Checkbox Checked with solid fill">
            <a:extLst>
              <a:ext uri="{FF2B5EF4-FFF2-40B4-BE49-F238E27FC236}">
                <a16:creationId xmlns:a16="http://schemas.microsoft.com/office/drawing/2014/main" id="{F1E48857-7F45-ED98-DBFA-70AF608E6C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30572" y="2304286"/>
            <a:ext cx="457200" cy="457200"/>
          </a:xfrm>
          <a:prstGeom prst="rect">
            <a:avLst/>
          </a:prstGeom>
        </p:spPr>
      </p:pic>
      <p:pic>
        <p:nvPicPr>
          <p:cNvPr id="14" name="Graphic 13" descr="Checkbox Checked with solid fill">
            <a:extLst>
              <a:ext uri="{FF2B5EF4-FFF2-40B4-BE49-F238E27FC236}">
                <a16:creationId xmlns:a16="http://schemas.microsoft.com/office/drawing/2014/main" id="{2ABABCD2-FFD1-7753-B617-F094D78B1F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30572" y="3179804"/>
            <a:ext cx="457200" cy="457200"/>
          </a:xfrm>
          <a:prstGeom prst="rect">
            <a:avLst/>
          </a:prstGeom>
        </p:spPr>
      </p:pic>
      <p:pic>
        <p:nvPicPr>
          <p:cNvPr id="15" name="Graphic 14" descr="Checkbox Checked with solid fill">
            <a:extLst>
              <a:ext uri="{FF2B5EF4-FFF2-40B4-BE49-F238E27FC236}">
                <a16:creationId xmlns:a16="http://schemas.microsoft.com/office/drawing/2014/main" id="{60F9B8D8-3F54-D1FA-95FB-B87A08A7D8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30572" y="3818079"/>
            <a:ext cx="457200" cy="457200"/>
          </a:xfrm>
          <a:prstGeom prst="rect">
            <a:avLst/>
          </a:prstGeom>
        </p:spPr>
      </p:pic>
      <p:pic>
        <p:nvPicPr>
          <p:cNvPr id="16" name="Graphic 15" descr="Checkbox Checked with solid fill">
            <a:extLst>
              <a:ext uri="{FF2B5EF4-FFF2-40B4-BE49-F238E27FC236}">
                <a16:creationId xmlns:a16="http://schemas.microsoft.com/office/drawing/2014/main" id="{A71C902F-5BE2-5B60-88E3-9CBAF3FD5B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30572" y="5154960"/>
            <a:ext cx="457200" cy="457200"/>
          </a:xfrm>
          <a:prstGeom prst="rect">
            <a:avLst/>
          </a:prstGeom>
        </p:spPr>
      </p:pic>
      <p:pic>
        <p:nvPicPr>
          <p:cNvPr id="17" name="Graphic 16" descr="Checkbox Checked with solid fill">
            <a:extLst>
              <a:ext uri="{FF2B5EF4-FFF2-40B4-BE49-F238E27FC236}">
                <a16:creationId xmlns:a16="http://schemas.microsoft.com/office/drawing/2014/main" id="{634507CB-A99F-FC28-6BE2-23D49A9D84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30572" y="5766217"/>
            <a:ext cx="457200" cy="457200"/>
          </a:xfrm>
          <a:prstGeom prst="rect">
            <a:avLst/>
          </a:prstGeom>
        </p:spPr>
      </p:pic>
    </p:spTree>
    <p:extLst>
      <p:ext uri="{BB962C8B-B14F-4D97-AF65-F5344CB8AC3E}">
        <p14:creationId xmlns:p14="http://schemas.microsoft.com/office/powerpoint/2010/main" val="10388100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art&#10;&#10;Description automatically generated">
            <a:extLst>
              <a:ext uri="{FF2B5EF4-FFF2-40B4-BE49-F238E27FC236}">
                <a16:creationId xmlns:a16="http://schemas.microsoft.com/office/drawing/2014/main" id="{7FAA3E79-C646-DFF5-1E45-D09AB7A20831}"/>
              </a:ext>
            </a:extLst>
          </p:cNvPr>
          <p:cNvPicPr>
            <a:picLocks noChangeAspect="1"/>
          </p:cNvPicPr>
          <p:nvPr/>
        </p:nvPicPr>
        <p:blipFill>
          <a:blip r:embed="rId3">
            <a:duotone>
              <a:schemeClr val="accent1">
                <a:shade val="45000"/>
                <a:satMod val="135000"/>
              </a:schemeClr>
              <a:prstClr val="white"/>
            </a:duotone>
          </a:blip>
          <a:stretch>
            <a:fillRect/>
          </a:stretch>
        </p:blipFill>
        <p:spPr>
          <a:xfrm>
            <a:off x="0" y="0"/>
            <a:ext cx="12191999" cy="6858000"/>
          </a:xfrm>
          <a:prstGeom prst="rect">
            <a:avLst/>
          </a:prstGeom>
        </p:spPr>
      </p:pic>
      <p:sp>
        <p:nvSpPr>
          <p:cNvPr id="2" name="Content Placeholder 1">
            <a:extLst>
              <a:ext uri="{FF2B5EF4-FFF2-40B4-BE49-F238E27FC236}">
                <a16:creationId xmlns:a16="http://schemas.microsoft.com/office/drawing/2014/main" id="{FA3BF3D3-AB54-C36A-653D-A2D68B1C5F42}"/>
              </a:ext>
            </a:extLst>
          </p:cNvPr>
          <p:cNvSpPr>
            <a:spLocks noGrp="1"/>
          </p:cNvSpPr>
          <p:nvPr>
            <p:ph idx="1"/>
          </p:nvPr>
        </p:nvSpPr>
        <p:spPr>
          <a:xfrm>
            <a:off x="762000" y="1482382"/>
            <a:ext cx="3233057" cy="4520410"/>
          </a:xfrm>
        </p:spPr>
        <p:txBody>
          <a:bodyPr vert="horz" lIns="91440" tIns="45720" rIns="91440" bIns="45720" rtlCol="0" anchor="t">
            <a:noAutofit/>
          </a:bodyPr>
          <a:lstStyle/>
          <a:p>
            <a:pPr marL="0" indent="0">
              <a:buNone/>
            </a:pPr>
            <a:r>
              <a:rPr lang="en-US" sz="2000"/>
              <a:t>Providing psychological first aid is an important step in addressing participant distress, but it is not your responsibility to solve participants’ problems. </a:t>
            </a:r>
          </a:p>
          <a:p>
            <a:pPr marL="0" indent="0">
              <a:buNone/>
            </a:pPr>
            <a:r>
              <a:rPr lang="en-US" sz="2000"/>
              <a:t>After using this approach, it is good to </a:t>
            </a:r>
            <a:r>
              <a:rPr lang="en-US" sz="2000" b="1">
                <a:solidFill>
                  <a:schemeClr val="accent2"/>
                </a:solidFill>
              </a:rPr>
              <a:t>check in with yourself and take time to respond to your own needs</a:t>
            </a:r>
            <a:r>
              <a:rPr lang="en-US" sz="2000"/>
              <a:t>. </a:t>
            </a:r>
          </a:p>
          <a:p>
            <a:pPr marL="0" indent="0">
              <a:buNone/>
            </a:pPr>
            <a:r>
              <a:rPr lang="en-US" sz="2000"/>
              <a:t>Supporting study participants is </a:t>
            </a:r>
            <a:r>
              <a:rPr lang="en-US" sz="2000" dirty="0"/>
              <a:t>possible </a:t>
            </a:r>
            <a:r>
              <a:rPr lang="en-US" sz="2000"/>
              <a:t>only when we are first supporting ourselves.</a:t>
            </a:r>
          </a:p>
        </p:txBody>
      </p:sp>
      <p:sp>
        <p:nvSpPr>
          <p:cNvPr id="3" name="Title 2">
            <a:extLst>
              <a:ext uri="{FF2B5EF4-FFF2-40B4-BE49-F238E27FC236}">
                <a16:creationId xmlns:a16="http://schemas.microsoft.com/office/drawing/2014/main" id="{FFC8B0F1-E64D-AABD-AD9F-2C6441AEE88C}"/>
              </a:ext>
            </a:extLst>
          </p:cNvPr>
          <p:cNvSpPr>
            <a:spLocks noGrp="1"/>
          </p:cNvSpPr>
          <p:nvPr>
            <p:ph type="title"/>
          </p:nvPr>
        </p:nvSpPr>
        <p:spPr>
          <a:xfrm>
            <a:off x="0" y="169691"/>
            <a:ext cx="10515600" cy="1143000"/>
          </a:xfrm>
        </p:spPr>
        <p:txBody>
          <a:bodyPr/>
          <a:lstStyle/>
          <a:p>
            <a:r>
              <a:rPr lang="en-US" b="0">
                <a:latin typeface="Poppins SemiBold"/>
                <a:ea typeface="Roboto"/>
                <a:cs typeface="Poppins SemiBold"/>
              </a:rPr>
              <a:t>REMINDER: TAKING </a:t>
            </a:r>
            <a:br>
              <a:rPr lang="en-US" b="0">
                <a:latin typeface="Poppins SemiBold"/>
                <a:ea typeface="Roboto"/>
                <a:cs typeface="Poppins SemiBold"/>
              </a:rPr>
            </a:br>
            <a:r>
              <a:rPr lang="en-US" b="0">
                <a:latin typeface="Poppins SemiBold"/>
                <a:ea typeface="Roboto"/>
                <a:cs typeface="Poppins SemiBold"/>
              </a:rPr>
              <a:t>CARE OF OURSELVES</a:t>
            </a:r>
            <a:endParaRPr lang="en-US"/>
          </a:p>
        </p:txBody>
      </p:sp>
      <p:sp>
        <p:nvSpPr>
          <p:cNvPr id="6" name="Content Placeholder 1">
            <a:extLst>
              <a:ext uri="{FF2B5EF4-FFF2-40B4-BE49-F238E27FC236}">
                <a16:creationId xmlns:a16="http://schemas.microsoft.com/office/drawing/2014/main" id="{4B390562-1BE0-BA4E-4123-70883FFB0886}"/>
              </a:ext>
            </a:extLst>
          </p:cNvPr>
          <p:cNvSpPr txBox="1">
            <a:spLocks/>
          </p:cNvSpPr>
          <p:nvPr/>
        </p:nvSpPr>
        <p:spPr>
          <a:xfrm>
            <a:off x="5257800" y="1482382"/>
            <a:ext cx="6477000" cy="482662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E0A141"/>
              </a:buClr>
              <a:buFont typeface="Wingdings" pitchFamily="2" charset="2"/>
              <a:buChar char="§"/>
              <a:defRPr sz="2800" kern="1200">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rgbClr val="E0A141"/>
              </a:buClr>
              <a:buFont typeface="Arial" panose="020B0604020202020204" pitchFamily="34" charset="0"/>
              <a:buChar char="•"/>
              <a:defRPr sz="2400" kern="1200">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lgn="l" defTabSz="914400" rtl="0" eaLnBrk="1" latinLnBrk="0" hangingPunct="1">
              <a:lnSpc>
                <a:spcPct val="90000"/>
              </a:lnSpc>
              <a:spcBef>
                <a:spcPts val="500"/>
              </a:spcBef>
              <a:buClr>
                <a:srgbClr val="E0A141"/>
              </a:buClr>
              <a:buFont typeface="Arial" panose="020B0604020202020204" pitchFamily="34" charset="0"/>
              <a:buChar char="•"/>
              <a:defRPr sz="2000" kern="1200">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4pPr>
            <a:lvl5pPr marL="20574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sz="2400" b="1">
                <a:solidFill>
                  <a:schemeClr val="accent2"/>
                </a:solidFill>
                <a:latin typeface="Calibri"/>
                <a:ea typeface="Roboto"/>
                <a:cs typeface="Calibri"/>
              </a:rPr>
              <a:t>Some ways that you can take care of yourself</a:t>
            </a:r>
          </a:p>
          <a:p>
            <a:pPr marL="0" indent="0">
              <a:buNone/>
            </a:pPr>
            <a:r>
              <a:rPr lang="en-US" sz="2400">
                <a:latin typeface="Calibri"/>
                <a:ea typeface="Roboto"/>
                <a:cs typeface="Calibri"/>
              </a:rPr>
              <a:t>Take a few deep breaths and ask yourself:</a:t>
            </a:r>
          </a:p>
          <a:p>
            <a:r>
              <a:rPr lang="en-US" sz="2400"/>
              <a:t>How am I feeling right now?</a:t>
            </a:r>
          </a:p>
          <a:p>
            <a:r>
              <a:rPr lang="en-US" sz="2400"/>
              <a:t>Do I need to rest, or spend time with a friend, or reach out for support?</a:t>
            </a:r>
          </a:p>
          <a:p>
            <a:pPr marL="0" indent="0">
              <a:buNone/>
            </a:pPr>
            <a:endParaRPr lang="en-US" sz="1000"/>
          </a:p>
          <a:p>
            <a:pPr marL="0" indent="0">
              <a:buNone/>
            </a:pPr>
            <a:r>
              <a:rPr lang="en-US" sz="2400"/>
              <a:t>Give yourself a few moments to listen to yourself and plan how to respond to what you need. </a:t>
            </a:r>
          </a:p>
          <a:p>
            <a:r>
              <a:rPr lang="en-US" sz="2400"/>
              <a:t>Think about how you can slow down or take a break if you need one.</a:t>
            </a:r>
          </a:p>
          <a:p>
            <a:r>
              <a:rPr lang="en-US" sz="2400"/>
              <a:t>Reach out to your supervisor if you need support.</a:t>
            </a:r>
          </a:p>
        </p:txBody>
      </p:sp>
    </p:spTree>
    <p:extLst>
      <p:ext uri="{BB962C8B-B14F-4D97-AF65-F5344CB8AC3E}">
        <p14:creationId xmlns:p14="http://schemas.microsoft.com/office/powerpoint/2010/main" val="41430842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AC89CC-7B5E-31CD-501A-968DB2B14C4B}"/>
              </a:ext>
            </a:extLst>
          </p:cNvPr>
          <p:cNvSpPr>
            <a:spLocks noGrp="1"/>
          </p:cNvSpPr>
          <p:nvPr>
            <p:ph type="body" sz="quarter" idx="13"/>
          </p:nvPr>
        </p:nvSpPr>
        <p:spPr/>
        <p:txBody>
          <a:bodyPr/>
          <a:lstStyle/>
          <a:p>
            <a:r>
              <a:rPr lang="en-US"/>
              <a:t>6</a:t>
            </a:r>
          </a:p>
        </p:txBody>
      </p:sp>
      <p:sp>
        <p:nvSpPr>
          <p:cNvPr id="3" name="Text Placeholder 2">
            <a:extLst>
              <a:ext uri="{FF2B5EF4-FFF2-40B4-BE49-F238E27FC236}">
                <a16:creationId xmlns:a16="http://schemas.microsoft.com/office/drawing/2014/main" id="{8554CAE6-0AD2-5710-6EB5-47EE7044380F}"/>
              </a:ext>
            </a:extLst>
          </p:cNvPr>
          <p:cNvSpPr>
            <a:spLocks noGrp="1"/>
          </p:cNvSpPr>
          <p:nvPr>
            <p:ph type="body" sz="quarter" idx="14"/>
          </p:nvPr>
        </p:nvSpPr>
        <p:spPr/>
        <p:txBody>
          <a:bodyPr/>
          <a:lstStyle/>
          <a:p>
            <a:r>
              <a:rPr lang="en-US"/>
              <a:t>CLOSING</a:t>
            </a:r>
          </a:p>
        </p:txBody>
      </p:sp>
    </p:spTree>
    <p:extLst>
      <p:ext uri="{BB962C8B-B14F-4D97-AF65-F5344CB8AC3E}">
        <p14:creationId xmlns:p14="http://schemas.microsoft.com/office/powerpoint/2010/main" val="786202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F829B-CB80-1B72-F3C8-38D112F4BC10}"/>
              </a:ext>
            </a:extLst>
          </p:cNvPr>
          <p:cNvSpPr>
            <a:spLocks noGrp="1"/>
          </p:cNvSpPr>
          <p:nvPr>
            <p:ph type="title"/>
          </p:nvPr>
        </p:nvSpPr>
        <p:spPr>
          <a:xfrm>
            <a:off x="0" y="190956"/>
            <a:ext cx="10515600" cy="1143000"/>
          </a:xfrm>
        </p:spPr>
        <p:txBody>
          <a:bodyPr>
            <a:normAutofit/>
          </a:bodyPr>
          <a:lstStyle/>
          <a:p>
            <a:r>
              <a:rPr lang="en-US"/>
              <a:t>OUR LEARNING OBJECTIVES </a:t>
            </a:r>
          </a:p>
        </p:txBody>
      </p:sp>
      <p:sp>
        <p:nvSpPr>
          <p:cNvPr id="3" name="Content Placeholder 2">
            <a:extLst>
              <a:ext uri="{FF2B5EF4-FFF2-40B4-BE49-F238E27FC236}">
                <a16:creationId xmlns:a16="http://schemas.microsoft.com/office/drawing/2014/main" id="{85AA3DBC-393E-9761-B058-5265A6B4B798}"/>
              </a:ext>
            </a:extLst>
          </p:cNvPr>
          <p:cNvSpPr>
            <a:spLocks noGrp="1"/>
          </p:cNvSpPr>
          <p:nvPr>
            <p:ph idx="1"/>
          </p:nvPr>
        </p:nvSpPr>
        <p:spPr>
          <a:xfrm>
            <a:off x="838200" y="1350963"/>
            <a:ext cx="9677400" cy="4826000"/>
          </a:xfrm>
        </p:spPr>
        <p:txBody>
          <a:bodyPr>
            <a:normAutofit fontScale="85000" lnSpcReduction="20000"/>
          </a:bodyPr>
          <a:lstStyle/>
          <a:p>
            <a:pPr marL="514350" indent="-514350">
              <a:buFont typeface="+mj-lt"/>
              <a:buAutoNum type="arabicPeriod"/>
            </a:pPr>
            <a:r>
              <a:rPr lang="en-US"/>
              <a:t>Identify ways to apply a trauma-informed approach in data collection</a:t>
            </a:r>
            <a:r>
              <a:rPr lang="en-US" dirty="0"/>
              <a:t>.</a:t>
            </a:r>
            <a:endParaRPr lang="en-US"/>
          </a:p>
          <a:p>
            <a:pPr marL="514350" indent="-514350">
              <a:buFont typeface="+mj-lt"/>
              <a:buAutoNum type="arabicPeriod"/>
            </a:pPr>
            <a:r>
              <a:rPr lang="en-US"/>
              <a:t>Describe the importance of using a trauma-informed approach in data collection</a:t>
            </a:r>
            <a:r>
              <a:rPr lang="en-US" dirty="0"/>
              <a:t>.</a:t>
            </a:r>
            <a:endParaRPr lang="en-US"/>
          </a:p>
          <a:p>
            <a:pPr marL="514350" indent="-514350">
              <a:buFont typeface="+mj-lt"/>
              <a:buAutoNum type="arabicPeriod"/>
            </a:pPr>
            <a:r>
              <a:rPr lang="en-US"/>
              <a:t>Identify signs of compassion fatigue and vicarious trauma</a:t>
            </a:r>
            <a:r>
              <a:rPr lang="en-US" dirty="0"/>
              <a:t>.</a:t>
            </a:r>
            <a:endParaRPr lang="en-US"/>
          </a:p>
          <a:p>
            <a:pPr marL="514350" indent="-514350">
              <a:buFont typeface="+mj-lt"/>
              <a:buAutoNum type="arabicPeriod"/>
            </a:pPr>
            <a:r>
              <a:rPr lang="en-US"/>
              <a:t>Recognize your feelings and needs when engaging with sensitive topics</a:t>
            </a:r>
            <a:r>
              <a:rPr lang="en-US" dirty="0"/>
              <a:t>.</a:t>
            </a:r>
            <a:endParaRPr lang="en-US"/>
          </a:p>
          <a:p>
            <a:pPr marL="514350" indent="-514350">
              <a:buFont typeface="+mj-lt"/>
              <a:buAutoNum type="arabicPeriod"/>
            </a:pPr>
            <a:r>
              <a:rPr lang="en-US"/>
              <a:t>Explore self-care strategies to prevent or reduce compassion fatigue and vicarious trauma</a:t>
            </a:r>
            <a:r>
              <a:rPr lang="en-US" dirty="0"/>
              <a:t>.</a:t>
            </a:r>
            <a:endParaRPr lang="en-US"/>
          </a:p>
          <a:p>
            <a:pPr marL="514350" indent="-514350">
              <a:buFont typeface="+mj-lt"/>
              <a:buAutoNum type="arabicPeriod"/>
            </a:pPr>
            <a:r>
              <a:rPr lang="en-US"/>
              <a:t>Explore organizational support that is available</a:t>
            </a:r>
            <a:r>
              <a:rPr lang="en-US" dirty="0"/>
              <a:t>.</a:t>
            </a:r>
            <a:endParaRPr lang="en-US"/>
          </a:p>
          <a:p>
            <a:pPr marL="514350" indent="-514350">
              <a:buFont typeface="+mj-lt"/>
              <a:buAutoNum type="arabicPeriod"/>
            </a:pPr>
            <a:r>
              <a:rPr lang="en-US"/>
              <a:t>Describe ways to create a physically and emotionally safe space for study participants</a:t>
            </a:r>
            <a:r>
              <a:rPr lang="en-US" dirty="0"/>
              <a:t>.</a:t>
            </a:r>
            <a:endParaRPr lang="en-US"/>
          </a:p>
          <a:p>
            <a:pPr marL="514350" indent="-514350">
              <a:buFont typeface="+mj-lt"/>
              <a:buAutoNum type="arabicPeriod"/>
            </a:pPr>
            <a:r>
              <a:rPr lang="en-US"/>
              <a:t>Describe the steps to ask study participants about violence</a:t>
            </a:r>
            <a:r>
              <a:rPr lang="en-US" dirty="0"/>
              <a:t>.</a:t>
            </a:r>
            <a:endParaRPr lang="en-US"/>
          </a:p>
          <a:p>
            <a:pPr marL="514350" indent="-514350">
              <a:buFont typeface="+mj-lt"/>
              <a:buAutoNum type="arabicPeriod"/>
            </a:pPr>
            <a:r>
              <a:rPr lang="en-US"/>
              <a:t>Demonstrate practical skills in identifying and responding to distress, including acknowledging and validating experiences and offering support and warm referrals</a:t>
            </a:r>
            <a:r>
              <a:rPr lang="en-US" dirty="0"/>
              <a:t>.</a:t>
            </a:r>
            <a:endParaRPr lang="en-US"/>
          </a:p>
        </p:txBody>
      </p:sp>
    </p:spTree>
    <p:extLst>
      <p:ext uri="{BB962C8B-B14F-4D97-AF65-F5344CB8AC3E}">
        <p14:creationId xmlns:p14="http://schemas.microsoft.com/office/powerpoint/2010/main" val="17897507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832F7-E03E-4968-9C25-79DACA073EA8}"/>
              </a:ext>
            </a:extLst>
          </p:cNvPr>
          <p:cNvSpPr>
            <a:spLocks noGrp="1"/>
          </p:cNvSpPr>
          <p:nvPr>
            <p:ph type="title"/>
          </p:nvPr>
        </p:nvSpPr>
        <p:spPr>
          <a:xfrm>
            <a:off x="0" y="190956"/>
            <a:ext cx="10515600" cy="1143000"/>
          </a:xfrm>
        </p:spPr>
        <p:txBody>
          <a:bodyPr/>
          <a:lstStyle/>
          <a:p>
            <a:r>
              <a:rPr lang="en-US"/>
              <a:t>OBJECTIVES REVISITED</a:t>
            </a:r>
          </a:p>
        </p:txBody>
      </p:sp>
      <p:sp>
        <p:nvSpPr>
          <p:cNvPr id="6" name="Content Placeholder 5">
            <a:extLst>
              <a:ext uri="{FF2B5EF4-FFF2-40B4-BE49-F238E27FC236}">
                <a16:creationId xmlns:a16="http://schemas.microsoft.com/office/drawing/2014/main" id="{70A0D694-9B61-894C-86F0-6DD7722B8CF5}"/>
              </a:ext>
            </a:extLst>
          </p:cNvPr>
          <p:cNvSpPr>
            <a:spLocks noGrp="1"/>
          </p:cNvSpPr>
          <p:nvPr>
            <p:ph idx="1"/>
          </p:nvPr>
        </p:nvSpPr>
        <p:spPr>
          <a:xfrm>
            <a:off x="838200" y="1350962"/>
            <a:ext cx="7924800" cy="5227637"/>
          </a:xfrm>
        </p:spPr>
        <p:txBody>
          <a:bodyPr>
            <a:normAutofit fontScale="77500" lnSpcReduction="20000"/>
          </a:bodyPr>
          <a:lstStyle/>
          <a:p>
            <a:pPr marL="514350" indent="-514350">
              <a:buFont typeface="+mj-lt"/>
              <a:buAutoNum type="arabicPeriod"/>
            </a:pPr>
            <a:r>
              <a:rPr lang="en-US"/>
              <a:t>Identify ways to apply a trauma-informed approach in data collection</a:t>
            </a:r>
            <a:r>
              <a:rPr lang="en-US" dirty="0"/>
              <a:t>.</a:t>
            </a:r>
            <a:endParaRPr lang="en-US"/>
          </a:p>
          <a:p>
            <a:pPr marL="514350" indent="-514350">
              <a:buFont typeface="+mj-lt"/>
              <a:buAutoNum type="arabicPeriod"/>
            </a:pPr>
            <a:r>
              <a:rPr lang="en-US"/>
              <a:t>Describe the importance of using a trauma-informed approach in data collection</a:t>
            </a:r>
            <a:r>
              <a:rPr lang="en-US" dirty="0"/>
              <a:t>.</a:t>
            </a:r>
            <a:endParaRPr lang="en-US"/>
          </a:p>
          <a:p>
            <a:pPr marL="514350" indent="-514350">
              <a:buFont typeface="+mj-lt"/>
              <a:buAutoNum type="arabicPeriod"/>
            </a:pPr>
            <a:r>
              <a:rPr lang="en-US"/>
              <a:t>Identify signs of compassion fatigue and vicarious trauma</a:t>
            </a:r>
            <a:r>
              <a:rPr lang="en-US" dirty="0"/>
              <a:t>.</a:t>
            </a:r>
            <a:endParaRPr lang="en-US"/>
          </a:p>
          <a:p>
            <a:pPr marL="514350" indent="-514350">
              <a:buFont typeface="+mj-lt"/>
              <a:buAutoNum type="arabicPeriod"/>
            </a:pPr>
            <a:r>
              <a:rPr lang="en-US"/>
              <a:t>Recognize your feelings and needs when engaging with sensitive topics</a:t>
            </a:r>
            <a:r>
              <a:rPr lang="en-US" dirty="0"/>
              <a:t>.</a:t>
            </a:r>
            <a:endParaRPr lang="en-US"/>
          </a:p>
          <a:p>
            <a:pPr marL="514350" indent="-514350">
              <a:buFont typeface="+mj-lt"/>
              <a:buAutoNum type="arabicPeriod"/>
            </a:pPr>
            <a:r>
              <a:rPr lang="en-US"/>
              <a:t>Explore self-care strategies to prevent or reduce compassion fatigue and vicarious trauma</a:t>
            </a:r>
            <a:r>
              <a:rPr lang="en-US" dirty="0"/>
              <a:t>.</a:t>
            </a:r>
            <a:endParaRPr lang="en-US"/>
          </a:p>
          <a:p>
            <a:pPr marL="514350" indent="-514350">
              <a:buFont typeface="+mj-lt"/>
              <a:buAutoNum type="arabicPeriod"/>
            </a:pPr>
            <a:r>
              <a:rPr lang="en-US"/>
              <a:t>Explore organizational support that is available</a:t>
            </a:r>
            <a:r>
              <a:rPr lang="en-US" dirty="0"/>
              <a:t>.</a:t>
            </a:r>
            <a:endParaRPr lang="en-US"/>
          </a:p>
          <a:p>
            <a:pPr marL="514350" indent="-514350">
              <a:buFont typeface="+mj-lt"/>
              <a:buAutoNum type="arabicPeriod"/>
            </a:pPr>
            <a:r>
              <a:rPr lang="en-US"/>
              <a:t>Describe ways to create a physically and emotionally safe space for study participants</a:t>
            </a:r>
            <a:r>
              <a:rPr lang="en-US" dirty="0"/>
              <a:t>.</a:t>
            </a:r>
            <a:endParaRPr lang="en-US"/>
          </a:p>
          <a:p>
            <a:pPr marL="514350" indent="-514350">
              <a:buFont typeface="+mj-lt"/>
              <a:buAutoNum type="arabicPeriod"/>
            </a:pPr>
            <a:r>
              <a:rPr lang="en-US"/>
              <a:t>Describe the steps to ask study participants about violence</a:t>
            </a:r>
            <a:r>
              <a:rPr lang="en-US" dirty="0"/>
              <a:t>.</a:t>
            </a:r>
            <a:endParaRPr lang="en-US"/>
          </a:p>
          <a:p>
            <a:pPr marL="514350" indent="-514350">
              <a:buFont typeface="+mj-lt"/>
              <a:buAutoNum type="arabicPeriod"/>
            </a:pPr>
            <a:r>
              <a:rPr lang="en-US"/>
              <a:t>Demonstrate practical skills in identifying and responding to distress, including acknowledging and validating experiences and offering support and warm referrals</a:t>
            </a:r>
            <a:r>
              <a:rPr lang="en-US" dirty="0"/>
              <a:t>.</a:t>
            </a:r>
            <a:endParaRPr lang="en-US"/>
          </a:p>
        </p:txBody>
      </p:sp>
      <p:sp>
        <p:nvSpPr>
          <p:cNvPr id="4" name="Slide Number Placeholder 3">
            <a:extLst>
              <a:ext uri="{FF2B5EF4-FFF2-40B4-BE49-F238E27FC236}">
                <a16:creationId xmlns:a16="http://schemas.microsoft.com/office/drawing/2014/main" id="{FF3B6886-B7E5-4AE6-B4DF-2CFBC70D6B2D}"/>
              </a:ext>
            </a:extLst>
          </p:cNvPr>
          <p:cNvSpPr>
            <a:spLocks noGrp="1"/>
          </p:cNvSpPr>
          <p:nvPr>
            <p:ph type="sldNum" sz="quarter" idx="4294967295"/>
          </p:nvPr>
        </p:nvSpPr>
        <p:spPr>
          <a:xfrm>
            <a:off x="9448800" y="6356350"/>
            <a:ext cx="2743200" cy="365125"/>
          </a:xfrm>
        </p:spPr>
        <p:txBody>
          <a:bodyPr/>
          <a:lstStyle/>
          <a:p>
            <a:pPr>
              <a:defRPr/>
            </a:pPr>
            <a:fld id="{4C0A3798-3E55-40AD-888C-464D28038119}" type="slidenum">
              <a:rPr lang="en-US" smtClean="0"/>
              <a:pPr>
                <a:defRPr/>
              </a:pPr>
              <a:t>60</a:t>
            </a:fld>
            <a:endParaRPr lang="en-US"/>
          </a:p>
        </p:txBody>
      </p:sp>
      <p:pic>
        <p:nvPicPr>
          <p:cNvPr id="3" name="Graphic 2" descr="Chat outline">
            <a:extLst>
              <a:ext uri="{FF2B5EF4-FFF2-40B4-BE49-F238E27FC236}">
                <a16:creationId xmlns:a16="http://schemas.microsoft.com/office/drawing/2014/main" id="{883815FA-4711-8D88-3208-68A4FEBA8A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91600" y="1580000"/>
            <a:ext cx="914400" cy="914400"/>
          </a:xfrm>
          <a:prstGeom prst="rect">
            <a:avLst/>
          </a:prstGeom>
        </p:spPr>
      </p:pic>
      <p:sp>
        <p:nvSpPr>
          <p:cNvPr id="7" name="TextBox 6">
            <a:extLst>
              <a:ext uri="{FF2B5EF4-FFF2-40B4-BE49-F238E27FC236}">
                <a16:creationId xmlns:a16="http://schemas.microsoft.com/office/drawing/2014/main" id="{E3F2FD21-8755-6540-1129-D78C34381DF6}"/>
              </a:ext>
            </a:extLst>
          </p:cNvPr>
          <p:cNvSpPr txBox="1"/>
          <p:nvPr/>
        </p:nvSpPr>
        <p:spPr>
          <a:xfrm>
            <a:off x="8864600" y="2494400"/>
            <a:ext cx="2349500" cy="2862322"/>
          </a:xfrm>
          <a:prstGeom prst="rect">
            <a:avLst/>
          </a:prstGeom>
          <a:noFill/>
        </p:spPr>
        <p:txBody>
          <a:bodyPr wrap="square">
            <a:spAutoFit/>
          </a:bodyPr>
          <a:lstStyle/>
          <a:p>
            <a:r>
              <a:rPr lang="en-US" b="1"/>
              <a:t>Which learning objectives did you achieve? Which do you need more information, practice, or support on? </a:t>
            </a:r>
          </a:p>
          <a:p>
            <a:r>
              <a:rPr lang="en-US"/>
              <a:t>If comfortable, share your responses in the chat box or by unmuting your mic.</a:t>
            </a:r>
          </a:p>
        </p:txBody>
      </p:sp>
    </p:spTree>
    <p:extLst>
      <p:ext uri="{BB962C8B-B14F-4D97-AF65-F5344CB8AC3E}">
        <p14:creationId xmlns:p14="http://schemas.microsoft.com/office/powerpoint/2010/main" val="3757468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2A93BB-5FD1-9E5E-30EF-5B4B716EE671}"/>
              </a:ext>
            </a:extLst>
          </p:cNvPr>
          <p:cNvSpPr>
            <a:spLocks noGrp="1"/>
          </p:cNvSpPr>
          <p:nvPr>
            <p:ph type="title"/>
          </p:nvPr>
        </p:nvSpPr>
        <p:spPr/>
        <p:txBody>
          <a:bodyPr/>
          <a:lstStyle/>
          <a:p>
            <a:r>
              <a:rPr lang="en-US"/>
              <a:t>USEFUL RESOURCES</a:t>
            </a:r>
          </a:p>
        </p:txBody>
      </p:sp>
      <p:graphicFrame>
        <p:nvGraphicFramePr>
          <p:cNvPr id="2" name="Table 2">
            <a:extLst>
              <a:ext uri="{FF2B5EF4-FFF2-40B4-BE49-F238E27FC236}">
                <a16:creationId xmlns:a16="http://schemas.microsoft.com/office/drawing/2014/main" id="{78EE0D4E-E90E-11D6-0EC4-5E3944CF4CF4}"/>
              </a:ext>
            </a:extLst>
          </p:cNvPr>
          <p:cNvGraphicFramePr>
            <a:graphicFrameLocks noGrp="1"/>
          </p:cNvGraphicFramePr>
          <p:nvPr>
            <p:extLst>
              <p:ext uri="{D42A27DB-BD31-4B8C-83A1-F6EECF244321}">
                <p14:modId xmlns:p14="http://schemas.microsoft.com/office/powerpoint/2010/main" val="671141967"/>
              </p:ext>
            </p:extLst>
          </p:nvPr>
        </p:nvGraphicFramePr>
        <p:xfrm>
          <a:off x="838201" y="1058724"/>
          <a:ext cx="9677399" cy="5669280"/>
        </p:xfrm>
        <a:graphic>
          <a:graphicData uri="http://schemas.openxmlformats.org/drawingml/2006/table">
            <a:tbl>
              <a:tblPr bandRow="1">
                <a:tableStyleId>{BC89EF96-8CEA-46FF-86C4-4CE0E7609802}</a:tableStyleId>
              </a:tblPr>
              <a:tblGrid>
                <a:gridCol w="371975">
                  <a:extLst>
                    <a:ext uri="{9D8B030D-6E8A-4147-A177-3AD203B41FA5}">
                      <a16:colId xmlns:a16="http://schemas.microsoft.com/office/drawing/2014/main" val="1286028763"/>
                    </a:ext>
                  </a:extLst>
                </a:gridCol>
                <a:gridCol w="9305424">
                  <a:extLst>
                    <a:ext uri="{9D8B030D-6E8A-4147-A177-3AD203B41FA5}">
                      <a16:colId xmlns:a16="http://schemas.microsoft.com/office/drawing/2014/main" val="1991475548"/>
                    </a:ext>
                  </a:extLst>
                </a:gridCol>
              </a:tblGrid>
              <a:tr h="370840">
                <a:tc>
                  <a:txBody>
                    <a:bodyPr/>
                    <a:lstStyle/>
                    <a:p>
                      <a:r>
                        <a:rPr lang="en-US" sz="1800" b="1">
                          <a:effectLst/>
                        </a:rPr>
                        <a:t>1</a:t>
                      </a:r>
                    </a:p>
                  </a:txBody>
                  <a:tcPr/>
                </a:tc>
                <a:tc>
                  <a:txBody>
                    <a:bodyPr/>
                    <a:lstStyle/>
                    <a:p>
                      <a:r>
                        <a:rPr lang="en-US" sz="1800" b="1"/>
                        <a:t>Trauma Responsiveness in Participatory Research Blog</a:t>
                      </a:r>
                    </a:p>
                    <a:p>
                      <a:r>
                        <a:rPr lang="en-US" sz="1800"/>
                        <a:t>Sarah Fathallah | 2022 | </a:t>
                      </a:r>
                      <a:r>
                        <a:rPr lang="en-US" sz="1800">
                          <a:hlinkClick r:id="rId3"/>
                        </a:rPr>
                        <a:t>thinkofus.org </a:t>
                      </a:r>
                      <a:endParaRPr lang="en-US" sz="1800"/>
                    </a:p>
                  </a:txBody>
                  <a:tcPr>
                    <a:solidFill>
                      <a:srgbClr val="CDE1E2"/>
                    </a:solidFill>
                  </a:tcPr>
                </a:tc>
                <a:extLst>
                  <a:ext uri="{0D108BD9-81ED-4DB2-BD59-A6C34878D82A}">
                    <a16:rowId xmlns:a16="http://schemas.microsoft.com/office/drawing/2014/main" val="2928505630"/>
                  </a:ext>
                </a:extLst>
              </a:tr>
              <a:tr h="370840">
                <a:tc>
                  <a:txBody>
                    <a:bodyPr/>
                    <a:lstStyle/>
                    <a:p>
                      <a:r>
                        <a:rPr lang="en-US" sz="1800" b="1">
                          <a:effectLst/>
                        </a:rPr>
                        <a:t>2</a:t>
                      </a:r>
                    </a:p>
                  </a:txBody>
                  <a:tcPr/>
                </a:tc>
                <a:tc>
                  <a:txBody>
                    <a:bodyPr/>
                    <a:lstStyle/>
                    <a:p>
                      <a:r>
                        <a:rPr lang="en-US" sz="1800" b="1"/>
                        <a:t>Guidelines for the Prevention and Management of Vicarious Trauma Among Researchers of Sexual and Intimate Partner Violence</a:t>
                      </a:r>
                    </a:p>
                    <a:p>
                      <a:r>
                        <a:rPr lang="en-US" sz="1800"/>
                        <a:t>SVRI | 2015 | </a:t>
                      </a:r>
                      <a:r>
                        <a:rPr lang="en-US" sz="1800">
                          <a:hlinkClick r:id="rId4"/>
                        </a:rPr>
                        <a:t>svri.org</a:t>
                      </a:r>
                      <a:r>
                        <a:rPr lang="en-US" sz="1800"/>
                        <a:t> </a:t>
                      </a:r>
                    </a:p>
                  </a:txBody>
                  <a:tcPr/>
                </a:tc>
                <a:extLst>
                  <a:ext uri="{0D108BD9-81ED-4DB2-BD59-A6C34878D82A}">
                    <a16:rowId xmlns:a16="http://schemas.microsoft.com/office/drawing/2014/main" val="29132183"/>
                  </a:ext>
                </a:extLst>
              </a:tr>
              <a:tr h="370840">
                <a:tc>
                  <a:txBody>
                    <a:bodyPr/>
                    <a:lstStyle/>
                    <a:p>
                      <a:r>
                        <a:rPr lang="en-US" sz="1800" b="1">
                          <a:effectLst/>
                        </a:rPr>
                        <a:t>3</a:t>
                      </a:r>
                    </a:p>
                  </a:txBody>
                  <a:tcPr/>
                </a:tc>
                <a:tc>
                  <a:txBody>
                    <a:bodyPr/>
                    <a:lstStyle/>
                    <a:p>
                      <a:r>
                        <a:rPr lang="en-US" sz="1800" b="1"/>
                        <a:t>Understanding &amp; Addressing Vicarious Trauma Online Training Module</a:t>
                      </a:r>
                    </a:p>
                    <a:p>
                      <a:r>
                        <a:rPr lang="en-US" sz="1800"/>
                        <a:t>The Headington Institute | 2018 | </a:t>
                      </a:r>
                      <a:r>
                        <a:rPr lang="en-US" sz="1800">
                          <a:hlinkClick r:id="rId5"/>
                        </a:rPr>
                        <a:t>headington-institute.org</a:t>
                      </a:r>
                      <a:endParaRPr lang="en-US" sz="1800"/>
                    </a:p>
                  </a:txBody>
                  <a:tcPr/>
                </a:tc>
                <a:extLst>
                  <a:ext uri="{0D108BD9-81ED-4DB2-BD59-A6C34878D82A}">
                    <a16:rowId xmlns:a16="http://schemas.microsoft.com/office/drawing/2014/main" val="1854146760"/>
                  </a:ext>
                </a:extLst>
              </a:tr>
              <a:tr h="370840">
                <a:tc>
                  <a:txBody>
                    <a:bodyPr/>
                    <a:lstStyle/>
                    <a:p>
                      <a:r>
                        <a:rPr lang="en-US" sz="1800" b="1"/>
                        <a:t>4</a:t>
                      </a:r>
                    </a:p>
                  </a:txBody>
                  <a:tcPr/>
                </a:tc>
                <a:tc>
                  <a:txBody>
                    <a:bodyPr/>
                    <a:lstStyle/>
                    <a:p>
                      <a:r>
                        <a:rPr lang="en-US" sz="1800" b="1"/>
                        <a:t>Self and Collective Care Toolbox</a:t>
                      </a:r>
                    </a:p>
                    <a:p>
                      <a:r>
                        <a:rPr lang="en-US" sz="1800"/>
                        <a:t>Just Associates, Furia Zine, Raising Voices | 2019 | </a:t>
                      </a:r>
                      <a:r>
                        <a:rPr lang="en-US" sz="1800">
                          <a:hlinkClick r:id="rId6"/>
                        </a:rPr>
                        <a:t>preventgbvafrica.org</a:t>
                      </a:r>
                      <a:r>
                        <a:rPr lang="en-US" sz="1800"/>
                        <a:t> </a:t>
                      </a:r>
                      <a:endParaRPr lang="en-US" sz="1800" dirty="0"/>
                    </a:p>
                  </a:txBody>
                  <a:tcPr/>
                </a:tc>
                <a:extLst>
                  <a:ext uri="{0D108BD9-81ED-4DB2-BD59-A6C34878D82A}">
                    <a16:rowId xmlns:a16="http://schemas.microsoft.com/office/drawing/2014/main" val="657901831"/>
                  </a:ext>
                </a:extLst>
              </a:tr>
              <a:tr h="370840">
                <a:tc>
                  <a:txBody>
                    <a:bodyPr/>
                    <a:lstStyle/>
                    <a:p>
                      <a:r>
                        <a:rPr lang="en-US" sz="1800" b="1"/>
                        <a:t>5</a:t>
                      </a:r>
                    </a:p>
                  </a:txBody>
                  <a:tcPr/>
                </a:tc>
                <a:tc>
                  <a:txBody>
                    <a:bodyPr/>
                    <a:lstStyle/>
                    <a:p>
                      <a:r>
                        <a:rPr lang="en-US" sz="1800" b="1"/>
                        <a:t>Dare to Care: Wellness, Self and Collective Care for Those Working in the VAW and VAC Fields Online Training</a:t>
                      </a:r>
                    </a:p>
                    <a:p>
                      <a:r>
                        <a:rPr lang="en-US" sz="1800"/>
                        <a:t>SVRI | 2022 | </a:t>
                      </a:r>
                      <a:r>
                        <a:rPr lang="en-US" sz="1800">
                          <a:hlinkClick r:id="rId7"/>
                        </a:rPr>
                        <a:t>svri.thinkific.com</a:t>
                      </a:r>
                      <a:endParaRPr lang="en-US" sz="1800"/>
                    </a:p>
                  </a:txBody>
                  <a:tcPr/>
                </a:tc>
                <a:extLst>
                  <a:ext uri="{0D108BD9-81ED-4DB2-BD59-A6C34878D82A}">
                    <a16:rowId xmlns:a16="http://schemas.microsoft.com/office/drawing/2014/main" val="1063211945"/>
                  </a:ext>
                </a:extLst>
              </a:tr>
              <a:tr h="370840">
                <a:tc>
                  <a:txBody>
                    <a:bodyPr/>
                    <a:lstStyle/>
                    <a:p>
                      <a:r>
                        <a:rPr lang="en-US" sz="1800" b="1"/>
                        <a:t>6</a:t>
                      </a:r>
                    </a:p>
                  </a:txBody>
                  <a:tcPr/>
                </a:tc>
                <a:tc>
                  <a:txBody>
                    <a:bodyPr/>
                    <a:lstStyle/>
                    <a:p>
                      <a:r>
                        <a:rPr lang="en-US" sz="1800" b="1"/>
                        <a:t>How to Embed Self- and Collective Care in Organizations Addressing Gender-Based Violence</a:t>
                      </a:r>
                    </a:p>
                    <a:p>
                      <a:r>
                        <a:rPr lang="en-US" sz="1800"/>
                        <a:t>USAID CARE-GBV | 2022 | </a:t>
                      </a:r>
                      <a:r>
                        <a:rPr lang="en-US" sz="1800">
                          <a:hlinkClick r:id="rId8"/>
                        </a:rPr>
                        <a:t>makingcents.com</a:t>
                      </a:r>
                      <a:r>
                        <a:rPr lang="en-US" sz="1800"/>
                        <a:t> </a:t>
                      </a:r>
                    </a:p>
                  </a:txBody>
                  <a:tcPr/>
                </a:tc>
                <a:extLst>
                  <a:ext uri="{0D108BD9-81ED-4DB2-BD59-A6C34878D82A}">
                    <a16:rowId xmlns:a16="http://schemas.microsoft.com/office/drawing/2014/main" val="2479255789"/>
                  </a:ext>
                </a:extLst>
              </a:tr>
              <a:tr h="370840">
                <a:tc>
                  <a:txBody>
                    <a:bodyPr/>
                    <a:lstStyle/>
                    <a:p>
                      <a:r>
                        <a:rPr lang="en-US" sz="1800" b="1"/>
                        <a:t>7</a:t>
                      </a:r>
                    </a:p>
                  </a:txBody>
                  <a:tcPr/>
                </a:tc>
                <a:tc>
                  <a:txBody>
                    <a:bodyPr/>
                    <a:lstStyle/>
                    <a:p>
                      <a:r>
                        <a:rPr lang="en-US" sz="1800" b="1"/>
                        <a:t>Providing An Initial Response to Gender-Based Violence Online Training</a:t>
                      </a:r>
                    </a:p>
                    <a:p>
                      <a:r>
                        <a:rPr lang="en-US" sz="1800"/>
                        <a:t>NCPTSD, NCTSN | </a:t>
                      </a:r>
                      <a:r>
                        <a:rPr lang="en-US" sz="1800">
                          <a:hlinkClick r:id="rId9"/>
                        </a:rPr>
                        <a:t>learn.nctsn.org</a:t>
                      </a:r>
                      <a:r>
                        <a:rPr lang="en-US" sz="1800"/>
                        <a:t> </a:t>
                      </a:r>
                    </a:p>
                  </a:txBody>
                  <a:tcPr/>
                </a:tc>
                <a:extLst>
                  <a:ext uri="{0D108BD9-81ED-4DB2-BD59-A6C34878D82A}">
                    <a16:rowId xmlns:a16="http://schemas.microsoft.com/office/drawing/2014/main" val="3645096976"/>
                  </a:ext>
                </a:extLst>
              </a:tr>
              <a:tr h="370840">
                <a:tc>
                  <a:txBody>
                    <a:bodyPr/>
                    <a:lstStyle/>
                    <a:p>
                      <a:r>
                        <a:rPr lang="en-US" sz="1800" b="1"/>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Psychological First Aid and Skills for Psychological Recovery Online Training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UNICEF, UNHCR, IOM | </a:t>
                      </a:r>
                      <a:r>
                        <a:rPr lang="en-US" sz="1800">
                          <a:hlinkClick r:id="rId10"/>
                        </a:rPr>
                        <a:t>www.unicef.org</a:t>
                      </a:r>
                      <a:r>
                        <a:rPr lang="en-US" sz="1800"/>
                        <a:t> </a:t>
                      </a:r>
                    </a:p>
                  </a:txBody>
                  <a:tcPr/>
                </a:tc>
                <a:extLst>
                  <a:ext uri="{0D108BD9-81ED-4DB2-BD59-A6C34878D82A}">
                    <a16:rowId xmlns:a16="http://schemas.microsoft.com/office/drawing/2014/main" val="1498473655"/>
                  </a:ext>
                </a:extLst>
              </a:tr>
            </a:tbl>
          </a:graphicData>
        </a:graphic>
      </p:graphicFrame>
    </p:spTree>
    <p:extLst>
      <p:ext uri="{BB962C8B-B14F-4D97-AF65-F5344CB8AC3E}">
        <p14:creationId xmlns:p14="http://schemas.microsoft.com/office/powerpoint/2010/main" val="23765347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920AF13-DC48-866D-BE25-F5A0AB525C33}"/>
              </a:ext>
            </a:extLst>
          </p:cNvPr>
          <p:cNvGrpSpPr/>
          <p:nvPr/>
        </p:nvGrpSpPr>
        <p:grpSpPr>
          <a:xfrm>
            <a:off x="3331328" y="629096"/>
            <a:ext cx="5529344" cy="4997774"/>
            <a:chOff x="3331328" y="629096"/>
            <a:chExt cx="5529344" cy="4997774"/>
          </a:xfrm>
        </p:grpSpPr>
        <p:sp>
          <p:nvSpPr>
            <p:cNvPr id="7" name="Rectangle 6">
              <a:extLst>
                <a:ext uri="{FF2B5EF4-FFF2-40B4-BE49-F238E27FC236}">
                  <a16:creationId xmlns:a16="http://schemas.microsoft.com/office/drawing/2014/main" id="{050348D8-9FC9-020C-BF5D-C3D8CB98D7D6}"/>
                </a:ext>
              </a:extLst>
            </p:cNvPr>
            <p:cNvSpPr/>
            <p:nvPr/>
          </p:nvSpPr>
          <p:spPr>
            <a:xfrm>
              <a:off x="3331328" y="629096"/>
              <a:ext cx="5529344" cy="4997774"/>
            </a:xfrm>
            <a:prstGeom prst="rect">
              <a:avLst/>
            </a:prstGeom>
            <a:ln>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2400" b="1">
                  <a:solidFill>
                    <a:schemeClr val="accent3"/>
                  </a:solidFill>
                  <a:latin typeface="Poppins" pitchFamily="2" charset="77"/>
                  <a:cs typeface="Poppins" pitchFamily="2" charset="77"/>
                </a:rPr>
                <a:t>Closing Decompression…</a:t>
              </a:r>
            </a:p>
            <a:p>
              <a:pPr algn="ctr"/>
              <a:endParaRPr lang="en-US" sz="2400" b="1">
                <a:solidFill>
                  <a:schemeClr val="accent3"/>
                </a:solidFill>
                <a:latin typeface="Poppins" pitchFamily="2" charset="77"/>
                <a:cs typeface="Poppins" pitchFamily="2" charset="77"/>
              </a:endParaRPr>
            </a:p>
            <a:p>
              <a:pPr algn="ctr"/>
              <a:r>
                <a:rPr lang="en-US" sz="2400" b="1">
                  <a:solidFill>
                    <a:schemeClr val="accent3"/>
                  </a:solidFill>
                  <a:latin typeface="Poppins" pitchFamily="2" charset="77"/>
                  <a:cs typeface="Poppins" pitchFamily="2" charset="77"/>
                </a:rPr>
                <a:t>The Hug Yourself Stretch!</a:t>
              </a:r>
            </a:p>
            <a:p>
              <a:pPr algn="ctr"/>
              <a:endParaRPr lang="en-US" sz="2400" b="1">
                <a:solidFill>
                  <a:schemeClr val="accent3"/>
                </a:solidFill>
                <a:latin typeface="Poppins" pitchFamily="2" charset="77"/>
                <a:cs typeface="Poppins" pitchFamily="2" charset="77"/>
              </a:endParaRPr>
            </a:p>
            <a:p>
              <a:pPr algn="ctr"/>
              <a:endParaRPr lang="en-US" sz="2400" b="1">
                <a:solidFill>
                  <a:schemeClr val="accent3"/>
                </a:solidFill>
                <a:latin typeface="Poppins" pitchFamily="2" charset="77"/>
                <a:cs typeface="Poppins" pitchFamily="2" charset="77"/>
              </a:endParaRPr>
            </a:p>
            <a:p>
              <a:pPr algn="ctr"/>
              <a:endParaRPr lang="en-US" sz="2400" b="1">
                <a:solidFill>
                  <a:schemeClr val="accent3"/>
                </a:solidFill>
                <a:latin typeface="Poppins" pitchFamily="2" charset="77"/>
                <a:cs typeface="Poppins" pitchFamily="2" charset="77"/>
              </a:endParaRPr>
            </a:p>
            <a:p>
              <a:pPr algn="ctr"/>
              <a:endParaRPr lang="en-US" sz="2400" b="1">
                <a:solidFill>
                  <a:schemeClr val="accent3"/>
                </a:solidFill>
                <a:latin typeface="Poppins" pitchFamily="2" charset="77"/>
                <a:cs typeface="Poppins" pitchFamily="2" charset="77"/>
              </a:endParaRPr>
            </a:p>
            <a:p>
              <a:pPr algn="ctr"/>
              <a:endParaRPr lang="en-US" sz="2400" b="1">
                <a:solidFill>
                  <a:schemeClr val="accent3"/>
                </a:solidFill>
                <a:latin typeface="Poppins" pitchFamily="2" charset="77"/>
                <a:cs typeface="Poppins" pitchFamily="2" charset="77"/>
              </a:endParaRPr>
            </a:p>
            <a:p>
              <a:pPr algn="ctr"/>
              <a:endParaRPr lang="en-US" sz="2400" b="1">
                <a:solidFill>
                  <a:schemeClr val="accent3"/>
                </a:solidFill>
                <a:latin typeface="Poppins" pitchFamily="2" charset="77"/>
                <a:cs typeface="Poppins" pitchFamily="2" charset="77"/>
              </a:endParaRPr>
            </a:p>
            <a:p>
              <a:pPr algn="ctr"/>
              <a:endParaRPr lang="en-US" sz="2400" b="1">
                <a:solidFill>
                  <a:schemeClr val="accent3"/>
                </a:solidFill>
                <a:latin typeface="Poppins" pitchFamily="2" charset="77"/>
                <a:cs typeface="Poppins" pitchFamily="2" charset="77"/>
              </a:endParaRPr>
            </a:p>
            <a:p>
              <a:pPr algn="ctr"/>
              <a:endParaRPr lang="en-US" sz="2400" b="1">
                <a:solidFill>
                  <a:schemeClr val="accent3"/>
                </a:solidFill>
                <a:latin typeface="Poppins" pitchFamily="2" charset="77"/>
                <a:cs typeface="Poppins" pitchFamily="2" charset="77"/>
              </a:endParaRPr>
            </a:p>
          </p:txBody>
        </p:sp>
        <p:pic>
          <p:nvPicPr>
            <p:cNvPr id="8" name="Picture 7" descr="A picture containing map&#10;&#10;Description automatically generated">
              <a:extLst>
                <a:ext uri="{FF2B5EF4-FFF2-40B4-BE49-F238E27FC236}">
                  <a16:creationId xmlns:a16="http://schemas.microsoft.com/office/drawing/2014/main" id="{100CDA4E-647D-CD73-0EF0-EC6FB245889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4903"/>
            <a:stretch/>
          </p:blipFill>
          <p:spPr>
            <a:xfrm>
              <a:off x="4381500" y="2365982"/>
              <a:ext cx="3429000" cy="3260887"/>
            </a:xfrm>
            <a:prstGeom prst="rect">
              <a:avLst/>
            </a:prstGeom>
          </p:spPr>
        </p:pic>
      </p:grpSp>
      <p:sp>
        <p:nvSpPr>
          <p:cNvPr id="9" name="Rectangle 8">
            <a:extLst>
              <a:ext uri="{FF2B5EF4-FFF2-40B4-BE49-F238E27FC236}">
                <a16:creationId xmlns:a16="http://schemas.microsoft.com/office/drawing/2014/main" id="{79DBD68D-E8CC-5C4B-52A9-A9317C044178}"/>
              </a:ext>
            </a:extLst>
          </p:cNvPr>
          <p:cNvSpPr/>
          <p:nvPr/>
        </p:nvSpPr>
        <p:spPr>
          <a:xfrm>
            <a:off x="3331328" y="5794982"/>
            <a:ext cx="5529344" cy="479587"/>
          </a:xfrm>
          <a:prstGeom prst="rect">
            <a:avLst/>
          </a:prstGeom>
          <a:ln>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2400" b="1">
                <a:solidFill>
                  <a:schemeClr val="accent2"/>
                </a:solidFill>
                <a:latin typeface="Poppins" pitchFamily="2" charset="77"/>
                <a:cs typeface="Poppins" pitchFamily="2" charset="77"/>
              </a:rPr>
              <a:t>My </a:t>
            </a:r>
            <a:r>
              <a:rPr lang="en-US" sz="2400" b="1" dirty="0">
                <a:solidFill>
                  <a:schemeClr val="accent2"/>
                </a:solidFill>
                <a:latin typeface="Poppins" pitchFamily="2" charset="77"/>
                <a:cs typeface="Poppins" pitchFamily="2" charset="77"/>
              </a:rPr>
              <a:t>well-being</a:t>
            </a:r>
            <a:r>
              <a:rPr lang="en-US" sz="2400" b="1">
                <a:solidFill>
                  <a:schemeClr val="accent2"/>
                </a:solidFill>
                <a:latin typeface="Poppins" pitchFamily="2" charset="77"/>
                <a:cs typeface="Poppins" pitchFamily="2" charset="77"/>
              </a:rPr>
              <a:t> is important</a:t>
            </a:r>
          </a:p>
        </p:txBody>
      </p:sp>
    </p:spTree>
    <p:extLst>
      <p:ext uri="{BB962C8B-B14F-4D97-AF65-F5344CB8AC3E}">
        <p14:creationId xmlns:p14="http://schemas.microsoft.com/office/powerpoint/2010/main" val="41530130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ADAA1-4F62-D5D4-073F-22DACB64F8D5}"/>
              </a:ext>
            </a:extLst>
          </p:cNvPr>
          <p:cNvSpPr>
            <a:spLocks noGrp="1"/>
          </p:cNvSpPr>
          <p:nvPr>
            <p:ph type="title"/>
          </p:nvPr>
        </p:nvSpPr>
        <p:spPr/>
        <p:txBody>
          <a:bodyPr/>
          <a:lstStyle/>
          <a:p>
            <a:r>
              <a:rPr lang="en-US"/>
              <a:t>POST-TRAINING SURVEY</a:t>
            </a:r>
          </a:p>
        </p:txBody>
      </p:sp>
      <p:graphicFrame>
        <p:nvGraphicFramePr>
          <p:cNvPr id="3" name="Table 2">
            <a:extLst>
              <a:ext uri="{FF2B5EF4-FFF2-40B4-BE49-F238E27FC236}">
                <a16:creationId xmlns:a16="http://schemas.microsoft.com/office/drawing/2014/main" id="{E3F5DF1A-BF15-492F-5A61-58C719019CC1}"/>
              </a:ext>
            </a:extLst>
          </p:cNvPr>
          <p:cNvGraphicFramePr>
            <a:graphicFrameLocks noGrp="1"/>
          </p:cNvGraphicFramePr>
          <p:nvPr>
            <p:extLst>
              <p:ext uri="{D42A27DB-BD31-4B8C-83A1-F6EECF244321}">
                <p14:modId xmlns:p14="http://schemas.microsoft.com/office/powerpoint/2010/main" val="209021564"/>
              </p:ext>
            </p:extLst>
          </p:nvPr>
        </p:nvGraphicFramePr>
        <p:xfrm>
          <a:off x="1066800" y="1065058"/>
          <a:ext cx="10058400" cy="5424186"/>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1059328475"/>
                    </a:ext>
                  </a:extLst>
                </a:gridCol>
                <a:gridCol w="1371600">
                  <a:extLst>
                    <a:ext uri="{9D8B030D-6E8A-4147-A177-3AD203B41FA5}">
                      <a16:colId xmlns:a16="http://schemas.microsoft.com/office/drawing/2014/main" val="456117084"/>
                    </a:ext>
                  </a:extLst>
                </a:gridCol>
                <a:gridCol w="1371600">
                  <a:extLst>
                    <a:ext uri="{9D8B030D-6E8A-4147-A177-3AD203B41FA5}">
                      <a16:colId xmlns:a16="http://schemas.microsoft.com/office/drawing/2014/main" val="30680603"/>
                    </a:ext>
                  </a:extLst>
                </a:gridCol>
                <a:gridCol w="1371600">
                  <a:extLst>
                    <a:ext uri="{9D8B030D-6E8A-4147-A177-3AD203B41FA5}">
                      <a16:colId xmlns:a16="http://schemas.microsoft.com/office/drawing/2014/main" val="2546083156"/>
                    </a:ext>
                  </a:extLst>
                </a:gridCol>
                <a:gridCol w="1371600">
                  <a:extLst>
                    <a:ext uri="{9D8B030D-6E8A-4147-A177-3AD203B41FA5}">
                      <a16:colId xmlns:a16="http://schemas.microsoft.com/office/drawing/2014/main" val="2660728178"/>
                    </a:ext>
                  </a:extLst>
                </a:gridCol>
              </a:tblGrid>
              <a:tr h="458004">
                <a:tc>
                  <a:txBody>
                    <a:bodyPr/>
                    <a:lstStyle/>
                    <a:p>
                      <a:endParaRPr lang="en-US">
                        <a:solidFill>
                          <a:schemeClr val="accent3"/>
                        </a:solidFill>
                      </a:endParaRPr>
                    </a:p>
                  </a:txBody>
                  <a:tcPr>
                    <a:noFill/>
                  </a:tcPr>
                </a:tc>
                <a:tc gridSpan="4">
                  <a:txBody>
                    <a:bodyPr/>
                    <a:lstStyle/>
                    <a:p>
                      <a:endParaRPr lang="en-US">
                        <a:solidFill>
                          <a:schemeClr val="accent3"/>
                        </a:solidFill>
                      </a:endParaRPr>
                    </a:p>
                  </a:txBody>
                  <a:tcPr>
                    <a:noFill/>
                  </a:tcPr>
                </a:tc>
                <a:tc hMerge="1">
                  <a:txBody>
                    <a:bodyPr/>
                    <a:lstStyle/>
                    <a:p>
                      <a:endParaRPr lang="en-US">
                        <a:solidFill>
                          <a:schemeClr val="accent3"/>
                        </a:solidFill>
                      </a:endParaRPr>
                    </a:p>
                  </a:txBody>
                  <a:tcPr>
                    <a:noFill/>
                  </a:tcPr>
                </a:tc>
                <a:tc hMerge="1">
                  <a:txBody>
                    <a:bodyPr/>
                    <a:lstStyle/>
                    <a:p>
                      <a:endParaRPr lang="en-US">
                        <a:solidFill>
                          <a:schemeClr val="accent3"/>
                        </a:solidFill>
                      </a:endParaRPr>
                    </a:p>
                  </a:txBody>
                  <a:tcPr>
                    <a:noFill/>
                  </a:tcPr>
                </a:tc>
                <a:tc hMerge="1">
                  <a:txBody>
                    <a:bodyPr/>
                    <a:lstStyle/>
                    <a:p>
                      <a:endParaRPr lang="en-US">
                        <a:solidFill>
                          <a:schemeClr val="accent3"/>
                        </a:solidFill>
                      </a:endParaRPr>
                    </a:p>
                  </a:txBody>
                  <a:tcPr>
                    <a:noFill/>
                  </a:tcPr>
                </a:tc>
                <a:extLst>
                  <a:ext uri="{0D108BD9-81ED-4DB2-BD59-A6C34878D82A}">
                    <a16:rowId xmlns:a16="http://schemas.microsoft.com/office/drawing/2014/main" val="911299468"/>
                  </a:ext>
                </a:extLst>
              </a:tr>
              <a:tr h="8505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How </a:t>
                      </a:r>
                      <a:r>
                        <a:rPr lang="en-US" sz="1800" b="1">
                          <a:solidFill>
                            <a:schemeClr val="accent3"/>
                          </a:solidFill>
                        </a:rPr>
                        <a:t>familiar</a:t>
                      </a:r>
                      <a:r>
                        <a:rPr lang="en-US" sz="1800"/>
                        <a:t> were you with using a trauma-informed approach in your data collection practices prior to today’s training? </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Very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familiar</a:t>
                      </a:r>
                      <a:endParaRPr lang="en-US" dirty="0"/>
                    </a:p>
                  </a:txBody>
                  <a:tcPr>
                    <a:noFill/>
                  </a:tcPr>
                </a:tc>
                <a:tc>
                  <a:txBody>
                    <a:bodyPr/>
                    <a:lstStyle/>
                    <a:p>
                      <a:r>
                        <a:rPr lang="en-US"/>
                        <a:t>Familiar</a:t>
                      </a:r>
                      <a:endParaRPr lang="en-US" dirty="0"/>
                    </a:p>
                  </a:txBody>
                  <a:tcPr>
                    <a:noFill/>
                  </a:tcPr>
                </a:tc>
                <a:tc>
                  <a:txBody>
                    <a:bodyPr/>
                    <a:lstStyle/>
                    <a:p>
                      <a:r>
                        <a:rPr lang="en-US"/>
                        <a:t>Slightly familiar</a:t>
                      </a:r>
                      <a:endParaRPr lang="en-US" dirty="0"/>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 at all familiar</a:t>
                      </a:r>
                    </a:p>
                    <a:p>
                      <a:endParaRPr lang="en-US" dirty="0"/>
                    </a:p>
                  </a:txBody>
                  <a:tcPr>
                    <a:noFill/>
                  </a:tcPr>
                </a:tc>
                <a:extLst>
                  <a:ext uri="{0D108BD9-81ED-4DB2-BD59-A6C34878D82A}">
                    <a16:rowId xmlns:a16="http://schemas.microsoft.com/office/drawing/2014/main" val="2682025645"/>
                  </a:ext>
                </a:extLst>
              </a:tr>
              <a:tr h="8505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How </a:t>
                      </a:r>
                      <a:r>
                        <a:rPr lang="en-US" sz="1800" b="1">
                          <a:solidFill>
                            <a:schemeClr val="accent3"/>
                          </a:solidFill>
                        </a:rPr>
                        <a:t>important</a:t>
                      </a:r>
                      <a:r>
                        <a:rPr lang="en-US" sz="1800"/>
                        <a:t> do you feel learning about trauma-informed practices is for your data collection practices? </a:t>
                      </a:r>
                    </a:p>
                  </a:txBody>
                  <a:tcPr>
                    <a:noFill/>
                  </a:tcPr>
                </a:tc>
                <a:tc>
                  <a:txBody>
                    <a:bodyPr/>
                    <a:lstStyle/>
                    <a:p>
                      <a:r>
                        <a:rPr lang="en-US"/>
                        <a:t>Very important</a:t>
                      </a:r>
                      <a:endParaRPr lang="en-US" dirty="0"/>
                    </a:p>
                  </a:txBody>
                  <a:tcPr>
                    <a:noFill/>
                  </a:tcPr>
                </a:tc>
                <a:tc>
                  <a:txBody>
                    <a:bodyPr/>
                    <a:lstStyle/>
                    <a:p>
                      <a:r>
                        <a:rPr lang="en-US"/>
                        <a:t>Important</a:t>
                      </a:r>
                      <a:endParaRPr lang="en-US" dirty="0"/>
                    </a:p>
                  </a:txBody>
                  <a:tcPr>
                    <a:noFill/>
                  </a:tcPr>
                </a:tc>
                <a:tc>
                  <a:txBody>
                    <a:bodyPr/>
                    <a:lstStyle/>
                    <a:p>
                      <a:r>
                        <a:rPr lang="en-US"/>
                        <a:t>Slightly important</a:t>
                      </a:r>
                      <a:endParaRPr lang="en-US" dirty="0"/>
                    </a:p>
                  </a:txBody>
                  <a:tcPr>
                    <a:noFill/>
                  </a:tcPr>
                </a:tc>
                <a:tc>
                  <a:txBody>
                    <a:bodyPr/>
                    <a:lstStyle/>
                    <a:p>
                      <a:r>
                        <a:rPr lang="en-US"/>
                        <a:t>Not at all important</a:t>
                      </a:r>
                      <a:endParaRPr lang="en-US" dirty="0"/>
                    </a:p>
                  </a:txBody>
                  <a:tcPr>
                    <a:noFill/>
                  </a:tcPr>
                </a:tc>
                <a:extLst>
                  <a:ext uri="{0D108BD9-81ED-4DB2-BD59-A6C34878D82A}">
                    <a16:rowId xmlns:a16="http://schemas.microsoft.com/office/drawing/2014/main" val="4030927451"/>
                  </a:ext>
                </a:extLst>
              </a:tr>
              <a:tr h="8505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Do you feel trauma-informed data collection practices were presented in a </a:t>
                      </a:r>
                      <a:r>
                        <a:rPr lang="en-US" sz="1800" b="1">
                          <a:solidFill>
                            <a:schemeClr val="accent3"/>
                          </a:solidFill>
                        </a:rPr>
                        <a:t>clear and helpful </a:t>
                      </a:r>
                      <a:r>
                        <a:rPr lang="en-US" sz="1800"/>
                        <a:t>way? </a:t>
                      </a:r>
                    </a:p>
                  </a:txBody>
                  <a:tcPr>
                    <a:noFill/>
                  </a:tcPr>
                </a:tc>
                <a:tc>
                  <a:txBody>
                    <a:bodyPr/>
                    <a:lstStyle/>
                    <a:p>
                      <a:r>
                        <a:rPr lang="en-US"/>
                        <a:t>Yes</a:t>
                      </a:r>
                    </a:p>
                  </a:txBody>
                  <a:tcPr>
                    <a:noFill/>
                  </a:tcPr>
                </a:tc>
                <a:tc>
                  <a:txBody>
                    <a:bodyPr/>
                    <a:lstStyle/>
                    <a:p>
                      <a:r>
                        <a:rPr lang="en-US"/>
                        <a:t>Maybe</a:t>
                      </a:r>
                    </a:p>
                  </a:txBody>
                  <a:tcPr>
                    <a:noFill/>
                  </a:tcPr>
                </a:tc>
                <a:tc>
                  <a:txBody>
                    <a:bodyPr/>
                    <a:lstStyle/>
                    <a:p>
                      <a:r>
                        <a:rPr lang="en-US"/>
                        <a:t>I’m not sure</a:t>
                      </a:r>
                    </a:p>
                  </a:txBody>
                  <a:tcPr>
                    <a:noFill/>
                  </a:tcPr>
                </a:tc>
                <a:tc>
                  <a:txBody>
                    <a:bodyPr/>
                    <a:lstStyle/>
                    <a:p>
                      <a:r>
                        <a:rPr lang="en-US"/>
                        <a:t>No</a:t>
                      </a:r>
                    </a:p>
                  </a:txBody>
                  <a:tcPr>
                    <a:noFill/>
                  </a:tcPr>
                </a:tc>
                <a:extLst>
                  <a:ext uri="{0D108BD9-81ED-4DB2-BD59-A6C34878D82A}">
                    <a16:rowId xmlns:a16="http://schemas.microsoft.com/office/drawing/2014/main" val="4201492457"/>
                  </a:ext>
                </a:extLst>
              </a:tr>
              <a:tr h="6542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Do you feel the material presented today is </a:t>
                      </a:r>
                      <a:r>
                        <a:rPr lang="en-US" sz="1800" b="1">
                          <a:solidFill>
                            <a:schemeClr val="accent3"/>
                          </a:solidFill>
                        </a:rPr>
                        <a:t>useful</a:t>
                      </a:r>
                      <a:r>
                        <a:rPr lang="en-US" sz="1800"/>
                        <a:t> for your data collection practices? </a:t>
                      </a:r>
                    </a:p>
                  </a:txBody>
                  <a:tcPr>
                    <a:noFill/>
                  </a:tcPr>
                </a:tc>
                <a:tc>
                  <a:txBody>
                    <a:bodyPr/>
                    <a:lstStyle/>
                    <a:p>
                      <a:r>
                        <a:rPr lang="en-US"/>
                        <a:t>Yes</a:t>
                      </a:r>
                    </a:p>
                  </a:txBody>
                  <a:tcPr>
                    <a:noFill/>
                  </a:tcPr>
                </a:tc>
                <a:tc>
                  <a:txBody>
                    <a:bodyPr/>
                    <a:lstStyle/>
                    <a:p>
                      <a:r>
                        <a:rPr lang="en-US"/>
                        <a:t>Maybe</a:t>
                      </a:r>
                    </a:p>
                  </a:txBody>
                  <a:tcPr>
                    <a:noFill/>
                  </a:tcPr>
                </a:tc>
                <a:tc>
                  <a:txBody>
                    <a:bodyPr/>
                    <a:lstStyle/>
                    <a:p>
                      <a:r>
                        <a:rPr lang="en-US"/>
                        <a:t>I’m not sure</a:t>
                      </a:r>
                    </a:p>
                  </a:txBody>
                  <a:tcPr>
                    <a:noFill/>
                  </a:tcPr>
                </a:tc>
                <a:tc>
                  <a:txBody>
                    <a:bodyPr/>
                    <a:lstStyle/>
                    <a:p>
                      <a:r>
                        <a:rPr lang="en-US"/>
                        <a:t>No</a:t>
                      </a:r>
                    </a:p>
                  </a:txBody>
                  <a:tcPr>
                    <a:noFill/>
                  </a:tcPr>
                </a:tc>
                <a:extLst>
                  <a:ext uri="{0D108BD9-81ED-4DB2-BD59-A6C34878D82A}">
                    <a16:rowId xmlns:a16="http://schemas.microsoft.com/office/drawing/2014/main" val="3955305739"/>
                  </a:ext>
                </a:extLst>
              </a:tr>
              <a:tr h="8505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How </a:t>
                      </a:r>
                      <a:r>
                        <a:rPr lang="en-US" sz="1800" b="1">
                          <a:solidFill>
                            <a:schemeClr val="accent3"/>
                          </a:solidFill>
                        </a:rPr>
                        <a:t>comfortable</a:t>
                      </a:r>
                      <a:r>
                        <a:rPr lang="en-US" sz="1800"/>
                        <a:t> do you feel using the trauma-informed practices from today’s training in your data collection practices? </a:t>
                      </a:r>
                    </a:p>
                  </a:txBody>
                  <a:tcPr>
                    <a:noFill/>
                  </a:tcPr>
                </a:tc>
                <a:tc>
                  <a:txBody>
                    <a:bodyPr/>
                    <a:lstStyle/>
                    <a:p>
                      <a:r>
                        <a:rPr lang="en-US"/>
                        <a:t>Very comfortable</a:t>
                      </a:r>
                      <a:endParaRPr lang="en-US" dirty="0"/>
                    </a:p>
                  </a:txBody>
                  <a:tcPr>
                    <a:noFill/>
                  </a:tcPr>
                </a:tc>
                <a:tc>
                  <a:txBody>
                    <a:bodyPr/>
                    <a:lstStyle/>
                    <a:p>
                      <a:r>
                        <a:rPr lang="en-US"/>
                        <a:t>Comfortable</a:t>
                      </a:r>
                      <a:endParaRPr lang="en-US" dirty="0"/>
                    </a:p>
                  </a:txBody>
                  <a:tcPr>
                    <a:noFill/>
                  </a:tcPr>
                </a:tc>
                <a:tc>
                  <a:txBody>
                    <a:bodyPr/>
                    <a:lstStyle/>
                    <a:p>
                      <a:r>
                        <a:rPr lang="en-US"/>
                        <a:t>Slightly comfortable</a:t>
                      </a:r>
                      <a:endParaRPr lang="en-US" dirty="0"/>
                    </a:p>
                  </a:txBody>
                  <a:tcPr>
                    <a:noFill/>
                  </a:tcPr>
                </a:tc>
                <a:tc>
                  <a:txBody>
                    <a:bodyPr/>
                    <a:lstStyle/>
                    <a:p>
                      <a:r>
                        <a:rPr lang="en-US"/>
                        <a:t>Not at all  comfortable</a:t>
                      </a:r>
                      <a:endParaRPr lang="en-US" dirty="0"/>
                    </a:p>
                  </a:txBody>
                  <a:tcPr>
                    <a:noFill/>
                  </a:tcPr>
                </a:tc>
                <a:extLst>
                  <a:ext uri="{0D108BD9-81ED-4DB2-BD59-A6C34878D82A}">
                    <a16:rowId xmlns:a16="http://schemas.microsoft.com/office/drawing/2014/main" val="599008442"/>
                  </a:ext>
                </a:extLst>
              </a:tr>
              <a:tr h="6542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Is there any topic you’d like </a:t>
                      </a:r>
                      <a:r>
                        <a:rPr lang="en-US" sz="1800" b="1">
                          <a:solidFill>
                            <a:schemeClr val="accent3"/>
                          </a:solidFill>
                        </a:rPr>
                        <a:t>more information </a:t>
                      </a:r>
                      <a:r>
                        <a:rPr lang="en-US" sz="1800"/>
                        <a:t>on that was covered or not covered today? </a:t>
                      </a:r>
                    </a:p>
                  </a:txBody>
                  <a:tcPr>
                    <a:noFill/>
                  </a:tcPr>
                </a:tc>
                <a:tc gridSpan="4">
                  <a:txBody>
                    <a:bodyPr/>
                    <a:lstStyle/>
                    <a:p>
                      <a:r>
                        <a:rPr lang="en-US"/>
                        <a:t>Type your response.</a:t>
                      </a:r>
                    </a:p>
                  </a:txBody>
                  <a:tcPr>
                    <a:noFill/>
                  </a:tcPr>
                </a:tc>
                <a:tc hMerge="1">
                  <a:txBody>
                    <a:bodyPr/>
                    <a:lstStyle/>
                    <a:p>
                      <a:endParaRPr lang="en-US"/>
                    </a:p>
                  </a:txBody>
                  <a:tcPr>
                    <a:noFill/>
                  </a:tcPr>
                </a:tc>
                <a:tc hMerge="1">
                  <a:txBody>
                    <a:bodyPr/>
                    <a:lstStyle/>
                    <a:p>
                      <a:endParaRPr lang="en-US"/>
                    </a:p>
                  </a:txBody>
                  <a:tcPr>
                    <a:noFill/>
                  </a:tcPr>
                </a:tc>
                <a:tc hMerge="1">
                  <a:txBody>
                    <a:bodyPr/>
                    <a:lstStyle/>
                    <a:p>
                      <a:endParaRPr lang="en-US"/>
                    </a:p>
                  </a:txBody>
                  <a:tcPr>
                    <a:noFill/>
                  </a:tcPr>
                </a:tc>
                <a:extLst>
                  <a:ext uri="{0D108BD9-81ED-4DB2-BD59-A6C34878D82A}">
                    <a16:rowId xmlns:a16="http://schemas.microsoft.com/office/drawing/2014/main" val="4012418640"/>
                  </a:ext>
                </a:extLst>
              </a:tr>
            </a:tbl>
          </a:graphicData>
        </a:graphic>
      </p:graphicFrame>
      <p:pic>
        <p:nvPicPr>
          <p:cNvPr id="6" name="Graphic 5" descr="Badge 3 outline">
            <a:extLst>
              <a:ext uri="{FF2B5EF4-FFF2-40B4-BE49-F238E27FC236}">
                <a16:creationId xmlns:a16="http://schemas.microsoft.com/office/drawing/2014/main" id="{796801EB-2200-3F40-A07F-459323C510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5950" y="3409950"/>
            <a:ext cx="457200" cy="457200"/>
          </a:xfrm>
          <a:prstGeom prst="rect">
            <a:avLst/>
          </a:prstGeom>
        </p:spPr>
      </p:pic>
      <p:pic>
        <p:nvPicPr>
          <p:cNvPr id="8" name="Graphic 7" descr="Badge 1 outline">
            <a:extLst>
              <a:ext uri="{FF2B5EF4-FFF2-40B4-BE49-F238E27FC236}">
                <a16:creationId xmlns:a16="http://schemas.microsoft.com/office/drawing/2014/main" id="{F1FE263A-6C8F-4743-973C-D88982E68D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5950" y="1551873"/>
            <a:ext cx="457200" cy="457200"/>
          </a:xfrm>
          <a:prstGeom prst="rect">
            <a:avLst/>
          </a:prstGeom>
        </p:spPr>
      </p:pic>
      <p:pic>
        <p:nvPicPr>
          <p:cNvPr id="10" name="Graphic 9" descr="Badge outline">
            <a:extLst>
              <a:ext uri="{FF2B5EF4-FFF2-40B4-BE49-F238E27FC236}">
                <a16:creationId xmlns:a16="http://schemas.microsoft.com/office/drawing/2014/main" id="{116392BC-1A9D-8803-EDDC-EB3891CE67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5950" y="2463800"/>
            <a:ext cx="457200" cy="457200"/>
          </a:xfrm>
          <a:prstGeom prst="rect">
            <a:avLst/>
          </a:prstGeom>
        </p:spPr>
      </p:pic>
      <p:pic>
        <p:nvPicPr>
          <p:cNvPr id="12" name="Graphic 11" descr="Badge 4 outline">
            <a:extLst>
              <a:ext uri="{FF2B5EF4-FFF2-40B4-BE49-F238E27FC236}">
                <a16:creationId xmlns:a16="http://schemas.microsoft.com/office/drawing/2014/main" id="{1259A857-C4E2-4235-1C95-41EE0296CE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5950" y="4295555"/>
            <a:ext cx="457200" cy="457200"/>
          </a:xfrm>
          <a:prstGeom prst="rect">
            <a:avLst/>
          </a:prstGeom>
        </p:spPr>
      </p:pic>
      <p:pic>
        <p:nvPicPr>
          <p:cNvPr id="14" name="Graphic 13" descr="Badge 5 outline">
            <a:extLst>
              <a:ext uri="{FF2B5EF4-FFF2-40B4-BE49-F238E27FC236}">
                <a16:creationId xmlns:a16="http://schemas.microsoft.com/office/drawing/2014/main" id="{BB6DC6D6-3B39-95B0-539E-DDF02645A7E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5950" y="4942099"/>
            <a:ext cx="457200" cy="457200"/>
          </a:xfrm>
          <a:prstGeom prst="rect">
            <a:avLst/>
          </a:prstGeom>
        </p:spPr>
      </p:pic>
      <p:pic>
        <p:nvPicPr>
          <p:cNvPr id="16" name="Graphic 15" descr="Badge 6 outline">
            <a:extLst>
              <a:ext uri="{FF2B5EF4-FFF2-40B4-BE49-F238E27FC236}">
                <a16:creationId xmlns:a16="http://schemas.microsoft.com/office/drawing/2014/main" id="{D41A4F4C-CCE2-DBA1-8BD3-D7EEECC94DA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5950" y="5868100"/>
            <a:ext cx="457200" cy="457200"/>
          </a:xfrm>
          <a:prstGeom prst="rect">
            <a:avLst/>
          </a:prstGeom>
        </p:spPr>
      </p:pic>
    </p:spTree>
    <p:extLst>
      <p:ext uri="{BB962C8B-B14F-4D97-AF65-F5344CB8AC3E}">
        <p14:creationId xmlns:p14="http://schemas.microsoft.com/office/powerpoint/2010/main" val="2200991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00F1500-D2AC-13E1-9E2E-0D6FF083DE85}"/>
              </a:ext>
            </a:extLst>
          </p:cNvPr>
          <p:cNvSpPr/>
          <p:nvPr/>
        </p:nvSpPr>
        <p:spPr>
          <a:xfrm>
            <a:off x="2784929" y="5079976"/>
            <a:ext cx="6622141" cy="60894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800" b="1">
                <a:solidFill>
                  <a:schemeClr val="accent2"/>
                </a:solidFill>
                <a:latin typeface="Poppins" panose="00000500000000000000" pitchFamily="2" charset="0"/>
                <a:cs typeface="Poppins" panose="00000500000000000000" pitchFamily="2" charset="0"/>
              </a:rPr>
              <a:t>LET’S TAKE CARE OF EACH OTHER</a:t>
            </a:r>
          </a:p>
        </p:txBody>
      </p:sp>
      <p:pic>
        <p:nvPicPr>
          <p:cNvPr id="8" name="Picture 7">
            <a:extLst>
              <a:ext uri="{FF2B5EF4-FFF2-40B4-BE49-F238E27FC236}">
                <a16:creationId xmlns:a16="http://schemas.microsoft.com/office/drawing/2014/main" id="{EF48119E-6A3B-B0F7-444A-3AA0B42880D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24299" y="1262507"/>
            <a:ext cx="2020087" cy="3557373"/>
          </a:xfrm>
          <a:prstGeom prst="rect">
            <a:avLst/>
          </a:prstGeom>
        </p:spPr>
      </p:pic>
      <p:grpSp>
        <p:nvGrpSpPr>
          <p:cNvPr id="3" name="Group 2">
            <a:extLst>
              <a:ext uri="{FF2B5EF4-FFF2-40B4-BE49-F238E27FC236}">
                <a16:creationId xmlns:a16="http://schemas.microsoft.com/office/drawing/2014/main" id="{D57A341B-7A92-E880-7142-BE1D9D815D0F}"/>
              </a:ext>
            </a:extLst>
          </p:cNvPr>
          <p:cNvGrpSpPr/>
          <p:nvPr/>
        </p:nvGrpSpPr>
        <p:grpSpPr>
          <a:xfrm>
            <a:off x="2379913" y="731029"/>
            <a:ext cx="8005059" cy="4525081"/>
            <a:chOff x="2379913" y="731029"/>
            <a:chExt cx="8005059" cy="4525081"/>
          </a:xfrm>
        </p:grpSpPr>
        <p:pic>
          <p:nvPicPr>
            <p:cNvPr id="5" name="Picture 4" descr="A group of people wearing clothing&#10;&#10;Description automatically generated with medium confidence">
              <a:extLst>
                <a:ext uri="{FF2B5EF4-FFF2-40B4-BE49-F238E27FC236}">
                  <a16:creationId xmlns:a16="http://schemas.microsoft.com/office/drawing/2014/main" id="{0D9A615C-73A8-D646-E35C-85C3AF1F45A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84172" y="731029"/>
              <a:ext cx="6400800" cy="4525081"/>
            </a:xfrm>
            <a:prstGeom prst="rect">
              <a:avLst/>
            </a:prstGeom>
          </p:spPr>
        </p:pic>
        <p:pic>
          <p:nvPicPr>
            <p:cNvPr id="4" name="Picture 3" descr="A picture containing person&#10;&#10;Description automatically generated">
              <a:extLst>
                <a:ext uri="{FF2B5EF4-FFF2-40B4-BE49-F238E27FC236}">
                  <a16:creationId xmlns:a16="http://schemas.microsoft.com/office/drawing/2014/main" id="{F60091B7-280E-C65F-16C7-78A468D6FBD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08653" y="1521470"/>
              <a:ext cx="2149008" cy="3039448"/>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D7CD6A5B-2681-CB4D-AF2E-FA913513FBD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379913" y="1291058"/>
              <a:ext cx="1801918" cy="3397786"/>
            </a:xfrm>
            <a:prstGeom prst="rect">
              <a:avLst/>
            </a:prstGeom>
          </p:spPr>
        </p:pic>
      </p:grpSp>
    </p:spTree>
    <p:extLst>
      <p:ext uri="{BB962C8B-B14F-4D97-AF65-F5344CB8AC3E}">
        <p14:creationId xmlns:p14="http://schemas.microsoft.com/office/powerpoint/2010/main" val="38790748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DC455AC-D97E-4A4D-8DDF-4DF4C67FCC55}"/>
              </a:ext>
            </a:extLst>
          </p:cNvPr>
          <p:cNvSpPr>
            <a:spLocks noGrp="1"/>
          </p:cNvSpPr>
          <p:nvPr>
            <p:ph type="body" sz="quarter" idx="10"/>
          </p:nvPr>
        </p:nvSpPr>
        <p:spPr>
          <a:xfrm>
            <a:off x="715963" y="1138844"/>
            <a:ext cx="5886450" cy="1263044"/>
          </a:xfrm>
        </p:spPr>
        <p:txBody>
          <a:bodyPr>
            <a:noAutofit/>
          </a:bodyPr>
          <a:lstStyle/>
          <a:p>
            <a:r>
              <a:rPr lang="en-US" sz="1400"/>
              <a:t>This training was developed by Giuliana Morales, Emily Donaldson, and Morgan Garcia from FHI 360 and Celimpilo Nkambule and Amogelang Sasha Kekana from Wits RHI. It was reviewed by Courtney McGuire, Ginny Fonner, and Kyria Louis Charles from FHI 360. The training was conducted with </a:t>
            </a:r>
            <a:r>
              <a:rPr lang="en-US" sz="1400" dirty="0"/>
              <a:t>PrEP</a:t>
            </a:r>
            <a:r>
              <a:rPr lang="en-US" sz="1400"/>
              <a:t> implementation research teams in Eswatini, Kenya, Lesotho, South Africa, Uganda, and Zimbabwe.</a:t>
            </a:r>
            <a:endParaRPr lang="en-US" sz="1400">
              <a:highlight>
                <a:srgbClr val="FFFF00"/>
              </a:highlight>
            </a:endParaRPr>
          </a:p>
        </p:txBody>
      </p:sp>
    </p:spTree>
    <p:extLst>
      <p:ext uri="{BB962C8B-B14F-4D97-AF65-F5344CB8AC3E}">
        <p14:creationId xmlns:p14="http://schemas.microsoft.com/office/powerpoint/2010/main" val="1948290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2298F7D-D790-13E9-67D6-8EA9009E2F0B}"/>
              </a:ext>
            </a:extLst>
          </p:cNvPr>
          <p:cNvPicPr>
            <a:picLocks noChangeAspect="1"/>
          </p:cNvPicPr>
          <p:nvPr/>
        </p:nvPicPr>
        <p:blipFill>
          <a:blip r:embed="rId3"/>
          <a:stretch>
            <a:fillRect/>
          </a:stretch>
        </p:blipFill>
        <p:spPr>
          <a:xfrm>
            <a:off x="0" y="0"/>
            <a:ext cx="12191999" cy="6858000"/>
          </a:xfrm>
          <a:prstGeom prst="rect">
            <a:avLst/>
          </a:prstGeom>
        </p:spPr>
      </p:pic>
      <p:sp>
        <p:nvSpPr>
          <p:cNvPr id="5" name="Title 4">
            <a:extLst>
              <a:ext uri="{FF2B5EF4-FFF2-40B4-BE49-F238E27FC236}">
                <a16:creationId xmlns:a16="http://schemas.microsoft.com/office/drawing/2014/main" id="{98AD37D5-D1A4-18AF-BED3-A19C0464153A}"/>
              </a:ext>
            </a:extLst>
          </p:cNvPr>
          <p:cNvSpPr>
            <a:spLocks noGrp="1"/>
          </p:cNvSpPr>
          <p:nvPr>
            <p:ph type="title"/>
          </p:nvPr>
        </p:nvSpPr>
        <p:spPr>
          <a:xfrm>
            <a:off x="0" y="190956"/>
            <a:ext cx="10515600" cy="1143000"/>
          </a:xfrm>
        </p:spPr>
        <p:txBody>
          <a:bodyPr/>
          <a:lstStyle/>
          <a:p>
            <a:r>
              <a:rPr lang="en-US"/>
              <a:t>OUR GROUP AGREEMENTS</a:t>
            </a:r>
          </a:p>
        </p:txBody>
      </p:sp>
      <p:sp>
        <p:nvSpPr>
          <p:cNvPr id="6" name="Content Placeholder 5">
            <a:extLst>
              <a:ext uri="{FF2B5EF4-FFF2-40B4-BE49-F238E27FC236}">
                <a16:creationId xmlns:a16="http://schemas.microsoft.com/office/drawing/2014/main" id="{63580275-E516-9038-47D5-8D4E11CD08C9}"/>
              </a:ext>
            </a:extLst>
          </p:cNvPr>
          <p:cNvSpPr>
            <a:spLocks noGrp="1"/>
          </p:cNvSpPr>
          <p:nvPr>
            <p:ph idx="1"/>
          </p:nvPr>
        </p:nvSpPr>
        <p:spPr>
          <a:xfrm>
            <a:off x="838200" y="1350337"/>
            <a:ext cx="6252411" cy="4136064"/>
          </a:xfrm>
        </p:spPr>
        <p:txBody>
          <a:bodyPr/>
          <a:lstStyle/>
          <a:p>
            <a:pPr>
              <a:spcAft>
                <a:spcPts val="1200"/>
              </a:spcAft>
            </a:pPr>
            <a:r>
              <a:rPr lang="en-US" sz="1800">
                <a:latin typeface="Poppins" panose="00000500000000000000" pitchFamily="2" charset="0"/>
                <a:cs typeface="Poppins" panose="00000500000000000000" pitchFamily="2" charset="0"/>
              </a:rPr>
              <a:t>Recognize that we are all </a:t>
            </a:r>
            <a:r>
              <a:rPr lang="en-US" sz="1800" b="1">
                <a:latin typeface="Poppins" panose="00000500000000000000" pitchFamily="2" charset="0"/>
                <a:cs typeface="Poppins" panose="00000500000000000000" pitchFamily="2" charset="0"/>
              </a:rPr>
              <a:t>learners and teachers</a:t>
            </a:r>
            <a:r>
              <a:rPr lang="en-US" sz="1800">
                <a:latin typeface="Poppins" panose="00000500000000000000" pitchFamily="2" charset="0"/>
                <a:cs typeface="Poppins" panose="00000500000000000000" pitchFamily="2" charset="0"/>
              </a:rPr>
              <a:t>; be open to learning from each other.</a:t>
            </a:r>
          </a:p>
          <a:p>
            <a:pPr>
              <a:spcAft>
                <a:spcPts val="1200"/>
              </a:spcAft>
            </a:pPr>
            <a:r>
              <a:rPr lang="en-US" sz="1800">
                <a:latin typeface="Poppins" panose="00000500000000000000" pitchFamily="2" charset="0"/>
                <a:cs typeface="Poppins" panose="00000500000000000000" pitchFamily="2" charset="0"/>
              </a:rPr>
              <a:t>Practice </a:t>
            </a:r>
            <a:r>
              <a:rPr lang="en-US" sz="1800" b="1">
                <a:latin typeface="Poppins" panose="00000500000000000000" pitchFamily="2" charset="0"/>
                <a:cs typeface="Poppins" panose="00000500000000000000" pitchFamily="2" charset="0"/>
              </a:rPr>
              <a:t>active listening </a:t>
            </a:r>
            <a:r>
              <a:rPr lang="en-US" sz="1800">
                <a:latin typeface="Poppins" panose="00000500000000000000" pitchFamily="2" charset="0"/>
                <a:cs typeface="Poppins" panose="00000500000000000000" pitchFamily="2" charset="0"/>
              </a:rPr>
              <a:t>and active participation.</a:t>
            </a:r>
          </a:p>
          <a:p>
            <a:pPr>
              <a:spcAft>
                <a:spcPts val="1200"/>
              </a:spcAft>
            </a:pPr>
            <a:r>
              <a:rPr lang="en-US" sz="1800">
                <a:latin typeface="Poppins" panose="00000500000000000000" pitchFamily="2" charset="0"/>
                <a:cs typeface="Poppins" panose="00000500000000000000" pitchFamily="2" charset="0"/>
              </a:rPr>
              <a:t>Be mindful and </a:t>
            </a:r>
            <a:r>
              <a:rPr lang="en-US" sz="1800" b="1">
                <a:latin typeface="Poppins" panose="00000500000000000000" pitchFamily="2" charset="0"/>
                <a:cs typeface="Poppins" panose="00000500000000000000" pitchFamily="2" charset="0"/>
              </a:rPr>
              <a:t>respectful of mind, body, spirit, and emotions</a:t>
            </a:r>
            <a:r>
              <a:rPr lang="en-US" sz="1800">
                <a:latin typeface="Poppins" panose="00000500000000000000" pitchFamily="2" charset="0"/>
                <a:cs typeface="Poppins" panose="00000500000000000000" pitchFamily="2" charset="0"/>
              </a:rPr>
              <a:t> (for ourselves and others!).</a:t>
            </a:r>
          </a:p>
          <a:p>
            <a:pPr>
              <a:spcAft>
                <a:spcPts val="1200"/>
              </a:spcAft>
            </a:pPr>
            <a:r>
              <a:rPr lang="en-US" sz="1800">
                <a:latin typeface="Poppins" panose="00000500000000000000" pitchFamily="2" charset="0"/>
                <a:cs typeface="Poppins" panose="00000500000000000000" pitchFamily="2" charset="0"/>
              </a:rPr>
              <a:t>Respect each other’s </a:t>
            </a:r>
            <a:r>
              <a:rPr lang="en-US" sz="1800" b="1">
                <a:latin typeface="Poppins" panose="00000500000000000000" pitchFamily="2" charset="0"/>
                <a:cs typeface="Poppins" panose="00000500000000000000" pitchFamily="2" charset="0"/>
              </a:rPr>
              <a:t>privacy</a:t>
            </a:r>
            <a:r>
              <a:rPr lang="en-US" sz="1800">
                <a:latin typeface="Poppins" panose="00000500000000000000" pitchFamily="2" charset="0"/>
                <a:cs typeface="Poppins" panose="00000500000000000000" pitchFamily="2" charset="0"/>
              </a:rPr>
              <a:t>. Keep personal experiences </a:t>
            </a:r>
            <a:r>
              <a:rPr lang="en-US" sz="1800" b="1">
                <a:latin typeface="Poppins" panose="00000500000000000000" pitchFamily="2" charset="0"/>
                <a:cs typeface="Poppins" panose="00000500000000000000" pitchFamily="2" charset="0"/>
              </a:rPr>
              <a:t>confidential</a:t>
            </a:r>
            <a:r>
              <a:rPr lang="en-US" sz="1800">
                <a:latin typeface="Poppins" panose="00000500000000000000" pitchFamily="2" charset="0"/>
                <a:cs typeface="Poppins" panose="00000500000000000000" pitchFamily="2" charset="0"/>
              </a:rPr>
              <a:t>.</a:t>
            </a:r>
          </a:p>
          <a:p>
            <a:pPr>
              <a:spcAft>
                <a:spcPts val="1200"/>
              </a:spcAft>
            </a:pPr>
            <a:r>
              <a:rPr lang="en-US" sz="1800">
                <a:latin typeface="Poppins" panose="00000500000000000000" pitchFamily="2" charset="0"/>
                <a:cs typeface="Poppins" panose="00000500000000000000" pitchFamily="2" charset="0"/>
              </a:rPr>
              <a:t>Share </a:t>
            </a:r>
            <a:r>
              <a:rPr lang="en-US" sz="1800" b="1">
                <a:latin typeface="Poppins" panose="00000500000000000000" pitchFamily="2" charset="0"/>
                <a:cs typeface="Poppins" panose="00000500000000000000" pitchFamily="2" charset="0"/>
              </a:rPr>
              <a:t>responsibility</a:t>
            </a:r>
            <a:r>
              <a:rPr lang="en-US" sz="1800">
                <a:latin typeface="Poppins" panose="00000500000000000000" pitchFamily="2" charset="0"/>
                <a:cs typeface="Poppins" panose="00000500000000000000" pitchFamily="2" charset="0"/>
              </a:rPr>
              <a:t> for success.</a:t>
            </a:r>
          </a:p>
          <a:p>
            <a:pPr>
              <a:spcAft>
                <a:spcPts val="1200"/>
              </a:spcAft>
            </a:pPr>
            <a:r>
              <a:rPr lang="en-US" sz="1800">
                <a:latin typeface="Poppins" panose="00000500000000000000" pitchFamily="2" charset="0"/>
                <a:cs typeface="Poppins" panose="00000500000000000000" pitchFamily="2" charset="0"/>
              </a:rPr>
              <a:t>Remember that all methods of contribution are </a:t>
            </a:r>
            <a:r>
              <a:rPr lang="en-US" sz="1800" b="1">
                <a:latin typeface="Poppins" panose="00000500000000000000" pitchFamily="2" charset="0"/>
                <a:cs typeface="Poppins" panose="00000500000000000000" pitchFamily="2" charset="0"/>
              </a:rPr>
              <a:t>valuable</a:t>
            </a:r>
            <a:r>
              <a:rPr lang="en-US" sz="1800">
                <a:latin typeface="Poppins" panose="00000500000000000000" pitchFamily="2" charset="0"/>
                <a:cs typeface="Poppins" panose="00000500000000000000" pitchFamily="2" charset="0"/>
              </a:rPr>
              <a:t>.</a:t>
            </a:r>
          </a:p>
          <a:p>
            <a:pPr>
              <a:spcAft>
                <a:spcPts val="1200"/>
              </a:spcAft>
            </a:pPr>
            <a:r>
              <a:rPr lang="en-US" sz="1800">
                <a:latin typeface="Poppins" panose="00000500000000000000" pitchFamily="2" charset="0"/>
                <a:cs typeface="Poppins" panose="00000500000000000000" pitchFamily="2" charset="0"/>
              </a:rPr>
              <a:t>Be </a:t>
            </a:r>
            <a:r>
              <a:rPr lang="en-US" sz="1800" b="1">
                <a:latin typeface="Poppins" panose="00000500000000000000" pitchFamily="2" charset="0"/>
                <a:cs typeface="Poppins" panose="00000500000000000000" pitchFamily="2" charset="0"/>
              </a:rPr>
              <a:t>supportive of one another</a:t>
            </a:r>
            <a:r>
              <a:rPr lang="en-US" sz="1800">
                <a:latin typeface="Poppins" panose="00000500000000000000" pitchFamily="2" charset="0"/>
                <a:cs typeface="Poppins" panose="00000500000000000000" pitchFamily="2" charset="0"/>
              </a:rPr>
              <a:t>.</a:t>
            </a:r>
          </a:p>
        </p:txBody>
      </p:sp>
      <p:sp>
        <p:nvSpPr>
          <p:cNvPr id="2" name="Rectangle: Rounded Corners 1">
            <a:extLst>
              <a:ext uri="{FF2B5EF4-FFF2-40B4-BE49-F238E27FC236}">
                <a16:creationId xmlns:a16="http://schemas.microsoft.com/office/drawing/2014/main" id="{8BE72379-3616-0365-76B4-C1FC1C36E459}"/>
              </a:ext>
            </a:extLst>
          </p:cNvPr>
          <p:cNvSpPr/>
          <p:nvPr/>
        </p:nvSpPr>
        <p:spPr>
          <a:xfrm>
            <a:off x="8965406" y="3380629"/>
            <a:ext cx="2928257" cy="143101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a:solidFill>
                  <a:schemeClr val="tx1"/>
                </a:solidFill>
              </a:rPr>
              <a:t>What else is missing? </a:t>
            </a:r>
          </a:p>
          <a:p>
            <a:r>
              <a:rPr lang="en-US">
                <a:solidFill>
                  <a:schemeClr val="tx1"/>
                </a:solidFill>
              </a:rPr>
              <a:t>Share your responses in the chat box.</a:t>
            </a:r>
          </a:p>
        </p:txBody>
      </p:sp>
      <p:pic>
        <p:nvPicPr>
          <p:cNvPr id="3" name="Graphic 2" descr="Chat outline">
            <a:extLst>
              <a:ext uri="{FF2B5EF4-FFF2-40B4-BE49-F238E27FC236}">
                <a16:creationId xmlns:a16="http://schemas.microsoft.com/office/drawing/2014/main" id="{3C31A13B-FE9E-8C91-476C-1131EE14DA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06584" y="3562130"/>
            <a:ext cx="914400" cy="914400"/>
          </a:xfrm>
          <a:prstGeom prst="rect">
            <a:avLst/>
          </a:prstGeom>
        </p:spPr>
      </p:pic>
    </p:spTree>
    <p:extLst>
      <p:ext uri="{BB962C8B-B14F-4D97-AF65-F5344CB8AC3E}">
        <p14:creationId xmlns:p14="http://schemas.microsoft.com/office/powerpoint/2010/main" val="204050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D627BEE1-42DF-3F8A-D3CA-D8323EFC687E}"/>
              </a:ext>
            </a:extLst>
          </p:cNvPr>
          <p:cNvPicPr>
            <a:picLocks noChangeAspect="1"/>
          </p:cNvPicPr>
          <p:nvPr/>
        </p:nvPicPr>
        <p:blipFill>
          <a:blip r:embed="rId3"/>
          <a:stretch>
            <a:fillRect/>
          </a:stretch>
        </p:blipFill>
        <p:spPr>
          <a:xfrm>
            <a:off x="0" y="0"/>
            <a:ext cx="12191999" cy="6858000"/>
          </a:xfrm>
          <a:prstGeom prst="rect">
            <a:avLst/>
          </a:prstGeom>
        </p:spPr>
      </p:pic>
      <p:sp>
        <p:nvSpPr>
          <p:cNvPr id="6" name="Title 5">
            <a:extLst>
              <a:ext uri="{FF2B5EF4-FFF2-40B4-BE49-F238E27FC236}">
                <a16:creationId xmlns:a16="http://schemas.microsoft.com/office/drawing/2014/main" id="{6C0750A9-8A1A-6F46-A9E7-3B8733575B0B}"/>
              </a:ext>
            </a:extLst>
          </p:cNvPr>
          <p:cNvSpPr>
            <a:spLocks noGrp="1"/>
          </p:cNvSpPr>
          <p:nvPr>
            <p:ph type="title"/>
          </p:nvPr>
        </p:nvSpPr>
        <p:spPr/>
        <p:txBody>
          <a:bodyPr/>
          <a:lstStyle/>
          <a:p>
            <a:r>
              <a:rPr lang="en-US"/>
              <a:t>QUICK HOUSEKEEPING &amp; LOGISTICS</a:t>
            </a:r>
          </a:p>
        </p:txBody>
      </p:sp>
      <p:sp>
        <p:nvSpPr>
          <p:cNvPr id="7" name="Content Placeholder 6">
            <a:extLst>
              <a:ext uri="{FF2B5EF4-FFF2-40B4-BE49-F238E27FC236}">
                <a16:creationId xmlns:a16="http://schemas.microsoft.com/office/drawing/2014/main" id="{2C0BF0D8-1635-0945-A5FA-3C312881BA9C}"/>
              </a:ext>
            </a:extLst>
          </p:cNvPr>
          <p:cNvSpPr>
            <a:spLocks noGrp="1"/>
          </p:cNvSpPr>
          <p:nvPr>
            <p:ph idx="1"/>
          </p:nvPr>
        </p:nvSpPr>
        <p:spPr>
          <a:xfrm>
            <a:off x="4380930" y="1350336"/>
            <a:ext cx="6752291" cy="4826627"/>
          </a:xfrm>
        </p:spPr>
        <p:txBody>
          <a:bodyPr/>
          <a:lstStyle/>
          <a:p>
            <a:pPr>
              <a:spcAft>
                <a:spcPts val="1200"/>
              </a:spcAft>
            </a:pPr>
            <a:r>
              <a:rPr lang="en-US" sz="1800">
                <a:latin typeface="Poppins" panose="00000500000000000000" pitchFamily="2" charset="0"/>
                <a:cs typeface="Poppins" panose="00000500000000000000" pitchFamily="2" charset="0"/>
              </a:rPr>
              <a:t>Keep our </a:t>
            </a:r>
            <a:r>
              <a:rPr lang="en-US" sz="1800" b="1">
                <a:latin typeface="Poppins" panose="00000500000000000000" pitchFamily="2" charset="0"/>
                <a:cs typeface="Poppins" panose="00000500000000000000" pitchFamily="2" charset="0"/>
              </a:rPr>
              <a:t>group agreements </a:t>
            </a:r>
            <a:r>
              <a:rPr lang="en-US" sz="1800">
                <a:latin typeface="Poppins" panose="00000500000000000000" pitchFamily="2" charset="0"/>
                <a:cs typeface="Poppins" panose="00000500000000000000" pitchFamily="2" charset="0"/>
              </a:rPr>
              <a:t>top of mind.</a:t>
            </a:r>
          </a:p>
          <a:p>
            <a:pPr>
              <a:spcAft>
                <a:spcPts val="1200"/>
              </a:spcAft>
            </a:pPr>
            <a:r>
              <a:rPr lang="en-US" sz="1800">
                <a:latin typeface="Poppins" panose="00000500000000000000" pitchFamily="2" charset="0"/>
                <a:cs typeface="Poppins" panose="00000500000000000000" pitchFamily="2" charset="0"/>
              </a:rPr>
              <a:t>Join session from a space that allows your </a:t>
            </a:r>
            <a:r>
              <a:rPr lang="en-US" sz="1800" b="1">
                <a:latin typeface="Poppins" panose="00000500000000000000" pitchFamily="2" charset="0"/>
                <a:cs typeface="Poppins" panose="00000500000000000000" pitchFamily="2" charset="0"/>
              </a:rPr>
              <a:t>active participation </a:t>
            </a:r>
            <a:r>
              <a:rPr lang="en-US" sz="1800">
                <a:latin typeface="Poppins" panose="00000500000000000000" pitchFamily="2" charset="0"/>
                <a:cs typeface="Poppins" panose="00000500000000000000" pitchFamily="2" charset="0"/>
              </a:rPr>
              <a:t>(e.g., quiet, distraction-free space).</a:t>
            </a:r>
          </a:p>
          <a:p>
            <a:pPr>
              <a:spcAft>
                <a:spcPts val="1200"/>
              </a:spcAft>
            </a:pPr>
            <a:r>
              <a:rPr lang="en-US" sz="1800">
                <a:latin typeface="Poppins" panose="00000500000000000000" pitchFamily="2" charset="0"/>
                <a:cs typeface="Poppins" panose="00000500000000000000" pitchFamily="2" charset="0"/>
              </a:rPr>
              <a:t>Participate in ways that work best for you. This can include typing in the </a:t>
            </a:r>
            <a:r>
              <a:rPr lang="en-US" sz="1800" b="1">
                <a:latin typeface="Poppins" panose="00000500000000000000" pitchFamily="2" charset="0"/>
                <a:cs typeface="Poppins" panose="00000500000000000000" pitchFamily="2" charset="0"/>
              </a:rPr>
              <a:t>chat box</a:t>
            </a:r>
            <a:r>
              <a:rPr lang="en-US" sz="1800">
                <a:latin typeface="Poppins" panose="00000500000000000000" pitchFamily="2" charset="0"/>
                <a:cs typeface="Poppins" panose="00000500000000000000" pitchFamily="2" charset="0"/>
              </a:rPr>
              <a:t>, using the </a:t>
            </a:r>
            <a:r>
              <a:rPr lang="en-US" sz="1800" b="1">
                <a:latin typeface="Poppins" panose="00000500000000000000" pitchFamily="2" charset="0"/>
                <a:cs typeface="Poppins" panose="00000500000000000000" pitchFamily="2" charset="0"/>
              </a:rPr>
              <a:t>mic</a:t>
            </a:r>
            <a:r>
              <a:rPr lang="en-US" sz="1800">
                <a:latin typeface="Poppins" panose="00000500000000000000" pitchFamily="2" charset="0"/>
                <a:cs typeface="Poppins" panose="00000500000000000000" pitchFamily="2" charset="0"/>
              </a:rPr>
              <a:t> to speak, and </a:t>
            </a:r>
            <a:r>
              <a:rPr lang="en-US" sz="1800" b="1">
                <a:latin typeface="Poppins" panose="00000500000000000000" pitchFamily="2" charset="0"/>
                <a:cs typeface="Poppins" panose="00000500000000000000" pitchFamily="2" charset="0"/>
              </a:rPr>
              <a:t>answering</a:t>
            </a:r>
            <a:r>
              <a:rPr lang="en-US" sz="1800">
                <a:latin typeface="Poppins" panose="00000500000000000000" pitchFamily="2" charset="0"/>
                <a:cs typeface="Poppins" panose="00000500000000000000" pitchFamily="2" charset="0"/>
              </a:rPr>
              <a:t> the check-in polls.</a:t>
            </a:r>
          </a:p>
          <a:p>
            <a:pPr>
              <a:spcAft>
                <a:spcPts val="1200"/>
              </a:spcAft>
            </a:pPr>
            <a:r>
              <a:rPr lang="en-US" sz="1800">
                <a:latin typeface="Poppins" panose="00000500000000000000" pitchFamily="2" charset="0"/>
                <a:cs typeface="Poppins" panose="00000500000000000000" pitchFamily="2" charset="0"/>
              </a:rPr>
              <a:t>Use a </a:t>
            </a:r>
            <a:r>
              <a:rPr lang="en-US" sz="1800" b="1">
                <a:latin typeface="Poppins" panose="00000500000000000000" pitchFamily="2" charset="0"/>
                <a:cs typeface="Poppins" panose="00000500000000000000" pitchFamily="2" charset="0"/>
              </a:rPr>
              <a:t>notebook</a:t>
            </a:r>
            <a:r>
              <a:rPr lang="en-US" sz="1800">
                <a:latin typeface="Poppins" panose="00000500000000000000" pitchFamily="2" charset="0"/>
                <a:cs typeface="Poppins" panose="00000500000000000000" pitchFamily="2" charset="0"/>
              </a:rPr>
              <a:t> to capture your thoughts and questions. This will help you to explore and revisit your reflections. </a:t>
            </a:r>
            <a:endParaRPr lang="en-US" sz="1800">
              <a:solidFill>
                <a:srgbClr val="FF0000"/>
              </a:solidFill>
              <a:latin typeface="Poppins" panose="00000500000000000000" pitchFamily="2" charset="0"/>
              <a:cs typeface="Poppins" panose="00000500000000000000" pitchFamily="2" charset="0"/>
            </a:endParaRPr>
          </a:p>
          <a:p>
            <a:pPr>
              <a:spcAft>
                <a:spcPts val="1200"/>
              </a:spcAft>
            </a:pPr>
            <a:r>
              <a:rPr lang="en-US" sz="1800">
                <a:latin typeface="Poppins" panose="00000500000000000000" pitchFamily="2" charset="0"/>
                <a:cs typeface="Poppins" panose="00000500000000000000" pitchFamily="2" charset="0"/>
              </a:rPr>
              <a:t>Please </a:t>
            </a:r>
            <a:r>
              <a:rPr lang="en-US" sz="1800" b="1">
                <a:latin typeface="Poppins" panose="00000500000000000000" pitchFamily="2" charset="0"/>
                <a:cs typeface="Poppins" panose="00000500000000000000" pitchFamily="2" charset="0"/>
              </a:rPr>
              <a:t>prioritize your mental health and </a:t>
            </a:r>
            <a:r>
              <a:rPr lang="en-US" sz="1800" b="1" dirty="0">
                <a:latin typeface="Poppins" panose="00000500000000000000" pitchFamily="2" charset="0"/>
                <a:cs typeface="Poppins" panose="00000500000000000000" pitchFamily="2" charset="0"/>
              </a:rPr>
              <a:t>well-being</a:t>
            </a:r>
            <a:r>
              <a:rPr lang="en-US" sz="1800">
                <a:latin typeface="Poppins" panose="00000500000000000000" pitchFamily="2" charset="0"/>
                <a:cs typeface="Poppins" panose="00000500000000000000" pitchFamily="2" charset="0"/>
              </a:rPr>
              <a:t>; if you need to step away at any time, know that we support you in doing so. Let us know if you need anything.</a:t>
            </a:r>
          </a:p>
        </p:txBody>
      </p:sp>
      <p:pic>
        <p:nvPicPr>
          <p:cNvPr id="3" name="Picture 2">
            <a:extLst>
              <a:ext uri="{FF2B5EF4-FFF2-40B4-BE49-F238E27FC236}">
                <a16:creationId xmlns:a16="http://schemas.microsoft.com/office/drawing/2014/main" id="{FAB420F1-5218-4BBB-DC4D-EE7778932681}"/>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75000"/>
                    </a14:imgEffect>
                  </a14:imgLayer>
                </a14:imgProps>
              </a:ext>
            </a:extLst>
          </a:blip>
          <a:stretch>
            <a:fillRect/>
          </a:stretch>
        </p:blipFill>
        <p:spPr>
          <a:xfrm>
            <a:off x="1058779" y="1524912"/>
            <a:ext cx="2184492" cy="4760907"/>
          </a:xfrm>
          <a:prstGeom prst="rect">
            <a:avLst/>
          </a:prstGeom>
        </p:spPr>
      </p:pic>
    </p:spTree>
    <p:extLst>
      <p:ext uri="{BB962C8B-B14F-4D97-AF65-F5344CB8AC3E}">
        <p14:creationId xmlns:p14="http://schemas.microsoft.com/office/powerpoint/2010/main" val="2417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hart&#10;&#10;Description automatically generated">
            <a:extLst>
              <a:ext uri="{FF2B5EF4-FFF2-40B4-BE49-F238E27FC236}">
                <a16:creationId xmlns:a16="http://schemas.microsoft.com/office/drawing/2014/main" id="{B29A0E26-D8C3-0C02-DE16-18CD9743960E}"/>
              </a:ext>
            </a:extLst>
          </p:cNvPr>
          <p:cNvPicPr>
            <a:picLocks noChangeAspect="1"/>
          </p:cNvPicPr>
          <p:nvPr/>
        </p:nvPicPr>
        <p:blipFill>
          <a:blip r:embed="rId3"/>
          <a:stretch>
            <a:fillRect/>
          </a:stretch>
        </p:blipFill>
        <p:spPr>
          <a:xfrm>
            <a:off x="0" y="0"/>
            <a:ext cx="12191999" cy="6858000"/>
          </a:xfrm>
          <a:prstGeom prst="rect">
            <a:avLst/>
          </a:prstGeom>
        </p:spPr>
      </p:pic>
      <p:sp>
        <p:nvSpPr>
          <p:cNvPr id="2" name="Title 1">
            <a:extLst>
              <a:ext uri="{FF2B5EF4-FFF2-40B4-BE49-F238E27FC236}">
                <a16:creationId xmlns:a16="http://schemas.microsoft.com/office/drawing/2014/main" id="{D1BFF8FC-988B-C943-6B0E-13AAEEEAB142}"/>
              </a:ext>
            </a:extLst>
          </p:cNvPr>
          <p:cNvSpPr>
            <a:spLocks noGrp="1"/>
          </p:cNvSpPr>
          <p:nvPr>
            <p:ph type="title"/>
          </p:nvPr>
        </p:nvSpPr>
        <p:spPr/>
        <p:txBody>
          <a:bodyPr/>
          <a:lstStyle/>
          <a:p>
            <a:pPr algn="r"/>
            <a:r>
              <a:rPr lang="en-US"/>
              <a:t>TODAY’S AGENDA</a:t>
            </a:r>
          </a:p>
        </p:txBody>
      </p:sp>
      <p:graphicFrame>
        <p:nvGraphicFramePr>
          <p:cNvPr id="18" name="Table 18">
            <a:extLst>
              <a:ext uri="{FF2B5EF4-FFF2-40B4-BE49-F238E27FC236}">
                <a16:creationId xmlns:a16="http://schemas.microsoft.com/office/drawing/2014/main" id="{705AB397-9B9A-EA93-DA29-40E75EC31A1B}"/>
              </a:ext>
            </a:extLst>
          </p:cNvPr>
          <p:cNvGraphicFramePr>
            <a:graphicFrameLocks noGrp="1"/>
          </p:cNvGraphicFramePr>
          <p:nvPr>
            <p:extLst>
              <p:ext uri="{D42A27DB-BD31-4B8C-83A1-F6EECF244321}">
                <p14:modId xmlns:p14="http://schemas.microsoft.com/office/powerpoint/2010/main" val="2037477565"/>
              </p:ext>
            </p:extLst>
          </p:nvPr>
        </p:nvGraphicFramePr>
        <p:xfrm>
          <a:off x="4167964" y="1342584"/>
          <a:ext cx="6258736" cy="4785360"/>
        </p:xfrm>
        <a:graphic>
          <a:graphicData uri="http://schemas.openxmlformats.org/drawingml/2006/table">
            <a:tbl>
              <a:tblPr firstRow="1" bandRow="1">
                <a:tableStyleId>{8EC20E35-A176-4012-BC5E-935CFFF8708E}</a:tableStyleId>
              </a:tblPr>
              <a:tblGrid>
                <a:gridCol w="1325919">
                  <a:extLst>
                    <a:ext uri="{9D8B030D-6E8A-4147-A177-3AD203B41FA5}">
                      <a16:colId xmlns:a16="http://schemas.microsoft.com/office/drawing/2014/main" val="3547061744"/>
                    </a:ext>
                  </a:extLst>
                </a:gridCol>
                <a:gridCol w="4932817">
                  <a:extLst>
                    <a:ext uri="{9D8B030D-6E8A-4147-A177-3AD203B41FA5}">
                      <a16:colId xmlns:a16="http://schemas.microsoft.com/office/drawing/2014/main" val="2818015841"/>
                    </a:ext>
                  </a:extLst>
                </a:gridCol>
              </a:tblGrid>
              <a:tr h="221054">
                <a:tc>
                  <a:txBody>
                    <a:bodyPr/>
                    <a:lstStyle/>
                    <a:p>
                      <a:r>
                        <a:rPr lang="en-US" sz="2000"/>
                        <a:t>Time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a:t>Session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7733544"/>
                  </a:ext>
                </a:extLst>
              </a:tr>
              <a:tr h="221054">
                <a:tc>
                  <a:txBody>
                    <a:bodyPr/>
                    <a:lstStyle/>
                    <a:p>
                      <a:r>
                        <a:rPr lang="en-US" sz="2000"/>
                        <a:t>15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a:t>Opening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0287842"/>
                  </a:ext>
                </a:extLst>
              </a:tr>
              <a:tr h="530529">
                <a:tc>
                  <a:txBody>
                    <a:bodyPr/>
                    <a:lstStyle/>
                    <a:p>
                      <a:r>
                        <a:rPr lang="en-US" sz="2000"/>
                        <a:t>20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a:t>Session 1: Understanding trauma-informed data collection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0645419"/>
                  </a:ext>
                </a:extLst>
              </a:tr>
              <a:tr h="0">
                <a:tc>
                  <a:txBody>
                    <a:bodyPr/>
                    <a:lstStyle/>
                    <a:p>
                      <a:r>
                        <a:rPr lang="en-US" sz="2000"/>
                        <a:t>30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a:solidFill>
                            <a:schemeClr val="dk1"/>
                          </a:solidFill>
                          <a:latin typeface="+mn-lt"/>
                          <a:ea typeface="+mn-ea"/>
                          <a:cs typeface="+mn-cs"/>
                        </a:rPr>
                        <a:t>Session 2: Taking care of ourselves and each 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7331763"/>
                  </a:ext>
                </a:extLst>
              </a:tr>
              <a:tr h="221054">
                <a:tc>
                  <a:txBody>
                    <a:bodyPr/>
                    <a:lstStyle/>
                    <a:p>
                      <a:r>
                        <a:rPr lang="en-US" sz="2000"/>
                        <a:t>10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kern="1200">
                          <a:solidFill>
                            <a:schemeClr val="dk1"/>
                          </a:solidFill>
                          <a:latin typeface="+mn-lt"/>
                          <a:ea typeface="+mn-ea"/>
                          <a:cs typeface="+mn-cs"/>
                        </a:rPr>
                        <a:t>Break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263700"/>
                  </a:ext>
                </a:extLst>
              </a:tr>
              <a:tr h="530529">
                <a:tc>
                  <a:txBody>
                    <a:bodyPr/>
                    <a:lstStyle/>
                    <a:p>
                      <a:r>
                        <a:rPr lang="en-US" sz="2000"/>
                        <a:t>20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a:solidFill>
                            <a:schemeClr val="dk1"/>
                          </a:solidFill>
                          <a:latin typeface="+mn-lt"/>
                          <a:ea typeface="+mn-ea"/>
                          <a:cs typeface="+mn-cs"/>
                        </a:rPr>
                        <a:t>Session 3: Creating a safe space for participation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5301769"/>
                  </a:ext>
                </a:extLst>
              </a:tr>
              <a:tr h="685267">
                <a:tc>
                  <a:txBody>
                    <a:bodyPr/>
                    <a:lstStyle/>
                    <a:p>
                      <a:r>
                        <a:rPr lang="en-US" sz="2000"/>
                        <a:t>30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a:solidFill>
                            <a:schemeClr val="dk1"/>
                          </a:solidFill>
                          <a:latin typeface="+mn-lt"/>
                          <a:ea typeface="+mn-ea"/>
                          <a:cs typeface="+mn-cs"/>
                        </a:rPr>
                        <a:t>Session 4: Identifying and responding to participant distress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1709038"/>
                  </a:ext>
                </a:extLst>
              </a:tr>
              <a:tr h="221054">
                <a:tc>
                  <a:txBody>
                    <a:bodyPr/>
                    <a:lstStyle/>
                    <a:p>
                      <a:r>
                        <a:rPr lang="en-US" sz="2000"/>
                        <a:t>45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a:t>Session 5: Practicing our skills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8383105"/>
                  </a:ext>
                </a:extLst>
              </a:tr>
              <a:tr h="221054">
                <a:tc>
                  <a:txBody>
                    <a:bodyPr/>
                    <a:lstStyle/>
                    <a:p>
                      <a:r>
                        <a:rPr lang="en-US" sz="2000"/>
                        <a:t>10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a:t>Closing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2422564"/>
                  </a:ext>
                </a:extLst>
              </a:tr>
            </a:tbl>
          </a:graphicData>
        </a:graphic>
      </p:graphicFrame>
      <p:pic>
        <p:nvPicPr>
          <p:cNvPr id="3" name="Picture 2" descr="A person wearing a mask&#10;&#10;Description automatically generated with low confidence">
            <a:extLst>
              <a:ext uri="{FF2B5EF4-FFF2-40B4-BE49-F238E27FC236}">
                <a16:creationId xmlns:a16="http://schemas.microsoft.com/office/drawing/2014/main" id="{DAC966DB-A54A-5448-53AE-4D4A96EBBBD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5835" r="26537"/>
          <a:stretch/>
        </p:blipFill>
        <p:spPr>
          <a:xfrm>
            <a:off x="1262027" y="1342584"/>
            <a:ext cx="1643911" cy="4881695"/>
          </a:xfrm>
          <a:prstGeom prst="rect">
            <a:avLst/>
          </a:prstGeom>
        </p:spPr>
      </p:pic>
    </p:spTree>
    <p:extLst>
      <p:ext uri="{BB962C8B-B14F-4D97-AF65-F5344CB8AC3E}">
        <p14:creationId xmlns:p14="http://schemas.microsoft.com/office/powerpoint/2010/main" val="22837381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PRESENTATIONGUID" val="da195501-12d2-4369-bd2d-6f5e812f597e"/>
  <p:tag name="TPVERSION" val="8"/>
  <p:tag name="TPFULLVERSION" val="9.0.7.7"/>
  <p:tag name="PPTVERSION" val="16"/>
  <p:tag name="TPOS" val="2"/>
  <p:tag name="TPLASTSAVEVERSION" val="6.4 PC"/>
  <p:tag name="WASPOLLED" val="9F71F84D577F499D9A9AF65CFBCE0D78"/>
</p:tagLst>
</file>

<file path=ppt/tags/tag2.xml><?xml version="1.0" encoding="utf-8"?>
<p:tagLst xmlns:a="http://schemas.openxmlformats.org/drawingml/2006/main" xmlns:r="http://schemas.openxmlformats.org/officeDocument/2006/relationships" xmlns:p="http://schemas.openxmlformats.org/presentationml/2006/main">
  <p:tag name="TYPE" val="WordCloudSlideV2"/>
  <p:tag name="AUTOOPENPOLL" val="True"/>
  <p:tag name="AUTOFORMATCHART" val="True"/>
  <p:tag name="LIVECHARTING" val="True"/>
  <p:tag name="TPQUESTIONXML" val="﻿&lt;?xml version=&quot;1.0&quot; encoding=&quot;utf-8&quot;?&gt;&#10;&lt;questionlist&gt;&#10;    &lt;properties&gt;&#10;        &lt;guid&gt;E365026D226A48A5B373DC49A8CD86D9&lt;/guid&gt;&#10;        &lt;description /&gt;&#10;        &lt;date&gt;3/1/2023 2:18:53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rationalefont&gt;Verdana&lt;/rationalefont&gt;&#10;        &lt;rationalefontsize&gt;12&lt;/rationalefontsize&gt;&#10;        &lt;narrativefont&gt;Verdana&lt;/narrativefont&gt;&#10;        &lt;narrativefontsize&gt;12&lt;/narrativefontsize&gt;&#10;        &lt;standardfont&gt;Verdana&lt;/standardfont&gt;&#10;        &lt;standardfontsize&gt;12&lt;/standardfontsize&gt;&#10;        &lt;showresults&gt;True&lt;/showresults&gt;&#10;        &lt;countdowntime&gt;30&lt;/countdowntime&gt;&#10;        &lt;responsegrid&gt;0&lt;/responsegrid&gt;&#10;    &lt;/questionlisttemplate&gt;&#10;    &lt;questions&gt;&#10;        &lt;shortanswer&gt;&#10;            &lt;guid&gt;3518977E9FA141698621F26570E9D4E4&lt;/guid&gt;&#10;            &lt;repollguid&gt;7A3A389888504C6199A52401BD283BF4&lt;/repollguid&gt;&#10;            &lt;sourceid&gt;D3815EA7BF974312BAFCACE9AB94A69C&lt;/sourceid&gt;&#10;            &lt;narrativeguid&gt;00000000000000000000000000000000&lt;/narrativeguid&gt;&#10;            &lt;questiontext&gt;What comes to mind when you hear compassion fatigue or vicarious trauma? &lt;/questiontext&gt;&#10;            &lt;rationale&gt;&#10;                &lt;rationaletext /&gt;&#10;            &lt;/rationale&gt;&#10;            &lt;showresults&gt;True&lt;/showresults&gt;&#10;            &lt;responsegrid&gt;0&lt;/responsegrid&gt;&#10;            &lt;countdowntimer&gt;False&lt;/countdowntimer&gt;&#10;            &lt;countdowntime&gt;30&lt;/countdowntime&gt;&#10;            &lt;correctvalue&gt;1&lt;/correctvalue&gt;&#10;            &lt;incorrectvalue&gt;0&lt;/incorrectvalue&gt;&#10;            &lt;keywordvaluetype&gt;0&lt;/keywordvaluetype&gt;&#10;            &lt;wordcloud&gt;True&lt;/wordcloud&gt;&#10;            &lt;metadata&gt;&#10;                &lt;entry&gt;&#10;                    &lt;key&gt;AUTOFORMATCHART&lt;/key&gt;&#10;                    &lt;value&gt;True&lt;/value&gt;&#10;                &lt;/entry&gt;&#10;                &lt;entry&gt;&#10;                    &lt;key&gt;AUTOOPENPOLL&lt;/key&gt;&#10;                    &lt;value&gt;True&lt;/value&gt;&#10;                &lt;/entry&gt;&#10;                &lt;entry&gt;&#10;                    &lt;key&gt;LIVECHARTING&lt;/key&gt;&#10;                    &lt;value&gt;True&lt;/value&gt;&#10;                &lt;/entry&gt;&#10;            &lt;/metadata&gt;&#10;        &lt;/shortanswer&gt;&#10;    &lt;/questions&gt;&#10;&lt;/questionlist&gt;"/>
  <p:tag name="HASRESULTS" val="False"/>
</p:tagLst>
</file>

<file path=ppt/tags/tag3.xml><?xml version="1.0" encoding="utf-8"?>
<p:tagLst xmlns:a="http://schemas.openxmlformats.org/drawingml/2006/main" xmlns:r="http://schemas.openxmlformats.org/officeDocument/2006/relationships" xmlns:p="http://schemas.openxmlformats.org/presentationml/2006/main">
  <p:tag name="TYPE" val="HotSpot"/>
  <p:tag name="AUTOOPENPOLL" val="True"/>
  <p:tag name="AUTOFORMATCHART" val="True"/>
  <p:tag name="LIVECHARTING" val="True"/>
  <p:tag name="TPQUESTIONXML" val="﻿&lt;?xml version=&quot;1.0&quot; encoding=&quot;utf-8&quot;?&gt;&#10;&lt;questionlist&gt;&#10;    &lt;properties&gt;&#10;        &lt;guid&gt;7F119B986CB64EE3833AF8AE03F2744F&lt;/guid&gt;&#10;        &lt;description /&gt;&#10;        &lt;date&gt;3/7/2023 5:15:5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rationalefont&gt;Verdana&lt;/rationalefont&gt;&#10;        &lt;rationalefontsize&gt;12&lt;/rationalefontsize&gt;&#10;        &lt;narrativefont&gt;Verdana&lt;/narrativefont&gt;&#10;        &lt;narrativefontsize&gt;12&lt;/narrativefontsize&gt;&#10;        &lt;standardfont&gt;Verdana&lt;/standardfont&gt;&#10;        &lt;standardfontsize&gt;12&lt;/standardfontsize&gt;&#10;        &lt;showresults&gt;True&lt;/showresults&gt;&#10;        &lt;countdowntime&gt;30&lt;/countdowntime&gt;&#10;        &lt;responsegrid&gt;0&lt;/responsegrid&gt;&#10;    &lt;/questionlisttemplate&gt;&#10;    &lt;questions&gt;&#10;        &lt;hotspot&gt;&#10;            &lt;guid&gt;99019AF4F7BF4E2485CD2BC1FC68498A&lt;/guid&gt;&#10;            &lt;repollguid&gt;ED91854167404429A2D42E275A84F47D&lt;/repollguid&gt;&#10;            &lt;sourceid&gt;D478A6D2A59245E4A909CECBB84A5FBB&lt;/sourceid&gt;&#10;            &lt;narrativeguid&gt;00000000000000000000000000000000&lt;/narrativeguid&gt;&#10;            &lt;questiontext&gt;How did you feel?&lt;/questiontext&gt;&#10;            &lt;rationale&gt;&#10;                &lt;rationaletext /&gt;&#10;            &lt;/rationale&gt;&#10;            &lt;showresults&gt;True&lt;/showresults&gt;&#10;            &lt;responsegrid&gt;0&lt;/responsegrid&gt;&#10;            &lt;countdowntimer&gt;False&lt;/countdowntimer&gt;&#10;            &lt;countdowntime&gt;30&lt;/countdowntime&gt;&#10;            &lt;correctvalue&gt;1&lt;/correctvalue&gt;&#10;            &lt;incorrectvalue&gt;0&lt;/incorrectvalue&gt;&#10;            &lt;image width=&quot;0&quot; height=&quot;0&quot;&gt;&lt;/image&gt;&#10;            &lt;metadata&gt;&#10;                &lt;entry&gt;&#10;                    &lt;key&gt;AUTOFORMATCHART&lt;/key&gt;&#10;                    &lt;value&gt;True&lt;/value&gt;&#10;                &lt;/entry&gt;&#10;                &lt;entry&gt;&#10;                    &lt;key&gt;AUTOOPENPOLL&lt;/key&gt;&#10;                    &lt;value&gt;True&lt;/value&gt;&#10;                &lt;/entry&gt;&#10;                &lt;entry&gt;&#10;                    &lt;key&gt;LIVECHARTING&lt;/key&gt;&#10;                    &lt;value&gt;True&lt;/value&gt;&#10;                &lt;/entry&gt;&#10;            &lt;/metadata&gt;&#10;        &lt;/hotspot&gt;&#10;    &lt;/questions&gt;&#10;&lt;/questionlist&gt;"/>
  <p:tag name="HASRESULTS" val="False"/>
</p:tagLst>
</file>

<file path=ppt/tags/tag4.xml><?xml version="1.0" encoding="utf-8"?>
<p:tagLst xmlns:a="http://schemas.openxmlformats.org/drawingml/2006/main" xmlns:r="http://schemas.openxmlformats.org/officeDocument/2006/relationships" xmlns:p="http://schemas.openxmlformats.org/presentationml/2006/main">
  <p:tag name="TYPE" val="HotSpot"/>
  <p:tag name="AUTOOPENPOLL" val="True"/>
  <p:tag name="AUTOFORMATCHART" val="True"/>
  <p:tag name="LIVECHARTING" val="True"/>
  <p:tag name="TPQUESTIONXML" val="﻿&lt;?xml version=&quot;1.0&quot; encoding=&quot;utf-8&quot;?&gt;&#10;&lt;questionlist&gt;&#10;    &lt;properties&gt;&#10;        &lt;guid&gt;C04C90422EBC4284A5F460CCE25AD8C1&lt;/guid&gt;&#10;        &lt;description /&gt;&#10;        &lt;date&gt;3/7/2023 5:19:04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rationalefont&gt;Verdana&lt;/rationalefont&gt;&#10;        &lt;rationalefontsize&gt;12&lt;/rationalefontsize&gt;&#10;        &lt;narrativefont&gt;Verdana&lt;/narrativefont&gt;&#10;        &lt;narrativefontsize&gt;12&lt;/narrativefontsize&gt;&#10;        &lt;standardfont&gt;Verdana&lt;/standardfont&gt;&#10;        &lt;standardfontsize&gt;12&lt;/standardfontsize&gt;&#10;        &lt;showresults&gt;True&lt;/showresults&gt;&#10;        &lt;countdowntime&gt;30&lt;/countdowntime&gt;&#10;        &lt;responsegrid&gt;0&lt;/responsegrid&gt;&#10;    &lt;/questionlisttemplate&gt;&#10;    &lt;questions&gt;&#10;        &lt;hotspot&gt;&#10;            &lt;guid&gt;A3D8B3350D9D4237BFC96F7F8A527B79&lt;/guid&gt;&#10;            &lt;repollguid&gt;77BF31ECDCCE4376A8281FAAAEC83C0C&lt;/repollguid&gt;&#10;            &lt;sourceid&gt;CEF6C2FF72904124ACEDB26EF7D3ADD6&lt;/sourceid&gt;&#10;            &lt;narrativeguid&gt;00000000000000000000000000000000&lt;/narrativeguid&gt;&#10;            &lt;questiontext&gt;What were your needs?&lt;/questiontext&gt;&#10;            &lt;rationale&gt;&#10;                &lt;rationaletext /&gt;&#10;            &lt;/rationale&gt;&#10;            &lt;showresults&gt;True&lt;/showresults&gt;&#10;            &lt;responsegrid&gt;0&lt;/responsegrid&gt;&#10;            &lt;countdowntimer&gt;False&lt;/countdowntimer&gt;&#10;            &lt;countdowntime&gt;30&lt;/countdowntime&gt;&#10;            &lt;correctvalue&gt;1&lt;/correctvalue&gt;&#10;            &lt;incorrectvalue&gt;0&lt;/incorrectvalue&gt;&#10;            &lt;image width=&quot;0&quot; height=&quot;0&quot;&gt;&lt;/image&gt;&#10;            &lt;metadata&gt;&#10;                &lt;entry&gt;&#10;                    &lt;key&gt;AUTOFORMATCHART&lt;/key&gt;&#10;                    &lt;value&gt;True&lt;/value&gt;&#10;                &lt;/entry&gt;&#10;                &lt;entry&gt;&#10;                    &lt;key&gt;AUTOOPENPOLL&lt;/key&gt;&#10;                    &lt;value&gt;True&lt;/value&gt;&#10;                &lt;/entry&gt;&#10;                &lt;entry&gt;&#10;                    &lt;key&gt;LIVECHARTING&lt;/key&gt;&#10;                    &lt;value&gt;True&lt;/value&gt;&#10;                &lt;/entry&gt;&#10;            &lt;/metadata&gt;&#10;        &lt;/hotspot&gt;&#10;    &lt;/questions&gt;&#10;&lt;/questionlist&gt;"/>
  <p:tag name="HASRESULTS" val="False"/>
</p:tagLst>
</file>

<file path=ppt/tags/tag5.xml><?xml version="1.0" encoding="utf-8"?>
<p:tagLst xmlns:a="http://schemas.openxmlformats.org/drawingml/2006/main" xmlns:r="http://schemas.openxmlformats.org/officeDocument/2006/relationships" xmlns:p="http://schemas.openxmlformats.org/presentationml/2006/main">
  <p:tag name="TYPE" val="HotSpot"/>
  <p:tag name="LIVECHARTING" val="True"/>
  <p:tag name="AUTOOPENPOLL" val="True"/>
  <p:tag name="AUTOFORMATCHART" val="True"/>
  <p:tag name="TPQUESTIONXML" val="﻿&lt;?xml version=&quot;1.0&quot; encoding=&quot;utf-8&quot;?&gt;&#10;&lt;questionlist&gt;&#10;    &lt;properties&gt;&#10;        &lt;guid&gt;4BA3395247724EEC9D2E8949D333FC76&lt;/guid&gt;&#10;        &lt;description /&gt;&#10;        &lt;date&gt;3/8/2023 5:17:23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rationalefont&gt;Verdana&lt;/rationalefont&gt;&#10;        &lt;rationalefontsize&gt;12&lt;/rationalefontsize&gt;&#10;        &lt;narrativefont&gt;Verdana&lt;/narrativefont&gt;&#10;        &lt;narrativefontsize&gt;12&lt;/narrativefontsize&gt;&#10;        &lt;standardfont&gt;Verdana&lt;/standardfont&gt;&#10;        &lt;standardfontsize&gt;12&lt;/standardfontsize&gt;&#10;        &lt;showresults&gt;True&lt;/showresults&gt;&#10;        &lt;countdowntime&gt;30&lt;/countdowntime&gt;&#10;        &lt;responsegrid&gt;0&lt;/responsegrid&gt;&#10;    &lt;/questionlisttemplate&gt;&#10;    &lt;questions&gt;&#10;        &lt;hotspot&gt;&#10;            &lt;guid&gt;CB8B77436A894F73973F3CC13B6A3AA5&lt;/guid&gt;&#10;            &lt;repollguid&gt;3AC6E50C0DEE46DA8EC952462FE7E35D&lt;/repollguid&gt;&#10;            &lt;sourceid&gt;66F53BE8B0AF4D569D234DA51523484F&lt;/sourceid&gt;&#10;            &lt;narrativeguid&gt;00000000000000000000000000000000&lt;/narrativeguid&gt;&#10;            &lt;questiontext&gt;Self-Care Strategies&lt;/questiontext&gt;&#10;            &lt;rationale&gt;&#10;                &lt;rationaletext /&gt;&#10;            &lt;/rationale&gt;&#10;            &lt;showresults&gt;True&lt;/showresults&gt;&#10;            &lt;responsegrid&gt;0&lt;/responsegrid&gt;&#10;            &lt;countdowntimer&gt;False&lt;/countdowntimer&gt;&#10;            &lt;countdowntime&gt;30&lt;/countdowntime&gt;&#10;            &lt;correctvalue&gt;1&lt;/correctvalue&gt;&#10;            &lt;incorrectvalue&gt;0&lt;/incorrectvalue&gt;&#10;            &lt;image width=&quot;0&quot; height=&quot;0&quot;&gt;&lt;/image&gt;&#10;            &lt;metadata&gt;&#10;                &lt;entry&gt;&#10;                    &lt;key&gt;AUTOFORMATCHART&lt;/key&gt;&#10;                    &lt;value&gt;True&lt;/value&gt;&#10;                &lt;/entry&gt;&#10;                &lt;entry&gt;&#10;                    &lt;key&gt;AUTOOPENPOLL&lt;/key&gt;&#10;                    &lt;value&gt;True&lt;/value&gt;&#10;                &lt;/entry&gt;&#10;                &lt;entry&gt;&#10;                    &lt;key&gt;LIVECHARTING&lt;/key&gt;&#10;                    &lt;value&gt;True&lt;/value&gt;&#10;                &lt;/entry&gt;&#10;            &lt;/metadata&gt;&#10;        &lt;/hotspot&gt;&#10;    &lt;/questions&gt;&#10;&lt;/questionlist&gt;"/>
  <p:tag name="HASRESULTS" val="False"/>
</p:tagLst>
</file>

<file path=ppt/theme/theme1.xml><?xml version="1.0" encoding="utf-8"?>
<a:theme xmlns:a="http://schemas.openxmlformats.org/drawingml/2006/main" name="MOSAIC-Template Core Colors">
  <a:themeElements>
    <a:clrScheme name="MOSAIC Template Colors">
      <a:dk1>
        <a:srgbClr val="625E58"/>
      </a:dk1>
      <a:lt1>
        <a:srgbClr val="FFFFFF"/>
      </a:lt1>
      <a:dk2>
        <a:srgbClr val="625E58"/>
      </a:dk2>
      <a:lt2>
        <a:srgbClr val="E7E6E6"/>
      </a:lt2>
      <a:accent1>
        <a:srgbClr val="05676D"/>
      </a:accent1>
      <a:accent2>
        <a:srgbClr val="AF3158"/>
      </a:accent2>
      <a:accent3>
        <a:srgbClr val="DE9F3B"/>
      </a:accent3>
      <a:accent4>
        <a:srgbClr val="645F59"/>
      </a:accent4>
      <a:accent5>
        <a:srgbClr val="50A849"/>
      </a:accent5>
      <a:accent6>
        <a:srgbClr val="919191"/>
      </a:accent6>
      <a:hlink>
        <a:srgbClr val="057AB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SAIC_PPT Presentation Template_FINAL" id="{41040359-4A50-4A4A-9E33-46F45ED8A960}" vid="{B81B7815-E060-46AB-85F5-0EE2F71B43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d35616bd-f3ab-4ee4-8f55-73cb5167d911">
      <UserInfo>
        <DisplayName>Casey Bishopp</DisplayName>
        <AccountId>16</AccountId>
        <AccountType/>
      </UserInfo>
      <UserInfo>
        <DisplayName>Morgan Garcia</DisplayName>
        <AccountId>20</AccountId>
        <AccountType/>
      </UserInfo>
      <UserInfo>
        <DisplayName>Allison Cole</DisplayName>
        <AccountId>25</AccountId>
        <AccountType/>
      </UserInfo>
      <UserInfo>
        <DisplayName>Giuliana Morales</DisplayName>
        <AccountId>43</AccountId>
        <AccountType/>
      </UserInfo>
    </SharedWithUsers>
    <TaxCatchAll xmlns="d35616bd-f3ab-4ee4-8f55-73cb5167d911" xsi:nil="true"/>
    <lcf76f155ced4ddcb4097134ff3c332f xmlns="1865d82a-bf83-4eaa-817a-e97c662b7d4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A8F0ACE12F80A4794329C3456661B9E" ma:contentTypeVersion="20" ma:contentTypeDescription="Create a new document." ma:contentTypeScope="" ma:versionID="e1ad64d0817e8fb920737e083ae800e6">
  <xsd:schema xmlns:xsd="http://www.w3.org/2001/XMLSchema" xmlns:xs="http://www.w3.org/2001/XMLSchema" xmlns:p="http://schemas.microsoft.com/office/2006/metadata/properties" xmlns:ns2="1865d82a-bf83-4eaa-817a-e97c662b7d46" xmlns:ns3="d35616bd-f3ab-4ee4-8f55-73cb5167d911" targetNamespace="http://schemas.microsoft.com/office/2006/metadata/properties" ma:root="true" ma:fieldsID="651b5b6ae91c234a6ddc953bdaf2b0b4" ns2:_="" ns3:_="">
    <xsd:import namespace="1865d82a-bf83-4eaa-817a-e97c662b7d46"/>
    <xsd:import namespace="d35616bd-f3ab-4ee4-8f55-73cb5167d91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65d82a-bf83-4eaa-817a-e97c662b7d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955067c-4844-4e4f-970b-73b17f1117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35616bd-f3ab-4ee4-8f55-73cb5167d91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44e5cab-ca8b-48ba-a99c-e62ef9b13973}" ma:internalName="TaxCatchAll" ma:showField="CatchAllData" ma:web="d35616bd-f3ab-4ee4-8f55-73cb5167d9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36EBD7C-FDA1-47A0-8E65-4816BEEBFFC4}">
  <ds:schemaRefs>
    <ds:schemaRef ds:uri="http://purl.org/dc/elements/1.1/"/>
    <ds:schemaRef ds:uri="http://purl.org/dc/dcmitype/"/>
    <ds:schemaRef ds:uri="http://schemas.microsoft.com/office/2006/documentManagement/types"/>
    <ds:schemaRef ds:uri="http://purl.org/dc/terms/"/>
    <ds:schemaRef ds:uri="http://schemas.microsoft.com/office/2006/metadata/properties"/>
    <ds:schemaRef ds:uri="http://schemas.openxmlformats.org/package/2006/metadata/core-properties"/>
    <ds:schemaRef ds:uri="http://www.w3.org/XML/1998/namespace"/>
    <ds:schemaRef ds:uri="http://schemas.microsoft.com/office/infopath/2007/PartnerControls"/>
    <ds:schemaRef ds:uri="d35616bd-f3ab-4ee4-8f55-73cb5167d911"/>
    <ds:schemaRef ds:uri="1865d82a-bf83-4eaa-817a-e97c662b7d46"/>
  </ds:schemaRefs>
</ds:datastoreItem>
</file>

<file path=customXml/itemProps2.xml><?xml version="1.0" encoding="utf-8"?>
<ds:datastoreItem xmlns:ds="http://schemas.openxmlformats.org/officeDocument/2006/customXml" ds:itemID="{43479079-273F-4AE9-85C4-98276B00939E}">
  <ds:schemaRefs>
    <ds:schemaRef ds:uri="http://schemas.microsoft.com/sharepoint/v3/contenttype/forms"/>
  </ds:schemaRefs>
</ds:datastoreItem>
</file>

<file path=customXml/itemProps3.xml><?xml version="1.0" encoding="utf-8"?>
<ds:datastoreItem xmlns:ds="http://schemas.openxmlformats.org/officeDocument/2006/customXml" ds:itemID="{7DB84332-B2B0-44AA-BAB9-76AB658BD35A}">
  <ds:schemaRefs>
    <ds:schemaRef ds:uri="1865d82a-bf83-4eaa-817a-e97c662b7d46"/>
    <ds:schemaRef ds:uri="d35616bd-f3ab-4ee4-8f55-73cb5167d91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MOSAIC_Public Speaking Tips_23May2022</Template>
  <TotalTime>1</TotalTime>
  <Words>14707</Words>
  <Application>Microsoft Office PowerPoint</Application>
  <PresentationFormat>Widescreen</PresentationFormat>
  <Paragraphs>1275</Paragraphs>
  <Slides>65</Slides>
  <Notes>65</Notes>
  <HiddenSlides>3</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MOSAIC-Template Core Colors</vt:lpstr>
      <vt:lpstr>USING A TRAUMA-INFORMED APPROACH IN DATA COLLECTION: TRAINING SNAPSHOT</vt:lpstr>
      <vt:lpstr>PowerPoint Presentation</vt:lpstr>
      <vt:lpstr>HOW TO PARTICIPATE TODAY: CHAT &amp; REACT</vt:lpstr>
      <vt:lpstr>HOW TO PARTICIPATE TODAY: POLLS</vt:lpstr>
      <vt:lpstr>OUR GOAL TODAY</vt:lpstr>
      <vt:lpstr>OUR LEARNING OBJECTIVES </vt:lpstr>
      <vt:lpstr>OUR GROUP AGREEMENTS</vt:lpstr>
      <vt:lpstr>QUICK HOUSEKEEPING &amp; LOGISTICS</vt:lpstr>
      <vt:lpstr>TODAY’S AGENDA</vt:lpstr>
      <vt:lpstr>PowerPoint Presentation</vt:lpstr>
      <vt:lpstr>TRAUMA</vt:lpstr>
      <vt:lpstr>TRAUMA-INFORMED</vt:lpstr>
      <vt:lpstr>LET’S REFLECT</vt:lpstr>
      <vt:lpstr>Why are trauma-informed approaches needed for data collection?</vt:lpstr>
      <vt:lpstr>What might an untrained data collector think about these study participants?</vt:lpstr>
      <vt:lpstr>How would the data collector’s opinion about the study participants change after knowing the full situation?</vt:lpstr>
      <vt:lpstr>PowerPoint Presentation</vt:lpstr>
      <vt:lpstr>TRAUMA EXPOSURE</vt:lpstr>
      <vt:lpstr>What comes to mind when you hear well-being? </vt:lpstr>
      <vt:lpstr>WELL-BEING</vt:lpstr>
      <vt:lpstr>COMPASSION FATIGUE</vt:lpstr>
      <vt:lpstr>VICARIOUS TRAUMA</vt:lpstr>
      <vt:lpstr>VICARIOUS RESILIENCE</vt:lpstr>
      <vt:lpstr>How did you feel?</vt:lpstr>
      <vt:lpstr>What were your needs?</vt:lpstr>
      <vt:lpstr>SELF-CARE</vt:lpstr>
      <vt:lpstr>LET’S REFLECT</vt:lpstr>
      <vt:lpstr>LET’S REFLECT</vt:lpstr>
      <vt:lpstr>ORGANIZATIONAL CARE STRATEGIES</vt:lpstr>
      <vt:lpstr>LOCAL SERVICES DIRECTORY</vt:lpstr>
      <vt:lpstr>PowerPoint Presentation</vt:lpstr>
      <vt:lpstr>PowerPoint Presentation</vt:lpstr>
      <vt:lpstr>PowerPoint Presentation</vt:lpstr>
      <vt:lpstr>DATA COLLECTORS’ ROLE</vt:lpstr>
      <vt:lpstr>CREATING A SAFE SPACE</vt:lpstr>
      <vt:lpstr>CREATING A SAFE SPACE IN PRACTICE</vt:lpstr>
      <vt:lpstr>EXAMPLE OPENING OF A DATA COLLECTION TOOL</vt:lpstr>
      <vt:lpstr>ASKING ABOUT VIOLENCE</vt:lpstr>
      <vt:lpstr>PowerPoint Presentation</vt:lpstr>
      <vt:lpstr>DATA COLLECTOR TECHNIQUES</vt:lpstr>
      <vt:lpstr>RECOGNIZE SIGNS OF DISTRESS</vt:lpstr>
      <vt:lpstr>ACKNOWLEDGE AND VALIDATE</vt:lpstr>
      <vt:lpstr>Hidden slide for facilitator notes</vt:lpstr>
      <vt:lpstr>MESSAGES TO AVOID</vt:lpstr>
      <vt:lpstr>SUPPORT</vt:lpstr>
      <vt:lpstr>Hidden slide for facilitator notes</vt:lpstr>
      <vt:lpstr>PROVIDING INFORMATION ABOUT REFERRALS</vt:lpstr>
      <vt:lpstr>ZURI’S STORY</vt:lpstr>
      <vt:lpstr>ZURI’S STORY</vt:lpstr>
      <vt:lpstr>ZURI’S STORY</vt:lpstr>
      <vt:lpstr>ZURI’S STORY</vt:lpstr>
      <vt:lpstr>ZURI’S STORY</vt:lpstr>
      <vt:lpstr>ZURI’S STORY</vt:lpstr>
      <vt:lpstr>ZURI’S STORY</vt:lpstr>
      <vt:lpstr>PowerPoint Presentation</vt:lpstr>
      <vt:lpstr>ROLE-PLAY SCENARIOS</vt:lpstr>
      <vt:lpstr>ROLE-PLAY INSTRUCTIONS</vt:lpstr>
      <vt:lpstr>REMINDER: TAKING  CARE OF OURSELVES</vt:lpstr>
      <vt:lpstr>PowerPoint Presentation</vt:lpstr>
      <vt:lpstr>OBJECTIVES REVISITED</vt:lpstr>
      <vt:lpstr>USEFUL RESOURCES</vt:lpstr>
      <vt:lpstr>PowerPoint Presentation</vt:lpstr>
      <vt:lpstr>POST-TRAINING SURVEY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Giuliana Morales</dc:creator>
  <cp:lastModifiedBy>Morgan Garcia</cp:lastModifiedBy>
  <cp:revision>2</cp:revision>
  <dcterms:created xsi:type="dcterms:W3CDTF">2022-05-23T13:17:57Z</dcterms:created>
  <dcterms:modified xsi:type="dcterms:W3CDTF">2024-03-05T22:05:19Z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0x010100EA8F0ACE12F80A4794329C3456661B9E</vt:lpwstr>
  </property>
  <property fmtid="{D5CDD505-2E9C-101B-9397-08002B2CF9AE}" pid="3" name="MediaServiceImageTags">
    <vt:lpwstr/>
  </property>
</Properties>
</file>