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66" r:id="rId2"/>
    <p:sldId id="270" r:id="rId3"/>
    <p:sldId id="2145706639" r:id="rId4"/>
    <p:sldId id="279" r:id="rId5"/>
    <p:sldId id="280" r:id="rId6"/>
    <p:sldId id="281" r:id="rId7"/>
    <p:sldId id="1016" r:id="rId8"/>
    <p:sldId id="2145706640" r:id="rId9"/>
    <p:sldId id="1017" r:id="rId10"/>
    <p:sldId id="295" r:id="rId11"/>
    <p:sldId id="292" r:id="rId12"/>
    <p:sldId id="283" r:id="rId13"/>
    <p:sldId id="285" r:id="rId14"/>
    <p:sldId id="1021" r:id="rId15"/>
    <p:sldId id="287" r:id="rId16"/>
    <p:sldId id="2145706641" r:id="rId17"/>
    <p:sldId id="262" r:id="rId18"/>
    <p:sldId id="284" r:id="rId19"/>
    <p:sldId id="1022" r:id="rId20"/>
    <p:sldId id="2145706642" r:id="rId21"/>
    <p:sldId id="3034" r:id="rId22"/>
    <p:sldId id="4697" r:id="rId23"/>
    <p:sldId id="4702" r:id="rId24"/>
    <p:sldId id="293" r:id="rId25"/>
    <p:sldId id="3032" r:id="rId26"/>
    <p:sldId id="294" r:id="rId27"/>
    <p:sldId id="1027" r:id="rId28"/>
    <p:sldId id="3033" r:id="rId29"/>
    <p:sldId id="4703" r:id="rId30"/>
    <p:sldId id="4706" r:id="rId31"/>
    <p:sldId id="4711" r:id="rId32"/>
    <p:sldId id="1653" r:id="rId33"/>
    <p:sldId id="2145706643" r:id="rId34"/>
    <p:sldId id="290" r:id="rId35"/>
    <p:sldId id="296" r:id="rId36"/>
    <p:sldId id="2145706664" r:id="rId37"/>
    <p:sldId id="21457066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26C91-0A15-5EAD-42BF-069790E63254}" name="Elizabeth McGrory" initials="EM" userId="6fa75af6126786a7" providerId="Windows Live"/>
  <p188:author id="{A4CD19AC-E749-84BB-318D-33E904AF95FE}" name="Navita Jain" initials="NJ" userId="S::navita@avac.org::3eb6a103-8cdd-4f63-a112-110880b3df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Rodrigues" initials="JR" lastIdx="5" clrIdx="0">
    <p:extLst>
      <p:ext uri="{19B8F6BF-5375-455C-9EA6-DF929625EA0E}">
        <p15:presenceInfo xmlns:p15="http://schemas.microsoft.com/office/powerpoint/2012/main" userId="S::jrodrigues@avac.org::7c68f731-2d2e-4603-b273-e573d68c42dc" providerId="AD"/>
      </p:ext>
    </p:extLst>
  </p:cmAuthor>
  <p:cmAuthor id="2" name="Elizabeth McGrory" initials="EM" lastIdx="21" clrIdx="1">
    <p:extLst>
      <p:ext uri="{19B8F6BF-5375-455C-9EA6-DF929625EA0E}">
        <p15:presenceInfo xmlns:p15="http://schemas.microsoft.com/office/powerpoint/2012/main" userId="6fa75af6126786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85748"/>
  </p:normalViewPr>
  <p:slideViewPr>
    <p:cSldViewPr snapToGrid="0" snapToObjects="1">
      <p:cViewPr varScale="1">
        <p:scale>
          <a:sx n="75" d="100"/>
          <a:sy n="75" d="100"/>
        </p:scale>
        <p:origin x="18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the\Nextcloud\Avac_files\Programs\Product%20Introduction\BioPIC\Implementation%20Study%20Tracker\CAB%20for%20PrEP%20Implementation%20Study%20Tracker%20Mas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the\Nextcloud\Avac_files\Programs\Product%20Introduction\BioPIC\Implementation%20Study%20Tracker\CAB%20for%20PrEP%20Implementation%20Study%20Tracker%20Mast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F8400"/>
                </a:solidFill>
                <a:latin typeface="+mn-lt"/>
                <a:ea typeface="+mn-ea"/>
                <a:cs typeface="+mn-cs"/>
              </a:defRPr>
            </a:pPr>
            <a:r>
              <a:rPr lang="en-US" b="1" dirty="0"/>
              <a:t>Study Populations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FF8400"/>
              </a:solidFill>
              <a:latin typeface="+mn-lt"/>
              <a:ea typeface="+mn-ea"/>
              <a:cs typeface="+mn-cs"/>
            </a:defRPr>
          </a:pPr>
          <a:endParaRPr lang="en-US"/>
        </a:p>
      </c:txPr>
    </c:title>
    <c:autoTitleDeleted val="0"/>
    <c:plotArea>
      <c:layout/>
      <c:barChart>
        <c:barDir val="bar"/>
        <c:grouping val="clustered"/>
        <c:varyColors val="0"/>
        <c:ser>
          <c:idx val="0"/>
          <c:order val="0"/>
          <c:tx>
            <c:strRef>
              <c:f>Graphs!$B$20</c:f>
              <c:strCache>
                <c:ptCount val="1"/>
                <c:pt idx="0">
                  <c:v>Studies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84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Graphs!$A$21:$A$31</c:f>
              <c:strCache>
                <c:ptCount val="11"/>
                <c:pt idx="0">
                  <c:v>Cis Men</c:v>
                </c:pt>
                <c:pt idx="1">
                  <c:v>Cis women</c:v>
                </c:pt>
                <c:pt idx="2">
                  <c:v>Gay and Bisexual Men who Have Sex with Men</c:v>
                </c:pt>
                <c:pt idx="3">
                  <c:v>Adolescents</c:v>
                </c:pt>
                <c:pt idx="4">
                  <c:v>Trans Women</c:v>
                </c:pt>
                <c:pt idx="5">
                  <c:v>Trans Men</c:v>
                </c:pt>
                <c:pt idx="6">
                  <c:v>Adolescent Girls and Young Women</c:v>
                </c:pt>
                <c:pt idx="7">
                  <c:v>Pregnant and Lactating People</c:v>
                </c:pt>
                <c:pt idx="8">
                  <c:v>Sex Workers</c:v>
                </c:pt>
                <c:pt idx="9">
                  <c:v>Not Specified</c:v>
                </c:pt>
                <c:pt idx="10">
                  <c:v>Gender Non Conforming People</c:v>
                </c:pt>
              </c:strCache>
            </c:strRef>
          </c:cat>
          <c:val>
            <c:numRef>
              <c:f>Graphs!$B$21:$B$31</c:f>
              <c:numCache>
                <c:formatCode>General</c:formatCode>
                <c:ptCount val="11"/>
                <c:pt idx="0">
                  <c:v>11</c:v>
                </c:pt>
                <c:pt idx="1">
                  <c:v>10</c:v>
                </c:pt>
                <c:pt idx="2">
                  <c:v>10</c:v>
                </c:pt>
                <c:pt idx="3">
                  <c:v>6</c:v>
                </c:pt>
                <c:pt idx="4">
                  <c:v>6</c:v>
                </c:pt>
                <c:pt idx="5">
                  <c:v>4</c:v>
                </c:pt>
                <c:pt idx="6">
                  <c:v>4</c:v>
                </c:pt>
                <c:pt idx="7">
                  <c:v>4</c:v>
                </c:pt>
                <c:pt idx="8">
                  <c:v>3</c:v>
                </c:pt>
                <c:pt idx="9">
                  <c:v>3</c:v>
                </c:pt>
                <c:pt idx="10">
                  <c:v>2</c:v>
                </c:pt>
              </c:numCache>
            </c:numRef>
          </c:val>
          <c:extLst>
            <c:ext xmlns:c16="http://schemas.microsoft.com/office/drawing/2014/chart" uri="{C3380CC4-5D6E-409C-BE32-E72D297353CC}">
              <c16:uniqueId val="{00000000-0F6E-43B8-ABD7-940CE7C1A08B}"/>
            </c:ext>
          </c:extLst>
        </c:ser>
        <c:dLbls>
          <c:showLegendKey val="0"/>
          <c:showVal val="1"/>
          <c:showCatName val="0"/>
          <c:showSerName val="0"/>
          <c:showPercent val="0"/>
          <c:showBubbleSize val="0"/>
        </c:dLbls>
        <c:gapWidth val="150"/>
        <c:overlap val="-25"/>
        <c:axId val="501185231"/>
        <c:axId val="955846655"/>
      </c:barChart>
      <c:catAx>
        <c:axId val="501185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8400"/>
                </a:solidFill>
                <a:latin typeface="+mn-lt"/>
                <a:ea typeface="+mn-ea"/>
                <a:cs typeface="+mn-cs"/>
              </a:defRPr>
            </a:pPr>
            <a:endParaRPr lang="en-US"/>
          </a:p>
        </c:txPr>
        <c:crossAx val="955846655"/>
        <c:crosses val="autoZero"/>
        <c:auto val="1"/>
        <c:lblAlgn val="ctr"/>
        <c:lblOffset val="100"/>
        <c:noMultiLvlLbl val="0"/>
      </c:catAx>
      <c:valAx>
        <c:axId val="955846655"/>
        <c:scaling>
          <c:orientation val="minMax"/>
        </c:scaling>
        <c:delete val="1"/>
        <c:axPos val="b"/>
        <c:numFmt formatCode="General" sourceLinked="1"/>
        <c:majorTickMark val="none"/>
        <c:minorTickMark val="none"/>
        <c:tickLblPos val="nextTo"/>
        <c:crossAx val="50118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84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solidFill>
                  <a:srgbClr val="FF8400"/>
                </a:solidFill>
              </a:rPr>
              <a:t>Sample Sizes (where known)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Graphs!$B$34</c:f>
              <c:strCache>
                <c:ptCount val="1"/>
                <c:pt idx="0">
                  <c:v>Studies</c:v>
                </c:pt>
              </c:strCache>
            </c:strRef>
          </c:tx>
          <c:spPr>
            <a:solidFill>
              <a:schemeClr val="accent1"/>
            </a:solidFill>
            <a:ln>
              <a:noFill/>
            </a:ln>
            <a:effectLst/>
          </c:spPr>
          <c:invertIfNegative val="0"/>
          <c:cat>
            <c:strRef>
              <c:f>Graphs!$A$35:$A$37</c:f>
              <c:strCache>
                <c:ptCount val="3"/>
                <c:pt idx="0">
                  <c:v>&lt;1,000</c:v>
                </c:pt>
                <c:pt idx="1">
                  <c:v>1,000-5,000</c:v>
                </c:pt>
                <c:pt idx="2">
                  <c:v>5,000+</c:v>
                </c:pt>
              </c:strCache>
            </c:strRef>
          </c:cat>
          <c:val>
            <c:numRef>
              <c:f>Graphs!$B$35:$B$37</c:f>
              <c:numCache>
                <c:formatCode>General</c:formatCode>
                <c:ptCount val="3"/>
                <c:pt idx="0">
                  <c:v>7</c:v>
                </c:pt>
                <c:pt idx="1">
                  <c:v>5</c:v>
                </c:pt>
                <c:pt idx="2">
                  <c:v>4</c:v>
                </c:pt>
              </c:numCache>
            </c:numRef>
          </c:val>
          <c:extLst>
            <c:ext xmlns:c16="http://schemas.microsoft.com/office/drawing/2014/chart" uri="{C3380CC4-5D6E-409C-BE32-E72D297353CC}">
              <c16:uniqueId val="{00000000-256A-428C-9724-AF2F9DB40DE7}"/>
            </c:ext>
          </c:extLst>
        </c:ser>
        <c:dLbls>
          <c:showLegendKey val="0"/>
          <c:showVal val="0"/>
          <c:showCatName val="0"/>
          <c:showSerName val="0"/>
          <c:showPercent val="0"/>
          <c:showBubbleSize val="0"/>
        </c:dLbls>
        <c:gapWidth val="219"/>
        <c:overlap val="-27"/>
        <c:axId val="501181231"/>
        <c:axId val="955849567"/>
      </c:barChart>
      <c:catAx>
        <c:axId val="50118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8400"/>
                </a:solidFill>
                <a:latin typeface="+mn-lt"/>
                <a:ea typeface="+mn-ea"/>
                <a:cs typeface="+mn-cs"/>
              </a:defRPr>
            </a:pPr>
            <a:endParaRPr lang="en-US"/>
          </a:p>
        </c:txPr>
        <c:crossAx val="955849567"/>
        <c:crosses val="autoZero"/>
        <c:auto val="1"/>
        <c:lblAlgn val="ctr"/>
        <c:lblOffset val="100"/>
        <c:noMultiLvlLbl val="0"/>
      </c:catAx>
      <c:valAx>
        <c:axId val="95584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8400"/>
                </a:solidFill>
                <a:latin typeface="+mn-lt"/>
                <a:ea typeface="+mn-ea"/>
                <a:cs typeface="+mn-cs"/>
              </a:defRPr>
            </a:pPr>
            <a:endParaRPr lang="en-US"/>
          </a:p>
        </c:txPr>
        <c:crossAx val="501181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14212-DFCD-0545-9F87-A0A1DA4CBF46}" type="datetimeFigureOut">
              <a:rPr lang="en-US" smtClean="0"/>
              <a:t>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1524-1981-6B4B-9857-631420693AC9}" type="slidenum">
              <a:rPr lang="en-US" smtClean="0"/>
              <a:t>‹#›</a:t>
            </a:fld>
            <a:endParaRPr lang="en-US"/>
          </a:p>
        </p:txBody>
      </p:sp>
    </p:spTree>
    <p:extLst>
      <p:ext uri="{BB962C8B-B14F-4D97-AF65-F5344CB8AC3E}">
        <p14:creationId xmlns:p14="http://schemas.microsoft.com/office/powerpoint/2010/main" val="285538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a:t>
            </a:fld>
            <a:endParaRPr lang="en-US"/>
          </a:p>
        </p:txBody>
      </p:sp>
    </p:spTree>
    <p:extLst>
      <p:ext uri="{BB962C8B-B14F-4D97-AF65-F5344CB8AC3E}">
        <p14:creationId xmlns:p14="http://schemas.microsoft.com/office/powerpoint/2010/main" val="109345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14</a:t>
            </a:fld>
            <a:endParaRPr lang="en-US"/>
          </a:p>
        </p:txBody>
      </p:sp>
    </p:spTree>
    <p:extLst>
      <p:ext uri="{BB962C8B-B14F-4D97-AF65-F5344CB8AC3E}">
        <p14:creationId xmlns:p14="http://schemas.microsoft.com/office/powerpoint/2010/main" val="244293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15</a:t>
            </a:fld>
            <a:endParaRPr lang="en-US"/>
          </a:p>
        </p:txBody>
      </p:sp>
    </p:spTree>
    <p:extLst>
      <p:ext uri="{BB962C8B-B14F-4D97-AF65-F5344CB8AC3E}">
        <p14:creationId xmlns:p14="http://schemas.microsoft.com/office/powerpoint/2010/main" val="351048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f746f360d4_1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f746f360d4_1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g1f746f360d4_1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18</a:t>
            </a:fld>
            <a:endParaRPr lang="en-US"/>
          </a:p>
        </p:txBody>
      </p:sp>
    </p:spTree>
    <p:extLst>
      <p:ext uri="{BB962C8B-B14F-4D97-AF65-F5344CB8AC3E}">
        <p14:creationId xmlns:p14="http://schemas.microsoft.com/office/powerpoint/2010/main" val="303320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19</a:t>
            </a:fld>
            <a:endParaRPr lang="en-US"/>
          </a:p>
        </p:txBody>
      </p:sp>
    </p:spTree>
    <p:extLst>
      <p:ext uri="{BB962C8B-B14F-4D97-AF65-F5344CB8AC3E}">
        <p14:creationId xmlns:p14="http://schemas.microsoft.com/office/powerpoint/2010/main" val="384609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21</a:t>
            </a:fld>
            <a:endParaRPr lang="en-US"/>
          </a:p>
        </p:txBody>
      </p:sp>
    </p:spTree>
    <p:extLst>
      <p:ext uri="{BB962C8B-B14F-4D97-AF65-F5344CB8AC3E}">
        <p14:creationId xmlns:p14="http://schemas.microsoft.com/office/powerpoint/2010/main" val="3147863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22</a:t>
            </a:fld>
            <a:endParaRPr lang="en-US"/>
          </a:p>
        </p:txBody>
      </p:sp>
    </p:spTree>
    <p:extLst>
      <p:ext uri="{BB962C8B-B14F-4D97-AF65-F5344CB8AC3E}">
        <p14:creationId xmlns:p14="http://schemas.microsoft.com/office/powerpoint/2010/main" val="389987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23</a:t>
            </a:fld>
            <a:endParaRPr lang="en-US"/>
          </a:p>
        </p:txBody>
      </p:sp>
    </p:spTree>
    <p:extLst>
      <p:ext uri="{BB962C8B-B14F-4D97-AF65-F5344CB8AC3E}">
        <p14:creationId xmlns:p14="http://schemas.microsoft.com/office/powerpoint/2010/main" val="39208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24</a:t>
            </a:fld>
            <a:endParaRPr lang="en-US"/>
          </a:p>
        </p:txBody>
      </p:sp>
    </p:spTree>
    <p:extLst>
      <p:ext uri="{BB962C8B-B14F-4D97-AF65-F5344CB8AC3E}">
        <p14:creationId xmlns:p14="http://schemas.microsoft.com/office/powerpoint/2010/main" val="360607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7177137-FF23-724B-9363-8F5AC2390D9F}" type="slidenum">
              <a:rPr lang="en-US" smtClean="0"/>
              <a:t>25</a:t>
            </a:fld>
            <a:endParaRPr lang="en-US" dirty="0"/>
          </a:p>
        </p:txBody>
      </p:sp>
    </p:spTree>
    <p:extLst>
      <p:ext uri="{BB962C8B-B14F-4D97-AF65-F5344CB8AC3E}">
        <p14:creationId xmlns:p14="http://schemas.microsoft.com/office/powerpoint/2010/main" val="365837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a:t>
            </a:fld>
            <a:endParaRPr lang="en-US"/>
          </a:p>
        </p:txBody>
      </p:sp>
    </p:spTree>
    <p:extLst>
      <p:ext uri="{BB962C8B-B14F-4D97-AF65-F5344CB8AC3E}">
        <p14:creationId xmlns:p14="http://schemas.microsoft.com/office/powerpoint/2010/main" val="356387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1600"/>
              </a:spcBef>
              <a:spcAft>
                <a:spcPts val="0"/>
              </a:spcAft>
              <a:buNone/>
            </a:pPr>
            <a:endParaRPr lang="en-US" sz="1200" dirty="0">
              <a:highlight>
                <a:schemeClr val="lt1"/>
              </a:highlight>
              <a:latin typeface="Lato"/>
              <a:ea typeface="Lato"/>
              <a:cs typeface="Lato"/>
              <a:sym typeface="Lato"/>
            </a:endParaRPr>
          </a:p>
        </p:txBody>
      </p:sp>
      <p:sp>
        <p:nvSpPr>
          <p:cNvPr id="4" name="Slide Number Placeholder 3"/>
          <p:cNvSpPr>
            <a:spLocks noGrp="1"/>
          </p:cNvSpPr>
          <p:nvPr>
            <p:ph type="sldNum" sz="quarter" idx="5"/>
          </p:nvPr>
        </p:nvSpPr>
        <p:spPr/>
        <p:txBody>
          <a:bodyPr/>
          <a:lstStyle/>
          <a:p>
            <a:fld id="{7E911524-1981-6B4B-9857-631420693AC9}" type="slidenum">
              <a:rPr lang="en-US" smtClean="0"/>
              <a:t>27</a:t>
            </a:fld>
            <a:endParaRPr lang="en-US"/>
          </a:p>
        </p:txBody>
      </p:sp>
    </p:spTree>
    <p:extLst>
      <p:ext uri="{BB962C8B-B14F-4D97-AF65-F5344CB8AC3E}">
        <p14:creationId xmlns:p14="http://schemas.microsoft.com/office/powerpoint/2010/main" val="83634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28</a:t>
            </a:fld>
            <a:endParaRPr lang="en-US"/>
          </a:p>
        </p:txBody>
      </p:sp>
    </p:spTree>
    <p:extLst>
      <p:ext uri="{BB962C8B-B14F-4D97-AF65-F5344CB8AC3E}">
        <p14:creationId xmlns:p14="http://schemas.microsoft.com/office/powerpoint/2010/main" val="3237527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29</a:t>
            </a:fld>
            <a:endParaRPr lang="en-US"/>
          </a:p>
        </p:txBody>
      </p:sp>
    </p:spTree>
    <p:extLst>
      <p:ext uri="{BB962C8B-B14F-4D97-AF65-F5344CB8AC3E}">
        <p14:creationId xmlns:p14="http://schemas.microsoft.com/office/powerpoint/2010/main" val="180317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30</a:t>
            </a:fld>
            <a:endParaRPr lang="en-US"/>
          </a:p>
        </p:txBody>
      </p:sp>
    </p:spTree>
    <p:extLst>
      <p:ext uri="{BB962C8B-B14F-4D97-AF65-F5344CB8AC3E}">
        <p14:creationId xmlns:p14="http://schemas.microsoft.com/office/powerpoint/2010/main" val="2098811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31</a:t>
            </a:fld>
            <a:endParaRPr lang="en-US"/>
          </a:p>
        </p:txBody>
      </p:sp>
    </p:spTree>
    <p:extLst>
      <p:ext uri="{BB962C8B-B14F-4D97-AF65-F5344CB8AC3E}">
        <p14:creationId xmlns:p14="http://schemas.microsoft.com/office/powerpoint/2010/main" val="2065555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7177137-FF23-724B-9363-8F5AC2390D9F}" type="slidenum">
              <a:rPr lang="en-US" smtClean="0"/>
              <a:t>36</a:t>
            </a:fld>
            <a:endParaRPr lang="en-US" dirty="0"/>
          </a:p>
        </p:txBody>
      </p:sp>
    </p:spTree>
    <p:extLst>
      <p:ext uri="{BB962C8B-B14F-4D97-AF65-F5344CB8AC3E}">
        <p14:creationId xmlns:p14="http://schemas.microsoft.com/office/powerpoint/2010/main" val="2164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Yvette </a:t>
            </a:r>
          </a:p>
        </p:txBody>
      </p:sp>
      <p:sp>
        <p:nvSpPr>
          <p:cNvPr id="4" name="Slide Number Placeholder 3"/>
          <p:cNvSpPr>
            <a:spLocks noGrp="1"/>
          </p:cNvSpPr>
          <p:nvPr>
            <p:ph type="sldNum" sz="quarter" idx="5"/>
          </p:nvPr>
        </p:nvSpPr>
        <p:spPr/>
        <p:txBody>
          <a:bodyPr/>
          <a:lstStyle/>
          <a:p>
            <a:fld id="{BFB37FA0-9C84-A844-834E-781AF4B81834}" type="slidenum">
              <a:rPr lang="en-US" smtClean="0"/>
              <a:t>37</a:t>
            </a:fld>
            <a:endParaRPr lang="en-US"/>
          </a:p>
        </p:txBody>
      </p:sp>
    </p:spTree>
    <p:extLst>
      <p:ext uri="{BB962C8B-B14F-4D97-AF65-F5344CB8AC3E}">
        <p14:creationId xmlns:p14="http://schemas.microsoft.com/office/powerpoint/2010/main" val="72388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4</a:t>
            </a:fld>
            <a:endParaRPr lang="en-US"/>
          </a:p>
        </p:txBody>
      </p:sp>
    </p:spTree>
    <p:extLst>
      <p:ext uri="{BB962C8B-B14F-4D97-AF65-F5344CB8AC3E}">
        <p14:creationId xmlns:p14="http://schemas.microsoft.com/office/powerpoint/2010/main" val="23710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5</a:t>
            </a:fld>
            <a:endParaRPr lang="en-US"/>
          </a:p>
        </p:txBody>
      </p:sp>
    </p:spTree>
    <p:extLst>
      <p:ext uri="{BB962C8B-B14F-4D97-AF65-F5344CB8AC3E}">
        <p14:creationId xmlns:p14="http://schemas.microsoft.com/office/powerpoint/2010/main" val="234320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6</a:t>
            </a:fld>
            <a:endParaRPr lang="en-US"/>
          </a:p>
        </p:txBody>
      </p:sp>
    </p:spTree>
    <p:extLst>
      <p:ext uri="{BB962C8B-B14F-4D97-AF65-F5344CB8AC3E}">
        <p14:creationId xmlns:p14="http://schemas.microsoft.com/office/powerpoint/2010/main" val="9978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
            </a:r>
          </a:p>
        </p:txBody>
      </p:sp>
      <p:sp>
        <p:nvSpPr>
          <p:cNvPr id="4" name="Slide Number Placeholder 3"/>
          <p:cNvSpPr>
            <a:spLocks noGrp="1"/>
          </p:cNvSpPr>
          <p:nvPr>
            <p:ph type="sldNum" sz="quarter" idx="5"/>
          </p:nvPr>
        </p:nvSpPr>
        <p:spPr/>
        <p:txBody>
          <a:bodyPr/>
          <a:lstStyle/>
          <a:p>
            <a:fld id="{C7177137-FF23-724B-9363-8F5AC2390D9F}" type="slidenum">
              <a:rPr lang="en-US" smtClean="0"/>
              <a:t>7</a:t>
            </a:fld>
            <a:endParaRPr lang="en-US" dirty="0"/>
          </a:p>
        </p:txBody>
      </p:sp>
    </p:spTree>
    <p:extLst>
      <p:ext uri="{BB962C8B-B14F-4D97-AF65-F5344CB8AC3E}">
        <p14:creationId xmlns:p14="http://schemas.microsoft.com/office/powerpoint/2010/main" val="30628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77137-FF23-724B-9363-8F5AC2390D9F}" type="slidenum">
              <a:rPr lang="en-US" smtClean="0"/>
              <a:t>9</a:t>
            </a:fld>
            <a:endParaRPr lang="en-US" dirty="0"/>
          </a:p>
        </p:txBody>
      </p:sp>
    </p:spTree>
    <p:extLst>
      <p:ext uri="{BB962C8B-B14F-4D97-AF65-F5344CB8AC3E}">
        <p14:creationId xmlns:p14="http://schemas.microsoft.com/office/powerpoint/2010/main" val="415038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10</a:t>
            </a:fld>
            <a:endParaRPr lang="en-US"/>
          </a:p>
        </p:txBody>
      </p:sp>
    </p:spTree>
    <p:extLst>
      <p:ext uri="{BB962C8B-B14F-4D97-AF65-F5344CB8AC3E}">
        <p14:creationId xmlns:p14="http://schemas.microsoft.com/office/powerpoint/2010/main" val="321988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13</a:t>
            </a:fld>
            <a:endParaRPr lang="en-US"/>
          </a:p>
        </p:txBody>
      </p:sp>
    </p:spTree>
    <p:extLst>
      <p:ext uri="{BB962C8B-B14F-4D97-AF65-F5344CB8AC3E}">
        <p14:creationId xmlns:p14="http://schemas.microsoft.com/office/powerpoint/2010/main" val="4186554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0F304BEE-0789-224B-8EF0-A6BE9553B25E}"/>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0A31A86-7D05-464A-91B5-BD2355B15946}"/>
              </a:ext>
            </a:extLst>
          </p:cNvPr>
          <p:cNvPicPr>
            <a:picLocks noChangeAspect="1"/>
          </p:cNvPicPr>
          <p:nvPr userDrawn="1"/>
        </p:nvPicPr>
        <p:blipFill>
          <a:blip r:embed="rId2"/>
          <a:stretch>
            <a:fillRect/>
          </a:stretch>
        </p:blipFill>
        <p:spPr>
          <a:xfrm>
            <a:off x="10705345" y="6138552"/>
            <a:ext cx="1425204" cy="708643"/>
          </a:xfrm>
          <a:prstGeom prst="rect">
            <a:avLst/>
          </a:prstGeom>
        </p:spPr>
      </p:pic>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3"/>
          <a:stretch>
            <a:fillRect/>
          </a:stretch>
        </p:blipFill>
        <p:spPr>
          <a:xfrm>
            <a:off x="832665" y="1049586"/>
            <a:ext cx="11066836" cy="77323"/>
          </a:xfrm>
          <a:prstGeom prst="rect">
            <a:avLst/>
          </a:prstGeom>
        </p:spPr>
      </p:pic>
    </p:spTree>
    <p:extLst>
      <p:ext uri="{BB962C8B-B14F-4D97-AF65-F5344CB8AC3E}">
        <p14:creationId xmlns:p14="http://schemas.microsoft.com/office/powerpoint/2010/main" val="361952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4_Title and Conten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6"/>
            <a:ext cx="10882800" cy="75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A61C00"/>
              </a:buClr>
              <a:buSzPts val="3600"/>
              <a:buFont typeface="Arial"/>
              <a:buNone/>
              <a:defRPr sz="3600" b="1" i="0" u="none" strike="noStrike" cap="none">
                <a:solidFill>
                  <a:srgbClr val="A61C00"/>
                </a:solidFill>
                <a:latin typeface="Arial"/>
                <a:ea typeface="Arial"/>
                <a:cs typeface="Arial"/>
                <a:sym typeface="Arial"/>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93" name="Google Shape;93;p14"/>
          <p:cNvSpPr txBox="1">
            <a:spLocks noGrp="1"/>
          </p:cNvSpPr>
          <p:nvPr>
            <p:ph type="body" idx="1"/>
          </p:nvPr>
        </p:nvSpPr>
        <p:spPr>
          <a:xfrm>
            <a:off x="838200" y="1143443"/>
            <a:ext cx="10882800" cy="547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FF8400"/>
              </a:buClr>
              <a:buSzPts val="2400"/>
              <a:buFont typeface="Arial"/>
              <a:buNone/>
              <a:defRPr sz="2400" b="0" i="0" u="none" strike="noStrike" cap="none">
                <a:solidFill>
                  <a:srgbClr val="FF8400"/>
                </a:solidFill>
                <a:latin typeface="Arial"/>
                <a:ea typeface="Arial"/>
                <a:cs typeface="Arial"/>
                <a:sym typeface="Arial"/>
              </a:defRPr>
            </a:lvl1pPr>
            <a:lvl2pPr marL="914400" marR="0" lvl="1" indent="-381000" algn="l" rtl="0">
              <a:lnSpc>
                <a:spcPct val="90000"/>
              </a:lnSpc>
              <a:spcBef>
                <a:spcPts val="1600"/>
              </a:spcBef>
              <a:spcAft>
                <a:spcPts val="0"/>
              </a:spcAft>
              <a:buSzPts val="2400"/>
              <a:buFont typeface="Arial"/>
              <a:buChar char="•"/>
              <a:defRPr sz="2400" b="0" i="0" u="none" strike="noStrike" cap="none">
                <a:latin typeface="Arial"/>
                <a:ea typeface="Arial"/>
                <a:cs typeface="Arial"/>
                <a:sym typeface="Arial"/>
              </a:defRPr>
            </a:lvl2pPr>
            <a:lvl3pPr marL="1371600" marR="0" lvl="2" indent="-381000" algn="l" rtl="0">
              <a:lnSpc>
                <a:spcPct val="90000"/>
              </a:lnSpc>
              <a:spcBef>
                <a:spcPts val="1600"/>
              </a:spcBef>
              <a:spcAft>
                <a:spcPts val="0"/>
              </a:spcAft>
              <a:buSzPts val="2400"/>
              <a:buFont typeface="Arial"/>
              <a:buChar char="•"/>
              <a:defRPr sz="2400" b="0" i="0" u="none" strike="noStrike" cap="none">
                <a:latin typeface="Arial"/>
                <a:ea typeface="Arial"/>
                <a:cs typeface="Arial"/>
                <a:sym typeface="Arial"/>
              </a:defRPr>
            </a:lvl3pPr>
            <a:lvl4pPr marL="1828800" marR="0" lvl="3" indent="-342900" algn="l" rtl="0">
              <a:lnSpc>
                <a:spcPct val="90000"/>
              </a:lnSpc>
              <a:spcBef>
                <a:spcPts val="16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4pPr>
            <a:lvl5pPr marL="2286000" marR="0" lvl="4" indent="-342900" algn="l" rtl="0">
              <a:lnSpc>
                <a:spcPct val="90000"/>
              </a:lnSpc>
              <a:spcBef>
                <a:spcPts val="16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5pPr>
            <a:lvl6pPr marL="2743200" marR="0" lvl="5"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4" name="Google Shape;94;p14"/>
          <p:cNvPicPr preferRelativeResize="0"/>
          <p:nvPr/>
        </p:nvPicPr>
        <p:blipFill rotWithShape="1">
          <a:blip r:embed="rId2">
            <a:alphaModFix/>
          </a:blip>
          <a:srcRect/>
          <a:stretch/>
        </p:blipFill>
        <p:spPr>
          <a:xfrm>
            <a:off x="832665" y="1049586"/>
            <a:ext cx="11066837" cy="77323"/>
          </a:xfrm>
          <a:prstGeom prst="rect">
            <a:avLst/>
          </a:prstGeom>
          <a:noFill/>
          <a:ln>
            <a:noFill/>
          </a:ln>
        </p:spPr>
      </p:pic>
      <p:pic>
        <p:nvPicPr>
          <p:cNvPr id="95" name="Google Shape;95;p14"/>
          <p:cNvPicPr preferRelativeResize="0"/>
          <p:nvPr/>
        </p:nvPicPr>
        <p:blipFill rotWithShape="1">
          <a:blip r:embed="rId3">
            <a:alphaModFix/>
          </a:blip>
          <a:srcRect/>
          <a:stretch/>
        </p:blipFill>
        <p:spPr>
          <a:xfrm>
            <a:off x="11000508" y="6225984"/>
            <a:ext cx="1092694" cy="543312"/>
          </a:xfrm>
          <a:prstGeom prst="rect">
            <a:avLst/>
          </a:prstGeom>
          <a:noFill/>
          <a:ln>
            <a:noFill/>
          </a:ln>
        </p:spPr>
      </p:pic>
    </p:spTree>
    <p:extLst>
      <p:ext uri="{BB962C8B-B14F-4D97-AF65-F5344CB8AC3E}">
        <p14:creationId xmlns:p14="http://schemas.microsoft.com/office/powerpoint/2010/main" val="153689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4_Title and Content">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a:xfrm>
            <a:off x="838200" y="365126"/>
            <a:ext cx="10882744" cy="750077"/>
          </a:xfrm>
          <a:prstGeom prst="rect">
            <a:avLst/>
          </a:prstGeom>
        </p:spPr>
        <p:txBody>
          <a:bodyPr/>
          <a:lstStyle>
            <a:lvl1pPr>
              <a:defRPr sz="3600"/>
            </a:lvl1pPr>
          </a:lstStyle>
          <a:p>
            <a:pPr>
              <a:defRPr/>
            </a:pPr>
            <a:r>
              <a:rPr lang="en-US"/>
              <a:t>Click to edit headline</a:t>
            </a:r>
            <a:endParaRPr/>
          </a:p>
        </p:txBody>
      </p:sp>
      <p:sp>
        <p:nvSpPr>
          <p:cNvPr id="5" name="Content Placeholder 2"/>
          <p:cNvSpPr>
            <a:spLocks noGrp="1"/>
          </p:cNvSpPr>
          <p:nvPr>
            <p:ph idx="1"/>
          </p:nvPr>
        </p:nvSpPr>
        <p:spPr bwMode="auto">
          <a:xfrm>
            <a:off x="838198" y="1704108"/>
            <a:ext cx="10882745" cy="4493636"/>
          </a:xfrm>
          <a:prstGeom prst="rect">
            <a:avLst/>
          </a:prstGeom>
        </p:spPr>
        <p:txBody>
          <a:bodyPr/>
          <a:lstStyle>
            <a:lvl1pPr>
              <a:spcAft>
                <a:spcPts val="600"/>
              </a:spcAft>
              <a:buSzPct val="80000"/>
              <a:buFont typeface="Wingdings"/>
              <a:buChar char="§"/>
              <a:defRPr sz="2400"/>
            </a:lvl1pPr>
            <a:lvl2pPr marL="742950" marR="0" indent="-285750" algn="l" defTabSz="457200">
              <a:lnSpc>
                <a:spcPct val="100000"/>
              </a:lnSpc>
              <a:spcBef>
                <a:spcPts val="0"/>
              </a:spcBef>
              <a:spcAft>
                <a:spcPts val="600"/>
              </a:spcAft>
              <a:buClr>
                <a:schemeClr val="tx2"/>
              </a:buClr>
              <a:buSzPct val="100000"/>
              <a:buFont typeface="STIXGeneral-Regular"/>
              <a:buChar char="⎯"/>
              <a:defRPr sz="2400"/>
            </a:lvl2pPr>
            <a:lvl3pPr marL="1143000" marR="0" indent="-228600" algn="l" defTabSz="914400">
              <a:lnSpc>
                <a:spcPct val="90000"/>
              </a:lnSpc>
              <a:spcBef>
                <a:spcPts val="500"/>
              </a:spcBef>
              <a:spcAft>
                <a:spcPts val="0"/>
              </a:spcAft>
              <a:buClrTx/>
              <a:buSzPct val="60000"/>
              <a:buFont typeface="Arial"/>
              <a:buNone/>
              <a:defRPr sz="2500"/>
            </a:lvl3pPr>
            <a:lvl4pPr>
              <a:buSzPct val="60000"/>
              <a:buFont typeface="Wingdings"/>
              <a:buChar char="§"/>
              <a:defRPr sz="2800"/>
            </a:lvl4pPr>
            <a:lvl5pPr>
              <a:buSzPct val="60000"/>
              <a:buFont typeface="Wingdings"/>
              <a:buChar char="§"/>
              <a:defRPr sz="2800"/>
            </a:lvl5pPr>
          </a:lstStyle>
          <a:p>
            <a:pPr lvl="0">
              <a:defRPr/>
            </a:pPr>
            <a:r>
              <a:rPr lang="en-US"/>
              <a:t>Click to edit Master text styles</a:t>
            </a:r>
          </a:p>
          <a:p>
            <a:pPr lvl="1">
              <a:defRPr/>
            </a:pPr>
            <a:r>
              <a:rPr lang="en-US"/>
              <a:t>Second level</a:t>
            </a:r>
          </a:p>
          <a:p>
            <a:pPr lvl="2">
              <a:defRPr/>
            </a:pPr>
            <a:r>
              <a:rPr lang="en-US"/>
              <a:t>Third level</a:t>
            </a:r>
          </a:p>
          <a:p>
            <a:pPr lvl="3">
              <a:defRPr/>
            </a:pPr>
            <a:r>
              <a:rPr lang="en-US"/>
              <a:t>Fourth level</a:t>
            </a:r>
          </a:p>
          <a:p>
            <a:pPr lvl="4">
              <a:defRPr/>
            </a:pPr>
            <a:r>
              <a:rPr lang="en-US"/>
              <a:t>Fifth level</a:t>
            </a:r>
            <a:endParaRPr lang="en-US" sz="2400"/>
          </a:p>
        </p:txBody>
      </p:sp>
      <p:sp>
        <p:nvSpPr>
          <p:cNvPr id="6" name="Text Placeholder 5"/>
          <p:cNvSpPr>
            <a:spLocks noGrp="1"/>
          </p:cNvSpPr>
          <p:nvPr>
            <p:ph type="body" sz="quarter" idx="10" hasCustomPrompt="1"/>
          </p:nvPr>
        </p:nvSpPr>
        <p:spPr bwMode="auto">
          <a:xfrm>
            <a:off x="838200" y="1143443"/>
            <a:ext cx="10882744" cy="547098"/>
          </a:xfrm>
          <a:prstGeom prst="rect">
            <a:avLst/>
          </a:prstGeom>
        </p:spPr>
        <p:txBody>
          <a:bodyPr/>
          <a:lstStyle>
            <a:lvl1pPr>
              <a:buFontTx/>
              <a:buNone/>
              <a:defRPr sz="2400">
                <a:solidFill>
                  <a:schemeClr val="accent2"/>
                </a:solidFill>
              </a:defRPr>
            </a:lvl1pPr>
          </a:lstStyle>
          <a:p>
            <a:pPr lvl="0">
              <a:defRPr/>
            </a:pPr>
            <a:r>
              <a:rPr lang="en-US"/>
              <a:t>Subhead yellow</a:t>
            </a:r>
            <a:endParaRPr/>
          </a:p>
        </p:txBody>
      </p:sp>
      <p:pic>
        <p:nvPicPr>
          <p:cNvPr id="7" name="Picture 9"/>
          <p:cNvPicPr>
            <a:picLocks noChangeAspect="1"/>
          </p:cNvPicPr>
          <p:nvPr userDrawn="1"/>
        </p:nvPicPr>
        <p:blipFill>
          <a:blip r:embed="rId2"/>
          <a:stretch/>
        </p:blipFill>
        <p:spPr bwMode="auto">
          <a:xfrm>
            <a:off x="832665" y="1049586"/>
            <a:ext cx="11066836" cy="77323"/>
          </a:xfrm>
          <a:prstGeom prst="rect">
            <a:avLst/>
          </a:prstGeom>
        </p:spPr>
      </p:pic>
      <p:pic>
        <p:nvPicPr>
          <p:cNvPr id="8" name="Picture 8"/>
          <p:cNvPicPr>
            <a:picLocks noChangeAspect="1"/>
          </p:cNvPicPr>
          <p:nvPr userDrawn="1"/>
        </p:nvPicPr>
        <p:blipFill>
          <a:blip r:embed="rId3"/>
          <a:stretch/>
        </p:blipFill>
        <p:spPr bwMode="auto">
          <a:xfrm>
            <a:off x="11000508" y="6225984"/>
            <a:ext cx="1092695" cy="543312"/>
          </a:xfrm>
          <a:prstGeom prst="rect">
            <a:avLst/>
          </a:prstGeom>
        </p:spPr>
      </p:pic>
      <p:pic>
        <p:nvPicPr>
          <p:cNvPr id="2" name="Picture 1">
            <a:extLst>
              <a:ext uri="{FF2B5EF4-FFF2-40B4-BE49-F238E27FC236}">
                <a16:creationId xmlns:a16="http://schemas.microsoft.com/office/drawing/2014/main" id="{06C6BF99-4F0C-D4D0-9B68-82DDBA871033}"/>
              </a:ext>
            </a:extLst>
          </p:cNvPr>
          <p:cNvPicPr>
            <a:picLocks noChangeAspect="1"/>
          </p:cNvPicPr>
          <p:nvPr userDrawn="1"/>
        </p:nvPicPr>
        <p:blipFill>
          <a:blip r:embed="rId4"/>
          <a:stretch>
            <a:fillRect/>
          </a:stretch>
        </p:blipFill>
        <p:spPr bwMode="auto">
          <a:xfrm>
            <a:off x="10969801" y="6225984"/>
            <a:ext cx="1114991" cy="507766"/>
          </a:xfrm>
          <a:prstGeom prst="rect">
            <a:avLst/>
          </a:prstGeom>
        </p:spPr>
      </p:pic>
      <p:pic>
        <p:nvPicPr>
          <p:cNvPr id="3" name="Picture 2">
            <a:extLst>
              <a:ext uri="{FF2B5EF4-FFF2-40B4-BE49-F238E27FC236}">
                <a16:creationId xmlns:a16="http://schemas.microsoft.com/office/drawing/2014/main" id="{0192A714-9058-C945-0967-71CC23E45BE2}"/>
              </a:ext>
            </a:extLst>
          </p:cNvPr>
          <p:cNvPicPr>
            <a:picLocks noChangeAspect="1"/>
          </p:cNvPicPr>
          <p:nvPr userDrawn="1"/>
        </p:nvPicPr>
        <p:blipFill>
          <a:blip r:embed="rId5"/>
          <a:stretch>
            <a:fillRect/>
          </a:stretch>
        </p:blipFill>
        <p:spPr bwMode="auto">
          <a:xfrm>
            <a:off x="98797" y="6076035"/>
            <a:ext cx="817241" cy="726436"/>
          </a:xfrm>
          <a:prstGeom prst="rect">
            <a:avLst/>
          </a:prstGeom>
        </p:spPr>
      </p:pic>
    </p:spTree>
    <p:extLst>
      <p:ext uri="{BB962C8B-B14F-4D97-AF65-F5344CB8AC3E}">
        <p14:creationId xmlns:p14="http://schemas.microsoft.com/office/powerpoint/2010/main" val="356171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lvl1pPr>
          </a:lstStyle>
          <a:p>
            <a:r>
              <a:rPr lang="en-US" dirty="0"/>
              <a:t>Transition Red.</a:t>
            </a:r>
          </a:p>
        </p:txBody>
      </p:sp>
      <p:pic>
        <p:nvPicPr>
          <p:cNvPr id="4" name="Picture 3">
            <a:extLst>
              <a:ext uri="{FF2B5EF4-FFF2-40B4-BE49-F238E27FC236}">
                <a16:creationId xmlns:a16="http://schemas.microsoft.com/office/drawing/2014/main" id="{28D842B6-FB8E-3B42-B280-C73B829DA36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p:nvPr>
        </p:nvSpPr>
        <p:spPr>
          <a:xfrm>
            <a:off x="833438" y="1690688"/>
            <a:ext cx="10887075" cy="2506662"/>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buFontTx/>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solidFill>
                  <a:srgbClr val="FF8400"/>
                </a:solidFill>
              </a:defRPr>
            </a:lvl1pPr>
          </a:lstStyle>
          <a:p>
            <a:r>
              <a:rPr lang="en-US" dirty="0"/>
              <a:t>Transition Yellow.</a:t>
            </a:r>
          </a:p>
        </p:txBody>
      </p:sp>
      <p:pic>
        <p:nvPicPr>
          <p:cNvPr id="5" name="Picture 4">
            <a:extLst>
              <a:ext uri="{FF2B5EF4-FFF2-40B4-BE49-F238E27FC236}">
                <a16:creationId xmlns:a16="http://schemas.microsoft.com/office/drawing/2014/main" id="{B8D7FD03-EA96-9149-A89F-5250783CB438}"/>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6" name="Picture 5">
            <a:extLst>
              <a:ext uri="{FF2B5EF4-FFF2-40B4-BE49-F238E27FC236}">
                <a16:creationId xmlns:a16="http://schemas.microsoft.com/office/drawing/2014/main" id="{69412060-8522-454E-9940-7D3FB9B08621}"/>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defRPr baseline="0">
                <a:solidFill>
                  <a:srgbClr val="FF8400"/>
                </a:solidFill>
              </a:defRPr>
            </a:lvl1pPr>
          </a:lstStyle>
          <a:p>
            <a:r>
              <a:rPr lang="en-US" dirty="0"/>
              <a:t>Click to edit yellow room for graphic</a:t>
            </a:r>
          </a:p>
        </p:txBody>
      </p:sp>
      <p:pic>
        <p:nvPicPr>
          <p:cNvPr id="6" name="Picture 5">
            <a:extLst>
              <a:ext uri="{FF2B5EF4-FFF2-40B4-BE49-F238E27FC236}">
                <a16:creationId xmlns:a16="http://schemas.microsoft.com/office/drawing/2014/main" id="{69CDDD31-E1D3-5A41-96C2-0B912C58B1B1}"/>
              </a:ext>
            </a:extLst>
          </p:cNvPr>
          <p:cNvPicPr>
            <a:picLocks noChangeAspect="1"/>
          </p:cNvPicPr>
          <p:nvPr userDrawn="1"/>
        </p:nvPicPr>
        <p:blipFill>
          <a:blip r:embed="rId2"/>
          <a:stretch>
            <a:fillRect/>
          </a:stretch>
        </p:blipFill>
        <p:spPr>
          <a:xfrm>
            <a:off x="11000508" y="6225984"/>
            <a:ext cx="1092695" cy="543312"/>
          </a:xfrm>
          <a:prstGeom prst="rect">
            <a:avLst/>
          </a:prstGeom>
        </p:spPr>
      </p:pic>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A71307B2-5F03-4348-BC20-9BEA9956A4A0}"/>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4FE4B7AA-A2D3-1C46-BBD9-C803C3DE3B9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linicaltrials.gov/ct2/show/NCT02720094?term=hptn+083&amp;draw=2&amp;rank=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clinicaltrials.gov/ct2/show/NCT03164564?term=HPTN+084&amp;draw=2&amp;rank=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viivhealthcare.com/content/dam/cf-viiv/viivhealthcare/en_GB/files/cab-prep-wwrs-29nov2022-for-external-use.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hiv/pdf/risk/prep/cdc-hiv-prep-guidelines-2021.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www.prepwatch.org/prep-lesson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prepwatch.org/resources/implementation-study-track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prepwatch.org/resources/implementation-study-track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prepwatch.org/resources/implementation-study-tracker/" TargetMode="External"/><Relationship Id="rId13" Type="http://schemas.openxmlformats.org/officeDocument/2006/relationships/hyperlink" Target="https://www.dropbox.com/s/00ih84b4bnvqttr/2021_08_31%20DPP%20Market%20Prep-and-Intro%20Strategy_FINAL.pdf" TargetMode="External"/><Relationship Id="rId3" Type="http://schemas.openxmlformats.org/officeDocument/2006/relationships/hyperlink" Target="https://www.avac.org/new-products-are-needed-and-new-paradigm-essential" TargetMode="External"/><Relationship Id="rId7" Type="http://schemas.openxmlformats.org/officeDocument/2006/relationships/hyperlink" Target="https://www.prepwatch.org/resources/implementation-science-questions-for-cab-for-prep/" TargetMode="External"/><Relationship Id="rId12" Type="http://schemas.openxmlformats.org/officeDocument/2006/relationships/hyperlink" Target="https://www.dropbox.com/s/otq6wty0vipsi6t/BioPIC%20Adaptable%20Framework_March%202021.pdf?dl=0" TargetMode="External"/><Relationship Id="rId2" Type="http://schemas.openxmlformats.org/officeDocument/2006/relationships/notesSlide" Target="../notesSlides/notesSlide25.xml"/><Relationship Id="rId16" Type="http://schemas.openxmlformats.org/officeDocument/2006/relationships/hyperlink" Target="mailto:avac@avac.org" TargetMode="External"/><Relationship Id="rId1" Type="http://schemas.openxmlformats.org/officeDocument/2006/relationships/slideLayout" Target="../slideLayouts/slideLayout10.xml"/><Relationship Id="rId6" Type="http://schemas.openxmlformats.org/officeDocument/2006/relationships/hyperlink" Target="https://www.avac.org/advocates-primer-long-acting-injectable-prep" TargetMode="External"/><Relationship Id="rId11" Type="http://schemas.openxmlformats.org/officeDocument/2006/relationships/hyperlink" Target="https://www.dropbox.com/s/phfqwt8tebumk85/BioPIC_CAB-LA%20Intro%20%26%20Access%20Strat_V2_May%202020.pdf?dl=0" TargetMode="External"/><Relationship Id="rId5" Type="http://schemas.openxmlformats.org/officeDocument/2006/relationships/hyperlink" Target="https://www.avac.org/resource/CAB-plan-summary" TargetMode="External"/><Relationship Id="rId15" Type="http://schemas.openxmlformats.org/officeDocument/2006/relationships/hyperlink" Target="https://www.hptn.org/research/studies/hptn084" TargetMode="External"/><Relationship Id="rId10" Type="http://schemas.openxmlformats.org/officeDocument/2006/relationships/hyperlink" Target="https://www.prepwatch.org/prep-lessons/" TargetMode="External"/><Relationship Id="rId4" Type="http://schemas.openxmlformats.org/officeDocument/2006/relationships/hyperlink" Target="https://www.avac.org/resource/translating-scientific-advance-public-health-impact-plan-accelerating-access-and" TargetMode="External"/><Relationship Id="rId9" Type="http://schemas.openxmlformats.org/officeDocument/2006/relationships/hyperlink" Target="https://www.prepwatch.org/resources/2022-q3-global-prep-tracker/" TargetMode="External"/><Relationship Id="rId14" Type="http://schemas.openxmlformats.org/officeDocument/2006/relationships/hyperlink" Target="https://www.hptn.org/research/studies/hptn083"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2.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4.jpg"/><Relationship Id="rId2" Type="http://schemas.openxmlformats.org/officeDocument/2006/relationships/notesSlide" Target="../notesSlides/notesSlide26.xml"/><Relationship Id="rId16"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0" y="1122363"/>
            <a:ext cx="9501352" cy="2387600"/>
          </a:xfrm>
        </p:spPr>
        <p:txBody>
          <a:bodyPr/>
          <a:lstStyle/>
          <a:p>
            <a:r>
              <a:rPr lang="en-US" dirty="0"/>
              <a:t>CAB for PrEP for Advocates</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p:txBody>
          <a:bodyPr/>
          <a:lstStyle/>
          <a:p>
            <a:pPr>
              <a:spcBef>
                <a:spcPts val="0"/>
              </a:spcBef>
              <a:spcAft>
                <a:spcPts val="0"/>
              </a:spcAft>
            </a:pPr>
            <a:r>
              <a:rPr lang="en-US" dirty="0"/>
              <a:t>Basics of Injectable Cabotegravir</a:t>
            </a:r>
          </a:p>
          <a:p>
            <a:pPr>
              <a:spcBef>
                <a:spcPts val="0"/>
              </a:spcBef>
              <a:spcAft>
                <a:spcPts val="0"/>
              </a:spcAft>
            </a:pPr>
            <a:r>
              <a:rPr lang="en-US" dirty="0"/>
              <a:t>for HIV Prevention </a:t>
            </a:r>
          </a:p>
        </p:txBody>
      </p:sp>
      <p:sp>
        <p:nvSpPr>
          <p:cNvPr id="7" name="Text Placeholder 3">
            <a:extLst>
              <a:ext uri="{FF2B5EF4-FFF2-40B4-BE49-F238E27FC236}">
                <a16:creationId xmlns:a16="http://schemas.microsoft.com/office/drawing/2014/main" id="{251CD418-4974-1344-8865-CDB0D411AA2B}"/>
              </a:ext>
            </a:extLst>
          </p:cNvPr>
          <p:cNvSpPr>
            <a:spLocks noGrp="1"/>
          </p:cNvSpPr>
          <p:nvPr>
            <p:ph type="body" sz="quarter" idx="12"/>
          </p:nvPr>
        </p:nvSpPr>
        <p:spPr>
          <a:xfrm>
            <a:off x="1524000" y="5447505"/>
            <a:ext cx="9144000" cy="1123111"/>
          </a:xfrm>
        </p:spPr>
        <p:txBody>
          <a:bodyPr/>
          <a:lstStyle/>
          <a:p>
            <a:pPr>
              <a:spcBef>
                <a:spcPts val="0"/>
              </a:spcBef>
              <a:spcAft>
                <a:spcPts val="0"/>
              </a:spcAft>
            </a:pPr>
            <a:r>
              <a:rPr lang="en-US" sz="2400" dirty="0"/>
              <a:t>AVAC</a:t>
            </a:r>
          </a:p>
          <a:p>
            <a:pPr>
              <a:spcBef>
                <a:spcPts val="0"/>
              </a:spcBef>
              <a:spcAft>
                <a:spcPts val="0"/>
              </a:spcAft>
            </a:pPr>
            <a:r>
              <a:rPr lang="en-US" sz="2400" dirty="0"/>
              <a:t>February 2023 </a:t>
            </a:r>
          </a:p>
          <a:p>
            <a:endParaRPr lang="en-US" dirty="0"/>
          </a:p>
        </p:txBody>
      </p:sp>
    </p:spTree>
    <p:extLst>
      <p:ext uri="{BB962C8B-B14F-4D97-AF65-F5344CB8AC3E}">
        <p14:creationId xmlns:p14="http://schemas.microsoft.com/office/powerpoint/2010/main" val="35908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ED81-F811-8747-AEAC-4822AE87540C}"/>
              </a:ext>
            </a:extLst>
          </p:cNvPr>
          <p:cNvSpPr>
            <a:spLocks noGrp="1"/>
          </p:cNvSpPr>
          <p:nvPr>
            <p:ph type="title"/>
          </p:nvPr>
        </p:nvSpPr>
        <p:spPr/>
        <p:txBody>
          <a:bodyPr/>
          <a:lstStyle/>
          <a:p>
            <a:r>
              <a:rPr lang="en-US" dirty="0"/>
              <a:t>Efficacy Trials: Summary</a:t>
            </a:r>
          </a:p>
        </p:txBody>
      </p:sp>
      <p:graphicFrame>
        <p:nvGraphicFramePr>
          <p:cNvPr id="4" name="Table 3">
            <a:extLst>
              <a:ext uri="{FF2B5EF4-FFF2-40B4-BE49-F238E27FC236}">
                <a16:creationId xmlns:a16="http://schemas.microsoft.com/office/drawing/2014/main" id="{1B373AF2-8156-3043-804D-3609ACB9A622}"/>
              </a:ext>
            </a:extLst>
          </p:cNvPr>
          <p:cNvGraphicFramePr>
            <a:graphicFrameLocks noGrp="1"/>
          </p:cNvGraphicFramePr>
          <p:nvPr>
            <p:extLst>
              <p:ext uri="{D42A27DB-BD31-4B8C-83A1-F6EECF244321}">
                <p14:modId xmlns:p14="http://schemas.microsoft.com/office/powerpoint/2010/main" val="1661857411"/>
              </p:ext>
            </p:extLst>
          </p:nvPr>
        </p:nvGraphicFramePr>
        <p:xfrm>
          <a:off x="835742" y="1179226"/>
          <a:ext cx="10885202" cy="4992557"/>
        </p:xfrm>
        <a:graphic>
          <a:graphicData uri="http://schemas.openxmlformats.org/drawingml/2006/table">
            <a:tbl>
              <a:tblPr firstRow="1" firstCol="1" bandRow="1">
                <a:tableStyleId>{5C22544A-7EE6-4342-B048-85BDC9FD1C3A}</a:tableStyleId>
              </a:tblPr>
              <a:tblGrid>
                <a:gridCol w="1658600">
                  <a:extLst>
                    <a:ext uri="{9D8B030D-6E8A-4147-A177-3AD203B41FA5}">
                      <a16:colId xmlns:a16="http://schemas.microsoft.com/office/drawing/2014/main" val="307956066"/>
                    </a:ext>
                  </a:extLst>
                </a:gridCol>
                <a:gridCol w="1617899">
                  <a:extLst>
                    <a:ext uri="{9D8B030D-6E8A-4147-A177-3AD203B41FA5}">
                      <a16:colId xmlns:a16="http://schemas.microsoft.com/office/drawing/2014/main" val="2720668941"/>
                    </a:ext>
                  </a:extLst>
                </a:gridCol>
                <a:gridCol w="2024917">
                  <a:extLst>
                    <a:ext uri="{9D8B030D-6E8A-4147-A177-3AD203B41FA5}">
                      <a16:colId xmlns:a16="http://schemas.microsoft.com/office/drawing/2014/main" val="1434082353"/>
                    </a:ext>
                  </a:extLst>
                </a:gridCol>
                <a:gridCol w="1851935">
                  <a:extLst>
                    <a:ext uri="{9D8B030D-6E8A-4147-A177-3AD203B41FA5}">
                      <a16:colId xmlns:a16="http://schemas.microsoft.com/office/drawing/2014/main" val="1591069666"/>
                    </a:ext>
                  </a:extLst>
                </a:gridCol>
                <a:gridCol w="1917651">
                  <a:extLst>
                    <a:ext uri="{9D8B030D-6E8A-4147-A177-3AD203B41FA5}">
                      <a16:colId xmlns:a16="http://schemas.microsoft.com/office/drawing/2014/main" val="2711187707"/>
                    </a:ext>
                  </a:extLst>
                </a:gridCol>
                <a:gridCol w="1814200">
                  <a:extLst>
                    <a:ext uri="{9D8B030D-6E8A-4147-A177-3AD203B41FA5}">
                      <a16:colId xmlns:a16="http://schemas.microsoft.com/office/drawing/2014/main" val="205079447"/>
                    </a:ext>
                  </a:extLst>
                </a:gridCol>
              </a:tblGrid>
              <a:tr h="557717">
                <a:tc>
                  <a:txBody>
                    <a:bodyPr/>
                    <a:lstStyle/>
                    <a:p>
                      <a:pPr marL="0" marR="0" algn="ctr">
                        <a:spcBef>
                          <a:spcPts val="0"/>
                        </a:spcBef>
                        <a:spcAft>
                          <a:spcPts val="0"/>
                        </a:spcAft>
                      </a:pPr>
                      <a:r>
                        <a:rPr lang="en-US" sz="1400" dirty="0">
                          <a:effectLst/>
                        </a:rPr>
                        <a:t>Trial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66675" marR="0" algn="ctr">
                        <a:spcBef>
                          <a:spcPts val="0"/>
                        </a:spcBef>
                        <a:spcAft>
                          <a:spcPts val="0"/>
                        </a:spcAft>
                      </a:pPr>
                      <a:r>
                        <a:rPr lang="en-US" sz="1400" dirty="0">
                          <a:effectLst/>
                        </a:rPr>
                        <a:t>Design/</a:t>
                      </a:r>
                    </a:p>
                    <a:p>
                      <a:pPr marL="66675" marR="0" algn="ctr">
                        <a:spcBef>
                          <a:spcPts val="0"/>
                        </a:spcBef>
                        <a:spcAft>
                          <a:spcPts val="0"/>
                        </a:spcAft>
                      </a:pPr>
                      <a:r>
                        <a:rPr lang="en-US" sz="1400" dirty="0">
                          <a:effectLst/>
                        </a:rPr>
                        <a:t>Trial Questions</a:t>
                      </a:r>
                      <a:endParaRPr lang="en-US" sz="1400" dirty="0">
                        <a:effectLst/>
                        <a:latin typeface="+mj-lt"/>
                        <a:ea typeface="Calibri" panose="020F0502020204030204" pitchFamily="34" charset="0"/>
                        <a:cs typeface="Times New Roman" panose="02020603050405020304" pitchFamily="18" charset="0"/>
                      </a:endParaRPr>
                    </a:p>
                  </a:txBody>
                  <a:tcPr marL="63500" marR="63500" marT="63500" marB="63500" anchor="ctr"/>
                </a:tc>
                <a:tc>
                  <a:txBody>
                    <a:bodyPr/>
                    <a:lstStyle/>
                    <a:p>
                      <a:pPr marL="0" marR="0" algn="ctr">
                        <a:spcBef>
                          <a:spcPts val="0"/>
                        </a:spcBef>
                        <a:spcAft>
                          <a:spcPts val="0"/>
                        </a:spcAft>
                      </a:pPr>
                      <a:r>
                        <a:rPr lang="en-US" sz="1400" dirty="0">
                          <a:effectLst/>
                        </a:rPr>
                        <a:t>Participants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a:txBody>
                    <a:bodyPr/>
                    <a:lstStyle/>
                    <a:p>
                      <a:pPr marL="65405" marR="0" algn="ctr">
                        <a:spcBef>
                          <a:spcPts val="0"/>
                        </a:spcBef>
                        <a:spcAft>
                          <a:spcPts val="0"/>
                        </a:spcAft>
                      </a:pPr>
                      <a:r>
                        <a:rPr lang="en-US" sz="1400" dirty="0">
                          <a:effectLst/>
                        </a:rPr>
                        <a:t>Countries </a:t>
                      </a:r>
                      <a:endParaRPr lang="en-US" sz="1400" dirty="0">
                        <a:effectLst/>
                        <a:latin typeface="+mj-lt"/>
                        <a:ea typeface="Calibri" panose="020F0502020204030204" pitchFamily="34" charset="0"/>
                        <a:cs typeface="Times New Roman" panose="02020603050405020304" pitchFamily="18" charset="0"/>
                      </a:endParaRPr>
                    </a:p>
                  </a:txBody>
                  <a:tcPr marL="63500" marR="63500" marT="63500" marB="63500" anchor="ctr"/>
                </a:tc>
                <a:tc>
                  <a:txBody>
                    <a:bodyPr/>
                    <a:lstStyle/>
                    <a:p>
                      <a:pPr marL="60960" marR="0" algn="ctr">
                        <a:spcBef>
                          <a:spcPts val="0"/>
                        </a:spcBef>
                        <a:spcAft>
                          <a:spcPts val="0"/>
                        </a:spcAft>
                      </a:pPr>
                      <a:r>
                        <a:rPr lang="en-US" sz="1400" dirty="0">
                          <a:effectLst/>
                        </a:rPr>
                        <a:t>Status </a:t>
                      </a:r>
                    </a:p>
                    <a:p>
                      <a:pPr marL="60960" marR="0" algn="ctr">
                        <a:spcBef>
                          <a:spcPts val="0"/>
                        </a:spcBef>
                        <a:spcAft>
                          <a:spcPts val="0"/>
                        </a:spcAft>
                      </a:pPr>
                      <a:r>
                        <a:rPr lang="en-US" sz="1400" dirty="0">
                          <a:effectLst/>
                        </a:rPr>
                        <a:t>(as of 2/23)</a:t>
                      </a:r>
                      <a:endParaRPr lang="en-US" sz="1400" dirty="0">
                        <a:effectLst/>
                        <a:latin typeface="+mj-lt"/>
                        <a:ea typeface="Calibri" panose="020F0502020204030204" pitchFamily="34" charset="0"/>
                        <a:cs typeface="Times New Roman" panose="02020603050405020304" pitchFamily="18" charset="0"/>
                      </a:endParaRPr>
                    </a:p>
                  </a:txBody>
                  <a:tcPr marL="63500" marR="63500" marT="63500" marB="63500" anchor="ctr"/>
                </a:tc>
                <a:tc>
                  <a:txBody>
                    <a:bodyPr/>
                    <a:lstStyle/>
                    <a:p>
                      <a:pPr marL="62230" marR="69215" indent="5715" algn="ctr">
                        <a:spcBef>
                          <a:spcPts val="0"/>
                        </a:spcBef>
                        <a:spcAft>
                          <a:spcPts val="0"/>
                        </a:spcAft>
                      </a:pPr>
                      <a:r>
                        <a:rPr lang="en-US" sz="1400" dirty="0">
                          <a:effectLst/>
                        </a:rPr>
                        <a:t>Key Results </a:t>
                      </a:r>
                    </a:p>
                  </a:txBody>
                  <a:tcPr marL="63500" marR="63500" marT="63500" marB="63500" anchor="ctr"/>
                </a:tc>
                <a:extLst>
                  <a:ext uri="{0D108BD9-81ED-4DB2-BD59-A6C34878D82A}">
                    <a16:rowId xmlns:a16="http://schemas.microsoft.com/office/drawing/2014/main" val="55265137"/>
                  </a:ext>
                </a:extLst>
              </a:tr>
              <a:tr h="1455351">
                <a:tc>
                  <a:txBody>
                    <a:bodyPr/>
                    <a:lstStyle/>
                    <a:p>
                      <a:pPr marL="0" marR="0" algn="ctr">
                        <a:spcBef>
                          <a:spcPts val="0"/>
                        </a:spcBef>
                        <a:spcAft>
                          <a:spcPts val="0"/>
                        </a:spcAft>
                      </a:pPr>
                      <a:r>
                        <a:rPr lang="en-US" sz="1400" dirty="0">
                          <a:solidFill>
                            <a:schemeClr val="tx2"/>
                          </a:solidFill>
                          <a:effectLst/>
                          <a:hlinkClick r:id="rId3"/>
                        </a:rPr>
                        <a:t>HPTN 083 </a:t>
                      </a:r>
                      <a:endParaRPr lang="en-US" sz="1400" dirty="0">
                        <a:solidFill>
                          <a:schemeClr val="tx2"/>
                        </a:solidFill>
                        <a:effectLst/>
                      </a:endParaRPr>
                    </a:p>
                    <a:p>
                      <a:pPr marL="0" marR="0" algn="ctr">
                        <a:spcBef>
                          <a:spcPts val="950"/>
                        </a:spcBef>
                        <a:spcAft>
                          <a:spcPts val="0"/>
                        </a:spcAft>
                      </a:pPr>
                      <a:r>
                        <a:rPr lang="en-US" sz="1400" b="0" dirty="0">
                          <a:solidFill>
                            <a:schemeClr val="tx2"/>
                          </a:solidFill>
                          <a:effectLst/>
                        </a:rPr>
                        <a:t>Started  </a:t>
                      </a:r>
                    </a:p>
                    <a:p>
                      <a:pPr marL="0" marR="0" algn="ctr">
                        <a:spcBef>
                          <a:spcPts val="0"/>
                        </a:spcBef>
                        <a:spcAft>
                          <a:spcPts val="0"/>
                        </a:spcAft>
                      </a:pPr>
                      <a:r>
                        <a:rPr lang="en-US" sz="1400" b="0" dirty="0">
                          <a:solidFill>
                            <a:schemeClr val="tx2"/>
                          </a:solidFill>
                          <a:effectLst/>
                        </a:rPr>
                        <a:t>December 2016</a:t>
                      </a:r>
                    </a:p>
                    <a:p>
                      <a:pPr marL="0" marR="0" algn="ctr">
                        <a:spcBef>
                          <a:spcPts val="0"/>
                        </a:spcBef>
                        <a:spcAft>
                          <a:spcPts val="0"/>
                        </a:spcAft>
                      </a:pPr>
                      <a:endParaRPr lang="en-US" sz="1400" b="0" dirty="0">
                        <a:solidFill>
                          <a:schemeClr val="tx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effectLst/>
                        </a:rPr>
                        <a:t>Unblinded May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effectLst/>
                        </a:rPr>
                        <a:t> following review by independent DSMB</a:t>
                      </a:r>
                      <a:endParaRPr lang="en-US" sz="1400" b="0" dirty="0">
                        <a:solidFill>
                          <a:schemeClr val="tx2"/>
                        </a:solidFill>
                        <a:effectLst/>
                        <a:latin typeface="+mj-lt"/>
                        <a:ea typeface="Calibri" panose="020F0502020204030204" pitchFamily="34" charset="0"/>
                        <a:cs typeface="Times New Roman" panose="02020603050405020304" pitchFamily="18" charset="0"/>
                      </a:endParaRPr>
                    </a:p>
                  </a:txBody>
                  <a:tcPr marL="63500" marR="63500" marT="63500" marB="63500">
                    <a:solidFill>
                      <a:schemeClr val="accent1">
                        <a:lumMod val="40000"/>
                        <a:lumOff val="60000"/>
                      </a:schemeClr>
                    </a:solidFill>
                  </a:tcPr>
                </a:tc>
                <a:tc>
                  <a:txBody>
                    <a:bodyPr/>
                    <a:lstStyle/>
                    <a:p>
                      <a:pPr marL="66675" marR="0" algn="ctr">
                        <a:spcBef>
                          <a:spcPts val="0"/>
                        </a:spcBef>
                        <a:spcAft>
                          <a:spcPts val="0"/>
                        </a:spcAft>
                      </a:pPr>
                      <a:r>
                        <a:rPr lang="en-US" sz="1400" dirty="0">
                          <a:solidFill>
                            <a:schemeClr val="tx2"/>
                          </a:solidFill>
                          <a:effectLst/>
                        </a:rPr>
                        <a:t>Non-inferiority design;  </a:t>
                      </a:r>
                    </a:p>
                    <a:p>
                      <a:pPr marL="64135" marR="0" algn="ctr">
                        <a:spcBef>
                          <a:spcPts val="0"/>
                        </a:spcBef>
                        <a:spcAft>
                          <a:spcPts val="0"/>
                        </a:spcAft>
                      </a:pPr>
                      <a:r>
                        <a:rPr lang="en-US" sz="1400" dirty="0">
                          <a:solidFill>
                            <a:schemeClr val="tx2"/>
                          </a:solidFill>
                          <a:effectLst/>
                        </a:rPr>
                        <a:t>comparing daily oral TDF/FTC to bimonthly  </a:t>
                      </a:r>
                    </a:p>
                    <a:p>
                      <a:pPr marL="68580" marR="0" algn="ctr">
                        <a:spcBef>
                          <a:spcPts val="0"/>
                        </a:spcBef>
                        <a:spcAft>
                          <a:spcPts val="0"/>
                        </a:spcAft>
                      </a:pPr>
                      <a:r>
                        <a:rPr lang="en-US" sz="1400" dirty="0">
                          <a:solidFill>
                            <a:schemeClr val="tx2"/>
                          </a:solidFill>
                          <a:effectLst/>
                        </a:rPr>
                        <a:t>injectable cabotegravir</a:t>
                      </a:r>
                    </a:p>
                  </a:txBody>
                  <a:tcPr marL="63500" marR="63500" marT="63500" marB="63500">
                    <a:solidFill>
                      <a:schemeClr val="accent1">
                        <a:lumMod val="40000"/>
                        <a:lumOff val="60000"/>
                      </a:schemeClr>
                    </a:solidFill>
                  </a:tcPr>
                </a:tc>
                <a:tc>
                  <a:txBody>
                    <a:bodyPr/>
                    <a:lstStyle/>
                    <a:p>
                      <a:pPr marL="0" marR="0" algn="ctr">
                        <a:spcBef>
                          <a:spcPts val="0"/>
                        </a:spcBef>
                        <a:spcAft>
                          <a:spcPts val="0"/>
                        </a:spcAft>
                      </a:pPr>
                      <a:r>
                        <a:rPr lang="en-US" sz="1400" dirty="0">
                          <a:solidFill>
                            <a:schemeClr val="tx2"/>
                          </a:solidFill>
                          <a:effectLst/>
                        </a:rPr>
                        <a:t>4,570</a:t>
                      </a:r>
                    </a:p>
                    <a:p>
                      <a:pPr marL="65405" marR="0" algn="ctr">
                        <a:spcBef>
                          <a:spcPts val="0"/>
                        </a:spcBef>
                        <a:spcAft>
                          <a:spcPts val="0"/>
                        </a:spcAft>
                      </a:pPr>
                      <a:r>
                        <a:rPr lang="en-US" sz="1400" dirty="0">
                          <a:solidFill>
                            <a:schemeClr val="tx2"/>
                          </a:solidFill>
                          <a:effectLst/>
                        </a:rPr>
                        <a:t>Cisgender gay  </a:t>
                      </a:r>
                    </a:p>
                    <a:p>
                      <a:pPr marL="69215" marR="0" algn="ctr">
                        <a:spcBef>
                          <a:spcPts val="0"/>
                        </a:spcBef>
                        <a:spcAft>
                          <a:spcPts val="0"/>
                        </a:spcAft>
                      </a:pPr>
                      <a:r>
                        <a:rPr lang="en-US" sz="1400" dirty="0">
                          <a:solidFill>
                            <a:schemeClr val="tx2"/>
                          </a:solidFill>
                          <a:effectLst/>
                        </a:rPr>
                        <a:t>men and other  </a:t>
                      </a:r>
                    </a:p>
                    <a:p>
                      <a:pPr marL="60960" marR="47625" indent="8255" algn="ctr">
                        <a:spcBef>
                          <a:spcPts val="0"/>
                        </a:spcBef>
                        <a:spcAft>
                          <a:spcPts val="0"/>
                        </a:spcAft>
                      </a:pPr>
                      <a:r>
                        <a:rPr lang="en-US" sz="1400" dirty="0">
                          <a:solidFill>
                            <a:schemeClr val="tx2"/>
                          </a:solidFill>
                          <a:effectLst/>
                        </a:rPr>
                        <a:t>men who have sex with men (MSM); transgender women, 18 years and older</a:t>
                      </a:r>
                    </a:p>
                    <a:p>
                      <a:pPr marL="62230" marR="0" algn="ctr">
                        <a:spcBef>
                          <a:spcPts val="15"/>
                        </a:spcBef>
                        <a:spcAft>
                          <a:spcPts val="0"/>
                        </a:spcAft>
                      </a:pPr>
                      <a:endParaRPr lang="en-US" sz="1400" dirty="0">
                        <a:solidFill>
                          <a:schemeClr val="tx2"/>
                        </a:solidFill>
                        <a:effectLst/>
                      </a:endParaRPr>
                    </a:p>
                    <a:p>
                      <a:pPr marL="62230" marR="0" algn="ctr">
                        <a:spcBef>
                          <a:spcPts val="15"/>
                        </a:spcBef>
                        <a:spcAft>
                          <a:spcPts val="0"/>
                        </a:spcAft>
                      </a:pPr>
                      <a:r>
                        <a:rPr lang="en-US" sz="1400" dirty="0">
                          <a:solidFill>
                            <a:schemeClr val="tx2"/>
                          </a:solidFill>
                          <a:effectLst/>
                        </a:rPr>
                        <a:t>12% TGW</a:t>
                      </a:r>
                    </a:p>
                    <a:p>
                      <a:pPr marL="62230" marR="0" algn="ctr">
                        <a:spcBef>
                          <a:spcPts val="15"/>
                        </a:spcBef>
                        <a:spcAft>
                          <a:spcPts val="0"/>
                        </a:spcAft>
                      </a:pPr>
                      <a:r>
                        <a:rPr lang="en-US" sz="1400" dirty="0">
                          <a:solidFill>
                            <a:schemeClr val="tx2"/>
                          </a:solidFill>
                          <a:effectLst/>
                        </a:rPr>
                        <a:t>67.4% age 18-29</a:t>
                      </a:r>
                    </a:p>
                  </a:txBody>
                  <a:tcPr marL="63500" marR="63500" marT="63500" marB="63500">
                    <a:solidFill>
                      <a:schemeClr val="accent1">
                        <a:lumMod val="40000"/>
                        <a:lumOff val="60000"/>
                      </a:schemeClr>
                    </a:solidFill>
                  </a:tcPr>
                </a:tc>
                <a:tc>
                  <a:txBody>
                    <a:bodyPr/>
                    <a:lstStyle/>
                    <a:p>
                      <a:pPr marL="60960" marR="0" algn="ctr">
                        <a:spcBef>
                          <a:spcPts val="0"/>
                        </a:spcBef>
                        <a:spcAft>
                          <a:spcPts val="0"/>
                        </a:spcAft>
                      </a:pPr>
                      <a:r>
                        <a:rPr lang="en-US" sz="1400" dirty="0">
                          <a:solidFill>
                            <a:schemeClr val="tx2"/>
                          </a:solidFill>
                          <a:effectLst/>
                        </a:rPr>
                        <a:t>Argentina, Brazil,  </a:t>
                      </a:r>
                    </a:p>
                    <a:p>
                      <a:pPr marL="60960" marR="144780" indent="5715" algn="ctr">
                        <a:spcBef>
                          <a:spcPts val="0"/>
                        </a:spcBef>
                        <a:spcAft>
                          <a:spcPts val="0"/>
                        </a:spcAft>
                      </a:pPr>
                      <a:r>
                        <a:rPr lang="en-US" sz="1400" dirty="0">
                          <a:solidFill>
                            <a:schemeClr val="tx2"/>
                          </a:solidFill>
                          <a:effectLst/>
                        </a:rPr>
                        <a:t>Peru, South Africa, Thailand, US, Vietnam</a:t>
                      </a:r>
                    </a:p>
                  </a:txBody>
                  <a:tcPr marL="63500" marR="63500" marT="63500" marB="63500">
                    <a:solidFill>
                      <a:schemeClr val="accent1">
                        <a:lumMod val="40000"/>
                        <a:lumOff val="60000"/>
                      </a:schemeClr>
                    </a:solidFill>
                  </a:tcPr>
                </a:tc>
                <a:tc>
                  <a:txBody>
                    <a:bodyPr/>
                    <a:lstStyle/>
                    <a:p>
                      <a:pPr marL="60960" marR="37465" indent="6350" algn="ctr">
                        <a:spcBef>
                          <a:spcPts val="0"/>
                        </a:spcBef>
                        <a:spcAft>
                          <a:spcPts val="0"/>
                        </a:spcAft>
                      </a:pPr>
                      <a:r>
                        <a:rPr lang="en-US" sz="1400" dirty="0">
                          <a:solidFill>
                            <a:schemeClr val="tx2"/>
                          </a:solidFill>
                          <a:effectLst/>
                        </a:rPr>
                        <a:t>Open Label Extension Ongoing; participants can choose between active products: CAB for </a:t>
                      </a:r>
                      <a:r>
                        <a:rPr lang="en-US" sz="1400" dirty="0" err="1">
                          <a:solidFill>
                            <a:schemeClr val="tx2"/>
                          </a:solidFill>
                          <a:effectLst/>
                        </a:rPr>
                        <a:t>PrEP</a:t>
                      </a:r>
                      <a:r>
                        <a:rPr lang="en-US" sz="1400" dirty="0">
                          <a:solidFill>
                            <a:schemeClr val="tx2"/>
                          </a:solidFill>
                          <a:effectLst/>
                        </a:rPr>
                        <a:t> or oral TDF/FTC </a:t>
                      </a:r>
                    </a:p>
                    <a:p>
                      <a:pPr marL="60960" marR="37465" indent="6350" algn="ctr">
                        <a:spcBef>
                          <a:spcPts val="0"/>
                        </a:spcBef>
                        <a:spcAft>
                          <a:spcPts val="0"/>
                        </a:spcAft>
                      </a:pPr>
                      <a:endParaRPr lang="en-US" sz="1400" dirty="0">
                        <a:solidFill>
                          <a:schemeClr val="tx2"/>
                        </a:solidFill>
                        <a:effectLst/>
                      </a:endParaRPr>
                    </a:p>
                    <a:p>
                      <a:pPr marL="60960" marR="37465" indent="6350" algn="ctr">
                        <a:spcBef>
                          <a:spcPts val="0"/>
                        </a:spcBef>
                        <a:spcAft>
                          <a:spcPts val="0"/>
                        </a:spcAft>
                      </a:pPr>
                      <a:endParaRPr lang="en-US" sz="1400" dirty="0">
                        <a:solidFill>
                          <a:schemeClr val="tx2"/>
                        </a:solidFill>
                        <a:effectLst/>
                      </a:endParaRPr>
                    </a:p>
                  </a:txBody>
                  <a:tcPr marL="63500" marR="63500" marT="63500" marB="63500">
                    <a:solidFill>
                      <a:schemeClr val="accent1">
                        <a:lumMod val="40000"/>
                        <a:lumOff val="60000"/>
                      </a:schemeClr>
                    </a:solidFill>
                  </a:tcPr>
                </a:tc>
                <a:tc>
                  <a:txBody>
                    <a:bodyPr/>
                    <a:lstStyle/>
                    <a:p>
                      <a:pPr marL="67310" marR="0" algn="ctr">
                        <a:spcBef>
                          <a:spcPts val="0"/>
                        </a:spcBef>
                        <a:spcAft>
                          <a:spcPts val="0"/>
                        </a:spcAft>
                      </a:pPr>
                      <a:r>
                        <a:rPr lang="en-US" sz="1400" dirty="0">
                          <a:solidFill>
                            <a:schemeClr val="tx2"/>
                          </a:solidFill>
                          <a:effectLst/>
                        </a:rPr>
                        <a:t>CAB superior to oral TDF/FTC in preventing acquisition of HIV  </a:t>
                      </a:r>
                    </a:p>
                    <a:p>
                      <a:pPr marL="67310" marR="0" algn="ctr">
                        <a:spcBef>
                          <a:spcPts val="0"/>
                        </a:spcBef>
                        <a:spcAft>
                          <a:spcPts val="0"/>
                        </a:spcAft>
                      </a:pPr>
                      <a:endParaRPr lang="en-US" sz="1400" dirty="0">
                        <a:solidFill>
                          <a:schemeClr val="tx2"/>
                        </a:solidFill>
                        <a:effectLst/>
                      </a:endParaRPr>
                    </a:p>
                    <a:p>
                      <a:pPr marL="67310" marR="0" algn="ctr">
                        <a:spcBef>
                          <a:spcPts val="0"/>
                        </a:spcBef>
                        <a:spcAft>
                          <a:spcPts val="0"/>
                        </a:spcAft>
                      </a:pPr>
                      <a:r>
                        <a:rPr lang="en-US" sz="1400" dirty="0">
                          <a:solidFill>
                            <a:schemeClr val="tx2"/>
                          </a:solidFill>
                          <a:effectLst/>
                        </a:rPr>
                        <a:t>CAB reduced risk of infection by 66% compared with oral TDF/FTC</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3500" marR="63500" marT="63500" marB="63500">
                    <a:solidFill>
                      <a:schemeClr val="accent1">
                        <a:lumMod val="40000"/>
                        <a:lumOff val="60000"/>
                      </a:schemeClr>
                    </a:solidFill>
                  </a:tcPr>
                </a:tc>
                <a:extLst>
                  <a:ext uri="{0D108BD9-81ED-4DB2-BD59-A6C34878D82A}">
                    <a16:rowId xmlns:a16="http://schemas.microsoft.com/office/drawing/2014/main" val="4149482281"/>
                  </a:ext>
                </a:extLst>
              </a:tr>
              <a:tr h="1841027">
                <a:tc>
                  <a:txBody>
                    <a:bodyPr/>
                    <a:lstStyle/>
                    <a:p>
                      <a:pPr marL="0" marR="0" algn="ctr">
                        <a:spcBef>
                          <a:spcPts val="0"/>
                        </a:spcBef>
                        <a:spcAft>
                          <a:spcPts val="0"/>
                        </a:spcAft>
                      </a:pPr>
                      <a:r>
                        <a:rPr lang="en-US" sz="1400" dirty="0">
                          <a:solidFill>
                            <a:schemeClr val="tx2"/>
                          </a:solidFill>
                          <a:effectLst/>
                          <a:hlinkClick r:id="rId4"/>
                        </a:rPr>
                        <a:t>HPTN 084 </a:t>
                      </a:r>
                      <a:endParaRPr lang="en-US" sz="1400" dirty="0">
                        <a:solidFill>
                          <a:schemeClr val="tx2"/>
                        </a:solidFill>
                        <a:effectLst/>
                      </a:endParaRPr>
                    </a:p>
                    <a:p>
                      <a:pPr marL="0" marR="0" algn="ctr">
                        <a:spcBef>
                          <a:spcPts val="950"/>
                        </a:spcBef>
                        <a:spcAft>
                          <a:spcPts val="0"/>
                        </a:spcAft>
                      </a:pPr>
                      <a:r>
                        <a:rPr lang="en-US" sz="1400" b="0" dirty="0">
                          <a:solidFill>
                            <a:schemeClr val="tx2"/>
                          </a:solidFill>
                          <a:effectLst/>
                        </a:rPr>
                        <a:t>Started  </a:t>
                      </a:r>
                    </a:p>
                    <a:p>
                      <a:pPr marL="0" marR="0" algn="ctr">
                        <a:spcBef>
                          <a:spcPts val="0"/>
                        </a:spcBef>
                        <a:spcAft>
                          <a:spcPts val="0"/>
                        </a:spcAft>
                      </a:pPr>
                      <a:r>
                        <a:rPr lang="en-US" sz="1400" b="0" dirty="0">
                          <a:solidFill>
                            <a:schemeClr val="tx2"/>
                          </a:solidFill>
                          <a:effectLst/>
                        </a:rPr>
                        <a:t>November 2017</a:t>
                      </a:r>
                    </a:p>
                    <a:p>
                      <a:pPr marL="0" marR="0" algn="ctr">
                        <a:spcBef>
                          <a:spcPts val="0"/>
                        </a:spcBef>
                        <a:spcAft>
                          <a:spcPts val="0"/>
                        </a:spcAft>
                      </a:pPr>
                      <a:endParaRPr lang="en-US" sz="1400" b="0" dirty="0">
                        <a:solidFill>
                          <a:schemeClr val="tx2"/>
                        </a:solidFill>
                        <a:effectLst/>
                      </a:endParaRPr>
                    </a:p>
                    <a:p>
                      <a:pPr marL="0" marR="0" algn="ctr">
                        <a:spcBef>
                          <a:spcPts val="0"/>
                        </a:spcBef>
                        <a:spcAft>
                          <a:spcPts val="0"/>
                        </a:spcAft>
                      </a:pPr>
                      <a:r>
                        <a:rPr lang="en-US" sz="1400" b="0" dirty="0">
                          <a:solidFill>
                            <a:schemeClr val="tx2"/>
                          </a:solidFill>
                          <a:effectLst/>
                        </a:rPr>
                        <a:t>Unblinded Nov 2020 following review by independent DSMB</a:t>
                      </a:r>
                      <a:endParaRPr lang="en-US" sz="1400" b="0" dirty="0">
                        <a:solidFill>
                          <a:schemeClr val="tx2"/>
                        </a:solidFill>
                        <a:effectLst/>
                        <a:latin typeface="+mn-lt"/>
                        <a:ea typeface="Calibri" panose="020F0502020204030204" pitchFamily="34" charset="0"/>
                        <a:cs typeface="Times New Roman" panose="02020603050405020304" pitchFamily="18" charset="0"/>
                      </a:endParaRPr>
                    </a:p>
                  </a:txBody>
                  <a:tcPr marL="63500" marR="63500" marT="63500" marB="63500">
                    <a:solidFill>
                      <a:schemeClr val="accent1">
                        <a:lumMod val="20000"/>
                        <a:lumOff val="80000"/>
                      </a:schemeClr>
                    </a:solidFill>
                  </a:tcPr>
                </a:tc>
                <a:tc>
                  <a:txBody>
                    <a:bodyPr/>
                    <a:lstStyle/>
                    <a:p>
                      <a:pPr marL="64135" marR="0" algn="ctr">
                        <a:spcBef>
                          <a:spcPts val="0"/>
                        </a:spcBef>
                        <a:spcAft>
                          <a:spcPts val="0"/>
                        </a:spcAft>
                      </a:pPr>
                      <a:r>
                        <a:rPr lang="en-US" sz="1400" dirty="0">
                          <a:solidFill>
                            <a:schemeClr val="tx2"/>
                          </a:solidFill>
                          <a:effectLst/>
                        </a:rPr>
                        <a:t>Superiority design;  </a:t>
                      </a:r>
                    </a:p>
                    <a:p>
                      <a:pPr marL="64135" marR="0" algn="ctr">
                        <a:spcBef>
                          <a:spcPts val="0"/>
                        </a:spcBef>
                        <a:spcAft>
                          <a:spcPts val="0"/>
                        </a:spcAft>
                      </a:pPr>
                      <a:r>
                        <a:rPr lang="en-US" sz="1400" dirty="0">
                          <a:solidFill>
                            <a:schemeClr val="tx2"/>
                          </a:solidFill>
                          <a:effectLst/>
                        </a:rPr>
                        <a:t>comparing daily oral TDF/FTC to bimonthly  </a:t>
                      </a:r>
                    </a:p>
                    <a:p>
                      <a:pPr marL="68580" marR="0" algn="ctr">
                        <a:spcBef>
                          <a:spcPts val="0"/>
                        </a:spcBef>
                        <a:spcAft>
                          <a:spcPts val="0"/>
                        </a:spcAft>
                      </a:pPr>
                      <a:r>
                        <a:rPr lang="en-US" sz="1400" dirty="0">
                          <a:solidFill>
                            <a:schemeClr val="tx2"/>
                          </a:solidFill>
                          <a:effectLst/>
                        </a:rPr>
                        <a:t>injectable cabotegravir</a:t>
                      </a:r>
                    </a:p>
                  </a:txBody>
                  <a:tcPr marL="63500" marR="63500" marT="63500" marB="635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rPr>
                        <a:t>3,200 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rPr>
                        <a:t>Cisgender women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rPr>
                        <a:t>57% age 18-25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ffectLst/>
                      </a:endParaRPr>
                    </a:p>
                    <a:p>
                      <a:pPr marL="0" marR="0" algn="ctr">
                        <a:spcBef>
                          <a:spcPts val="0"/>
                        </a:spcBef>
                        <a:spcAft>
                          <a:spcPts val="0"/>
                        </a:spcAft>
                      </a:pP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accent1">
                        <a:lumMod val="20000"/>
                        <a:lumOff val="80000"/>
                      </a:schemeClr>
                    </a:solidFill>
                  </a:tcPr>
                </a:tc>
                <a:tc>
                  <a:txBody>
                    <a:bodyPr/>
                    <a:lstStyle/>
                    <a:p>
                      <a:pPr marL="60960" marR="37465" indent="6350" algn="ctr">
                        <a:spcBef>
                          <a:spcPts val="0"/>
                        </a:spcBef>
                        <a:spcAft>
                          <a:spcPts val="0"/>
                        </a:spcAft>
                      </a:pPr>
                      <a:r>
                        <a:rPr lang="en-US" sz="1400" dirty="0">
                          <a:solidFill>
                            <a:schemeClr val="tx2"/>
                          </a:solidFill>
                          <a:effectLst/>
                        </a:rPr>
                        <a:t>Botswana, Eswatini, Kenya, Malawi, South  Africa, Uganda, Zimbabwe</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accent1">
                        <a:lumMod val="20000"/>
                        <a:lumOff val="80000"/>
                      </a:schemeClr>
                    </a:solidFill>
                  </a:tcPr>
                </a:tc>
                <a:tc>
                  <a:txBody>
                    <a:bodyPr/>
                    <a:lstStyle/>
                    <a:p>
                      <a:pPr marL="60960" marR="37465" lvl="0" indent="635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rPr>
                        <a:t>Open Label Extension Ongoing; participants can choose between active products: CAB for </a:t>
                      </a:r>
                      <a:r>
                        <a:rPr lang="en-US" sz="1400" dirty="0" err="1">
                          <a:solidFill>
                            <a:schemeClr val="tx2"/>
                          </a:solidFill>
                          <a:effectLst/>
                        </a:rPr>
                        <a:t>PrEP</a:t>
                      </a:r>
                      <a:r>
                        <a:rPr lang="en-US" sz="1400" dirty="0">
                          <a:solidFill>
                            <a:schemeClr val="tx2"/>
                          </a:solidFill>
                          <a:effectLst/>
                        </a:rPr>
                        <a:t> or oral TDF/FTC </a:t>
                      </a:r>
                    </a:p>
                    <a:p>
                      <a:pPr marL="64770" marR="0">
                        <a:spcBef>
                          <a:spcPts val="15"/>
                        </a:spcBef>
                        <a:spcAft>
                          <a:spcPts val="0"/>
                        </a:spcAft>
                      </a:pPr>
                      <a:endParaRPr lang="en-US" sz="1400" dirty="0">
                        <a:solidFill>
                          <a:schemeClr val="tx2"/>
                        </a:solidFill>
                        <a:effectLst/>
                        <a:latin typeface="+mn-lt"/>
                        <a:ea typeface="Calibri" panose="020F0502020204030204" pitchFamily="34" charset="0"/>
                        <a:cs typeface="Times New Roman" panose="02020603050405020304" pitchFamily="18" charset="0"/>
                      </a:endParaRPr>
                    </a:p>
                  </a:txBody>
                  <a:tcPr marL="63500" marR="63500" marT="63500" marB="63500">
                    <a:solidFill>
                      <a:schemeClr val="accent1">
                        <a:lumMod val="20000"/>
                        <a:lumOff val="80000"/>
                      </a:schemeClr>
                    </a:solidFill>
                  </a:tcPr>
                </a:tc>
                <a:tc>
                  <a:txBody>
                    <a:bodyPr/>
                    <a:lstStyle/>
                    <a:p>
                      <a:pPr marL="67310" marR="0" algn="ctr">
                        <a:spcBef>
                          <a:spcPts val="0"/>
                        </a:spcBef>
                        <a:spcAft>
                          <a:spcPts val="0"/>
                        </a:spcAft>
                      </a:pPr>
                      <a:r>
                        <a:rPr lang="en-US" sz="1400" dirty="0">
                          <a:solidFill>
                            <a:schemeClr val="tx2"/>
                          </a:solidFill>
                          <a:effectLst/>
                        </a:rPr>
                        <a:t>CAB superior to oral TDF/FTC in preventing acquisition of HIV  </a:t>
                      </a:r>
                    </a:p>
                    <a:p>
                      <a:pPr marL="67310" marR="0" algn="ctr">
                        <a:spcBef>
                          <a:spcPts val="0"/>
                        </a:spcBef>
                        <a:spcAft>
                          <a:spcPts val="0"/>
                        </a:spcAft>
                      </a:pPr>
                      <a:endParaRPr lang="en-US" sz="1400" dirty="0">
                        <a:solidFill>
                          <a:schemeClr val="tx2"/>
                        </a:solidFill>
                        <a:effectLst/>
                      </a:endParaRPr>
                    </a:p>
                    <a:p>
                      <a:pPr marL="67310" marR="0" algn="ctr">
                        <a:spcBef>
                          <a:spcPts val="0"/>
                        </a:spcBef>
                        <a:spcAft>
                          <a:spcPts val="0"/>
                        </a:spcAft>
                      </a:pPr>
                      <a:r>
                        <a:rPr lang="en-US" sz="1400" dirty="0">
                          <a:solidFill>
                            <a:schemeClr val="tx2"/>
                          </a:solidFill>
                          <a:effectLst/>
                        </a:rPr>
                        <a:t>CAB reduced risk of infection by 89% compared with oral TDF/FTC</a:t>
                      </a:r>
                      <a:endParaRPr lang="en-US" sz="1400" kern="1200" dirty="0">
                        <a:solidFill>
                          <a:schemeClr val="tx2"/>
                        </a:solidFill>
                        <a:effectLst/>
                        <a:latin typeface="+mn-lt"/>
                        <a:ea typeface="Calibri" panose="020F0502020204030204" pitchFamily="34" charset="0"/>
                        <a:cs typeface="Times New Roman" panose="02020603050405020304" pitchFamily="18"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644424866"/>
                  </a:ext>
                </a:extLst>
              </a:tr>
            </a:tbl>
          </a:graphicData>
        </a:graphic>
      </p:graphicFrame>
      <p:sp>
        <p:nvSpPr>
          <p:cNvPr id="3" name="TextBox 2">
            <a:extLst>
              <a:ext uri="{FF2B5EF4-FFF2-40B4-BE49-F238E27FC236}">
                <a16:creationId xmlns:a16="http://schemas.microsoft.com/office/drawing/2014/main" id="{175CC5BB-7CEE-9540-9DC9-7E35CEED680C}"/>
              </a:ext>
            </a:extLst>
          </p:cNvPr>
          <p:cNvSpPr txBox="1"/>
          <p:nvPr/>
        </p:nvSpPr>
        <p:spPr>
          <a:xfrm>
            <a:off x="842207" y="6328612"/>
            <a:ext cx="7519737" cy="369332"/>
          </a:xfrm>
          <a:prstGeom prst="rect">
            <a:avLst/>
          </a:prstGeom>
          <a:noFill/>
        </p:spPr>
        <p:txBody>
          <a:bodyPr wrap="square" rtlCol="0">
            <a:spAutoFit/>
          </a:bodyPr>
          <a:lstStyle/>
          <a:p>
            <a:r>
              <a:rPr lang="en-US" i="1" dirty="0">
                <a:solidFill>
                  <a:schemeClr val="bg2">
                    <a:lumMod val="10000"/>
                  </a:schemeClr>
                </a:solidFill>
              </a:rPr>
              <a:t>As of February 2023; additional data still to come</a:t>
            </a:r>
          </a:p>
        </p:txBody>
      </p:sp>
    </p:spTree>
    <p:extLst>
      <p:ext uri="{BB962C8B-B14F-4D97-AF65-F5344CB8AC3E}">
        <p14:creationId xmlns:p14="http://schemas.microsoft.com/office/powerpoint/2010/main" val="386138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ED81-F811-8747-AEAC-4822AE87540C}"/>
              </a:ext>
            </a:extLst>
          </p:cNvPr>
          <p:cNvSpPr>
            <a:spLocks noGrp="1"/>
          </p:cNvSpPr>
          <p:nvPr>
            <p:ph type="title"/>
          </p:nvPr>
        </p:nvSpPr>
        <p:spPr/>
        <p:txBody>
          <a:bodyPr/>
          <a:lstStyle/>
          <a:p>
            <a:r>
              <a:rPr lang="en-US" dirty="0"/>
              <a:t>Efficacy Trials: Data</a:t>
            </a:r>
          </a:p>
        </p:txBody>
      </p:sp>
      <p:graphicFrame>
        <p:nvGraphicFramePr>
          <p:cNvPr id="5" name="Table 4">
            <a:extLst>
              <a:ext uri="{FF2B5EF4-FFF2-40B4-BE49-F238E27FC236}">
                <a16:creationId xmlns:a16="http://schemas.microsoft.com/office/drawing/2014/main" id="{90EBDB5B-3D24-F24A-ADE0-C9FB3AB3611D}"/>
              </a:ext>
            </a:extLst>
          </p:cNvPr>
          <p:cNvGraphicFramePr>
            <a:graphicFrameLocks noGrp="1"/>
          </p:cNvGraphicFramePr>
          <p:nvPr/>
        </p:nvGraphicFramePr>
        <p:xfrm>
          <a:off x="867698" y="1564227"/>
          <a:ext cx="10882742" cy="3729546"/>
        </p:xfrm>
        <a:graphic>
          <a:graphicData uri="http://schemas.openxmlformats.org/drawingml/2006/table">
            <a:tbl>
              <a:tblPr/>
              <a:tblGrid>
                <a:gridCol w="1431939">
                  <a:extLst>
                    <a:ext uri="{9D8B030D-6E8A-4147-A177-3AD203B41FA5}">
                      <a16:colId xmlns:a16="http://schemas.microsoft.com/office/drawing/2014/main" val="1467952415"/>
                    </a:ext>
                  </a:extLst>
                </a:gridCol>
                <a:gridCol w="2100178">
                  <a:extLst>
                    <a:ext uri="{9D8B030D-6E8A-4147-A177-3AD203B41FA5}">
                      <a16:colId xmlns:a16="http://schemas.microsoft.com/office/drawing/2014/main" val="2147442172"/>
                    </a:ext>
                  </a:extLst>
                </a:gridCol>
                <a:gridCol w="2100178">
                  <a:extLst>
                    <a:ext uri="{9D8B030D-6E8A-4147-A177-3AD203B41FA5}">
                      <a16:colId xmlns:a16="http://schemas.microsoft.com/office/drawing/2014/main" val="2528441716"/>
                    </a:ext>
                  </a:extLst>
                </a:gridCol>
                <a:gridCol w="2291103">
                  <a:extLst>
                    <a:ext uri="{9D8B030D-6E8A-4147-A177-3AD203B41FA5}">
                      <a16:colId xmlns:a16="http://schemas.microsoft.com/office/drawing/2014/main" val="2972515943"/>
                    </a:ext>
                  </a:extLst>
                </a:gridCol>
                <a:gridCol w="2959344">
                  <a:extLst>
                    <a:ext uri="{9D8B030D-6E8A-4147-A177-3AD203B41FA5}">
                      <a16:colId xmlns:a16="http://schemas.microsoft.com/office/drawing/2014/main" val="2844077223"/>
                    </a:ext>
                  </a:extLst>
                </a:gridCol>
              </a:tblGrid>
              <a:tr h="6697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b="1" dirty="0">
                          <a:solidFill>
                            <a:schemeClr val="tx2"/>
                          </a:solidFill>
                          <a:effectLst/>
                          <a:latin typeface="+mn-lt"/>
                        </a:rPr>
                        <a:t> </a:t>
                      </a:r>
                      <a:endParaRPr lang="en-US" sz="1800" b="1" dirty="0">
                        <a:solidFill>
                          <a:schemeClr val="tx2"/>
                        </a:solidFill>
                        <a:effectLst/>
                        <a:latin typeface="+mn-lt"/>
                        <a:ea typeface="Arial" panose="020B0604020202020204" pitchFamily="34" charset="0"/>
                      </a:endParaRPr>
                    </a:p>
                  </a:txBody>
                  <a:tcPr marL="63500" marR="63500" marT="63500" marB="635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a:solidFill>
                            <a:schemeClr val="tx2"/>
                          </a:solidFill>
                          <a:effectLst/>
                          <a:latin typeface="+mn-lt"/>
                        </a:rPr>
                        <a:t>Total Infections</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a:solidFill>
                            <a:schemeClr val="tx2"/>
                          </a:solidFill>
                          <a:effectLst/>
                          <a:latin typeface="+mn-lt"/>
                        </a:rPr>
                        <a:t>Infections in </a:t>
                      </a:r>
                    </a:p>
                    <a:p>
                      <a:pPr marL="0" marR="0" algn="ctr">
                        <a:lnSpc>
                          <a:spcPct val="115000"/>
                        </a:lnSpc>
                        <a:spcBef>
                          <a:spcPts val="0"/>
                        </a:spcBef>
                        <a:spcAft>
                          <a:spcPts val="0"/>
                        </a:spcAft>
                      </a:pPr>
                      <a:r>
                        <a:rPr lang="en-US" sz="1800" b="1" dirty="0">
                          <a:solidFill>
                            <a:schemeClr val="tx2"/>
                          </a:solidFill>
                          <a:effectLst/>
                          <a:latin typeface="+mn-lt"/>
                        </a:rPr>
                        <a:t>CAB-LA Arm</a:t>
                      </a:r>
                      <a:endParaRPr lang="en-US" sz="1800" b="1" dirty="0">
                        <a:solidFill>
                          <a:schemeClr val="tx2"/>
                        </a:solidFill>
                        <a:effectLst/>
                        <a:latin typeface="+mn-lt"/>
                        <a:ea typeface="Arial" panose="020B060402020202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a:solidFill>
                            <a:schemeClr val="tx2"/>
                          </a:solidFill>
                          <a:effectLst/>
                          <a:latin typeface="+mn-lt"/>
                        </a:rPr>
                        <a:t>Infections in </a:t>
                      </a:r>
                    </a:p>
                    <a:p>
                      <a:pPr marL="0" marR="0" algn="ctr">
                        <a:lnSpc>
                          <a:spcPct val="115000"/>
                        </a:lnSpc>
                        <a:spcBef>
                          <a:spcPts val="0"/>
                        </a:spcBef>
                        <a:spcAft>
                          <a:spcPts val="0"/>
                        </a:spcAft>
                      </a:pPr>
                      <a:r>
                        <a:rPr lang="en-US" sz="1800" b="1" dirty="0">
                          <a:solidFill>
                            <a:schemeClr val="tx2"/>
                          </a:solidFill>
                          <a:effectLst/>
                          <a:latin typeface="+mn-lt"/>
                        </a:rPr>
                        <a:t>oral TDF/FTC Arm</a:t>
                      </a:r>
                      <a:endParaRPr lang="en-US" sz="1800" b="1" dirty="0">
                        <a:solidFill>
                          <a:schemeClr val="tx2"/>
                        </a:solidFill>
                        <a:effectLst/>
                        <a:latin typeface="+mn-lt"/>
                        <a:ea typeface="Arial" panose="020B060402020202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1" dirty="0">
                          <a:solidFill>
                            <a:schemeClr val="tx2"/>
                          </a:solidFill>
                          <a:effectLst/>
                          <a:latin typeface="+mn-lt"/>
                          <a:ea typeface="Arial" panose="020B0604020202020204" pitchFamily="34" charset="0"/>
                        </a:rPr>
                        <a:t>Hazard ratio in CAB LA vs. FTC/TDF arm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3536172825"/>
                  </a:ext>
                </a:extLst>
              </a:tr>
              <a:tr h="14992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a:solidFill>
                            <a:schemeClr val="tx2"/>
                          </a:solidFill>
                          <a:effectLst/>
                          <a:latin typeface="+mn-lt"/>
                        </a:rPr>
                        <a:t>HPTN 083</a:t>
                      </a:r>
                    </a:p>
                    <a:p>
                      <a:pPr marL="0" marR="0" algn="ctr">
                        <a:lnSpc>
                          <a:spcPct val="115000"/>
                        </a:lnSpc>
                        <a:spcBef>
                          <a:spcPts val="0"/>
                        </a:spcBef>
                        <a:spcAft>
                          <a:spcPts val="0"/>
                        </a:spcAft>
                      </a:pPr>
                      <a:r>
                        <a:rPr lang="en-US" sz="1800" dirty="0">
                          <a:solidFill>
                            <a:schemeClr val="tx2"/>
                          </a:solidFill>
                          <a:effectLst/>
                          <a:latin typeface="+mn-lt"/>
                        </a:rPr>
                        <a:t> </a:t>
                      </a:r>
                    </a:p>
                    <a:p>
                      <a:pPr marL="0" marR="0" algn="ctr">
                        <a:lnSpc>
                          <a:spcPct val="115000"/>
                        </a:lnSpc>
                        <a:spcBef>
                          <a:spcPts val="0"/>
                        </a:spcBef>
                        <a:spcAft>
                          <a:spcPts val="0"/>
                        </a:spcAft>
                      </a:pPr>
                      <a:r>
                        <a:rPr lang="en-US" sz="1800" dirty="0">
                          <a:solidFill>
                            <a:schemeClr val="tx2"/>
                          </a:solidFill>
                          <a:effectLst/>
                          <a:latin typeface="+mn-lt"/>
                        </a:rPr>
                        <a:t>MSM and TGW</a:t>
                      </a:r>
                      <a:endParaRPr lang="en-US" sz="1800" dirty="0">
                        <a:solidFill>
                          <a:schemeClr val="tx2"/>
                        </a:solidFill>
                        <a:effectLst/>
                        <a:latin typeface="+mn-lt"/>
                        <a:ea typeface="Arial" panose="020B060402020202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solidFill>
                            <a:schemeClr val="tx2"/>
                          </a:solidFill>
                          <a:effectLst/>
                          <a:latin typeface="+mn-lt"/>
                        </a:rPr>
                        <a:t>51</a:t>
                      </a:r>
                    </a:p>
                    <a:p>
                      <a:pPr marL="0" marR="0" algn="ctr">
                        <a:lnSpc>
                          <a:spcPct val="115000"/>
                        </a:lnSpc>
                        <a:spcBef>
                          <a:spcPts val="0"/>
                        </a:spcBef>
                        <a:spcAft>
                          <a:spcPts val="0"/>
                        </a:spcAft>
                      </a:pPr>
                      <a:endParaRPr lang="en-US" sz="1800" dirty="0">
                        <a:solidFill>
                          <a:schemeClr val="tx2"/>
                        </a:solidFill>
                        <a:effectLst/>
                        <a:latin typeface="+mn-lt"/>
                      </a:endParaRPr>
                    </a:p>
                    <a:p>
                      <a:pPr marL="0" marR="0" algn="ctr">
                        <a:lnSpc>
                          <a:spcPct val="115000"/>
                        </a:lnSpc>
                        <a:spcBef>
                          <a:spcPts val="0"/>
                        </a:spcBef>
                        <a:spcAft>
                          <a:spcPts val="0"/>
                        </a:spcAft>
                      </a:pPr>
                      <a:r>
                        <a:rPr lang="en-US" sz="1800" dirty="0">
                          <a:solidFill>
                            <a:schemeClr val="tx2"/>
                          </a:solidFill>
                          <a:effectLst/>
                          <a:latin typeface="+mn-lt"/>
                        </a:rPr>
                        <a:t>Incidence 0.81%</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solidFill>
                            <a:schemeClr val="tx2"/>
                          </a:solidFill>
                          <a:effectLst/>
                          <a:latin typeface="+mn-lt"/>
                        </a:rPr>
                        <a:t>12</a:t>
                      </a:r>
                    </a:p>
                    <a:p>
                      <a:pPr marL="0" marR="0" algn="ctr">
                        <a:lnSpc>
                          <a:spcPct val="115000"/>
                        </a:lnSpc>
                        <a:spcBef>
                          <a:spcPts val="0"/>
                        </a:spcBef>
                        <a:spcAft>
                          <a:spcPts val="0"/>
                        </a:spcAft>
                      </a:pPr>
                      <a:endParaRPr lang="en-US" sz="1800" dirty="0">
                        <a:solidFill>
                          <a:schemeClr val="tx2"/>
                        </a:solidFill>
                        <a:effectLst/>
                        <a:latin typeface="+mn-lt"/>
                        <a:ea typeface="Arial" panose="020B0604020202020204" pitchFamily="34" charset="0"/>
                      </a:endParaRPr>
                    </a:p>
                    <a:p>
                      <a:pPr marL="0" marR="0" lvl="0" indent="0" algn="ctr" defTabSz="457189"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mn-lt"/>
                        </a:rPr>
                        <a:t>Incidence 0.37%</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solidFill>
                            <a:schemeClr val="tx2"/>
                          </a:solidFill>
                          <a:effectLst/>
                          <a:latin typeface="+mn-lt"/>
                        </a:rPr>
                        <a:t>39</a:t>
                      </a:r>
                    </a:p>
                    <a:p>
                      <a:pPr marL="0" marR="0" algn="ctr">
                        <a:lnSpc>
                          <a:spcPct val="115000"/>
                        </a:lnSpc>
                        <a:spcBef>
                          <a:spcPts val="0"/>
                        </a:spcBef>
                        <a:spcAft>
                          <a:spcPts val="0"/>
                        </a:spcAft>
                      </a:pPr>
                      <a:endParaRPr lang="en-US" sz="1800" dirty="0">
                        <a:solidFill>
                          <a:schemeClr val="tx2"/>
                        </a:solidFill>
                        <a:effectLst/>
                        <a:latin typeface="+mn-lt"/>
                      </a:endParaRPr>
                    </a:p>
                    <a:p>
                      <a:pPr marL="0" marR="0" lvl="0" indent="0" algn="ctr" defTabSz="457189"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mn-lt"/>
                        </a:rPr>
                        <a:t>Incidence 1.22%</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tx2"/>
                          </a:solidFill>
                          <a:effectLst/>
                          <a:latin typeface="+mn-lt"/>
                          <a:ea typeface="Arial" panose="020B0604020202020204" pitchFamily="34" charset="0"/>
                          <a:cs typeface="+mn-cs"/>
                        </a:rPr>
                        <a:t>0.32</a:t>
                      </a:r>
                    </a:p>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tx2"/>
                          </a:solidFill>
                          <a:effectLst/>
                          <a:latin typeface="+mn-lt"/>
                          <a:ea typeface="Arial" panose="020B0604020202020204" pitchFamily="34" charset="0"/>
                          <a:cs typeface="+mn-cs"/>
                        </a:rPr>
                        <a:t>(95% CI 0.18-0.62)</a:t>
                      </a:r>
                    </a:p>
                    <a:p>
                      <a:pPr marL="0" marR="0" indent="0" algn="ctr" defTabSz="457200" rtl="0" eaLnBrk="1" fontAlgn="auto" latinLnBrk="0" hangingPunct="1">
                        <a:lnSpc>
                          <a:spcPct val="115000"/>
                        </a:lnSpc>
                        <a:spcBef>
                          <a:spcPts val="0"/>
                        </a:spcBef>
                        <a:spcAft>
                          <a:spcPts val="0"/>
                        </a:spcAft>
                        <a:buClrTx/>
                        <a:buSzTx/>
                        <a:buFontTx/>
                        <a:buNone/>
                        <a:tabLst/>
                        <a:defRPr/>
                      </a:pPr>
                      <a:endParaRPr lang="en-US" sz="1800" kern="1200" dirty="0">
                        <a:solidFill>
                          <a:schemeClr val="tx2"/>
                        </a:solidFill>
                        <a:effectLst/>
                        <a:latin typeface="+mn-lt"/>
                        <a:ea typeface="Arial" panose="020B0604020202020204" pitchFamily="34" charset="0"/>
                        <a:cs typeface="+mn-cs"/>
                      </a:endParaRPr>
                    </a:p>
                    <a:p>
                      <a:pPr marL="0" marR="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tx2"/>
                          </a:solidFill>
                          <a:effectLst/>
                          <a:latin typeface="+mn-lt"/>
                          <a:ea typeface="Arial" panose="020B0604020202020204" pitchFamily="34" charset="0"/>
                          <a:cs typeface="+mn-cs"/>
                        </a:rPr>
                        <a:t>66% risk reduction</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73348959"/>
                  </a:ext>
                </a:extLst>
              </a:tr>
              <a:tr h="14992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a:solidFill>
                            <a:schemeClr val="tx2"/>
                          </a:solidFill>
                          <a:effectLst/>
                          <a:latin typeface="+mn-lt"/>
                        </a:rPr>
                        <a:t>HPTN 084</a:t>
                      </a:r>
                    </a:p>
                    <a:p>
                      <a:pPr marL="0" marR="0" algn="ctr">
                        <a:lnSpc>
                          <a:spcPct val="115000"/>
                        </a:lnSpc>
                        <a:spcBef>
                          <a:spcPts val="0"/>
                        </a:spcBef>
                        <a:spcAft>
                          <a:spcPts val="0"/>
                        </a:spcAft>
                      </a:pPr>
                      <a:r>
                        <a:rPr lang="en-US" sz="1800" dirty="0">
                          <a:solidFill>
                            <a:schemeClr val="tx2"/>
                          </a:solidFill>
                          <a:effectLst/>
                          <a:latin typeface="+mn-lt"/>
                        </a:rPr>
                        <a:t> </a:t>
                      </a:r>
                    </a:p>
                    <a:p>
                      <a:pPr marL="0" marR="0" algn="ctr">
                        <a:lnSpc>
                          <a:spcPct val="115000"/>
                        </a:lnSpc>
                        <a:spcBef>
                          <a:spcPts val="0"/>
                        </a:spcBef>
                        <a:spcAft>
                          <a:spcPts val="0"/>
                        </a:spcAft>
                      </a:pPr>
                      <a:r>
                        <a:rPr lang="en-US" sz="1800" dirty="0">
                          <a:solidFill>
                            <a:schemeClr val="tx2"/>
                          </a:solidFill>
                          <a:effectLst/>
                          <a:latin typeface="+mn-lt"/>
                        </a:rPr>
                        <a:t>Cisgender women</a:t>
                      </a:r>
                      <a:endParaRPr lang="en-US" sz="1800" dirty="0">
                        <a:solidFill>
                          <a:schemeClr val="tx2"/>
                        </a:solidFill>
                        <a:effectLst/>
                        <a:latin typeface="+mn-lt"/>
                        <a:ea typeface="Arial" panose="020B060402020202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solidFill>
                            <a:schemeClr val="tx2"/>
                          </a:solidFill>
                          <a:effectLst/>
                          <a:latin typeface="+mn-lt"/>
                        </a:rPr>
                        <a:t>38</a:t>
                      </a:r>
                    </a:p>
                    <a:p>
                      <a:pPr marL="0" marR="0" lvl="0" indent="0" algn="ctr" defTabSz="457189" rtl="0" eaLnBrk="1" fontAlgn="auto" latinLnBrk="0" hangingPunct="1">
                        <a:lnSpc>
                          <a:spcPct val="115000"/>
                        </a:lnSpc>
                        <a:spcBef>
                          <a:spcPts val="0"/>
                        </a:spcBef>
                        <a:spcAft>
                          <a:spcPts val="0"/>
                        </a:spcAft>
                        <a:buClrTx/>
                        <a:buSzTx/>
                        <a:buFontTx/>
                        <a:buNone/>
                        <a:tabLst/>
                        <a:defRPr/>
                      </a:pPr>
                      <a:endParaRPr lang="en-US" sz="1800" dirty="0">
                        <a:solidFill>
                          <a:schemeClr val="tx2"/>
                        </a:solidFill>
                        <a:effectLst/>
                        <a:latin typeface="+mn-lt"/>
                      </a:endParaRPr>
                    </a:p>
                    <a:p>
                      <a:pPr marL="0" marR="0" lvl="0" indent="0" algn="ctr" defTabSz="457189"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mn-lt"/>
                        </a:rPr>
                        <a:t>Incidence 1%</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mn-lt"/>
                        </a:rPr>
                        <a:t>4</a:t>
                      </a:r>
                    </a:p>
                    <a:p>
                      <a:pPr marL="0" marR="0" lvl="0" indent="0" algn="ctr" defTabSz="457200" rtl="0" eaLnBrk="1" fontAlgn="auto" latinLnBrk="0" hangingPunct="1">
                        <a:lnSpc>
                          <a:spcPct val="115000"/>
                        </a:lnSpc>
                        <a:spcBef>
                          <a:spcPts val="0"/>
                        </a:spcBef>
                        <a:spcAft>
                          <a:spcPts val="0"/>
                        </a:spcAft>
                        <a:buClrTx/>
                        <a:buSzTx/>
                        <a:buFontTx/>
                        <a:buNone/>
                        <a:tabLst/>
                        <a:defRPr/>
                      </a:pPr>
                      <a:endParaRPr lang="en-US" sz="1800" dirty="0">
                        <a:solidFill>
                          <a:schemeClr val="tx2"/>
                        </a:solidFill>
                        <a:effectLst/>
                        <a:latin typeface="+mn-lt"/>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mn-lt"/>
                        </a:rPr>
                        <a:t>Incidence 0.21%</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solidFill>
                            <a:schemeClr val="tx2"/>
                          </a:solidFill>
                          <a:effectLst/>
                          <a:latin typeface="+mn-lt"/>
                          <a:ea typeface="Arial" panose="020B0604020202020204" pitchFamily="34" charset="0"/>
                        </a:rPr>
                        <a:t>34</a:t>
                      </a:r>
                    </a:p>
                    <a:p>
                      <a:pPr marL="0" marR="0" algn="ctr">
                        <a:lnSpc>
                          <a:spcPct val="115000"/>
                        </a:lnSpc>
                        <a:spcBef>
                          <a:spcPts val="0"/>
                        </a:spcBef>
                        <a:spcAft>
                          <a:spcPts val="0"/>
                        </a:spcAft>
                      </a:pPr>
                      <a:endParaRPr lang="en-US" sz="1800" dirty="0">
                        <a:solidFill>
                          <a:schemeClr val="tx2"/>
                        </a:solidFill>
                        <a:effectLst/>
                        <a:latin typeface="+mn-lt"/>
                        <a:ea typeface="Arial" panose="020B0604020202020204" pitchFamily="34" charset="0"/>
                      </a:endParaRPr>
                    </a:p>
                    <a:p>
                      <a:pPr marL="0" marR="0" lvl="0" indent="0" algn="ctr" defTabSz="457189"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mn-lt"/>
                        </a:rPr>
                        <a:t>Incidence 1.79%</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tx2"/>
                          </a:solidFill>
                          <a:effectLst/>
                          <a:latin typeface="+mn-lt"/>
                          <a:ea typeface="Arial" panose="020B0604020202020204" pitchFamily="34" charset="0"/>
                          <a:cs typeface="+mn-cs"/>
                        </a:rPr>
                        <a:t>0.11 </a:t>
                      </a:r>
                    </a:p>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tx2"/>
                          </a:solidFill>
                          <a:effectLst/>
                          <a:latin typeface="+mn-lt"/>
                          <a:ea typeface="Arial" panose="020B0604020202020204" pitchFamily="34" charset="0"/>
                          <a:cs typeface="+mn-cs"/>
                        </a:rPr>
                        <a:t>(95% CI 0.04-0.32)</a:t>
                      </a:r>
                    </a:p>
                    <a:p>
                      <a:pPr marL="0" marR="0" indent="0" algn="ctr" defTabSz="457200" rtl="0" eaLnBrk="1" fontAlgn="auto" latinLnBrk="0" hangingPunct="1">
                        <a:lnSpc>
                          <a:spcPct val="115000"/>
                        </a:lnSpc>
                        <a:spcBef>
                          <a:spcPts val="0"/>
                        </a:spcBef>
                        <a:spcAft>
                          <a:spcPts val="0"/>
                        </a:spcAft>
                        <a:buClrTx/>
                        <a:buSzTx/>
                        <a:buFontTx/>
                        <a:buNone/>
                        <a:tabLst/>
                        <a:defRPr/>
                      </a:pPr>
                      <a:endParaRPr lang="en-US" sz="1800" kern="1200" dirty="0">
                        <a:solidFill>
                          <a:schemeClr val="tx2"/>
                        </a:solidFill>
                        <a:effectLst/>
                        <a:latin typeface="+mn-lt"/>
                        <a:ea typeface="Arial" panose="020B0604020202020204" pitchFamily="34" charset="0"/>
                        <a:cs typeface="+mn-cs"/>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tx2"/>
                          </a:solidFill>
                          <a:effectLst/>
                          <a:latin typeface="+mn-lt"/>
                          <a:ea typeface="Arial" panose="020B0604020202020204" pitchFamily="34" charset="0"/>
                          <a:cs typeface="+mn-cs"/>
                        </a:rPr>
                        <a:t>89% risk reduction</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4093814357"/>
                  </a:ext>
                </a:extLst>
              </a:tr>
            </a:tbl>
          </a:graphicData>
        </a:graphic>
      </p:graphicFrame>
    </p:spTree>
    <p:extLst>
      <p:ext uri="{BB962C8B-B14F-4D97-AF65-F5344CB8AC3E}">
        <p14:creationId xmlns:p14="http://schemas.microsoft.com/office/powerpoint/2010/main" val="209663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Efficacy Trials: Summary</a:t>
            </a:r>
            <a:endParaRPr lang="en-US" dirty="0">
              <a:highlight>
                <a:srgbClr val="FFFF00"/>
              </a:highlight>
            </a:endParaRP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35640"/>
            <a:ext cx="10882744" cy="4836560"/>
          </a:xfrm>
        </p:spPr>
        <p:txBody>
          <a:bodyPr/>
          <a:lstStyle/>
          <a:p>
            <a:pPr>
              <a:spcBef>
                <a:spcPts val="0"/>
              </a:spcBef>
            </a:pPr>
            <a:r>
              <a:rPr lang="en-US" sz="2200" dirty="0"/>
              <a:t>Independent Data Safety and Monitoring Boards (DSMB) for both trials recommended unblinding early when scheduled data reviews found studies had reached a conclusion about CAB efficacy for HIV prevention</a:t>
            </a:r>
          </a:p>
          <a:p>
            <a:pPr lvl="1"/>
            <a:r>
              <a:rPr lang="en-US" sz="2200" dirty="0"/>
              <a:t>Placebo products dropped; participants could choose injectable CAB or oral TDF/FTC</a:t>
            </a:r>
          </a:p>
          <a:p>
            <a:pPr lvl="1"/>
            <a:r>
              <a:rPr lang="en-US" sz="2200" dirty="0"/>
              <a:t>Trials shifted to Open Label Extensions </a:t>
            </a:r>
            <a:r>
              <a:rPr lang="en-US" sz="2200" i="1" dirty="0"/>
              <a:t>(see next slide)</a:t>
            </a:r>
          </a:p>
          <a:p>
            <a:pPr>
              <a:spcBef>
                <a:spcPts val="0"/>
              </a:spcBef>
            </a:pPr>
            <a:r>
              <a:rPr lang="en-US" sz="2200" dirty="0"/>
              <a:t>Analysis of blood samples showed most people in oral PrEP group who became HIV+ likely were not taking tablets consistently enough for protection</a:t>
            </a:r>
          </a:p>
          <a:p>
            <a:pPr>
              <a:spcBef>
                <a:spcPts val="0"/>
              </a:spcBef>
            </a:pPr>
            <a:r>
              <a:rPr lang="en-US" sz="2200" dirty="0"/>
              <a:t>Studies also showed that CAB is safe, with most reported side effects being reactions at the site of the injection</a:t>
            </a:r>
          </a:p>
          <a:p>
            <a:pPr>
              <a:spcBef>
                <a:spcPts val="0"/>
              </a:spcBef>
            </a:pPr>
            <a:r>
              <a:rPr lang="en-US" sz="2200" dirty="0"/>
              <a:t>These results in 2020 came around two years ahead of schedule so the timeline for all other actions needed for product access and delivery accelerated</a:t>
            </a:r>
          </a:p>
        </p:txBody>
      </p:sp>
    </p:spTree>
    <p:extLst>
      <p:ext uri="{BB962C8B-B14F-4D97-AF65-F5344CB8AC3E}">
        <p14:creationId xmlns:p14="http://schemas.microsoft.com/office/powerpoint/2010/main" val="306982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Ongoing Clinical Studies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240858"/>
            <a:ext cx="10882744" cy="5336923"/>
          </a:xfrm>
        </p:spPr>
        <p:txBody>
          <a:bodyPr/>
          <a:lstStyle/>
          <a:p>
            <a:pPr>
              <a:lnSpc>
                <a:spcPct val="100000"/>
              </a:lnSpc>
              <a:spcBef>
                <a:spcPts val="0"/>
              </a:spcBef>
            </a:pPr>
            <a:r>
              <a:rPr lang="en-US" sz="2200" b="1" dirty="0"/>
              <a:t>Open Label Extensions (OLE)</a:t>
            </a:r>
          </a:p>
          <a:p>
            <a:pPr lvl="1"/>
            <a:r>
              <a:rPr lang="en-US" sz="2200" dirty="0"/>
              <a:t>Follow-on study with intervention available for a specific time to participants in the efficacy studies who know they are receiving active intervention with potential benefit</a:t>
            </a:r>
          </a:p>
          <a:p>
            <a:pPr lvl="1"/>
            <a:r>
              <a:rPr lang="en-US" sz="2200" dirty="0"/>
              <a:t>Participants can choose between injectable CAB or oral </a:t>
            </a:r>
            <a:r>
              <a:rPr lang="en-US" sz="2200" dirty="0" err="1"/>
              <a:t>PrEP</a:t>
            </a:r>
            <a:endParaRPr lang="en-US" sz="2200" dirty="0"/>
          </a:p>
          <a:p>
            <a:pPr lvl="1"/>
            <a:r>
              <a:rPr lang="en-US" sz="2200" dirty="0"/>
              <a:t>Initial results show that participants are choosing both injectable and oral </a:t>
            </a:r>
            <a:r>
              <a:rPr lang="en-US" sz="2200" dirty="0" err="1"/>
              <a:t>PrEP</a:t>
            </a:r>
            <a:r>
              <a:rPr lang="en-US" sz="2200" dirty="0"/>
              <a:t>, underscoring importance of choice </a:t>
            </a:r>
          </a:p>
          <a:p>
            <a:pPr lvl="1"/>
            <a:r>
              <a:rPr lang="en-US" sz="2200" dirty="0"/>
              <a:t>Continue data collection on safety, acceptability, and estimate incidence of HIV</a:t>
            </a:r>
          </a:p>
          <a:p>
            <a:pPr lvl="1"/>
            <a:r>
              <a:rPr lang="en-US" sz="2200" dirty="0"/>
              <a:t>OLE to continue for maximum of 96 weeks, after which </a:t>
            </a:r>
            <a:r>
              <a:rPr lang="en-US" sz="2200" dirty="0" err="1"/>
              <a:t>ViiV</a:t>
            </a:r>
            <a:r>
              <a:rPr lang="en-US" sz="2200" dirty="0"/>
              <a:t> will continue to provide supply to study participants who choose to continue if in-country approvals or access is delayed </a:t>
            </a:r>
          </a:p>
          <a:p>
            <a:pPr lvl="1"/>
            <a:r>
              <a:rPr lang="en-US" sz="2200" dirty="0">
                <a:solidFill>
                  <a:srgbClr val="3F3F3F"/>
                </a:solidFill>
                <a:effectLst/>
                <a:latin typeface="Helvetica" pitchFamily="2" charset="0"/>
              </a:rPr>
              <a:t>Sub-studies of the HPTN 084 OLE extended by 48 weeks to allow for inclusion of adolescents and pregnant and lactating people and their infants. </a:t>
            </a:r>
            <a:endParaRPr lang="en-US" sz="2200" dirty="0"/>
          </a:p>
          <a:p>
            <a:pPr lvl="1"/>
            <a:endParaRPr lang="en-US" sz="2200" dirty="0"/>
          </a:p>
          <a:p>
            <a:pPr marL="0" indent="0">
              <a:buNone/>
            </a:pPr>
            <a:endParaRPr lang="en-US" sz="2200" dirty="0"/>
          </a:p>
          <a:p>
            <a:pPr lvl="1"/>
            <a:endParaRPr lang="en-US" sz="2200" dirty="0"/>
          </a:p>
          <a:p>
            <a:pPr lvl="1"/>
            <a:endParaRPr lang="en-US" sz="2200" dirty="0"/>
          </a:p>
          <a:p>
            <a:pPr>
              <a:lnSpc>
                <a:spcPct val="100000"/>
              </a:lnSpc>
              <a:spcBef>
                <a:spcPts val="0"/>
              </a:spcBef>
            </a:pPr>
            <a:endParaRPr lang="en-US" sz="2200" dirty="0"/>
          </a:p>
        </p:txBody>
      </p:sp>
    </p:spTree>
    <p:extLst>
      <p:ext uri="{BB962C8B-B14F-4D97-AF65-F5344CB8AC3E}">
        <p14:creationId xmlns:p14="http://schemas.microsoft.com/office/powerpoint/2010/main" val="367369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Ongoing Clinical Studies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240858"/>
            <a:ext cx="10882744" cy="5336923"/>
          </a:xfrm>
        </p:spPr>
        <p:txBody>
          <a:bodyPr/>
          <a:lstStyle/>
          <a:p>
            <a:pPr>
              <a:spcBef>
                <a:spcPts val="0"/>
              </a:spcBef>
            </a:pPr>
            <a:r>
              <a:rPr lang="en-US" sz="1600" b="1" dirty="0"/>
              <a:t>Safety studies in different populations</a:t>
            </a:r>
          </a:p>
          <a:p>
            <a:pPr lvl="1"/>
            <a:r>
              <a:rPr lang="en-US" sz="1600" b="1" dirty="0"/>
              <a:t>Young people</a:t>
            </a:r>
            <a:r>
              <a:rPr lang="en-US" sz="1600" dirty="0"/>
              <a:t>: Two studies assessing safety, tolerability and acceptability of CAB among adolescents – cisgender males and TGW in HPTN 083-01; cisgender females in HPTN 084-01</a:t>
            </a:r>
          </a:p>
          <a:p>
            <a:pPr lvl="1"/>
            <a:r>
              <a:rPr lang="en-US" sz="1600" b="1" dirty="0"/>
              <a:t>Pregnant and breastfeeding women</a:t>
            </a:r>
            <a:r>
              <a:rPr lang="en-US" sz="1600" dirty="0"/>
              <a:t>: HPTN 084 participants who become pregnant can co-enroll in IMPAACT 2026, a study examining ARVs and anti-TB medications in women during and after pregnancy. Initial data presented at AIDS 2022 suggest high degrees of safety. </a:t>
            </a:r>
          </a:p>
          <a:p>
            <a:pPr>
              <a:spcBef>
                <a:spcPts val="0"/>
              </a:spcBef>
            </a:pPr>
            <a:r>
              <a:rPr lang="en-US" sz="1600" b="1" dirty="0"/>
              <a:t>Dosing schedule for women</a:t>
            </a:r>
          </a:p>
          <a:p>
            <a:pPr lvl="1"/>
            <a:r>
              <a:rPr lang="en-US" sz="1600" b="1" dirty="0"/>
              <a:t>Women: </a:t>
            </a:r>
            <a:r>
              <a:rPr lang="en-US" sz="1600" dirty="0"/>
              <a:t>study in cisgender women to determine if dosing could be extended from injections every 2 months to </a:t>
            </a:r>
            <a:r>
              <a:rPr lang="en-US" sz="1600" dirty="0">
                <a:solidFill>
                  <a:schemeClr val="bg2">
                    <a:lumMod val="10000"/>
                  </a:schemeClr>
                </a:solidFill>
              </a:rPr>
              <a:t>every 3 months; would reduce cost and align with schedule for DMPA-IM injectable contraception, meaning fewer clinic visits and thus more convenient and efficient for women who also use DMPA-IM. Preliminary findings from CROI 2023 showed protective levels with quarterly injections, and will need to confirmed in additional studies. </a:t>
            </a:r>
          </a:p>
          <a:p>
            <a:pPr lvl="1"/>
            <a:r>
              <a:rPr lang="en-US" sz="1600" b="1" dirty="0">
                <a:solidFill>
                  <a:schemeClr val="bg2">
                    <a:lumMod val="10000"/>
                  </a:schemeClr>
                </a:solidFill>
              </a:rPr>
              <a:t>Transgender women: </a:t>
            </a:r>
            <a:r>
              <a:rPr lang="en-US" sz="1600" dirty="0">
                <a:solidFill>
                  <a:schemeClr val="bg2">
                    <a:lumMod val="10000"/>
                  </a:schemeClr>
                </a:solidFill>
              </a:rPr>
              <a:t>in a sub-analysis during the blinded phase of HPTN 083 presented at AIDS 2022, HIV incidence among trans women was lower in the CAB-LA group than in the TDF/FTC group. CAB-LA was well tolerated in trans women and, importantly, initial findings suggest there is no impact of gender-affirming hormonal therapy on CAB concentrations.</a:t>
            </a:r>
          </a:p>
          <a:p>
            <a:pPr>
              <a:spcBef>
                <a:spcPts val="0"/>
              </a:spcBef>
            </a:pPr>
            <a:r>
              <a:rPr lang="en-US" sz="1600" b="1" dirty="0"/>
              <a:t>Acceptability and user perspectives</a:t>
            </a:r>
          </a:p>
          <a:p>
            <a:pPr lvl="1"/>
            <a:r>
              <a:rPr lang="en-US" sz="1600" dirty="0"/>
              <a:t>Sub-study to evaluate factors that support or inhibit adherence and clinic visits for CAB, preferences and decision-making about using oral or injectable PrEP, and participants’ experiences in efficacy trial</a:t>
            </a:r>
          </a:p>
          <a:p>
            <a:pPr marL="0" indent="0">
              <a:buNone/>
            </a:pPr>
            <a:endParaRPr lang="en-US" sz="1600" dirty="0"/>
          </a:p>
          <a:p>
            <a:pPr lvl="1"/>
            <a:endParaRPr lang="en-US" sz="1600" dirty="0"/>
          </a:p>
          <a:p>
            <a:pPr lvl="1"/>
            <a:endParaRPr lang="en-US" sz="1600" dirty="0"/>
          </a:p>
          <a:p>
            <a:pPr>
              <a:lnSpc>
                <a:spcPct val="100000"/>
              </a:lnSpc>
              <a:spcBef>
                <a:spcPts val="0"/>
              </a:spcBef>
            </a:pPr>
            <a:endParaRPr lang="en-US" sz="1600" dirty="0"/>
          </a:p>
        </p:txBody>
      </p:sp>
    </p:spTree>
    <p:extLst>
      <p:ext uri="{BB962C8B-B14F-4D97-AF65-F5344CB8AC3E}">
        <p14:creationId xmlns:p14="http://schemas.microsoft.com/office/powerpoint/2010/main" val="247319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What Do Participants Think of Injectable CAB?</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19515"/>
            <a:ext cx="10882744" cy="5406138"/>
          </a:xfrm>
        </p:spPr>
        <p:txBody>
          <a:bodyPr/>
          <a:lstStyle/>
          <a:p>
            <a:pPr>
              <a:lnSpc>
                <a:spcPct val="100000"/>
              </a:lnSpc>
              <a:spcBef>
                <a:spcPts val="0"/>
              </a:spcBef>
            </a:pPr>
            <a:r>
              <a:rPr lang="en-US" sz="2600" dirty="0"/>
              <a:t>Overall most participants in the 083 and 084 studies were satisfied with CAB, willing to continue to use it and would recommend to others. </a:t>
            </a:r>
          </a:p>
          <a:p>
            <a:r>
              <a:rPr lang="en-US" sz="2600" dirty="0"/>
              <a:t>Earlier research comparing acceptability across different settings, and between men and women, found high overall acceptability, and in some contexts, a preference for injectable CAB based on convenience and lifestyle.</a:t>
            </a:r>
          </a:p>
          <a:p>
            <a:r>
              <a:rPr lang="en-US" sz="2600" dirty="0"/>
              <a:t>Other discrete choice experiments and user-centered design studies have explored product preference, </a:t>
            </a:r>
            <a:r>
              <a:rPr lang="en-US" sz="2600" b="1" dirty="0"/>
              <a:t>but</a:t>
            </a:r>
            <a:r>
              <a:rPr lang="en-US" sz="2600" dirty="0"/>
              <a:t> not with actual product use</a:t>
            </a:r>
          </a:p>
          <a:p>
            <a:r>
              <a:rPr lang="en-US" sz="2600" dirty="0"/>
              <a:t>Additional information forthcoming from efficacy trials, open label extensions and implementation research</a:t>
            </a:r>
          </a:p>
        </p:txBody>
      </p:sp>
    </p:spTree>
    <p:extLst>
      <p:ext uri="{BB962C8B-B14F-4D97-AF65-F5344CB8AC3E}">
        <p14:creationId xmlns:p14="http://schemas.microsoft.com/office/powerpoint/2010/main" val="136984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2B12-2FC1-48D7-D4AB-67564E315B03}"/>
              </a:ext>
            </a:extLst>
          </p:cNvPr>
          <p:cNvSpPr>
            <a:spLocks noGrp="1"/>
          </p:cNvSpPr>
          <p:nvPr>
            <p:ph type="ctrTitle"/>
          </p:nvPr>
        </p:nvSpPr>
        <p:spPr>
          <a:xfrm>
            <a:off x="2252133" y="1562630"/>
            <a:ext cx="7687733" cy="2387600"/>
          </a:xfrm>
        </p:spPr>
        <p:txBody>
          <a:bodyPr/>
          <a:lstStyle/>
          <a:p>
            <a:r>
              <a:rPr lang="en-US" dirty="0"/>
              <a:t>Regulatory and Guideline Status</a:t>
            </a:r>
          </a:p>
        </p:txBody>
      </p:sp>
    </p:spTree>
    <p:extLst>
      <p:ext uri="{BB962C8B-B14F-4D97-AF65-F5344CB8AC3E}">
        <p14:creationId xmlns:p14="http://schemas.microsoft.com/office/powerpoint/2010/main" val="76179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838200" y="365126"/>
            <a:ext cx="10882800" cy="750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solidFill>
                  <a:srgbClr val="DF0020"/>
                </a:solidFill>
              </a:rPr>
              <a:t>CAB for </a:t>
            </a:r>
            <a:r>
              <a:rPr lang="en-US" dirty="0" err="1">
                <a:solidFill>
                  <a:srgbClr val="DF0020"/>
                </a:solidFill>
              </a:rPr>
              <a:t>PrEP</a:t>
            </a:r>
            <a:r>
              <a:rPr lang="en-US" dirty="0">
                <a:solidFill>
                  <a:srgbClr val="DF0020"/>
                </a:solidFill>
              </a:rPr>
              <a:t>: Regulatory Approval Status</a:t>
            </a:r>
            <a:endParaRPr dirty="0">
              <a:solidFill>
                <a:srgbClr val="DF0020"/>
              </a:solidFill>
            </a:endParaRPr>
          </a:p>
        </p:txBody>
      </p:sp>
      <p:sp>
        <p:nvSpPr>
          <p:cNvPr id="153" name="Google Shape;153;p22"/>
          <p:cNvSpPr txBox="1"/>
          <p:nvPr/>
        </p:nvSpPr>
        <p:spPr>
          <a:xfrm>
            <a:off x="866150" y="1803500"/>
            <a:ext cx="54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54" name="Google Shape;154;p22"/>
          <p:cNvSpPr txBox="1">
            <a:spLocks noGrp="1"/>
          </p:cNvSpPr>
          <p:nvPr>
            <p:ph type="body" idx="1"/>
          </p:nvPr>
        </p:nvSpPr>
        <p:spPr>
          <a:xfrm>
            <a:off x="838199" y="1013528"/>
            <a:ext cx="10168468" cy="5742874"/>
          </a:xfrm>
          <a:prstGeom prst="rect">
            <a:avLst/>
          </a:prstGeom>
        </p:spPr>
        <p:txBody>
          <a:bodyPr spcFirstLastPara="1" wrap="square" lIns="91425" tIns="45700" rIns="91425" bIns="45700" anchor="t" anchorCtr="0">
            <a:noAutofit/>
          </a:bodyPr>
          <a:lstStyle/>
          <a:p>
            <a:pPr marL="101600" lvl="0" indent="0" algn="l" rtl="0">
              <a:spcBef>
                <a:spcPts val="1000"/>
              </a:spcBef>
              <a:spcAft>
                <a:spcPts val="0"/>
              </a:spcAft>
              <a:buClr>
                <a:srgbClr val="073763"/>
              </a:buClr>
              <a:buSzPts val="2000"/>
            </a:pPr>
            <a:r>
              <a:rPr lang="en-US" sz="1800" b="1" u="sng" dirty="0">
                <a:solidFill>
                  <a:schemeClr val="accent1">
                    <a:lumMod val="75000"/>
                  </a:schemeClr>
                </a:solidFill>
              </a:rPr>
              <a:t>Approved</a:t>
            </a:r>
            <a:endParaRPr sz="1800" b="1" u="sng" dirty="0">
              <a:solidFill>
                <a:schemeClr val="accent1">
                  <a:lumMod val="75000"/>
                </a:schemeClr>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Australia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South Africa </a:t>
            </a:r>
            <a:endParaRPr lang="en-US" sz="1600" dirty="0">
              <a:solidFill>
                <a:srgbClr val="000000"/>
              </a:solidFill>
              <a:highlight>
                <a:srgbClr val="FFFF00"/>
              </a:highlight>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USA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Zimbabwe</a:t>
            </a:r>
            <a:endParaRPr sz="1600" dirty="0">
              <a:solidFill>
                <a:srgbClr val="000000"/>
              </a:solidFill>
            </a:endParaRPr>
          </a:p>
          <a:p>
            <a:pPr marL="101600" lvl="0" indent="0" algn="l" rtl="0">
              <a:spcBef>
                <a:spcPts val="0"/>
              </a:spcBef>
              <a:spcAft>
                <a:spcPts val="0"/>
              </a:spcAft>
              <a:buClr>
                <a:schemeClr val="accent2"/>
              </a:buClr>
              <a:buSzPts val="2000"/>
            </a:pPr>
            <a:r>
              <a:rPr lang="en-US" sz="1800" b="1" u="sng" dirty="0">
                <a:solidFill>
                  <a:schemeClr val="accent1">
                    <a:lumMod val="40000"/>
                    <a:lumOff val="60000"/>
                  </a:schemeClr>
                </a:solidFill>
              </a:rPr>
              <a:t>Submission Under Review</a:t>
            </a:r>
            <a:endParaRPr sz="1800" b="1" u="sng" dirty="0">
              <a:solidFill>
                <a:schemeClr val="accent1">
                  <a:lumMod val="40000"/>
                  <a:lumOff val="60000"/>
                </a:schemeClr>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Botswana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Brazil</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China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European Medicines Agency (EMA) </a:t>
            </a: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Kenya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Malawi</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Malaysia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Myanmar</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Philippines</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Thailand</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Uganda</a:t>
            </a:r>
            <a:endParaRPr sz="1600" dirty="0">
              <a:solidFill>
                <a:srgbClr val="000000"/>
              </a:solidFill>
            </a:endParaRPr>
          </a:p>
          <a:p>
            <a:pPr marL="914400" lvl="1" indent="-355600" algn="l" rtl="0">
              <a:spcBef>
                <a:spcPts val="0"/>
              </a:spcBef>
              <a:spcAft>
                <a:spcPts val="0"/>
              </a:spcAft>
              <a:buClr>
                <a:srgbClr val="000000"/>
              </a:buClr>
              <a:buSzPts val="2000"/>
              <a:buFont typeface="Arial" panose="020B0604020202020204" pitchFamily="34" charset="0"/>
              <a:buChar char="•"/>
            </a:pPr>
            <a:r>
              <a:rPr lang="en-US" sz="1600" dirty="0">
                <a:solidFill>
                  <a:srgbClr val="000000"/>
                </a:solidFill>
              </a:rPr>
              <a:t>Vietnam</a:t>
            </a:r>
          </a:p>
          <a:p>
            <a:pPr marL="101600" indent="0">
              <a:spcBef>
                <a:spcPts val="0"/>
              </a:spcBef>
              <a:buClr>
                <a:srgbClr val="000000"/>
              </a:buClr>
              <a:buSzPts val="2000"/>
            </a:pPr>
            <a:endParaRPr lang="en-US" sz="1600" dirty="0">
              <a:solidFill>
                <a:srgbClr val="000000"/>
              </a:solidFill>
              <a:highlight>
                <a:srgbClr val="FFFF00"/>
              </a:highlight>
            </a:endParaRPr>
          </a:p>
          <a:p>
            <a:pPr marL="101600" indent="0">
              <a:spcBef>
                <a:spcPts val="0"/>
              </a:spcBef>
              <a:buClr>
                <a:srgbClr val="000000"/>
              </a:buClr>
              <a:buSzPts val="2000"/>
            </a:pPr>
            <a:r>
              <a:rPr lang="en-US" sz="1600" dirty="0">
                <a:solidFill>
                  <a:srgbClr val="000000"/>
                </a:solidFill>
              </a:rPr>
              <a:t>The approval status was last revised by ViiV on Nov 29, 2022, and is updated on a quarterly basis. For the most up-to-date information on regulatory submissions, use this link:</a:t>
            </a:r>
          </a:p>
          <a:p>
            <a:pPr marL="101600" indent="0">
              <a:spcBef>
                <a:spcPts val="0"/>
              </a:spcBef>
              <a:buClr>
                <a:srgbClr val="000000"/>
              </a:buClr>
              <a:buSzPts val="2000"/>
            </a:pPr>
            <a:r>
              <a:rPr lang="en-US" sz="1600" dirty="0">
                <a:solidFill>
                  <a:srgbClr val="000000"/>
                </a:solidFill>
                <a:hlinkClick r:id="rId3"/>
              </a:rPr>
              <a:t>https://viivhealthcare.com/content/dam/cf-viiv/viivhealthcare/en_GB/files/cab-prep-wwrs-29nov2022-for-external-use.pdf</a:t>
            </a:r>
            <a:r>
              <a:rPr lang="en-US" sz="1600" dirty="0">
                <a:solidFill>
                  <a:srgbClr val="000000"/>
                </a:solidFill>
              </a:rPr>
              <a:t> </a:t>
            </a:r>
          </a:p>
        </p:txBody>
      </p:sp>
      <p:pic>
        <p:nvPicPr>
          <p:cNvPr id="155" name="Google Shape;155;p22"/>
          <p:cNvPicPr preferRelativeResize="0"/>
          <p:nvPr/>
        </p:nvPicPr>
        <p:blipFill rotWithShape="1">
          <a:blip r:embed="rId4">
            <a:alphaModFix/>
          </a:blip>
          <a:srcRect l="13184" t="9224" r="3897" b="21050"/>
          <a:stretch/>
        </p:blipFill>
        <p:spPr>
          <a:xfrm>
            <a:off x="5277026" y="1476046"/>
            <a:ext cx="6914974" cy="3524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fontScale="90000"/>
          </a:bodyPr>
          <a:lstStyle/>
          <a:p>
            <a:r>
              <a:rPr lang="en-US" dirty="0"/>
              <a:t>Key Regulatory Decisions: Status and Implications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115203"/>
            <a:ext cx="10882744" cy="5860707"/>
          </a:xfrm>
        </p:spPr>
        <p:txBody>
          <a:bodyPr/>
          <a:lstStyle/>
          <a:p>
            <a:r>
              <a:rPr lang="en-US" sz="2000" dirty="0"/>
              <a:t>US Food and Drug Administration approved CAB for PrEP in December 2021</a:t>
            </a:r>
          </a:p>
          <a:p>
            <a:pPr lvl="1"/>
            <a:r>
              <a:rPr lang="en-US" sz="2000" dirty="0"/>
              <a:t>Label included stringent testing requirements centered on NAT testing not routinely available in services in LMIC </a:t>
            </a:r>
          </a:p>
          <a:p>
            <a:pPr lvl="1"/>
            <a:r>
              <a:rPr lang="en-US" sz="2000" dirty="0"/>
              <a:t>CDC later clarified that availability of NAT testing should not preclude access </a:t>
            </a:r>
          </a:p>
          <a:p>
            <a:r>
              <a:rPr lang="en-US" sz="2000" dirty="0"/>
              <a:t>Zimbabwe Medicines Control </a:t>
            </a:r>
            <a:r>
              <a:rPr lang="en-US" sz="2000" dirty="0">
                <a:solidFill>
                  <a:schemeClr val="bg2">
                    <a:lumMod val="10000"/>
                  </a:schemeClr>
                </a:solidFill>
              </a:rPr>
              <a:t>Authority first LMIC approval in October 2022</a:t>
            </a:r>
          </a:p>
          <a:p>
            <a:pPr lvl="1"/>
            <a:r>
              <a:rPr lang="en-US" sz="2000" dirty="0">
                <a:solidFill>
                  <a:schemeClr val="bg2">
                    <a:lumMod val="10000"/>
                  </a:schemeClr>
                </a:solidFill>
              </a:rPr>
              <a:t>Fewer testing requirements; approved for use by anyone &gt; 35kg </a:t>
            </a:r>
          </a:p>
          <a:p>
            <a:r>
              <a:rPr lang="en-US" sz="2000" dirty="0">
                <a:solidFill>
                  <a:schemeClr val="bg2">
                    <a:lumMod val="10000"/>
                  </a:schemeClr>
                </a:solidFill>
              </a:rPr>
              <a:t>Australia Therapeutic Goods Administration approved in August 2022</a:t>
            </a:r>
          </a:p>
          <a:p>
            <a:pPr lvl="1"/>
            <a:r>
              <a:rPr lang="en-US" sz="2000" dirty="0">
                <a:solidFill>
                  <a:schemeClr val="bg2">
                    <a:lumMod val="10000"/>
                  </a:schemeClr>
                </a:solidFill>
              </a:rPr>
              <a:t>Labeling included less restrictive testing recommendations</a:t>
            </a:r>
          </a:p>
          <a:p>
            <a:pPr lvl="1"/>
            <a:r>
              <a:rPr lang="en-US" sz="2000" dirty="0">
                <a:solidFill>
                  <a:schemeClr val="bg2">
                    <a:lumMod val="10000"/>
                  </a:schemeClr>
                </a:solidFill>
              </a:rPr>
              <a:t>Regulatory approval from the Australia Therapeutic Goods Administration opens the door for review and approval by countries in similar geographic areas. </a:t>
            </a:r>
          </a:p>
          <a:p>
            <a:pPr lvl="1"/>
            <a:r>
              <a:rPr lang="en-US" sz="2000" dirty="0">
                <a:solidFill>
                  <a:schemeClr val="bg2">
                    <a:lumMod val="10000"/>
                  </a:schemeClr>
                </a:solidFill>
              </a:rPr>
              <a:t>With approval from the FDA and the Australia Therapeutic Goods Administration, ViiV will move forward with WHO prequalification</a:t>
            </a:r>
          </a:p>
          <a:p>
            <a:r>
              <a:rPr lang="en-US" sz="2000" dirty="0"/>
              <a:t>South Africa Health Products Regulatory Authority (SAHPRA) approved in December 2022</a:t>
            </a:r>
            <a:endParaRPr lang="en-US" sz="2000" dirty="0">
              <a:highlight>
                <a:srgbClr val="FFFF00"/>
              </a:highlight>
            </a:endParaRPr>
          </a:p>
          <a:p>
            <a:pPr>
              <a:lnSpc>
                <a:spcPct val="100000"/>
              </a:lnSpc>
              <a:spcBef>
                <a:spcPts val="0"/>
              </a:spcBef>
            </a:pPr>
            <a:endParaRPr lang="en-US" sz="2000" dirty="0"/>
          </a:p>
        </p:txBody>
      </p:sp>
    </p:spTree>
    <p:extLst>
      <p:ext uri="{BB962C8B-B14F-4D97-AF65-F5344CB8AC3E}">
        <p14:creationId xmlns:p14="http://schemas.microsoft.com/office/powerpoint/2010/main" val="427513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Guidelines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02093"/>
            <a:ext cx="10882744" cy="5190781"/>
          </a:xfrm>
        </p:spPr>
        <p:txBody>
          <a:bodyPr/>
          <a:lstStyle/>
          <a:p>
            <a:pPr>
              <a:spcBef>
                <a:spcPts val="0"/>
              </a:spcBef>
            </a:pPr>
            <a:r>
              <a:rPr lang="en-US" dirty="0"/>
              <a:t>US Centers for Disease Control and Prevention Guidelines</a:t>
            </a:r>
          </a:p>
          <a:p>
            <a:pPr lvl="1"/>
            <a:r>
              <a:rPr lang="en-US" dirty="0"/>
              <a:t>Recommendation and guidance for CAB as PrEP included in revised PrEP </a:t>
            </a:r>
            <a:r>
              <a:rPr lang="en-US" dirty="0">
                <a:hlinkClick r:id="rId3"/>
              </a:rPr>
              <a:t>guidelines issued December 2021 </a:t>
            </a:r>
            <a:endParaRPr lang="en-US" dirty="0"/>
          </a:p>
          <a:p>
            <a:pPr>
              <a:lnSpc>
                <a:spcPct val="100000"/>
              </a:lnSpc>
              <a:spcBef>
                <a:spcPts val="0"/>
              </a:spcBef>
            </a:pPr>
            <a:r>
              <a:rPr lang="en-US" dirty="0"/>
              <a:t>World Health Organization Guidelines issued July 2022</a:t>
            </a:r>
          </a:p>
          <a:p>
            <a:pPr lvl="1"/>
            <a:r>
              <a:rPr lang="en-US" dirty="0"/>
              <a:t>Long-acting injectable cabotegravir may be offered as an additional prevention choice for people at substantial risk of HIV infection, as part of combination prevention  </a:t>
            </a:r>
          </a:p>
          <a:p>
            <a:pPr lvl="1"/>
            <a:r>
              <a:rPr lang="en-US" dirty="0"/>
              <a:t>Re: testing recommend using current national testing strategy and algorithm, that countries consider the feasibility of using NAT, and ongoing monitoring to optimize testing approaches for CAB-LA.</a:t>
            </a:r>
          </a:p>
          <a:p>
            <a:pPr lvl="1"/>
            <a:r>
              <a:rPr lang="en-US" dirty="0"/>
              <a:t>Added to WHO’s list of Expressions of Interest for evaluation for prequalification 04/2022</a:t>
            </a:r>
          </a:p>
        </p:txBody>
      </p:sp>
    </p:spTree>
    <p:extLst>
      <p:ext uri="{BB962C8B-B14F-4D97-AF65-F5344CB8AC3E}">
        <p14:creationId xmlns:p14="http://schemas.microsoft.com/office/powerpoint/2010/main" val="261500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207009"/>
            <a:ext cx="10882744" cy="4990736"/>
          </a:xfrm>
        </p:spPr>
        <p:txBody>
          <a:bodyPr/>
          <a:lstStyle/>
          <a:p>
            <a:pPr>
              <a:lnSpc>
                <a:spcPct val="100000"/>
              </a:lnSpc>
              <a:spcBef>
                <a:spcPts val="0"/>
              </a:spcBef>
            </a:pPr>
            <a:r>
              <a:rPr lang="en-US" sz="2000" dirty="0"/>
              <a:t>What is cabotegravir (CAB)? </a:t>
            </a:r>
          </a:p>
          <a:p>
            <a:pPr lvl="1"/>
            <a:r>
              <a:rPr lang="en-US" sz="2000" dirty="0"/>
              <a:t>Treatment </a:t>
            </a:r>
          </a:p>
          <a:p>
            <a:pPr lvl="1"/>
            <a:r>
              <a:rPr lang="en-US" sz="2000" dirty="0"/>
              <a:t>Prevention </a:t>
            </a:r>
          </a:p>
          <a:p>
            <a:r>
              <a:rPr lang="en-US" sz="2000" dirty="0"/>
              <a:t>Clinical research</a:t>
            </a:r>
          </a:p>
          <a:p>
            <a:r>
              <a:rPr lang="en-US" sz="2000" dirty="0"/>
              <a:t>Regulatory and guideline status </a:t>
            </a:r>
          </a:p>
          <a:p>
            <a:r>
              <a:rPr lang="en-US" sz="2000" dirty="0"/>
              <a:t>Preparing for implementation</a:t>
            </a:r>
          </a:p>
          <a:p>
            <a:pPr lvl="1"/>
            <a:r>
              <a:rPr lang="en-US" sz="2000" dirty="0"/>
              <a:t>Collaboration</a:t>
            </a:r>
          </a:p>
          <a:p>
            <a:pPr lvl="1"/>
            <a:r>
              <a:rPr lang="en-US" sz="2000" dirty="0"/>
              <a:t>Delivery channels </a:t>
            </a:r>
          </a:p>
          <a:p>
            <a:pPr lvl="1"/>
            <a:r>
              <a:rPr lang="en-US" sz="2000" dirty="0"/>
              <a:t>Testing </a:t>
            </a:r>
          </a:p>
          <a:p>
            <a:pPr lvl="1"/>
            <a:r>
              <a:rPr lang="en-US" sz="2000" dirty="0"/>
              <a:t>Cost </a:t>
            </a:r>
          </a:p>
          <a:p>
            <a:pPr lvl="1"/>
            <a:r>
              <a:rPr lang="en-US" sz="2000" dirty="0"/>
              <a:t>Supply</a:t>
            </a:r>
          </a:p>
          <a:p>
            <a:pPr lvl="1"/>
            <a:r>
              <a:rPr lang="en-US" sz="2000" dirty="0"/>
              <a:t>Implementation Studies </a:t>
            </a:r>
          </a:p>
          <a:p>
            <a:r>
              <a:rPr lang="en-US" sz="2000" dirty="0"/>
              <a:t> Advocacy</a:t>
            </a:r>
          </a:p>
        </p:txBody>
      </p:sp>
    </p:spTree>
    <p:extLst>
      <p:ext uri="{BB962C8B-B14F-4D97-AF65-F5344CB8AC3E}">
        <p14:creationId xmlns:p14="http://schemas.microsoft.com/office/powerpoint/2010/main" val="276161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2B12-2FC1-48D7-D4AB-67564E315B03}"/>
              </a:ext>
            </a:extLst>
          </p:cNvPr>
          <p:cNvSpPr>
            <a:spLocks noGrp="1"/>
          </p:cNvSpPr>
          <p:nvPr>
            <p:ph type="ctrTitle"/>
          </p:nvPr>
        </p:nvSpPr>
        <p:spPr>
          <a:xfrm>
            <a:off x="1388533" y="1041400"/>
            <a:ext cx="9414934" cy="2387600"/>
          </a:xfrm>
        </p:spPr>
        <p:txBody>
          <a:bodyPr/>
          <a:lstStyle/>
          <a:p>
            <a:r>
              <a:rPr lang="en-US" dirty="0"/>
              <a:t>Preparing for Implementation</a:t>
            </a:r>
          </a:p>
        </p:txBody>
      </p:sp>
    </p:spTree>
    <p:extLst>
      <p:ext uri="{BB962C8B-B14F-4D97-AF65-F5344CB8AC3E}">
        <p14:creationId xmlns:p14="http://schemas.microsoft.com/office/powerpoint/2010/main" val="128815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19514"/>
            <a:ext cx="10882744" cy="5060737"/>
          </a:xfrm>
        </p:spPr>
        <p:txBody>
          <a:bodyPr/>
          <a:lstStyle/>
          <a:p>
            <a:pPr marL="400050" indent="-374650">
              <a:buClr>
                <a:srgbClr val="3B3838"/>
              </a:buClr>
              <a:buSzPts val="2300"/>
            </a:pPr>
            <a:r>
              <a:rPr lang="en-US" sz="2100" dirty="0">
                <a:solidFill>
                  <a:srgbClr val="3B3838"/>
                </a:solidFill>
              </a:rPr>
              <a:t>Convened by </a:t>
            </a:r>
            <a:r>
              <a:rPr lang="en-US" sz="2100" dirty="0" err="1">
                <a:solidFill>
                  <a:srgbClr val="3B3838"/>
                </a:solidFill>
              </a:rPr>
              <a:t>Unitaid</a:t>
            </a:r>
            <a:r>
              <a:rPr lang="en-US" sz="2100" dirty="0">
                <a:solidFill>
                  <a:srgbClr val="3B3838"/>
                </a:solidFill>
              </a:rPr>
              <a:t>, WHO, UNAIDS, Global Fund, and PEPFAR; AVAC is Secretariat</a:t>
            </a:r>
          </a:p>
          <a:p>
            <a:pPr marL="400050" indent="-374650">
              <a:buClr>
                <a:srgbClr val="3B3838"/>
              </a:buClr>
              <a:buSzPts val="2300"/>
            </a:pPr>
            <a:r>
              <a:rPr lang="en-US" sz="2100" dirty="0">
                <a:solidFill>
                  <a:srgbClr val="3B3838"/>
                </a:solidFill>
              </a:rPr>
              <a:t>Initiative officially launched in July 2022 to make longer-acting PrEP options, including CAB for PrEP, accessible as quickly and equitably as possible. </a:t>
            </a:r>
          </a:p>
          <a:p>
            <a:pPr marL="400050" indent="-374650">
              <a:buClr>
                <a:srgbClr val="3B3838"/>
              </a:buClr>
              <a:buSzPts val="2300"/>
            </a:pPr>
            <a:r>
              <a:rPr lang="en-US" sz="2100" dirty="0">
                <a:solidFill>
                  <a:srgbClr val="3B3838"/>
                </a:solidFill>
              </a:rPr>
              <a:t>Objective is practical, to coordinate key stakeholder activities on PrEP access, including:</a:t>
            </a:r>
          </a:p>
          <a:p>
            <a:pPr marL="914400" lvl="1" indent="-374650">
              <a:buClr>
                <a:srgbClr val="3B3838"/>
              </a:buClr>
              <a:buSzPts val="2300"/>
            </a:pPr>
            <a:r>
              <a:rPr lang="en-US" sz="2100" dirty="0">
                <a:solidFill>
                  <a:srgbClr val="3B3838"/>
                </a:solidFill>
              </a:rPr>
              <a:t>Building on lessons learned from oral PrEP</a:t>
            </a:r>
          </a:p>
          <a:p>
            <a:pPr marL="914400" lvl="1" indent="-374650">
              <a:buClr>
                <a:srgbClr val="3B3838"/>
              </a:buClr>
              <a:buSzPts val="2300"/>
            </a:pPr>
            <a:r>
              <a:rPr lang="en-US" sz="2100" dirty="0">
                <a:solidFill>
                  <a:srgbClr val="3B3838"/>
                </a:solidFill>
              </a:rPr>
              <a:t>Coordinate key stakeholder activities on PrEP access</a:t>
            </a:r>
          </a:p>
          <a:p>
            <a:pPr marL="914400" lvl="1" indent="-374650">
              <a:buClr>
                <a:srgbClr val="3B3838"/>
              </a:buClr>
              <a:buSzPts val="2300"/>
            </a:pPr>
            <a:r>
              <a:rPr lang="en-US" sz="2100" dirty="0">
                <a:solidFill>
                  <a:srgbClr val="3B3838"/>
                </a:solidFill>
              </a:rPr>
              <a:t>Jointly develop strategies to identify and overcome access challenges for new PrEP options in the near to medium term (as relates to </a:t>
            </a:r>
            <a:r>
              <a:rPr lang="en-US" sz="2100" dirty="0" err="1">
                <a:solidFill>
                  <a:srgbClr val="3B3838"/>
                </a:solidFill>
              </a:rPr>
              <a:t>ViiV’s</a:t>
            </a:r>
            <a:r>
              <a:rPr lang="en-US" sz="2100" dirty="0">
                <a:solidFill>
                  <a:srgbClr val="3B3838"/>
                </a:solidFill>
              </a:rPr>
              <a:t> injectable CAB, including generics, and dapivirine vaginal ring) and the medium to longer term (as relates to future PrEP products)</a:t>
            </a:r>
          </a:p>
          <a:p>
            <a:pPr marL="914400" lvl="1" indent="-374650">
              <a:buClr>
                <a:srgbClr val="3B3838"/>
              </a:buClr>
              <a:buSzPts val="2300"/>
            </a:pPr>
            <a:r>
              <a:rPr lang="en-US" sz="2100" dirty="0">
                <a:solidFill>
                  <a:srgbClr val="3B3838"/>
                </a:solidFill>
              </a:rPr>
              <a:t>Ensure new, longer-acting PrEP options reaching the market will be available and equitably accessible to all who need them more quickly than ever before</a:t>
            </a:r>
          </a:p>
        </p:txBody>
      </p:sp>
      <p:sp>
        <p:nvSpPr>
          <p:cNvPr id="7" name="Title 6">
            <a:extLst>
              <a:ext uri="{FF2B5EF4-FFF2-40B4-BE49-F238E27FC236}">
                <a16:creationId xmlns:a16="http://schemas.microsoft.com/office/drawing/2014/main" id="{F3D0738E-2EED-685A-6A1B-FE2D5627624F}"/>
              </a:ext>
            </a:extLst>
          </p:cNvPr>
          <p:cNvSpPr>
            <a:spLocks noGrp="1"/>
          </p:cNvSpPr>
          <p:nvPr>
            <p:ph type="title"/>
          </p:nvPr>
        </p:nvSpPr>
        <p:spPr/>
        <p:txBody>
          <a:bodyPr>
            <a:normAutofit fontScale="90000"/>
          </a:bodyPr>
          <a:lstStyle/>
          <a:p>
            <a:r>
              <a:rPr lang="en-US" dirty="0"/>
              <a:t>Coalition to Accelerate Access to Long-Acting PrEP </a:t>
            </a:r>
          </a:p>
        </p:txBody>
      </p:sp>
    </p:spTree>
    <p:extLst>
      <p:ext uri="{BB962C8B-B14F-4D97-AF65-F5344CB8AC3E}">
        <p14:creationId xmlns:p14="http://schemas.microsoft.com/office/powerpoint/2010/main" val="22104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Pathway to Access &amp; Impact</a:t>
            </a:r>
          </a:p>
        </p:txBody>
      </p:sp>
      <p:pic>
        <p:nvPicPr>
          <p:cNvPr id="5" name="Picture 4">
            <a:extLst>
              <a:ext uri="{FF2B5EF4-FFF2-40B4-BE49-F238E27FC236}">
                <a16:creationId xmlns:a16="http://schemas.microsoft.com/office/drawing/2014/main" id="{A9B0C59D-5170-6244-8768-95F68006A6F7}"/>
              </a:ext>
            </a:extLst>
          </p:cNvPr>
          <p:cNvPicPr>
            <a:picLocks noChangeAspect="1"/>
          </p:cNvPicPr>
          <p:nvPr/>
        </p:nvPicPr>
        <p:blipFill>
          <a:blip r:embed="rId3"/>
          <a:stretch>
            <a:fillRect/>
          </a:stretch>
        </p:blipFill>
        <p:spPr>
          <a:xfrm>
            <a:off x="5250384" y="2775854"/>
            <a:ext cx="6504427" cy="1306292"/>
          </a:xfrm>
          <a:prstGeom prst="rect">
            <a:avLst/>
          </a:prstGeom>
        </p:spPr>
      </p:pic>
      <p:sp>
        <p:nvSpPr>
          <p:cNvPr id="6" name="Content Placeholder 2">
            <a:extLst>
              <a:ext uri="{FF2B5EF4-FFF2-40B4-BE49-F238E27FC236}">
                <a16:creationId xmlns:a16="http://schemas.microsoft.com/office/drawing/2014/main" id="{521D9670-AD76-433A-74B0-03323FB18990}"/>
              </a:ext>
            </a:extLst>
          </p:cNvPr>
          <p:cNvSpPr txBox="1">
            <a:spLocks/>
          </p:cNvSpPr>
          <p:nvPr/>
        </p:nvSpPr>
        <p:spPr>
          <a:xfrm>
            <a:off x="835742" y="1404038"/>
            <a:ext cx="10885202" cy="5088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indent="0">
              <a:buClr>
                <a:srgbClr val="3B3838"/>
              </a:buClr>
              <a:buSzPts val="2300"/>
              <a:buNone/>
            </a:pPr>
            <a:r>
              <a:rPr lang="en-US" sz="2000" b="1" dirty="0">
                <a:solidFill>
                  <a:srgbClr val="3B3838"/>
                </a:solidFill>
              </a:rPr>
              <a:t>Plan to Accelerate Access and Introduction of Injectable CAB for PrEP</a:t>
            </a:r>
            <a:r>
              <a:rPr lang="en-US" sz="2000" dirty="0">
                <a:solidFill>
                  <a:srgbClr val="3B3838"/>
                </a:solidFill>
              </a:rPr>
              <a:t>: Comprehensive view of actions needed to deliver CAB for PrEP drawing on lessons from oral PrEP and moving faster, more strategically and with greater coordination. Serves as a tool to monitor action and identify roadblocks.</a:t>
            </a:r>
          </a:p>
          <a:p>
            <a:pPr marL="82550" indent="0">
              <a:buClr>
                <a:srgbClr val="3B3838"/>
              </a:buClr>
              <a:buSzPts val="2300"/>
              <a:buNone/>
            </a:pPr>
            <a:endParaRPr lang="en-US" sz="2000" b="1" i="1" dirty="0"/>
          </a:p>
          <a:p>
            <a:pPr marL="0" indent="0">
              <a:lnSpc>
                <a:spcPct val="100000"/>
              </a:lnSpc>
              <a:spcBef>
                <a:spcPts val="0"/>
              </a:spcBef>
              <a:spcAft>
                <a:spcPts val="600"/>
              </a:spcAft>
              <a:buNone/>
            </a:pPr>
            <a:r>
              <a:rPr lang="en-US" sz="2000" b="1" i="1" dirty="0"/>
              <a:t>Guiding Principles</a:t>
            </a:r>
          </a:p>
          <a:p>
            <a:pPr>
              <a:lnSpc>
                <a:spcPct val="100000"/>
              </a:lnSpc>
              <a:spcBef>
                <a:spcPts val="0"/>
              </a:spcBef>
              <a:spcAft>
                <a:spcPts val="600"/>
              </a:spcAft>
              <a:buFont typeface="Wingdings" pitchFamily="2" charset="2"/>
              <a:buChar char="§"/>
            </a:pPr>
            <a:r>
              <a:rPr lang="en-US" sz="2000" dirty="0"/>
              <a:t>Lead with Equity </a:t>
            </a:r>
          </a:p>
          <a:p>
            <a:pPr>
              <a:lnSpc>
                <a:spcPct val="100000"/>
              </a:lnSpc>
              <a:spcBef>
                <a:spcPts val="0"/>
              </a:spcBef>
              <a:spcAft>
                <a:spcPts val="600"/>
              </a:spcAft>
              <a:buFont typeface="Wingdings" pitchFamily="2" charset="2"/>
              <a:buChar char="§"/>
            </a:pPr>
            <a:r>
              <a:rPr lang="en-US" sz="2000" dirty="0"/>
              <a:t>Center the Community &amp; Users</a:t>
            </a:r>
          </a:p>
          <a:p>
            <a:pPr>
              <a:lnSpc>
                <a:spcPct val="100000"/>
              </a:lnSpc>
              <a:spcBef>
                <a:spcPts val="0"/>
              </a:spcBef>
              <a:spcAft>
                <a:spcPts val="600"/>
              </a:spcAft>
              <a:buFont typeface="Wingdings" pitchFamily="2" charset="2"/>
              <a:buChar char="§"/>
            </a:pPr>
            <a:r>
              <a:rPr lang="en-US" sz="2000" dirty="0"/>
              <a:t>Accelerate Scale and Speed </a:t>
            </a:r>
          </a:p>
          <a:p>
            <a:pPr>
              <a:lnSpc>
                <a:spcPct val="100000"/>
              </a:lnSpc>
              <a:spcBef>
                <a:spcPts val="0"/>
              </a:spcBef>
              <a:spcAft>
                <a:spcPts val="600"/>
              </a:spcAft>
              <a:buFont typeface="Wingdings" pitchFamily="2" charset="2"/>
              <a:buChar char="§"/>
            </a:pPr>
            <a:r>
              <a:rPr lang="en-US" sz="2000" dirty="0"/>
              <a:t>Deliver Impact </a:t>
            </a:r>
          </a:p>
          <a:p>
            <a:pPr>
              <a:lnSpc>
                <a:spcPct val="100000"/>
              </a:lnSpc>
              <a:spcBef>
                <a:spcPts val="0"/>
              </a:spcBef>
              <a:spcAft>
                <a:spcPts val="600"/>
              </a:spcAft>
              <a:buFont typeface="Wingdings" pitchFamily="2" charset="2"/>
              <a:buChar char="§"/>
            </a:pPr>
            <a:r>
              <a:rPr lang="en-US" sz="2000" dirty="0"/>
              <a:t>Work With What We Know, While Continually Adding To The Evidence-Base</a:t>
            </a:r>
          </a:p>
        </p:txBody>
      </p:sp>
      <p:pic>
        <p:nvPicPr>
          <p:cNvPr id="4" name="Picture 3">
            <a:extLst>
              <a:ext uri="{FF2B5EF4-FFF2-40B4-BE49-F238E27FC236}">
                <a16:creationId xmlns:a16="http://schemas.microsoft.com/office/drawing/2014/main" id="{CC6F0B07-6FD0-16D0-83C4-B385E981C3AE}"/>
              </a:ext>
            </a:extLst>
          </p:cNvPr>
          <p:cNvPicPr>
            <a:picLocks noChangeAspect="1"/>
          </p:cNvPicPr>
          <p:nvPr/>
        </p:nvPicPr>
        <p:blipFill rotWithShape="1">
          <a:blip r:embed="rId4"/>
          <a:srcRect l="6028" r="6843"/>
          <a:stretch/>
        </p:blipFill>
        <p:spPr>
          <a:xfrm>
            <a:off x="2326514" y="5453962"/>
            <a:ext cx="7538971" cy="1123206"/>
          </a:xfrm>
          <a:prstGeom prst="rect">
            <a:avLst/>
          </a:prstGeom>
        </p:spPr>
      </p:pic>
    </p:spTree>
    <p:extLst>
      <p:ext uri="{BB962C8B-B14F-4D97-AF65-F5344CB8AC3E}">
        <p14:creationId xmlns:p14="http://schemas.microsoft.com/office/powerpoint/2010/main" val="395777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Pathway to Access &amp; Impact</a:t>
            </a:r>
          </a:p>
        </p:txBody>
      </p:sp>
      <p:pic>
        <p:nvPicPr>
          <p:cNvPr id="4" name="Picture 3">
            <a:extLst>
              <a:ext uri="{FF2B5EF4-FFF2-40B4-BE49-F238E27FC236}">
                <a16:creationId xmlns:a16="http://schemas.microsoft.com/office/drawing/2014/main" id="{F892C88C-737A-4770-EB00-02A6374C288A}"/>
              </a:ext>
            </a:extLst>
          </p:cNvPr>
          <p:cNvPicPr>
            <a:picLocks noChangeAspect="1"/>
          </p:cNvPicPr>
          <p:nvPr/>
        </p:nvPicPr>
        <p:blipFill>
          <a:blip r:embed="rId3"/>
          <a:stretch>
            <a:fillRect/>
          </a:stretch>
        </p:blipFill>
        <p:spPr>
          <a:xfrm>
            <a:off x="1223929" y="1159807"/>
            <a:ext cx="10497015" cy="1876458"/>
          </a:xfrm>
          <a:prstGeom prst="rect">
            <a:avLst/>
          </a:prstGeom>
        </p:spPr>
      </p:pic>
      <p:pic>
        <p:nvPicPr>
          <p:cNvPr id="11" name="Picture 10">
            <a:extLst>
              <a:ext uri="{FF2B5EF4-FFF2-40B4-BE49-F238E27FC236}">
                <a16:creationId xmlns:a16="http://schemas.microsoft.com/office/drawing/2014/main" id="{7E77E37F-8BA1-8EBF-13D9-A6C451AEE85C}"/>
              </a:ext>
            </a:extLst>
          </p:cNvPr>
          <p:cNvPicPr>
            <a:picLocks noChangeAspect="1"/>
          </p:cNvPicPr>
          <p:nvPr/>
        </p:nvPicPr>
        <p:blipFill>
          <a:blip r:embed="rId4"/>
          <a:stretch>
            <a:fillRect/>
          </a:stretch>
        </p:blipFill>
        <p:spPr>
          <a:xfrm>
            <a:off x="6451197" y="3222702"/>
            <a:ext cx="5707347" cy="3526650"/>
          </a:xfrm>
          <a:prstGeom prst="rect">
            <a:avLst/>
          </a:prstGeom>
        </p:spPr>
      </p:pic>
      <p:pic>
        <p:nvPicPr>
          <p:cNvPr id="13" name="Picture 12">
            <a:extLst>
              <a:ext uri="{FF2B5EF4-FFF2-40B4-BE49-F238E27FC236}">
                <a16:creationId xmlns:a16="http://schemas.microsoft.com/office/drawing/2014/main" id="{B22D9900-DA94-4485-66CA-F379A8853DB2}"/>
              </a:ext>
            </a:extLst>
          </p:cNvPr>
          <p:cNvPicPr>
            <a:picLocks noChangeAspect="1"/>
          </p:cNvPicPr>
          <p:nvPr/>
        </p:nvPicPr>
        <p:blipFill>
          <a:blip r:embed="rId5"/>
          <a:stretch>
            <a:fillRect/>
          </a:stretch>
        </p:blipFill>
        <p:spPr>
          <a:xfrm>
            <a:off x="33456" y="3142665"/>
            <a:ext cx="6346290" cy="3606688"/>
          </a:xfrm>
          <a:prstGeom prst="rect">
            <a:avLst/>
          </a:prstGeom>
        </p:spPr>
      </p:pic>
    </p:spTree>
    <p:extLst>
      <p:ext uri="{BB962C8B-B14F-4D97-AF65-F5344CB8AC3E}">
        <p14:creationId xmlns:p14="http://schemas.microsoft.com/office/powerpoint/2010/main" val="218318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Key Issues: Delivery Channels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02093"/>
            <a:ext cx="10882744" cy="4971385"/>
          </a:xfrm>
        </p:spPr>
        <p:txBody>
          <a:bodyPr/>
          <a:lstStyle/>
          <a:p>
            <a:pPr>
              <a:spcBef>
                <a:spcPts val="0"/>
              </a:spcBef>
            </a:pPr>
            <a:r>
              <a:rPr lang="en-US" sz="1850" dirty="0"/>
              <a:t>CAB is currently delivered in health clinics for treatment and study clinics for prevention</a:t>
            </a:r>
          </a:p>
          <a:p>
            <a:pPr lvl="1"/>
            <a:r>
              <a:rPr lang="en-US" sz="1850" dirty="0"/>
              <a:t>Administered by health care workers </a:t>
            </a:r>
          </a:p>
          <a:p>
            <a:pPr lvl="1"/>
            <a:r>
              <a:rPr lang="en-US" sz="1850" dirty="0"/>
              <a:t>Injection into the buttocks, requiring privacy within clinic  </a:t>
            </a:r>
          </a:p>
          <a:p>
            <a:pPr>
              <a:spcBef>
                <a:spcPts val="0"/>
              </a:spcBef>
            </a:pPr>
            <a:r>
              <a:rPr lang="en-US" sz="1850" dirty="0"/>
              <a:t>Build on </a:t>
            </a:r>
            <a:r>
              <a:rPr lang="en-US" sz="1850" dirty="0">
                <a:hlinkClick r:id="rId3"/>
              </a:rPr>
              <a:t>lessons from oral </a:t>
            </a:r>
            <a:r>
              <a:rPr lang="en-US" sz="1850" dirty="0" err="1">
                <a:hlinkClick r:id="rId3"/>
              </a:rPr>
              <a:t>PrEP</a:t>
            </a:r>
            <a:endParaRPr lang="en-US" sz="1850" dirty="0"/>
          </a:p>
          <a:p>
            <a:pPr lvl="1"/>
            <a:r>
              <a:rPr lang="en-US" sz="1850" dirty="0"/>
              <a:t>Simplify and de-medicalize delivery key to access and uptake </a:t>
            </a:r>
          </a:p>
          <a:p>
            <a:pPr lvl="1"/>
            <a:r>
              <a:rPr lang="en-US" sz="1850" dirty="0"/>
              <a:t>Provide in settings where clients – including young people, MSM, TGW, FSW – feel comfortable </a:t>
            </a:r>
          </a:p>
          <a:p>
            <a:pPr lvl="1"/>
            <a:r>
              <a:rPr lang="en-US" sz="1850" dirty="0"/>
              <a:t>Offer as an option in the context of informed choice, whereby people can choose among different methods (oral PrEP, condoms, dapivirine ring, CAB) to find what works best for them</a:t>
            </a:r>
          </a:p>
          <a:p>
            <a:pPr lvl="1"/>
            <a:r>
              <a:rPr lang="en-US" sz="1850" dirty="0"/>
              <a:t>Plan for clients to switch, stop or restart methods</a:t>
            </a:r>
          </a:p>
          <a:p>
            <a:pPr lvl="1"/>
            <a:r>
              <a:rPr lang="en-US" sz="1850" dirty="0"/>
              <a:t>Integrate HIV prevention with sexual and reproductive health services   </a:t>
            </a:r>
          </a:p>
          <a:p>
            <a:pPr>
              <a:spcBef>
                <a:spcPts val="0"/>
              </a:spcBef>
            </a:pPr>
            <a:r>
              <a:rPr lang="en-US" sz="1850" dirty="0"/>
              <a:t>Test and identify delivery innovations to increase access such as: </a:t>
            </a:r>
          </a:p>
          <a:p>
            <a:pPr lvl="1"/>
            <a:r>
              <a:rPr lang="en-US" sz="1850" dirty="0"/>
              <a:t>Engage potential users in places they prefer; explore delivering CAB in those settings</a:t>
            </a:r>
          </a:p>
          <a:p>
            <a:pPr lvl="1"/>
            <a:r>
              <a:rPr lang="en-US" sz="1850" dirty="0"/>
              <a:t>Injections by trained community health workers or self-injection by clients</a:t>
            </a:r>
          </a:p>
          <a:p>
            <a:pPr lvl="1"/>
            <a:r>
              <a:rPr lang="en-US" sz="1850" dirty="0"/>
              <a:t>Feasibility of other injection sites such as the thigh</a:t>
            </a:r>
          </a:p>
          <a:p>
            <a:pPr lvl="1"/>
            <a:endParaRPr lang="en-US" dirty="0"/>
          </a:p>
          <a:p>
            <a:pPr lvl="1"/>
            <a:endParaRPr lang="en-US" dirty="0"/>
          </a:p>
          <a:p>
            <a:pPr marL="0" indent="0">
              <a:lnSpc>
                <a:spcPct val="100000"/>
              </a:lnSpc>
              <a:spcBef>
                <a:spcPts val="0"/>
              </a:spcBef>
              <a:buNone/>
            </a:pPr>
            <a:endParaRPr lang="en-US" dirty="0"/>
          </a:p>
          <a:p>
            <a:pPr lvl="1"/>
            <a:endParaRPr lang="en-US" dirty="0"/>
          </a:p>
          <a:p>
            <a:pPr lvl="1"/>
            <a:endParaRPr lang="en-US" dirty="0"/>
          </a:p>
          <a:p>
            <a:pPr>
              <a:lnSpc>
                <a:spcPct val="100000"/>
              </a:lnSpc>
              <a:spcBef>
                <a:spcPts val="0"/>
              </a:spcBef>
            </a:pPr>
            <a:endParaRPr lang="en-US" dirty="0"/>
          </a:p>
        </p:txBody>
      </p:sp>
    </p:spTree>
    <p:extLst>
      <p:ext uri="{BB962C8B-B14F-4D97-AF65-F5344CB8AC3E}">
        <p14:creationId xmlns:p14="http://schemas.microsoft.com/office/powerpoint/2010/main" val="1271028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31673"/>
            <a:ext cx="10740242" cy="750077"/>
          </a:xfrm>
        </p:spPr>
        <p:txBody>
          <a:bodyPr anchor="ctr">
            <a:noAutofit/>
          </a:bodyPr>
          <a:lstStyle/>
          <a:p>
            <a:r>
              <a:rPr lang="en-US" sz="3600" dirty="0"/>
              <a:t>Key Issues: HIV Testing</a:t>
            </a:r>
          </a:p>
        </p:txBody>
      </p:sp>
      <p:sp>
        <p:nvSpPr>
          <p:cNvPr id="5" name="Content Placeholder 4">
            <a:extLst>
              <a:ext uri="{FF2B5EF4-FFF2-40B4-BE49-F238E27FC236}">
                <a16:creationId xmlns:a16="http://schemas.microsoft.com/office/drawing/2014/main" id="{C099353B-B7D0-6E42-9637-191DD17A2217}"/>
              </a:ext>
            </a:extLst>
          </p:cNvPr>
          <p:cNvSpPr>
            <a:spLocks noGrp="1"/>
          </p:cNvSpPr>
          <p:nvPr>
            <p:ph idx="1"/>
          </p:nvPr>
        </p:nvSpPr>
        <p:spPr>
          <a:xfrm>
            <a:off x="838200" y="1232755"/>
            <a:ext cx="10882745" cy="5293572"/>
          </a:xfrm>
        </p:spPr>
        <p:txBody>
          <a:bodyPr/>
          <a:lstStyle/>
          <a:p>
            <a:pPr>
              <a:spcBef>
                <a:spcPts val="0"/>
              </a:spcBef>
            </a:pPr>
            <a:r>
              <a:rPr lang="en-US" sz="1850" dirty="0"/>
              <a:t>Throughout product development, there have been concerns about potential development of resistant virus. Some concern emerged on the potential for resistance arising acute (early) HIV infections in CAB for PrEP users that are not detectable by HIV tests in wide use in LMIC</a:t>
            </a:r>
          </a:p>
          <a:p>
            <a:pPr>
              <a:spcBef>
                <a:spcPts val="0"/>
              </a:spcBef>
            </a:pPr>
            <a:r>
              <a:rPr lang="en-US" sz="1850" dirty="0"/>
              <a:t>US FDA and CDC guidance recommends NAT testing for PrEP initiation and continuation</a:t>
            </a:r>
          </a:p>
          <a:p>
            <a:pPr>
              <a:spcBef>
                <a:spcPts val="0"/>
              </a:spcBef>
            </a:pPr>
            <a:r>
              <a:rPr lang="en-US" sz="1850" dirty="0"/>
              <a:t>Other regulatory agencies (e.g. Australia) have more recently approved labeling with less stringent testing requirements for CAB for PrEP</a:t>
            </a:r>
          </a:p>
          <a:p>
            <a:pPr>
              <a:spcBef>
                <a:spcPts val="0"/>
              </a:spcBef>
            </a:pPr>
            <a:r>
              <a:rPr lang="en-US" sz="1850" dirty="0"/>
              <a:t>WHO guidelines recommend: using current national testing strategy and algorithm; that countries consider the feasibility of using NAT: ongoing monitoring to optimize testing approaches for CAB-LA</a:t>
            </a:r>
          </a:p>
          <a:p>
            <a:pPr>
              <a:spcBef>
                <a:spcPts val="0"/>
              </a:spcBef>
            </a:pPr>
            <a:r>
              <a:rPr lang="en-US" sz="1850" dirty="0"/>
              <a:t>NAT testing is not widely available or in routine use in LMIC. Requiring NAT testing would add cost and complexity to CAB for PrEP, likely limiting or curtailing its availability in LMIC</a:t>
            </a:r>
          </a:p>
          <a:p>
            <a:pPr>
              <a:spcBef>
                <a:spcPts val="0"/>
              </a:spcBef>
            </a:pPr>
            <a:r>
              <a:rPr lang="en-US" sz="1850" dirty="0"/>
              <a:t>Other HIV test strategies may address concern about resistance, such as testing pooled samples with NAT to determine whether resistance is emerging at a population level; and assessing performance of different 4</a:t>
            </a:r>
            <a:r>
              <a:rPr lang="en-US" sz="1850" baseline="30000" dirty="0"/>
              <a:t>th</a:t>
            </a:r>
            <a:r>
              <a:rPr lang="en-US" sz="1850" dirty="0"/>
              <a:t> generation HIV tests in detecting acute infection</a:t>
            </a:r>
          </a:p>
          <a:p>
            <a:pPr>
              <a:spcBef>
                <a:spcPts val="0"/>
              </a:spcBef>
            </a:pPr>
            <a:r>
              <a:rPr lang="en-US" sz="1850" dirty="0"/>
              <a:t>Regulators seem to be moving away from requiring complex and costly testing protocol that could effectively thwart availability of CAB in many settings with major equity considerations for access </a:t>
            </a:r>
          </a:p>
          <a:p>
            <a:pPr>
              <a:spcBef>
                <a:spcPts val="0"/>
              </a:spcBef>
            </a:pPr>
            <a:endParaRPr lang="en-US" sz="2800" dirty="0"/>
          </a:p>
          <a:p>
            <a:endParaRPr lang="en-US" sz="2400" dirty="0"/>
          </a:p>
          <a:p>
            <a:endParaRPr lang="en-US" sz="2400" dirty="0"/>
          </a:p>
          <a:p>
            <a:endParaRPr lang="en-US" sz="2400" dirty="0"/>
          </a:p>
        </p:txBody>
      </p:sp>
    </p:spTree>
    <p:extLst>
      <p:ext uri="{BB962C8B-B14F-4D97-AF65-F5344CB8AC3E}">
        <p14:creationId xmlns:p14="http://schemas.microsoft.com/office/powerpoint/2010/main" val="21840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Key Issues: Cost</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02093"/>
            <a:ext cx="10882744" cy="4971385"/>
          </a:xfrm>
        </p:spPr>
        <p:txBody>
          <a:bodyPr/>
          <a:lstStyle/>
          <a:p>
            <a:pPr>
              <a:lnSpc>
                <a:spcPct val="100000"/>
              </a:lnSpc>
              <a:spcBef>
                <a:spcPts val="0"/>
              </a:spcBef>
            </a:pPr>
            <a:r>
              <a:rPr lang="en-US" sz="2000" dirty="0"/>
              <a:t>Cost of </a:t>
            </a:r>
            <a:r>
              <a:rPr lang="en-US" sz="2000" b="1" dirty="0"/>
              <a:t>product</a:t>
            </a:r>
            <a:r>
              <a:rPr lang="en-US" sz="2000" dirty="0"/>
              <a:t> </a:t>
            </a:r>
          </a:p>
          <a:p>
            <a:pPr lvl="1"/>
            <a:r>
              <a:rPr lang="en-US" sz="2000" dirty="0"/>
              <a:t>Initial price of </a:t>
            </a:r>
            <a:r>
              <a:rPr lang="en-US" sz="2000" dirty="0">
                <a:solidFill>
                  <a:schemeClr val="bg2">
                    <a:lumMod val="10000"/>
                  </a:schemeClr>
                </a:solidFill>
              </a:rPr>
              <a:t>CAB for PrEP in the US over $22k/year, above price of branded oral PrEP </a:t>
            </a:r>
          </a:p>
          <a:p>
            <a:pPr lvl="1"/>
            <a:r>
              <a:rPr lang="en-US" sz="2000" dirty="0">
                <a:solidFill>
                  <a:schemeClr val="bg2">
                    <a:lumMod val="10000"/>
                  </a:schemeClr>
                </a:solidFill>
              </a:rPr>
              <a:t>ViiV has stated a commitment to a non-profit price of approximately $250/year for public programs in low- and middle-income countries compared </a:t>
            </a:r>
            <a:r>
              <a:rPr lang="en-US" sz="2000" dirty="0"/>
              <a:t>to oral PrEP currently $54/year</a:t>
            </a:r>
          </a:p>
          <a:p>
            <a:pPr lvl="1"/>
            <a:r>
              <a:rPr lang="en-US" sz="2000" dirty="0"/>
              <a:t>Generic manufacturing could drive down cost and price over time but impact unlikely in &lt;5 years </a:t>
            </a:r>
            <a:r>
              <a:rPr lang="en-US" sz="2000" i="1" dirty="0"/>
              <a:t>(see next slide on supply)</a:t>
            </a:r>
          </a:p>
          <a:p>
            <a:pPr>
              <a:spcBef>
                <a:spcPts val="0"/>
              </a:spcBef>
            </a:pPr>
            <a:r>
              <a:rPr lang="en-US" sz="2000" dirty="0"/>
              <a:t>Cost of </a:t>
            </a:r>
            <a:r>
              <a:rPr lang="en-US" sz="2000" b="1" dirty="0"/>
              <a:t>programs</a:t>
            </a:r>
          </a:p>
          <a:p>
            <a:pPr lvl="1"/>
            <a:r>
              <a:rPr lang="en-US" sz="2000" dirty="0"/>
              <a:t>Robust, well-designed PrEP programs need to include fully-costed and funded demand creation, provider training, testing and initiation, ongoing user support, M&amp;E, etc. </a:t>
            </a:r>
          </a:p>
          <a:p>
            <a:pPr lvl="1"/>
            <a:r>
              <a:rPr lang="en-US" sz="2000" dirty="0"/>
              <a:t>Testing protocols and requirements could be a key driver of the cost and complexity of delivering CAB in programs </a:t>
            </a:r>
          </a:p>
          <a:p>
            <a:pPr lvl="1"/>
            <a:r>
              <a:rPr lang="en-US" sz="2000" dirty="0"/>
              <a:t>Programs need to invest in choice through offering multiple different product options, not only the lowest cost, easiest to deliver or perceived preference of the user, provider or system </a:t>
            </a:r>
          </a:p>
          <a:p>
            <a:pPr>
              <a:lnSpc>
                <a:spcPct val="100000"/>
              </a:lnSpc>
              <a:spcBef>
                <a:spcPts val="0"/>
              </a:spcBef>
            </a:pPr>
            <a:endParaRPr lang="en-US" sz="2000" dirty="0"/>
          </a:p>
        </p:txBody>
      </p:sp>
    </p:spTree>
    <p:extLst>
      <p:ext uri="{BB962C8B-B14F-4D97-AF65-F5344CB8AC3E}">
        <p14:creationId xmlns:p14="http://schemas.microsoft.com/office/powerpoint/2010/main" val="917589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Key Issues: Supply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19514"/>
            <a:ext cx="10882744" cy="5276358"/>
          </a:xfrm>
        </p:spPr>
        <p:txBody>
          <a:bodyPr/>
          <a:lstStyle/>
          <a:p>
            <a:r>
              <a:rPr lang="en-US" sz="2000" dirty="0" err="1">
                <a:solidFill>
                  <a:srgbClr val="3B3838"/>
                </a:solidFill>
              </a:rPr>
              <a:t>ViiV</a:t>
            </a:r>
            <a:r>
              <a:rPr lang="en-US" sz="2000" dirty="0">
                <a:solidFill>
                  <a:srgbClr val="3B3838"/>
                </a:solidFill>
              </a:rPr>
              <a:t> has signed a voluntary license agreement with the Medicines Patent Pool to allow for manufacture of generics which should enable wider access</a:t>
            </a:r>
          </a:p>
          <a:p>
            <a:pPr lvl="1"/>
            <a:r>
              <a:rPr lang="en-US" sz="2000" dirty="0">
                <a:solidFill>
                  <a:srgbClr val="3B3838"/>
                </a:solidFill>
              </a:rPr>
              <a:t>Licenses for 3 generic producers to be announced by March 2023</a:t>
            </a:r>
          </a:p>
          <a:p>
            <a:pPr lvl="1"/>
            <a:r>
              <a:rPr lang="en-US" sz="2000" dirty="0">
                <a:solidFill>
                  <a:srgbClr val="3B3838"/>
                </a:solidFill>
              </a:rPr>
              <a:t>Agreement will allow these generic manufacturers to develop, manufacture and supply generic versions of CAB for </a:t>
            </a:r>
            <a:r>
              <a:rPr lang="en-US" sz="2000" dirty="0" err="1">
                <a:solidFill>
                  <a:srgbClr val="3B3838"/>
                </a:solidFill>
              </a:rPr>
              <a:t>PrEP</a:t>
            </a:r>
            <a:r>
              <a:rPr lang="en-US" sz="2000" dirty="0">
                <a:solidFill>
                  <a:srgbClr val="3B3838"/>
                </a:solidFill>
              </a:rPr>
              <a:t> in 90 countries subject to regulatory approvals</a:t>
            </a:r>
          </a:p>
          <a:p>
            <a:pPr lvl="1"/>
            <a:r>
              <a:rPr lang="en-US" sz="2000" dirty="0">
                <a:solidFill>
                  <a:srgbClr val="3B3838"/>
                </a:solidFill>
              </a:rPr>
              <a:t>Generics generally help increase production and supply, foster competition and drive down cost and price </a:t>
            </a:r>
          </a:p>
          <a:p>
            <a:pPr lvl="1"/>
            <a:r>
              <a:rPr lang="en-US" sz="2000" dirty="0">
                <a:solidFill>
                  <a:srgbClr val="3B3838"/>
                </a:solidFill>
              </a:rPr>
              <a:t>Manufacturing CAB requires specialized, expensive equipment which must be built to specifications so generic production will take time (~5 years) and significant investment </a:t>
            </a:r>
          </a:p>
          <a:p>
            <a:r>
              <a:rPr lang="en-US" sz="2000" dirty="0">
                <a:solidFill>
                  <a:srgbClr val="3B3838"/>
                </a:solidFill>
              </a:rPr>
              <a:t>Cabotegravir is currently only produced by </a:t>
            </a:r>
            <a:r>
              <a:rPr lang="en-US" sz="2000" dirty="0" err="1">
                <a:solidFill>
                  <a:srgbClr val="3B3838"/>
                </a:solidFill>
              </a:rPr>
              <a:t>ViiV</a:t>
            </a:r>
            <a:r>
              <a:rPr lang="en-US" sz="2000" dirty="0">
                <a:solidFill>
                  <a:srgbClr val="3B3838"/>
                </a:solidFill>
              </a:rPr>
              <a:t> in one facility, limiting available supply </a:t>
            </a:r>
          </a:p>
          <a:p>
            <a:pPr lvl="1"/>
            <a:r>
              <a:rPr lang="en-US" sz="2000" dirty="0">
                <a:solidFill>
                  <a:srgbClr val="3B3838"/>
                </a:solidFill>
              </a:rPr>
              <a:t>Additional production lines and facilities being explored </a:t>
            </a:r>
          </a:p>
          <a:p>
            <a:pPr lvl="1"/>
            <a:r>
              <a:rPr lang="en-US" sz="2000" dirty="0">
                <a:solidFill>
                  <a:srgbClr val="3B3838"/>
                </a:solidFill>
              </a:rPr>
              <a:t>Coordination and managing use of limited available product among clinical and implementation studies, market building, and other uses is an urgent priority</a:t>
            </a:r>
          </a:p>
          <a:p>
            <a:endParaRPr lang="en-US" sz="2000" dirty="0"/>
          </a:p>
          <a:p>
            <a:pPr>
              <a:lnSpc>
                <a:spcPct val="100000"/>
              </a:lnSpc>
              <a:spcBef>
                <a:spcPts val="0"/>
              </a:spcBef>
            </a:pPr>
            <a:endParaRPr lang="en-US" sz="2000" dirty="0"/>
          </a:p>
        </p:txBody>
      </p:sp>
    </p:spTree>
    <p:extLst>
      <p:ext uri="{BB962C8B-B14F-4D97-AF65-F5344CB8AC3E}">
        <p14:creationId xmlns:p14="http://schemas.microsoft.com/office/powerpoint/2010/main" val="409765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Implementation Studies: Overview</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19514"/>
            <a:ext cx="10882744" cy="5060737"/>
          </a:xfrm>
        </p:spPr>
        <p:txBody>
          <a:bodyPr/>
          <a:lstStyle/>
          <a:p>
            <a:pPr marL="400050" indent="-374650">
              <a:buClr>
                <a:srgbClr val="3B3838"/>
              </a:buClr>
              <a:buSzPts val="2300"/>
            </a:pPr>
            <a:r>
              <a:rPr lang="en-US" sz="1900" dirty="0">
                <a:solidFill>
                  <a:srgbClr val="3B3838"/>
                </a:solidFill>
              </a:rPr>
              <a:t>Multiple implementation studies approved and being planned across countries, regions and populations </a:t>
            </a:r>
            <a:r>
              <a:rPr lang="en-US" sz="1900" i="1" dirty="0">
                <a:solidFill>
                  <a:srgbClr val="3B3838"/>
                </a:solidFill>
              </a:rPr>
              <a:t>(see slides that follow) </a:t>
            </a:r>
          </a:p>
          <a:p>
            <a:pPr marL="914400" lvl="1" indent="-374650">
              <a:buClr>
                <a:srgbClr val="3B3838"/>
              </a:buClr>
              <a:buSzPts val="2300"/>
            </a:pPr>
            <a:r>
              <a:rPr lang="en-US" sz="1900" b="1" dirty="0">
                <a:solidFill>
                  <a:srgbClr val="3B3838"/>
                </a:solidFill>
              </a:rPr>
              <a:t>Choice</a:t>
            </a:r>
            <a:r>
              <a:rPr lang="en-US" sz="1900" dirty="0">
                <a:solidFill>
                  <a:srgbClr val="3B3838"/>
                </a:solidFill>
              </a:rPr>
              <a:t>: Many studies include CAB as part of a mix of HIV prevention options along with condoms, oral PrEP and/or the Ring to assess product delivery and use in the context of choice</a:t>
            </a:r>
          </a:p>
          <a:p>
            <a:pPr marL="914400" lvl="1" indent="-374650">
              <a:buClr>
                <a:srgbClr val="3B3838"/>
              </a:buClr>
              <a:buSzPts val="2300"/>
            </a:pPr>
            <a:r>
              <a:rPr lang="en-US" sz="1900" b="1" dirty="0">
                <a:solidFill>
                  <a:srgbClr val="3B3838"/>
                </a:solidFill>
              </a:rPr>
              <a:t>Service delivery </a:t>
            </a:r>
            <a:r>
              <a:rPr lang="en-US" sz="1900" dirty="0">
                <a:solidFill>
                  <a:srgbClr val="3B3838"/>
                </a:solidFill>
              </a:rPr>
              <a:t>models are being explored in a wide range of settings: public clinics; women’s health services; primary care; mobile clinics; village health teams; private clinics, including KP-led; community organizations and centers; antenatal care; and pharmacies  </a:t>
            </a:r>
          </a:p>
          <a:p>
            <a:pPr marL="914400" lvl="1" indent="-374650">
              <a:buClr>
                <a:srgbClr val="3B3838"/>
              </a:buClr>
              <a:buSzPts val="2300"/>
            </a:pPr>
            <a:r>
              <a:rPr lang="en-US" sz="1900" b="1" dirty="0"/>
              <a:t>Size</a:t>
            </a:r>
            <a:r>
              <a:rPr lang="en-US" sz="1900" dirty="0"/>
              <a:t>: only 4 of the studies have samples &gt; 5,000 leading to some concern that they are too diffuse and small to show impact and provide practical lessons for delivery at scale</a:t>
            </a:r>
          </a:p>
          <a:p>
            <a:pPr marL="914400" lvl="1" indent="-374650">
              <a:buClr>
                <a:srgbClr val="3B3838"/>
              </a:buClr>
              <a:buSzPts val="2300"/>
            </a:pPr>
            <a:r>
              <a:rPr lang="en-US" sz="1900" b="1" dirty="0"/>
              <a:t>Populations</a:t>
            </a:r>
            <a:r>
              <a:rPr lang="en-US" sz="1900" dirty="0"/>
              <a:t>: studies in diverse populations critical to ensure broad access. Cis women, cis men, and GBMSM well represented; sex workers and gender non-conforming people less well represented; no studies planned with people who use drugs </a:t>
            </a:r>
          </a:p>
          <a:p>
            <a:pPr marL="914400" lvl="1" indent="-374650">
              <a:buClr>
                <a:srgbClr val="3B3838"/>
              </a:buClr>
              <a:buSzPts val="2300"/>
            </a:pPr>
            <a:r>
              <a:rPr lang="en-US" sz="1900" b="1" dirty="0"/>
              <a:t>Geography</a:t>
            </a:r>
            <a:r>
              <a:rPr lang="en-US" sz="1900" dirty="0"/>
              <a:t> most concentrated in East and Southern Africa; far fewer in West Africa, Europe, Southeast Asia, and none in the Middle East/North Africa </a:t>
            </a:r>
          </a:p>
          <a:p>
            <a:endParaRPr lang="en-US" sz="1900" dirty="0"/>
          </a:p>
          <a:p>
            <a:pPr>
              <a:lnSpc>
                <a:spcPct val="100000"/>
              </a:lnSpc>
              <a:spcBef>
                <a:spcPts val="0"/>
              </a:spcBef>
            </a:pPr>
            <a:endParaRPr lang="en-US" sz="1900" dirty="0"/>
          </a:p>
        </p:txBody>
      </p:sp>
    </p:spTree>
    <p:extLst>
      <p:ext uri="{BB962C8B-B14F-4D97-AF65-F5344CB8AC3E}">
        <p14:creationId xmlns:p14="http://schemas.microsoft.com/office/powerpoint/2010/main" val="423717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Implementation Studies: Geographically </a:t>
            </a:r>
          </a:p>
        </p:txBody>
      </p:sp>
      <p:pic>
        <p:nvPicPr>
          <p:cNvPr id="6" name="Picture 5">
            <a:extLst>
              <a:ext uri="{FF2B5EF4-FFF2-40B4-BE49-F238E27FC236}">
                <a16:creationId xmlns:a16="http://schemas.microsoft.com/office/drawing/2014/main" id="{E8F52D7B-A147-F10F-7CB7-F7448319ABF5}"/>
              </a:ext>
            </a:extLst>
          </p:cNvPr>
          <p:cNvPicPr>
            <a:picLocks noChangeAspect="1"/>
          </p:cNvPicPr>
          <p:nvPr/>
        </p:nvPicPr>
        <p:blipFill>
          <a:blip r:embed="rId3"/>
          <a:stretch>
            <a:fillRect/>
          </a:stretch>
        </p:blipFill>
        <p:spPr>
          <a:xfrm>
            <a:off x="1399678" y="1115203"/>
            <a:ext cx="9392643" cy="4927423"/>
          </a:xfrm>
          <a:prstGeom prst="rect">
            <a:avLst/>
          </a:prstGeom>
        </p:spPr>
      </p:pic>
      <p:sp>
        <p:nvSpPr>
          <p:cNvPr id="8" name="Rectangle 7">
            <a:extLst>
              <a:ext uri="{FF2B5EF4-FFF2-40B4-BE49-F238E27FC236}">
                <a16:creationId xmlns:a16="http://schemas.microsoft.com/office/drawing/2014/main" id="{FD917A51-FD12-F6A7-A680-E57B7C130909}"/>
              </a:ext>
            </a:extLst>
          </p:cNvPr>
          <p:cNvSpPr/>
          <p:nvPr/>
        </p:nvSpPr>
        <p:spPr>
          <a:xfrm>
            <a:off x="540327" y="6134700"/>
            <a:ext cx="11111344" cy="646331"/>
          </a:xfrm>
          <a:prstGeom prst="rect">
            <a:avLst/>
          </a:prstGeom>
        </p:spPr>
        <p:txBody>
          <a:bodyPr wrap="square">
            <a:spAutoFit/>
          </a:bodyPr>
          <a:lstStyle/>
          <a:p>
            <a:pPr marL="228600" algn="ctr"/>
            <a:r>
              <a:rPr lang="en-US" dirty="0">
                <a:solidFill>
                  <a:schemeClr val="bg2">
                    <a:lumMod val="10000"/>
                  </a:schemeClr>
                </a:solidFill>
              </a:rPr>
              <a:t>For most up-to-date information, visit </a:t>
            </a:r>
            <a:r>
              <a:rPr lang="en-US" b="0" i="1" u="none" strike="noStrike" dirty="0" err="1">
                <a:solidFill>
                  <a:schemeClr val="bg2">
                    <a:lumMod val="10000"/>
                  </a:schemeClr>
                </a:solidFill>
                <a:effectLst/>
                <a:latin typeface="Arial" panose="020B0604020202020204" pitchFamily="34" charset="0"/>
                <a:cs typeface="Arial" panose="020B0604020202020204" pitchFamily="34" charset="0"/>
              </a:rPr>
              <a:t>BioPIC</a:t>
            </a:r>
            <a:r>
              <a:rPr lang="en-US" b="0" i="1" u="none" strike="noStrike" dirty="0">
                <a:solidFill>
                  <a:schemeClr val="bg2">
                    <a:lumMod val="10000"/>
                  </a:schemeClr>
                </a:solidFill>
                <a:effectLst/>
                <a:latin typeface="Arial" panose="020B0604020202020204" pitchFamily="34" charset="0"/>
                <a:cs typeface="Arial" panose="020B0604020202020204" pitchFamily="34" charset="0"/>
              </a:rPr>
              <a:t> </a:t>
            </a:r>
            <a:r>
              <a:rPr lang="en-US" b="0" i="1" u="none" strike="noStrike" dirty="0">
                <a:solidFill>
                  <a:srgbClr val="000000"/>
                </a:solidFill>
                <a:effectLst/>
                <a:latin typeface="Arial" panose="020B0604020202020204" pitchFamily="34" charset="0"/>
                <a:cs typeface="Arial" panose="020B0604020202020204" pitchFamily="34" charset="0"/>
              </a:rPr>
              <a:t>Implementation Study Tracker</a:t>
            </a:r>
            <a:r>
              <a:rPr lang="en-US" i="1" dirty="0">
                <a:solidFill>
                  <a:srgbClr val="000000"/>
                </a:solidFill>
                <a:latin typeface="Arial" panose="020B0604020202020204" pitchFamily="34" charset="0"/>
                <a:cs typeface="Arial" panose="020B0604020202020204" pitchFamily="34" charset="0"/>
              </a:rPr>
              <a:t> at </a:t>
            </a:r>
            <a:r>
              <a:rPr lang="en-US" b="0" i="1" u="none" strike="noStrike" dirty="0">
                <a:solidFill>
                  <a:srgbClr val="000000"/>
                </a:solidFill>
                <a:effectLst/>
                <a:latin typeface="Arial" panose="020B0604020202020204" pitchFamily="34" charset="0"/>
                <a:cs typeface="Arial" panose="020B0604020202020204" pitchFamily="34" charset="0"/>
              </a:rPr>
              <a:t> </a:t>
            </a:r>
            <a:r>
              <a:rPr lang="en-US" b="0" i="1" u="none" strike="noStrike" dirty="0">
                <a:solidFill>
                  <a:srgbClr val="000000"/>
                </a:solidFill>
                <a:effectLst/>
                <a:latin typeface="Arial" panose="020B0604020202020204" pitchFamily="34" charset="0"/>
                <a:cs typeface="Arial" panose="020B0604020202020204" pitchFamily="34" charset="0"/>
                <a:hlinkClick r:id="rId4"/>
              </a:rPr>
              <a:t>https://www.prepwatch.org/resources/implementation-study-tracker/</a:t>
            </a:r>
            <a:r>
              <a:rPr lang="en-US" b="0" i="1" u="none" strike="noStrike"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0564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2B12-2FC1-48D7-D4AB-67564E315B03}"/>
              </a:ext>
            </a:extLst>
          </p:cNvPr>
          <p:cNvSpPr>
            <a:spLocks noGrp="1"/>
          </p:cNvSpPr>
          <p:nvPr>
            <p:ph type="ctrTitle"/>
          </p:nvPr>
        </p:nvSpPr>
        <p:spPr/>
        <p:txBody>
          <a:bodyPr/>
          <a:lstStyle/>
          <a:p>
            <a:r>
              <a:rPr lang="en-US" dirty="0"/>
              <a:t>What is Cabotegravir (CAB)?</a:t>
            </a:r>
          </a:p>
        </p:txBody>
      </p:sp>
    </p:spTree>
    <p:extLst>
      <p:ext uri="{BB962C8B-B14F-4D97-AF65-F5344CB8AC3E}">
        <p14:creationId xmlns:p14="http://schemas.microsoft.com/office/powerpoint/2010/main" val="3330069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Implementation Studies: Geographically </a:t>
            </a:r>
          </a:p>
        </p:txBody>
      </p:sp>
      <p:pic>
        <p:nvPicPr>
          <p:cNvPr id="6" name="Picture 5">
            <a:extLst>
              <a:ext uri="{FF2B5EF4-FFF2-40B4-BE49-F238E27FC236}">
                <a16:creationId xmlns:a16="http://schemas.microsoft.com/office/drawing/2014/main" id="{E8F52D7B-A147-F10F-7CB7-F7448319ABF5}"/>
              </a:ext>
            </a:extLst>
          </p:cNvPr>
          <p:cNvPicPr>
            <a:picLocks noChangeAspect="1"/>
          </p:cNvPicPr>
          <p:nvPr/>
        </p:nvPicPr>
        <p:blipFill>
          <a:blip r:embed="rId3">
            <a:alphaModFix amt="25000"/>
          </a:blip>
          <a:stretch>
            <a:fillRect/>
          </a:stretch>
        </p:blipFill>
        <p:spPr>
          <a:xfrm>
            <a:off x="902824" y="1131076"/>
            <a:ext cx="9988950" cy="5240248"/>
          </a:xfrm>
          <a:prstGeom prst="rect">
            <a:avLst/>
          </a:prstGeom>
        </p:spPr>
      </p:pic>
      <p:sp>
        <p:nvSpPr>
          <p:cNvPr id="3" name="TextBox 2">
            <a:extLst>
              <a:ext uri="{FF2B5EF4-FFF2-40B4-BE49-F238E27FC236}">
                <a16:creationId xmlns:a16="http://schemas.microsoft.com/office/drawing/2014/main" id="{DC9379F8-3824-B81A-273D-7B8E41D7B901}"/>
              </a:ext>
            </a:extLst>
          </p:cNvPr>
          <p:cNvSpPr txBox="1"/>
          <p:nvPr/>
        </p:nvSpPr>
        <p:spPr>
          <a:xfrm>
            <a:off x="1858735" y="2095197"/>
            <a:ext cx="9988950" cy="3493264"/>
          </a:xfrm>
          <a:prstGeom prst="rect">
            <a:avLst/>
          </a:prstGeom>
          <a:solidFill>
            <a:schemeClr val="accent1">
              <a:lumMod val="20000"/>
              <a:lumOff val="80000"/>
            </a:schemeClr>
          </a:solidFill>
        </p:spPr>
        <p:txBody>
          <a:bodyPr wrap="square" rtlCol="0">
            <a:spAutoFit/>
          </a:bodyPr>
          <a:lstStyle/>
          <a:p>
            <a:pPr>
              <a:spcAft>
                <a:spcPts val="600"/>
              </a:spcAft>
            </a:pPr>
            <a:r>
              <a:rPr lang="en-US" sz="2800" dirty="0">
                <a:solidFill>
                  <a:srgbClr val="000000"/>
                </a:solidFill>
              </a:rPr>
              <a:t>BUT, significant questions remain about timing:</a:t>
            </a:r>
          </a:p>
          <a:p>
            <a:pPr marL="228600" indent="-228600">
              <a:spcAft>
                <a:spcPts val="600"/>
              </a:spcAft>
              <a:buClr>
                <a:srgbClr val="A6A6A6"/>
              </a:buClr>
              <a:buSzPct val="80000"/>
              <a:buFont typeface="Wingdings" pitchFamily="2" charset="2"/>
              <a:buChar char="§"/>
              <a:defRPr/>
            </a:pPr>
            <a:r>
              <a:rPr lang="en-US" sz="2800" dirty="0">
                <a:solidFill>
                  <a:schemeClr val="bg2">
                    <a:lumMod val="25000"/>
                  </a:schemeClr>
                </a:solidFill>
              </a:rPr>
              <a:t>National regulatory approvals of product</a:t>
            </a:r>
          </a:p>
          <a:p>
            <a:pPr marL="228600" indent="-228600">
              <a:spcAft>
                <a:spcPts val="600"/>
              </a:spcAft>
              <a:buClr>
                <a:srgbClr val="A6A6A6"/>
              </a:buClr>
              <a:buSzPct val="80000"/>
              <a:buFont typeface="Wingdings" pitchFamily="2" charset="2"/>
              <a:buChar char="§"/>
              <a:defRPr/>
            </a:pPr>
            <a:r>
              <a:rPr lang="en-US" sz="2800" dirty="0" err="1">
                <a:solidFill>
                  <a:schemeClr val="bg2">
                    <a:lumMod val="25000"/>
                  </a:schemeClr>
                </a:solidFill>
              </a:rPr>
              <a:t>ViiV</a:t>
            </a:r>
            <a:r>
              <a:rPr lang="en-US" sz="2800" dirty="0">
                <a:solidFill>
                  <a:schemeClr val="bg2">
                    <a:lumMod val="25000"/>
                  </a:schemeClr>
                </a:solidFill>
              </a:rPr>
              <a:t> internal approvals of protocols</a:t>
            </a:r>
          </a:p>
          <a:p>
            <a:pPr marL="228600" indent="-228600">
              <a:spcAft>
                <a:spcPts val="600"/>
              </a:spcAft>
              <a:buClr>
                <a:srgbClr val="A6A6A6"/>
              </a:buClr>
              <a:buSzPct val="80000"/>
              <a:buFont typeface="Wingdings" pitchFamily="2" charset="2"/>
              <a:buChar char="§"/>
              <a:defRPr/>
            </a:pPr>
            <a:r>
              <a:rPr lang="en-US" sz="2800" dirty="0">
                <a:solidFill>
                  <a:schemeClr val="bg2">
                    <a:lumMod val="25000"/>
                  </a:schemeClr>
                </a:solidFill>
              </a:rPr>
              <a:t>Product supply – manufacturing capacity, timing, shipping</a:t>
            </a:r>
          </a:p>
          <a:p>
            <a:pPr marL="228600" indent="-228600">
              <a:spcAft>
                <a:spcPts val="600"/>
              </a:spcAft>
              <a:buClr>
                <a:srgbClr val="A6A6A6"/>
              </a:buClr>
              <a:buSzPct val="80000"/>
              <a:buFont typeface="Wingdings" pitchFamily="2" charset="2"/>
              <a:buChar char="§"/>
              <a:defRPr/>
            </a:pPr>
            <a:r>
              <a:rPr lang="en-US" sz="2800" dirty="0">
                <a:solidFill>
                  <a:schemeClr val="bg2">
                    <a:lumMod val="25000"/>
                  </a:schemeClr>
                </a:solidFill>
              </a:rPr>
              <a:t>Actual product delivery to participants</a:t>
            </a:r>
          </a:p>
          <a:p>
            <a:pPr marL="228600" indent="-228600">
              <a:spcAft>
                <a:spcPts val="600"/>
              </a:spcAft>
              <a:buClr>
                <a:srgbClr val="A6A6A6"/>
              </a:buClr>
              <a:buSzPct val="80000"/>
              <a:buFont typeface="Wingdings" pitchFamily="2" charset="2"/>
              <a:buChar char="§"/>
              <a:defRPr/>
            </a:pPr>
            <a:r>
              <a:rPr lang="en-US" sz="2800" dirty="0">
                <a:solidFill>
                  <a:schemeClr val="bg2">
                    <a:lumMod val="25000"/>
                  </a:schemeClr>
                </a:solidFill>
              </a:rPr>
              <a:t>Answers to critical questions to inform models, policies, program design, procurement, investment</a:t>
            </a:r>
          </a:p>
        </p:txBody>
      </p:sp>
      <p:sp>
        <p:nvSpPr>
          <p:cNvPr id="4" name="Rectangle 3">
            <a:extLst>
              <a:ext uri="{FF2B5EF4-FFF2-40B4-BE49-F238E27FC236}">
                <a16:creationId xmlns:a16="http://schemas.microsoft.com/office/drawing/2014/main" id="{B09C8B7F-8424-C185-737B-9504CC199513}"/>
              </a:ext>
            </a:extLst>
          </p:cNvPr>
          <p:cNvSpPr/>
          <p:nvPr/>
        </p:nvSpPr>
        <p:spPr>
          <a:xfrm>
            <a:off x="540327" y="6134700"/>
            <a:ext cx="11111344" cy="646331"/>
          </a:xfrm>
          <a:prstGeom prst="rect">
            <a:avLst/>
          </a:prstGeom>
        </p:spPr>
        <p:txBody>
          <a:bodyPr wrap="square">
            <a:spAutoFit/>
          </a:bodyPr>
          <a:lstStyle/>
          <a:p>
            <a:pPr marL="228600" algn="ctr"/>
            <a:r>
              <a:rPr lang="en-US" dirty="0">
                <a:solidFill>
                  <a:schemeClr val="bg2">
                    <a:lumMod val="10000"/>
                  </a:schemeClr>
                </a:solidFill>
              </a:rPr>
              <a:t>For most up-to-date information, visit </a:t>
            </a:r>
            <a:r>
              <a:rPr lang="en-US" b="0" i="1" u="none" strike="noStrike" dirty="0" err="1">
                <a:solidFill>
                  <a:schemeClr val="bg2">
                    <a:lumMod val="10000"/>
                  </a:schemeClr>
                </a:solidFill>
                <a:effectLst/>
                <a:latin typeface="Arial" panose="020B0604020202020204" pitchFamily="34" charset="0"/>
                <a:cs typeface="Arial" panose="020B0604020202020204" pitchFamily="34" charset="0"/>
              </a:rPr>
              <a:t>BioPIC</a:t>
            </a:r>
            <a:r>
              <a:rPr lang="en-US" b="0" i="1" u="none" strike="noStrike" dirty="0">
                <a:solidFill>
                  <a:schemeClr val="bg2">
                    <a:lumMod val="10000"/>
                  </a:schemeClr>
                </a:solidFill>
                <a:effectLst/>
                <a:latin typeface="Arial" panose="020B0604020202020204" pitchFamily="34" charset="0"/>
                <a:cs typeface="Arial" panose="020B0604020202020204" pitchFamily="34" charset="0"/>
              </a:rPr>
              <a:t> </a:t>
            </a:r>
            <a:r>
              <a:rPr lang="en-US" b="0" i="1" u="none" strike="noStrike" dirty="0">
                <a:solidFill>
                  <a:srgbClr val="000000"/>
                </a:solidFill>
                <a:effectLst/>
                <a:latin typeface="Arial" panose="020B0604020202020204" pitchFamily="34" charset="0"/>
                <a:cs typeface="Arial" panose="020B0604020202020204" pitchFamily="34" charset="0"/>
              </a:rPr>
              <a:t>Implementation Study Tracker</a:t>
            </a:r>
            <a:r>
              <a:rPr lang="en-US" i="1" dirty="0">
                <a:solidFill>
                  <a:srgbClr val="000000"/>
                </a:solidFill>
                <a:latin typeface="Arial" panose="020B0604020202020204" pitchFamily="34" charset="0"/>
                <a:cs typeface="Arial" panose="020B0604020202020204" pitchFamily="34" charset="0"/>
              </a:rPr>
              <a:t> at </a:t>
            </a:r>
            <a:r>
              <a:rPr lang="en-US" b="0" i="1" u="none" strike="noStrike" dirty="0">
                <a:solidFill>
                  <a:srgbClr val="000000"/>
                </a:solidFill>
                <a:effectLst/>
                <a:latin typeface="Arial" panose="020B0604020202020204" pitchFamily="34" charset="0"/>
                <a:cs typeface="Arial" panose="020B0604020202020204" pitchFamily="34" charset="0"/>
              </a:rPr>
              <a:t> </a:t>
            </a:r>
            <a:r>
              <a:rPr lang="en-US" b="0" i="1" u="none" strike="noStrike" dirty="0">
                <a:solidFill>
                  <a:srgbClr val="000000"/>
                </a:solidFill>
                <a:effectLst/>
                <a:latin typeface="Arial" panose="020B0604020202020204" pitchFamily="34" charset="0"/>
                <a:cs typeface="Arial" panose="020B0604020202020204" pitchFamily="34" charset="0"/>
                <a:hlinkClick r:id="rId4"/>
              </a:rPr>
              <a:t>https://www.prepwatch.org/resources/implementation-study-tracker/</a:t>
            </a:r>
            <a:r>
              <a:rPr lang="en-US" b="0" i="1" u="none" strike="noStrike"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50204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PrEP Implementation Studies, as of March 2023 </a:t>
            </a:r>
          </a:p>
        </p:txBody>
      </p:sp>
      <p:pic>
        <p:nvPicPr>
          <p:cNvPr id="6" name="Picture 5">
            <a:extLst>
              <a:ext uri="{FF2B5EF4-FFF2-40B4-BE49-F238E27FC236}">
                <a16:creationId xmlns:a16="http://schemas.microsoft.com/office/drawing/2014/main" id="{4C842E04-3355-2F3C-F4B9-03106465E99F}"/>
              </a:ext>
            </a:extLst>
          </p:cNvPr>
          <p:cNvPicPr>
            <a:picLocks noChangeAspect="1"/>
          </p:cNvPicPr>
          <p:nvPr/>
        </p:nvPicPr>
        <p:blipFill>
          <a:blip r:embed="rId3"/>
          <a:stretch>
            <a:fillRect/>
          </a:stretch>
        </p:blipFill>
        <p:spPr>
          <a:xfrm>
            <a:off x="1477107" y="1115202"/>
            <a:ext cx="8978344" cy="5742797"/>
          </a:xfrm>
          <a:prstGeom prst="rect">
            <a:avLst/>
          </a:prstGeom>
        </p:spPr>
      </p:pic>
    </p:spTree>
    <p:extLst>
      <p:ext uri="{BB962C8B-B14F-4D97-AF65-F5344CB8AC3E}">
        <p14:creationId xmlns:p14="http://schemas.microsoft.com/office/powerpoint/2010/main" val="2523429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5CC4-9F4C-4C27-B1B4-755F8315A96F}"/>
              </a:ext>
            </a:extLst>
          </p:cNvPr>
          <p:cNvSpPr>
            <a:spLocks noGrp="1"/>
          </p:cNvSpPr>
          <p:nvPr>
            <p:ph type="title"/>
          </p:nvPr>
        </p:nvSpPr>
        <p:spPr/>
        <p:txBody>
          <a:bodyPr>
            <a:normAutofit/>
          </a:bodyPr>
          <a:lstStyle/>
          <a:p>
            <a:r>
              <a:rPr lang="en-US" dirty="0"/>
              <a:t>Implementation Studies: Population</a:t>
            </a:r>
            <a:endParaRPr lang="en-GB" dirty="0"/>
          </a:p>
        </p:txBody>
      </p:sp>
      <p:sp>
        <p:nvSpPr>
          <p:cNvPr id="4" name="Text Placeholder 3">
            <a:extLst>
              <a:ext uri="{FF2B5EF4-FFF2-40B4-BE49-F238E27FC236}">
                <a16:creationId xmlns:a16="http://schemas.microsoft.com/office/drawing/2014/main" id="{4559015D-2103-49FA-B57D-63612A9EAAB3}"/>
              </a:ext>
            </a:extLst>
          </p:cNvPr>
          <p:cNvSpPr>
            <a:spLocks noGrp="1"/>
          </p:cNvSpPr>
          <p:nvPr>
            <p:ph type="body" sz="quarter" idx="11"/>
          </p:nvPr>
        </p:nvSpPr>
        <p:spPr>
          <a:xfrm>
            <a:off x="6096000" y="1275322"/>
            <a:ext cx="5750018" cy="2660183"/>
          </a:xfrm>
        </p:spPr>
        <p:txBody>
          <a:bodyPr/>
          <a:lstStyle/>
          <a:p>
            <a:r>
              <a:rPr lang="en-US" sz="1800" dirty="0"/>
              <a:t>Cis men, cis women, and gay and bisexual men who have sex with men well represented</a:t>
            </a:r>
          </a:p>
          <a:p>
            <a:r>
              <a:rPr lang="en-US" sz="1800" dirty="0"/>
              <a:t>Sex workers and gender non-conforming people less well represented</a:t>
            </a:r>
          </a:p>
          <a:p>
            <a:r>
              <a:rPr lang="en-US" sz="1800" dirty="0"/>
              <a:t>No studies planned for people who use drugs</a:t>
            </a:r>
          </a:p>
          <a:p>
            <a:r>
              <a:rPr lang="en-US" sz="1800" dirty="0"/>
              <a:t>Inclusion of diverse populations is key to gather evidence around safety, adherence, etc.</a:t>
            </a:r>
            <a:endParaRPr lang="en-GB" sz="1800" dirty="0"/>
          </a:p>
        </p:txBody>
      </p:sp>
      <p:graphicFrame>
        <p:nvGraphicFramePr>
          <p:cNvPr id="5" name="Chart 4">
            <a:extLst>
              <a:ext uri="{FF2B5EF4-FFF2-40B4-BE49-F238E27FC236}">
                <a16:creationId xmlns:a16="http://schemas.microsoft.com/office/drawing/2014/main" id="{17397F30-9FA7-41F5-9B78-075301FA9FB5}"/>
              </a:ext>
            </a:extLst>
          </p:cNvPr>
          <p:cNvGraphicFramePr>
            <a:graphicFrameLocks/>
          </p:cNvGraphicFramePr>
          <p:nvPr/>
        </p:nvGraphicFramePr>
        <p:xfrm>
          <a:off x="197223" y="1229285"/>
          <a:ext cx="5683623" cy="2552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92D8801-C8BB-4888-A0AA-B3B9D2D80DD2}"/>
              </a:ext>
            </a:extLst>
          </p:cNvPr>
          <p:cNvGraphicFramePr>
            <a:graphicFrameLocks/>
          </p:cNvGraphicFramePr>
          <p:nvPr/>
        </p:nvGraphicFramePr>
        <p:xfrm>
          <a:off x="457199" y="3855726"/>
          <a:ext cx="524435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179D1C76-3986-4618-9F82-DF5F7B041FF6}"/>
              </a:ext>
            </a:extLst>
          </p:cNvPr>
          <p:cNvSpPr txBox="1">
            <a:spLocks/>
          </p:cNvSpPr>
          <p:nvPr/>
        </p:nvSpPr>
        <p:spPr>
          <a:xfrm>
            <a:off x="6176682" y="4590207"/>
            <a:ext cx="5750018" cy="172990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Not all studies have established sample sizes</a:t>
            </a:r>
          </a:p>
          <a:p>
            <a:r>
              <a:rPr lang="en-US" sz="1800" dirty="0"/>
              <a:t>Only four studies with over 5,000 participants: CATALYST (MOSAIC), Project PrEP (Wits RHI), </a:t>
            </a:r>
            <a:r>
              <a:rPr lang="en-US" sz="1800" dirty="0" err="1"/>
              <a:t>FASTPrEP</a:t>
            </a:r>
            <a:r>
              <a:rPr lang="en-US" sz="1800" dirty="0"/>
              <a:t> (DTHF), and Theta Nami </a:t>
            </a:r>
            <a:r>
              <a:rPr lang="en-US" sz="1800" dirty="0" err="1"/>
              <a:t>Ngithethe</a:t>
            </a:r>
            <a:r>
              <a:rPr lang="en-US" sz="1800" dirty="0"/>
              <a:t> </a:t>
            </a:r>
            <a:r>
              <a:rPr lang="en-US" sz="1800" dirty="0" err="1"/>
              <a:t>Nawe</a:t>
            </a:r>
            <a:r>
              <a:rPr lang="en-US" sz="1800" dirty="0"/>
              <a:t> (“Let’s Talk”), AHRI</a:t>
            </a:r>
          </a:p>
          <a:p>
            <a:endParaRPr lang="en-GB" sz="1800" dirty="0"/>
          </a:p>
        </p:txBody>
      </p:sp>
    </p:spTree>
    <p:extLst>
      <p:ext uri="{BB962C8B-B14F-4D97-AF65-F5344CB8AC3E}">
        <p14:creationId xmlns:p14="http://schemas.microsoft.com/office/powerpoint/2010/main" val="218350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2B12-2FC1-48D7-D4AB-67564E315B03}"/>
              </a:ext>
            </a:extLst>
          </p:cNvPr>
          <p:cNvSpPr>
            <a:spLocks noGrp="1"/>
          </p:cNvSpPr>
          <p:nvPr>
            <p:ph type="ctrTitle"/>
          </p:nvPr>
        </p:nvSpPr>
        <p:spPr>
          <a:xfrm>
            <a:off x="2252133" y="1359430"/>
            <a:ext cx="7687733" cy="2387600"/>
          </a:xfrm>
        </p:spPr>
        <p:txBody>
          <a:bodyPr/>
          <a:lstStyle/>
          <a:p>
            <a:r>
              <a:rPr lang="en-US" dirty="0"/>
              <a:t>Advocacy</a:t>
            </a:r>
          </a:p>
        </p:txBody>
      </p:sp>
    </p:spTree>
    <p:extLst>
      <p:ext uri="{BB962C8B-B14F-4D97-AF65-F5344CB8AC3E}">
        <p14:creationId xmlns:p14="http://schemas.microsoft.com/office/powerpoint/2010/main" val="152858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How are Advocates Involved?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233015"/>
            <a:ext cx="10882744" cy="5060737"/>
          </a:xfrm>
        </p:spPr>
        <p:txBody>
          <a:bodyPr/>
          <a:lstStyle/>
          <a:p>
            <a:pPr>
              <a:lnSpc>
                <a:spcPct val="100000"/>
              </a:lnSpc>
              <a:spcBef>
                <a:spcPts val="0"/>
              </a:spcBef>
            </a:pPr>
            <a:r>
              <a:rPr lang="en-US" sz="2200" dirty="0"/>
              <a:t>Advocates and civil society are key actors in defining the evolving injectable CAB and comprehensive PrEP and prevention agendas by: </a:t>
            </a:r>
          </a:p>
          <a:p>
            <a:pPr lvl="1"/>
            <a:r>
              <a:rPr lang="en-US" sz="2200" dirty="0"/>
              <a:t>Participating in global efforts like the </a:t>
            </a:r>
            <a:r>
              <a:rPr lang="en-US" sz="2200" dirty="0">
                <a:solidFill>
                  <a:srgbClr val="3B3838"/>
                </a:solidFill>
              </a:rPr>
              <a:t>Coalition to Accelerate Access to Long-Acting </a:t>
            </a:r>
            <a:r>
              <a:rPr lang="en-US" sz="2200" dirty="0" err="1">
                <a:solidFill>
                  <a:srgbClr val="3B3838"/>
                </a:solidFill>
              </a:rPr>
              <a:t>PrEP</a:t>
            </a:r>
            <a:r>
              <a:rPr lang="en-US" sz="2200" dirty="0">
                <a:solidFill>
                  <a:srgbClr val="3B3838"/>
                </a:solidFill>
              </a:rPr>
              <a:t> to help drive access with equity and urgency</a:t>
            </a:r>
          </a:p>
          <a:p>
            <a:pPr lvl="1"/>
            <a:r>
              <a:rPr lang="en-US" sz="2200" dirty="0"/>
              <a:t>Providing expertise and consultation in priority setting and design of demonstration projects, policy strategies and implementation approaches</a:t>
            </a:r>
          </a:p>
          <a:p>
            <a:pPr lvl="1"/>
            <a:r>
              <a:rPr lang="en-US" sz="2200" dirty="0"/>
              <a:t>Engaging with </a:t>
            </a:r>
            <a:r>
              <a:rPr lang="en-US" sz="2200" dirty="0" err="1"/>
              <a:t>ViiV</a:t>
            </a:r>
            <a:r>
              <a:rPr lang="en-US" sz="2200" dirty="0"/>
              <a:t> to advocate for equitable and urgent product availability, pricing, manufacturing and licensing arrangements</a:t>
            </a:r>
          </a:p>
          <a:p>
            <a:pPr lvl="1"/>
            <a:r>
              <a:rPr lang="en-US" sz="2200" dirty="0"/>
              <a:t>Advocating with national health ministries and regulatory agencies for prompt action on product approvals and guidelines development</a:t>
            </a:r>
          </a:p>
          <a:p>
            <a:pPr lvl="1"/>
            <a:r>
              <a:rPr lang="en-US" sz="2200" dirty="0"/>
              <a:t>Demanding funding from global, regional and national funders to support introduction and programming at scale</a:t>
            </a:r>
          </a:p>
          <a:p>
            <a:pPr lvl="1"/>
            <a:r>
              <a:rPr lang="en-US" sz="2200" dirty="0"/>
              <a:t>Participating as key partners to help determine priorities and define the implementation agenda</a:t>
            </a:r>
          </a:p>
          <a:p>
            <a:pPr lvl="1"/>
            <a:endParaRPr lang="en-US" sz="2200" dirty="0"/>
          </a:p>
          <a:p>
            <a:pPr lvl="1"/>
            <a:endParaRPr lang="en-US" sz="2200" dirty="0"/>
          </a:p>
          <a:p>
            <a:pPr lvl="1"/>
            <a:endParaRPr lang="en-US" sz="2200" dirty="0"/>
          </a:p>
          <a:p>
            <a:endParaRPr lang="en-US" sz="2200" dirty="0"/>
          </a:p>
          <a:p>
            <a:endParaRPr lang="en-US" sz="2200" dirty="0"/>
          </a:p>
          <a:p>
            <a:pPr>
              <a:lnSpc>
                <a:spcPct val="100000"/>
              </a:lnSpc>
              <a:spcBef>
                <a:spcPts val="0"/>
              </a:spcBef>
            </a:pPr>
            <a:endParaRPr lang="en-US" sz="2200" dirty="0"/>
          </a:p>
        </p:txBody>
      </p:sp>
    </p:spTree>
    <p:extLst>
      <p:ext uri="{BB962C8B-B14F-4D97-AF65-F5344CB8AC3E}">
        <p14:creationId xmlns:p14="http://schemas.microsoft.com/office/powerpoint/2010/main" val="2000389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Advocacy Priorities to Shape the CAB Agenda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19514"/>
            <a:ext cx="10882744" cy="5060737"/>
          </a:xfrm>
        </p:spPr>
        <p:txBody>
          <a:bodyPr/>
          <a:lstStyle/>
          <a:p>
            <a:r>
              <a:rPr lang="en-US" sz="1800" dirty="0"/>
              <a:t>Hold </a:t>
            </a:r>
            <a:r>
              <a:rPr lang="en-US" sz="1800" dirty="0" err="1"/>
              <a:t>ViiV</a:t>
            </a:r>
            <a:r>
              <a:rPr lang="en-US" sz="1800" dirty="0"/>
              <a:t> accountable for engaging with community and advocates, and responding to fair pricing, prioritization of supply and equitable access</a:t>
            </a:r>
          </a:p>
          <a:p>
            <a:r>
              <a:rPr lang="en-US" sz="1800" dirty="0"/>
              <a:t>Monitor and advocate to ensure PEPFAR, Global Fund, national governments and other key donors plan and budget for </a:t>
            </a:r>
            <a:r>
              <a:rPr lang="en-US" sz="1800" dirty="0">
                <a:solidFill>
                  <a:schemeClr val="bg2">
                    <a:lumMod val="10000"/>
                  </a:schemeClr>
                </a:solidFill>
              </a:rPr>
              <a:t>comprehensive prevention through demanding funding, targets and innovation</a:t>
            </a:r>
          </a:p>
          <a:p>
            <a:r>
              <a:rPr lang="en-US" sz="1800" dirty="0">
                <a:solidFill>
                  <a:schemeClr val="bg2">
                    <a:lumMod val="10000"/>
                  </a:schemeClr>
                </a:solidFill>
              </a:rPr>
              <a:t>Work with WHO, UNAIDS and national health ministries and AIDS programs to ensure that guidelines are integrated for PrEP delivery across products, and CAB introduction plans are clear, include accountability and milestones, and have adequate funding to move forward with urgency</a:t>
            </a:r>
          </a:p>
          <a:p>
            <a:r>
              <a:rPr lang="en-US" sz="1800" dirty="0">
                <a:solidFill>
                  <a:schemeClr val="bg2">
                    <a:lumMod val="10000"/>
                  </a:schemeClr>
                </a:solidFill>
              </a:rPr>
              <a:t>Ensure civil society are partners and experts in planning for CAB, designing programs and delivery strategies, monitoring roll out and adapting to experience and evidence</a:t>
            </a:r>
          </a:p>
          <a:p>
            <a:r>
              <a:rPr lang="en-US" sz="1800" dirty="0">
                <a:solidFill>
                  <a:schemeClr val="bg2">
                    <a:lumMod val="10000"/>
                  </a:schemeClr>
                </a:solidFill>
              </a:rPr>
              <a:t>Apply learnings from oral PrEP: differentiated service delivery; ensure choice through training and robust supply chain; and research to ensure that CAB for PrEP can be delivered to and used by diverse populations</a:t>
            </a:r>
          </a:p>
          <a:p>
            <a:r>
              <a:rPr lang="en-US" sz="1800" dirty="0">
                <a:solidFill>
                  <a:schemeClr val="bg2">
                    <a:lumMod val="10000"/>
                  </a:schemeClr>
                </a:solidFill>
              </a:rPr>
              <a:t>Track the use of limited available product among clinical and implementation studies, market building, and other uses</a:t>
            </a:r>
          </a:p>
          <a:p>
            <a:endParaRPr lang="en-US" sz="1800" dirty="0"/>
          </a:p>
          <a:p>
            <a:pPr lvl="1"/>
            <a:endParaRPr lang="en-US" sz="1800" dirty="0"/>
          </a:p>
          <a:p>
            <a:endParaRPr lang="en-US" sz="1800" dirty="0"/>
          </a:p>
          <a:p>
            <a:endParaRPr lang="en-US" sz="1800" dirty="0"/>
          </a:p>
          <a:p>
            <a:pPr>
              <a:lnSpc>
                <a:spcPct val="100000"/>
              </a:lnSpc>
              <a:spcBef>
                <a:spcPts val="0"/>
              </a:spcBef>
            </a:pPr>
            <a:endParaRPr lang="en-US" sz="1800" dirty="0"/>
          </a:p>
        </p:txBody>
      </p:sp>
    </p:spTree>
    <p:extLst>
      <p:ext uri="{BB962C8B-B14F-4D97-AF65-F5344CB8AC3E}">
        <p14:creationId xmlns:p14="http://schemas.microsoft.com/office/powerpoint/2010/main" val="150766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65126"/>
            <a:ext cx="10740242" cy="750077"/>
          </a:xfrm>
        </p:spPr>
        <p:txBody>
          <a:bodyPr/>
          <a:lstStyle/>
          <a:p>
            <a:r>
              <a:rPr lang="en-US" sz="3600" dirty="0"/>
              <a:t>Additional Resources</a:t>
            </a:r>
            <a:endParaRPr lang="en-US" dirty="0"/>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1"/>
          </p:nvPr>
        </p:nvSpPr>
        <p:spPr>
          <a:xfrm>
            <a:off x="838200" y="1196938"/>
            <a:ext cx="10934700" cy="5122839"/>
          </a:xfrm>
        </p:spPr>
        <p:txBody>
          <a:bodyPr/>
          <a:lstStyle/>
          <a:p>
            <a:pPr marL="265113" indent="-265113">
              <a:lnSpc>
                <a:spcPct val="100000"/>
              </a:lnSpc>
              <a:spcBef>
                <a:spcPts val="0"/>
              </a:spcBef>
              <a:spcAft>
                <a:spcPts val="400"/>
              </a:spcAft>
              <a:buClr>
                <a:srgbClr val="A6A6A6"/>
              </a:buClr>
              <a:buSzPct val="100000"/>
              <a:buFont typeface="Wingdings" charset="2"/>
              <a:buChar char="§"/>
              <a:defRPr/>
            </a:pPr>
            <a:r>
              <a:rPr lang="en-US" sz="2000" dirty="0">
                <a:solidFill>
                  <a:srgbClr val="000000"/>
                </a:solidFill>
                <a:cs typeface="Arial Narrow" panose="020B0604020202020204" pitchFamily="34" charset="0"/>
              </a:rPr>
              <a:t>New podcast: </a:t>
            </a:r>
            <a:r>
              <a:rPr lang="en-US" sz="2000" i="1" dirty="0">
                <a:solidFill>
                  <a:srgbClr val="000000"/>
                </a:solidFill>
                <a:cs typeface="Arial Narrow" panose="020B0604020202020204" pitchFamily="34" charset="0"/>
                <a:hlinkClick r:id="rId3"/>
              </a:rPr>
              <a:t>New Products are Needed &amp; a New Paradigm is Essential: A new era in prevention?</a:t>
            </a:r>
            <a:endParaRPr lang="en-US" sz="2000" i="1" dirty="0">
              <a:solidFill>
                <a:srgbClr val="000000"/>
              </a:solidFill>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none" strike="noStrike" dirty="0">
                <a:solidFill>
                  <a:srgbClr val="000000"/>
                </a:solidFill>
                <a:effectLst/>
                <a:cs typeface="Arial Narrow" panose="020B0604020202020204" pitchFamily="34" charset="0"/>
                <a:hlinkClick r:id="rId4" tooltip="https://www.avac.org/resource/translating-scientific-advance-public-health-impact-plan-accelerating-access-and"/>
              </a:rPr>
              <a:t>AVAC’s Plan for Accelerating Access and Introduction of Injectable CAB for PrEP</a:t>
            </a:r>
            <a:r>
              <a:rPr lang="en-US" sz="2000" u="none" strike="noStrike" dirty="0">
                <a:solidFill>
                  <a:srgbClr val="000000"/>
                </a:solidFill>
                <a:effectLst/>
                <a:cs typeface="Arial Narrow" panose="020B0604020202020204" pitchFamily="34" charset="0"/>
              </a:rPr>
              <a:t>, and </a:t>
            </a:r>
            <a:r>
              <a:rPr lang="en-US" sz="2000" u="none" strike="noStrike" dirty="0">
                <a:solidFill>
                  <a:srgbClr val="000000"/>
                </a:solidFill>
                <a:effectLst/>
                <a:cs typeface="Arial Narrow" panose="020B0604020202020204" pitchFamily="34" charset="0"/>
                <a:hlinkClick r:id="rId5" tooltip="https://www.avac.org/resource/CAB-plan-summary"/>
              </a:rPr>
              <a:t>summary document</a:t>
            </a:r>
            <a:endParaRPr lang="en-US" sz="2000" dirty="0">
              <a:solidFill>
                <a:srgbClr val="000000"/>
              </a:solidFill>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none" strike="noStrike" dirty="0">
                <a:solidFill>
                  <a:srgbClr val="000000"/>
                </a:solidFill>
                <a:effectLst/>
                <a:cs typeface="Arial Narrow" panose="020B0604020202020204" pitchFamily="34" charset="0"/>
                <a:hlinkClick r:id="rId6" tooltip="https://www.avac.org/advocates-primer-long-acting-injectable-prep"/>
              </a:rPr>
              <a:t>Advocates’ Primer on Injectable Cabotegravir for PrEP: Trials, Approvals, Rollout and More</a:t>
            </a:r>
            <a:endParaRPr lang="en-US" sz="2000" dirty="0">
              <a:solidFill>
                <a:srgbClr val="000000"/>
              </a:solidFill>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none" strike="noStrike" dirty="0">
                <a:solidFill>
                  <a:srgbClr val="000000"/>
                </a:solidFill>
                <a:effectLst/>
                <a:cs typeface="Arial Narrow" panose="020B0604020202020204" pitchFamily="34" charset="0"/>
                <a:hlinkClick r:id="rId7" tooltip="https://www.prepwatch.org/resources/implementation-science-questions-for-cab-for-prep/"/>
              </a:rPr>
              <a:t>Implementation Science Questions for CAB for PrEP</a:t>
            </a:r>
            <a:endParaRPr lang="en-US" sz="2000" dirty="0">
              <a:solidFill>
                <a:srgbClr val="000000"/>
              </a:solidFill>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none" strike="noStrike" dirty="0">
                <a:solidFill>
                  <a:srgbClr val="000000"/>
                </a:solidFill>
                <a:effectLst/>
                <a:cs typeface="Arial Narrow" panose="020B0604020202020204" pitchFamily="34" charset="0"/>
                <a:hlinkClick r:id="rId8" tooltip="https://www.prepwatch.org/resources/implementation-study-tracker/"/>
              </a:rPr>
              <a:t>Implementation Study Tracker</a:t>
            </a:r>
            <a:endParaRPr lang="en-US" sz="2000" dirty="0">
              <a:solidFill>
                <a:srgbClr val="000000"/>
              </a:solidFill>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none" strike="noStrike" dirty="0">
                <a:solidFill>
                  <a:srgbClr val="000000"/>
                </a:solidFill>
                <a:effectLst/>
                <a:cs typeface="Arial Narrow" panose="020B0604020202020204" pitchFamily="34" charset="0"/>
                <a:hlinkClick r:id="rId9" tooltip="https://www.prepwatch.org/resources/2022-q3-global-prep-tracker/"/>
              </a:rPr>
              <a:t>Global PrEP Tracker</a:t>
            </a:r>
            <a:r>
              <a:rPr lang="en-US" sz="2000" u="none" strike="noStrike" dirty="0">
                <a:solidFill>
                  <a:srgbClr val="000000"/>
                </a:solidFill>
                <a:effectLst/>
                <a:cs typeface="Arial Narrow" panose="020B0604020202020204" pitchFamily="34" charset="0"/>
              </a:rPr>
              <a:t> (that includes DVR and CAB in addition to long-standing oral PrEP info)</a:t>
            </a:r>
          </a:p>
          <a:p>
            <a:pPr marL="265113" indent="-265113">
              <a:lnSpc>
                <a:spcPct val="100000"/>
              </a:lnSpc>
              <a:spcBef>
                <a:spcPts val="0"/>
              </a:spcBef>
              <a:spcAft>
                <a:spcPts val="400"/>
              </a:spcAft>
              <a:buClr>
                <a:srgbClr val="A6A6A6"/>
              </a:buClr>
              <a:buSzPct val="100000"/>
              <a:buFont typeface="Wingdings" charset="2"/>
              <a:buChar char="§"/>
              <a:defRPr/>
            </a:pPr>
            <a:r>
              <a:rPr lang="en-US" sz="2000" u="sng" dirty="0">
                <a:solidFill>
                  <a:schemeClr val="accent1"/>
                </a:solidFill>
                <a:ea typeface="MS PGothic" pitchFamily="34" charset="-128"/>
                <a:cs typeface="Arial Narrow" panose="020B0604020202020204" pitchFamily="34" charset="0"/>
                <a:hlinkClick r:id="rId10">
                  <a:extLst>
                    <a:ext uri="{A12FA001-AC4F-418D-AE19-62706E023703}">
                      <ahyp:hlinkClr xmlns:ahyp="http://schemas.microsoft.com/office/drawing/2018/hyperlinkcolor" val="tx"/>
                    </a:ext>
                  </a:extLst>
                </a:hlinkClick>
              </a:rPr>
              <a:t>Lessons Lessons From Oral PrEP Programs &amp; Implications for Next Generation Prevention</a:t>
            </a:r>
            <a:endParaRPr lang="en-US" sz="2000" u="sng" dirty="0">
              <a:solidFill>
                <a:schemeClr val="accent1"/>
              </a:solidFill>
              <a:ea typeface="MS PGothic" pitchFamily="34" charset="-128"/>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sng" dirty="0">
                <a:solidFill>
                  <a:schemeClr val="accent1"/>
                </a:solidFill>
                <a:ea typeface="MS PGothic" pitchFamily="34" charset="-128"/>
                <a:cs typeface="Arial Narrow" panose="020B0604020202020204" pitchFamily="34" charset="0"/>
                <a:hlinkClick r:id="rId11">
                  <a:extLst>
                    <a:ext uri="{A12FA001-AC4F-418D-AE19-62706E023703}">
                      <ahyp:hlinkClr xmlns:ahyp="http://schemas.microsoft.com/office/drawing/2018/hyperlinkcolor" val="tx"/>
                    </a:ext>
                  </a:extLst>
                </a:hlinkClick>
              </a:rPr>
              <a:t>BioPIC CAB-LA Initial Introduction Strategy</a:t>
            </a:r>
            <a:endParaRPr lang="en-US" sz="2000" u="sng" dirty="0">
              <a:solidFill>
                <a:schemeClr val="accent1"/>
              </a:solidFill>
              <a:ea typeface="MS PGothic" pitchFamily="34" charset="-128"/>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sng" dirty="0">
                <a:solidFill>
                  <a:schemeClr val="accent1"/>
                </a:solidFill>
                <a:ea typeface="MS PGothic" pitchFamily="34" charset="-128"/>
                <a:cs typeface="Arial Narrow" panose="020B0604020202020204" pitchFamily="34" charset="0"/>
                <a:hlinkClick r:id="rId12">
                  <a:extLst>
                    <a:ext uri="{A12FA001-AC4F-418D-AE19-62706E023703}">
                      <ahyp:hlinkClr xmlns:ahyp="http://schemas.microsoft.com/office/drawing/2018/hyperlinkcolor" val="tx"/>
                    </a:ext>
                  </a:extLst>
                </a:hlinkClick>
              </a:rPr>
              <a:t>BioPIC Adaptable Framework for Product Introduction</a:t>
            </a:r>
            <a:endParaRPr lang="en-US" sz="2000" u="sng" dirty="0">
              <a:solidFill>
                <a:schemeClr val="accent1"/>
              </a:solidFill>
              <a:ea typeface="MS PGothic" pitchFamily="34" charset="-128"/>
              <a:cs typeface="Arial Narrow" panose="020B0604020202020204" pitchFamily="34" charset="0"/>
            </a:endParaRPr>
          </a:p>
          <a:p>
            <a:pPr marL="265113" indent="-265113">
              <a:lnSpc>
                <a:spcPct val="100000"/>
              </a:lnSpc>
              <a:spcBef>
                <a:spcPts val="0"/>
              </a:spcBef>
              <a:spcAft>
                <a:spcPts val="400"/>
              </a:spcAft>
              <a:buClr>
                <a:srgbClr val="A6A6A6"/>
              </a:buClr>
              <a:buSzPct val="100000"/>
              <a:buFont typeface="Wingdings" charset="2"/>
              <a:buChar char="§"/>
              <a:defRPr/>
            </a:pPr>
            <a:r>
              <a:rPr lang="en-US" sz="2000" u="sng" dirty="0">
                <a:solidFill>
                  <a:schemeClr val="accent1"/>
                </a:solidFill>
                <a:ea typeface="MS PGothic" pitchFamily="34" charset="-128"/>
                <a:cs typeface="Arial Narrow" panose="020B0604020202020204" pitchFamily="34" charset="0"/>
                <a:hlinkClick r:id="rId13">
                  <a:extLst>
                    <a:ext uri="{A12FA001-AC4F-418D-AE19-62706E023703}">
                      <ahyp:hlinkClr xmlns:ahyp="http://schemas.microsoft.com/office/drawing/2018/hyperlinkcolor" val="tx"/>
                    </a:ext>
                  </a:extLst>
                </a:hlinkClick>
              </a:rPr>
              <a:t>Dual Prevention Pill Market Preparation and Introduction Strategy</a:t>
            </a:r>
            <a:endParaRPr lang="en-US" sz="2000" u="sng" dirty="0">
              <a:solidFill>
                <a:schemeClr val="accent1"/>
              </a:solidFill>
              <a:ea typeface="MS PGothic" pitchFamily="34" charset="-128"/>
              <a:cs typeface="Arial Narrow" panose="020B0604020202020204" pitchFamily="34" charset="0"/>
            </a:endParaRPr>
          </a:p>
          <a:p>
            <a:pPr>
              <a:spcBef>
                <a:spcPts val="0"/>
              </a:spcBef>
            </a:pPr>
            <a:r>
              <a:rPr lang="en-US" sz="2000" dirty="0">
                <a:hlinkClick r:id="rId14"/>
              </a:rPr>
              <a:t>HPTN 083, OLE and 083-01 </a:t>
            </a:r>
            <a:endParaRPr lang="en-US" sz="2000" dirty="0"/>
          </a:p>
          <a:p>
            <a:pPr>
              <a:spcBef>
                <a:spcPts val="0"/>
              </a:spcBef>
            </a:pPr>
            <a:r>
              <a:rPr lang="en-US" sz="2000" dirty="0">
                <a:hlinkClick r:id="rId15"/>
              </a:rPr>
              <a:t>HPTN 84, OLE and 084-01</a:t>
            </a:r>
            <a:endParaRPr lang="en-US" sz="2000" dirty="0"/>
          </a:p>
          <a:p>
            <a:pPr>
              <a:lnSpc>
                <a:spcPct val="100000"/>
              </a:lnSpc>
              <a:spcBef>
                <a:spcPts val="0"/>
              </a:spcBef>
            </a:pPr>
            <a:r>
              <a:rPr lang="en-US" sz="2000" dirty="0"/>
              <a:t>Visit </a:t>
            </a:r>
            <a:r>
              <a:rPr lang="en-US" sz="2000" dirty="0" err="1"/>
              <a:t>avac.org</a:t>
            </a:r>
            <a:r>
              <a:rPr lang="en-US" sz="2000" dirty="0"/>
              <a:t> or e-mail at </a:t>
            </a:r>
            <a:r>
              <a:rPr lang="en-US" sz="2000" dirty="0">
                <a:hlinkClick r:id="rId16"/>
              </a:rPr>
              <a:t>avac@avac.org</a:t>
            </a:r>
            <a:r>
              <a:rPr lang="en-US" sz="2000" dirty="0"/>
              <a:t> for additional information</a:t>
            </a:r>
            <a:endParaRPr lang="en-US" sz="2000" u="none" strike="noStrike" dirty="0">
              <a:solidFill>
                <a:srgbClr val="000000"/>
              </a:solidFill>
              <a:effectLst/>
              <a:cs typeface="Arial Narrow" panose="020B0604020202020204" pitchFamily="34" charset="0"/>
            </a:endParaRPr>
          </a:p>
          <a:p>
            <a:pPr marL="0" lvl="0" indent="0">
              <a:lnSpc>
                <a:spcPct val="100000"/>
              </a:lnSpc>
              <a:spcBef>
                <a:spcPts val="0"/>
              </a:spcBef>
              <a:spcAft>
                <a:spcPts val="600"/>
              </a:spcAft>
              <a:buClr>
                <a:srgbClr val="A6A6A6"/>
              </a:buClr>
              <a:buNone/>
              <a:defRPr/>
            </a:pPr>
            <a:endParaRPr lang="en-US" sz="2000" dirty="0">
              <a:solidFill>
                <a:srgbClr val="000000"/>
              </a:solidFill>
            </a:endParaRPr>
          </a:p>
        </p:txBody>
      </p:sp>
    </p:spTree>
    <p:extLst>
      <p:ext uri="{BB962C8B-B14F-4D97-AF65-F5344CB8AC3E}">
        <p14:creationId xmlns:p14="http://schemas.microsoft.com/office/powerpoint/2010/main" val="38093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F8D8-25E8-D64A-93AD-AA24B8A8D802}"/>
              </a:ext>
            </a:extLst>
          </p:cNvPr>
          <p:cNvSpPr>
            <a:spLocks noGrp="1"/>
          </p:cNvSpPr>
          <p:nvPr>
            <p:ph type="title"/>
          </p:nvPr>
        </p:nvSpPr>
        <p:spPr>
          <a:xfrm>
            <a:off x="838200" y="332075"/>
            <a:ext cx="10882744" cy="750077"/>
          </a:xfrm>
        </p:spPr>
        <p:txBody>
          <a:bodyPr/>
          <a:lstStyle/>
          <a:p>
            <a:pPr algn="ctr"/>
            <a:r>
              <a:rPr lang="en-US"/>
              <a:t>Thank You!</a:t>
            </a:r>
          </a:p>
        </p:txBody>
      </p:sp>
      <p:sp>
        <p:nvSpPr>
          <p:cNvPr id="5" name="Rectangle 2">
            <a:extLst>
              <a:ext uri="{FF2B5EF4-FFF2-40B4-BE49-F238E27FC236}">
                <a16:creationId xmlns:a16="http://schemas.microsoft.com/office/drawing/2014/main" id="{B657370A-AE89-254F-813F-F1D2A1989FEA}"/>
              </a:ext>
            </a:extLst>
          </p:cNvPr>
          <p:cNvSpPr/>
          <p:nvPr/>
        </p:nvSpPr>
        <p:spPr bwMode="auto">
          <a:xfrm>
            <a:off x="2477105" y="5864889"/>
            <a:ext cx="7237790" cy="662425"/>
          </a:xfrm>
          <a:prstGeom prst="rect">
            <a:avLst/>
          </a:prstGeom>
        </p:spPr>
        <p:txBody>
          <a:bodyPr wrap="square">
            <a:spAutoFit/>
          </a:bodyPr>
          <a:lstStyle/>
          <a:p>
            <a:pPr algn="ctr">
              <a:lnSpc>
                <a:spcPct val="107000"/>
              </a:lnSpc>
              <a:defRPr/>
            </a:pPr>
            <a:r>
              <a:rPr lang="en-US" b="1" i="1">
                <a:solidFill>
                  <a:schemeClr val="bg2">
                    <a:lumMod val="10000"/>
                  </a:schemeClr>
                </a:solidFill>
                <a:latin typeface="Arial Narrow"/>
                <a:ea typeface="Calibri"/>
                <a:cs typeface="Times New Roman"/>
              </a:rPr>
              <a:t>Cooperative Agreement No. AID-OAA-A-16-00031</a:t>
            </a:r>
            <a:endParaRPr lang="en-US">
              <a:solidFill>
                <a:schemeClr val="bg2">
                  <a:lumMod val="10000"/>
                </a:schemeClr>
              </a:solidFill>
              <a:latin typeface="Arial Narrow"/>
              <a:ea typeface="Calibri"/>
              <a:cs typeface="Times New Roman"/>
            </a:endParaRPr>
          </a:p>
          <a:p>
            <a:pPr algn="ctr">
              <a:lnSpc>
                <a:spcPct val="107000"/>
              </a:lnSpc>
              <a:defRPr/>
            </a:pPr>
            <a:r>
              <a:rPr lang="en-US" b="1" i="1">
                <a:solidFill>
                  <a:schemeClr val="bg2">
                    <a:lumMod val="10000"/>
                  </a:schemeClr>
                </a:solidFill>
                <a:latin typeface="Arial Narrow"/>
                <a:ea typeface="Calibri"/>
                <a:cs typeface="Times New Roman"/>
              </a:rPr>
              <a:t>HIV Vaccine and Biomedical Prevention Research Project—Objective 3</a:t>
            </a:r>
            <a:endParaRPr lang="en-US">
              <a:solidFill>
                <a:schemeClr val="bg2">
                  <a:lumMod val="10000"/>
                </a:schemeClr>
              </a:solidFill>
              <a:latin typeface="Arial Narrow"/>
              <a:ea typeface="Calibri"/>
              <a:cs typeface="Times New Roman"/>
            </a:endParaRPr>
          </a:p>
        </p:txBody>
      </p:sp>
      <p:grpSp>
        <p:nvGrpSpPr>
          <p:cNvPr id="27" name="Group 26">
            <a:extLst>
              <a:ext uri="{FF2B5EF4-FFF2-40B4-BE49-F238E27FC236}">
                <a16:creationId xmlns:a16="http://schemas.microsoft.com/office/drawing/2014/main" id="{99EA47F3-E5CB-B845-A196-369BF4C1A28C}"/>
              </a:ext>
            </a:extLst>
          </p:cNvPr>
          <p:cNvGrpSpPr/>
          <p:nvPr/>
        </p:nvGrpSpPr>
        <p:grpSpPr>
          <a:xfrm>
            <a:off x="534216" y="4402710"/>
            <a:ext cx="11123568" cy="996696"/>
            <a:chOff x="759260" y="4252929"/>
            <a:chExt cx="11123568" cy="995488"/>
          </a:xfrm>
        </p:grpSpPr>
        <p:pic>
          <p:nvPicPr>
            <p:cNvPr id="14" name="Picture 15">
              <a:extLst>
                <a:ext uri="{FF2B5EF4-FFF2-40B4-BE49-F238E27FC236}">
                  <a16:creationId xmlns:a16="http://schemas.microsoft.com/office/drawing/2014/main" id="{D878E688-A608-6547-9288-5F0A9B4729EE}"/>
                </a:ext>
              </a:extLst>
            </p:cNvPr>
            <p:cNvPicPr>
              <a:picLocks noChangeAspect="1"/>
            </p:cNvPicPr>
            <p:nvPr/>
          </p:nvPicPr>
          <p:blipFill>
            <a:blip r:embed="rId3"/>
            <a:stretch/>
          </p:blipFill>
          <p:spPr bwMode="auto">
            <a:xfrm>
              <a:off x="759260" y="4443167"/>
              <a:ext cx="1879723" cy="595246"/>
            </a:xfrm>
            <a:prstGeom prst="rect">
              <a:avLst/>
            </a:prstGeom>
          </p:spPr>
        </p:pic>
        <p:pic>
          <p:nvPicPr>
            <p:cNvPr id="4" name="Picture 3">
              <a:extLst>
                <a:ext uri="{FF2B5EF4-FFF2-40B4-BE49-F238E27FC236}">
                  <a16:creationId xmlns:a16="http://schemas.microsoft.com/office/drawing/2014/main" id="{68C008BB-43AA-9D4A-9592-649E38DEE2AC}"/>
                </a:ext>
              </a:extLst>
            </p:cNvPr>
            <p:cNvPicPr>
              <a:picLocks noChangeAspect="1"/>
            </p:cNvPicPr>
            <p:nvPr/>
          </p:nvPicPr>
          <p:blipFill>
            <a:blip r:embed="rId4"/>
            <a:stretch>
              <a:fillRect/>
            </a:stretch>
          </p:blipFill>
          <p:spPr>
            <a:xfrm>
              <a:off x="2966171" y="4350663"/>
              <a:ext cx="1665171" cy="786614"/>
            </a:xfrm>
            <a:prstGeom prst="rect">
              <a:avLst/>
            </a:prstGeom>
          </p:spPr>
        </p:pic>
        <p:pic>
          <p:nvPicPr>
            <p:cNvPr id="19" name="Picture 18">
              <a:extLst>
                <a:ext uri="{FF2B5EF4-FFF2-40B4-BE49-F238E27FC236}">
                  <a16:creationId xmlns:a16="http://schemas.microsoft.com/office/drawing/2014/main" id="{7E886BB3-F7F9-9F48-A30D-B1838DE082EC}"/>
                </a:ext>
              </a:extLst>
            </p:cNvPr>
            <p:cNvPicPr>
              <a:picLocks noChangeAspect="1"/>
            </p:cNvPicPr>
            <p:nvPr/>
          </p:nvPicPr>
          <p:blipFill rotWithShape="1">
            <a:blip r:embed="rId5"/>
            <a:srcRect l="9717" t="8221" r="9164" b="8219"/>
            <a:stretch/>
          </p:blipFill>
          <p:spPr>
            <a:xfrm>
              <a:off x="4956705" y="4276185"/>
              <a:ext cx="817516" cy="929207"/>
            </a:xfrm>
            <a:prstGeom prst="rect">
              <a:avLst/>
            </a:prstGeom>
          </p:spPr>
        </p:pic>
        <p:pic>
          <p:nvPicPr>
            <p:cNvPr id="21" name="Picture 20">
              <a:extLst>
                <a:ext uri="{FF2B5EF4-FFF2-40B4-BE49-F238E27FC236}">
                  <a16:creationId xmlns:a16="http://schemas.microsoft.com/office/drawing/2014/main" id="{80D9A886-831B-184F-9C32-431125F85B0B}"/>
                </a:ext>
              </a:extLst>
            </p:cNvPr>
            <p:cNvPicPr>
              <a:picLocks noChangeAspect="1"/>
            </p:cNvPicPr>
            <p:nvPr/>
          </p:nvPicPr>
          <p:blipFill>
            <a:blip r:embed="rId6"/>
            <a:stretch>
              <a:fillRect/>
            </a:stretch>
          </p:blipFill>
          <p:spPr>
            <a:xfrm>
              <a:off x="6099584" y="4252929"/>
              <a:ext cx="980740" cy="995488"/>
            </a:xfrm>
            <a:prstGeom prst="rect">
              <a:avLst/>
            </a:prstGeom>
          </p:spPr>
        </p:pic>
        <p:pic>
          <p:nvPicPr>
            <p:cNvPr id="25" name="Picture 24">
              <a:extLst>
                <a:ext uri="{FF2B5EF4-FFF2-40B4-BE49-F238E27FC236}">
                  <a16:creationId xmlns:a16="http://schemas.microsoft.com/office/drawing/2014/main" id="{02648AE7-7ACC-C843-BEFA-BB8B5BD6BC0C}"/>
                </a:ext>
              </a:extLst>
            </p:cNvPr>
            <p:cNvPicPr>
              <a:picLocks noChangeAspect="1"/>
            </p:cNvPicPr>
            <p:nvPr/>
          </p:nvPicPr>
          <p:blipFill rotWithShape="1">
            <a:blip r:embed="rId7"/>
            <a:srcRect l="15760" t="24750" r="15280" b="24927"/>
            <a:stretch/>
          </p:blipFill>
          <p:spPr>
            <a:xfrm>
              <a:off x="10121497" y="4329485"/>
              <a:ext cx="1761331" cy="822605"/>
            </a:xfrm>
            <a:prstGeom prst="rect">
              <a:avLst/>
            </a:prstGeom>
          </p:spPr>
        </p:pic>
      </p:grpSp>
      <p:grpSp>
        <p:nvGrpSpPr>
          <p:cNvPr id="26" name="Group 25">
            <a:extLst>
              <a:ext uri="{FF2B5EF4-FFF2-40B4-BE49-F238E27FC236}">
                <a16:creationId xmlns:a16="http://schemas.microsoft.com/office/drawing/2014/main" id="{A2A92D96-6EAC-9F44-ADE8-5BD2D616A498}"/>
              </a:ext>
            </a:extLst>
          </p:cNvPr>
          <p:cNvGrpSpPr/>
          <p:nvPr/>
        </p:nvGrpSpPr>
        <p:grpSpPr>
          <a:xfrm>
            <a:off x="1199966" y="3099344"/>
            <a:ext cx="9928038" cy="840844"/>
            <a:chOff x="520086" y="2905916"/>
            <a:chExt cx="9928038" cy="840844"/>
          </a:xfrm>
        </p:grpSpPr>
        <p:pic>
          <p:nvPicPr>
            <p:cNvPr id="8" name="Picture 8">
              <a:extLst>
                <a:ext uri="{FF2B5EF4-FFF2-40B4-BE49-F238E27FC236}">
                  <a16:creationId xmlns:a16="http://schemas.microsoft.com/office/drawing/2014/main" id="{44D129D3-5669-F344-9AC8-19E80ED3DBC9}"/>
                </a:ext>
              </a:extLst>
            </p:cNvPr>
            <p:cNvPicPr>
              <a:picLocks noChangeAspect="1"/>
            </p:cNvPicPr>
            <p:nvPr/>
          </p:nvPicPr>
          <p:blipFill>
            <a:blip r:embed="rId8"/>
            <a:stretch/>
          </p:blipFill>
          <p:spPr bwMode="auto">
            <a:xfrm>
              <a:off x="520086" y="3066893"/>
              <a:ext cx="1321721" cy="630318"/>
            </a:xfrm>
            <a:prstGeom prst="rect">
              <a:avLst/>
            </a:prstGeom>
          </p:spPr>
        </p:pic>
        <p:pic>
          <p:nvPicPr>
            <p:cNvPr id="10" name="Picture 10">
              <a:extLst>
                <a:ext uri="{FF2B5EF4-FFF2-40B4-BE49-F238E27FC236}">
                  <a16:creationId xmlns:a16="http://schemas.microsoft.com/office/drawing/2014/main" id="{F28F72AD-4223-0845-86CD-81962EE76375}"/>
                </a:ext>
              </a:extLst>
            </p:cNvPr>
            <p:cNvPicPr>
              <a:picLocks noChangeAspect="1"/>
            </p:cNvPicPr>
            <p:nvPr/>
          </p:nvPicPr>
          <p:blipFill>
            <a:blip r:embed="rId9"/>
            <a:stretch/>
          </p:blipFill>
          <p:spPr bwMode="auto">
            <a:xfrm>
              <a:off x="4039665" y="3096172"/>
              <a:ext cx="1298889" cy="576127"/>
            </a:xfrm>
            <a:prstGeom prst="rect">
              <a:avLst/>
            </a:prstGeom>
          </p:spPr>
        </p:pic>
        <p:pic>
          <p:nvPicPr>
            <p:cNvPr id="12" name="Picture 13">
              <a:extLst>
                <a:ext uri="{FF2B5EF4-FFF2-40B4-BE49-F238E27FC236}">
                  <a16:creationId xmlns:a16="http://schemas.microsoft.com/office/drawing/2014/main" id="{97421B14-6E12-2743-9486-FC82E8C14ADB}"/>
                </a:ext>
              </a:extLst>
            </p:cNvPr>
            <p:cNvPicPr>
              <a:picLocks noChangeAspect="1"/>
            </p:cNvPicPr>
            <p:nvPr/>
          </p:nvPicPr>
          <p:blipFill>
            <a:blip r:embed="rId10"/>
            <a:stretch/>
          </p:blipFill>
          <p:spPr bwMode="auto">
            <a:xfrm>
              <a:off x="6903608" y="3058602"/>
              <a:ext cx="2001818" cy="602535"/>
            </a:xfrm>
            <a:prstGeom prst="rect">
              <a:avLst/>
            </a:prstGeom>
          </p:spPr>
        </p:pic>
        <p:pic>
          <p:nvPicPr>
            <p:cNvPr id="15" name="Picture 16">
              <a:extLst>
                <a:ext uri="{FF2B5EF4-FFF2-40B4-BE49-F238E27FC236}">
                  <a16:creationId xmlns:a16="http://schemas.microsoft.com/office/drawing/2014/main" id="{02588FB0-FB82-1542-8411-294B492B1EFC}"/>
                </a:ext>
              </a:extLst>
            </p:cNvPr>
            <p:cNvPicPr>
              <a:picLocks noChangeAspect="1" noChangeArrowheads="1"/>
            </p:cNvPicPr>
            <p:nvPr/>
          </p:nvPicPr>
          <p:blipFill rotWithShape="1">
            <a:blip r:embed="rId11"/>
            <a:srcRect/>
            <a:stretch/>
          </p:blipFill>
          <p:spPr bwMode="auto">
            <a:xfrm>
              <a:off x="8947541" y="2905916"/>
              <a:ext cx="1500583" cy="840844"/>
            </a:xfrm>
            <a:prstGeom prst="rect">
              <a:avLst/>
            </a:prstGeom>
            <a:noFill/>
          </p:spPr>
        </p:pic>
      </p:grpSp>
      <p:pic>
        <p:nvPicPr>
          <p:cNvPr id="9" name="Picture 8">
            <a:extLst>
              <a:ext uri="{FF2B5EF4-FFF2-40B4-BE49-F238E27FC236}">
                <a16:creationId xmlns:a16="http://schemas.microsoft.com/office/drawing/2014/main" id="{9BA8CE5A-7D3A-0943-AA3F-F3FD5437ECFB}"/>
              </a:ext>
            </a:extLst>
          </p:cNvPr>
          <p:cNvPicPr>
            <a:picLocks noChangeAspect="1"/>
          </p:cNvPicPr>
          <p:nvPr/>
        </p:nvPicPr>
        <p:blipFill>
          <a:blip r:embed="rId12"/>
          <a:stretch>
            <a:fillRect/>
          </a:stretch>
        </p:blipFill>
        <p:spPr>
          <a:xfrm>
            <a:off x="2684815" y="3331933"/>
            <a:ext cx="1902246" cy="576128"/>
          </a:xfrm>
          <a:prstGeom prst="rect">
            <a:avLst/>
          </a:prstGeom>
        </p:spPr>
      </p:pic>
      <p:sp>
        <p:nvSpPr>
          <p:cNvPr id="22" name="Rectangle 2">
            <a:extLst>
              <a:ext uri="{FF2B5EF4-FFF2-40B4-BE49-F238E27FC236}">
                <a16:creationId xmlns:a16="http://schemas.microsoft.com/office/drawing/2014/main" id="{02063550-E584-6D4B-A93F-4E4F339E50EB}"/>
              </a:ext>
            </a:extLst>
          </p:cNvPr>
          <p:cNvSpPr/>
          <p:nvPr/>
        </p:nvSpPr>
        <p:spPr bwMode="auto">
          <a:xfrm>
            <a:off x="2125925" y="1166987"/>
            <a:ext cx="8250529" cy="456728"/>
          </a:xfrm>
          <a:prstGeom prst="rect">
            <a:avLst/>
          </a:prstGeom>
        </p:spPr>
        <p:txBody>
          <a:bodyPr wrap="square">
            <a:spAutoFit/>
          </a:bodyPr>
          <a:lstStyle/>
          <a:p>
            <a:pPr algn="ctr">
              <a:lnSpc>
                <a:spcPct val="107000"/>
              </a:lnSpc>
              <a:defRPr/>
            </a:pPr>
            <a:r>
              <a:rPr lang="en-US" sz="2400" b="1" i="1">
                <a:solidFill>
                  <a:schemeClr val="bg2">
                    <a:lumMod val="10000"/>
                  </a:schemeClr>
                </a:solidFill>
                <a:latin typeface="Arial Narrow"/>
                <a:ea typeface="Calibri"/>
                <a:cs typeface="Times New Roman"/>
              </a:rPr>
              <a:t>Coalition to Accelerate and Support Prevention Research (CASPR)</a:t>
            </a:r>
          </a:p>
        </p:txBody>
      </p:sp>
      <p:grpSp>
        <p:nvGrpSpPr>
          <p:cNvPr id="23" name="Group 22">
            <a:extLst>
              <a:ext uri="{FF2B5EF4-FFF2-40B4-BE49-F238E27FC236}">
                <a16:creationId xmlns:a16="http://schemas.microsoft.com/office/drawing/2014/main" id="{90CFBE17-509F-69D2-A598-B91BFEF6DD54}"/>
              </a:ext>
            </a:extLst>
          </p:cNvPr>
          <p:cNvGrpSpPr/>
          <p:nvPr/>
        </p:nvGrpSpPr>
        <p:grpSpPr>
          <a:xfrm>
            <a:off x="2082967" y="1890558"/>
            <a:ext cx="5979803" cy="911181"/>
            <a:chOff x="1804090" y="1754314"/>
            <a:chExt cx="5979803" cy="911181"/>
          </a:xfrm>
        </p:grpSpPr>
        <p:pic>
          <p:nvPicPr>
            <p:cNvPr id="6" name="Picture 4">
              <a:extLst>
                <a:ext uri="{FF2B5EF4-FFF2-40B4-BE49-F238E27FC236}">
                  <a16:creationId xmlns:a16="http://schemas.microsoft.com/office/drawing/2014/main" id="{20D9A93B-FB7D-1048-8819-8948146B3BE7}"/>
                </a:ext>
              </a:extLst>
            </p:cNvPr>
            <p:cNvPicPr>
              <a:picLocks noChangeAspect="1"/>
            </p:cNvPicPr>
            <p:nvPr/>
          </p:nvPicPr>
          <p:blipFill>
            <a:blip r:embed="rId13"/>
            <a:stretch/>
          </p:blipFill>
          <p:spPr bwMode="auto">
            <a:xfrm>
              <a:off x="4269649" y="1754314"/>
              <a:ext cx="2342367" cy="911181"/>
            </a:xfrm>
            <a:prstGeom prst="rect">
              <a:avLst/>
            </a:prstGeom>
          </p:spPr>
        </p:pic>
        <p:pic>
          <p:nvPicPr>
            <p:cNvPr id="7" name="Picture 5">
              <a:extLst>
                <a:ext uri="{FF2B5EF4-FFF2-40B4-BE49-F238E27FC236}">
                  <a16:creationId xmlns:a16="http://schemas.microsoft.com/office/drawing/2014/main" id="{2EDFC891-54CF-6F49-B947-462F83F75152}"/>
                </a:ext>
              </a:extLst>
            </p:cNvPr>
            <p:cNvPicPr>
              <a:picLocks noChangeAspect="1"/>
            </p:cNvPicPr>
            <p:nvPr/>
          </p:nvPicPr>
          <p:blipFill>
            <a:blip r:embed="rId14"/>
            <a:stretch/>
          </p:blipFill>
          <p:spPr bwMode="auto">
            <a:xfrm>
              <a:off x="1804090" y="1826712"/>
              <a:ext cx="2317753" cy="838783"/>
            </a:xfrm>
            <a:prstGeom prst="rect">
              <a:avLst/>
            </a:prstGeom>
          </p:spPr>
        </p:pic>
        <p:pic>
          <p:nvPicPr>
            <p:cNvPr id="20" name="Picture 19">
              <a:extLst>
                <a:ext uri="{FF2B5EF4-FFF2-40B4-BE49-F238E27FC236}">
                  <a16:creationId xmlns:a16="http://schemas.microsoft.com/office/drawing/2014/main" id="{687D0D06-E0B2-9871-A7F6-0D5DC7A3148D}"/>
                </a:ext>
              </a:extLst>
            </p:cNvPr>
            <p:cNvPicPr>
              <a:picLocks noChangeAspect="1"/>
            </p:cNvPicPr>
            <p:nvPr/>
          </p:nvPicPr>
          <p:blipFill>
            <a:blip r:embed="rId15"/>
            <a:stretch>
              <a:fillRect/>
            </a:stretch>
          </p:blipFill>
          <p:spPr>
            <a:xfrm>
              <a:off x="6759822" y="1754314"/>
              <a:ext cx="1024071" cy="911181"/>
            </a:xfrm>
            <a:prstGeom prst="rect">
              <a:avLst/>
            </a:prstGeom>
          </p:spPr>
        </p:pic>
      </p:grpSp>
      <p:pic>
        <p:nvPicPr>
          <p:cNvPr id="18" name="Picture 17">
            <a:extLst>
              <a:ext uri="{FF2B5EF4-FFF2-40B4-BE49-F238E27FC236}">
                <a16:creationId xmlns:a16="http://schemas.microsoft.com/office/drawing/2014/main" id="{1E56F889-DD00-5F6B-AEA9-B10B7E43984C}"/>
              </a:ext>
            </a:extLst>
          </p:cNvPr>
          <p:cNvPicPr>
            <a:picLocks noChangeAspect="1"/>
          </p:cNvPicPr>
          <p:nvPr/>
        </p:nvPicPr>
        <p:blipFill>
          <a:blip r:embed="rId16"/>
          <a:stretch>
            <a:fillRect/>
          </a:stretch>
        </p:blipFill>
        <p:spPr>
          <a:xfrm>
            <a:off x="6274025" y="3132876"/>
            <a:ext cx="1021788" cy="911182"/>
          </a:xfrm>
          <a:prstGeom prst="rect">
            <a:avLst/>
          </a:prstGeom>
        </p:spPr>
      </p:pic>
      <p:pic>
        <p:nvPicPr>
          <p:cNvPr id="3" name="Picture 2">
            <a:extLst>
              <a:ext uri="{FF2B5EF4-FFF2-40B4-BE49-F238E27FC236}">
                <a16:creationId xmlns:a16="http://schemas.microsoft.com/office/drawing/2014/main" id="{426CF68B-569B-ADEC-CA02-C22EAF0BAF4F}"/>
              </a:ext>
            </a:extLst>
          </p:cNvPr>
          <p:cNvPicPr>
            <a:picLocks noChangeAspect="1"/>
          </p:cNvPicPr>
          <p:nvPr/>
        </p:nvPicPr>
        <p:blipFill>
          <a:blip r:embed="rId17"/>
          <a:stretch>
            <a:fillRect/>
          </a:stretch>
        </p:blipFill>
        <p:spPr bwMode="auto">
          <a:xfrm>
            <a:off x="8656277" y="1988147"/>
            <a:ext cx="1452756" cy="661584"/>
          </a:xfrm>
          <a:prstGeom prst="rect">
            <a:avLst/>
          </a:prstGeom>
        </p:spPr>
      </p:pic>
      <p:pic>
        <p:nvPicPr>
          <p:cNvPr id="24" name="Picture 23" descr="C:\Users\Joyce Nganga\Documents\WACI LOGO REDESIGN-03.jpg"/>
          <p:cNvPicPr/>
          <p:nvPr/>
        </p:nvPicPr>
        <p:blipFill>
          <a:blip r:embed="rId18">
            <a:extLst>
              <a:ext uri="{28A0092B-C50C-407E-A947-70E740481C1C}">
                <a14:useLocalDpi xmlns:a14="http://schemas.microsoft.com/office/drawing/2010/main" val="0"/>
              </a:ext>
            </a:extLst>
          </a:blip>
          <a:srcRect/>
          <a:stretch>
            <a:fillRect/>
          </a:stretch>
        </p:blipFill>
        <p:spPr bwMode="auto">
          <a:xfrm>
            <a:off x="6890893" y="4593179"/>
            <a:ext cx="2481707" cy="709783"/>
          </a:xfrm>
          <a:prstGeom prst="rect">
            <a:avLst/>
          </a:prstGeom>
          <a:noFill/>
          <a:ln>
            <a:noFill/>
          </a:ln>
        </p:spPr>
      </p:pic>
    </p:spTree>
    <p:extLst>
      <p:ext uri="{BB962C8B-B14F-4D97-AF65-F5344CB8AC3E}">
        <p14:creationId xmlns:p14="http://schemas.microsoft.com/office/powerpoint/2010/main" val="36852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What is Injectable Cabotegravir?</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718781"/>
            <a:ext cx="10882744" cy="4478963"/>
          </a:xfrm>
        </p:spPr>
        <p:txBody>
          <a:bodyPr/>
          <a:lstStyle/>
          <a:p>
            <a:pPr>
              <a:spcBef>
                <a:spcPts val="0"/>
              </a:spcBef>
            </a:pPr>
            <a:r>
              <a:rPr lang="en-US" dirty="0"/>
              <a:t>Injectable form of an “integrase strand transfer inhibitor” anti-retroviral, and an analogue of dolutegravir</a:t>
            </a:r>
          </a:p>
          <a:p>
            <a:pPr>
              <a:spcBef>
                <a:spcPts val="0"/>
              </a:spcBef>
            </a:pPr>
            <a:r>
              <a:rPr lang="en-US" dirty="0"/>
              <a:t>Nano-formulated, low-solubility crystalline drug suspended in an aqueous solution</a:t>
            </a:r>
          </a:p>
          <a:p>
            <a:pPr>
              <a:spcBef>
                <a:spcPts val="0"/>
              </a:spcBef>
            </a:pPr>
            <a:r>
              <a:rPr lang="en-US" dirty="0"/>
              <a:t>Developed by </a:t>
            </a:r>
            <a:r>
              <a:rPr lang="en-US" dirty="0" err="1"/>
              <a:t>ViiV</a:t>
            </a:r>
            <a:r>
              <a:rPr lang="en-US" dirty="0"/>
              <a:t> Healthcare, pharmaceutical company specializing in HIV therapies founded in 2009 by GlaxoSmithKline &amp; Pfizer </a:t>
            </a:r>
          </a:p>
          <a:p>
            <a:pPr>
              <a:spcBef>
                <a:spcPts val="0"/>
              </a:spcBef>
            </a:pPr>
            <a:r>
              <a:rPr lang="en-US" dirty="0"/>
              <a:t>Used in combination with injectable </a:t>
            </a:r>
            <a:r>
              <a:rPr lang="en-US" dirty="0" err="1"/>
              <a:t>rilpivirine</a:t>
            </a:r>
            <a:r>
              <a:rPr lang="en-US" dirty="0"/>
              <a:t> from J&amp;J as an HIV treatment (called </a:t>
            </a:r>
            <a:r>
              <a:rPr lang="en-US" dirty="0" err="1"/>
              <a:t>Cabenuva</a:t>
            </a:r>
            <a:r>
              <a:rPr lang="en-US" dirty="0"/>
              <a:t>)</a:t>
            </a:r>
          </a:p>
          <a:p>
            <a:pPr>
              <a:spcBef>
                <a:spcPts val="0"/>
              </a:spcBef>
            </a:pPr>
            <a:r>
              <a:rPr lang="en-US" dirty="0"/>
              <a:t>Two HIV prevention efficacy trials, under the HPTN, compared CAB injections every two months to daily oral TDF/FTC</a:t>
            </a:r>
          </a:p>
          <a:p>
            <a:pPr>
              <a:spcBef>
                <a:spcPts val="0"/>
              </a:spcBef>
            </a:pPr>
            <a:r>
              <a:rPr lang="en-US" dirty="0"/>
              <a:t>Shown to be very effective in men who have sex with men, transgender women and cisgender women</a:t>
            </a:r>
          </a:p>
          <a:p>
            <a:pPr>
              <a:spcBef>
                <a:spcPts val="0"/>
              </a:spcBef>
            </a:pPr>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dirty="0"/>
              <a:t>Quick look</a:t>
            </a:r>
          </a:p>
        </p:txBody>
      </p:sp>
    </p:spTree>
    <p:extLst>
      <p:ext uri="{BB962C8B-B14F-4D97-AF65-F5344CB8AC3E}">
        <p14:creationId xmlns:p14="http://schemas.microsoft.com/office/powerpoint/2010/main" val="124228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CAB for HIV Treatment: Summary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222935"/>
            <a:ext cx="10882744" cy="5269939"/>
          </a:xfrm>
        </p:spPr>
        <p:txBody>
          <a:bodyPr/>
          <a:lstStyle/>
          <a:p>
            <a:pPr>
              <a:spcBef>
                <a:spcPts val="0"/>
              </a:spcBef>
            </a:pPr>
            <a:r>
              <a:rPr lang="en-US" sz="2000" dirty="0"/>
              <a:t>Effective with </a:t>
            </a:r>
            <a:r>
              <a:rPr lang="en-US" sz="2000" dirty="0" err="1"/>
              <a:t>rilpivirine</a:t>
            </a:r>
            <a:r>
              <a:rPr lang="en-US" sz="2000" dirty="0"/>
              <a:t> (RPV) as combination ART </a:t>
            </a:r>
          </a:p>
          <a:p>
            <a:pPr lvl="1"/>
            <a:r>
              <a:rPr lang="en-US" sz="2000" dirty="0"/>
              <a:t>Approved to maintain viral suppression in people who have already demonstrated viral suppression using oral ARTs</a:t>
            </a:r>
          </a:p>
          <a:p>
            <a:pPr lvl="1"/>
            <a:r>
              <a:rPr lang="en-US" sz="2000" dirty="0"/>
              <a:t>Delivered via two injections (one CAB and one RPV) in the buttocks every one or two months</a:t>
            </a:r>
          </a:p>
          <a:p>
            <a:pPr lvl="1"/>
            <a:r>
              <a:rPr lang="en-US" sz="2000" dirty="0"/>
              <a:t>Administered by health care professional </a:t>
            </a:r>
          </a:p>
          <a:p>
            <a:pPr lvl="1"/>
            <a:r>
              <a:rPr lang="en-US" sz="2000" dirty="0"/>
              <a:t>Injections begin after 1 month of daily oral cabotegravir/ </a:t>
            </a:r>
            <a:r>
              <a:rPr lang="en-US" sz="2000" dirty="0" err="1"/>
              <a:t>rilpivirine</a:t>
            </a:r>
            <a:r>
              <a:rPr lang="en-US" sz="2000" dirty="0"/>
              <a:t> to ensure no drug reactions </a:t>
            </a:r>
          </a:p>
          <a:p>
            <a:pPr>
              <a:lnSpc>
                <a:spcPct val="100000"/>
              </a:lnSpc>
              <a:spcBef>
                <a:spcPts val="0"/>
              </a:spcBef>
            </a:pPr>
            <a:r>
              <a:rPr lang="en-US" sz="2000" dirty="0"/>
              <a:t>Approved by regulators in Canada, European Community, Australia, US, Switzerland, Botswana </a:t>
            </a:r>
          </a:p>
          <a:p>
            <a:pPr>
              <a:lnSpc>
                <a:spcPct val="100000"/>
              </a:lnSpc>
              <a:spcBef>
                <a:spcPts val="0"/>
              </a:spcBef>
            </a:pPr>
            <a:r>
              <a:rPr lang="en-US" sz="2000" dirty="0"/>
              <a:t>Annual cost in US for both injections ~ US$50,000</a:t>
            </a:r>
          </a:p>
          <a:p>
            <a:pPr>
              <a:lnSpc>
                <a:spcPct val="100000"/>
              </a:lnSpc>
              <a:spcBef>
                <a:spcPts val="0"/>
              </a:spcBef>
            </a:pPr>
            <a:r>
              <a:rPr lang="en-US" sz="2000" dirty="0"/>
              <a:t>Not yet in widespread clinical use, and not currently part of WHO guidelines or PEPFAR and Global Fund procurement for treatment</a:t>
            </a:r>
          </a:p>
          <a:p>
            <a:pPr lvl="1"/>
            <a:r>
              <a:rPr lang="en-US" sz="2000" dirty="0"/>
              <a:t>Required cold chain for </a:t>
            </a:r>
            <a:r>
              <a:rPr lang="en-US" sz="2000" dirty="0" err="1"/>
              <a:t>rilpivirine</a:t>
            </a:r>
            <a:r>
              <a:rPr lang="en-US" sz="2000" dirty="0"/>
              <a:t> and cost among the barriers in LMIC </a:t>
            </a:r>
          </a:p>
          <a:p>
            <a:pPr>
              <a:lnSpc>
                <a:spcPct val="100000"/>
              </a:lnSpc>
              <a:spcBef>
                <a:spcPts val="0"/>
              </a:spcBef>
            </a:pPr>
            <a:endParaRPr lang="en-US" sz="2000" dirty="0"/>
          </a:p>
        </p:txBody>
      </p:sp>
    </p:spTree>
    <p:extLst>
      <p:ext uri="{BB962C8B-B14F-4D97-AF65-F5344CB8AC3E}">
        <p14:creationId xmlns:p14="http://schemas.microsoft.com/office/powerpoint/2010/main" val="413621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CAB for Prevention: Summary</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48912"/>
            <a:ext cx="10882744" cy="5010791"/>
          </a:xfrm>
        </p:spPr>
        <p:txBody>
          <a:bodyPr/>
          <a:lstStyle/>
          <a:p>
            <a:r>
              <a:rPr lang="en-US" sz="2000" dirty="0"/>
              <a:t>Effective in preventing HIV acquisition </a:t>
            </a:r>
          </a:p>
          <a:p>
            <a:pPr lvl="1"/>
            <a:r>
              <a:rPr lang="en-US" sz="2000" dirty="0"/>
              <a:t>Two clinical efficacy trials show that CAB is effective at substantially lowering risk of HIV acquisition in MSM, TGW and cisgender women</a:t>
            </a:r>
          </a:p>
          <a:p>
            <a:pPr lvl="1"/>
            <a:r>
              <a:rPr lang="en-US" sz="2000" dirty="0"/>
              <a:t>Study participants in control arm received daily oral TDF/FTC </a:t>
            </a:r>
          </a:p>
          <a:p>
            <a:pPr lvl="1"/>
            <a:r>
              <a:rPr lang="en-US" sz="2000" dirty="0"/>
              <a:t>Both injectable and oral </a:t>
            </a:r>
            <a:r>
              <a:rPr lang="en-US" sz="2000" dirty="0" err="1"/>
              <a:t>PrEP</a:t>
            </a:r>
            <a:r>
              <a:rPr lang="en-US" sz="2000" dirty="0"/>
              <a:t> were safe and effective in significantly reducing risk of HIV </a:t>
            </a:r>
          </a:p>
          <a:p>
            <a:pPr lvl="1"/>
            <a:r>
              <a:rPr lang="en-US" sz="2000" dirty="0"/>
              <a:t>Injections delivered every two months in buttocks by study nurses at research clinics</a:t>
            </a:r>
          </a:p>
          <a:p>
            <a:pPr lvl="1"/>
            <a:r>
              <a:rPr lang="en-US" sz="2000" dirty="0"/>
              <a:t>Longer acting than oral </a:t>
            </a:r>
            <a:r>
              <a:rPr lang="en-US" sz="2000" dirty="0" err="1"/>
              <a:t>PrEP</a:t>
            </a:r>
            <a:r>
              <a:rPr lang="en-US" sz="2000" dirty="0"/>
              <a:t> so may help improve adherence for some users but with limitations: requires health care provider and clinic visit, cannot discontinue right away</a:t>
            </a:r>
          </a:p>
          <a:p>
            <a:pPr>
              <a:spcBef>
                <a:spcPts val="0"/>
              </a:spcBef>
            </a:pPr>
            <a:r>
              <a:rPr lang="en-US" sz="2000" dirty="0"/>
              <a:t>Open label extensions; safety studies in pregnant and breastfeeding people and young people ongoing</a:t>
            </a:r>
          </a:p>
          <a:p>
            <a:pPr>
              <a:spcBef>
                <a:spcPts val="0"/>
              </a:spcBef>
            </a:pPr>
            <a:r>
              <a:rPr lang="en-US" sz="2000" dirty="0"/>
              <a:t>Implementation research studies being developed and approved </a:t>
            </a:r>
          </a:p>
          <a:p>
            <a:pPr>
              <a:spcBef>
                <a:spcPts val="0"/>
              </a:spcBef>
            </a:pPr>
            <a:r>
              <a:rPr lang="en-US" sz="2000" dirty="0"/>
              <a:t>Global health actors coordinating efforts to speed delivery of CAB for </a:t>
            </a:r>
            <a:r>
              <a:rPr lang="en-US" sz="2000" dirty="0" err="1"/>
              <a:t>PrEP</a:t>
            </a:r>
            <a:endParaRPr lang="en-US" sz="2000" dirty="0"/>
          </a:p>
          <a:p>
            <a:pPr marL="0" indent="0">
              <a:buNone/>
            </a:pPr>
            <a:r>
              <a:rPr lang="en-US" sz="2000" dirty="0"/>
              <a:t> </a:t>
            </a:r>
          </a:p>
          <a:p>
            <a:pPr lvl="1"/>
            <a:endParaRPr lang="en-US" sz="2000" dirty="0">
              <a:highlight>
                <a:srgbClr val="FFFF00"/>
              </a:highlight>
            </a:endParaRPr>
          </a:p>
          <a:p>
            <a:pPr>
              <a:lnSpc>
                <a:spcPct val="100000"/>
              </a:lnSpc>
              <a:spcBef>
                <a:spcPts val="0"/>
              </a:spcBef>
            </a:pPr>
            <a:endParaRPr lang="en-US" sz="2000" dirty="0"/>
          </a:p>
        </p:txBody>
      </p:sp>
    </p:spTree>
    <p:extLst>
      <p:ext uri="{BB962C8B-B14F-4D97-AF65-F5344CB8AC3E}">
        <p14:creationId xmlns:p14="http://schemas.microsoft.com/office/powerpoint/2010/main" val="296517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65126"/>
            <a:ext cx="10882744" cy="750077"/>
          </a:xfrm>
        </p:spPr>
        <p:txBody>
          <a:bodyPr>
            <a:noAutofit/>
          </a:bodyPr>
          <a:lstStyle/>
          <a:p>
            <a:r>
              <a:rPr lang="en-US" sz="2800" dirty="0"/>
              <a:t>CAB for HIV PrEP Compared to Injectable Contraception</a:t>
            </a:r>
          </a:p>
        </p:txBody>
      </p:sp>
      <p:grpSp>
        <p:nvGrpSpPr>
          <p:cNvPr id="12" name="Group 11">
            <a:extLst>
              <a:ext uri="{FF2B5EF4-FFF2-40B4-BE49-F238E27FC236}">
                <a16:creationId xmlns:a16="http://schemas.microsoft.com/office/drawing/2014/main" id="{D56C6D80-1188-BC40-A93A-5C9267F165F0}"/>
              </a:ext>
            </a:extLst>
          </p:cNvPr>
          <p:cNvGrpSpPr/>
          <p:nvPr/>
        </p:nvGrpSpPr>
        <p:grpSpPr>
          <a:xfrm>
            <a:off x="4717070" y="3697278"/>
            <a:ext cx="4599003" cy="1583638"/>
            <a:chOff x="6644270" y="3737784"/>
            <a:chExt cx="2317221" cy="1346656"/>
          </a:xfrm>
        </p:grpSpPr>
        <p:pic>
          <p:nvPicPr>
            <p:cNvPr id="13" name="Picture 12">
              <a:extLst>
                <a:ext uri="{FF2B5EF4-FFF2-40B4-BE49-F238E27FC236}">
                  <a16:creationId xmlns:a16="http://schemas.microsoft.com/office/drawing/2014/main" id="{700CFCAE-5374-D749-8FE9-E103B91C209A}"/>
                </a:ext>
              </a:extLst>
            </p:cNvPr>
            <p:cNvPicPr>
              <a:picLocks noChangeAspect="1"/>
            </p:cNvPicPr>
            <p:nvPr/>
          </p:nvPicPr>
          <p:blipFill rotWithShape="1">
            <a:blip r:embed="rId3">
              <a:extLst>
                <a:ext uri="{28A0092B-C50C-407E-A947-70E740481C1C}">
                  <a14:useLocalDpi xmlns:a14="http://schemas.microsoft.com/office/drawing/2010/main" val="0"/>
                </a:ext>
              </a:extLst>
            </a:blip>
            <a:srcRect l="49731" r="32178"/>
            <a:stretch/>
          </p:blipFill>
          <p:spPr>
            <a:xfrm>
              <a:off x="6644270" y="3737784"/>
              <a:ext cx="1229760" cy="1346656"/>
            </a:xfrm>
            <a:prstGeom prst="rect">
              <a:avLst/>
            </a:prstGeom>
          </p:spPr>
        </p:pic>
        <p:pic>
          <p:nvPicPr>
            <p:cNvPr id="14" name="Picture 13">
              <a:extLst>
                <a:ext uri="{FF2B5EF4-FFF2-40B4-BE49-F238E27FC236}">
                  <a16:creationId xmlns:a16="http://schemas.microsoft.com/office/drawing/2014/main" id="{92C04E64-A1E7-3246-B4B0-AC2C3D8ECFE9}"/>
                </a:ext>
              </a:extLst>
            </p:cNvPr>
            <p:cNvPicPr>
              <a:picLocks noChangeAspect="1"/>
            </p:cNvPicPr>
            <p:nvPr/>
          </p:nvPicPr>
          <p:blipFill rotWithShape="1">
            <a:blip r:embed="rId3">
              <a:extLst>
                <a:ext uri="{28A0092B-C50C-407E-A947-70E740481C1C}">
                  <a14:useLocalDpi xmlns:a14="http://schemas.microsoft.com/office/drawing/2010/main" val="0"/>
                </a:ext>
              </a:extLst>
            </a:blip>
            <a:srcRect l="24277" r="50018"/>
            <a:stretch/>
          </p:blipFill>
          <p:spPr>
            <a:xfrm>
              <a:off x="7812360" y="3737784"/>
              <a:ext cx="1149131" cy="1346656"/>
            </a:xfrm>
            <a:prstGeom prst="rect">
              <a:avLst/>
            </a:prstGeom>
          </p:spPr>
        </p:pic>
      </p:grpSp>
      <p:grpSp>
        <p:nvGrpSpPr>
          <p:cNvPr id="15" name="Group 14">
            <a:extLst>
              <a:ext uri="{FF2B5EF4-FFF2-40B4-BE49-F238E27FC236}">
                <a16:creationId xmlns:a16="http://schemas.microsoft.com/office/drawing/2014/main" id="{3F40F5B0-0CC3-D14D-A06C-32EDBC78AC56}"/>
              </a:ext>
            </a:extLst>
          </p:cNvPr>
          <p:cNvGrpSpPr/>
          <p:nvPr/>
        </p:nvGrpSpPr>
        <p:grpSpPr>
          <a:xfrm>
            <a:off x="5727628" y="5164686"/>
            <a:ext cx="2808771" cy="1583639"/>
            <a:chOff x="6876256" y="5029200"/>
            <a:chExt cx="2039888" cy="1828800"/>
          </a:xfrm>
        </p:grpSpPr>
        <p:pic>
          <p:nvPicPr>
            <p:cNvPr id="16" name="Picture 15">
              <a:extLst>
                <a:ext uri="{FF2B5EF4-FFF2-40B4-BE49-F238E27FC236}">
                  <a16:creationId xmlns:a16="http://schemas.microsoft.com/office/drawing/2014/main" id="{50836D0C-9478-164A-8394-99EA63CFA478}"/>
                </a:ext>
              </a:extLst>
            </p:cNvPr>
            <p:cNvPicPr>
              <a:picLocks noChangeAspect="1"/>
            </p:cNvPicPr>
            <p:nvPr/>
          </p:nvPicPr>
          <p:blipFill rotWithShape="1">
            <a:blip r:embed="rId4">
              <a:extLst>
                <a:ext uri="{28A0092B-C50C-407E-A947-70E740481C1C}">
                  <a14:useLocalDpi xmlns:a14="http://schemas.microsoft.com/office/drawing/2010/main" val="0"/>
                </a:ext>
              </a:extLst>
            </a:blip>
            <a:srcRect l="24720"/>
            <a:stretch/>
          </p:blipFill>
          <p:spPr>
            <a:xfrm>
              <a:off x="6876256" y="5029200"/>
              <a:ext cx="1103528" cy="1828800"/>
            </a:xfrm>
            <a:prstGeom prst="rect">
              <a:avLst/>
            </a:prstGeom>
          </p:spPr>
        </p:pic>
        <p:pic>
          <p:nvPicPr>
            <p:cNvPr id="17" name="Picture 16">
              <a:extLst>
                <a:ext uri="{FF2B5EF4-FFF2-40B4-BE49-F238E27FC236}">
                  <a16:creationId xmlns:a16="http://schemas.microsoft.com/office/drawing/2014/main" id="{3959024E-CEB7-4543-846F-18105502C2BE}"/>
                </a:ext>
              </a:extLst>
            </p:cNvPr>
            <p:cNvPicPr>
              <a:picLocks noChangeAspect="1"/>
            </p:cNvPicPr>
            <p:nvPr/>
          </p:nvPicPr>
          <p:blipFill rotWithShape="1">
            <a:blip r:embed="rId5">
              <a:extLst>
                <a:ext uri="{28A0092B-C50C-407E-A947-70E740481C1C}">
                  <a14:useLocalDpi xmlns:a14="http://schemas.microsoft.com/office/drawing/2010/main" val="0"/>
                </a:ext>
              </a:extLst>
            </a:blip>
            <a:srcRect r="24702"/>
            <a:stretch/>
          </p:blipFill>
          <p:spPr>
            <a:xfrm>
              <a:off x="7812360" y="5029200"/>
              <a:ext cx="1103784" cy="1828800"/>
            </a:xfrm>
            <a:prstGeom prst="rect">
              <a:avLst/>
            </a:prstGeom>
          </p:spPr>
        </p:pic>
      </p:grpSp>
      <p:graphicFrame>
        <p:nvGraphicFramePr>
          <p:cNvPr id="18" name="Table 17">
            <a:extLst>
              <a:ext uri="{FF2B5EF4-FFF2-40B4-BE49-F238E27FC236}">
                <a16:creationId xmlns:a16="http://schemas.microsoft.com/office/drawing/2014/main" id="{CE72F5A8-28B8-8542-8F3D-4844AC52B8C9}"/>
              </a:ext>
            </a:extLst>
          </p:cNvPr>
          <p:cNvGraphicFramePr>
            <a:graphicFrameLocks noGrp="1"/>
          </p:cNvGraphicFramePr>
          <p:nvPr>
            <p:extLst>
              <p:ext uri="{D42A27DB-BD31-4B8C-83A1-F6EECF244321}">
                <p14:modId xmlns:p14="http://schemas.microsoft.com/office/powerpoint/2010/main" val="1245819741"/>
              </p:ext>
            </p:extLst>
          </p:nvPr>
        </p:nvGraphicFramePr>
        <p:xfrm>
          <a:off x="1096020" y="1244747"/>
          <a:ext cx="8854688" cy="2322987"/>
        </p:xfrm>
        <a:graphic>
          <a:graphicData uri="http://schemas.openxmlformats.org/drawingml/2006/table">
            <a:tbl>
              <a:tblPr firstRow="1" bandRow="1"/>
              <a:tblGrid>
                <a:gridCol w="2213671">
                  <a:extLst>
                    <a:ext uri="{9D8B030D-6E8A-4147-A177-3AD203B41FA5}">
                      <a16:colId xmlns:a16="http://schemas.microsoft.com/office/drawing/2014/main" val="7413536"/>
                    </a:ext>
                  </a:extLst>
                </a:gridCol>
                <a:gridCol w="3613709">
                  <a:extLst>
                    <a:ext uri="{9D8B030D-6E8A-4147-A177-3AD203B41FA5}">
                      <a16:colId xmlns:a16="http://schemas.microsoft.com/office/drawing/2014/main" val="2838498319"/>
                    </a:ext>
                  </a:extLst>
                </a:gridCol>
                <a:gridCol w="3027308">
                  <a:extLst>
                    <a:ext uri="{9D8B030D-6E8A-4147-A177-3AD203B41FA5}">
                      <a16:colId xmlns:a16="http://schemas.microsoft.com/office/drawing/2014/main" val="1826280790"/>
                    </a:ext>
                  </a:extLst>
                </a:gridCol>
              </a:tblGrid>
              <a:tr h="3589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2400" dirty="0">
                        <a:latin typeface="+mn-lt"/>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cs typeface="Arial" panose="020B0604020202020204" pitchFamily="34" charset="0"/>
                        </a:rPr>
                        <a:t>Injectable Cabotegravir for HIV PrEP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cs typeface="Arial" panose="020B0604020202020204" pitchFamily="34" charset="0"/>
                        </a:rPr>
                        <a:t>DMPA-IM for Contraception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162002815"/>
                  </a:ext>
                </a:extLst>
              </a:tr>
              <a:tr h="8294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i="1" dirty="0">
                          <a:solidFill>
                            <a:srgbClr val="000000"/>
                          </a:solidFill>
                          <a:latin typeface="+mn-lt"/>
                          <a:cs typeface="Arial" panose="020B0604020202020204" pitchFamily="34" charset="0"/>
                        </a:rPr>
                        <a:t>Injection</a:t>
                      </a:r>
                    </a:p>
                    <a:p>
                      <a:r>
                        <a:rPr lang="en-US" sz="2000" i="1" dirty="0">
                          <a:solidFill>
                            <a:srgbClr val="000000"/>
                          </a:solidFill>
                          <a:latin typeface="+mn-lt"/>
                          <a:cs typeface="Arial" panose="020B0604020202020204" pitchFamily="34" charset="0"/>
                        </a:rPr>
                        <a:t>Location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0000"/>
                          </a:solidFill>
                          <a:latin typeface="+mn-lt"/>
                          <a:cs typeface="Arial" panose="020B0604020202020204" pitchFamily="34" charset="0"/>
                        </a:rPr>
                        <a:t>Gluteal muscle (buttocks)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0000"/>
                          </a:solidFill>
                          <a:latin typeface="+mn-lt"/>
                          <a:cs typeface="Arial" panose="020B0604020202020204" pitchFamily="34" charset="0"/>
                        </a:rPr>
                        <a:t>Upper arm or gluteal muscle (buttocks)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98268034"/>
                  </a:ext>
                </a:extLst>
              </a:tr>
              <a:tr h="358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i="1" dirty="0">
                          <a:solidFill>
                            <a:srgbClr val="000000"/>
                          </a:solidFill>
                          <a:latin typeface="+mn-lt"/>
                          <a:cs typeface="Arial" panose="020B0604020202020204" pitchFamily="34" charset="0"/>
                        </a:rPr>
                        <a:t>Frequency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0000"/>
                          </a:solidFill>
                          <a:latin typeface="+mn-lt"/>
                          <a:cs typeface="Arial" panose="020B0604020202020204" pitchFamily="34" charset="0"/>
                        </a:rPr>
                        <a:t>Every 2 months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0000"/>
                          </a:solidFill>
                          <a:latin typeface="+mn-lt"/>
                          <a:cs typeface="Arial" panose="020B0604020202020204" pitchFamily="34" charset="0"/>
                        </a:rPr>
                        <a:t>Every 3 months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75181635"/>
                  </a:ext>
                </a:extLst>
              </a:tr>
              <a:tr h="358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i="1" dirty="0">
                          <a:solidFill>
                            <a:srgbClr val="000000"/>
                          </a:solidFill>
                          <a:latin typeface="+mn-lt"/>
                          <a:cs typeface="Arial" panose="020B0604020202020204" pitchFamily="34" charset="0"/>
                        </a:rPr>
                        <a:t>Volume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0000"/>
                          </a:solidFill>
                          <a:latin typeface="+mn-lt"/>
                          <a:cs typeface="Arial" panose="020B0604020202020204" pitchFamily="34" charset="0"/>
                        </a:rPr>
                        <a:t>3 mL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solidFill>
                            <a:srgbClr val="000000"/>
                          </a:solidFill>
                          <a:latin typeface="+mn-lt"/>
                          <a:cs typeface="Arial" panose="020B0604020202020204" pitchFamily="34" charset="0"/>
                        </a:rPr>
                        <a:t>1ml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16266125"/>
                  </a:ext>
                </a:extLst>
              </a:tr>
            </a:tbl>
          </a:graphicData>
        </a:graphic>
      </p:graphicFrame>
    </p:spTree>
    <p:extLst>
      <p:ext uri="{BB962C8B-B14F-4D97-AF65-F5344CB8AC3E}">
        <p14:creationId xmlns:p14="http://schemas.microsoft.com/office/powerpoint/2010/main" val="274433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2B12-2FC1-48D7-D4AB-67564E315B03}"/>
              </a:ext>
            </a:extLst>
          </p:cNvPr>
          <p:cNvSpPr>
            <a:spLocks noGrp="1"/>
          </p:cNvSpPr>
          <p:nvPr>
            <p:ph type="ctrTitle"/>
          </p:nvPr>
        </p:nvSpPr>
        <p:spPr/>
        <p:txBody>
          <a:bodyPr/>
          <a:lstStyle/>
          <a:p>
            <a:r>
              <a:rPr lang="en-US" dirty="0"/>
              <a:t>Clinical Research</a:t>
            </a:r>
          </a:p>
        </p:txBody>
      </p:sp>
    </p:spTree>
    <p:extLst>
      <p:ext uri="{BB962C8B-B14F-4D97-AF65-F5344CB8AC3E}">
        <p14:creationId xmlns:p14="http://schemas.microsoft.com/office/powerpoint/2010/main" val="41427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65126"/>
            <a:ext cx="10882744" cy="750077"/>
          </a:xfrm>
        </p:spPr>
        <p:txBody>
          <a:bodyPr>
            <a:normAutofit/>
          </a:bodyPr>
          <a:lstStyle/>
          <a:p>
            <a:r>
              <a:rPr lang="en-US" dirty="0"/>
              <a:t>CAB for HIV PrEP Efficacy Trials Design</a:t>
            </a:r>
          </a:p>
        </p:txBody>
      </p:sp>
      <p:pic>
        <p:nvPicPr>
          <p:cNvPr id="10" name="Picture Placeholder 10">
            <a:extLst>
              <a:ext uri="{FF2B5EF4-FFF2-40B4-BE49-F238E27FC236}">
                <a16:creationId xmlns:a16="http://schemas.microsoft.com/office/drawing/2014/main" id="{948D037D-19B5-D940-8C9B-EEC45B8B8029}"/>
              </a:ext>
            </a:extLst>
          </p:cNvPr>
          <p:cNvPicPr>
            <a:picLocks noChangeAspect="1"/>
          </p:cNvPicPr>
          <p:nvPr/>
        </p:nvPicPr>
        <p:blipFill>
          <a:blip r:embed="rId3"/>
          <a:srcRect l="3196" r="3196"/>
          <a:stretch>
            <a:fillRect/>
          </a:stretch>
        </p:blipFill>
        <p:spPr>
          <a:xfrm>
            <a:off x="6407392" y="1368478"/>
            <a:ext cx="5601157" cy="4422724"/>
          </a:xfrm>
          <a:prstGeom prst="rect">
            <a:avLst/>
          </a:prstGeom>
          <a:ln>
            <a:solidFill>
              <a:schemeClr val="accent1"/>
            </a:solidFill>
          </a:ln>
        </p:spPr>
      </p:pic>
      <p:sp>
        <p:nvSpPr>
          <p:cNvPr id="20" name="Content Placeholder 2">
            <a:extLst>
              <a:ext uri="{FF2B5EF4-FFF2-40B4-BE49-F238E27FC236}">
                <a16:creationId xmlns:a16="http://schemas.microsoft.com/office/drawing/2014/main" id="{89C35A44-212C-A94A-8AD6-44FD3F76E208}"/>
              </a:ext>
            </a:extLst>
          </p:cNvPr>
          <p:cNvSpPr txBox="1">
            <a:spLocks/>
          </p:cNvSpPr>
          <p:nvPr/>
        </p:nvSpPr>
        <p:spPr>
          <a:xfrm>
            <a:off x="838200" y="1256666"/>
            <a:ext cx="5569192" cy="44789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t>Two efficacy trials with similar designs</a:t>
            </a:r>
          </a:p>
          <a:p>
            <a:pPr lvl="1"/>
            <a:r>
              <a:rPr lang="en-US" sz="2000" dirty="0"/>
              <a:t>HPTN 083 enrolled MSM and TGW </a:t>
            </a:r>
          </a:p>
          <a:p>
            <a:pPr lvl="1"/>
            <a:r>
              <a:rPr lang="en-US" sz="2000" dirty="0"/>
              <a:t>HPTN 084 enrolled cisgender women</a:t>
            </a:r>
          </a:p>
          <a:p>
            <a:pPr>
              <a:spcBef>
                <a:spcPts val="0"/>
              </a:spcBef>
            </a:pPr>
            <a:r>
              <a:rPr lang="en-US" sz="2000" dirty="0"/>
              <a:t>“Double dummy, double blind”  </a:t>
            </a:r>
          </a:p>
          <a:p>
            <a:pPr lvl="1"/>
            <a:r>
              <a:rPr lang="en-US" sz="2000" dirty="0"/>
              <a:t>All participants receive injections AND oral tablets, and are randomly assigned to 1 of 2 groups:</a:t>
            </a:r>
          </a:p>
          <a:p>
            <a:pPr lvl="1"/>
            <a:r>
              <a:rPr lang="en-US" sz="2000" dirty="0"/>
              <a:t>Group A active CAB injection and placebo tablet</a:t>
            </a:r>
          </a:p>
          <a:p>
            <a:pPr lvl="1"/>
            <a:r>
              <a:rPr lang="en-US" sz="2000" dirty="0"/>
              <a:t>Group B placebo injection and active oral TDF/FTC tablet</a:t>
            </a:r>
          </a:p>
          <a:p>
            <a:pPr>
              <a:spcBef>
                <a:spcPts val="0"/>
              </a:spcBef>
            </a:pPr>
            <a:r>
              <a:rPr lang="en-US" sz="2000" dirty="0"/>
              <a:t>Participants in active CAB arm take oral CAB for 5 weeks prior to injection to ensure no adverse reactions   </a:t>
            </a:r>
          </a:p>
        </p:txBody>
      </p:sp>
    </p:spTree>
    <p:extLst>
      <p:ext uri="{BB962C8B-B14F-4D97-AF65-F5344CB8AC3E}">
        <p14:creationId xmlns:p14="http://schemas.microsoft.com/office/powerpoint/2010/main" val="4031222601"/>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39306</TotalTime>
  <Words>3711</Words>
  <Application>Microsoft Macintosh PowerPoint</Application>
  <PresentationFormat>Widescreen</PresentationFormat>
  <Paragraphs>398</Paragraphs>
  <Slides>37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Narrow</vt:lpstr>
      <vt:lpstr>Calibri</vt:lpstr>
      <vt:lpstr>Helvetica</vt:lpstr>
      <vt:lpstr>Lato</vt:lpstr>
      <vt:lpstr>STIXGeneral-Regular</vt:lpstr>
      <vt:lpstr>Wingdings</vt:lpstr>
      <vt:lpstr>Office Theme</vt:lpstr>
      <vt:lpstr>CAB for PrEP for Advocates</vt:lpstr>
      <vt:lpstr>Outline</vt:lpstr>
      <vt:lpstr>What is Cabotegravir (CAB)?</vt:lpstr>
      <vt:lpstr>What is Injectable Cabotegravir?</vt:lpstr>
      <vt:lpstr>CAB for HIV Treatment: Summary </vt:lpstr>
      <vt:lpstr>CAB for Prevention: Summary</vt:lpstr>
      <vt:lpstr>CAB for HIV PrEP Compared to Injectable Contraception</vt:lpstr>
      <vt:lpstr>Clinical Research</vt:lpstr>
      <vt:lpstr>CAB for HIV PrEP Efficacy Trials Design</vt:lpstr>
      <vt:lpstr>Efficacy Trials: Summary</vt:lpstr>
      <vt:lpstr>Efficacy Trials: Data</vt:lpstr>
      <vt:lpstr>Efficacy Trials: Summary</vt:lpstr>
      <vt:lpstr>Ongoing Clinical Studies</vt:lpstr>
      <vt:lpstr>Ongoing Clinical Studies</vt:lpstr>
      <vt:lpstr>What Do Participants Think of Injectable CAB?</vt:lpstr>
      <vt:lpstr>Regulatory and Guideline Status</vt:lpstr>
      <vt:lpstr>CAB for PrEP: Regulatory Approval Status</vt:lpstr>
      <vt:lpstr>Key Regulatory Decisions: Status and Implications</vt:lpstr>
      <vt:lpstr>Guidelines</vt:lpstr>
      <vt:lpstr>Preparing for Implementation</vt:lpstr>
      <vt:lpstr>Coalition to Accelerate Access to Long-Acting PrEP </vt:lpstr>
      <vt:lpstr>Pathway to Access &amp; Impact</vt:lpstr>
      <vt:lpstr>Pathway to Access &amp; Impact</vt:lpstr>
      <vt:lpstr>Key Issues: Delivery Channels</vt:lpstr>
      <vt:lpstr>Key Issues: HIV Testing</vt:lpstr>
      <vt:lpstr>Key Issues: Cost</vt:lpstr>
      <vt:lpstr>Key Issues: Supply </vt:lpstr>
      <vt:lpstr>Implementation Studies: Overview</vt:lpstr>
      <vt:lpstr>Implementation Studies: Geographically </vt:lpstr>
      <vt:lpstr>Implementation Studies: Geographically </vt:lpstr>
      <vt:lpstr>PrEP Implementation Studies, as of March 2023 </vt:lpstr>
      <vt:lpstr>Implementation Studies: Population</vt:lpstr>
      <vt:lpstr>Advocacy</vt:lpstr>
      <vt:lpstr>How are Advocates Involved? </vt:lpstr>
      <vt:lpstr>Advocacy Priorities to Shape the CAB Agenda </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Navita Jain</cp:lastModifiedBy>
  <cp:revision>844</cp:revision>
  <cp:lastPrinted>2023-02-16T15:50:38Z</cp:lastPrinted>
  <dcterms:created xsi:type="dcterms:W3CDTF">2020-10-01T10:59:57Z</dcterms:created>
  <dcterms:modified xsi:type="dcterms:W3CDTF">2023-03-13T06:33:10Z</dcterms:modified>
</cp:coreProperties>
</file>