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8.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23" r:id="rId5"/>
    <p:sldMasterId id="2147483732" r:id="rId6"/>
    <p:sldMasterId id="2147483739" r:id="rId7"/>
    <p:sldMasterId id="2147483745" r:id="rId8"/>
    <p:sldMasterId id="2147483796" r:id="rId9"/>
    <p:sldMasterId id="2147483827" r:id="rId10"/>
    <p:sldMasterId id="2147483831" r:id="rId11"/>
    <p:sldMasterId id="2147483856" r:id="rId12"/>
  </p:sldMasterIdLst>
  <p:notesMasterIdLst>
    <p:notesMasterId r:id="rId66"/>
  </p:notesMasterIdLst>
  <p:sldIdLst>
    <p:sldId id="256" r:id="rId13"/>
    <p:sldId id="2147476071" r:id="rId14"/>
    <p:sldId id="2147476073" r:id="rId15"/>
    <p:sldId id="642" r:id="rId16"/>
    <p:sldId id="2147375467" r:id="rId17"/>
    <p:sldId id="2147375442" r:id="rId18"/>
    <p:sldId id="2146847459" r:id="rId19"/>
    <p:sldId id="2146847731" r:id="rId20"/>
    <p:sldId id="2147375443" r:id="rId21"/>
    <p:sldId id="2147375444" r:id="rId22"/>
    <p:sldId id="644" r:id="rId23"/>
    <p:sldId id="2147476068" r:id="rId24"/>
    <p:sldId id="2147476074" r:id="rId25"/>
    <p:sldId id="2147476064" r:id="rId26"/>
    <p:sldId id="2147476080" r:id="rId27"/>
    <p:sldId id="2147476081" r:id="rId28"/>
    <p:sldId id="2147476069" r:id="rId29"/>
    <p:sldId id="2147375452" r:id="rId30"/>
    <p:sldId id="2147375464" r:id="rId31"/>
    <p:sldId id="2147375455" r:id="rId32"/>
    <p:sldId id="2147375454" r:id="rId33"/>
    <p:sldId id="459" r:id="rId34"/>
    <p:sldId id="2147375456" r:id="rId35"/>
    <p:sldId id="2147375465" r:id="rId36"/>
    <p:sldId id="2147476070" r:id="rId37"/>
    <p:sldId id="2147375460" r:id="rId38"/>
    <p:sldId id="2147375461" r:id="rId39"/>
    <p:sldId id="2147375462" r:id="rId40"/>
    <p:sldId id="267" r:id="rId41"/>
    <p:sldId id="2147476066" r:id="rId42"/>
    <p:sldId id="419" r:id="rId43"/>
    <p:sldId id="421" r:id="rId44"/>
    <p:sldId id="423" r:id="rId45"/>
    <p:sldId id="384" r:id="rId46"/>
    <p:sldId id="394" r:id="rId47"/>
    <p:sldId id="435" r:id="rId48"/>
    <p:sldId id="411" r:id="rId49"/>
    <p:sldId id="398" r:id="rId50"/>
    <p:sldId id="2147375436" r:id="rId51"/>
    <p:sldId id="2147476078" r:id="rId52"/>
    <p:sldId id="2147375466" r:id="rId53"/>
    <p:sldId id="415" r:id="rId54"/>
    <p:sldId id="413" r:id="rId55"/>
    <p:sldId id="403" r:id="rId56"/>
    <p:sldId id="409" r:id="rId57"/>
    <p:sldId id="646" r:id="rId58"/>
    <p:sldId id="645" r:id="rId59"/>
    <p:sldId id="2146847456" r:id="rId60"/>
    <p:sldId id="2147375468" r:id="rId61"/>
    <p:sldId id="2147476076" r:id="rId62"/>
    <p:sldId id="647" r:id="rId63"/>
    <p:sldId id="2147375458" r:id="rId64"/>
    <p:sldId id="214737545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885C08-C846-978E-298C-862E400E1639}" name="Ashley Mayo" initials="AM" userId="S::amayo@fhi360.org::7b0347e3-e893-48f6-af4a-3fd1d59def47" providerId="AD"/>
  <p188:author id="{E358D411-2848-6118-3BD4-2F7026B1C649}" name="Ashley Mayo" initials="AM" userId="S::AMayo@fhi360.org::7b0347e3-e893-48f6-af4a-3fd1d59def47" providerId="AD"/>
  <p188:author id="{13515629-DD85-B560-5CDB-A669014F81A1}" name="Katie Williams" initials="KW" userId="S::KtWilliams@fhi360.org::5f1bf0e6-3ff6-4d92-8b85-a4340d55b8fc" providerId="AD"/>
  <p188:author id="{3F1D7C2C-390B-79B4-94E4-0882ACE2AB6C}" name="Katie Williams" initials="KW" userId="S::ktwilliams@fhi360.org::5f1bf0e6-3ff6-4d92-8b85-a4340d55b8fc" providerId="AD"/>
  <p188:author id="{12E33251-7945-1123-668D-339EABD890AD}" name="John Steytler" initials="JS" userId="S::jsteytler@popcouncil.org::5712099f-ae73-486b-9e29-3dfa4bae8485" providerId="AD"/>
  <p188:author id="{54F51854-766E-ADFA-F5F2-B9FF4592FFCE}" name="Rose Wilcher" initials="RM" userId="S::RWilcher@fhi360.org::8b443828-8859-4988-9afd-0474f2a8cf88" providerId="AD"/>
  <p188:author id="{F0A94B83-1931-52E1-7E47-291F51BC1888}" name="Bunge, Katherine E (MD)" initials="B(" userId="S::bungke_upmc.edu#ext#@fhi360web.onmicrosoft.com::0edfb2e4-5a47-47f5-a6b6-87f8efb97542" providerId="AD"/>
  <p188:author id="{641BDC97-742C-1D2E-BFE1-2E008DBC6D54}" name="Stevie Daniels" initials="SD" userId="S::SDaniels@fhi360.org::8d7c1f30-1a59-46dc-a08c-f8b023872669" providerId="AD"/>
  <p188:author id="{EBB5C5B4-77C0-3995-C6E5-86EFC77CE074}" name="Katie Schwartz" initials="KS" userId="S::KSchwartz@fhi360.org::b4babe39-de04-4206-95b2-c6026c8fda13" providerId="AD"/>
  <p188:author id="{6489A4DD-0E4A-ECC1-A32B-60DC9BABF451}" name="Lisa Noguchi" initials="LN" userId="S::lnoguchi_jhpiego.org#ext#@fhi360web.onmicrosoft.com::9353c21d-d65c-4713-a695-e7e19e23ff82"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BC02F-421D-49F3-B8E4-B7DE8FC043EB}" v="12" dt="2024-04-03T15:12:11.099"/>
    <p1510:client id="{8B87EFC5-25A3-4426-9152-32C04A6FE95D}" v="33" dt="2024-04-03T15:12:22.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07"/>
  </p:normalViewPr>
  <p:slideViewPr>
    <p:cSldViewPr snapToGrid="0">
      <p:cViewPr varScale="1">
        <p:scale>
          <a:sx n="95" d="100"/>
          <a:sy n="95"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diagrams/_rels/data3.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image" Target="../media/image104.tiff"/></Relationships>
</file>

<file path=ppt/diagrams/_rels/drawing3.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image" Target="../media/image104.tiff"/></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63FCCC-5604-417C-8C1D-805097A3D524}" type="doc">
      <dgm:prSet loTypeId="urn:microsoft.com/office/officeart/2009/3/layout/IncreasingArrowsProcess" loCatId="process" qsTypeId="urn:microsoft.com/office/officeart/2005/8/quickstyle/simple1" qsCatId="simple" csTypeId="urn:microsoft.com/office/officeart/2005/8/colors/colorful2" csCatId="colorful" phldr="1"/>
      <dgm:spPr/>
      <dgm:t>
        <a:bodyPr/>
        <a:lstStyle/>
        <a:p>
          <a:endParaRPr lang="en-US"/>
        </a:p>
      </dgm:t>
    </dgm:pt>
    <dgm:pt modelId="{541D11E9-3A51-4B37-9E97-39E2821A4AAB}">
      <dgm:prSet phldrT="[Text]"/>
      <dgm:spPr/>
      <dgm:t>
        <a:bodyPr/>
        <a:lstStyle/>
        <a:p>
          <a:r>
            <a:rPr lang="en-US" b="1">
              <a:latin typeface="Poppins" panose="00000500000000000000" pitchFamily="2" charset="0"/>
              <a:cs typeface="Poppins" panose="00000500000000000000" pitchFamily="2" charset="0"/>
            </a:rPr>
            <a:t>Largest amount of safety data for oral PrEP (TDF/FTC)</a:t>
          </a:r>
        </a:p>
      </dgm:t>
    </dgm:pt>
    <dgm:pt modelId="{F74CF643-2A52-4D16-81FE-25A012CD0125}" type="parTrans" cxnId="{4FA90A29-CD3B-4138-9A1C-F1A1C6A6BEB0}">
      <dgm:prSet/>
      <dgm:spPr/>
      <dgm:t>
        <a:bodyPr/>
        <a:lstStyle/>
        <a:p>
          <a:endParaRPr lang="en-US" b="1">
            <a:latin typeface="Poppins" panose="00000500000000000000" pitchFamily="2" charset="0"/>
            <a:cs typeface="Poppins" panose="00000500000000000000" pitchFamily="2" charset="0"/>
          </a:endParaRPr>
        </a:p>
      </dgm:t>
    </dgm:pt>
    <dgm:pt modelId="{6354CF0E-1699-4A86-A4AD-9F8CBC26283B}" type="sibTrans" cxnId="{4FA90A29-CD3B-4138-9A1C-F1A1C6A6BEB0}">
      <dgm:prSet/>
      <dgm:spPr/>
      <dgm:t>
        <a:bodyPr/>
        <a:lstStyle/>
        <a:p>
          <a:endParaRPr lang="en-US" b="1">
            <a:latin typeface="Poppins" panose="00000500000000000000" pitchFamily="2" charset="0"/>
            <a:cs typeface="Poppins" panose="00000500000000000000" pitchFamily="2" charset="0"/>
          </a:endParaRPr>
        </a:p>
      </dgm:t>
    </dgm:pt>
    <dgm:pt modelId="{C5EC2FA2-6504-4FC9-81C0-E5451653D515}">
      <dgm:prSet phldrT="[Text]"/>
      <dgm:spPr/>
      <dgm:t>
        <a:bodyPr/>
        <a:lstStyle/>
        <a:p>
          <a:r>
            <a:rPr lang="en-US" b="1">
              <a:latin typeface="Poppins" panose="00000500000000000000" pitchFamily="2" charset="0"/>
              <a:cs typeface="Poppins" panose="00000500000000000000" pitchFamily="2" charset="0"/>
            </a:rPr>
            <a:t>Oral PrEP</a:t>
          </a:r>
        </a:p>
        <a:p>
          <a:r>
            <a:rPr lang="en-US" b="0">
              <a:latin typeface="Poppins" panose="00000500000000000000" pitchFamily="2" charset="0"/>
              <a:cs typeface="Poppins" panose="00000500000000000000" pitchFamily="2" charset="0"/>
            </a:rPr>
            <a:t>No evidence of negative impact on pregnancy or infant outcomes </a:t>
          </a:r>
        </a:p>
        <a:p>
          <a:r>
            <a:rPr lang="en-US" b="0">
              <a:latin typeface="Poppins" panose="00000500000000000000" pitchFamily="2" charset="0"/>
              <a:cs typeface="Poppins" panose="00000500000000000000" pitchFamily="2" charset="0"/>
            </a:rPr>
            <a:t>Full WHO recommendation during pregnancy and breastfeeding in place</a:t>
          </a:r>
        </a:p>
      </dgm:t>
    </dgm:pt>
    <dgm:pt modelId="{753F2142-5E6C-4E60-BA29-4EDD221D1DE1}" type="parTrans" cxnId="{0BFD5E33-18CC-4F56-8D7C-3C1DB1A09229}">
      <dgm:prSet/>
      <dgm:spPr/>
      <dgm:t>
        <a:bodyPr/>
        <a:lstStyle/>
        <a:p>
          <a:endParaRPr lang="en-US" b="1">
            <a:latin typeface="Poppins" panose="00000500000000000000" pitchFamily="2" charset="0"/>
            <a:cs typeface="Poppins" panose="00000500000000000000" pitchFamily="2" charset="0"/>
          </a:endParaRPr>
        </a:p>
      </dgm:t>
    </dgm:pt>
    <dgm:pt modelId="{6B6950DA-FD78-4F62-86B9-5C6D523823BF}" type="sibTrans" cxnId="{0BFD5E33-18CC-4F56-8D7C-3C1DB1A09229}">
      <dgm:prSet/>
      <dgm:spPr/>
      <dgm:t>
        <a:bodyPr/>
        <a:lstStyle/>
        <a:p>
          <a:endParaRPr lang="en-US" b="1">
            <a:latin typeface="Poppins" panose="00000500000000000000" pitchFamily="2" charset="0"/>
            <a:cs typeface="Poppins" panose="00000500000000000000" pitchFamily="2" charset="0"/>
          </a:endParaRPr>
        </a:p>
      </dgm:t>
    </dgm:pt>
    <dgm:pt modelId="{123A2158-0A55-4B27-A70A-C27F5AC9B25F}">
      <dgm:prSet phldrT="[Text]"/>
      <dgm:spPr/>
      <dgm:t>
        <a:bodyPr/>
        <a:lstStyle/>
        <a:p>
          <a:r>
            <a:rPr lang="en-US" b="1">
              <a:latin typeface="Poppins" panose="00000500000000000000" pitchFamily="2" charset="0"/>
              <a:cs typeface="Poppins" panose="00000500000000000000" pitchFamily="2" charset="0"/>
            </a:rPr>
            <a:t>Strong safety data in pregnancy and breastfeeding</a:t>
          </a:r>
        </a:p>
      </dgm:t>
    </dgm:pt>
    <dgm:pt modelId="{0883C8A0-A0F2-43CC-A7A9-6280658FB8CC}" type="parTrans" cxnId="{797EDE30-960E-47E4-A5DE-84E4B69801A1}">
      <dgm:prSet/>
      <dgm:spPr/>
      <dgm:t>
        <a:bodyPr/>
        <a:lstStyle/>
        <a:p>
          <a:endParaRPr lang="en-US" b="1">
            <a:latin typeface="Poppins" panose="00000500000000000000" pitchFamily="2" charset="0"/>
            <a:cs typeface="Poppins" panose="00000500000000000000" pitchFamily="2" charset="0"/>
          </a:endParaRPr>
        </a:p>
      </dgm:t>
    </dgm:pt>
    <dgm:pt modelId="{9C73FAF5-A2A6-4BCE-9AC6-259F56A05F1F}" type="sibTrans" cxnId="{797EDE30-960E-47E4-A5DE-84E4B69801A1}">
      <dgm:prSet/>
      <dgm:spPr/>
      <dgm:t>
        <a:bodyPr/>
        <a:lstStyle/>
        <a:p>
          <a:endParaRPr lang="en-US" b="1">
            <a:latin typeface="Poppins" panose="00000500000000000000" pitchFamily="2" charset="0"/>
            <a:cs typeface="Poppins" panose="00000500000000000000" pitchFamily="2" charset="0"/>
          </a:endParaRPr>
        </a:p>
      </dgm:t>
    </dgm:pt>
    <dgm:pt modelId="{7F4A8325-EF57-427B-908D-C1B38618219B}">
      <dgm:prSet phldrT="[Text]"/>
      <dgm:spPr/>
      <dgm:t>
        <a:bodyPr/>
        <a:lstStyle/>
        <a:p>
          <a:r>
            <a:rPr lang="en-US" b="1">
              <a:latin typeface="Poppins" panose="00000500000000000000" pitchFamily="2" charset="0"/>
              <a:cs typeface="Poppins" panose="00000500000000000000" pitchFamily="2" charset="0"/>
            </a:rPr>
            <a:t>PrEP ring</a:t>
          </a:r>
        </a:p>
        <a:p>
          <a:r>
            <a:rPr lang="en-US" b="0">
              <a:latin typeface="Poppins" panose="00000500000000000000" pitchFamily="2" charset="0"/>
              <a:cs typeface="Poppins" panose="00000500000000000000" pitchFamily="2" charset="0"/>
            </a:rPr>
            <a:t>No evidence of negative impact on pregnancy or infant outcomes </a:t>
          </a:r>
        </a:p>
        <a:p>
          <a:r>
            <a:rPr lang="en-US">
              <a:latin typeface="Poppins" panose="00000500000000000000" pitchFamily="2" charset="0"/>
              <a:cs typeface="Poppins" panose="00000500000000000000" pitchFamily="2" charset="0"/>
            </a:rPr>
            <a:t>PrEP ring not yet recommended during pregnancy and breastfeeding in WHO guidelines, but with emerging evidence, WHO can respond favorably and will update WHO guidelines in the next year or two.</a:t>
          </a:r>
          <a:endParaRPr lang="en-US" b="0">
            <a:solidFill>
              <a:schemeClr val="accent2"/>
            </a:solidFill>
            <a:highlight>
              <a:srgbClr val="FFFF00"/>
            </a:highlight>
            <a:latin typeface="Poppins" panose="00000500000000000000" pitchFamily="2" charset="0"/>
            <a:cs typeface="Poppins" panose="00000500000000000000" pitchFamily="2" charset="0"/>
          </a:endParaRPr>
        </a:p>
      </dgm:t>
    </dgm:pt>
    <dgm:pt modelId="{5A577CAE-CE7F-4CD3-A117-744BDEE8A1D8}" type="parTrans" cxnId="{8E37D63F-481D-4149-9270-F495C4F2D23A}">
      <dgm:prSet/>
      <dgm:spPr/>
      <dgm:t>
        <a:bodyPr/>
        <a:lstStyle/>
        <a:p>
          <a:endParaRPr lang="en-US" b="1">
            <a:latin typeface="Poppins" panose="00000500000000000000" pitchFamily="2" charset="0"/>
            <a:cs typeface="Poppins" panose="00000500000000000000" pitchFamily="2" charset="0"/>
          </a:endParaRPr>
        </a:p>
      </dgm:t>
    </dgm:pt>
    <dgm:pt modelId="{1E8E3AF9-7223-49A2-9CD9-0630C1DEEFF7}" type="sibTrans" cxnId="{8E37D63F-481D-4149-9270-F495C4F2D23A}">
      <dgm:prSet/>
      <dgm:spPr/>
      <dgm:t>
        <a:bodyPr/>
        <a:lstStyle/>
        <a:p>
          <a:endParaRPr lang="en-US" b="1">
            <a:latin typeface="Poppins" panose="00000500000000000000" pitchFamily="2" charset="0"/>
            <a:cs typeface="Poppins" panose="00000500000000000000" pitchFamily="2" charset="0"/>
          </a:endParaRPr>
        </a:p>
      </dgm:t>
    </dgm:pt>
    <dgm:pt modelId="{DC75189E-E8E7-405B-8E1C-7DDB69AA0134}">
      <dgm:prSet phldrT="[Text]"/>
      <dgm:spPr/>
      <dgm:t>
        <a:bodyPr/>
        <a:lstStyle/>
        <a:p>
          <a:r>
            <a:rPr lang="en-US" b="1">
              <a:latin typeface="Poppins" panose="00000500000000000000" pitchFamily="2" charset="0"/>
              <a:cs typeface="Poppins" panose="00000500000000000000" pitchFamily="2" charset="0"/>
            </a:rPr>
            <a:t> Limited but growing safety data</a:t>
          </a:r>
        </a:p>
      </dgm:t>
    </dgm:pt>
    <dgm:pt modelId="{AA6D5846-EAD6-4763-A727-479BABE240CD}" type="parTrans" cxnId="{B387A2CA-74A7-4689-914B-7DABAFC9EF32}">
      <dgm:prSet/>
      <dgm:spPr/>
      <dgm:t>
        <a:bodyPr/>
        <a:lstStyle/>
        <a:p>
          <a:endParaRPr lang="en-US" b="1">
            <a:latin typeface="Poppins" panose="00000500000000000000" pitchFamily="2" charset="0"/>
            <a:cs typeface="Poppins" panose="00000500000000000000" pitchFamily="2" charset="0"/>
          </a:endParaRPr>
        </a:p>
      </dgm:t>
    </dgm:pt>
    <dgm:pt modelId="{6DE12570-B57A-4EBA-9B35-8D8849FFF6D4}" type="sibTrans" cxnId="{B387A2CA-74A7-4689-914B-7DABAFC9EF32}">
      <dgm:prSet/>
      <dgm:spPr/>
      <dgm:t>
        <a:bodyPr/>
        <a:lstStyle/>
        <a:p>
          <a:endParaRPr lang="en-US" b="1">
            <a:latin typeface="Poppins" panose="00000500000000000000" pitchFamily="2" charset="0"/>
            <a:cs typeface="Poppins" panose="00000500000000000000" pitchFamily="2" charset="0"/>
          </a:endParaRPr>
        </a:p>
      </dgm:t>
    </dgm:pt>
    <dgm:pt modelId="{E37A28FA-B91B-456C-96C6-1AE4214E5089}">
      <dgm:prSet phldrT="[Text]"/>
      <dgm:spPr/>
      <dgm:t>
        <a:bodyPr/>
        <a:lstStyle/>
        <a:p>
          <a:r>
            <a:rPr lang="en-US" b="1">
              <a:latin typeface="Poppins" panose="00000500000000000000" pitchFamily="2" charset="0"/>
              <a:cs typeface="Poppins" panose="00000500000000000000" pitchFamily="2" charset="0"/>
            </a:rPr>
            <a:t>CAB PrEP</a:t>
          </a:r>
        </a:p>
        <a:p>
          <a:r>
            <a:rPr lang="en-US" b="0">
              <a:latin typeface="Poppins" panose="00000500000000000000" pitchFamily="2" charset="0"/>
              <a:cs typeface="Poppins" panose="00000500000000000000" pitchFamily="2" charset="0"/>
            </a:rPr>
            <a:t>Least amount of safety data during pregnancy, but no concerns identified (more data needed). No published breastfeeding safety data. </a:t>
          </a:r>
        </a:p>
        <a:p>
          <a:r>
            <a:rPr lang="en-US" b="0">
              <a:latin typeface="Poppins" panose="00000500000000000000" pitchFamily="2" charset="0"/>
              <a:cs typeface="Poppins" panose="00000500000000000000" pitchFamily="2" charset="0"/>
            </a:rPr>
            <a:t>WHO actively seeking review of pregnancy data.</a:t>
          </a:r>
        </a:p>
      </dgm:t>
    </dgm:pt>
    <dgm:pt modelId="{0F922F15-FE29-4E50-9679-A8D0AF4A2A71}" type="parTrans" cxnId="{1643C8CB-4306-4D81-BF58-C765EEFC9A78}">
      <dgm:prSet/>
      <dgm:spPr/>
      <dgm:t>
        <a:bodyPr/>
        <a:lstStyle/>
        <a:p>
          <a:endParaRPr lang="en-US" b="1">
            <a:latin typeface="Poppins" panose="00000500000000000000" pitchFamily="2" charset="0"/>
            <a:cs typeface="Poppins" panose="00000500000000000000" pitchFamily="2" charset="0"/>
          </a:endParaRPr>
        </a:p>
      </dgm:t>
    </dgm:pt>
    <dgm:pt modelId="{4F12A0CC-7E3B-447E-8D26-4F953AB1DFA7}" type="sibTrans" cxnId="{1643C8CB-4306-4D81-BF58-C765EEFC9A78}">
      <dgm:prSet/>
      <dgm:spPr/>
      <dgm:t>
        <a:bodyPr/>
        <a:lstStyle/>
        <a:p>
          <a:endParaRPr lang="en-US" b="1">
            <a:latin typeface="Poppins" panose="00000500000000000000" pitchFamily="2" charset="0"/>
            <a:cs typeface="Poppins" panose="00000500000000000000" pitchFamily="2" charset="0"/>
          </a:endParaRPr>
        </a:p>
      </dgm:t>
    </dgm:pt>
    <dgm:pt modelId="{3A393183-BFE7-4469-A3A9-874C0AC78F1B}" type="pres">
      <dgm:prSet presAssocID="{3A63FCCC-5604-417C-8C1D-805097A3D524}" presName="Name0" presStyleCnt="0">
        <dgm:presLayoutVars>
          <dgm:chMax val="5"/>
          <dgm:chPref val="5"/>
          <dgm:dir/>
          <dgm:animLvl val="lvl"/>
        </dgm:presLayoutVars>
      </dgm:prSet>
      <dgm:spPr/>
    </dgm:pt>
    <dgm:pt modelId="{AA74BD08-1DE3-47BC-97BB-F859B6870631}" type="pres">
      <dgm:prSet presAssocID="{541D11E9-3A51-4B37-9E97-39E2821A4AAB}" presName="parentText1" presStyleLbl="node1" presStyleIdx="0" presStyleCnt="3">
        <dgm:presLayoutVars>
          <dgm:chMax/>
          <dgm:chPref val="3"/>
          <dgm:bulletEnabled val="1"/>
        </dgm:presLayoutVars>
      </dgm:prSet>
      <dgm:spPr/>
    </dgm:pt>
    <dgm:pt modelId="{89AC5461-2973-4205-8486-8DADBB086454}" type="pres">
      <dgm:prSet presAssocID="{541D11E9-3A51-4B37-9E97-39E2821A4AAB}" presName="childText1" presStyleLbl="solidAlignAcc1" presStyleIdx="0" presStyleCnt="3">
        <dgm:presLayoutVars>
          <dgm:chMax val="0"/>
          <dgm:chPref val="0"/>
          <dgm:bulletEnabled val="1"/>
        </dgm:presLayoutVars>
      </dgm:prSet>
      <dgm:spPr/>
    </dgm:pt>
    <dgm:pt modelId="{901EB11D-00B9-499C-A040-765C63ED967D}" type="pres">
      <dgm:prSet presAssocID="{123A2158-0A55-4B27-A70A-C27F5AC9B25F}" presName="parentText2" presStyleLbl="node1" presStyleIdx="1" presStyleCnt="3">
        <dgm:presLayoutVars>
          <dgm:chMax/>
          <dgm:chPref val="3"/>
          <dgm:bulletEnabled val="1"/>
        </dgm:presLayoutVars>
      </dgm:prSet>
      <dgm:spPr/>
    </dgm:pt>
    <dgm:pt modelId="{4AA6FBE4-CF2E-473A-B9D9-95C119DEB87E}" type="pres">
      <dgm:prSet presAssocID="{123A2158-0A55-4B27-A70A-C27F5AC9B25F}" presName="childText2" presStyleLbl="solidAlignAcc1" presStyleIdx="1" presStyleCnt="3" custScaleY="119570" custLinFactNeighborX="0">
        <dgm:presLayoutVars>
          <dgm:chMax val="0"/>
          <dgm:chPref val="0"/>
          <dgm:bulletEnabled val="1"/>
        </dgm:presLayoutVars>
      </dgm:prSet>
      <dgm:spPr/>
    </dgm:pt>
    <dgm:pt modelId="{62A779A5-C49B-4CE2-9759-BF631BA63280}" type="pres">
      <dgm:prSet presAssocID="{DC75189E-E8E7-405B-8E1C-7DDB69AA0134}" presName="parentText3" presStyleLbl="node1" presStyleIdx="2" presStyleCnt="3">
        <dgm:presLayoutVars>
          <dgm:chMax/>
          <dgm:chPref val="3"/>
          <dgm:bulletEnabled val="1"/>
        </dgm:presLayoutVars>
      </dgm:prSet>
      <dgm:spPr/>
    </dgm:pt>
    <dgm:pt modelId="{178FC376-7FA7-4AE3-A53E-0B2B0D421C20}" type="pres">
      <dgm:prSet presAssocID="{DC75189E-E8E7-405B-8E1C-7DDB69AA0134}" presName="childText3" presStyleLbl="solidAlignAcc1" presStyleIdx="2" presStyleCnt="3">
        <dgm:presLayoutVars>
          <dgm:chMax val="0"/>
          <dgm:chPref val="0"/>
          <dgm:bulletEnabled val="1"/>
        </dgm:presLayoutVars>
      </dgm:prSet>
      <dgm:spPr/>
    </dgm:pt>
  </dgm:ptLst>
  <dgm:cxnLst>
    <dgm:cxn modelId="{376E9023-A735-466D-A454-566B967C44EE}" type="presOf" srcId="{C5EC2FA2-6504-4FC9-81C0-E5451653D515}" destId="{89AC5461-2973-4205-8486-8DADBB086454}" srcOrd="0" destOrd="0" presId="urn:microsoft.com/office/officeart/2009/3/layout/IncreasingArrowsProcess"/>
    <dgm:cxn modelId="{4FA90A29-CD3B-4138-9A1C-F1A1C6A6BEB0}" srcId="{3A63FCCC-5604-417C-8C1D-805097A3D524}" destId="{541D11E9-3A51-4B37-9E97-39E2821A4AAB}" srcOrd="0" destOrd="0" parTransId="{F74CF643-2A52-4D16-81FE-25A012CD0125}" sibTransId="{6354CF0E-1699-4A86-A4AD-9F8CBC26283B}"/>
    <dgm:cxn modelId="{CAB7902D-194A-4235-A90D-0493FBF9856A}" type="presOf" srcId="{DC75189E-E8E7-405B-8E1C-7DDB69AA0134}" destId="{62A779A5-C49B-4CE2-9759-BF631BA63280}" srcOrd="0" destOrd="0" presId="urn:microsoft.com/office/officeart/2009/3/layout/IncreasingArrowsProcess"/>
    <dgm:cxn modelId="{797EDE30-960E-47E4-A5DE-84E4B69801A1}" srcId="{3A63FCCC-5604-417C-8C1D-805097A3D524}" destId="{123A2158-0A55-4B27-A70A-C27F5AC9B25F}" srcOrd="1" destOrd="0" parTransId="{0883C8A0-A0F2-43CC-A7A9-6280658FB8CC}" sibTransId="{9C73FAF5-A2A6-4BCE-9AC6-259F56A05F1F}"/>
    <dgm:cxn modelId="{0BFD5E33-18CC-4F56-8D7C-3C1DB1A09229}" srcId="{541D11E9-3A51-4B37-9E97-39E2821A4AAB}" destId="{C5EC2FA2-6504-4FC9-81C0-E5451653D515}" srcOrd="0" destOrd="0" parTransId="{753F2142-5E6C-4E60-BA29-4EDD221D1DE1}" sibTransId="{6B6950DA-FD78-4F62-86B9-5C6D523823BF}"/>
    <dgm:cxn modelId="{0034B53E-5E14-4A10-B797-CF98A8D171F4}" type="presOf" srcId="{541D11E9-3A51-4B37-9E97-39E2821A4AAB}" destId="{AA74BD08-1DE3-47BC-97BB-F859B6870631}" srcOrd="0" destOrd="0" presId="urn:microsoft.com/office/officeart/2009/3/layout/IncreasingArrowsProcess"/>
    <dgm:cxn modelId="{8E37D63F-481D-4149-9270-F495C4F2D23A}" srcId="{123A2158-0A55-4B27-A70A-C27F5AC9B25F}" destId="{7F4A8325-EF57-427B-908D-C1B38618219B}" srcOrd="0" destOrd="0" parTransId="{5A577CAE-CE7F-4CD3-A117-744BDEE8A1D8}" sibTransId="{1E8E3AF9-7223-49A2-9CD9-0630C1DEEFF7}"/>
    <dgm:cxn modelId="{15C8C548-321E-4F66-81C0-E2CCF6186CB7}" type="presOf" srcId="{123A2158-0A55-4B27-A70A-C27F5AC9B25F}" destId="{901EB11D-00B9-499C-A040-765C63ED967D}" srcOrd="0" destOrd="0" presId="urn:microsoft.com/office/officeart/2009/3/layout/IncreasingArrowsProcess"/>
    <dgm:cxn modelId="{AC18A97D-376C-4A6D-87A7-7EDFB6FD2103}" type="presOf" srcId="{E37A28FA-B91B-456C-96C6-1AE4214E5089}" destId="{178FC376-7FA7-4AE3-A53E-0B2B0D421C20}" srcOrd="0" destOrd="0" presId="urn:microsoft.com/office/officeart/2009/3/layout/IncreasingArrowsProcess"/>
    <dgm:cxn modelId="{C4103B9A-E6DE-4D4A-A8F7-CA56FD7BB3CD}" type="presOf" srcId="{3A63FCCC-5604-417C-8C1D-805097A3D524}" destId="{3A393183-BFE7-4469-A3A9-874C0AC78F1B}" srcOrd="0" destOrd="0" presId="urn:microsoft.com/office/officeart/2009/3/layout/IncreasingArrowsProcess"/>
    <dgm:cxn modelId="{B387A2CA-74A7-4689-914B-7DABAFC9EF32}" srcId="{3A63FCCC-5604-417C-8C1D-805097A3D524}" destId="{DC75189E-E8E7-405B-8E1C-7DDB69AA0134}" srcOrd="2" destOrd="0" parTransId="{AA6D5846-EAD6-4763-A727-479BABE240CD}" sibTransId="{6DE12570-B57A-4EBA-9B35-8D8849FFF6D4}"/>
    <dgm:cxn modelId="{1643C8CB-4306-4D81-BF58-C765EEFC9A78}" srcId="{DC75189E-E8E7-405B-8E1C-7DDB69AA0134}" destId="{E37A28FA-B91B-456C-96C6-1AE4214E5089}" srcOrd="0" destOrd="0" parTransId="{0F922F15-FE29-4E50-9679-A8D0AF4A2A71}" sibTransId="{4F12A0CC-7E3B-447E-8D26-4F953AB1DFA7}"/>
    <dgm:cxn modelId="{566EC7FB-BDD1-4109-B8A6-CA6CEEE9E6F9}" type="presOf" srcId="{7F4A8325-EF57-427B-908D-C1B38618219B}" destId="{4AA6FBE4-CF2E-473A-B9D9-95C119DEB87E}" srcOrd="0" destOrd="0" presId="urn:microsoft.com/office/officeart/2009/3/layout/IncreasingArrowsProcess"/>
    <dgm:cxn modelId="{082CF359-0340-46CE-88E7-07968B6554C7}" type="presParOf" srcId="{3A393183-BFE7-4469-A3A9-874C0AC78F1B}" destId="{AA74BD08-1DE3-47BC-97BB-F859B6870631}" srcOrd="0" destOrd="0" presId="urn:microsoft.com/office/officeart/2009/3/layout/IncreasingArrowsProcess"/>
    <dgm:cxn modelId="{6E683A4A-D0D3-40A3-9676-AC3E3254FC43}" type="presParOf" srcId="{3A393183-BFE7-4469-A3A9-874C0AC78F1B}" destId="{89AC5461-2973-4205-8486-8DADBB086454}" srcOrd="1" destOrd="0" presId="urn:microsoft.com/office/officeart/2009/3/layout/IncreasingArrowsProcess"/>
    <dgm:cxn modelId="{895BCE9E-1A35-4BF6-A45F-CF6BA222A385}" type="presParOf" srcId="{3A393183-BFE7-4469-A3A9-874C0AC78F1B}" destId="{901EB11D-00B9-499C-A040-765C63ED967D}" srcOrd="2" destOrd="0" presId="urn:microsoft.com/office/officeart/2009/3/layout/IncreasingArrowsProcess"/>
    <dgm:cxn modelId="{B739F925-867E-46CF-82F0-D21E175724C2}" type="presParOf" srcId="{3A393183-BFE7-4469-A3A9-874C0AC78F1B}" destId="{4AA6FBE4-CF2E-473A-B9D9-95C119DEB87E}" srcOrd="3" destOrd="0" presId="urn:microsoft.com/office/officeart/2009/3/layout/IncreasingArrowsProcess"/>
    <dgm:cxn modelId="{1B830E45-E3F0-459D-84B6-89699B05E130}" type="presParOf" srcId="{3A393183-BFE7-4469-A3A9-874C0AC78F1B}" destId="{62A779A5-C49B-4CE2-9759-BF631BA63280}" srcOrd="4" destOrd="0" presId="urn:microsoft.com/office/officeart/2009/3/layout/IncreasingArrowsProcess"/>
    <dgm:cxn modelId="{E4C1EC01-0F5A-486F-97B1-C92CC2409299}" type="presParOf" srcId="{3A393183-BFE7-4469-A3A9-874C0AC78F1B}" destId="{178FC376-7FA7-4AE3-A53E-0B2B0D421C20}"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4BCAB2-203E-44FF-908A-4C5B063ED21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212B5E3-C94C-4F7A-9DD3-685B49A4C821}">
      <dgm:prSet phldrT="[Text]"/>
      <dgm:spPr/>
      <dgm:t>
        <a:bodyPr/>
        <a:lstStyle/>
        <a:p>
          <a:r>
            <a:rPr lang="en-US"/>
            <a:t>Healthy, HIV-negative, breastfeeding mother-infant pairs, randomized 3:1 </a:t>
          </a:r>
        </a:p>
        <a:p>
          <a:r>
            <a:rPr lang="en-US"/>
            <a:t>(PrEP ring: Oral PrEP)</a:t>
          </a:r>
        </a:p>
      </dgm:t>
    </dgm:pt>
    <dgm:pt modelId="{2655150E-6057-40B7-9DB2-AE5D3BDF4DDB}" type="parTrans" cxnId="{F2410A53-B13A-4E43-A33A-A5B27ABB9CBF}">
      <dgm:prSet/>
      <dgm:spPr/>
      <dgm:t>
        <a:bodyPr/>
        <a:lstStyle/>
        <a:p>
          <a:endParaRPr lang="en-US"/>
        </a:p>
      </dgm:t>
    </dgm:pt>
    <dgm:pt modelId="{FB1CA018-AE0F-4DB7-82F5-B64BF7D19A37}" type="sibTrans" cxnId="{F2410A53-B13A-4E43-A33A-A5B27ABB9CBF}">
      <dgm:prSet/>
      <dgm:spPr/>
      <dgm:t>
        <a:bodyPr/>
        <a:lstStyle/>
        <a:p>
          <a:endParaRPr lang="en-US"/>
        </a:p>
      </dgm:t>
    </dgm:pt>
    <dgm:pt modelId="{28E6CFE0-C24B-4EAD-AD6D-2EDBE2424863}">
      <dgm:prSet phldrT="[Text]"/>
      <dgm:spPr/>
      <dgm:t>
        <a:bodyPr/>
        <a:lstStyle/>
        <a:p>
          <a:r>
            <a:rPr lang="en-US" b="0">
              <a:solidFill>
                <a:schemeClr val="bg1"/>
              </a:solidFill>
            </a:rPr>
            <a:t>Monthly dapivirine vaginal ring </a:t>
          </a:r>
        </a:p>
        <a:p>
          <a:r>
            <a:rPr lang="en-US" b="0">
              <a:solidFill>
                <a:schemeClr val="bg1"/>
              </a:solidFill>
            </a:rPr>
            <a:t>(PrEP ring)</a:t>
          </a:r>
          <a:endParaRPr lang="en-US">
            <a:solidFill>
              <a:schemeClr val="bg1"/>
            </a:solidFill>
          </a:endParaRPr>
        </a:p>
      </dgm:t>
    </dgm:pt>
    <dgm:pt modelId="{EBA4EFFE-9E77-4212-8C1D-79FABD3368CB}" type="parTrans" cxnId="{6FF6E1BB-10E1-480F-B3DD-EDBC280086B4}">
      <dgm:prSet/>
      <dgm:spPr/>
      <dgm:t>
        <a:bodyPr/>
        <a:lstStyle/>
        <a:p>
          <a:endParaRPr lang="en-US"/>
        </a:p>
      </dgm:t>
    </dgm:pt>
    <dgm:pt modelId="{5F4209CD-EA15-448B-86D4-4654435760B0}" type="sibTrans" cxnId="{6FF6E1BB-10E1-480F-B3DD-EDBC280086B4}">
      <dgm:prSet/>
      <dgm:spPr/>
      <dgm:t>
        <a:bodyPr/>
        <a:lstStyle/>
        <a:p>
          <a:endParaRPr lang="en-US"/>
        </a:p>
      </dgm:t>
    </dgm:pt>
    <dgm:pt modelId="{0D09BBE2-071B-438B-9B43-5D74CEFF24FA}">
      <dgm:prSet phldrT="[Text]"/>
      <dgm:spPr/>
      <dgm:t>
        <a:bodyPr/>
        <a:lstStyle/>
        <a:p>
          <a:r>
            <a:rPr lang="en-US">
              <a:solidFill>
                <a:schemeClr val="bg1"/>
              </a:solidFill>
            </a:rPr>
            <a:t>D</a:t>
          </a:r>
          <a:r>
            <a:rPr lang="en-US" b="0">
              <a:solidFill>
                <a:schemeClr val="bg1"/>
              </a:solidFill>
            </a:rPr>
            <a:t>aily oral 200 mg FTC/300mg </a:t>
          </a:r>
          <a:r>
            <a:rPr lang="en-US">
              <a:solidFill>
                <a:schemeClr val="bg1"/>
              </a:solidFill>
            </a:rPr>
            <a:t>TDF </a:t>
          </a:r>
        </a:p>
        <a:p>
          <a:r>
            <a:rPr lang="en-US">
              <a:solidFill>
                <a:schemeClr val="bg1"/>
              </a:solidFill>
            </a:rPr>
            <a:t>(oral PrEP)</a:t>
          </a:r>
          <a:r>
            <a:rPr lang="en-US" b="0">
              <a:solidFill>
                <a:schemeClr val="bg1"/>
              </a:solidFill>
            </a:rPr>
            <a:t> </a:t>
          </a:r>
          <a:endParaRPr lang="en-US">
            <a:solidFill>
              <a:schemeClr val="bg1"/>
            </a:solidFill>
          </a:endParaRPr>
        </a:p>
      </dgm:t>
    </dgm:pt>
    <dgm:pt modelId="{A1CDA876-F86B-4301-885C-534FBADDD10C}" type="parTrans" cxnId="{CEDC43EA-51CE-4BB7-87CB-A08D98C6B41F}">
      <dgm:prSet/>
      <dgm:spPr/>
      <dgm:t>
        <a:bodyPr/>
        <a:lstStyle/>
        <a:p>
          <a:endParaRPr lang="en-US"/>
        </a:p>
      </dgm:t>
    </dgm:pt>
    <dgm:pt modelId="{3C1D2E55-6A44-4B98-B820-E60F18C4D1BC}" type="sibTrans" cxnId="{CEDC43EA-51CE-4BB7-87CB-A08D98C6B41F}">
      <dgm:prSet/>
      <dgm:spPr/>
      <dgm:t>
        <a:bodyPr/>
        <a:lstStyle/>
        <a:p>
          <a:endParaRPr lang="en-US"/>
        </a:p>
      </dgm:t>
    </dgm:pt>
    <dgm:pt modelId="{9EA5E882-BA4E-48B3-A7B1-A96A9FAD99C8}" type="pres">
      <dgm:prSet presAssocID="{064BCAB2-203E-44FF-908A-4C5B063ED213}" presName="hierChild1" presStyleCnt="0">
        <dgm:presLayoutVars>
          <dgm:orgChart val="1"/>
          <dgm:chPref val="1"/>
          <dgm:dir/>
          <dgm:animOne val="branch"/>
          <dgm:animLvl val="lvl"/>
          <dgm:resizeHandles/>
        </dgm:presLayoutVars>
      </dgm:prSet>
      <dgm:spPr/>
    </dgm:pt>
    <dgm:pt modelId="{E5E48D60-AE84-4EEC-A1B0-D27470A59BB6}" type="pres">
      <dgm:prSet presAssocID="{F212B5E3-C94C-4F7A-9DD3-685B49A4C821}" presName="hierRoot1" presStyleCnt="0">
        <dgm:presLayoutVars>
          <dgm:hierBranch val="init"/>
        </dgm:presLayoutVars>
      </dgm:prSet>
      <dgm:spPr/>
    </dgm:pt>
    <dgm:pt modelId="{669B92B0-535E-4EBD-8591-4F0C5BDAB61C}" type="pres">
      <dgm:prSet presAssocID="{F212B5E3-C94C-4F7A-9DD3-685B49A4C821}" presName="rootComposite1" presStyleCnt="0"/>
      <dgm:spPr/>
    </dgm:pt>
    <dgm:pt modelId="{7B062004-A998-4A96-874D-FF33D6F8A661}" type="pres">
      <dgm:prSet presAssocID="{F212B5E3-C94C-4F7A-9DD3-685B49A4C821}" presName="rootText1" presStyleLbl="node0" presStyleIdx="0" presStyleCnt="1">
        <dgm:presLayoutVars>
          <dgm:chPref val="3"/>
        </dgm:presLayoutVars>
      </dgm:prSet>
      <dgm:spPr/>
    </dgm:pt>
    <dgm:pt modelId="{14C87D14-398A-42A3-BDFA-5ED4510E4315}" type="pres">
      <dgm:prSet presAssocID="{F212B5E3-C94C-4F7A-9DD3-685B49A4C821}" presName="rootConnector1" presStyleLbl="node1" presStyleIdx="0" presStyleCnt="0"/>
      <dgm:spPr/>
    </dgm:pt>
    <dgm:pt modelId="{C4F35F59-2DE5-4A80-8405-0A932C547CA6}" type="pres">
      <dgm:prSet presAssocID="{F212B5E3-C94C-4F7A-9DD3-685B49A4C821}" presName="hierChild2" presStyleCnt="0"/>
      <dgm:spPr/>
    </dgm:pt>
    <dgm:pt modelId="{58194856-8D10-4152-9C85-3A9C7604D58B}" type="pres">
      <dgm:prSet presAssocID="{EBA4EFFE-9E77-4212-8C1D-79FABD3368CB}" presName="Name37" presStyleLbl="parChTrans1D2" presStyleIdx="0" presStyleCnt="2"/>
      <dgm:spPr/>
    </dgm:pt>
    <dgm:pt modelId="{608B67EF-75A5-43D6-89BA-7ACFA4FAB08D}" type="pres">
      <dgm:prSet presAssocID="{28E6CFE0-C24B-4EAD-AD6D-2EDBE2424863}" presName="hierRoot2" presStyleCnt="0">
        <dgm:presLayoutVars>
          <dgm:hierBranch val="init"/>
        </dgm:presLayoutVars>
      </dgm:prSet>
      <dgm:spPr/>
    </dgm:pt>
    <dgm:pt modelId="{4E999DE2-162E-4B73-AB00-FCAA3659891D}" type="pres">
      <dgm:prSet presAssocID="{28E6CFE0-C24B-4EAD-AD6D-2EDBE2424863}" presName="rootComposite" presStyleCnt="0"/>
      <dgm:spPr/>
    </dgm:pt>
    <dgm:pt modelId="{DA63E40A-D736-4063-BB7C-F510B6BFF310}" type="pres">
      <dgm:prSet presAssocID="{28E6CFE0-C24B-4EAD-AD6D-2EDBE2424863}" presName="rootText" presStyleLbl="node2" presStyleIdx="0" presStyleCnt="2">
        <dgm:presLayoutVars>
          <dgm:chPref val="3"/>
        </dgm:presLayoutVars>
      </dgm:prSet>
      <dgm:spPr/>
    </dgm:pt>
    <dgm:pt modelId="{151A596F-A599-4EDC-B08E-D5ADB7412DDE}" type="pres">
      <dgm:prSet presAssocID="{28E6CFE0-C24B-4EAD-AD6D-2EDBE2424863}" presName="rootConnector" presStyleLbl="node2" presStyleIdx="0" presStyleCnt="2"/>
      <dgm:spPr/>
    </dgm:pt>
    <dgm:pt modelId="{A5D94F89-4C03-42CA-9437-30D9A0420FD3}" type="pres">
      <dgm:prSet presAssocID="{28E6CFE0-C24B-4EAD-AD6D-2EDBE2424863}" presName="hierChild4" presStyleCnt="0"/>
      <dgm:spPr/>
    </dgm:pt>
    <dgm:pt modelId="{D6B99147-F5D8-42FF-BE09-29ED7AA552A8}" type="pres">
      <dgm:prSet presAssocID="{28E6CFE0-C24B-4EAD-AD6D-2EDBE2424863}" presName="hierChild5" presStyleCnt="0"/>
      <dgm:spPr/>
    </dgm:pt>
    <dgm:pt modelId="{06016E8D-9513-43E8-B160-3B9685D5EC61}" type="pres">
      <dgm:prSet presAssocID="{A1CDA876-F86B-4301-885C-534FBADDD10C}" presName="Name37" presStyleLbl="parChTrans1D2" presStyleIdx="1" presStyleCnt="2"/>
      <dgm:spPr/>
    </dgm:pt>
    <dgm:pt modelId="{34873367-736F-4F13-ACEF-71FB02B24B36}" type="pres">
      <dgm:prSet presAssocID="{0D09BBE2-071B-438B-9B43-5D74CEFF24FA}" presName="hierRoot2" presStyleCnt="0">
        <dgm:presLayoutVars>
          <dgm:hierBranch val="init"/>
        </dgm:presLayoutVars>
      </dgm:prSet>
      <dgm:spPr/>
    </dgm:pt>
    <dgm:pt modelId="{DFEDBEDB-497A-4E1E-A76E-03D0CF2296D2}" type="pres">
      <dgm:prSet presAssocID="{0D09BBE2-071B-438B-9B43-5D74CEFF24FA}" presName="rootComposite" presStyleCnt="0"/>
      <dgm:spPr/>
    </dgm:pt>
    <dgm:pt modelId="{61A5CBBB-A930-40A9-8A14-7B2290A0E5AA}" type="pres">
      <dgm:prSet presAssocID="{0D09BBE2-071B-438B-9B43-5D74CEFF24FA}" presName="rootText" presStyleLbl="node2" presStyleIdx="1" presStyleCnt="2">
        <dgm:presLayoutVars>
          <dgm:chPref val="3"/>
        </dgm:presLayoutVars>
      </dgm:prSet>
      <dgm:spPr/>
    </dgm:pt>
    <dgm:pt modelId="{4B5BC748-0820-4B42-906D-3B6BFDAE5A69}" type="pres">
      <dgm:prSet presAssocID="{0D09BBE2-071B-438B-9B43-5D74CEFF24FA}" presName="rootConnector" presStyleLbl="node2" presStyleIdx="1" presStyleCnt="2"/>
      <dgm:spPr/>
    </dgm:pt>
    <dgm:pt modelId="{66ED57D3-76D2-4773-B185-24350A7C7529}" type="pres">
      <dgm:prSet presAssocID="{0D09BBE2-071B-438B-9B43-5D74CEFF24FA}" presName="hierChild4" presStyleCnt="0"/>
      <dgm:spPr/>
    </dgm:pt>
    <dgm:pt modelId="{2BD2E7C6-5B6E-4A50-8353-E504DEB2719C}" type="pres">
      <dgm:prSet presAssocID="{0D09BBE2-071B-438B-9B43-5D74CEFF24FA}" presName="hierChild5" presStyleCnt="0"/>
      <dgm:spPr/>
    </dgm:pt>
    <dgm:pt modelId="{5C17546F-D3B8-4390-87A3-B1F6B39DD0EE}" type="pres">
      <dgm:prSet presAssocID="{F212B5E3-C94C-4F7A-9DD3-685B49A4C821}" presName="hierChild3" presStyleCnt="0"/>
      <dgm:spPr/>
    </dgm:pt>
  </dgm:ptLst>
  <dgm:cxnLst>
    <dgm:cxn modelId="{5618DD34-5B2B-4B0D-810E-70045AD3A3B4}" type="presOf" srcId="{F212B5E3-C94C-4F7A-9DD3-685B49A4C821}" destId="{7B062004-A998-4A96-874D-FF33D6F8A661}" srcOrd="0" destOrd="0" presId="urn:microsoft.com/office/officeart/2005/8/layout/orgChart1"/>
    <dgm:cxn modelId="{FDCA9040-DDAF-454C-A89A-796C661C0D81}" type="presOf" srcId="{EBA4EFFE-9E77-4212-8C1D-79FABD3368CB}" destId="{58194856-8D10-4152-9C85-3A9C7604D58B}" srcOrd="0" destOrd="0" presId="urn:microsoft.com/office/officeart/2005/8/layout/orgChart1"/>
    <dgm:cxn modelId="{F2410A53-B13A-4E43-A33A-A5B27ABB9CBF}" srcId="{064BCAB2-203E-44FF-908A-4C5B063ED213}" destId="{F212B5E3-C94C-4F7A-9DD3-685B49A4C821}" srcOrd="0" destOrd="0" parTransId="{2655150E-6057-40B7-9DB2-AE5D3BDF4DDB}" sibTransId="{FB1CA018-AE0F-4DB7-82F5-B64BF7D19A37}"/>
    <dgm:cxn modelId="{20815B99-7122-48A6-A128-42C68EE7FB42}" type="presOf" srcId="{064BCAB2-203E-44FF-908A-4C5B063ED213}" destId="{9EA5E882-BA4E-48B3-A7B1-A96A9FAD99C8}" srcOrd="0" destOrd="0" presId="urn:microsoft.com/office/officeart/2005/8/layout/orgChart1"/>
    <dgm:cxn modelId="{1BA350B0-3E59-46BA-891F-9FE0F5D0B45D}" type="presOf" srcId="{28E6CFE0-C24B-4EAD-AD6D-2EDBE2424863}" destId="{151A596F-A599-4EDC-B08E-D5ADB7412DDE}" srcOrd="1" destOrd="0" presId="urn:microsoft.com/office/officeart/2005/8/layout/orgChart1"/>
    <dgm:cxn modelId="{6FF6E1BB-10E1-480F-B3DD-EDBC280086B4}" srcId="{F212B5E3-C94C-4F7A-9DD3-685B49A4C821}" destId="{28E6CFE0-C24B-4EAD-AD6D-2EDBE2424863}" srcOrd="0" destOrd="0" parTransId="{EBA4EFFE-9E77-4212-8C1D-79FABD3368CB}" sibTransId="{5F4209CD-EA15-448B-86D4-4654435760B0}"/>
    <dgm:cxn modelId="{94442ABD-978B-4482-A5B8-72FDC2507878}" type="presOf" srcId="{28E6CFE0-C24B-4EAD-AD6D-2EDBE2424863}" destId="{DA63E40A-D736-4063-BB7C-F510B6BFF310}" srcOrd="0" destOrd="0" presId="urn:microsoft.com/office/officeart/2005/8/layout/orgChart1"/>
    <dgm:cxn modelId="{D11AB2C0-52FF-4D2D-AD4D-2712D87B9202}" type="presOf" srcId="{0D09BBE2-071B-438B-9B43-5D74CEFF24FA}" destId="{4B5BC748-0820-4B42-906D-3B6BFDAE5A69}" srcOrd="1" destOrd="0" presId="urn:microsoft.com/office/officeart/2005/8/layout/orgChart1"/>
    <dgm:cxn modelId="{DA22B3C8-C473-485E-9DD2-69CAEC9894A0}" type="presOf" srcId="{0D09BBE2-071B-438B-9B43-5D74CEFF24FA}" destId="{61A5CBBB-A930-40A9-8A14-7B2290A0E5AA}" srcOrd="0" destOrd="0" presId="urn:microsoft.com/office/officeart/2005/8/layout/orgChart1"/>
    <dgm:cxn modelId="{7CADB7C8-CDB6-448E-9A42-29648CA786DF}" type="presOf" srcId="{F212B5E3-C94C-4F7A-9DD3-685B49A4C821}" destId="{14C87D14-398A-42A3-BDFA-5ED4510E4315}" srcOrd="1" destOrd="0" presId="urn:microsoft.com/office/officeart/2005/8/layout/orgChart1"/>
    <dgm:cxn modelId="{92BA64DF-A8AE-4CE7-A2D8-90AFD9EFCE38}" type="presOf" srcId="{A1CDA876-F86B-4301-885C-534FBADDD10C}" destId="{06016E8D-9513-43E8-B160-3B9685D5EC61}" srcOrd="0" destOrd="0" presId="urn:microsoft.com/office/officeart/2005/8/layout/orgChart1"/>
    <dgm:cxn modelId="{CEDC43EA-51CE-4BB7-87CB-A08D98C6B41F}" srcId="{F212B5E3-C94C-4F7A-9DD3-685B49A4C821}" destId="{0D09BBE2-071B-438B-9B43-5D74CEFF24FA}" srcOrd="1" destOrd="0" parTransId="{A1CDA876-F86B-4301-885C-534FBADDD10C}" sibTransId="{3C1D2E55-6A44-4B98-B820-E60F18C4D1BC}"/>
    <dgm:cxn modelId="{26E815FA-CB58-4FFE-AF15-F6EDEDD0AA88}" type="presParOf" srcId="{9EA5E882-BA4E-48B3-A7B1-A96A9FAD99C8}" destId="{E5E48D60-AE84-4EEC-A1B0-D27470A59BB6}" srcOrd="0" destOrd="0" presId="urn:microsoft.com/office/officeart/2005/8/layout/orgChart1"/>
    <dgm:cxn modelId="{640C0DE3-3025-4A78-BEAA-193AB5F02247}" type="presParOf" srcId="{E5E48D60-AE84-4EEC-A1B0-D27470A59BB6}" destId="{669B92B0-535E-4EBD-8591-4F0C5BDAB61C}" srcOrd="0" destOrd="0" presId="urn:microsoft.com/office/officeart/2005/8/layout/orgChart1"/>
    <dgm:cxn modelId="{5E558F22-5C9B-4748-9744-50ACEBF147D4}" type="presParOf" srcId="{669B92B0-535E-4EBD-8591-4F0C5BDAB61C}" destId="{7B062004-A998-4A96-874D-FF33D6F8A661}" srcOrd="0" destOrd="0" presId="urn:microsoft.com/office/officeart/2005/8/layout/orgChart1"/>
    <dgm:cxn modelId="{829FDE1A-4555-4611-8120-FFE12EC6F940}" type="presParOf" srcId="{669B92B0-535E-4EBD-8591-4F0C5BDAB61C}" destId="{14C87D14-398A-42A3-BDFA-5ED4510E4315}" srcOrd="1" destOrd="0" presId="urn:microsoft.com/office/officeart/2005/8/layout/orgChart1"/>
    <dgm:cxn modelId="{96BF31FB-59ED-44AA-B518-B81B26431721}" type="presParOf" srcId="{E5E48D60-AE84-4EEC-A1B0-D27470A59BB6}" destId="{C4F35F59-2DE5-4A80-8405-0A932C547CA6}" srcOrd="1" destOrd="0" presId="urn:microsoft.com/office/officeart/2005/8/layout/orgChart1"/>
    <dgm:cxn modelId="{7DC4A3BC-099E-4D34-88B4-EC741B9DFA3B}" type="presParOf" srcId="{C4F35F59-2DE5-4A80-8405-0A932C547CA6}" destId="{58194856-8D10-4152-9C85-3A9C7604D58B}" srcOrd="0" destOrd="0" presId="urn:microsoft.com/office/officeart/2005/8/layout/orgChart1"/>
    <dgm:cxn modelId="{3E30F784-113D-4F42-8074-6D6303F53522}" type="presParOf" srcId="{C4F35F59-2DE5-4A80-8405-0A932C547CA6}" destId="{608B67EF-75A5-43D6-89BA-7ACFA4FAB08D}" srcOrd="1" destOrd="0" presId="urn:microsoft.com/office/officeart/2005/8/layout/orgChart1"/>
    <dgm:cxn modelId="{8DE50799-144A-4BDA-AE82-80247E7FF870}" type="presParOf" srcId="{608B67EF-75A5-43D6-89BA-7ACFA4FAB08D}" destId="{4E999DE2-162E-4B73-AB00-FCAA3659891D}" srcOrd="0" destOrd="0" presId="urn:microsoft.com/office/officeart/2005/8/layout/orgChart1"/>
    <dgm:cxn modelId="{06DCEA8E-7B9A-407B-8673-6A0C215BDB21}" type="presParOf" srcId="{4E999DE2-162E-4B73-AB00-FCAA3659891D}" destId="{DA63E40A-D736-4063-BB7C-F510B6BFF310}" srcOrd="0" destOrd="0" presId="urn:microsoft.com/office/officeart/2005/8/layout/orgChart1"/>
    <dgm:cxn modelId="{C5ED2769-B5A5-4C21-80D5-C56DA7BC7B1C}" type="presParOf" srcId="{4E999DE2-162E-4B73-AB00-FCAA3659891D}" destId="{151A596F-A599-4EDC-B08E-D5ADB7412DDE}" srcOrd="1" destOrd="0" presId="urn:microsoft.com/office/officeart/2005/8/layout/orgChart1"/>
    <dgm:cxn modelId="{478DFD44-4677-426B-93AA-D48355913091}" type="presParOf" srcId="{608B67EF-75A5-43D6-89BA-7ACFA4FAB08D}" destId="{A5D94F89-4C03-42CA-9437-30D9A0420FD3}" srcOrd="1" destOrd="0" presId="urn:microsoft.com/office/officeart/2005/8/layout/orgChart1"/>
    <dgm:cxn modelId="{0056A348-1B6B-404E-99F2-5E27AE21245F}" type="presParOf" srcId="{608B67EF-75A5-43D6-89BA-7ACFA4FAB08D}" destId="{D6B99147-F5D8-42FF-BE09-29ED7AA552A8}" srcOrd="2" destOrd="0" presId="urn:microsoft.com/office/officeart/2005/8/layout/orgChart1"/>
    <dgm:cxn modelId="{2C0287A9-EB4C-4788-983F-81FF07236711}" type="presParOf" srcId="{C4F35F59-2DE5-4A80-8405-0A932C547CA6}" destId="{06016E8D-9513-43E8-B160-3B9685D5EC61}" srcOrd="2" destOrd="0" presId="urn:microsoft.com/office/officeart/2005/8/layout/orgChart1"/>
    <dgm:cxn modelId="{36ADC434-1AA4-4A54-9DBF-B9F6095269D5}" type="presParOf" srcId="{C4F35F59-2DE5-4A80-8405-0A932C547CA6}" destId="{34873367-736F-4F13-ACEF-71FB02B24B36}" srcOrd="3" destOrd="0" presId="urn:microsoft.com/office/officeart/2005/8/layout/orgChart1"/>
    <dgm:cxn modelId="{A48F1506-BC61-4E5D-87BD-41F50DD532A1}" type="presParOf" srcId="{34873367-736F-4F13-ACEF-71FB02B24B36}" destId="{DFEDBEDB-497A-4E1E-A76E-03D0CF2296D2}" srcOrd="0" destOrd="0" presId="urn:microsoft.com/office/officeart/2005/8/layout/orgChart1"/>
    <dgm:cxn modelId="{E08DA0F0-F02C-4DB6-89AE-82E536BF9913}" type="presParOf" srcId="{DFEDBEDB-497A-4E1E-A76E-03D0CF2296D2}" destId="{61A5CBBB-A930-40A9-8A14-7B2290A0E5AA}" srcOrd="0" destOrd="0" presId="urn:microsoft.com/office/officeart/2005/8/layout/orgChart1"/>
    <dgm:cxn modelId="{B466AEB7-A0DA-43B3-893F-3410F65BD4F7}" type="presParOf" srcId="{DFEDBEDB-497A-4E1E-A76E-03D0CF2296D2}" destId="{4B5BC748-0820-4B42-906D-3B6BFDAE5A69}" srcOrd="1" destOrd="0" presId="urn:microsoft.com/office/officeart/2005/8/layout/orgChart1"/>
    <dgm:cxn modelId="{5F6AC116-3D82-4F67-B6EA-BC3B4E655710}" type="presParOf" srcId="{34873367-736F-4F13-ACEF-71FB02B24B36}" destId="{66ED57D3-76D2-4773-B185-24350A7C7529}" srcOrd="1" destOrd="0" presId="urn:microsoft.com/office/officeart/2005/8/layout/orgChart1"/>
    <dgm:cxn modelId="{EC7C7666-F930-40C2-A7AE-9F5F638A5D3A}" type="presParOf" srcId="{34873367-736F-4F13-ACEF-71FB02B24B36}" destId="{2BD2E7C6-5B6E-4A50-8353-E504DEB2719C}" srcOrd="2" destOrd="0" presId="urn:microsoft.com/office/officeart/2005/8/layout/orgChart1"/>
    <dgm:cxn modelId="{0E29B492-ED8C-4B38-8724-074E9CFF3E45}" type="presParOf" srcId="{E5E48D60-AE84-4EEC-A1B0-D27470A59BB6}" destId="{5C17546F-D3B8-4390-87A3-B1F6B39DD0E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433557-6CEB-8742-88FC-0177660044B9}" type="doc">
      <dgm:prSet loTypeId="urn:microsoft.com/office/officeart/2005/8/layout/vList4" loCatId="" qsTypeId="urn:microsoft.com/office/officeart/2005/8/quickstyle/simple1" qsCatId="simple" csTypeId="urn:microsoft.com/office/officeart/2005/8/colors/accent3_1" csCatId="accent3" phldr="1"/>
      <dgm:spPr/>
      <dgm:t>
        <a:bodyPr/>
        <a:lstStyle/>
        <a:p>
          <a:endParaRPr lang="en-US"/>
        </a:p>
      </dgm:t>
    </dgm:pt>
    <dgm:pt modelId="{5D3BF531-E650-774E-9EE8-8B50F84AB0E6}">
      <dgm:prSet phldrT="[Text]"/>
      <dgm:spPr/>
      <dgm:t>
        <a:bodyPr/>
        <a:lstStyle/>
        <a:p>
          <a:r>
            <a:rPr lang="en-US"/>
            <a:t>Safety</a:t>
          </a:r>
        </a:p>
        <a:p>
          <a:r>
            <a:rPr lang="en-US"/>
            <a:t>Risk of foodborne illness increases once complementary foods are started </a:t>
          </a:r>
          <a:r>
            <a:rPr lang="en-US">
              <a:latin typeface="Calibri" panose="020F0502020204030204" pitchFamily="34" charset="0"/>
              <a:ea typeface="Calibri" panose="020F0502020204030204" pitchFamily="34" charset="0"/>
              <a:cs typeface="Calibri" panose="020F0502020204030204" pitchFamily="34" charset="0"/>
            </a:rPr>
            <a:t>—</a:t>
          </a:r>
          <a:r>
            <a:rPr lang="en-US"/>
            <a:t> can be confused with adverse events related to study product exposure</a:t>
          </a:r>
        </a:p>
      </dgm:t>
    </dgm:pt>
    <dgm:pt modelId="{17A9789C-1CB9-A14C-93D3-F09D2405F85A}" type="parTrans" cxnId="{66A0B33C-EB42-8544-AB7E-5EFD96938EBB}">
      <dgm:prSet/>
      <dgm:spPr/>
      <dgm:t>
        <a:bodyPr/>
        <a:lstStyle/>
        <a:p>
          <a:endParaRPr lang="en-US"/>
        </a:p>
      </dgm:t>
    </dgm:pt>
    <dgm:pt modelId="{7DC558D6-152F-9444-8DFF-E6D6B24DA105}" type="sibTrans" cxnId="{66A0B33C-EB42-8544-AB7E-5EFD96938EBB}">
      <dgm:prSet/>
      <dgm:spPr/>
      <dgm:t>
        <a:bodyPr/>
        <a:lstStyle/>
        <a:p>
          <a:endParaRPr lang="en-US"/>
        </a:p>
      </dgm:t>
    </dgm:pt>
    <dgm:pt modelId="{BC5FAFED-CD12-E64A-B486-CC8AD151D240}">
      <dgm:prSet phldrT="[Text]"/>
      <dgm:spPr/>
      <dgm:t>
        <a:bodyPr/>
        <a:lstStyle/>
        <a:p>
          <a:r>
            <a:rPr lang="en-US"/>
            <a:t>Impact on breastfeeding</a:t>
          </a:r>
        </a:p>
        <a:p>
          <a:r>
            <a:rPr lang="en-US"/>
            <a:t>More accurate estimate before starting complementary foods, which decrease milk supply (FDA requires drug label to summarize effect on milk production)</a:t>
          </a:r>
        </a:p>
      </dgm:t>
    </dgm:pt>
    <dgm:pt modelId="{805B6341-3E68-0549-B85D-83CFD679BA10}" type="parTrans" cxnId="{8D0DC213-4394-BB49-B8CE-F9A68DD7459A}">
      <dgm:prSet/>
      <dgm:spPr/>
      <dgm:t>
        <a:bodyPr/>
        <a:lstStyle/>
        <a:p>
          <a:endParaRPr lang="en-US"/>
        </a:p>
      </dgm:t>
    </dgm:pt>
    <dgm:pt modelId="{12B68172-BE1E-CC4B-9D83-737014A65D62}" type="sibTrans" cxnId="{8D0DC213-4394-BB49-B8CE-F9A68DD7459A}">
      <dgm:prSet/>
      <dgm:spPr/>
      <dgm:t>
        <a:bodyPr/>
        <a:lstStyle/>
        <a:p>
          <a:endParaRPr lang="en-US"/>
        </a:p>
      </dgm:t>
    </dgm:pt>
    <dgm:pt modelId="{F435C47F-A218-F14C-B2B7-7B1545EBF2DE}">
      <dgm:prSet/>
      <dgm:spPr/>
      <dgm:t>
        <a:bodyPr/>
        <a:lstStyle/>
        <a:p>
          <a:r>
            <a:rPr lang="en-US"/>
            <a:t>Pharmacokinetics</a:t>
          </a:r>
        </a:p>
        <a:p>
          <a:r>
            <a:rPr lang="en-US"/>
            <a:t>Understand likely maximum potential drug exposure for infant, and infant PK may vary with amount and type of complementary food(s), e.g., fat intake</a:t>
          </a:r>
        </a:p>
      </dgm:t>
    </dgm:pt>
    <dgm:pt modelId="{63D0A2B6-C1C0-4E49-B69E-582B93C87667}" type="parTrans" cxnId="{D11A2365-8883-BF47-A4DE-55612B4957C4}">
      <dgm:prSet/>
      <dgm:spPr/>
      <dgm:t>
        <a:bodyPr/>
        <a:lstStyle/>
        <a:p>
          <a:endParaRPr lang="en-US"/>
        </a:p>
      </dgm:t>
    </dgm:pt>
    <dgm:pt modelId="{B05D327B-9469-8848-A325-6E00E548D9D5}" type="sibTrans" cxnId="{D11A2365-8883-BF47-A4DE-55612B4957C4}">
      <dgm:prSet/>
      <dgm:spPr/>
      <dgm:t>
        <a:bodyPr/>
        <a:lstStyle/>
        <a:p>
          <a:endParaRPr lang="en-US"/>
        </a:p>
      </dgm:t>
    </dgm:pt>
    <dgm:pt modelId="{9EDEE200-FDB1-EE45-9A76-BA7E65F5942E}" type="pres">
      <dgm:prSet presAssocID="{25433557-6CEB-8742-88FC-0177660044B9}" presName="linear" presStyleCnt="0">
        <dgm:presLayoutVars>
          <dgm:dir/>
          <dgm:resizeHandles val="exact"/>
        </dgm:presLayoutVars>
      </dgm:prSet>
      <dgm:spPr/>
    </dgm:pt>
    <dgm:pt modelId="{4B30AB3F-CDBE-CE4E-A22B-CC0EBDD83326}" type="pres">
      <dgm:prSet presAssocID="{5D3BF531-E650-774E-9EE8-8B50F84AB0E6}" presName="comp" presStyleCnt="0"/>
      <dgm:spPr/>
    </dgm:pt>
    <dgm:pt modelId="{6254774E-FB40-6C46-A16D-B642FCBF8B33}" type="pres">
      <dgm:prSet presAssocID="{5D3BF531-E650-774E-9EE8-8B50F84AB0E6}" presName="box" presStyleLbl="node1" presStyleIdx="0" presStyleCnt="3"/>
      <dgm:spPr/>
    </dgm:pt>
    <dgm:pt modelId="{A9D693EF-8811-AD4F-8CBF-0CC46E4A61D6}" type="pres">
      <dgm:prSet presAssocID="{5D3BF531-E650-774E-9EE8-8B50F84AB0E6}" presName="img" presStyleLbl="fgImgPlace1" presStyleIdx="0" presStyleCnt="3"/>
      <dgm:spPr>
        <a:blipFill rotWithShape="1">
          <a:blip xmlns:r="http://schemas.openxmlformats.org/officeDocument/2006/relationships" r:embed="rId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dgm:spPr>
    </dgm:pt>
    <dgm:pt modelId="{B0B21A58-B5EF-6142-A0A2-93EF3A956D13}" type="pres">
      <dgm:prSet presAssocID="{5D3BF531-E650-774E-9EE8-8B50F84AB0E6}" presName="text" presStyleLbl="node1" presStyleIdx="0" presStyleCnt="3">
        <dgm:presLayoutVars>
          <dgm:bulletEnabled val="1"/>
        </dgm:presLayoutVars>
      </dgm:prSet>
      <dgm:spPr/>
    </dgm:pt>
    <dgm:pt modelId="{506A8A3F-9658-9C4E-9C0B-3E0FD1B4DE04}" type="pres">
      <dgm:prSet presAssocID="{7DC558D6-152F-9444-8DFF-E6D6B24DA105}" presName="spacer" presStyleCnt="0"/>
      <dgm:spPr/>
    </dgm:pt>
    <dgm:pt modelId="{CF407B60-B86D-3B41-9535-0FA74E217056}" type="pres">
      <dgm:prSet presAssocID="{F435C47F-A218-F14C-B2B7-7B1545EBF2DE}" presName="comp" presStyleCnt="0"/>
      <dgm:spPr/>
    </dgm:pt>
    <dgm:pt modelId="{2B5AC0AD-6527-C946-B7F6-600D990683B6}" type="pres">
      <dgm:prSet presAssocID="{F435C47F-A218-F14C-B2B7-7B1545EBF2DE}" presName="box" presStyleLbl="node1" presStyleIdx="1" presStyleCnt="3"/>
      <dgm:spPr/>
    </dgm:pt>
    <dgm:pt modelId="{01FF9458-C89F-6847-9472-AC3F600CD3CB}" type="pres">
      <dgm:prSet presAssocID="{F435C47F-A218-F14C-B2B7-7B1545EBF2DE}" presName="img" presStyleLbl="fgImgPlace1" presStyleIdx="1" presStyleCnt="3"/>
      <dgm:spPr>
        <a:blipFill rotWithShape="1">
          <a:blip xmlns:r="http://schemas.openxmlformats.org/officeDocument/2006/relationships"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dgm:spPr>
    </dgm:pt>
    <dgm:pt modelId="{E278D07A-A050-A847-9616-7FDD3D9F411B}" type="pres">
      <dgm:prSet presAssocID="{F435C47F-A218-F14C-B2B7-7B1545EBF2DE}" presName="text" presStyleLbl="node1" presStyleIdx="1" presStyleCnt="3">
        <dgm:presLayoutVars>
          <dgm:bulletEnabled val="1"/>
        </dgm:presLayoutVars>
      </dgm:prSet>
      <dgm:spPr/>
    </dgm:pt>
    <dgm:pt modelId="{A5D2FE4A-5E5C-BD41-86AA-04DD432A587A}" type="pres">
      <dgm:prSet presAssocID="{B05D327B-9469-8848-A325-6E00E548D9D5}" presName="spacer" presStyleCnt="0"/>
      <dgm:spPr/>
    </dgm:pt>
    <dgm:pt modelId="{132BD486-CE6D-B548-8B20-32041124DFB4}" type="pres">
      <dgm:prSet presAssocID="{BC5FAFED-CD12-E64A-B486-CC8AD151D240}" presName="comp" presStyleCnt="0"/>
      <dgm:spPr/>
    </dgm:pt>
    <dgm:pt modelId="{99827B9E-3B9F-B54A-ACDC-40A6C55F796B}" type="pres">
      <dgm:prSet presAssocID="{BC5FAFED-CD12-E64A-B486-CC8AD151D240}" presName="box" presStyleLbl="node1" presStyleIdx="2" presStyleCnt="3"/>
      <dgm:spPr/>
    </dgm:pt>
    <dgm:pt modelId="{A049B866-B693-2841-A942-ACECAFDE84DB}" type="pres">
      <dgm:prSet presAssocID="{BC5FAFED-CD12-E64A-B486-CC8AD151D240}" presName="img" presStyleLbl="fgImgPlace1" presStyleIdx="2" presStyleCnt="3"/>
      <dgm:spPr>
        <a:blipFill rotWithShape="1">
          <a:blip xmlns:r="http://schemas.openxmlformats.org/officeDocument/2006/relationships" r:embed="rId3" cstate="hq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dgm:spPr>
    </dgm:pt>
    <dgm:pt modelId="{627DED7F-F8BF-CD40-9D95-BBF6E6BF5754}" type="pres">
      <dgm:prSet presAssocID="{BC5FAFED-CD12-E64A-B486-CC8AD151D240}" presName="text" presStyleLbl="node1" presStyleIdx="2" presStyleCnt="3">
        <dgm:presLayoutVars>
          <dgm:bulletEnabled val="1"/>
        </dgm:presLayoutVars>
      </dgm:prSet>
      <dgm:spPr/>
    </dgm:pt>
  </dgm:ptLst>
  <dgm:cxnLst>
    <dgm:cxn modelId="{8D0DC213-4394-BB49-B8CE-F9A68DD7459A}" srcId="{25433557-6CEB-8742-88FC-0177660044B9}" destId="{BC5FAFED-CD12-E64A-B486-CC8AD151D240}" srcOrd="2" destOrd="0" parTransId="{805B6341-3E68-0549-B85D-83CFD679BA10}" sibTransId="{12B68172-BE1E-CC4B-9D83-737014A65D62}"/>
    <dgm:cxn modelId="{7160B217-D357-D244-B3AD-E3DB460D5B36}" type="presOf" srcId="{BC5FAFED-CD12-E64A-B486-CC8AD151D240}" destId="{627DED7F-F8BF-CD40-9D95-BBF6E6BF5754}" srcOrd="1" destOrd="0" presId="urn:microsoft.com/office/officeart/2005/8/layout/vList4"/>
    <dgm:cxn modelId="{FE662E1A-14A1-1C43-8403-E4A3EB32CF70}" type="presOf" srcId="{F435C47F-A218-F14C-B2B7-7B1545EBF2DE}" destId="{2B5AC0AD-6527-C946-B7F6-600D990683B6}" srcOrd="0" destOrd="0" presId="urn:microsoft.com/office/officeart/2005/8/layout/vList4"/>
    <dgm:cxn modelId="{0BF2BA1E-F760-3247-AD81-0E65DA9E7997}" type="presOf" srcId="{5D3BF531-E650-774E-9EE8-8B50F84AB0E6}" destId="{B0B21A58-B5EF-6142-A0A2-93EF3A956D13}" srcOrd="1" destOrd="0" presId="urn:microsoft.com/office/officeart/2005/8/layout/vList4"/>
    <dgm:cxn modelId="{4878AF38-50F0-9642-A0B2-479756731011}" type="presOf" srcId="{5D3BF531-E650-774E-9EE8-8B50F84AB0E6}" destId="{6254774E-FB40-6C46-A16D-B642FCBF8B33}" srcOrd="0" destOrd="0" presId="urn:microsoft.com/office/officeart/2005/8/layout/vList4"/>
    <dgm:cxn modelId="{66A0B33C-EB42-8544-AB7E-5EFD96938EBB}" srcId="{25433557-6CEB-8742-88FC-0177660044B9}" destId="{5D3BF531-E650-774E-9EE8-8B50F84AB0E6}" srcOrd="0" destOrd="0" parTransId="{17A9789C-1CB9-A14C-93D3-F09D2405F85A}" sibTransId="{7DC558D6-152F-9444-8DFF-E6D6B24DA105}"/>
    <dgm:cxn modelId="{26717B49-8A0D-194A-B65F-8A39FFDD3E0B}" type="presOf" srcId="{25433557-6CEB-8742-88FC-0177660044B9}" destId="{9EDEE200-FDB1-EE45-9A76-BA7E65F5942E}" srcOrd="0" destOrd="0" presId="urn:microsoft.com/office/officeart/2005/8/layout/vList4"/>
    <dgm:cxn modelId="{D11A2365-8883-BF47-A4DE-55612B4957C4}" srcId="{25433557-6CEB-8742-88FC-0177660044B9}" destId="{F435C47F-A218-F14C-B2B7-7B1545EBF2DE}" srcOrd="1" destOrd="0" parTransId="{63D0A2B6-C1C0-4E49-B69E-582B93C87667}" sibTransId="{B05D327B-9469-8848-A325-6E00E548D9D5}"/>
    <dgm:cxn modelId="{A895C6AF-B011-ED4E-8BBF-287D3D79FCEF}" type="presOf" srcId="{BC5FAFED-CD12-E64A-B486-CC8AD151D240}" destId="{99827B9E-3B9F-B54A-ACDC-40A6C55F796B}" srcOrd="0" destOrd="0" presId="urn:microsoft.com/office/officeart/2005/8/layout/vList4"/>
    <dgm:cxn modelId="{3ED6F8BD-B7D3-7B4F-9F50-EB766171C950}" type="presOf" srcId="{F435C47F-A218-F14C-B2B7-7B1545EBF2DE}" destId="{E278D07A-A050-A847-9616-7FDD3D9F411B}" srcOrd="1" destOrd="0" presId="urn:microsoft.com/office/officeart/2005/8/layout/vList4"/>
    <dgm:cxn modelId="{C9600B03-EF95-7845-95C9-D8640ED75493}" type="presParOf" srcId="{9EDEE200-FDB1-EE45-9A76-BA7E65F5942E}" destId="{4B30AB3F-CDBE-CE4E-A22B-CC0EBDD83326}" srcOrd="0" destOrd="0" presId="urn:microsoft.com/office/officeart/2005/8/layout/vList4"/>
    <dgm:cxn modelId="{F0D383D1-1CD2-B847-88D6-5B0D63D5D384}" type="presParOf" srcId="{4B30AB3F-CDBE-CE4E-A22B-CC0EBDD83326}" destId="{6254774E-FB40-6C46-A16D-B642FCBF8B33}" srcOrd="0" destOrd="0" presId="urn:microsoft.com/office/officeart/2005/8/layout/vList4"/>
    <dgm:cxn modelId="{743AEC34-4FF3-6C4D-86FE-72B7DD46EB7F}" type="presParOf" srcId="{4B30AB3F-CDBE-CE4E-A22B-CC0EBDD83326}" destId="{A9D693EF-8811-AD4F-8CBF-0CC46E4A61D6}" srcOrd="1" destOrd="0" presId="urn:microsoft.com/office/officeart/2005/8/layout/vList4"/>
    <dgm:cxn modelId="{CDE7308F-B4E5-D048-AE62-D72BB77F1EBF}" type="presParOf" srcId="{4B30AB3F-CDBE-CE4E-A22B-CC0EBDD83326}" destId="{B0B21A58-B5EF-6142-A0A2-93EF3A956D13}" srcOrd="2" destOrd="0" presId="urn:microsoft.com/office/officeart/2005/8/layout/vList4"/>
    <dgm:cxn modelId="{4AF46904-9E70-8C43-9BDB-79E805298EF3}" type="presParOf" srcId="{9EDEE200-FDB1-EE45-9A76-BA7E65F5942E}" destId="{506A8A3F-9658-9C4E-9C0B-3E0FD1B4DE04}" srcOrd="1" destOrd="0" presId="urn:microsoft.com/office/officeart/2005/8/layout/vList4"/>
    <dgm:cxn modelId="{E93720D2-1BA7-0C43-B1DB-AC44FFE17C41}" type="presParOf" srcId="{9EDEE200-FDB1-EE45-9A76-BA7E65F5942E}" destId="{CF407B60-B86D-3B41-9535-0FA74E217056}" srcOrd="2" destOrd="0" presId="urn:microsoft.com/office/officeart/2005/8/layout/vList4"/>
    <dgm:cxn modelId="{015EF3E7-462D-D643-A210-E1E7BE78FC0A}" type="presParOf" srcId="{CF407B60-B86D-3B41-9535-0FA74E217056}" destId="{2B5AC0AD-6527-C946-B7F6-600D990683B6}" srcOrd="0" destOrd="0" presId="urn:microsoft.com/office/officeart/2005/8/layout/vList4"/>
    <dgm:cxn modelId="{6ECBCCD7-A785-844A-B0CB-1D9E2B987F5C}" type="presParOf" srcId="{CF407B60-B86D-3B41-9535-0FA74E217056}" destId="{01FF9458-C89F-6847-9472-AC3F600CD3CB}" srcOrd="1" destOrd="0" presId="urn:microsoft.com/office/officeart/2005/8/layout/vList4"/>
    <dgm:cxn modelId="{A34C3021-A23B-B64F-8C86-5581677484AE}" type="presParOf" srcId="{CF407B60-B86D-3B41-9535-0FA74E217056}" destId="{E278D07A-A050-A847-9616-7FDD3D9F411B}" srcOrd="2" destOrd="0" presId="urn:microsoft.com/office/officeart/2005/8/layout/vList4"/>
    <dgm:cxn modelId="{8C55775E-62E4-B64C-9345-A160756F4F48}" type="presParOf" srcId="{9EDEE200-FDB1-EE45-9A76-BA7E65F5942E}" destId="{A5D2FE4A-5E5C-BD41-86AA-04DD432A587A}" srcOrd="3" destOrd="0" presId="urn:microsoft.com/office/officeart/2005/8/layout/vList4"/>
    <dgm:cxn modelId="{6F3253F9-F9EF-7841-893C-C2594C3AF8B7}" type="presParOf" srcId="{9EDEE200-FDB1-EE45-9A76-BA7E65F5942E}" destId="{132BD486-CE6D-B548-8B20-32041124DFB4}" srcOrd="4" destOrd="0" presId="urn:microsoft.com/office/officeart/2005/8/layout/vList4"/>
    <dgm:cxn modelId="{BD90A9B5-50C8-8A45-92C8-5E68DBF8923F}" type="presParOf" srcId="{132BD486-CE6D-B548-8B20-32041124DFB4}" destId="{99827B9E-3B9F-B54A-ACDC-40A6C55F796B}" srcOrd="0" destOrd="0" presId="urn:microsoft.com/office/officeart/2005/8/layout/vList4"/>
    <dgm:cxn modelId="{1B30CE77-7658-7143-8512-773F86E3EBB9}" type="presParOf" srcId="{132BD486-CE6D-B548-8B20-32041124DFB4}" destId="{A049B866-B693-2841-A942-ACECAFDE84DB}" srcOrd="1" destOrd="0" presId="urn:microsoft.com/office/officeart/2005/8/layout/vList4"/>
    <dgm:cxn modelId="{F887B2E0-F3EF-DC43-A828-96ED2206B849}" type="presParOf" srcId="{132BD486-CE6D-B548-8B20-32041124DFB4}" destId="{627DED7F-F8BF-CD40-9D95-BBF6E6BF575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041253-734E-4581-A83C-620D6B90C97C}"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A66F6735-189E-4397-BB84-1674AEE37D66}">
      <dgm:prSet phldrT="[Text]"/>
      <dgm:spPr/>
      <dgm:t>
        <a:bodyPr/>
        <a:lstStyle/>
        <a:p>
          <a:r>
            <a:rPr lang="en-US" b="0"/>
            <a:t>Most found both products acceptable</a:t>
          </a:r>
        </a:p>
        <a:p>
          <a:r>
            <a:rPr lang="en-US"/>
            <a:t>O</a:t>
          </a:r>
          <a:r>
            <a:rPr lang="en-US" b="0"/>
            <a:t>verall 97%</a:t>
          </a:r>
        </a:p>
        <a:p>
          <a:r>
            <a:rPr lang="en-US" b="0"/>
            <a:t>PrEP ring 97%</a:t>
          </a:r>
        </a:p>
        <a:p>
          <a:r>
            <a:rPr lang="en-US" b="0"/>
            <a:t>Oral PrEP 98%</a:t>
          </a:r>
          <a:endParaRPr lang="en-US"/>
        </a:p>
      </dgm:t>
    </dgm:pt>
    <dgm:pt modelId="{BB916887-77EC-4B8C-8BC8-D7900F4437F8}" type="parTrans" cxnId="{1FE4F0B3-01D1-419B-93C5-62A39904A16B}">
      <dgm:prSet/>
      <dgm:spPr/>
      <dgm:t>
        <a:bodyPr/>
        <a:lstStyle/>
        <a:p>
          <a:endParaRPr lang="en-US"/>
        </a:p>
      </dgm:t>
    </dgm:pt>
    <dgm:pt modelId="{9C9665F5-8876-480F-8D70-27DECDC058FD}" type="sibTrans" cxnId="{1FE4F0B3-01D1-419B-93C5-62A39904A16B}">
      <dgm:prSet/>
      <dgm:spPr/>
      <dgm:t>
        <a:bodyPr/>
        <a:lstStyle/>
        <a:p>
          <a:endParaRPr lang="en-US"/>
        </a:p>
      </dgm:t>
    </dgm:pt>
    <dgm:pt modelId="{086E1F81-AF7A-4C72-8CAC-935F8CEE713D}">
      <dgm:prSet phldrT="[Text]"/>
      <dgm:spPr/>
      <dgm:t>
        <a:bodyPr/>
        <a:lstStyle/>
        <a:p>
          <a:r>
            <a:rPr lang="en-US" b="0"/>
            <a:t>Most willing to use assigned product when breastfeeding in the future </a:t>
          </a:r>
        </a:p>
        <a:p>
          <a:r>
            <a:rPr lang="en-US"/>
            <a:t>O</a:t>
          </a:r>
          <a:r>
            <a:rPr lang="en-US" b="0"/>
            <a:t>verall 98%</a:t>
          </a:r>
        </a:p>
        <a:p>
          <a:r>
            <a:rPr lang="en-US" b="0"/>
            <a:t>PrEP ring 98%</a:t>
          </a:r>
        </a:p>
        <a:p>
          <a:r>
            <a:rPr lang="en-US" b="0"/>
            <a:t>Oral PrEP 100%</a:t>
          </a:r>
          <a:endParaRPr lang="en-US"/>
        </a:p>
      </dgm:t>
    </dgm:pt>
    <dgm:pt modelId="{E03F9F3E-E329-45B8-9355-0C44A0C8B167}" type="parTrans" cxnId="{F9E25530-A51A-466E-A6F2-1D7BD55B7D05}">
      <dgm:prSet/>
      <dgm:spPr/>
      <dgm:t>
        <a:bodyPr/>
        <a:lstStyle/>
        <a:p>
          <a:endParaRPr lang="en-US"/>
        </a:p>
      </dgm:t>
    </dgm:pt>
    <dgm:pt modelId="{E9A04904-BDAC-4C7A-A710-61F6B47B8D65}" type="sibTrans" cxnId="{F9E25530-A51A-466E-A6F2-1D7BD55B7D05}">
      <dgm:prSet/>
      <dgm:spPr/>
      <dgm:t>
        <a:bodyPr/>
        <a:lstStyle/>
        <a:p>
          <a:endParaRPr lang="en-US"/>
        </a:p>
      </dgm:t>
    </dgm:pt>
    <dgm:pt modelId="{8BDD54C1-5BD6-4089-B342-CD51A0F2A13D}">
      <dgm:prSet phldrT="[Text]"/>
      <dgm:spPr/>
      <dgm:t>
        <a:bodyPr/>
        <a:lstStyle/>
        <a:p>
          <a:pPr>
            <a:buFont typeface="Arial" panose="020B0604020202020204" pitchFamily="34" charset="0"/>
            <a:buChar char="•"/>
          </a:pPr>
          <a:r>
            <a:rPr lang="en-US" b="0"/>
            <a:t>Most preferred study product to which they were assigned</a:t>
          </a:r>
          <a:endParaRPr lang="en-US"/>
        </a:p>
      </dgm:t>
    </dgm:pt>
    <dgm:pt modelId="{1231A4A5-7081-45F4-B944-107E0F0901A4}" type="parTrans" cxnId="{75F61C5B-25A1-4563-A5C4-C33ABE93FE24}">
      <dgm:prSet/>
      <dgm:spPr/>
      <dgm:t>
        <a:bodyPr/>
        <a:lstStyle/>
        <a:p>
          <a:endParaRPr lang="en-US"/>
        </a:p>
      </dgm:t>
    </dgm:pt>
    <dgm:pt modelId="{017887E3-F5FB-4C81-9B83-985D1D9BAB48}" type="sibTrans" cxnId="{75F61C5B-25A1-4563-A5C4-C33ABE93FE24}">
      <dgm:prSet/>
      <dgm:spPr/>
      <dgm:t>
        <a:bodyPr/>
        <a:lstStyle/>
        <a:p>
          <a:endParaRPr lang="en-US"/>
        </a:p>
      </dgm:t>
    </dgm:pt>
    <dgm:pt modelId="{B6891FEA-4F04-4EB4-B035-A7C80703AD56}">
      <dgm:prSet phldrT="[Text]"/>
      <dgm:spPr/>
      <dgm:t>
        <a:bodyPr/>
        <a:lstStyle/>
        <a:p>
          <a:pPr>
            <a:buFont typeface="Arial" panose="020B0604020202020204" pitchFamily="34" charset="0"/>
            <a:buChar char="•"/>
          </a:pPr>
          <a:r>
            <a:rPr lang="en-US" b="0"/>
            <a:t>No difference between acceptability of the two study products for both acceptability aspects above</a:t>
          </a:r>
          <a:endParaRPr lang="en-US"/>
        </a:p>
      </dgm:t>
    </dgm:pt>
    <dgm:pt modelId="{6F5323E2-1EBB-4D62-9172-340B93CC7DB2}" type="parTrans" cxnId="{D3F56300-54BD-48CF-86D3-5E6355E43BD5}">
      <dgm:prSet/>
      <dgm:spPr/>
      <dgm:t>
        <a:bodyPr/>
        <a:lstStyle/>
        <a:p>
          <a:endParaRPr lang="en-US"/>
        </a:p>
      </dgm:t>
    </dgm:pt>
    <dgm:pt modelId="{8B3977CF-1FCD-4F63-A77E-4480339416D4}" type="sibTrans" cxnId="{D3F56300-54BD-48CF-86D3-5E6355E43BD5}">
      <dgm:prSet/>
      <dgm:spPr/>
      <dgm:t>
        <a:bodyPr/>
        <a:lstStyle/>
        <a:p>
          <a:endParaRPr lang="en-US"/>
        </a:p>
      </dgm:t>
    </dgm:pt>
    <dgm:pt modelId="{8C50E8B1-D07B-4C25-8CE4-59103187EBE7}" type="pres">
      <dgm:prSet presAssocID="{F0041253-734E-4581-A83C-620D6B90C97C}" presName="diagram" presStyleCnt="0">
        <dgm:presLayoutVars>
          <dgm:dir/>
          <dgm:resizeHandles val="exact"/>
        </dgm:presLayoutVars>
      </dgm:prSet>
      <dgm:spPr/>
    </dgm:pt>
    <dgm:pt modelId="{F31FFEE5-5D7C-495C-8D9D-F962C5327937}" type="pres">
      <dgm:prSet presAssocID="{A66F6735-189E-4397-BB84-1674AEE37D66}" presName="node" presStyleLbl="node1" presStyleIdx="0" presStyleCnt="4">
        <dgm:presLayoutVars>
          <dgm:bulletEnabled val="1"/>
        </dgm:presLayoutVars>
      </dgm:prSet>
      <dgm:spPr/>
    </dgm:pt>
    <dgm:pt modelId="{93BC78F3-9D17-4069-AA48-A85B92ECA30C}" type="pres">
      <dgm:prSet presAssocID="{9C9665F5-8876-480F-8D70-27DECDC058FD}" presName="sibTrans" presStyleCnt="0"/>
      <dgm:spPr/>
    </dgm:pt>
    <dgm:pt modelId="{3BF27782-E4E8-432B-92E7-F494FFB62A7C}" type="pres">
      <dgm:prSet presAssocID="{086E1F81-AF7A-4C72-8CAC-935F8CEE713D}" presName="node" presStyleLbl="node1" presStyleIdx="1" presStyleCnt="4">
        <dgm:presLayoutVars>
          <dgm:bulletEnabled val="1"/>
        </dgm:presLayoutVars>
      </dgm:prSet>
      <dgm:spPr/>
    </dgm:pt>
    <dgm:pt modelId="{D88EDA84-D4E9-4939-9352-494D29DB3E29}" type="pres">
      <dgm:prSet presAssocID="{E9A04904-BDAC-4C7A-A710-61F6B47B8D65}" presName="sibTrans" presStyleCnt="0"/>
      <dgm:spPr/>
    </dgm:pt>
    <dgm:pt modelId="{35BDDDFE-BF42-4037-A342-83E707627C87}" type="pres">
      <dgm:prSet presAssocID="{8BDD54C1-5BD6-4089-B342-CD51A0F2A13D}" presName="node" presStyleLbl="node1" presStyleIdx="2" presStyleCnt="4">
        <dgm:presLayoutVars>
          <dgm:bulletEnabled val="1"/>
        </dgm:presLayoutVars>
      </dgm:prSet>
      <dgm:spPr/>
    </dgm:pt>
    <dgm:pt modelId="{2947A9E4-5732-459D-A517-BB32F723D458}" type="pres">
      <dgm:prSet presAssocID="{017887E3-F5FB-4C81-9B83-985D1D9BAB48}" presName="sibTrans" presStyleCnt="0"/>
      <dgm:spPr/>
    </dgm:pt>
    <dgm:pt modelId="{AB7A64F5-C94F-42DC-939D-8E73BCA0153D}" type="pres">
      <dgm:prSet presAssocID="{B6891FEA-4F04-4EB4-B035-A7C80703AD56}" presName="node" presStyleLbl="node1" presStyleIdx="3" presStyleCnt="4">
        <dgm:presLayoutVars>
          <dgm:bulletEnabled val="1"/>
        </dgm:presLayoutVars>
      </dgm:prSet>
      <dgm:spPr/>
    </dgm:pt>
  </dgm:ptLst>
  <dgm:cxnLst>
    <dgm:cxn modelId="{D3F56300-54BD-48CF-86D3-5E6355E43BD5}" srcId="{F0041253-734E-4581-A83C-620D6B90C97C}" destId="{B6891FEA-4F04-4EB4-B035-A7C80703AD56}" srcOrd="3" destOrd="0" parTransId="{6F5323E2-1EBB-4D62-9172-340B93CC7DB2}" sibTransId="{8B3977CF-1FCD-4F63-A77E-4480339416D4}"/>
    <dgm:cxn modelId="{A03E5810-557F-4736-957B-E29216EC372F}" type="presOf" srcId="{F0041253-734E-4581-A83C-620D6B90C97C}" destId="{8C50E8B1-D07B-4C25-8CE4-59103187EBE7}" srcOrd="0" destOrd="0" presId="urn:microsoft.com/office/officeart/2005/8/layout/default"/>
    <dgm:cxn modelId="{F9E25530-A51A-466E-A6F2-1D7BD55B7D05}" srcId="{F0041253-734E-4581-A83C-620D6B90C97C}" destId="{086E1F81-AF7A-4C72-8CAC-935F8CEE713D}" srcOrd="1" destOrd="0" parTransId="{E03F9F3E-E329-45B8-9355-0C44A0C8B167}" sibTransId="{E9A04904-BDAC-4C7A-A710-61F6B47B8D65}"/>
    <dgm:cxn modelId="{3197F449-D219-49F8-8BBB-6F2F589E3858}" type="presOf" srcId="{B6891FEA-4F04-4EB4-B035-A7C80703AD56}" destId="{AB7A64F5-C94F-42DC-939D-8E73BCA0153D}" srcOrd="0" destOrd="0" presId="urn:microsoft.com/office/officeart/2005/8/layout/default"/>
    <dgm:cxn modelId="{75F61C5B-25A1-4563-A5C4-C33ABE93FE24}" srcId="{F0041253-734E-4581-A83C-620D6B90C97C}" destId="{8BDD54C1-5BD6-4089-B342-CD51A0F2A13D}" srcOrd="2" destOrd="0" parTransId="{1231A4A5-7081-45F4-B944-107E0F0901A4}" sibTransId="{017887E3-F5FB-4C81-9B83-985D1D9BAB48}"/>
    <dgm:cxn modelId="{F40D3761-4FBC-4FDA-B1FE-4F03D8EBA9E3}" type="presOf" srcId="{8BDD54C1-5BD6-4089-B342-CD51A0F2A13D}" destId="{35BDDDFE-BF42-4037-A342-83E707627C87}" srcOrd="0" destOrd="0" presId="urn:microsoft.com/office/officeart/2005/8/layout/default"/>
    <dgm:cxn modelId="{46F63371-83AA-4CCE-BD9B-1215F5F11B00}" type="presOf" srcId="{A66F6735-189E-4397-BB84-1674AEE37D66}" destId="{F31FFEE5-5D7C-495C-8D9D-F962C5327937}" srcOrd="0" destOrd="0" presId="urn:microsoft.com/office/officeart/2005/8/layout/default"/>
    <dgm:cxn modelId="{42850389-4A80-45A0-B878-C801B35E72D2}" type="presOf" srcId="{086E1F81-AF7A-4C72-8CAC-935F8CEE713D}" destId="{3BF27782-E4E8-432B-92E7-F494FFB62A7C}" srcOrd="0" destOrd="0" presId="urn:microsoft.com/office/officeart/2005/8/layout/default"/>
    <dgm:cxn modelId="{1FE4F0B3-01D1-419B-93C5-62A39904A16B}" srcId="{F0041253-734E-4581-A83C-620D6B90C97C}" destId="{A66F6735-189E-4397-BB84-1674AEE37D66}" srcOrd="0" destOrd="0" parTransId="{BB916887-77EC-4B8C-8BC8-D7900F4437F8}" sibTransId="{9C9665F5-8876-480F-8D70-27DECDC058FD}"/>
    <dgm:cxn modelId="{65F3EEE1-421E-4D0A-939C-9F2A8C33D185}" type="presParOf" srcId="{8C50E8B1-D07B-4C25-8CE4-59103187EBE7}" destId="{F31FFEE5-5D7C-495C-8D9D-F962C5327937}" srcOrd="0" destOrd="0" presId="urn:microsoft.com/office/officeart/2005/8/layout/default"/>
    <dgm:cxn modelId="{2BB2E4EC-5164-48F6-867F-E305F87E31B9}" type="presParOf" srcId="{8C50E8B1-D07B-4C25-8CE4-59103187EBE7}" destId="{93BC78F3-9D17-4069-AA48-A85B92ECA30C}" srcOrd="1" destOrd="0" presId="urn:microsoft.com/office/officeart/2005/8/layout/default"/>
    <dgm:cxn modelId="{96B08FCB-5B37-4F38-930D-9DBEF7AA9011}" type="presParOf" srcId="{8C50E8B1-D07B-4C25-8CE4-59103187EBE7}" destId="{3BF27782-E4E8-432B-92E7-F494FFB62A7C}" srcOrd="2" destOrd="0" presId="urn:microsoft.com/office/officeart/2005/8/layout/default"/>
    <dgm:cxn modelId="{A11A11B2-3E56-4197-B07B-309E339241B3}" type="presParOf" srcId="{8C50E8B1-D07B-4C25-8CE4-59103187EBE7}" destId="{D88EDA84-D4E9-4939-9352-494D29DB3E29}" srcOrd="3" destOrd="0" presId="urn:microsoft.com/office/officeart/2005/8/layout/default"/>
    <dgm:cxn modelId="{DC789D5A-9F11-4597-B538-6508B14CB2A1}" type="presParOf" srcId="{8C50E8B1-D07B-4C25-8CE4-59103187EBE7}" destId="{35BDDDFE-BF42-4037-A342-83E707627C87}" srcOrd="4" destOrd="0" presId="urn:microsoft.com/office/officeart/2005/8/layout/default"/>
    <dgm:cxn modelId="{CF0986EA-AEDF-4358-AC54-B842D7FB548E}" type="presParOf" srcId="{8C50E8B1-D07B-4C25-8CE4-59103187EBE7}" destId="{2947A9E4-5732-459D-A517-BB32F723D458}" srcOrd="5" destOrd="0" presId="urn:microsoft.com/office/officeart/2005/8/layout/default"/>
    <dgm:cxn modelId="{4153FD26-EF0F-4B48-A0C0-CE4A1C18CCAD}" type="presParOf" srcId="{8C50E8B1-D07B-4C25-8CE4-59103187EBE7}" destId="{AB7A64F5-C94F-42DC-939D-8E73BCA0153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B472BD-DC27-46D9-A825-8B71EE48326D}"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DEF8D5FB-771E-44CA-96EA-C6210BC103B9}">
      <dgm:prSet phldrT="[Text]">
        <dgm:style>
          <a:lnRef idx="2">
            <a:schemeClr val="accent4"/>
          </a:lnRef>
          <a:fillRef idx="1">
            <a:schemeClr val="lt1"/>
          </a:fillRef>
          <a:effectRef idx="0">
            <a:schemeClr val="accent4"/>
          </a:effectRef>
          <a:fontRef idx="minor">
            <a:schemeClr val="dk1"/>
          </a:fontRef>
        </dgm:style>
      </dgm:prSet>
      <dgm:spPr/>
      <dgm:t>
        <a:bodyPr/>
        <a:lstStyle/>
        <a:p>
          <a:r>
            <a:rPr lang="en-US" b="1">
              <a:solidFill>
                <a:schemeClr val="accent4"/>
              </a:solidFill>
            </a:rPr>
            <a:t>First study of PrEP ring during breastfeeding</a:t>
          </a:r>
        </a:p>
      </dgm:t>
    </dgm:pt>
    <dgm:pt modelId="{CCA6D9EC-2F76-4F46-AE51-CB6FF2DEE9F0}" type="parTrans" cxnId="{4648ACE8-B56F-4D75-B92B-24218F22F2ED}">
      <dgm:prSet/>
      <dgm:spPr/>
      <dgm:t>
        <a:bodyPr/>
        <a:lstStyle/>
        <a:p>
          <a:endParaRPr lang="en-US">
            <a:solidFill>
              <a:schemeClr val="bg1"/>
            </a:solidFill>
          </a:endParaRPr>
        </a:p>
      </dgm:t>
    </dgm:pt>
    <dgm:pt modelId="{027FC9F9-3941-4536-9DD4-20D122E45703}" type="sibTrans" cxnId="{4648ACE8-B56F-4D75-B92B-24218F22F2ED}">
      <dgm:prSet/>
      <dgm:spPr/>
      <dgm:t>
        <a:bodyPr/>
        <a:lstStyle/>
        <a:p>
          <a:endParaRPr lang="en-US">
            <a:solidFill>
              <a:schemeClr val="bg1"/>
            </a:solidFill>
          </a:endParaRPr>
        </a:p>
      </dgm:t>
    </dgm:pt>
    <dgm:pt modelId="{012212E1-8910-4334-8A49-8339EE6172B8}">
      <dgm:prSet phldrT="[Text]"/>
      <dgm:spPr/>
      <dgm:t>
        <a:bodyPr/>
        <a:lstStyle/>
        <a:p>
          <a:pPr rtl="0">
            <a:buFont typeface="Arial" panose="020B0604020202020204" pitchFamily="34" charset="0"/>
            <a:buChar char="•"/>
          </a:pPr>
          <a:r>
            <a:rPr lang="en-US" b="0"/>
            <a:t>Both </a:t>
          </a:r>
          <a:r>
            <a:rPr lang="en-US" b="0">
              <a:latin typeface="Candara"/>
            </a:rPr>
            <a:t>PrEP ring</a:t>
          </a:r>
          <a:r>
            <a:rPr lang="en-US" b="0"/>
            <a:t> and oral PrEP have favorable safety profile among breastfeeding mother-infant pairs</a:t>
          </a:r>
          <a:endParaRPr lang="en-US"/>
        </a:p>
      </dgm:t>
    </dgm:pt>
    <dgm:pt modelId="{19AC3110-6BD1-48E3-95ED-45DAAA2E10B6}" type="parTrans" cxnId="{47D28876-4050-4DB6-B211-21204167026F}">
      <dgm:prSet/>
      <dgm:spPr/>
      <dgm:t>
        <a:bodyPr/>
        <a:lstStyle/>
        <a:p>
          <a:endParaRPr lang="en-US">
            <a:solidFill>
              <a:schemeClr val="bg1"/>
            </a:solidFill>
          </a:endParaRPr>
        </a:p>
      </dgm:t>
    </dgm:pt>
    <dgm:pt modelId="{14121584-3ADB-472C-9458-3B9EFF9EAF28}" type="sibTrans" cxnId="{47D28876-4050-4DB6-B211-21204167026F}">
      <dgm:prSet/>
      <dgm:spPr/>
      <dgm:t>
        <a:bodyPr/>
        <a:lstStyle/>
        <a:p>
          <a:endParaRPr lang="en-US">
            <a:solidFill>
              <a:schemeClr val="bg1"/>
            </a:solidFill>
          </a:endParaRPr>
        </a:p>
      </dgm:t>
    </dgm:pt>
    <dgm:pt modelId="{E11ACDEA-08EB-4276-AA65-08D57EA299B8}">
      <dgm:prSet phldrT="[Text]"/>
      <dgm:spPr/>
      <dgm:t>
        <a:bodyPr/>
        <a:lstStyle/>
        <a:p>
          <a:pPr rtl="0"/>
          <a:r>
            <a:rPr lang="en-US" b="0"/>
            <a:t>Drug levels in breast milk and infant samples </a:t>
          </a:r>
          <a:r>
            <a:rPr lang="en-US" b="1"/>
            <a:t>low</a:t>
          </a:r>
          <a:r>
            <a:rPr lang="en-US" b="1">
              <a:latin typeface="Candara"/>
            </a:rPr>
            <a:t> </a:t>
          </a:r>
          <a:endParaRPr lang="en-US"/>
        </a:p>
      </dgm:t>
    </dgm:pt>
    <dgm:pt modelId="{CB159CEE-7201-4BBC-B34D-D42C6B9F137E}" type="parTrans" cxnId="{D1634E07-1608-4E7B-9E80-B5ED8F6FD768}">
      <dgm:prSet/>
      <dgm:spPr/>
      <dgm:t>
        <a:bodyPr/>
        <a:lstStyle/>
        <a:p>
          <a:endParaRPr lang="en-US">
            <a:solidFill>
              <a:schemeClr val="bg1"/>
            </a:solidFill>
          </a:endParaRPr>
        </a:p>
      </dgm:t>
    </dgm:pt>
    <dgm:pt modelId="{25720153-0A7B-4377-B290-3DF371A9C0F1}" type="sibTrans" cxnId="{D1634E07-1608-4E7B-9E80-B5ED8F6FD768}">
      <dgm:prSet/>
      <dgm:spPr/>
      <dgm:t>
        <a:bodyPr/>
        <a:lstStyle/>
        <a:p>
          <a:endParaRPr lang="en-US">
            <a:solidFill>
              <a:schemeClr val="bg1"/>
            </a:solidFill>
          </a:endParaRPr>
        </a:p>
      </dgm:t>
    </dgm:pt>
    <dgm:pt modelId="{6966B8C7-8634-4B74-A0F8-5D19426034C4}">
      <dgm:prSet phldrT="[Text]"/>
      <dgm:spPr/>
      <dgm:t>
        <a:bodyPr/>
        <a:lstStyle/>
        <a:p>
          <a:pPr>
            <a:buFont typeface="Arial" panose="020B0604020202020204" pitchFamily="34" charset="0"/>
            <a:buChar char="•"/>
          </a:pPr>
          <a:r>
            <a:rPr lang="en-US" b="0"/>
            <a:t>Expand HIV prevention choices during breastfeeding </a:t>
          </a:r>
          <a:r>
            <a:rPr lang="en-US"/>
            <a:t>to include PrEP ring</a:t>
          </a:r>
        </a:p>
      </dgm:t>
    </dgm:pt>
    <dgm:pt modelId="{730A5CC8-0D3D-4844-B904-7384EC35C695}" type="parTrans" cxnId="{DD026583-A01A-4C4A-8091-5FB633F6399E}">
      <dgm:prSet/>
      <dgm:spPr/>
      <dgm:t>
        <a:bodyPr/>
        <a:lstStyle/>
        <a:p>
          <a:endParaRPr lang="en-US">
            <a:solidFill>
              <a:schemeClr val="bg1"/>
            </a:solidFill>
          </a:endParaRPr>
        </a:p>
      </dgm:t>
    </dgm:pt>
    <dgm:pt modelId="{4FE3F9D9-98AE-49BE-B53E-E323C43F13B5}" type="sibTrans" cxnId="{DD026583-A01A-4C4A-8091-5FB633F6399E}">
      <dgm:prSet/>
      <dgm:spPr/>
      <dgm:t>
        <a:bodyPr/>
        <a:lstStyle/>
        <a:p>
          <a:endParaRPr lang="en-US">
            <a:solidFill>
              <a:schemeClr val="bg1"/>
            </a:solidFill>
          </a:endParaRPr>
        </a:p>
      </dgm:t>
    </dgm:pt>
    <dgm:pt modelId="{0C4C24FA-1F4E-4505-8EFF-01DE18D84208}">
      <dgm:prSet phldrT="[Text]"/>
      <dgm:spPr/>
      <dgm:t>
        <a:bodyPr/>
        <a:lstStyle/>
        <a:p>
          <a:pPr>
            <a:buFont typeface="Arial" panose="020B0604020202020204" pitchFamily="34" charset="0"/>
            <a:buChar char="•"/>
          </a:pPr>
          <a:r>
            <a:rPr lang="en-US" b="0"/>
            <a:t>Adherence and acceptability generally </a:t>
          </a:r>
          <a:r>
            <a:rPr lang="en-US" b="1"/>
            <a:t>high</a:t>
          </a:r>
        </a:p>
      </dgm:t>
    </dgm:pt>
    <dgm:pt modelId="{9B6BDEA7-D192-43F7-B318-70BFDDDD7155}" type="parTrans" cxnId="{F6B78823-4561-43CA-86FF-DE1D34697D7D}">
      <dgm:prSet/>
      <dgm:spPr/>
      <dgm:t>
        <a:bodyPr/>
        <a:lstStyle/>
        <a:p>
          <a:endParaRPr lang="en-US">
            <a:solidFill>
              <a:schemeClr val="bg1"/>
            </a:solidFill>
          </a:endParaRPr>
        </a:p>
      </dgm:t>
    </dgm:pt>
    <dgm:pt modelId="{748A5A9F-A784-4F65-BFB3-F5ED372F2568}" type="sibTrans" cxnId="{F6B78823-4561-43CA-86FF-DE1D34697D7D}">
      <dgm:prSet/>
      <dgm:spPr/>
      <dgm:t>
        <a:bodyPr/>
        <a:lstStyle/>
        <a:p>
          <a:endParaRPr lang="en-US">
            <a:solidFill>
              <a:schemeClr val="bg1"/>
            </a:solidFill>
          </a:endParaRPr>
        </a:p>
      </dgm:t>
    </dgm:pt>
    <dgm:pt modelId="{DD52F3C4-AA67-44D2-80FC-512BDEF79796}">
      <dgm:prSet phldrT="[Text]"/>
      <dgm:spPr/>
      <dgm:t>
        <a:bodyPr/>
        <a:lstStyle/>
        <a:p>
          <a:pPr>
            <a:buFont typeface="Arial" panose="020B0604020202020204" pitchFamily="34" charset="0"/>
            <a:buChar char="•"/>
          </a:pPr>
          <a:r>
            <a:rPr lang="en-US" b="0"/>
            <a:t>Ample evidence to </a:t>
          </a:r>
          <a:r>
            <a:rPr lang="en-US"/>
            <a:t>warrant update of PrEP ring </a:t>
          </a:r>
          <a:r>
            <a:rPr lang="en-US" b="0"/>
            <a:t>guidelines to include breastfeeding women</a:t>
          </a:r>
          <a:endParaRPr lang="en-US"/>
        </a:p>
      </dgm:t>
    </dgm:pt>
    <dgm:pt modelId="{507ADF34-9D71-441D-8107-5A1A2A9E0842}" type="parTrans" cxnId="{667593A5-BFF2-45A7-A3B2-649CC2488C68}">
      <dgm:prSet/>
      <dgm:spPr/>
      <dgm:t>
        <a:bodyPr/>
        <a:lstStyle/>
        <a:p>
          <a:endParaRPr lang="en-US">
            <a:solidFill>
              <a:schemeClr val="bg1"/>
            </a:solidFill>
          </a:endParaRPr>
        </a:p>
      </dgm:t>
    </dgm:pt>
    <dgm:pt modelId="{C3F013C3-5932-4F84-ABB3-013A8ACDA334}" type="sibTrans" cxnId="{667593A5-BFF2-45A7-A3B2-649CC2488C68}">
      <dgm:prSet/>
      <dgm:spPr/>
      <dgm:t>
        <a:bodyPr/>
        <a:lstStyle/>
        <a:p>
          <a:endParaRPr lang="en-US">
            <a:solidFill>
              <a:schemeClr val="bg1"/>
            </a:solidFill>
          </a:endParaRPr>
        </a:p>
      </dgm:t>
    </dgm:pt>
    <dgm:pt modelId="{56A6CCFA-211F-4C64-9A5A-28968F499C27}" type="pres">
      <dgm:prSet presAssocID="{FFB472BD-DC27-46D9-A825-8B71EE48326D}" presName="Name0" presStyleCnt="0">
        <dgm:presLayoutVars>
          <dgm:chPref val="1"/>
          <dgm:dir/>
          <dgm:animOne val="branch"/>
          <dgm:animLvl val="lvl"/>
          <dgm:resizeHandles/>
        </dgm:presLayoutVars>
      </dgm:prSet>
      <dgm:spPr/>
    </dgm:pt>
    <dgm:pt modelId="{ED5B595C-BB38-4D51-8588-E7EC6413012F}" type="pres">
      <dgm:prSet presAssocID="{DEF8D5FB-771E-44CA-96EA-C6210BC103B9}" presName="vertOne" presStyleCnt="0"/>
      <dgm:spPr/>
    </dgm:pt>
    <dgm:pt modelId="{BB014F08-967A-4105-8329-E01E71F52B2D}" type="pres">
      <dgm:prSet presAssocID="{DEF8D5FB-771E-44CA-96EA-C6210BC103B9}" presName="txOne" presStyleLbl="node0" presStyleIdx="0" presStyleCnt="1">
        <dgm:presLayoutVars>
          <dgm:chPref val="3"/>
        </dgm:presLayoutVars>
      </dgm:prSet>
      <dgm:spPr/>
    </dgm:pt>
    <dgm:pt modelId="{92D4AF06-7B2C-426E-B36B-BDD835C398A1}" type="pres">
      <dgm:prSet presAssocID="{DEF8D5FB-771E-44CA-96EA-C6210BC103B9}" presName="parTransOne" presStyleCnt="0"/>
      <dgm:spPr/>
    </dgm:pt>
    <dgm:pt modelId="{C6A78FC4-07DA-4FC4-A54D-EDE5B3DEF9E3}" type="pres">
      <dgm:prSet presAssocID="{DEF8D5FB-771E-44CA-96EA-C6210BC103B9}" presName="horzOne" presStyleCnt="0"/>
      <dgm:spPr/>
    </dgm:pt>
    <dgm:pt modelId="{55DCAE5D-B5F3-4F71-ABC8-32F44467239B}" type="pres">
      <dgm:prSet presAssocID="{012212E1-8910-4334-8A49-8339EE6172B8}" presName="vertTwo" presStyleCnt="0"/>
      <dgm:spPr/>
    </dgm:pt>
    <dgm:pt modelId="{7B507D8B-A499-4BE8-9064-1B170D2BB23C}" type="pres">
      <dgm:prSet presAssocID="{012212E1-8910-4334-8A49-8339EE6172B8}" presName="txTwo" presStyleLbl="node2" presStyleIdx="0" presStyleCnt="2">
        <dgm:presLayoutVars>
          <dgm:chPref val="3"/>
        </dgm:presLayoutVars>
      </dgm:prSet>
      <dgm:spPr/>
    </dgm:pt>
    <dgm:pt modelId="{ECF5C022-2478-4A82-B6D8-5F576602C496}" type="pres">
      <dgm:prSet presAssocID="{012212E1-8910-4334-8A49-8339EE6172B8}" presName="parTransTwo" presStyleCnt="0"/>
      <dgm:spPr/>
    </dgm:pt>
    <dgm:pt modelId="{095B979F-5D45-40CF-A521-0D2882479EE4}" type="pres">
      <dgm:prSet presAssocID="{012212E1-8910-4334-8A49-8339EE6172B8}" presName="horzTwo" presStyleCnt="0"/>
      <dgm:spPr/>
    </dgm:pt>
    <dgm:pt modelId="{64952246-0838-47B1-921E-F92C7C1865F2}" type="pres">
      <dgm:prSet presAssocID="{E11ACDEA-08EB-4276-AA65-08D57EA299B8}" presName="vertThree" presStyleCnt="0"/>
      <dgm:spPr/>
    </dgm:pt>
    <dgm:pt modelId="{59399543-268A-45D1-A2C9-8CF45F309AAB}" type="pres">
      <dgm:prSet presAssocID="{E11ACDEA-08EB-4276-AA65-08D57EA299B8}" presName="txThree" presStyleLbl="node3" presStyleIdx="0" presStyleCnt="3" custLinFactNeighborY="668">
        <dgm:presLayoutVars>
          <dgm:chPref val="3"/>
        </dgm:presLayoutVars>
      </dgm:prSet>
      <dgm:spPr/>
    </dgm:pt>
    <dgm:pt modelId="{24CA1F5D-DA43-4779-9097-5915BA84B8CF}" type="pres">
      <dgm:prSet presAssocID="{E11ACDEA-08EB-4276-AA65-08D57EA299B8}" presName="horzThree" presStyleCnt="0"/>
      <dgm:spPr/>
    </dgm:pt>
    <dgm:pt modelId="{74765752-AF1A-4DCC-8FE7-68206E52EEE2}" type="pres">
      <dgm:prSet presAssocID="{25720153-0A7B-4377-B290-3DF371A9C0F1}" presName="sibSpaceThree" presStyleCnt="0"/>
      <dgm:spPr/>
    </dgm:pt>
    <dgm:pt modelId="{2C00859C-0359-4990-A49E-7298C3D633F5}" type="pres">
      <dgm:prSet presAssocID="{6966B8C7-8634-4B74-A0F8-5D19426034C4}" presName="vertThree" presStyleCnt="0"/>
      <dgm:spPr/>
    </dgm:pt>
    <dgm:pt modelId="{6F38B0E2-A83B-4019-AD4F-BCBF0C6D669D}" type="pres">
      <dgm:prSet presAssocID="{6966B8C7-8634-4B74-A0F8-5D19426034C4}" presName="txThree" presStyleLbl="node3" presStyleIdx="1" presStyleCnt="3">
        <dgm:presLayoutVars>
          <dgm:chPref val="3"/>
        </dgm:presLayoutVars>
      </dgm:prSet>
      <dgm:spPr/>
    </dgm:pt>
    <dgm:pt modelId="{AF268FD7-DC0B-46F2-B656-24113CA32EF7}" type="pres">
      <dgm:prSet presAssocID="{6966B8C7-8634-4B74-A0F8-5D19426034C4}" presName="horzThree" presStyleCnt="0"/>
      <dgm:spPr/>
    </dgm:pt>
    <dgm:pt modelId="{8E00D7B6-F8CF-4BB9-8724-033B05405C66}" type="pres">
      <dgm:prSet presAssocID="{14121584-3ADB-472C-9458-3B9EFF9EAF28}" presName="sibSpaceTwo" presStyleCnt="0"/>
      <dgm:spPr/>
    </dgm:pt>
    <dgm:pt modelId="{DC775656-5A7C-4288-8C75-2FD29AF9AE0B}" type="pres">
      <dgm:prSet presAssocID="{0C4C24FA-1F4E-4505-8EFF-01DE18D84208}" presName="vertTwo" presStyleCnt="0"/>
      <dgm:spPr/>
    </dgm:pt>
    <dgm:pt modelId="{6A3D64E8-6A07-40B3-A50B-655FDCC78498}" type="pres">
      <dgm:prSet presAssocID="{0C4C24FA-1F4E-4505-8EFF-01DE18D84208}" presName="txTwo" presStyleLbl="node2" presStyleIdx="1" presStyleCnt="2">
        <dgm:presLayoutVars>
          <dgm:chPref val="3"/>
        </dgm:presLayoutVars>
      </dgm:prSet>
      <dgm:spPr/>
    </dgm:pt>
    <dgm:pt modelId="{8610DF15-3F5B-485D-B1A7-A2F16F2F5DCE}" type="pres">
      <dgm:prSet presAssocID="{0C4C24FA-1F4E-4505-8EFF-01DE18D84208}" presName="parTransTwo" presStyleCnt="0"/>
      <dgm:spPr/>
    </dgm:pt>
    <dgm:pt modelId="{414DB1EC-2C04-4B5C-A851-7B7F94759F58}" type="pres">
      <dgm:prSet presAssocID="{0C4C24FA-1F4E-4505-8EFF-01DE18D84208}" presName="horzTwo" presStyleCnt="0"/>
      <dgm:spPr/>
    </dgm:pt>
    <dgm:pt modelId="{91F40360-F2DB-4DD4-85D7-D0B761A42E58}" type="pres">
      <dgm:prSet presAssocID="{DD52F3C4-AA67-44D2-80FC-512BDEF79796}" presName="vertThree" presStyleCnt="0"/>
      <dgm:spPr/>
    </dgm:pt>
    <dgm:pt modelId="{804D0844-710B-490C-8B22-77834845DFF8}" type="pres">
      <dgm:prSet presAssocID="{DD52F3C4-AA67-44D2-80FC-512BDEF79796}" presName="txThree" presStyleLbl="node3" presStyleIdx="2" presStyleCnt="3">
        <dgm:presLayoutVars>
          <dgm:chPref val="3"/>
        </dgm:presLayoutVars>
      </dgm:prSet>
      <dgm:spPr/>
    </dgm:pt>
    <dgm:pt modelId="{F42D84F6-9675-481B-A5D3-DE3C361A8C4F}" type="pres">
      <dgm:prSet presAssocID="{DD52F3C4-AA67-44D2-80FC-512BDEF79796}" presName="horzThree" presStyleCnt="0"/>
      <dgm:spPr/>
    </dgm:pt>
  </dgm:ptLst>
  <dgm:cxnLst>
    <dgm:cxn modelId="{D1634E07-1608-4E7B-9E80-B5ED8F6FD768}" srcId="{012212E1-8910-4334-8A49-8339EE6172B8}" destId="{E11ACDEA-08EB-4276-AA65-08D57EA299B8}" srcOrd="0" destOrd="0" parTransId="{CB159CEE-7201-4BBC-B34D-D42C6B9F137E}" sibTransId="{25720153-0A7B-4377-B290-3DF371A9C0F1}"/>
    <dgm:cxn modelId="{F6B78823-4561-43CA-86FF-DE1D34697D7D}" srcId="{DEF8D5FB-771E-44CA-96EA-C6210BC103B9}" destId="{0C4C24FA-1F4E-4505-8EFF-01DE18D84208}" srcOrd="1" destOrd="0" parTransId="{9B6BDEA7-D192-43F7-B318-70BFDDDD7155}" sibTransId="{748A5A9F-A784-4F65-BFB3-F5ED372F2568}"/>
    <dgm:cxn modelId="{C9829939-CF5E-4273-AE4F-9DD673503576}" type="presOf" srcId="{0C4C24FA-1F4E-4505-8EFF-01DE18D84208}" destId="{6A3D64E8-6A07-40B3-A50B-655FDCC78498}" srcOrd="0" destOrd="0" presId="urn:microsoft.com/office/officeart/2005/8/layout/hierarchy4"/>
    <dgm:cxn modelId="{3D789745-DF9D-4B52-9E19-BE473D959EC3}" type="presOf" srcId="{DD52F3C4-AA67-44D2-80FC-512BDEF79796}" destId="{804D0844-710B-490C-8B22-77834845DFF8}" srcOrd="0" destOrd="0" presId="urn:microsoft.com/office/officeart/2005/8/layout/hierarchy4"/>
    <dgm:cxn modelId="{73751961-A8EC-483F-A69D-9BB47E875967}" type="presOf" srcId="{012212E1-8910-4334-8A49-8339EE6172B8}" destId="{7B507D8B-A499-4BE8-9064-1B170D2BB23C}" srcOrd="0" destOrd="0" presId="urn:microsoft.com/office/officeart/2005/8/layout/hierarchy4"/>
    <dgm:cxn modelId="{47D28876-4050-4DB6-B211-21204167026F}" srcId="{DEF8D5FB-771E-44CA-96EA-C6210BC103B9}" destId="{012212E1-8910-4334-8A49-8339EE6172B8}" srcOrd="0" destOrd="0" parTransId="{19AC3110-6BD1-48E3-95ED-45DAAA2E10B6}" sibTransId="{14121584-3ADB-472C-9458-3B9EFF9EAF28}"/>
    <dgm:cxn modelId="{DD026583-A01A-4C4A-8091-5FB633F6399E}" srcId="{012212E1-8910-4334-8A49-8339EE6172B8}" destId="{6966B8C7-8634-4B74-A0F8-5D19426034C4}" srcOrd="1" destOrd="0" parTransId="{730A5CC8-0D3D-4844-B904-7384EC35C695}" sibTransId="{4FE3F9D9-98AE-49BE-B53E-E323C43F13B5}"/>
    <dgm:cxn modelId="{E345A993-501A-4530-BA79-368F843C35D2}" type="presOf" srcId="{DEF8D5FB-771E-44CA-96EA-C6210BC103B9}" destId="{BB014F08-967A-4105-8329-E01E71F52B2D}" srcOrd="0" destOrd="0" presId="urn:microsoft.com/office/officeart/2005/8/layout/hierarchy4"/>
    <dgm:cxn modelId="{667593A5-BFF2-45A7-A3B2-649CC2488C68}" srcId="{0C4C24FA-1F4E-4505-8EFF-01DE18D84208}" destId="{DD52F3C4-AA67-44D2-80FC-512BDEF79796}" srcOrd="0" destOrd="0" parTransId="{507ADF34-9D71-441D-8107-5A1A2A9E0842}" sibTransId="{C3F013C3-5932-4F84-ABB3-013A8ACDA334}"/>
    <dgm:cxn modelId="{80ED68AD-5B75-4039-8222-320866BAD216}" type="presOf" srcId="{6966B8C7-8634-4B74-A0F8-5D19426034C4}" destId="{6F38B0E2-A83B-4019-AD4F-BCBF0C6D669D}" srcOrd="0" destOrd="0" presId="urn:microsoft.com/office/officeart/2005/8/layout/hierarchy4"/>
    <dgm:cxn modelId="{F9C8BAB0-F695-4A96-A3F5-F9A495A57E0C}" type="presOf" srcId="{E11ACDEA-08EB-4276-AA65-08D57EA299B8}" destId="{59399543-268A-45D1-A2C9-8CF45F309AAB}" srcOrd="0" destOrd="0" presId="urn:microsoft.com/office/officeart/2005/8/layout/hierarchy4"/>
    <dgm:cxn modelId="{4648ACE8-B56F-4D75-B92B-24218F22F2ED}" srcId="{FFB472BD-DC27-46D9-A825-8B71EE48326D}" destId="{DEF8D5FB-771E-44CA-96EA-C6210BC103B9}" srcOrd="0" destOrd="0" parTransId="{CCA6D9EC-2F76-4F46-AE51-CB6FF2DEE9F0}" sibTransId="{027FC9F9-3941-4536-9DD4-20D122E45703}"/>
    <dgm:cxn modelId="{73B713F4-8478-4A70-946E-4C5FAF3BE06A}" type="presOf" srcId="{FFB472BD-DC27-46D9-A825-8B71EE48326D}" destId="{56A6CCFA-211F-4C64-9A5A-28968F499C27}" srcOrd="0" destOrd="0" presId="urn:microsoft.com/office/officeart/2005/8/layout/hierarchy4"/>
    <dgm:cxn modelId="{3949D9DA-D48D-447E-B5BC-E6FC53967198}" type="presParOf" srcId="{56A6CCFA-211F-4C64-9A5A-28968F499C27}" destId="{ED5B595C-BB38-4D51-8588-E7EC6413012F}" srcOrd="0" destOrd="0" presId="urn:microsoft.com/office/officeart/2005/8/layout/hierarchy4"/>
    <dgm:cxn modelId="{8623782A-CED9-43E9-8238-5F4F2BDBEEBA}" type="presParOf" srcId="{ED5B595C-BB38-4D51-8588-E7EC6413012F}" destId="{BB014F08-967A-4105-8329-E01E71F52B2D}" srcOrd="0" destOrd="0" presId="urn:microsoft.com/office/officeart/2005/8/layout/hierarchy4"/>
    <dgm:cxn modelId="{018409A4-E9B9-4FAD-84D6-B226C093CBC1}" type="presParOf" srcId="{ED5B595C-BB38-4D51-8588-E7EC6413012F}" destId="{92D4AF06-7B2C-426E-B36B-BDD835C398A1}" srcOrd="1" destOrd="0" presId="urn:microsoft.com/office/officeart/2005/8/layout/hierarchy4"/>
    <dgm:cxn modelId="{22E0D0E3-C961-45CE-90F5-9292C8CCD7EC}" type="presParOf" srcId="{ED5B595C-BB38-4D51-8588-E7EC6413012F}" destId="{C6A78FC4-07DA-4FC4-A54D-EDE5B3DEF9E3}" srcOrd="2" destOrd="0" presId="urn:microsoft.com/office/officeart/2005/8/layout/hierarchy4"/>
    <dgm:cxn modelId="{9E0E3F8D-6FFF-4037-BC95-841CC59AC425}" type="presParOf" srcId="{C6A78FC4-07DA-4FC4-A54D-EDE5B3DEF9E3}" destId="{55DCAE5D-B5F3-4F71-ABC8-32F44467239B}" srcOrd="0" destOrd="0" presId="urn:microsoft.com/office/officeart/2005/8/layout/hierarchy4"/>
    <dgm:cxn modelId="{B6D6C49A-BC4D-4757-8132-75F7452423D1}" type="presParOf" srcId="{55DCAE5D-B5F3-4F71-ABC8-32F44467239B}" destId="{7B507D8B-A499-4BE8-9064-1B170D2BB23C}" srcOrd="0" destOrd="0" presId="urn:microsoft.com/office/officeart/2005/8/layout/hierarchy4"/>
    <dgm:cxn modelId="{8689E123-C341-4BF1-9794-899989C0C082}" type="presParOf" srcId="{55DCAE5D-B5F3-4F71-ABC8-32F44467239B}" destId="{ECF5C022-2478-4A82-B6D8-5F576602C496}" srcOrd="1" destOrd="0" presId="urn:microsoft.com/office/officeart/2005/8/layout/hierarchy4"/>
    <dgm:cxn modelId="{47A339FB-674C-4EBF-881F-456255BC1177}" type="presParOf" srcId="{55DCAE5D-B5F3-4F71-ABC8-32F44467239B}" destId="{095B979F-5D45-40CF-A521-0D2882479EE4}" srcOrd="2" destOrd="0" presId="urn:microsoft.com/office/officeart/2005/8/layout/hierarchy4"/>
    <dgm:cxn modelId="{2E1A16C9-844B-4530-9978-5DFB6A2C5486}" type="presParOf" srcId="{095B979F-5D45-40CF-A521-0D2882479EE4}" destId="{64952246-0838-47B1-921E-F92C7C1865F2}" srcOrd="0" destOrd="0" presId="urn:microsoft.com/office/officeart/2005/8/layout/hierarchy4"/>
    <dgm:cxn modelId="{5E47BE4E-A43C-44C0-A976-53B52F021ED2}" type="presParOf" srcId="{64952246-0838-47B1-921E-F92C7C1865F2}" destId="{59399543-268A-45D1-A2C9-8CF45F309AAB}" srcOrd="0" destOrd="0" presId="urn:microsoft.com/office/officeart/2005/8/layout/hierarchy4"/>
    <dgm:cxn modelId="{B3D79729-8B15-4A37-BBD8-DB47D39A7F30}" type="presParOf" srcId="{64952246-0838-47B1-921E-F92C7C1865F2}" destId="{24CA1F5D-DA43-4779-9097-5915BA84B8CF}" srcOrd="1" destOrd="0" presId="urn:microsoft.com/office/officeart/2005/8/layout/hierarchy4"/>
    <dgm:cxn modelId="{A0511A37-8725-4196-84BC-9395F75A9A10}" type="presParOf" srcId="{095B979F-5D45-40CF-A521-0D2882479EE4}" destId="{74765752-AF1A-4DCC-8FE7-68206E52EEE2}" srcOrd="1" destOrd="0" presId="urn:microsoft.com/office/officeart/2005/8/layout/hierarchy4"/>
    <dgm:cxn modelId="{D1646D45-5CF3-48C6-B70E-6B90C3C35EEA}" type="presParOf" srcId="{095B979F-5D45-40CF-A521-0D2882479EE4}" destId="{2C00859C-0359-4990-A49E-7298C3D633F5}" srcOrd="2" destOrd="0" presId="urn:microsoft.com/office/officeart/2005/8/layout/hierarchy4"/>
    <dgm:cxn modelId="{FAE6F35C-D5B7-435E-8E94-451BB9E9DAB4}" type="presParOf" srcId="{2C00859C-0359-4990-A49E-7298C3D633F5}" destId="{6F38B0E2-A83B-4019-AD4F-BCBF0C6D669D}" srcOrd="0" destOrd="0" presId="urn:microsoft.com/office/officeart/2005/8/layout/hierarchy4"/>
    <dgm:cxn modelId="{FC498621-2FE0-4C38-AA39-DB977EC1F1B5}" type="presParOf" srcId="{2C00859C-0359-4990-A49E-7298C3D633F5}" destId="{AF268FD7-DC0B-46F2-B656-24113CA32EF7}" srcOrd="1" destOrd="0" presId="urn:microsoft.com/office/officeart/2005/8/layout/hierarchy4"/>
    <dgm:cxn modelId="{D27551F2-72C1-4A74-89F5-81666CAACFAE}" type="presParOf" srcId="{C6A78FC4-07DA-4FC4-A54D-EDE5B3DEF9E3}" destId="{8E00D7B6-F8CF-4BB9-8724-033B05405C66}" srcOrd="1" destOrd="0" presId="urn:microsoft.com/office/officeart/2005/8/layout/hierarchy4"/>
    <dgm:cxn modelId="{C0B389B8-E3FC-401D-91BD-C11D60473068}" type="presParOf" srcId="{C6A78FC4-07DA-4FC4-A54D-EDE5B3DEF9E3}" destId="{DC775656-5A7C-4288-8C75-2FD29AF9AE0B}" srcOrd="2" destOrd="0" presId="urn:microsoft.com/office/officeart/2005/8/layout/hierarchy4"/>
    <dgm:cxn modelId="{A31F72AA-5558-4EA1-A0D3-416A2AAA3555}" type="presParOf" srcId="{DC775656-5A7C-4288-8C75-2FD29AF9AE0B}" destId="{6A3D64E8-6A07-40B3-A50B-655FDCC78498}" srcOrd="0" destOrd="0" presId="urn:microsoft.com/office/officeart/2005/8/layout/hierarchy4"/>
    <dgm:cxn modelId="{242B31F0-8C14-49F4-8C3C-35586881B020}" type="presParOf" srcId="{DC775656-5A7C-4288-8C75-2FD29AF9AE0B}" destId="{8610DF15-3F5B-485D-B1A7-A2F16F2F5DCE}" srcOrd="1" destOrd="0" presId="urn:microsoft.com/office/officeart/2005/8/layout/hierarchy4"/>
    <dgm:cxn modelId="{9A9BC477-1342-4CC4-9855-8995013F983F}" type="presParOf" srcId="{DC775656-5A7C-4288-8C75-2FD29AF9AE0B}" destId="{414DB1EC-2C04-4B5C-A851-7B7F94759F58}" srcOrd="2" destOrd="0" presId="urn:microsoft.com/office/officeart/2005/8/layout/hierarchy4"/>
    <dgm:cxn modelId="{72A686B1-39B9-4759-BF11-6BA9420C7292}" type="presParOf" srcId="{414DB1EC-2C04-4B5C-A851-7B7F94759F58}" destId="{91F40360-F2DB-4DD4-85D7-D0B761A42E58}" srcOrd="0" destOrd="0" presId="urn:microsoft.com/office/officeart/2005/8/layout/hierarchy4"/>
    <dgm:cxn modelId="{622E05A9-3F09-4487-A887-8A9C204945A4}" type="presParOf" srcId="{91F40360-F2DB-4DD4-85D7-D0B761A42E58}" destId="{804D0844-710B-490C-8B22-77834845DFF8}" srcOrd="0" destOrd="0" presId="urn:microsoft.com/office/officeart/2005/8/layout/hierarchy4"/>
    <dgm:cxn modelId="{E725C32D-30A2-4EA6-84F0-BC41A5996EF5}" type="presParOf" srcId="{91F40360-F2DB-4DD4-85D7-D0B761A42E58}" destId="{F42D84F6-9675-481B-A5D3-DE3C361A8C4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66B92F-37CE-4CE0-8AF6-E48C2F02CBD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7653462-B62C-4D12-A751-18446584E122}">
      <dgm:prSet/>
      <dgm:spPr>
        <a:xfrm>
          <a:off x="538894" y="299"/>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Cohort 1</a:t>
          </a:r>
          <a:endParaRPr lang="en-US" b="1"/>
        </a:p>
      </dgm:t>
    </dgm:pt>
    <dgm:pt modelId="{D1491B47-F7B0-46ED-9361-7A038047FF33}" type="parTrans" cxnId="{8C59D251-E672-46F9-AFF6-5AD9C3A6DF9A}">
      <dgm:prSet/>
      <dgm:spPr/>
      <dgm:t>
        <a:bodyPr/>
        <a:lstStyle/>
        <a:p>
          <a:endParaRPr lang="en-US"/>
        </a:p>
      </dgm:t>
    </dgm:pt>
    <dgm:pt modelId="{829FE15B-FA37-473A-A465-ADC840E804BC}" type="sibTrans" cxnId="{8C59D251-E672-46F9-AFF6-5AD9C3A6DF9A}">
      <dgm:prSet/>
      <dgm:spPr/>
      <dgm:t>
        <a:bodyPr/>
        <a:lstStyle/>
        <a:p>
          <a:endParaRPr lang="en-US"/>
        </a:p>
      </dgm:t>
    </dgm:pt>
    <dgm:pt modelId="{0470457D-5DEE-4CE8-BDFB-7A4D94B58BCE}">
      <dgm:prSet phldrT="[Text]"/>
      <dgm:spPr>
        <a:xfrm>
          <a:off x="538894" y="484093"/>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227 screened</a:t>
          </a:r>
        </a:p>
      </dgm:t>
    </dgm:pt>
    <dgm:pt modelId="{08249722-1874-4DCE-B86D-D5B48B209039}" type="parTrans" cxnId="{D51A0A86-21B5-4463-91FB-C113D3D574DC}">
      <dgm:prSet/>
      <dgm:spPr>
        <a:ln>
          <a:solidFill>
            <a:schemeClr val="tx1"/>
          </a:solidFill>
        </a:ln>
      </dgm:spPr>
      <dgm:t>
        <a:bodyPr/>
        <a:lstStyle/>
        <a:p>
          <a:endParaRPr lang="en-US" b="1"/>
        </a:p>
      </dgm:t>
    </dgm:pt>
    <dgm:pt modelId="{6D353568-FADB-41A1-A701-C17B8A09FF75}" type="sibTrans" cxnId="{D51A0A86-21B5-4463-91FB-C113D3D574DC}">
      <dgm:prSet/>
      <dgm:spPr/>
      <dgm:t>
        <a:bodyPr/>
        <a:lstStyle/>
        <a:p>
          <a:endParaRPr lang="en-US"/>
        </a:p>
      </dgm:t>
    </dgm:pt>
    <dgm:pt modelId="{1713369B-8A16-4254-8D25-49B5FD30143A}" type="asst">
      <dgm:prSet phldrT="[Text]"/>
      <dgm:spPr>
        <a:xfrm>
          <a:off x="114348" y="967887"/>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150 enrolled</a:t>
          </a:r>
        </a:p>
      </dgm:t>
    </dgm:pt>
    <dgm:pt modelId="{5E649B39-BAD3-42ED-A3F4-02B0788C0179}" type="parTrans" cxnId="{F5BAD2CA-CD8E-49FA-B271-350B82504E64}">
      <dgm:prSet/>
      <dgm:spPr>
        <a:ln>
          <a:solidFill>
            <a:schemeClr val="tx1"/>
          </a:solidFill>
        </a:ln>
      </dgm:spPr>
      <dgm:t>
        <a:bodyPr/>
        <a:lstStyle/>
        <a:p>
          <a:endParaRPr lang="en-US" b="1"/>
        </a:p>
      </dgm:t>
    </dgm:pt>
    <dgm:pt modelId="{6B6F572C-64AD-4821-A947-8692667E2A06}" type="sibTrans" cxnId="{F5BAD2CA-CD8E-49FA-B271-350B82504E64}">
      <dgm:prSet/>
      <dgm:spPr/>
      <dgm:t>
        <a:bodyPr/>
        <a:lstStyle/>
        <a:p>
          <a:endParaRPr lang="en-US"/>
        </a:p>
      </dgm:t>
    </dgm:pt>
    <dgm:pt modelId="{F8766C4E-A0D4-4140-BF25-AC3D4E259EA2}">
      <dgm:prSet phldrT="[Text]"/>
      <dgm:spPr>
        <a:xfrm>
          <a:off x="84887" y="1451681"/>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101 randomized to DVR</a:t>
          </a:r>
        </a:p>
      </dgm:t>
    </dgm:pt>
    <dgm:pt modelId="{12D66198-2169-4C1C-8DC2-303F453A53A0}" type="parTrans" cxnId="{EE301727-2CE1-4548-96F0-7142EF3F3D4F}">
      <dgm:prSet/>
      <dgm:spPr>
        <a:ln>
          <a:solidFill>
            <a:schemeClr val="tx1"/>
          </a:solidFill>
        </a:ln>
      </dgm:spPr>
      <dgm:t>
        <a:bodyPr/>
        <a:lstStyle/>
        <a:p>
          <a:endParaRPr lang="en-US" b="1"/>
        </a:p>
      </dgm:t>
    </dgm:pt>
    <dgm:pt modelId="{2FF79746-342F-4872-A52F-B6E35C46345B}" type="sibTrans" cxnId="{EE301727-2CE1-4548-96F0-7142EF3F3D4F}">
      <dgm:prSet/>
      <dgm:spPr/>
      <dgm:t>
        <a:bodyPr/>
        <a:lstStyle/>
        <a:p>
          <a:endParaRPr lang="en-US"/>
        </a:p>
      </dgm:t>
    </dgm:pt>
    <dgm:pt modelId="{B26A70AC-4083-4377-9BA0-D621BD70026E}">
      <dgm:prSet/>
      <dgm:spPr>
        <a:xfrm>
          <a:off x="255237" y="1935475"/>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99 pregnancy outcomes available</a:t>
          </a:r>
        </a:p>
      </dgm:t>
    </dgm:pt>
    <dgm:pt modelId="{32A45764-A7BB-41B4-B024-E3FA9D5B482A}" type="parTrans" cxnId="{D11BF766-1090-4CA2-86B4-35A04AB0D16D}">
      <dgm:prSet/>
      <dgm:spPr>
        <a:ln>
          <a:solidFill>
            <a:schemeClr val="tx1"/>
          </a:solidFill>
        </a:ln>
      </dgm:spPr>
      <dgm:t>
        <a:bodyPr/>
        <a:lstStyle/>
        <a:p>
          <a:endParaRPr lang="en-US" b="1"/>
        </a:p>
      </dgm:t>
    </dgm:pt>
    <dgm:pt modelId="{D606573C-D4B6-43F6-9C63-8BF2BBD2AB5C}" type="sibTrans" cxnId="{D11BF766-1090-4CA2-86B4-35A04AB0D16D}">
      <dgm:prSet/>
      <dgm:spPr/>
      <dgm:t>
        <a:bodyPr/>
        <a:lstStyle/>
        <a:p>
          <a:endParaRPr lang="en-US"/>
        </a:p>
      </dgm:t>
    </dgm:pt>
    <dgm:pt modelId="{2F4548B8-71C3-4EA9-A1EE-3F852603982F}">
      <dgm:prSet phldrT="[Text]"/>
      <dgm:spPr>
        <a:xfrm>
          <a:off x="909382" y="1451681"/>
          <a:ext cx="764919"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49 randomized to TDF/FTC</a:t>
          </a:r>
        </a:p>
      </dgm:t>
    </dgm:pt>
    <dgm:pt modelId="{4AB913C6-B535-4EE3-AB3C-72F7183B89B8}" type="parTrans" cxnId="{9F3DAAE8-B85B-4E20-A75B-5BA8E2C6E49D}">
      <dgm:prSet/>
      <dgm:spPr>
        <a:ln>
          <a:solidFill>
            <a:schemeClr val="tx1"/>
          </a:solidFill>
        </a:ln>
      </dgm:spPr>
      <dgm:t>
        <a:bodyPr/>
        <a:lstStyle/>
        <a:p>
          <a:endParaRPr lang="en-US" b="1"/>
        </a:p>
      </dgm:t>
    </dgm:pt>
    <dgm:pt modelId="{195FBB1F-ECEE-46F1-9EC0-C1A591390558}" type="sibTrans" cxnId="{9F3DAAE8-B85B-4E20-A75B-5BA8E2C6E49D}">
      <dgm:prSet/>
      <dgm:spPr/>
      <dgm:t>
        <a:bodyPr/>
        <a:lstStyle/>
        <a:p>
          <a:endParaRPr lang="en-US"/>
        </a:p>
      </dgm:t>
    </dgm:pt>
    <dgm:pt modelId="{BFFA21AB-3BF2-4980-B8D1-08EC7CF86F24}">
      <dgm:prSet/>
      <dgm:spPr>
        <a:xfrm>
          <a:off x="1100611" y="1935475"/>
          <a:ext cx="681400" cy="340700"/>
        </a:xfrm>
        <a:solidFill>
          <a:srgbClr val="4472C4">
            <a:lumMod val="40000"/>
            <a:lumOff val="60000"/>
          </a:srgb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49 pregnancy outcomes available</a:t>
          </a:r>
        </a:p>
      </dgm:t>
    </dgm:pt>
    <dgm:pt modelId="{F5829DD1-545D-417C-847C-C6FFA24AB78E}" type="parTrans" cxnId="{7FC784AD-00F2-49FE-BA3B-20378C24777D}">
      <dgm:prSet/>
      <dgm:spPr>
        <a:ln>
          <a:solidFill>
            <a:schemeClr val="tx1"/>
          </a:solidFill>
        </a:ln>
      </dgm:spPr>
      <dgm:t>
        <a:bodyPr/>
        <a:lstStyle/>
        <a:p>
          <a:endParaRPr lang="en-US" b="1"/>
        </a:p>
      </dgm:t>
    </dgm:pt>
    <dgm:pt modelId="{202C452E-6458-46B3-B643-DC204F08F766}" type="sibTrans" cxnId="{7FC784AD-00F2-49FE-BA3B-20378C24777D}">
      <dgm:prSet/>
      <dgm:spPr/>
      <dgm:t>
        <a:bodyPr/>
        <a:lstStyle/>
        <a:p>
          <a:endParaRPr lang="en-US"/>
        </a:p>
      </dgm:t>
    </dgm:pt>
    <dgm:pt modelId="{22EC6622-134B-4E61-8B1E-4D51AEE44CCB}" type="pres">
      <dgm:prSet presAssocID="{9F66B92F-37CE-4CE0-8AF6-E48C2F02CBD6}" presName="hierChild1" presStyleCnt="0">
        <dgm:presLayoutVars>
          <dgm:orgChart val="1"/>
          <dgm:chPref val="1"/>
          <dgm:dir/>
          <dgm:animOne val="branch"/>
          <dgm:animLvl val="lvl"/>
          <dgm:resizeHandles/>
        </dgm:presLayoutVars>
      </dgm:prSet>
      <dgm:spPr/>
    </dgm:pt>
    <dgm:pt modelId="{7BE0992A-285D-4904-99ED-6120D419B872}" type="pres">
      <dgm:prSet presAssocID="{17653462-B62C-4D12-A751-18446584E122}" presName="hierRoot1" presStyleCnt="0">
        <dgm:presLayoutVars>
          <dgm:hierBranch val="init"/>
        </dgm:presLayoutVars>
      </dgm:prSet>
      <dgm:spPr/>
    </dgm:pt>
    <dgm:pt modelId="{888A9E1A-0673-4AF2-8089-40044F351BB7}" type="pres">
      <dgm:prSet presAssocID="{17653462-B62C-4D12-A751-18446584E122}" presName="rootComposite1" presStyleCnt="0"/>
      <dgm:spPr/>
    </dgm:pt>
    <dgm:pt modelId="{2AD6D23C-1A55-4A58-A0E6-95B14E8040D5}" type="pres">
      <dgm:prSet presAssocID="{17653462-B62C-4D12-A751-18446584E122}" presName="rootText1" presStyleLbl="node0" presStyleIdx="0" presStyleCnt="1">
        <dgm:presLayoutVars>
          <dgm:chPref val="3"/>
        </dgm:presLayoutVars>
      </dgm:prSet>
      <dgm:spPr>
        <a:prstGeom prst="rect">
          <a:avLst/>
        </a:prstGeom>
      </dgm:spPr>
    </dgm:pt>
    <dgm:pt modelId="{73815E5D-63E1-4665-96C0-2B991C4C6712}" type="pres">
      <dgm:prSet presAssocID="{17653462-B62C-4D12-A751-18446584E122}" presName="rootConnector1" presStyleLbl="node1" presStyleIdx="0" presStyleCnt="0"/>
      <dgm:spPr/>
    </dgm:pt>
    <dgm:pt modelId="{DFB6E745-F5E3-4C59-B792-EF9CB41FD463}" type="pres">
      <dgm:prSet presAssocID="{17653462-B62C-4D12-A751-18446584E122}" presName="hierChild2" presStyleCnt="0"/>
      <dgm:spPr/>
    </dgm:pt>
    <dgm:pt modelId="{EB400841-1F88-4647-8297-E3B801D960E3}" type="pres">
      <dgm:prSet presAssocID="{08249722-1874-4DCE-B86D-D5B48B209039}" presName="Name37" presStyleLbl="parChTrans1D2" presStyleIdx="0" presStyleCnt="1"/>
      <dgm:spPr/>
    </dgm:pt>
    <dgm:pt modelId="{BAEF4763-A12B-4D68-8A24-9984B631FF4A}" type="pres">
      <dgm:prSet presAssocID="{0470457D-5DEE-4CE8-BDFB-7A4D94B58BCE}" presName="hierRoot2" presStyleCnt="0">
        <dgm:presLayoutVars>
          <dgm:hierBranch val="init"/>
        </dgm:presLayoutVars>
      </dgm:prSet>
      <dgm:spPr/>
    </dgm:pt>
    <dgm:pt modelId="{5DC58F39-D004-4B75-8333-FCDFD3B2548D}" type="pres">
      <dgm:prSet presAssocID="{0470457D-5DEE-4CE8-BDFB-7A4D94B58BCE}" presName="rootComposite" presStyleCnt="0"/>
      <dgm:spPr/>
    </dgm:pt>
    <dgm:pt modelId="{089ED389-DC57-4F2E-9225-A17D142EC59A}" type="pres">
      <dgm:prSet presAssocID="{0470457D-5DEE-4CE8-BDFB-7A4D94B58BCE}" presName="rootText" presStyleLbl="node2" presStyleIdx="0" presStyleCnt="1">
        <dgm:presLayoutVars>
          <dgm:chPref val="3"/>
        </dgm:presLayoutVars>
      </dgm:prSet>
      <dgm:spPr>
        <a:prstGeom prst="rect">
          <a:avLst/>
        </a:prstGeom>
      </dgm:spPr>
    </dgm:pt>
    <dgm:pt modelId="{28636D07-A24D-4595-BAA2-E0755CCE8B73}" type="pres">
      <dgm:prSet presAssocID="{0470457D-5DEE-4CE8-BDFB-7A4D94B58BCE}" presName="rootConnector" presStyleLbl="node2" presStyleIdx="0" presStyleCnt="1"/>
      <dgm:spPr/>
    </dgm:pt>
    <dgm:pt modelId="{2C83BFC2-A55E-4626-B72C-AEA36B5A2779}" type="pres">
      <dgm:prSet presAssocID="{0470457D-5DEE-4CE8-BDFB-7A4D94B58BCE}" presName="hierChild4" presStyleCnt="0"/>
      <dgm:spPr/>
    </dgm:pt>
    <dgm:pt modelId="{3A132B06-6A6E-4A79-96CF-6E648E319255}" type="pres">
      <dgm:prSet presAssocID="{12D66198-2169-4C1C-8DC2-303F453A53A0}" presName="Name37" presStyleLbl="parChTrans1D3" presStyleIdx="0" presStyleCnt="3"/>
      <dgm:spPr/>
    </dgm:pt>
    <dgm:pt modelId="{10A7687B-7349-4BA4-A6CB-E5FFC64CB80F}" type="pres">
      <dgm:prSet presAssocID="{F8766C4E-A0D4-4140-BF25-AC3D4E259EA2}" presName="hierRoot2" presStyleCnt="0">
        <dgm:presLayoutVars>
          <dgm:hierBranch val="init"/>
        </dgm:presLayoutVars>
      </dgm:prSet>
      <dgm:spPr/>
    </dgm:pt>
    <dgm:pt modelId="{3649A4A1-DAAE-4FC6-AC20-EBD7C2FEF23A}" type="pres">
      <dgm:prSet presAssocID="{F8766C4E-A0D4-4140-BF25-AC3D4E259EA2}" presName="rootComposite" presStyleCnt="0"/>
      <dgm:spPr/>
    </dgm:pt>
    <dgm:pt modelId="{ADB9E6D3-DE4F-4F6D-9484-D4FAC7D3EC9E}" type="pres">
      <dgm:prSet presAssocID="{F8766C4E-A0D4-4140-BF25-AC3D4E259EA2}" presName="rootText" presStyleLbl="node3" presStyleIdx="0" presStyleCnt="2">
        <dgm:presLayoutVars>
          <dgm:chPref val="3"/>
        </dgm:presLayoutVars>
      </dgm:prSet>
      <dgm:spPr>
        <a:prstGeom prst="rect">
          <a:avLst/>
        </a:prstGeom>
      </dgm:spPr>
    </dgm:pt>
    <dgm:pt modelId="{56889878-8A28-4080-A15A-8BD70A9AD54A}" type="pres">
      <dgm:prSet presAssocID="{F8766C4E-A0D4-4140-BF25-AC3D4E259EA2}" presName="rootConnector" presStyleLbl="node3" presStyleIdx="0" presStyleCnt="2"/>
      <dgm:spPr/>
    </dgm:pt>
    <dgm:pt modelId="{FC1EB49A-536F-4C27-9026-318D273F0654}" type="pres">
      <dgm:prSet presAssocID="{F8766C4E-A0D4-4140-BF25-AC3D4E259EA2}" presName="hierChild4" presStyleCnt="0"/>
      <dgm:spPr/>
    </dgm:pt>
    <dgm:pt modelId="{B2BD1C81-F1DB-431F-B57A-A3A0A19914F6}" type="pres">
      <dgm:prSet presAssocID="{32A45764-A7BB-41B4-B024-E3FA9D5B482A}" presName="Name37" presStyleLbl="parChTrans1D4" presStyleIdx="0" presStyleCnt="2"/>
      <dgm:spPr/>
    </dgm:pt>
    <dgm:pt modelId="{E85A4702-1BC4-46C5-B680-493291338A99}" type="pres">
      <dgm:prSet presAssocID="{B26A70AC-4083-4377-9BA0-D621BD70026E}" presName="hierRoot2" presStyleCnt="0">
        <dgm:presLayoutVars>
          <dgm:hierBranch val="init"/>
        </dgm:presLayoutVars>
      </dgm:prSet>
      <dgm:spPr/>
    </dgm:pt>
    <dgm:pt modelId="{36C4A18C-0640-4967-BB04-8F14C7B2407D}" type="pres">
      <dgm:prSet presAssocID="{B26A70AC-4083-4377-9BA0-D621BD70026E}" presName="rootComposite" presStyleCnt="0"/>
      <dgm:spPr/>
    </dgm:pt>
    <dgm:pt modelId="{D8F66222-B90F-40BC-AB80-96AB42A0DC98}" type="pres">
      <dgm:prSet presAssocID="{B26A70AC-4083-4377-9BA0-D621BD70026E}" presName="rootText" presStyleLbl="node4" presStyleIdx="0" presStyleCnt="2">
        <dgm:presLayoutVars>
          <dgm:chPref val="3"/>
        </dgm:presLayoutVars>
      </dgm:prSet>
      <dgm:spPr>
        <a:prstGeom prst="rect">
          <a:avLst/>
        </a:prstGeom>
      </dgm:spPr>
    </dgm:pt>
    <dgm:pt modelId="{2265F528-CD62-4083-A564-6249606B7466}" type="pres">
      <dgm:prSet presAssocID="{B26A70AC-4083-4377-9BA0-D621BD70026E}" presName="rootConnector" presStyleLbl="node4" presStyleIdx="0" presStyleCnt="2"/>
      <dgm:spPr/>
    </dgm:pt>
    <dgm:pt modelId="{3324DB9D-D153-42CB-BDA2-C6271C99E52A}" type="pres">
      <dgm:prSet presAssocID="{B26A70AC-4083-4377-9BA0-D621BD70026E}" presName="hierChild4" presStyleCnt="0"/>
      <dgm:spPr/>
    </dgm:pt>
    <dgm:pt modelId="{865F3F9F-9E98-4C2D-B1A4-AE0CAC1FC5EC}" type="pres">
      <dgm:prSet presAssocID="{B26A70AC-4083-4377-9BA0-D621BD70026E}" presName="hierChild5" presStyleCnt="0"/>
      <dgm:spPr/>
    </dgm:pt>
    <dgm:pt modelId="{CBAC3CE1-618E-4123-8DBB-7A964258E2FD}" type="pres">
      <dgm:prSet presAssocID="{F8766C4E-A0D4-4140-BF25-AC3D4E259EA2}" presName="hierChild5" presStyleCnt="0"/>
      <dgm:spPr/>
    </dgm:pt>
    <dgm:pt modelId="{E37ADB20-B46A-47D7-BAB3-3BDCED755950}" type="pres">
      <dgm:prSet presAssocID="{4AB913C6-B535-4EE3-AB3C-72F7183B89B8}" presName="Name37" presStyleLbl="parChTrans1D3" presStyleIdx="1" presStyleCnt="3"/>
      <dgm:spPr/>
    </dgm:pt>
    <dgm:pt modelId="{26E76F89-56E2-462A-9C5C-310DB3CD4D1B}" type="pres">
      <dgm:prSet presAssocID="{2F4548B8-71C3-4EA9-A1EE-3F852603982F}" presName="hierRoot2" presStyleCnt="0">
        <dgm:presLayoutVars>
          <dgm:hierBranch val="init"/>
        </dgm:presLayoutVars>
      </dgm:prSet>
      <dgm:spPr/>
    </dgm:pt>
    <dgm:pt modelId="{FA1BEF34-7B01-41E0-8CFD-08D7EE4A1ED5}" type="pres">
      <dgm:prSet presAssocID="{2F4548B8-71C3-4EA9-A1EE-3F852603982F}" presName="rootComposite" presStyleCnt="0"/>
      <dgm:spPr/>
    </dgm:pt>
    <dgm:pt modelId="{01EA2344-A647-4284-9105-63CA7F8B738F}" type="pres">
      <dgm:prSet presAssocID="{2F4548B8-71C3-4EA9-A1EE-3F852603982F}" presName="rootText" presStyleLbl="node3" presStyleIdx="1" presStyleCnt="2" custScaleX="112257">
        <dgm:presLayoutVars>
          <dgm:chPref val="3"/>
        </dgm:presLayoutVars>
      </dgm:prSet>
      <dgm:spPr>
        <a:prstGeom prst="rect">
          <a:avLst/>
        </a:prstGeom>
      </dgm:spPr>
    </dgm:pt>
    <dgm:pt modelId="{F786E01E-AB98-46A6-941C-D5155A2D87DF}" type="pres">
      <dgm:prSet presAssocID="{2F4548B8-71C3-4EA9-A1EE-3F852603982F}" presName="rootConnector" presStyleLbl="node3" presStyleIdx="1" presStyleCnt="2"/>
      <dgm:spPr/>
    </dgm:pt>
    <dgm:pt modelId="{99BFCECD-D906-43D9-A318-89FF01A50927}" type="pres">
      <dgm:prSet presAssocID="{2F4548B8-71C3-4EA9-A1EE-3F852603982F}" presName="hierChild4" presStyleCnt="0"/>
      <dgm:spPr/>
    </dgm:pt>
    <dgm:pt modelId="{AD64CE29-DB44-4070-8C2B-45EBCBF03B77}" type="pres">
      <dgm:prSet presAssocID="{F5829DD1-545D-417C-847C-C6FFA24AB78E}" presName="Name37" presStyleLbl="parChTrans1D4" presStyleIdx="1" presStyleCnt="2"/>
      <dgm:spPr/>
    </dgm:pt>
    <dgm:pt modelId="{09C842EC-329A-4981-8A71-217D3BFDFB18}" type="pres">
      <dgm:prSet presAssocID="{BFFA21AB-3BF2-4980-B8D1-08EC7CF86F24}" presName="hierRoot2" presStyleCnt="0">
        <dgm:presLayoutVars>
          <dgm:hierBranch val="init"/>
        </dgm:presLayoutVars>
      </dgm:prSet>
      <dgm:spPr/>
    </dgm:pt>
    <dgm:pt modelId="{01B9032D-F5A5-4042-9A70-71A79D869ED0}" type="pres">
      <dgm:prSet presAssocID="{BFFA21AB-3BF2-4980-B8D1-08EC7CF86F24}" presName="rootComposite" presStyleCnt="0"/>
      <dgm:spPr/>
    </dgm:pt>
    <dgm:pt modelId="{2D66A547-41B5-448B-BACE-A970574AEF70}" type="pres">
      <dgm:prSet presAssocID="{BFFA21AB-3BF2-4980-B8D1-08EC7CF86F24}" presName="rootText" presStyleLbl="node4" presStyleIdx="1" presStyleCnt="2">
        <dgm:presLayoutVars>
          <dgm:chPref val="3"/>
        </dgm:presLayoutVars>
      </dgm:prSet>
      <dgm:spPr>
        <a:prstGeom prst="rect">
          <a:avLst/>
        </a:prstGeom>
      </dgm:spPr>
    </dgm:pt>
    <dgm:pt modelId="{26736423-9931-45E1-9F99-60572392BDFB}" type="pres">
      <dgm:prSet presAssocID="{BFFA21AB-3BF2-4980-B8D1-08EC7CF86F24}" presName="rootConnector" presStyleLbl="node4" presStyleIdx="1" presStyleCnt="2"/>
      <dgm:spPr/>
    </dgm:pt>
    <dgm:pt modelId="{95814BF2-5EC0-4B06-A6E7-13765EA38B62}" type="pres">
      <dgm:prSet presAssocID="{BFFA21AB-3BF2-4980-B8D1-08EC7CF86F24}" presName="hierChild4" presStyleCnt="0"/>
      <dgm:spPr/>
    </dgm:pt>
    <dgm:pt modelId="{3FA1E92F-1DE6-463A-844B-3CC3B3358EE6}" type="pres">
      <dgm:prSet presAssocID="{BFFA21AB-3BF2-4980-B8D1-08EC7CF86F24}" presName="hierChild5" presStyleCnt="0"/>
      <dgm:spPr/>
    </dgm:pt>
    <dgm:pt modelId="{2619609B-69B0-4F6E-AAC0-B7C9E2602A93}" type="pres">
      <dgm:prSet presAssocID="{2F4548B8-71C3-4EA9-A1EE-3F852603982F}" presName="hierChild5" presStyleCnt="0"/>
      <dgm:spPr/>
    </dgm:pt>
    <dgm:pt modelId="{DB0DAFCB-0567-4C40-BF83-CFF33F33B091}" type="pres">
      <dgm:prSet presAssocID="{0470457D-5DEE-4CE8-BDFB-7A4D94B58BCE}" presName="hierChild5" presStyleCnt="0"/>
      <dgm:spPr/>
    </dgm:pt>
    <dgm:pt modelId="{30243BF2-855C-46CC-AA52-F07F29B65E5D}" type="pres">
      <dgm:prSet presAssocID="{5E649B39-BAD3-42ED-A3F4-02B0788C0179}" presName="Name111" presStyleLbl="parChTrans1D3" presStyleIdx="2" presStyleCnt="3"/>
      <dgm:spPr/>
    </dgm:pt>
    <dgm:pt modelId="{917F7772-9E0C-4742-98B6-1EBF21349154}" type="pres">
      <dgm:prSet presAssocID="{1713369B-8A16-4254-8D25-49B5FD30143A}" presName="hierRoot3" presStyleCnt="0">
        <dgm:presLayoutVars>
          <dgm:hierBranch val="init"/>
        </dgm:presLayoutVars>
      </dgm:prSet>
      <dgm:spPr/>
    </dgm:pt>
    <dgm:pt modelId="{3C358CAD-CF8B-47EC-9DDB-8AFEA373D821}" type="pres">
      <dgm:prSet presAssocID="{1713369B-8A16-4254-8D25-49B5FD30143A}" presName="rootComposite3" presStyleCnt="0"/>
      <dgm:spPr/>
    </dgm:pt>
    <dgm:pt modelId="{FF376C99-FAC5-4B1C-A0EB-F1DB0D8FCE97}" type="pres">
      <dgm:prSet presAssocID="{1713369B-8A16-4254-8D25-49B5FD30143A}" presName="rootText3" presStyleLbl="asst2" presStyleIdx="0" presStyleCnt="1" custLinFactNeighborX="-1805">
        <dgm:presLayoutVars>
          <dgm:chPref val="3"/>
        </dgm:presLayoutVars>
      </dgm:prSet>
      <dgm:spPr>
        <a:prstGeom prst="rect">
          <a:avLst/>
        </a:prstGeom>
      </dgm:spPr>
    </dgm:pt>
    <dgm:pt modelId="{E9FEE905-22F2-47F4-AAAC-3C06F401C120}" type="pres">
      <dgm:prSet presAssocID="{1713369B-8A16-4254-8D25-49B5FD30143A}" presName="rootConnector3" presStyleLbl="asst2" presStyleIdx="0" presStyleCnt="1"/>
      <dgm:spPr/>
    </dgm:pt>
    <dgm:pt modelId="{6978042E-AFCB-4B25-B91D-040A20118358}" type="pres">
      <dgm:prSet presAssocID="{1713369B-8A16-4254-8D25-49B5FD30143A}" presName="hierChild6" presStyleCnt="0"/>
      <dgm:spPr/>
    </dgm:pt>
    <dgm:pt modelId="{FF1D53F4-8A09-46A6-BF13-6DC7995D1D8E}" type="pres">
      <dgm:prSet presAssocID="{1713369B-8A16-4254-8D25-49B5FD30143A}" presName="hierChild7" presStyleCnt="0"/>
      <dgm:spPr/>
    </dgm:pt>
    <dgm:pt modelId="{450D77ED-03EC-47B6-8254-465C0C8713D7}" type="pres">
      <dgm:prSet presAssocID="{17653462-B62C-4D12-A751-18446584E122}" presName="hierChild3" presStyleCnt="0"/>
      <dgm:spPr/>
    </dgm:pt>
  </dgm:ptLst>
  <dgm:cxnLst>
    <dgm:cxn modelId="{73807302-A6DA-44B8-AC43-E525C302495C}" type="presOf" srcId="{0470457D-5DEE-4CE8-BDFB-7A4D94B58BCE}" destId="{089ED389-DC57-4F2E-9225-A17D142EC59A}" srcOrd="0" destOrd="0" presId="urn:microsoft.com/office/officeart/2005/8/layout/orgChart1"/>
    <dgm:cxn modelId="{71829002-C968-4F2B-B432-70AA3CF82B3D}" type="presOf" srcId="{1713369B-8A16-4254-8D25-49B5FD30143A}" destId="{FF376C99-FAC5-4B1C-A0EB-F1DB0D8FCE97}" srcOrd="0" destOrd="0" presId="urn:microsoft.com/office/officeart/2005/8/layout/orgChart1"/>
    <dgm:cxn modelId="{8BB56019-47DD-47E7-A730-7E0CFCB4BF8B}" type="presOf" srcId="{32A45764-A7BB-41B4-B024-E3FA9D5B482A}" destId="{B2BD1C81-F1DB-431F-B57A-A3A0A19914F6}" srcOrd="0" destOrd="0" presId="urn:microsoft.com/office/officeart/2005/8/layout/orgChart1"/>
    <dgm:cxn modelId="{EE301727-2CE1-4548-96F0-7142EF3F3D4F}" srcId="{0470457D-5DEE-4CE8-BDFB-7A4D94B58BCE}" destId="{F8766C4E-A0D4-4140-BF25-AC3D4E259EA2}" srcOrd="1" destOrd="0" parTransId="{12D66198-2169-4C1C-8DC2-303F453A53A0}" sibTransId="{2FF79746-342F-4872-A52F-B6E35C46345B}"/>
    <dgm:cxn modelId="{DF58FF32-0B5D-42F2-9313-605CC90EDB3C}" type="presOf" srcId="{0470457D-5DEE-4CE8-BDFB-7A4D94B58BCE}" destId="{28636D07-A24D-4595-BAA2-E0755CCE8B73}" srcOrd="1" destOrd="0" presId="urn:microsoft.com/office/officeart/2005/8/layout/orgChart1"/>
    <dgm:cxn modelId="{63F83D3C-32C0-412B-AB53-73A38BEABAA0}" type="presOf" srcId="{1713369B-8A16-4254-8D25-49B5FD30143A}" destId="{E9FEE905-22F2-47F4-AAAC-3C06F401C120}" srcOrd="1" destOrd="0" presId="urn:microsoft.com/office/officeart/2005/8/layout/orgChart1"/>
    <dgm:cxn modelId="{2DFAE044-03D4-4C07-A0A7-9E6682790B59}" type="presOf" srcId="{2F4548B8-71C3-4EA9-A1EE-3F852603982F}" destId="{F786E01E-AB98-46A6-941C-D5155A2D87DF}" srcOrd="1" destOrd="0" presId="urn:microsoft.com/office/officeart/2005/8/layout/orgChart1"/>
    <dgm:cxn modelId="{8C59D251-E672-46F9-AFF6-5AD9C3A6DF9A}" srcId="{9F66B92F-37CE-4CE0-8AF6-E48C2F02CBD6}" destId="{17653462-B62C-4D12-A751-18446584E122}" srcOrd="0" destOrd="0" parTransId="{D1491B47-F7B0-46ED-9361-7A038047FF33}" sibTransId="{829FE15B-FA37-473A-A465-ADC840E804BC}"/>
    <dgm:cxn modelId="{0FF89F55-8ACF-4E91-B86B-EF7913A76F55}" type="presOf" srcId="{F5829DD1-545D-417C-847C-C6FFA24AB78E}" destId="{AD64CE29-DB44-4070-8C2B-45EBCBF03B77}" srcOrd="0" destOrd="0" presId="urn:microsoft.com/office/officeart/2005/8/layout/orgChart1"/>
    <dgm:cxn modelId="{BA74BE5B-B47C-4495-B821-270B07854B3A}" type="presOf" srcId="{B26A70AC-4083-4377-9BA0-D621BD70026E}" destId="{2265F528-CD62-4083-A564-6249606B7466}" srcOrd="1" destOrd="0" presId="urn:microsoft.com/office/officeart/2005/8/layout/orgChart1"/>
    <dgm:cxn modelId="{D11BF766-1090-4CA2-86B4-35A04AB0D16D}" srcId="{F8766C4E-A0D4-4140-BF25-AC3D4E259EA2}" destId="{B26A70AC-4083-4377-9BA0-D621BD70026E}" srcOrd="0" destOrd="0" parTransId="{32A45764-A7BB-41B4-B024-E3FA9D5B482A}" sibTransId="{D606573C-D4B6-43F6-9C63-8BF2BBD2AB5C}"/>
    <dgm:cxn modelId="{B732BC6A-4FE7-45BD-B7B6-8BC1E22BBE06}" type="presOf" srcId="{17653462-B62C-4D12-A751-18446584E122}" destId="{2AD6D23C-1A55-4A58-A0E6-95B14E8040D5}" srcOrd="0" destOrd="0" presId="urn:microsoft.com/office/officeart/2005/8/layout/orgChart1"/>
    <dgm:cxn modelId="{7FF2C57E-046E-4D5C-88F5-874B8B8DA83B}" type="presOf" srcId="{4AB913C6-B535-4EE3-AB3C-72F7183B89B8}" destId="{E37ADB20-B46A-47D7-BAB3-3BDCED755950}" srcOrd="0" destOrd="0" presId="urn:microsoft.com/office/officeart/2005/8/layout/orgChart1"/>
    <dgm:cxn modelId="{24CD2F80-582C-496C-AC6A-11BFDCAFC75F}" type="presOf" srcId="{F8766C4E-A0D4-4140-BF25-AC3D4E259EA2}" destId="{56889878-8A28-4080-A15A-8BD70A9AD54A}" srcOrd="1" destOrd="0" presId="urn:microsoft.com/office/officeart/2005/8/layout/orgChart1"/>
    <dgm:cxn modelId="{D51A0A86-21B5-4463-91FB-C113D3D574DC}" srcId="{17653462-B62C-4D12-A751-18446584E122}" destId="{0470457D-5DEE-4CE8-BDFB-7A4D94B58BCE}" srcOrd="0" destOrd="0" parTransId="{08249722-1874-4DCE-B86D-D5B48B209039}" sibTransId="{6D353568-FADB-41A1-A701-C17B8A09FF75}"/>
    <dgm:cxn modelId="{BFAEB386-1F0F-468B-BDE1-4FE032B0CBCA}" type="presOf" srcId="{F8766C4E-A0D4-4140-BF25-AC3D4E259EA2}" destId="{ADB9E6D3-DE4F-4F6D-9484-D4FAC7D3EC9E}" srcOrd="0" destOrd="0" presId="urn:microsoft.com/office/officeart/2005/8/layout/orgChart1"/>
    <dgm:cxn modelId="{3105EE92-40BF-444F-8346-E91DEF7D9FB8}" type="presOf" srcId="{17653462-B62C-4D12-A751-18446584E122}" destId="{73815E5D-63E1-4665-96C0-2B991C4C6712}" srcOrd="1" destOrd="0" presId="urn:microsoft.com/office/officeart/2005/8/layout/orgChart1"/>
    <dgm:cxn modelId="{C7D38296-17CF-4D2B-8013-8FCF35BBE8B7}" type="presOf" srcId="{2F4548B8-71C3-4EA9-A1EE-3F852603982F}" destId="{01EA2344-A647-4284-9105-63CA7F8B738F}" srcOrd="0" destOrd="0" presId="urn:microsoft.com/office/officeart/2005/8/layout/orgChart1"/>
    <dgm:cxn modelId="{7FC784AD-00F2-49FE-BA3B-20378C24777D}" srcId="{2F4548B8-71C3-4EA9-A1EE-3F852603982F}" destId="{BFFA21AB-3BF2-4980-B8D1-08EC7CF86F24}" srcOrd="0" destOrd="0" parTransId="{F5829DD1-545D-417C-847C-C6FFA24AB78E}" sibTransId="{202C452E-6458-46B3-B643-DC204F08F766}"/>
    <dgm:cxn modelId="{478CC9BE-23EE-425B-8262-E928B05665D5}" type="presOf" srcId="{BFFA21AB-3BF2-4980-B8D1-08EC7CF86F24}" destId="{26736423-9931-45E1-9F99-60572392BDFB}" srcOrd="1" destOrd="0" presId="urn:microsoft.com/office/officeart/2005/8/layout/orgChart1"/>
    <dgm:cxn modelId="{F5BAD2CA-CD8E-49FA-B271-350B82504E64}" srcId="{0470457D-5DEE-4CE8-BDFB-7A4D94B58BCE}" destId="{1713369B-8A16-4254-8D25-49B5FD30143A}" srcOrd="0" destOrd="0" parTransId="{5E649B39-BAD3-42ED-A3F4-02B0788C0179}" sibTransId="{6B6F572C-64AD-4821-A947-8692667E2A06}"/>
    <dgm:cxn modelId="{AB99AFD4-2957-4827-A496-F763CE71FB53}" type="presOf" srcId="{08249722-1874-4DCE-B86D-D5B48B209039}" destId="{EB400841-1F88-4647-8297-E3B801D960E3}" srcOrd="0" destOrd="0" presId="urn:microsoft.com/office/officeart/2005/8/layout/orgChart1"/>
    <dgm:cxn modelId="{475145E5-D3B8-4C72-BA46-74C6790DB27C}" type="presOf" srcId="{5E649B39-BAD3-42ED-A3F4-02B0788C0179}" destId="{30243BF2-855C-46CC-AA52-F07F29B65E5D}" srcOrd="0" destOrd="0" presId="urn:microsoft.com/office/officeart/2005/8/layout/orgChart1"/>
    <dgm:cxn modelId="{9F3DAAE8-B85B-4E20-A75B-5BA8E2C6E49D}" srcId="{0470457D-5DEE-4CE8-BDFB-7A4D94B58BCE}" destId="{2F4548B8-71C3-4EA9-A1EE-3F852603982F}" srcOrd="2" destOrd="0" parTransId="{4AB913C6-B535-4EE3-AB3C-72F7183B89B8}" sibTransId="{195FBB1F-ECEE-46F1-9EC0-C1A591390558}"/>
    <dgm:cxn modelId="{8AF6EAF1-3D23-4551-A02A-45A2DF68111A}" type="presOf" srcId="{12D66198-2169-4C1C-8DC2-303F453A53A0}" destId="{3A132B06-6A6E-4A79-96CF-6E648E319255}" srcOrd="0" destOrd="0" presId="urn:microsoft.com/office/officeart/2005/8/layout/orgChart1"/>
    <dgm:cxn modelId="{26F33BF9-DEDD-4846-A64D-2AE88EC04011}" type="presOf" srcId="{9F66B92F-37CE-4CE0-8AF6-E48C2F02CBD6}" destId="{22EC6622-134B-4E61-8B1E-4D51AEE44CCB}" srcOrd="0" destOrd="0" presId="urn:microsoft.com/office/officeart/2005/8/layout/orgChart1"/>
    <dgm:cxn modelId="{274DC7F9-22CD-4E77-AC36-E787E8BF3364}" type="presOf" srcId="{B26A70AC-4083-4377-9BA0-D621BD70026E}" destId="{D8F66222-B90F-40BC-AB80-96AB42A0DC98}" srcOrd="0" destOrd="0" presId="urn:microsoft.com/office/officeart/2005/8/layout/orgChart1"/>
    <dgm:cxn modelId="{4079E5FB-9A19-4084-B91B-17C149AA15EC}" type="presOf" srcId="{BFFA21AB-3BF2-4980-B8D1-08EC7CF86F24}" destId="{2D66A547-41B5-448B-BACE-A970574AEF70}" srcOrd="0" destOrd="0" presId="urn:microsoft.com/office/officeart/2005/8/layout/orgChart1"/>
    <dgm:cxn modelId="{A28C2A02-D335-4BBB-B3D9-8D5A9FB5EE4E}" type="presParOf" srcId="{22EC6622-134B-4E61-8B1E-4D51AEE44CCB}" destId="{7BE0992A-285D-4904-99ED-6120D419B872}" srcOrd="0" destOrd="0" presId="urn:microsoft.com/office/officeart/2005/8/layout/orgChart1"/>
    <dgm:cxn modelId="{4582647E-2D40-4518-9C0B-89EE2F2DA37E}" type="presParOf" srcId="{7BE0992A-285D-4904-99ED-6120D419B872}" destId="{888A9E1A-0673-4AF2-8089-40044F351BB7}" srcOrd="0" destOrd="0" presId="urn:microsoft.com/office/officeart/2005/8/layout/orgChart1"/>
    <dgm:cxn modelId="{7181C1AA-3284-4CCA-8079-C47236532C40}" type="presParOf" srcId="{888A9E1A-0673-4AF2-8089-40044F351BB7}" destId="{2AD6D23C-1A55-4A58-A0E6-95B14E8040D5}" srcOrd="0" destOrd="0" presId="urn:microsoft.com/office/officeart/2005/8/layout/orgChart1"/>
    <dgm:cxn modelId="{F6CB3015-B2F5-4196-BDAC-F6AC68378227}" type="presParOf" srcId="{888A9E1A-0673-4AF2-8089-40044F351BB7}" destId="{73815E5D-63E1-4665-96C0-2B991C4C6712}" srcOrd="1" destOrd="0" presId="urn:microsoft.com/office/officeart/2005/8/layout/orgChart1"/>
    <dgm:cxn modelId="{6CC2081D-D5AC-462A-A323-5D0267C44BDC}" type="presParOf" srcId="{7BE0992A-285D-4904-99ED-6120D419B872}" destId="{DFB6E745-F5E3-4C59-B792-EF9CB41FD463}" srcOrd="1" destOrd="0" presId="urn:microsoft.com/office/officeart/2005/8/layout/orgChart1"/>
    <dgm:cxn modelId="{2B8CF631-A78A-450A-BDF3-4CBEEC0A5948}" type="presParOf" srcId="{DFB6E745-F5E3-4C59-B792-EF9CB41FD463}" destId="{EB400841-1F88-4647-8297-E3B801D960E3}" srcOrd="0" destOrd="0" presId="urn:microsoft.com/office/officeart/2005/8/layout/orgChart1"/>
    <dgm:cxn modelId="{B7421627-871B-45BB-8332-2C7E5EA7299B}" type="presParOf" srcId="{DFB6E745-F5E3-4C59-B792-EF9CB41FD463}" destId="{BAEF4763-A12B-4D68-8A24-9984B631FF4A}" srcOrd="1" destOrd="0" presId="urn:microsoft.com/office/officeart/2005/8/layout/orgChart1"/>
    <dgm:cxn modelId="{F1E9363D-69D1-4747-9C7E-2F57A0874135}" type="presParOf" srcId="{BAEF4763-A12B-4D68-8A24-9984B631FF4A}" destId="{5DC58F39-D004-4B75-8333-FCDFD3B2548D}" srcOrd="0" destOrd="0" presId="urn:microsoft.com/office/officeart/2005/8/layout/orgChart1"/>
    <dgm:cxn modelId="{4B1B6CE1-79A7-4F3B-A259-B0F18832F9E8}" type="presParOf" srcId="{5DC58F39-D004-4B75-8333-FCDFD3B2548D}" destId="{089ED389-DC57-4F2E-9225-A17D142EC59A}" srcOrd="0" destOrd="0" presId="urn:microsoft.com/office/officeart/2005/8/layout/orgChart1"/>
    <dgm:cxn modelId="{85B9C5D9-FCBA-4319-9CFA-B7FE3F595268}" type="presParOf" srcId="{5DC58F39-D004-4B75-8333-FCDFD3B2548D}" destId="{28636D07-A24D-4595-BAA2-E0755CCE8B73}" srcOrd="1" destOrd="0" presId="urn:microsoft.com/office/officeart/2005/8/layout/orgChart1"/>
    <dgm:cxn modelId="{AE0F581D-C39F-43E2-8516-CB9F64C5A096}" type="presParOf" srcId="{BAEF4763-A12B-4D68-8A24-9984B631FF4A}" destId="{2C83BFC2-A55E-4626-B72C-AEA36B5A2779}" srcOrd="1" destOrd="0" presId="urn:microsoft.com/office/officeart/2005/8/layout/orgChart1"/>
    <dgm:cxn modelId="{669EA129-FB7B-489A-87FA-A429896B1190}" type="presParOf" srcId="{2C83BFC2-A55E-4626-B72C-AEA36B5A2779}" destId="{3A132B06-6A6E-4A79-96CF-6E648E319255}" srcOrd="0" destOrd="0" presId="urn:microsoft.com/office/officeart/2005/8/layout/orgChart1"/>
    <dgm:cxn modelId="{E6D7F604-BB7A-47ED-AEDB-77A024359574}" type="presParOf" srcId="{2C83BFC2-A55E-4626-B72C-AEA36B5A2779}" destId="{10A7687B-7349-4BA4-A6CB-E5FFC64CB80F}" srcOrd="1" destOrd="0" presId="urn:microsoft.com/office/officeart/2005/8/layout/orgChart1"/>
    <dgm:cxn modelId="{0C62F0C3-63E7-430B-B1FA-C380FA569A78}" type="presParOf" srcId="{10A7687B-7349-4BA4-A6CB-E5FFC64CB80F}" destId="{3649A4A1-DAAE-4FC6-AC20-EBD7C2FEF23A}" srcOrd="0" destOrd="0" presId="urn:microsoft.com/office/officeart/2005/8/layout/orgChart1"/>
    <dgm:cxn modelId="{BB403857-3C5E-45B8-A201-55022AD26BD3}" type="presParOf" srcId="{3649A4A1-DAAE-4FC6-AC20-EBD7C2FEF23A}" destId="{ADB9E6D3-DE4F-4F6D-9484-D4FAC7D3EC9E}" srcOrd="0" destOrd="0" presId="urn:microsoft.com/office/officeart/2005/8/layout/orgChart1"/>
    <dgm:cxn modelId="{8A7CED89-14AB-49B4-A5FD-1426717275B9}" type="presParOf" srcId="{3649A4A1-DAAE-4FC6-AC20-EBD7C2FEF23A}" destId="{56889878-8A28-4080-A15A-8BD70A9AD54A}" srcOrd="1" destOrd="0" presId="urn:microsoft.com/office/officeart/2005/8/layout/orgChart1"/>
    <dgm:cxn modelId="{3AEEBA04-5955-47E8-878C-0C5A4B7123B6}" type="presParOf" srcId="{10A7687B-7349-4BA4-A6CB-E5FFC64CB80F}" destId="{FC1EB49A-536F-4C27-9026-318D273F0654}" srcOrd="1" destOrd="0" presId="urn:microsoft.com/office/officeart/2005/8/layout/orgChart1"/>
    <dgm:cxn modelId="{3865392F-B80F-4C0B-86FE-959012160A90}" type="presParOf" srcId="{FC1EB49A-536F-4C27-9026-318D273F0654}" destId="{B2BD1C81-F1DB-431F-B57A-A3A0A19914F6}" srcOrd="0" destOrd="0" presId="urn:microsoft.com/office/officeart/2005/8/layout/orgChart1"/>
    <dgm:cxn modelId="{869BFFED-90A5-4842-9B97-FB07ED0D9C00}" type="presParOf" srcId="{FC1EB49A-536F-4C27-9026-318D273F0654}" destId="{E85A4702-1BC4-46C5-B680-493291338A99}" srcOrd="1" destOrd="0" presId="urn:microsoft.com/office/officeart/2005/8/layout/orgChart1"/>
    <dgm:cxn modelId="{D2EA0DFF-176C-47DF-AA84-481CE1D8106A}" type="presParOf" srcId="{E85A4702-1BC4-46C5-B680-493291338A99}" destId="{36C4A18C-0640-4967-BB04-8F14C7B2407D}" srcOrd="0" destOrd="0" presId="urn:microsoft.com/office/officeart/2005/8/layout/orgChart1"/>
    <dgm:cxn modelId="{14D4C4B0-A52B-48B9-B519-4608064B6E94}" type="presParOf" srcId="{36C4A18C-0640-4967-BB04-8F14C7B2407D}" destId="{D8F66222-B90F-40BC-AB80-96AB42A0DC98}" srcOrd="0" destOrd="0" presId="urn:microsoft.com/office/officeart/2005/8/layout/orgChart1"/>
    <dgm:cxn modelId="{86D994BF-3586-4201-8687-1C7AFE967ADC}" type="presParOf" srcId="{36C4A18C-0640-4967-BB04-8F14C7B2407D}" destId="{2265F528-CD62-4083-A564-6249606B7466}" srcOrd="1" destOrd="0" presId="urn:microsoft.com/office/officeart/2005/8/layout/orgChart1"/>
    <dgm:cxn modelId="{5C7AB06E-2158-448B-AF5B-5A37A0B7AC4A}" type="presParOf" srcId="{E85A4702-1BC4-46C5-B680-493291338A99}" destId="{3324DB9D-D153-42CB-BDA2-C6271C99E52A}" srcOrd="1" destOrd="0" presId="urn:microsoft.com/office/officeart/2005/8/layout/orgChart1"/>
    <dgm:cxn modelId="{4BE8EB82-599F-426E-A1CC-4FECE631058D}" type="presParOf" srcId="{E85A4702-1BC4-46C5-B680-493291338A99}" destId="{865F3F9F-9E98-4C2D-B1A4-AE0CAC1FC5EC}" srcOrd="2" destOrd="0" presId="urn:microsoft.com/office/officeart/2005/8/layout/orgChart1"/>
    <dgm:cxn modelId="{6FDCDD7A-DD19-4194-8DB2-3B920A96789B}" type="presParOf" srcId="{10A7687B-7349-4BA4-A6CB-E5FFC64CB80F}" destId="{CBAC3CE1-618E-4123-8DBB-7A964258E2FD}" srcOrd="2" destOrd="0" presId="urn:microsoft.com/office/officeart/2005/8/layout/orgChart1"/>
    <dgm:cxn modelId="{DC87771E-0565-4600-9B9A-3A3C7D965937}" type="presParOf" srcId="{2C83BFC2-A55E-4626-B72C-AEA36B5A2779}" destId="{E37ADB20-B46A-47D7-BAB3-3BDCED755950}" srcOrd="2" destOrd="0" presId="urn:microsoft.com/office/officeart/2005/8/layout/orgChart1"/>
    <dgm:cxn modelId="{25B73BFE-DEBE-4DC9-9470-CF18EC536004}" type="presParOf" srcId="{2C83BFC2-A55E-4626-B72C-AEA36B5A2779}" destId="{26E76F89-56E2-462A-9C5C-310DB3CD4D1B}" srcOrd="3" destOrd="0" presId="urn:microsoft.com/office/officeart/2005/8/layout/orgChart1"/>
    <dgm:cxn modelId="{70D610EA-DE64-4308-81FC-428FB4367A1C}" type="presParOf" srcId="{26E76F89-56E2-462A-9C5C-310DB3CD4D1B}" destId="{FA1BEF34-7B01-41E0-8CFD-08D7EE4A1ED5}" srcOrd="0" destOrd="0" presId="urn:microsoft.com/office/officeart/2005/8/layout/orgChart1"/>
    <dgm:cxn modelId="{94D202DD-D9BE-4CC0-95FB-78074C014F89}" type="presParOf" srcId="{FA1BEF34-7B01-41E0-8CFD-08D7EE4A1ED5}" destId="{01EA2344-A647-4284-9105-63CA7F8B738F}" srcOrd="0" destOrd="0" presId="urn:microsoft.com/office/officeart/2005/8/layout/orgChart1"/>
    <dgm:cxn modelId="{5A05E969-971B-41A1-831F-856F5480831D}" type="presParOf" srcId="{FA1BEF34-7B01-41E0-8CFD-08D7EE4A1ED5}" destId="{F786E01E-AB98-46A6-941C-D5155A2D87DF}" srcOrd="1" destOrd="0" presId="urn:microsoft.com/office/officeart/2005/8/layout/orgChart1"/>
    <dgm:cxn modelId="{CD8C77D3-023D-4F86-8356-7F2AAE182F80}" type="presParOf" srcId="{26E76F89-56E2-462A-9C5C-310DB3CD4D1B}" destId="{99BFCECD-D906-43D9-A318-89FF01A50927}" srcOrd="1" destOrd="0" presId="urn:microsoft.com/office/officeart/2005/8/layout/orgChart1"/>
    <dgm:cxn modelId="{B660AF42-4376-4523-8A2B-F6DCA57F3FD6}" type="presParOf" srcId="{99BFCECD-D906-43D9-A318-89FF01A50927}" destId="{AD64CE29-DB44-4070-8C2B-45EBCBF03B77}" srcOrd="0" destOrd="0" presId="urn:microsoft.com/office/officeart/2005/8/layout/orgChart1"/>
    <dgm:cxn modelId="{CF29A886-7157-4AA8-8709-A1EA7EBDD19A}" type="presParOf" srcId="{99BFCECD-D906-43D9-A318-89FF01A50927}" destId="{09C842EC-329A-4981-8A71-217D3BFDFB18}" srcOrd="1" destOrd="0" presId="urn:microsoft.com/office/officeart/2005/8/layout/orgChart1"/>
    <dgm:cxn modelId="{4B902750-DD22-4113-9F5B-7CF23A23F9C8}" type="presParOf" srcId="{09C842EC-329A-4981-8A71-217D3BFDFB18}" destId="{01B9032D-F5A5-4042-9A70-71A79D869ED0}" srcOrd="0" destOrd="0" presId="urn:microsoft.com/office/officeart/2005/8/layout/orgChart1"/>
    <dgm:cxn modelId="{1C379A8B-3A25-4ED5-8F8F-C24E36FB011E}" type="presParOf" srcId="{01B9032D-F5A5-4042-9A70-71A79D869ED0}" destId="{2D66A547-41B5-448B-BACE-A970574AEF70}" srcOrd="0" destOrd="0" presId="urn:microsoft.com/office/officeart/2005/8/layout/orgChart1"/>
    <dgm:cxn modelId="{D29F761C-1CBE-4FC4-AEEF-8DCDAAB51714}" type="presParOf" srcId="{01B9032D-F5A5-4042-9A70-71A79D869ED0}" destId="{26736423-9931-45E1-9F99-60572392BDFB}" srcOrd="1" destOrd="0" presId="urn:microsoft.com/office/officeart/2005/8/layout/orgChart1"/>
    <dgm:cxn modelId="{9245C629-130C-4BB4-BBC8-B02DEA595D1F}" type="presParOf" srcId="{09C842EC-329A-4981-8A71-217D3BFDFB18}" destId="{95814BF2-5EC0-4B06-A6E7-13765EA38B62}" srcOrd="1" destOrd="0" presId="urn:microsoft.com/office/officeart/2005/8/layout/orgChart1"/>
    <dgm:cxn modelId="{B3E632A7-1071-43FB-824E-6D4667A1754B}" type="presParOf" srcId="{09C842EC-329A-4981-8A71-217D3BFDFB18}" destId="{3FA1E92F-1DE6-463A-844B-3CC3B3358EE6}" srcOrd="2" destOrd="0" presId="urn:microsoft.com/office/officeart/2005/8/layout/orgChart1"/>
    <dgm:cxn modelId="{75924479-DB0A-4921-964A-3A5DCB6F1ECD}" type="presParOf" srcId="{26E76F89-56E2-462A-9C5C-310DB3CD4D1B}" destId="{2619609B-69B0-4F6E-AAC0-B7C9E2602A93}" srcOrd="2" destOrd="0" presId="urn:microsoft.com/office/officeart/2005/8/layout/orgChart1"/>
    <dgm:cxn modelId="{187781C7-4E4C-4D41-B4C5-79E61358A2FB}" type="presParOf" srcId="{BAEF4763-A12B-4D68-8A24-9984B631FF4A}" destId="{DB0DAFCB-0567-4C40-BF83-CFF33F33B091}" srcOrd="2" destOrd="0" presId="urn:microsoft.com/office/officeart/2005/8/layout/orgChart1"/>
    <dgm:cxn modelId="{B4365DC4-C5AD-4BE2-B8AA-874F79B64AC8}" type="presParOf" srcId="{DB0DAFCB-0567-4C40-BF83-CFF33F33B091}" destId="{30243BF2-855C-46CC-AA52-F07F29B65E5D}" srcOrd="0" destOrd="0" presId="urn:microsoft.com/office/officeart/2005/8/layout/orgChart1"/>
    <dgm:cxn modelId="{339E619F-56CB-4CF9-8D20-1654C4C58DD8}" type="presParOf" srcId="{DB0DAFCB-0567-4C40-BF83-CFF33F33B091}" destId="{917F7772-9E0C-4742-98B6-1EBF21349154}" srcOrd="1" destOrd="0" presId="urn:microsoft.com/office/officeart/2005/8/layout/orgChart1"/>
    <dgm:cxn modelId="{F3802FFA-C91C-4E10-9829-3F986166E06B}" type="presParOf" srcId="{917F7772-9E0C-4742-98B6-1EBF21349154}" destId="{3C358CAD-CF8B-47EC-9DDB-8AFEA373D821}" srcOrd="0" destOrd="0" presId="urn:microsoft.com/office/officeart/2005/8/layout/orgChart1"/>
    <dgm:cxn modelId="{FD437570-63BF-40E3-BF48-62A88AF5FEB2}" type="presParOf" srcId="{3C358CAD-CF8B-47EC-9DDB-8AFEA373D821}" destId="{FF376C99-FAC5-4B1C-A0EB-F1DB0D8FCE97}" srcOrd="0" destOrd="0" presId="urn:microsoft.com/office/officeart/2005/8/layout/orgChart1"/>
    <dgm:cxn modelId="{D613FCB9-94D1-498D-B750-5C306B1CF573}" type="presParOf" srcId="{3C358CAD-CF8B-47EC-9DDB-8AFEA373D821}" destId="{E9FEE905-22F2-47F4-AAAC-3C06F401C120}" srcOrd="1" destOrd="0" presId="urn:microsoft.com/office/officeart/2005/8/layout/orgChart1"/>
    <dgm:cxn modelId="{59EB4842-6C60-443A-A8B5-C64AE6A8B6A1}" type="presParOf" srcId="{917F7772-9E0C-4742-98B6-1EBF21349154}" destId="{6978042E-AFCB-4B25-B91D-040A20118358}" srcOrd="1" destOrd="0" presId="urn:microsoft.com/office/officeart/2005/8/layout/orgChart1"/>
    <dgm:cxn modelId="{8F2C4652-B231-4D00-A96B-1D4ACD92C94D}" type="presParOf" srcId="{917F7772-9E0C-4742-98B6-1EBF21349154}" destId="{FF1D53F4-8A09-46A6-BF13-6DC7995D1D8E}" srcOrd="2" destOrd="0" presId="urn:microsoft.com/office/officeart/2005/8/layout/orgChart1"/>
    <dgm:cxn modelId="{31F3C072-3199-468E-839F-DA94E796B6BA}" type="presParOf" srcId="{7BE0992A-285D-4904-99ED-6120D419B872}" destId="{450D77ED-03EC-47B6-8254-465C0C8713D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66B92F-37CE-4CE0-8AF6-E48C2F02CBD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7653462-B62C-4D12-A751-18446584E122}">
      <dgm:prSet/>
      <dgm:spPr>
        <a:xfrm>
          <a:off x="538894" y="299"/>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Cohort 2</a:t>
          </a:r>
          <a:endParaRPr lang="en-US" b="1"/>
        </a:p>
      </dgm:t>
    </dgm:pt>
    <dgm:pt modelId="{D1491B47-F7B0-46ED-9361-7A038047FF33}" type="parTrans" cxnId="{8C59D251-E672-46F9-AFF6-5AD9C3A6DF9A}">
      <dgm:prSet/>
      <dgm:spPr/>
      <dgm:t>
        <a:bodyPr/>
        <a:lstStyle/>
        <a:p>
          <a:endParaRPr lang="en-US"/>
        </a:p>
      </dgm:t>
    </dgm:pt>
    <dgm:pt modelId="{829FE15B-FA37-473A-A465-ADC840E804BC}" type="sibTrans" cxnId="{8C59D251-E672-46F9-AFF6-5AD9C3A6DF9A}">
      <dgm:prSet/>
      <dgm:spPr/>
      <dgm:t>
        <a:bodyPr/>
        <a:lstStyle/>
        <a:p>
          <a:endParaRPr lang="en-US"/>
        </a:p>
      </dgm:t>
    </dgm:pt>
    <dgm:pt modelId="{0470457D-5DEE-4CE8-BDFB-7A4D94B58BCE}">
      <dgm:prSet phldrT="[Text]"/>
      <dgm:spPr>
        <a:xfrm>
          <a:off x="538894" y="484093"/>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218 screened</a:t>
          </a:r>
        </a:p>
      </dgm:t>
    </dgm:pt>
    <dgm:pt modelId="{6D353568-FADB-41A1-A701-C17B8A09FF75}" type="sibTrans" cxnId="{D51A0A86-21B5-4463-91FB-C113D3D574DC}">
      <dgm:prSet/>
      <dgm:spPr/>
      <dgm:t>
        <a:bodyPr/>
        <a:lstStyle/>
        <a:p>
          <a:endParaRPr lang="en-US"/>
        </a:p>
      </dgm:t>
    </dgm:pt>
    <dgm:pt modelId="{08249722-1874-4DCE-B86D-D5B48B209039}" type="parTrans" cxnId="{D51A0A86-21B5-4463-91FB-C113D3D574DC}">
      <dgm:prSet/>
      <dgm:spPr>
        <a:solidFill>
          <a:schemeClr val="accent3">
            <a:lumMod val="60000"/>
            <a:lumOff val="40000"/>
          </a:schemeClr>
        </a:solidFill>
        <a:ln>
          <a:solidFill>
            <a:schemeClr val="tx1"/>
          </a:solidFill>
        </a:ln>
      </dgm:spPr>
      <dgm:t>
        <a:bodyPr/>
        <a:lstStyle/>
        <a:p>
          <a:endParaRPr lang="en-US" b="1"/>
        </a:p>
      </dgm:t>
    </dgm:pt>
    <dgm:pt modelId="{1713369B-8A16-4254-8D25-49B5FD30143A}" type="asst">
      <dgm:prSet phldrT="[Text]"/>
      <dgm:spPr>
        <a:xfrm>
          <a:off x="114348" y="967887"/>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157 enrolled</a:t>
          </a:r>
        </a:p>
      </dgm:t>
    </dgm:pt>
    <dgm:pt modelId="{6B6F572C-64AD-4821-A947-8692667E2A06}" type="sibTrans" cxnId="{F5BAD2CA-CD8E-49FA-B271-350B82504E64}">
      <dgm:prSet/>
      <dgm:spPr/>
      <dgm:t>
        <a:bodyPr/>
        <a:lstStyle/>
        <a:p>
          <a:endParaRPr lang="en-US"/>
        </a:p>
      </dgm:t>
    </dgm:pt>
    <dgm:pt modelId="{5E649B39-BAD3-42ED-A3F4-02B0788C0179}" type="parTrans" cxnId="{F5BAD2CA-CD8E-49FA-B271-350B82504E64}">
      <dgm:prSet/>
      <dgm:spPr>
        <a:solidFill>
          <a:schemeClr val="accent3">
            <a:lumMod val="60000"/>
            <a:lumOff val="40000"/>
          </a:schemeClr>
        </a:solidFill>
        <a:ln>
          <a:solidFill>
            <a:schemeClr val="tx1"/>
          </a:solidFill>
        </a:ln>
      </dgm:spPr>
      <dgm:t>
        <a:bodyPr/>
        <a:lstStyle/>
        <a:p>
          <a:endParaRPr lang="en-US" b="1"/>
        </a:p>
      </dgm:t>
    </dgm:pt>
    <dgm:pt modelId="{F8766C4E-A0D4-4140-BF25-AC3D4E259EA2}">
      <dgm:prSet phldrT="[Text]"/>
      <dgm:spPr>
        <a:xfrm>
          <a:off x="84887" y="1451681"/>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106 randomized to DVR</a:t>
          </a:r>
        </a:p>
      </dgm:t>
    </dgm:pt>
    <dgm:pt modelId="{2FF79746-342F-4872-A52F-B6E35C46345B}" type="sibTrans" cxnId="{EE301727-2CE1-4548-96F0-7142EF3F3D4F}">
      <dgm:prSet/>
      <dgm:spPr/>
      <dgm:t>
        <a:bodyPr/>
        <a:lstStyle/>
        <a:p>
          <a:endParaRPr lang="en-US"/>
        </a:p>
      </dgm:t>
    </dgm:pt>
    <dgm:pt modelId="{12D66198-2169-4C1C-8DC2-303F453A53A0}" type="parTrans" cxnId="{EE301727-2CE1-4548-96F0-7142EF3F3D4F}">
      <dgm:prSet/>
      <dgm:spPr>
        <a:solidFill>
          <a:schemeClr val="accent3">
            <a:lumMod val="60000"/>
            <a:lumOff val="40000"/>
          </a:schemeClr>
        </a:solidFill>
        <a:ln>
          <a:solidFill>
            <a:schemeClr val="tx1"/>
          </a:solidFill>
        </a:ln>
      </dgm:spPr>
      <dgm:t>
        <a:bodyPr/>
        <a:lstStyle/>
        <a:p>
          <a:endParaRPr lang="en-US" b="1"/>
        </a:p>
      </dgm:t>
    </dgm:pt>
    <dgm:pt modelId="{B26A70AC-4083-4377-9BA0-D621BD70026E}">
      <dgm:prSet/>
      <dgm:spPr>
        <a:xfrm>
          <a:off x="255237" y="1935475"/>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104 pregnancy outcomes available</a:t>
          </a:r>
        </a:p>
      </dgm:t>
    </dgm:pt>
    <dgm:pt modelId="{D606573C-D4B6-43F6-9C63-8BF2BBD2AB5C}" type="sibTrans" cxnId="{D11BF766-1090-4CA2-86B4-35A04AB0D16D}">
      <dgm:prSet/>
      <dgm:spPr/>
      <dgm:t>
        <a:bodyPr/>
        <a:lstStyle/>
        <a:p>
          <a:endParaRPr lang="en-US"/>
        </a:p>
      </dgm:t>
    </dgm:pt>
    <dgm:pt modelId="{32A45764-A7BB-41B4-B024-E3FA9D5B482A}" type="parTrans" cxnId="{D11BF766-1090-4CA2-86B4-35A04AB0D16D}">
      <dgm:prSet/>
      <dgm:spPr>
        <a:solidFill>
          <a:schemeClr val="accent3">
            <a:lumMod val="60000"/>
            <a:lumOff val="40000"/>
          </a:schemeClr>
        </a:solidFill>
        <a:ln>
          <a:solidFill>
            <a:schemeClr val="tx1"/>
          </a:solidFill>
        </a:ln>
      </dgm:spPr>
      <dgm:t>
        <a:bodyPr/>
        <a:lstStyle/>
        <a:p>
          <a:endParaRPr lang="en-US" b="1"/>
        </a:p>
      </dgm:t>
    </dgm:pt>
    <dgm:pt modelId="{2F4548B8-71C3-4EA9-A1EE-3F852603982F}">
      <dgm:prSet phldrT="[Text]"/>
      <dgm:spPr>
        <a:xfrm>
          <a:off x="909382" y="1451681"/>
          <a:ext cx="764919"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51 randomized to TDF/FTC</a:t>
          </a:r>
        </a:p>
      </dgm:t>
    </dgm:pt>
    <dgm:pt modelId="{195FBB1F-ECEE-46F1-9EC0-C1A591390558}" type="sibTrans" cxnId="{9F3DAAE8-B85B-4E20-A75B-5BA8E2C6E49D}">
      <dgm:prSet/>
      <dgm:spPr/>
      <dgm:t>
        <a:bodyPr/>
        <a:lstStyle/>
        <a:p>
          <a:endParaRPr lang="en-US"/>
        </a:p>
      </dgm:t>
    </dgm:pt>
    <dgm:pt modelId="{4AB913C6-B535-4EE3-AB3C-72F7183B89B8}" type="parTrans" cxnId="{9F3DAAE8-B85B-4E20-A75B-5BA8E2C6E49D}">
      <dgm:prSet/>
      <dgm:spPr>
        <a:solidFill>
          <a:schemeClr val="accent3">
            <a:lumMod val="60000"/>
            <a:lumOff val="40000"/>
          </a:schemeClr>
        </a:solidFill>
        <a:ln>
          <a:solidFill>
            <a:schemeClr val="tx1"/>
          </a:solidFill>
        </a:ln>
      </dgm:spPr>
      <dgm:t>
        <a:bodyPr/>
        <a:lstStyle/>
        <a:p>
          <a:endParaRPr lang="en-US" b="1"/>
        </a:p>
      </dgm:t>
    </dgm:pt>
    <dgm:pt modelId="{BFFA21AB-3BF2-4980-B8D1-08EC7CF86F24}">
      <dgm:prSet/>
      <dgm:spPr>
        <a:xfrm>
          <a:off x="1100611" y="1935475"/>
          <a:ext cx="681400" cy="340700"/>
        </a:xfrm>
        <a:solidFill>
          <a:schemeClr val="accent3">
            <a:lumMod val="60000"/>
            <a:lumOff val="40000"/>
          </a:schemeClr>
        </a:solidFill>
        <a:ln w="12700" cap="flat" cmpd="sng" algn="ctr">
          <a:solidFill>
            <a:schemeClr val="tx1"/>
          </a:solidFill>
          <a:prstDash val="solid"/>
          <a:miter lim="800000"/>
        </a:ln>
        <a:effectLst/>
      </dgm:spPr>
      <dgm:t>
        <a:bodyPr/>
        <a:lstStyle/>
        <a:p>
          <a:pPr>
            <a:buNone/>
          </a:pPr>
          <a:r>
            <a:rPr lang="en-US" b="1">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50 pregnancy outcomes available</a:t>
          </a:r>
        </a:p>
      </dgm:t>
    </dgm:pt>
    <dgm:pt modelId="{202C452E-6458-46B3-B643-DC204F08F766}" type="sibTrans" cxnId="{7FC784AD-00F2-49FE-BA3B-20378C24777D}">
      <dgm:prSet/>
      <dgm:spPr/>
      <dgm:t>
        <a:bodyPr/>
        <a:lstStyle/>
        <a:p>
          <a:endParaRPr lang="en-US"/>
        </a:p>
      </dgm:t>
    </dgm:pt>
    <dgm:pt modelId="{F5829DD1-545D-417C-847C-C6FFA24AB78E}" type="parTrans" cxnId="{7FC784AD-00F2-49FE-BA3B-20378C24777D}">
      <dgm:prSet/>
      <dgm:spPr>
        <a:solidFill>
          <a:schemeClr val="accent3">
            <a:lumMod val="60000"/>
            <a:lumOff val="40000"/>
          </a:schemeClr>
        </a:solidFill>
        <a:ln>
          <a:solidFill>
            <a:schemeClr val="tx1"/>
          </a:solidFill>
        </a:ln>
      </dgm:spPr>
      <dgm:t>
        <a:bodyPr/>
        <a:lstStyle/>
        <a:p>
          <a:endParaRPr lang="en-US" b="1"/>
        </a:p>
      </dgm:t>
    </dgm:pt>
    <dgm:pt modelId="{22EC6622-134B-4E61-8B1E-4D51AEE44CCB}" type="pres">
      <dgm:prSet presAssocID="{9F66B92F-37CE-4CE0-8AF6-E48C2F02CBD6}" presName="hierChild1" presStyleCnt="0">
        <dgm:presLayoutVars>
          <dgm:orgChart val="1"/>
          <dgm:chPref val="1"/>
          <dgm:dir/>
          <dgm:animOne val="branch"/>
          <dgm:animLvl val="lvl"/>
          <dgm:resizeHandles/>
        </dgm:presLayoutVars>
      </dgm:prSet>
      <dgm:spPr/>
    </dgm:pt>
    <dgm:pt modelId="{7BE0992A-285D-4904-99ED-6120D419B872}" type="pres">
      <dgm:prSet presAssocID="{17653462-B62C-4D12-A751-18446584E122}" presName="hierRoot1" presStyleCnt="0">
        <dgm:presLayoutVars>
          <dgm:hierBranch val="init"/>
        </dgm:presLayoutVars>
      </dgm:prSet>
      <dgm:spPr/>
    </dgm:pt>
    <dgm:pt modelId="{888A9E1A-0673-4AF2-8089-40044F351BB7}" type="pres">
      <dgm:prSet presAssocID="{17653462-B62C-4D12-A751-18446584E122}" presName="rootComposite1" presStyleCnt="0"/>
      <dgm:spPr/>
    </dgm:pt>
    <dgm:pt modelId="{2AD6D23C-1A55-4A58-A0E6-95B14E8040D5}" type="pres">
      <dgm:prSet presAssocID="{17653462-B62C-4D12-A751-18446584E122}" presName="rootText1" presStyleLbl="node0" presStyleIdx="0" presStyleCnt="1">
        <dgm:presLayoutVars>
          <dgm:chPref val="3"/>
        </dgm:presLayoutVars>
      </dgm:prSet>
      <dgm:spPr>
        <a:prstGeom prst="rect">
          <a:avLst/>
        </a:prstGeom>
      </dgm:spPr>
    </dgm:pt>
    <dgm:pt modelId="{73815E5D-63E1-4665-96C0-2B991C4C6712}" type="pres">
      <dgm:prSet presAssocID="{17653462-B62C-4D12-A751-18446584E122}" presName="rootConnector1" presStyleLbl="node1" presStyleIdx="0" presStyleCnt="0"/>
      <dgm:spPr/>
    </dgm:pt>
    <dgm:pt modelId="{DFB6E745-F5E3-4C59-B792-EF9CB41FD463}" type="pres">
      <dgm:prSet presAssocID="{17653462-B62C-4D12-A751-18446584E122}" presName="hierChild2" presStyleCnt="0"/>
      <dgm:spPr/>
    </dgm:pt>
    <dgm:pt modelId="{EB400841-1F88-4647-8297-E3B801D960E3}" type="pres">
      <dgm:prSet presAssocID="{08249722-1874-4DCE-B86D-D5B48B209039}" presName="Name37" presStyleLbl="parChTrans1D2" presStyleIdx="0" presStyleCnt="1"/>
      <dgm:spPr/>
    </dgm:pt>
    <dgm:pt modelId="{BAEF4763-A12B-4D68-8A24-9984B631FF4A}" type="pres">
      <dgm:prSet presAssocID="{0470457D-5DEE-4CE8-BDFB-7A4D94B58BCE}" presName="hierRoot2" presStyleCnt="0">
        <dgm:presLayoutVars>
          <dgm:hierBranch val="init"/>
        </dgm:presLayoutVars>
      </dgm:prSet>
      <dgm:spPr/>
    </dgm:pt>
    <dgm:pt modelId="{5DC58F39-D004-4B75-8333-FCDFD3B2548D}" type="pres">
      <dgm:prSet presAssocID="{0470457D-5DEE-4CE8-BDFB-7A4D94B58BCE}" presName="rootComposite" presStyleCnt="0"/>
      <dgm:spPr/>
    </dgm:pt>
    <dgm:pt modelId="{089ED389-DC57-4F2E-9225-A17D142EC59A}" type="pres">
      <dgm:prSet presAssocID="{0470457D-5DEE-4CE8-BDFB-7A4D94B58BCE}" presName="rootText" presStyleLbl="node2" presStyleIdx="0" presStyleCnt="1">
        <dgm:presLayoutVars>
          <dgm:chPref val="3"/>
        </dgm:presLayoutVars>
      </dgm:prSet>
      <dgm:spPr>
        <a:prstGeom prst="rect">
          <a:avLst/>
        </a:prstGeom>
      </dgm:spPr>
    </dgm:pt>
    <dgm:pt modelId="{28636D07-A24D-4595-BAA2-E0755CCE8B73}" type="pres">
      <dgm:prSet presAssocID="{0470457D-5DEE-4CE8-BDFB-7A4D94B58BCE}" presName="rootConnector" presStyleLbl="node2" presStyleIdx="0" presStyleCnt="1"/>
      <dgm:spPr/>
    </dgm:pt>
    <dgm:pt modelId="{2C83BFC2-A55E-4626-B72C-AEA36B5A2779}" type="pres">
      <dgm:prSet presAssocID="{0470457D-5DEE-4CE8-BDFB-7A4D94B58BCE}" presName="hierChild4" presStyleCnt="0"/>
      <dgm:spPr/>
    </dgm:pt>
    <dgm:pt modelId="{3A132B06-6A6E-4A79-96CF-6E648E319255}" type="pres">
      <dgm:prSet presAssocID="{12D66198-2169-4C1C-8DC2-303F453A53A0}" presName="Name37" presStyleLbl="parChTrans1D3" presStyleIdx="0" presStyleCnt="3"/>
      <dgm:spPr/>
    </dgm:pt>
    <dgm:pt modelId="{10A7687B-7349-4BA4-A6CB-E5FFC64CB80F}" type="pres">
      <dgm:prSet presAssocID="{F8766C4E-A0D4-4140-BF25-AC3D4E259EA2}" presName="hierRoot2" presStyleCnt="0">
        <dgm:presLayoutVars>
          <dgm:hierBranch val="init"/>
        </dgm:presLayoutVars>
      </dgm:prSet>
      <dgm:spPr/>
    </dgm:pt>
    <dgm:pt modelId="{3649A4A1-DAAE-4FC6-AC20-EBD7C2FEF23A}" type="pres">
      <dgm:prSet presAssocID="{F8766C4E-A0D4-4140-BF25-AC3D4E259EA2}" presName="rootComposite" presStyleCnt="0"/>
      <dgm:spPr/>
    </dgm:pt>
    <dgm:pt modelId="{ADB9E6D3-DE4F-4F6D-9484-D4FAC7D3EC9E}" type="pres">
      <dgm:prSet presAssocID="{F8766C4E-A0D4-4140-BF25-AC3D4E259EA2}" presName="rootText" presStyleLbl="node3" presStyleIdx="0" presStyleCnt="2">
        <dgm:presLayoutVars>
          <dgm:chPref val="3"/>
        </dgm:presLayoutVars>
      </dgm:prSet>
      <dgm:spPr>
        <a:prstGeom prst="rect">
          <a:avLst/>
        </a:prstGeom>
      </dgm:spPr>
    </dgm:pt>
    <dgm:pt modelId="{56889878-8A28-4080-A15A-8BD70A9AD54A}" type="pres">
      <dgm:prSet presAssocID="{F8766C4E-A0D4-4140-BF25-AC3D4E259EA2}" presName="rootConnector" presStyleLbl="node3" presStyleIdx="0" presStyleCnt="2"/>
      <dgm:spPr/>
    </dgm:pt>
    <dgm:pt modelId="{FC1EB49A-536F-4C27-9026-318D273F0654}" type="pres">
      <dgm:prSet presAssocID="{F8766C4E-A0D4-4140-BF25-AC3D4E259EA2}" presName="hierChild4" presStyleCnt="0"/>
      <dgm:spPr/>
    </dgm:pt>
    <dgm:pt modelId="{B2BD1C81-F1DB-431F-B57A-A3A0A19914F6}" type="pres">
      <dgm:prSet presAssocID="{32A45764-A7BB-41B4-B024-E3FA9D5B482A}" presName="Name37" presStyleLbl="parChTrans1D4" presStyleIdx="0" presStyleCnt="2"/>
      <dgm:spPr/>
    </dgm:pt>
    <dgm:pt modelId="{E85A4702-1BC4-46C5-B680-493291338A99}" type="pres">
      <dgm:prSet presAssocID="{B26A70AC-4083-4377-9BA0-D621BD70026E}" presName="hierRoot2" presStyleCnt="0">
        <dgm:presLayoutVars>
          <dgm:hierBranch val="init"/>
        </dgm:presLayoutVars>
      </dgm:prSet>
      <dgm:spPr/>
    </dgm:pt>
    <dgm:pt modelId="{36C4A18C-0640-4967-BB04-8F14C7B2407D}" type="pres">
      <dgm:prSet presAssocID="{B26A70AC-4083-4377-9BA0-D621BD70026E}" presName="rootComposite" presStyleCnt="0"/>
      <dgm:spPr/>
    </dgm:pt>
    <dgm:pt modelId="{D8F66222-B90F-40BC-AB80-96AB42A0DC98}" type="pres">
      <dgm:prSet presAssocID="{B26A70AC-4083-4377-9BA0-D621BD70026E}" presName="rootText" presStyleLbl="node4" presStyleIdx="0" presStyleCnt="2">
        <dgm:presLayoutVars>
          <dgm:chPref val="3"/>
        </dgm:presLayoutVars>
      </dgm:prSet>
      <dgm:spPr>
        <a:prstGeom prst="rect">
          <a:avLst/>
        </a:prstGeom>
      </dgm:spPr>
    </dgm:pt>
    <dgm:pt modelId="{2265F528-CD62-4083-A564-6249606B7466}" type="pres">
      <dgm:prSet presAssocID="{B26A70AC-4083-4377-9BA0-D621BD70026E}" presName="rootConnector" presStyleLbl="node4" presStyleIdx="0" presStyleCnt="2"/>
      <dgm:spPr/>
    </dgm:pt>
    <dgm:pt modelId="{3324DB9D-D153-42CB-BDA2-C6271C99E52A}" type="pres">
      <dgm:prSet presAssocID="{B26A70AC-4083-4377-9BA0-D621BD70026E}" presName="hierChild4" presStyleCnt="0"/>
      <dgm:spPr/>
    </dgm:pt>
    <dgm:pt modelId="{865F3F9F-9E98-4C2D-B1A4-AE0CAC1FC5EC}" type="pres">
      <dgm:prSet presAssocID="{B26A70AC-4083-4377-9BA0-D621BD70026E}" presName="hierChild5" presStyleCnt="0"/>
      <dgm:spPr/>
    </dgm:pt>
    <dgm:pt modelId="{CBAC3CE1-618E-4123-8DBB-7A964258E2FD}" type="pres">
      <dgm:prSet presAssocID="{F8766C4E-A0D4-4140-BF25-AC3D4E259EA2}" presName="hierChild5" presStyleCnt="0"/>
      <dgm:spPr/>
    </dgm:pt>
    <dgm:pt modelId="{E37ADB20-B46A-47D7-BAB3-3BDCED755950}" type="pres">
      <dgm:prSet presAssocID="{4AB913C6-B535-4EE3-AB3C-72F7183B89B8}" presName="Name37" presStyleLbl="parChTrans1D3" presStyleIdx="1" presStyleCnt="3"/>
      <dgm:spPr/>
    </dgm:pt>
    <dgm:pt modelId="{26E76F89-56E2-462A-9C5C-310DB3CD4D1B}" type="pres">
      <dgm:prSet presAssocID="{2F4548B8-71C3-4EA9-A1EE-3F852603982F}" presName="hierRoot2" presStyleCnt="0">
        <dgm:presLayoutVars>
          <dgm:hierBranch val="init"/>
        </dgm:presLayoutVars>
      </dgm:prSet>
      <dgm:spPr/>
    </dgm:pt>
    <dgm:pt modelId="{FA1BEF34-7B01-41E0-8CFD-08D7EE4A1ED5}" type="pres">
      <dgm:prSet presAssocID="{2F4548B8-71C3-4EA9-A1EE-3F852603982F}" presName="rootComposite" presStyleCnt="0"/>
      <dgm:spPr/>
    </dgm:pt>
    <dgm:pt modelId="{01EA2344-A647-4284-9105-63CA7F8B738F}" type="pres">
      <dgm:prSet presAssocID="{2F4548B8-71C3-4EA9-A1EE-3F852603982F}" presName="rootText" presStyleLbl="node3" presStyleIdx="1" presStyleCnt="2" custScaleX="112257">
        <dgm:presLayoutVars>
          <dgm:chPref val="3"/>
        </dgm:presLayoutVars>
      </dgm:prSet>
      <dgm:spPr>
        <a:prstGeom prst="rect">
          <a:avLst/>
        </a:prstGeom>
      </dgm:spPr>
    </dgm:pt>
    <dgm:pt modelId="{F786E01E-AB98-46A6-941C-D5155A2D87DF}" type="pres">
      <dgm:prSet presAssocID="{2F4548B8-71C3-4EA9-A1EE-3F852603982F}" presName="rootConnector" presStyleLbl="node3" presStyleIdx="1" presStyleCnt="2"/>
      <dgm:spPr/>
    </dgm:pt>
    <dgm:pt modelId="{99BFCECD-D906-43D9-A318-89FF01A50927}" type="pres">
      <dgm:prSet presAssocID="{2F4548B8-71C3-4EA9-A1EE-3F852603982F}" presName="hierChild4" presStyleCnt="0"/>
      <dgm:spPr/>
    </dgm:pt>
    <dgm:pt modelId="{AD64CE29-DB44-4070-8C2B-45EBCBF03B77}" type="pres">
      <dgm:prSet presAssocID="{F5829DD1-545D-417C-847C-C6FFA24AB78E}" presName="Name37" presStyleLbl="parChTrans1D4" presStyleIdx="1" presStyleCnt="2"/>
      <dgm:spPr/>
    </dgm:pt>
    <dgm:pt modelId="{09C842EC-329A-4981-8A71-217D3BFDFB18}" type="pres">
      <dgm:prSet presAssocID="{BFFA21AB-3BF2-4980-B8D1-08EC7CF86F24}" presName="hierRoot2" presStyleCnt="0">
        <dgm:presLayoutVars>
          <dgm:hierBranch val="init"/>
        </dgm:presLayoutVars>
      </dgm:prSet>
      <dgm:spPr/>
    </dgm:pt>
    <dgm:pt modelId="{01B9032D-F5A5-4042-9A70-71A79D869ED0}" type="pres">
      <dgm:prSet presAssocID="{BFFA21AB-3BF2-4980-B8D1-08EC7CF86F24}" presName="rootComposite" presStyleCnt="0"/>
      <dgm:spPr/>
    </dgm:pt>
    <dgm:pt modelId="{2D66A547-41B5-448B-BACE-A970574AEF70}" type="pres">
      <dgm:prSet presAssocID="{BFFA21AB-3BF2-4980-B8D1-08EC7CF86F24}" presName="rootText" presStyleLbl="node4" presStyleIdx="1" presStyleCnt="2">
        <dgm:presLayoutVars>
          <dgm:chPref val="3"/>
        </dgm:presLayoutVars>
      </dgm:prSet>
      <dgm:spPr>
        <a:prstGeom prst="rect">
          <a:avLst/>
        </a:prstGeom>
      </dgm:spPr>
    </dgm:pt>
    <dgm:pt modelId="{26736423-9931-45E1-9F99-60572392BDFB}" type="pres">
      <dgm:prSet presAssocID="{BFFA21AB-3BF2-4980-B8D1-08EC7CF86F24}" presName="rootConnector" presStyleLbl="node4" presStyleIdx="1" presStyleCnt="2"/>
      <dgm:spPr/>
    </dgm:pt>
    <dgm:pt modelId="{95814BF2-5EC0-4B06-A6E7-13765EA38B62}" type="pres">
      <dgm:prSet presAssocID="{BFFA21AB-3BF2-4980-B8D1-08EC7CF86F24}" presName="hierChild4" presStyleCnt="0"/>
      <dgm:spPr/>
    </dgm:pt>
    <dgm:pt modelId="{3FA1E92F-1DE6-463A-844B-3CC3B3358EE6}" type="pres">
      <dgm:prSet presAssocID="{BFFA21AB-3BF2-4980-B8D1-08EC7CF86F24}" presName="hierChild5" presStyleCnt="0"/>
      <dgm:spPr/>
    </dgm:pt>
    <dgm:pt modelId="{2619609B-69B0-4F6E-AAC0-B7C9E2602A93}" type="pres">
      <dgm:prSet presAssocID="{2F4548B8-71C3-4EA9-A1EE-3F852603982F}" presName="hierChild5" presStyleCnt="0"/>
      <dgm:spPr/>
    </dgm:pt>
    <dgm:pt modelId="{DB0DAFCB-0567-4C40-BF83-CFF33F33B091}" type="pres">
      <dgm:prSet presAssocID="{0470457D-5DEE-4CE8-BDFB-7A4D94B58BCE}" presName="hierChild5" presStyleCnt="0"/>
      <dgm:spPr/>
    </dgm:pt>
    <dgm:pt modelId="{30243BF2-855C-46CC-AA52-F07F29B65E5D}" type="pres">
      <dgm:prSet presAssocID="{5E649B39-BAD3-42ED-A3F4-02B0788C0179}" presName="Name111" presStyleLbl="parChTrans1D3" presStyleIdx="2" presStyleCnt="3"/>
      <dgm:spPr/>
    </dgm:pt>
    <dgm:pt modelId="{917F7772-9E0C-4742-98B6-1EBF21349154}" type="pres">
      <dgm:prSet presAssocID="{1713369B-8A16-4254-8D25-49B5FD30143A}" presName="hierRoot3" presStyleCnt="0">
        <dgm:presLayoutVars>
          <dgm:hierBranch val="init"/>
        </dgm:presLayoutVars>
      </dgm:prSet>
      <dgm:spPr/>
    </dgm:pt>
    <dgm:pt modelId="{3C358CAD-CF8B-47EC-9DDB-8AFEA373D821}" type="pres">
      <dgm:prSet presAssocID="{1713369B-8A16-4254-8D25-49B5FD30143A}" presName="rootComposite3" presStyleCnt="0"/>
      <dgm:spPr/>
    </dgm:pt>
    <dgm:pt modelId="{FF376C99-FAC5-4B1C-A0EB-F1DB0D8FCE97}" type="pres">
      <dgm:prSet presAssocID="{1713369B-8A16-4254-8D25-49B5FD30143A}" presName="rootText3" presStyleLbl="asst2" presStyleIdx="0" presStyleCnt="1" custLinFactNeighborX="-1805">
        <dgm:presLayoutVars>
          <dgm:chPref val="3"/>
        </dgm:presLayoutVars>
      </dgm:prSet>
      <dgm:spPr>
        <a:prstGeom prst="rect">
          <a:avLst/>
        </a:prstGeom>
      </dgm:spPr>
    </dgm:pt>
    <dgm:pt modelId="{E9FEE905-22F2-47F4-AAAC-3C06F401C120}" type="pres">
      <dgm:prSet presAssocID="{1713369B-8A16-4254-8D25-49B5FD30143A}" presName="rootConnector3" presStyleLbl="asst2" presStyleIdx="0" presStyleCnt="1"/>
      <dgm:spPr/>
    </dgm:pt>
    <dgm:pt modelId="{6978042E-AFCB-4B25-B91D-040A20118358}" type="pres">
      <dgm:prSet presAssocID="{1713369B-8A16-4254-8D25-49B5FD30143A}" presName="hierChild6" presStyleCnt="0"/>
      <dgm:spPr/>
    </dgm:pt>
    <dgm:pt modelId="{FF1D53F4-8A09-46A6-BF13-6DC7995D1D8E}" type="pres">
      <dgm:prSet presAssocID="{1713369B-8A16-4254-8D25-49B5FD30143A}" presName="hierChild7" presStyleCnt="0"/>
      <dgm:spPr/>
    </dgm:pt>
    <dgm:pt modelId="{450D77ED-03EC-47B6-8254-465C0C8713D7}" type="pres">
      <dgm:prSet presAssocID="{17653462-B62C-4D12-A751-18446584E122}" presName="hierChild3" presStyleCnt="0"/>
      <dgm:spPr/>
    </dgm:pt>
  </dgm:ptLst>
  <dgm:cxnLst>
    <dgm:cxn modelId="{73807302-A6DA-44B8-AC43-E525C302495C}" type="presOf" srcId="{0470457D-5DEE-4CE8-BDFB-7A4D94B58BCE}" destId="{089ED389-DC57-4F2E-9225-A17D142EC59A}" srcOrd="0" destOrd="0" presId="urn:microsoft.com/office/officeart/2005/8/layout/orgChart1"/>
    <dgm:cxn modelId="{71829002-C968-4F2B-B432-70AA3CF82B3D}" type="presOf" srcId="{1713369B-8A16-4254-8D25-49B5FD30143A}" destId="{FF376C99-FAC5-4B1C-A0EB-F1DB0D8FCE97}" srcOrd="0" destOrd="0" presId="urn:microsoft.com/office/officeart/2005/8/layout/orgChart1"/>
    <dgm:cxn modelId="{8BB56019-47DD-47E7-A730-7E0CFCB4BF8B}" type="presOf" srcId="{32A45764-A7BB-41B4-B024-E3FA9D5B482A}" destId="{B2BD1C81-F1DB-431F-B57A-A3A0A19914F6}" srcOrd="0" destOrd="0" presId="urn:microsoft.com/office/officeart/2005/8/layout/orgChart1"/>
    <dgm:cxn modelId="{EE301727-2CE1-4548-96F0-7142EF3F3D4F}" srcId="{0470457D-5DEE-4CE8-BDFB-7A4D94B58BCE}" destId="{F8766C4E-A0D4-4140-BF25-AC3D4E259EA2}" srcOrd="1" destOrd="0" parTransId="{12D66198-2169-4C1C-8DC2-303F453A53A0}" sibTransId="{2FF79746-342F-4872-A52F-B6E35C46345B}"/>
    <dgm:cxn modelId="{DF58FF32-0B5D-42F2-9313-605CC90EDB3C}" type="presOf" srcId="{0470457D-5DEE-4CE8-BDFB-7A4D94B58BCE}" destId="{28636D07-A24D-4595-BAA2-E0755CCE8B73}" srcOrd="1" destOrd="0" presId="urn:microsoft.com/office/officeart/2005/8/layout/orgChart1"/>
    <dgm:cxn modelId="{63F83D3C-32C0-412B-AB53-73A38BEABAA0}" type="presOf" srcId="{1713369B-8A16-4254-8D25-49B5FD30143A}" destId="{E9FEE905-22F2-47F4-AAAC-3C06F401C120}" srcOrd="1" destOrd="0" presId="urn:microsoft.com/office/officeart/2005/8/layout/orgChart1"/>
    <dgm:cxn modelId="{2DFAE044-03D4-4C07-A0A7-9E6682790B59}" type="presOf" srcId="{2F4548B8-71C3-4EA9-A1EE-3F852603982F}" destId="{F786E01E-AB98-46A6-941C-D5155A2D87DF}" srcOrd="1" destOrd="0" presId="urn:microsoft.com/office/officeart/2005/8/layout/orgChart1"/>
    <dgm:cxn modelId="{8C59D251-E672-46F9-AFF6-5AD9C3A6DF9A}" srcId="{9F66B92F-37CE-4CE0-8AF6-E48C2F02CBD6}" destId="{17653462-B62C-4D12-A751-18446584E122}" srcOrd="0" destOrd="0" parTransId="{D1491B47-F7B0-46ED-9361-7A038047FF33}" sibTransId="{829FE15B-FA37-473A-A465-ADC840E804BC}"/>
    <dgm:cxn modelId="{0FF89F55-8ACF-4E91-B86B-EF7913A76F55}" type="presOf" srcId="{F5829DD1-545D-417C-847C-C6FFA24AB78E}" destId="{AD64CE29-DB44-4070-8C2B-45EBCBF03B77}" srcOrd="0" destOrd="0" presId="urn:microsoft.com/office/officeart/2005/8/layout/orgChart1"/>
    <dgm:cxn modelId="{BA74BE5B-B47C-4495-B821-270B07854B3A}" type="presOf" srcId="{B26A70AC-4083-4377-9BA0-D621BD70026E}" destId="{2265F528-CD62-4083-A564-6249606B7466}" srcOrd="1" destOrd="0" presId="urn:microsoft.com/office/officeart/2005/8/layout/orgChart1"/>
    <dgm:cxn modelId="{D11BF766-1090-4CA2-86B4-35A04AB0D16D}" srcId="{F8766C4E-A0D4-4140-BF25-AC3D4E259EA2}" destId="{B26A70AC-4083-4377-9BA0-D621BD70026E}" srcOrd="0" destOrd="0" parTransId="{32A45764-A7BB-41B4-B024-E3FA9D5B482A}" sibTransId="{D606573C-D4B6-43F6-9C63-8BF2BBD2AB5C}"/>
    <dgm:cxn modelId="{B732BC6A-4FE7-45BD-B7B6-8BC1E22BBE06}" type="presOf" srcId="{17653462-B62C-4D12-A751-18446584E122}" destId="{2AD6D23C-1A55-4A58-A0E6-95B14E8040D5}" srcOrd="0" destOrd="0" presId="urn:microsoft.com/office/officeart/2005/8/layout/orgChart1"/>
    <dgm:cxn modelId="{7FF2C57E-046E-4D5C-88F5-874B8B8DA83B}" type="presOf" srcId="{4AB913C6-B535-4EE3-AB3C-72F7183B89B8}" destId="{E37ADB20-B46A-47D7-BAB3-3BDCED755950}" srcOrd="0" destOrd="0" presId="urn:microsoft.com/office/officeart/2005/8/layout/orgChart1"/>
    <dgm:cxn modelId="{24CD2F80-582C-496C-AC6A-11BFDCAFC75F}" type="presOf" srcId="{F8766C4E-A0D4-4140-BF25-AC3D4E259EA2}" destId="{56889878-8A28-4080-A15A-8BD70A9AD54A}" srcOrd="1" destOrd="0" presId="urn:microsoft.com/office/officeart/2005/8/layout/orgChart1"/>
    <dgm:cxn modelId="{D51A0A86-21B5-4463-91FB-C113D3D574DC}" srcId="{17653462-B62C-4D12-A751-18446584E122}" destId="{0470457D-5DEE-4CE8-BDFB-7A4D94B58BCE}" srcOrd="0" destOrd="0" parTransId="{08249722-1874-4DCE-B86D-D5B48B209039}" sibTransId="{6D353568-FADB-41A1-A701-C17B8A09FF75}"/>
    <dgm:cxn modelId="{BFAEB386-1F0F-468B-BDE1-4FE032B0CBCA}" type="presOf" srcId="{F8766C4E-A0D4-4140-BF25-AC3D4E259EA2}" destId="{ADB9E6D3-DE4F-4F6D-9484-D4FAC7D3EC9E}" srcOrd="0" destOrd="0" presId="urn:microsoft.com/office/officeart/2005/8/layout/orgChart1"/>
    <dgm:cxn modelId="{3105EE92-40BF-444F-8346-E91DEF7D9FB8}" type="presOf" srcId="{17653462-B62C-4D12-A751-18446584E122}" destId="{73815E5D-63E1-4665-96C0-2B991C4C6712}" srcOrd="1" destOrd="0" presId="urn:microsoft.com/office/officeart/2005/8/layout/orgChart1"/>
    <dgm:cxn modelId="{C7D38296-17CF-4D2B-8013-8FCF35BBE8B7}" type="presOf" srcId="{2F4548B8-71C3-4EA9-A1EE-3F852603982F}" destId="{01EA2344-A647-4284-9105-63CA7F8B738F}" srcOrd="0" destOrd="0" presId="urn:microsoft.com/office/officeart/2005/8/layout/orgChart1"/>
    <dgm:cxn modelId="{7FC784AD-00F2-49FE-BA3B-20378C24777D}" srcId="{2F4548B8-71C3-4EA9-A1EE-3F852603982F}" destId="{BFFA21AB-3BF2-4980-B8D1-08EC7CF86F24}" srcOrd="0" destOrd="0" parTransId="{F5829DD1-545D-417C-847C-C6FFA24AB78E}" sibTransId="{202C452E-6458-46B3-B643-DC204F08F766}"/>
    <dgm:cxn modelId="{478CC9BE-23EE-425B-8262-E928B05665D5}" type="presOf" srcId="{BFFA21AB-3BF2-4980-B8D1-08EC7CF86F24}" destId="{26736423-9931-45E1-9F99-60572392BDFB}" srcOrd="1" destOrd="0" presId="urn:microsoft.com/office/officeart/2005/8/layout/orgChart1"/>
    <dgm:cxn modelId="{F5BAD2CA-CD8E-49FA-B271-350B82504E64}" srcId="{0470457D-5DEE-4CE8-BDFB-7A4D94B58BCE}" destId="{1713369B-8A16-4254-8D25-49B5FD30143A}" srcOrd="0" destOrd="0" parTransId="{5E649B39-BAD3-42ED-A3F4-02B0788C0179}" sibTransId="{6B6F572C-64AD-4821-A947-8692667E2A06}"/>
    <dgm:cxn modelId="{AB99AFD4-2957-4827-A496-F763CE71FB53}" type="presOf" srcId="{08249722-1874-4DCE-B86D-D5B48B209039}" destId="{EB400841-1F88-4647-8297-E3B801D960E3}" srcOrd="0" destOrd="0" presId="urn:microsoft.com/office/officeart/2005/8/layout/orgChart1"/>
    <dgm:cxn modelId="{475145E5-D3B8-4C72-BA46-74C6790DB27C}" type="presOf" srcId="{5E649B39-BAD3-42ED-A3F4-02B0788C0179}" destId="{30243BF2-855C-46CC-AA52-F07F29B65E5D}" srcOrd="0" destOrd="0" presId="urn:microsoft.com/office/officeart/2005/8/layout/orgChart1"/>
    <dgm:cxn modelId="{9F3DAAE8-B85B-4E20-A75B-5BA8E2C6E49D}" srcId="{0470457D-5DEE-4CE8-BDFB-7A4D94B58BCE}" destId="{2F4548B8-71C3-4EA9-A1EE-3F852603982F}" srcOrd="2" destOrd="0" parTransId="{4AB913C6-B535-4EE3-AB3C-72F7183B89B8}" sibTransId="{195FBB1F-ECEE-46F1-9EC0-C1A591390558}"/>
    <dgm:cxn modelId="{8AF6EAF1-3D23-4551-A02A-45A2DF68111A}" type="presOf" srcId="{12D66198-2169-4C1C-8DC2-303F453A53A0}" destId="{3A132B06-6A6E-4A79-96CF-6E648E319255}" srcOrd="0" destOrd="0" presId="urn:microsoft.com/office/officeart/2005/8/layout/orgChart1"/>
    <dgm:cxn modelId="{26F33BF9-DEDD-4846-A64D-2AE88EC04011}" type="presOf" srcId="{9F66B92F-37CE-4CE0-8AF6-E48C2F02CBD6}" destId="{22EC6622-134B-4E61-8B1E-4D51AEE44CCB}" srcOrd="0" destOrd="0" presId="urn:microsoft.com/office/officeart/2005/8/layout/orgChart1"/>
    <dgm:cxn modelId="{274DC7F9-22CD-4E77-AC36-E787E8BF3364}" type="presOf" srcId="{B26A70AC-4083-4377-9BA0-D621BD70026E}" destId="{D8F66222-B90F-40BC-AB80-96AB42A0DC98}" srcOrd="0" destOrd="0" presId="urn:microsoft.com/office/officeart/2005/8/layout/orgChart1"/>
    <dgm:cxn modelId="{4079E5FB-9A19-4084-B91B-17C149AA15EC}" type="presOf" srcId="{BFFA21AB-3BF2-4980-B8D1-08EC7CF86F24}" destId="{2D66A547-41B5-448B-BACE-A970574AEF70}" srcOrd="0" destOrd="0" presId="urn:microsoft.com/office/officeart/2005/8/layout/orgChart1"/>
    <dgm:cxn modelId="{A28C2A02-D335-4BBB-B3D9-8D5A9FB5EE4E}" type="presParOf" srcId="{22EC6622-134B-4E61-8B1E-4D51AEE44CCB}" destId="{7BE0992A-285D-4904-99ED-6120D419B872}" srcOrd="0" destOrd="0" presId="urn:microsoft.com/office/officeart/2005/8/layout/orgChart1"/>
    <dgm:cxn modelId="{4582647E-2D40-4518-9C0B-89EE2F2DA37E}" type="presParOf" srcId="{7BE0992A-285D-4904-99ED-6120D419B872}" destId="{888A9E1A-0673-4AF2-8089-40044F351BB7}" srcOrd="0" destOrd="0" presId="urn:microsoft.com/office/officeart/2005/8/layout/orgChart1"/>
    <dgm:cxn modelId="{7181C1AA-3284-4CCA-8079-C47236532C40}" type="presParOf" srcId="{888A9E1A-0673-4AF2-8089-40044F351BB7}" destId="{2AD6D23C-1A55-4A58-A0E6-95B14E8040D5}" srcOrd="0" destOrd="0" presId="urn:microsoft.com/office/officeart/2005/8/layout/orgChart1"/>
    <dgm:cxn modelId="{F6CB3015-B2F5-4196-BDAC-F6AC68378227}" type="presParOf" srcId="{888A9E1A-0673-4AF2-8089-40044F351BB7}" destId="{73815E5D-63E1-4665-96C0-2B991C4C6712}" srcOrd="1" destOrd="0" presId="urn:microsoft.com/office/officeart/2005/8/layout/orgChart1"/>
    <dgm:cxn modelId="{6CC2081D-D5AC-462A-A323-5D0267C44BDC}" type="presParOf" srcId="{7BE0992A-285D-4904-99ED-6120D419B872}" destId="{DFB6E745-F5E3-4C59-B792-EF9CB41FD463}" srcOrd="1" destOrd="0" presId="urn:microsoft.com/office/officeart/2005/8/layout/orgChart1"/>
    <dgm:cxn modelId="{2B8CF631-A78A-450A-BDF3-4CBEEC0A5948}" type="presParOf" srcId="{DFB6E745-F5E3-4C59-B792-EF9CB41FD463}" destId="{EB400841-1F88-4647-8297-E3B801D960E3}" srcOrd="0" destOrd="0" presId="urn:microsoft.com/office/officeart/2005/8/layout/orgChart1"/>
    <dgm:cxn modelId="{B7421627-871B-45BB-8332-2C7E5EA7299B}" type="presParOf" srcId="{DFB6E745-F5E3-4C59-B792-EF9CB41FD463}" destId="{BAEF4763-A12B-4D68-8A24-9984B631FF4A}" srcOrd="1" destOrd="0" presId="urn:microsoft.com/office/officeart/2005/8/layout/orgChart1"/>
    <dgm:cxn modelId="{F1E9363D-69D1-4747-9C7E-2F57A0874135}" type="presParOf" srcId="{BAEF4763-A12B-4D68-8A24-9984B631FF4A}" destId="{5DC58F39-D004-4B75-8333-FCDFD3B2548D}" srcOrd="0" destOrd="0" presId="urn:microsoft.com/office/officeart/2005/8/layout/orgChart1"/>
    <dgm:cxn modelId="{4B1B6CE1-79A7-4F3B-A259-B0F18832F9E8}" type="presParOf" srcId="{5DC58F39-D004-4B75-8333-FCDFD3B2548D}" destId="{089ED389-DC57-4F2E-9225-A17D142EC59A}" srcOrd="0" destOrd="0" presId="urn:microsoft.com/office/officeart/2005/8/layout/orgChart1"/>
    <dgm:cxn modelId="{85B9C5D9-FCBA-4319-9CFA-B7FE3F595268}" type="presParOf" srcId="{5DC58F39-D004-4B75-8333-FCDFD3B2548D}" destId="{28636D07-A24D-4595-BAA2-E0755CCE8B73}" srcOrd="1" destOrd="0" presId="urn:microsoft.com/office/officeart/2005/8/layout/orgChart1"/>
    <dgm:cxn modelId="{AE0F581D-C39F-43E2-8516-CB9F64C5A096}" type="presParOf" srcId="{BAEF4763-A12B-4D68-8A24-9984B631FF4A}" destId="{2C83BFC2-A55E-4626-B72C-AEA36B5A2779}" srcOrd="1" destOrd="0" presId="urn:microsoft.com/office/officeart/2005/8/layout/orgChart1"/>
    <dgm:cxn modelId="{669EA129-FB7B-489A-87FA-A429896B1190}" type="presParOf" srcId="{2C83BFC2-A55E-4626-B72C-AEA36B5A2779}" destId="{3A132B06-6A6E-4A79-96CF-6E648E319255}" srcOrd="0" destOrd="0" presId="urn:microsoft.com/office/officeart/2005/8/layout/orgChart1"/>
    <dgm:cxn modelId="{E6D7F604-BB7A-47ED-AEDB-77A024359574}" type="presParOf" srcId="{2C83BFC2-A55E-4626-B72C-AEA36B5A2779}" destId="{10A7687B-7349-4BA4-A6CB-E5FFC64CB80F}" srcOrd="1" destOrd="0" presId="urn:microsoft.com/office/officeart/2005/8/layout/orgChart1"/>
    <dgm:cxn modelId="{0C62F0C3-63E7-430B-B1FA-C380FA569A78}" type="presParOf" srcId="{10A7687B-7349-4BA4-A6CB-E5FFC64CB80F}" destId="{3649A4A1-DAAE-4FC6-AC20-EBD7C2FEF23A}" srcOrd="0" destOrd="0" presId="urn:microsoft.com/office/officeart/2005/8/layout/orgChart1"/>
    <dgm:cxn modelId="{BB403857-3C5E-45B8-A201-55022AD26BD3}" type="presParOf" srcId="{3649A4A1-DAAE-4FC6-AC20-EBD7C2FEF23A}" destId="{ADB9E6D3-DE4F-4F6D-9484-D4FAC7D3EC9E}" srcOrd="0" destOrd="0" presId="urn:microsoft.com/office/officeart/2005/8/layout/orgChart1"/>
    <dgm:cxn modelId="{8A7CED89-14AB-49B4-A5FD-1426717275B9}" type="presParOf" srcId="{3649A4A1-DAAE-4FC6-AC20-EBD7C2FEF23A}" destId="{56889878-8A28-4080-A15A-8BD70A9AD54A}" srcOrd="1" destOrd="0" presId="urn:microsoft.com/office/officeart/2005/8/layout/orgChart1"/>
    <dgm:cxn modelId="{3AEEBA04-5955-47E8-878C-0C5A4B7123B6}" type="presParOf" srcId="{10A7687B-7349-4BA4-A6CB-E5FFC64CB80F}" destId="{FC1EB49A-536F-4C27-9026-318D273F0654}" srcOrd="1" destOrd="0" presId="urn:microsoft.com/office/officeart/2005/8/layout/orgChart1"/>
    <dgm:cxn modelId="{3865392F-B80F-4C0B-86FE-959012160A90}" type="presParOf" srcId="{FC1EB49A-536F-4C27-9026-318D273F0654}" destId="{B2BD1C81-F1DB-431F-B57A-A3A0A19914F6}" srcOrd="0" destOrd="0" presId="urn:microsoft.com/office/officeart/2005/8/layout/orgChart1"/>
    <dgm:cxn modelId="{869BFFED-90A5-4842-9B97-FB07ED0D9C00}" type="presParOf" srcId="{FC1EB49A-536F-4C27-9026-318D273F0654}" destId="{E85A4702-1BC4-46C5-B680-493291338A99}" srcOrd="1" destOrd="0" presId="urn:microsoft.com/office/officeart/2005/8/layout/orgChart1"/>
    <dgm:cxn modelId="{D2EA0DFF-176C-47DF-AA84-481CE1D8106A}" type="presParOf" srcId="{E85A4702-1BC4-46C5-B680-493291338A99}" destId="{36C4A18C-0640-4967-BB04-8F14C7B2407D}" srcOrd="0" destOrd="0" presId="urn:microsoft.com/office/officeart/2005/8/layout/orgChart1"/>
    <dgm:cxn modelId="{14D4C4B0-A52B-48B9-B519-4608064B6E94}" type="presParOf" srcId="{36C4A18C-0640-4967-BB04-8F14C7B2407D}" destId="{D8F66222-B90F-40BC-AB80-96AB42A0DC98}" srcOrd="0" destOrd="0" presId="urn:microsoft.com/office/officeart/2005/8/layout/orgChart1"/>
    <dgm:cxn modelId="{86D994BF-3586-4201-8687-1C7AFE967ADC}" type="presParOf" srcId="{36C4A18C-0640-4967-BB04-8F14C7B2407D}" destId="{2265F528-CD62-4083-A564-6249606B7466}" srcOrd="1" destOrd="0" presId="urn:microsoft.com/office/officeart/2005/8/layout/orgChart1"/>
    <dgm:cxn modelId="{5C7AB06E-2158-448B-AF5B-5A37A0B7AC4A}" type="presParOf" srcId="{E85A4702-1BC4-46C5-B680-493291338A99}" destId="{3324DB9D-D153-42CB-BDA2-C6271C99E52A}" srcOrd="1" destOrd="0" presId="urn:microsoft.com/office/officeart/2005/8/layout/orgChart1"/>
    <dgm:cxn modelId="{4BE8EB82-599F-426E-A1CC-4FECE631058D}" type="presParOf" srcId="{E85A4702-1BC4-46C5-B680-493291338A99}" destId="{865F3F9F-9E98-4C2D-B1A4-AE0CAC1FC5EC}" srcOrd="2" destOrd="0" presId="urn:microsoft.com/office/officeart/2005/8/layout/orgChart1"/>
    <dgm:cxn modelId="{6FDCDD7A-DD19-4194-8DB2-3B920A96789B}" type="presParOf" srcId="{10A7687B-7349-4BA4-A6CB-E5FFC64CB80F}" destId="{CBAC3CE1-618E-4123-8DBB-7A964258E2FD}" srcOrd="2" destOrd="0" presId="urn:microsoft.com/office/officeart/2005/8/layout/orgChart1"/>
    <dgm:cxn modelId="{DC87771E-0565-4600-9B9A-3A3C7D965937}" type="presParOf" srcId="{2C83BFC2-A55E-4626-B72C-AEA36B5A2779}" destId="{E37ADB20-B46A-47D7-BAB3-3BDCED755950}" srcOrd="2" destOrd="0" presId="urn:microsoft.com/office/officeart/2005/8/layout/orgChart1"/>
    <dgm:cxn modelId="{25B73BFE-DEBE-4DC9-9470-CF18EC536004}" type="presParOf" srcId="{2C83BFC2-A55E-4626-B72C-AEA36B5A2779}" destId="{26E76F89-56E2-462A-9C5C-310DB3CD4D1B}" srcOrd="3" destOrd="0" presId="urn:microsoft.com/office/officeart/2005/8/layout/orgChart1"/>
    <dgm:cxn modelId="{70D610EA-DE64-4308-81FC-428FB4367A1C}" type="presParOf" srcId="{26E76F89-56E2-462A-9C5C-310DB3CD4D1B}" destId="{FA1BEF34-7B01-41E0-8CFD-08D7EE4A1ED5}" srcOrd="0" destOrd="0" presId="urn:microsoft.com/office/officeart/2005/8/layout/orgChart1"/>
    <dgm:cxn modelId="{94D202DD-D9BE-4CC0-95FB-78074C014F89}" type="presParOf" srcId="{FA1BEF34-7B01-41E0-8CFD-08D7EE4A1ED5}" destId="{01EA2344-A647-4284-9105-63CA7F8B738F}" srcOrd="0" destOrd="0" presId="urn:microsoft.com/office/officeart/2005/8/layout/orgChart1"/>
    <dgm:cxn modelId="{5A05E969-971B-41A1-831F-856F5480831D}" type="presParOf" srcId="{FA1BEF34-7B01-41E0-8CFD-08D7EE4A1ED5}" destId="{F786E01E-AB98-46A6-941C-D5155A2D87DF}" srcOrd="1" destOrd="0" presId="urn:microsoft.com/office/officeart/2005/8/layout/orgChart1"/>
    <dgm:cxn modelId="{CD8C77D3-023D-4F86-8356-7F2AAE182F80}" type="presParOf" srcId="{26E76F89-56E2-462A-9C5C-310DB3CD4D1B}" destId="{99BFCECD-D906-43D9-A318-89FF01A50927}" srcOrd="1" destOrd="0" presId="urn:microsoft.com/office/officeart/2005/8/layout/orgChart1"/>
    <dgm:cxn modelId="{B660AF42-4376-4523-8A2B-F6DCA57F3FD6}" type="presParOf" srcId="{99BFCECD-D906-43D9-A318-89FF01A50927}" destId="{AD64CE29-DB44-4070-8C2B-45EBCBF03B77}" srcOrd="0" destOrd="0" presId="urn:microsoft.com/office/officeart/2005/8/layout/orgChart1"/>
    <dgm:cxn modelId="{CF29A886-7157-4AA8-8709-A1EA7EBDD19A}" type="presParOf" srcId="{99BFCECD-D906-43D9-A318-89FF01A50927}" destId="{09C842EC-329A-4981-8A71-217D3BFDFB18}" srcOrd="1" destOrd="0" presId="urn:microsoft.com/office/officeart/2005/8/layout/orgChart1"/>
    <dgm:cxn modelId="{4B902750-DD22-4113-9F5B-7CF23A23F9C8}" type="presParOf" srcId="{09C842EC-329A-4981-8A71-217D3BFDFB18}" destId="{01B9032D-F5A5-4042-9A70-71A79D869ED0}" srcOrd="0" destOrd="0" presId="urn:microsoft.com/office/officeart/2005/8/layout/orgChart1"/>
    <dgm:cxn modelId="{1C379A8B-3A25-4ED5-8F8F-C24E36FB011E}" type="presParOf" srcId="{01B9032D-F5A5-4042-9A70-71A79D869ED0}" destId="{2D66A547-41B5-448B-BACE-A970574AEF70}" srcOrd="0" destOrd="0" presId="urn:microsoft.com/office/officeart/2005/8/layout/orgChart1"/>
    <dgm:cxn modelId="{D29F761C-1CBE-4FC4-AEEF-8DCDAAB51714}" type="presParOf" srcId="{01B9032D-F5A5-4042-9A70-71A79D869ED0}" destId="{26736423-9931-45E1-9F99-60572392BDFB}" srcOrd="1" destOrd="0" presId="urn:microsoft.com/office/officeart/2005/8/layout/orgChart1"/>
    <dgm:cxn modelId="{9245C629-130C-4BB4-BBC8-B02DEA595D1F}" type="presParOf" srcId="{09C842EC-329A-4981-8A71-217D3BFDFB18}" destId="{95814BF2-5EC0-4B06-A6E7-13765EA38B62}" srcOrd="1" destOrd="0" presId="urn:microsoft.com/office/officeart/2005/8/layout/orgChart1"/>
    <dgm:cxn modelId="{B3E632A7-1071-43FB-824E-6D4667A1754B}" type="presParOf" srcId="{09C842EC-329A-4981-8A71-217D3BFDFB18}" destId="{3FA1E92F-1DE6-463A-844B-3CC3B3358EE6}" srcOrd="2" destOrd="0" presId="urn:microsoft.com/office/officeart/2005/8/layout/orgChart1"/>
    <dgm:cxn modelId="{75924479-DB0A-4921-964A-3A5DCB6F1ECD}" type="presParOf" srcId="{26E76F89-56E2-462A-9C5C-310DB3CD4D1B}" destId="{2619609B-69B0-4F6E-AAC0-B7C9E2602A93}" srcOrd="2" destOrd="0" presId="urn:microsoft.com/office/officeart/2005/8/layout/orgChart1"/>
    <dgm:cxn modelId="{187781C7-4E4C-4D41-B4C5-79E61358A2FB}" type="presParOf" srcId="{BAEF4763-A12B-4D68-8A24-9984B631FF4A}" destId="{DB0DAFCB-0567-4C40-BF83-CFF33F33B091}" srcOrd="2" destOrd="0" presId="urn:microsoft.com/office/officeart/2005/8/layout/orgChart1"/>
    <dgm:cxn modelId="{B4365DC4-C5AD-4BE2-B8AA-874F79B64AC8}" type="presParOf" srcId="{DB0DAFCB-0567-4C40-BF83-CFF33F33B091}" destId="{30243BF2-855C-46CC-AA52-F07F29B65E5D}" srcOrd="0" destOrd="0" presId="urn:microsoft.com/office/officeart/2005/8/layout/orgChart1"/>
    <dgm:cxn modelId="{339E619F-56CB-4CF9-8D20-1654C4C58DD8}" type="presParOf" srcId="{DB0DAFCB-0567-4C40-BF83-CFF33F33B091}" destId="{917F7772-9E0C-4742-98B6-1EBF21349154}" srcOrd="1" destOrd="0" presId="urn:microsoft.com/office/officeart/2005/8/layout/orgChart1"/>
    <dgm:cxn modelId="{F3802FFA-C91C-4E10-9829-3F986166E06B}" type="presParOf" srcId="{917F7772-9E0C-4742-98B6-1EBF21349154}" destId="{3C358CAD-CF8B-47EC-9DDB-8AFEA373D821}" srcOrd="0" destOrd="0" presId="urn:microsoft.com/office/officeart/2005/8/layout/orgChart1"/>
    <dgm:cxn modelId="{FD437570-63BF-40E3-BF48-62A88AF5FEB2}" type="presParOf" srcId="{3C358CAD-CF8B-47EC-9DDB-8AFEA373D821}" destId="{FF376C99-FAC5-4B1C-A0EB-F1DB0D8FCE97}" srcOrd="0" destOrd="0" presId="urn:microsoft.com/office/officeart/2005/8/layout/orgChart1"/>
    <dgm:cxn modelId="{D613FCB9-94D1-498D-B750-5C306B1CF573}" type="presParOf" srcId="{3C358CAD-CF8B-47EC-9DDB-8AFEA373D821}" destId="{E9FEE905-22F2-47F4-AAAC-3C06F401C120}" srcOrd="1" destOrd="0" presId="urn:microsoft.com/office/officeart/2005/8/layout/orgChart1"/>
    <dgm:cxn modelId="{59EB4842-6C60-443A-A8B5-C64AE6A8B6A1}" type="presParOf" srcId="{917F7772-9E0C-4742-98B6-1EBF21349154}" destId="{6978042E-AFCB-4B25-B91D-040A20118358}" srcOrd="1" destOrd="0" presId="urn:microsoft.com/office/officeart/2005/8/layout/orgChart1"/>
    <dgm:cxn modelId="{8F2C4652-B231-4D00-A96B-1D4ACD92C94D}" type="presParOf" srcId="{917F7772-9E0C-4742-98B6-1EBF21349154}" destId="{FF1D53F4-8A09-46A6-BF13-6DC7995D1D8E}" srcOrd="2" destOrd="0" presId="urn:microsoft.com/office/officeart/2005/8/layout/orgChart1"/>
    <dgm:cxn modelId="{31F3C072-3199-468E-839F-DA94E796B6BA}" type="presParOf" srcId="{7BE0992A-285D-4904-99ED-6120D419B872}" destId="{450D77ED-03EC-47B6-8254-465C0C8713D7}" srcOrd="2" destOrd="0" presId="urn:microsoft.com/office/officeart/2005/8/layout/orgChar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66B92F-37CE-4CE0-8AF6-E48C2F02CBD6}"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17653462-B62C-4D12-A751-18446584E122}">
      <dgm:prSet/>
      <dgm:spPr>
        <a:xfrm>
          <a:off x="538894" y="299"/>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Cohort 3</a:t>
          </a:r>
          <a:endParaRPr lang="en-US" b="1">
            <a:solidFill>
              <a:schemeClr val="tx1"/>
            </a:solidFill>
          </a:endParaRPr>
        </a:p>
      </dgm:t>
    </dgm:pt>
    <dgm:pt modelId="{D1491B47-F7B0-46ED-9361-7A038047FF33}" type="parTrans" cxnId="{8C59D251-E672-46F9-AFF6-5AD9C3A6DF9A}">
      <dgm:prSet/>
      <dgm:spPr/>
      <dgm:t>
        <a:bodyPr/>
        <a:lstStyle/>
        <a:p>
          <a:endParaRPr lang="en-US">
            <a:solidFill>
              <a:schemeClr val="tx1"/>
            </a:solidFill>
          </a:endParaRPr>
        </a:p>
      </dgm:t>
    </dgm:pt>
    <dgm:pt modelId="{829FE15B-FA37-473A-A465-ADC840E804BC}" type="sibTrans" cxnId="{8C59D251-E672-46F9-AFF6-5AD9C3A6DF9A}">
      <dgm:prSet/>
      <dgm:spPr/>
      <dgm:t>
        <a:bodyPr/>
        <a:lstStyle/>
        <a:p>
          <a:endParaRPr lang="en-US">
            <a:solidFill>
              <a:schemeClr val="tx1"/>
            </a:solidFill>
          </a:endParaRPr>
        </a:p>
      </dgm:t>
    </dgm:pt>
    <dgm:pt modelId="{0470457D-5DEE-4CE8-BDFB-7A4D94B58BCE}">
      <dgm:prSet phldrT="[Text]"/>
      <dgm:spPr>
        <a:xfrm>
          <a:off x="538894" y="484093"/>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332 screened</a:t>
          </a:r>
        </a:p>
      </dgm:t>
    </dgm:pt>
    <dgm:pt modelId="{6D353568-FADB-41A1-A701-C17B8A09FF75}" type="sibTrans" cxnId="{D51A0A86-21B5-4463-91FB-C113D3D574DC}">
      <dgm:prSet/>
      <dgm:spPr/>
      <dgm:t>
        <a:bodyPr/>
        <a:lstStyle/>
        <a:p>
          <a:endParaRPr lang="en-US">
            <a:solidFill>
              <a:schemeClr val="tx1"/>
            </a:solidFill>
          </a:endParaRPr>
        </a:p>
      </dgm:t>
    </dgm:pt>
    <dgm:pt modelId="{08249722-1874-4DCE-B86D-D5B48B209039}" type="parTrans" cxnId="{D51A0A86-21B5-4463-91FB-C113D3D574DC}">
      <dgm:prSet/>
      <dgm:spPr/>
      <dgm:t>
        <a:bodyPr/>
        <a:lstStyle/>
        <a:p>
          <a:endParaRPr lang="en-US" b="1">
            <a:solidFill>
              <a:schemeClr val="tx1"/>
            </a:solidFill>
          </a:endParaRPr>
        </a:p>
      </dgm:t>
    </dgm:pt>
    <dgm:pt modelId="{1713369B-8A16-4254-8D25-49B5FD30143A}" type="asst">
      <dgm:prSet phldrT="[Text]"/>
      <dgm:spPr>
        <a:xfrm>
          <a:off x="114348" y="967887"/>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251 enrolled</a:t>
          </a:r>
        </a:p>
      </dgm:t>
    </dgm:pt>
    <dgm:pt modelId="{6B6F572C-64AD-4821-A947-8692667E2A06}" type="sibTrans" cxnId="{F5BAD2CA-CD8E-49FA-B271-350B82504E64}">
      <dgm:prSet/>
      <dgm:spPr/>
      <dgm:t>
        <a:bodyPr/>
        <a:lstStyle/>
        <a:p>
          <a:endParaRPr lang="en-US">
            <a:solidFill>
              <a:schemeClr val="tx1"/>
            </a:solidFill>
          </a:endParaRPr>
        </a:p>
      </dgm:t>
    </dgm:pt>
    <dgm:pt modelId="{5E649B39-BAD3-42ED-A3F4-02B0788C0179}" type="parTrans" cxnId="{F5BAD2CA-CD8E-49FA-B271-350B82504E64}">
      <dgm:prSet/>
      <dgm:spPr/>
      <dgm:t>
        <a:bodyPr/>
        <a:lstStyle/>
        <a:p>
          <a:endParaRPr lang="en-US" b="1">
            <a:solidFill>
              <a:schemeClr val="tx1"/>
            </a:solidFill>
          </a:endParaRPr>
        </a:p>
      </dgm:t>
    </dgm:pt>
    <dgm:pt modelId="{F8766C4E-A0D4-4140-BF25-AC3D4E259EA2}">
      <dgm:prSet phldrT="[Text]"/>
      <dgm:spPr>
        <a:xfrm>
          <a:off x="84887" y="1451681"/>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202 randomized to DVR</a:t>
          </a:r>
        </a:p>
      </dgm:t>
    </dgm:pt>
    <dgm:pt modelId="{2FF79746-342F-4872-A52F-B6E35C46345B}" type="sibTrans" cxnId="{EE301727-2CE1-4548-96F0-7142EF3F3D4F}">
      <dgm:prSet/>
      <dgm:spPr/>
      <dgm:t>
        <a:bodyPr/>
        <a:lstStyle/>
        <a:p>
          <a:endParaRPr lang="en-US">
            <a:solidFill>
              <a:schemeClr val="tx1"/>
            </a:solidFill>
          </a:endParaRPr>
        </a:p>
      </dgm:t>
    </dgm:pt>
    <dgm:pt modelId="{12D66198-2169-4C1C-8DC2-303F453A53A0}" type="parTrans" cxnId="{EE301727-2CE1-4548-96F0-7142EF3F3D4F}">
      <dgm:prSet/>
      <dgm:spPr/>
      <dgm:t>
        <a:bodyPr/>
        <a:lstStyle/>
        <a:p>
          <a:endParaRPr lang="en-US" b="1">
            <a:solidFill>
              <a:schemeClr val="tx1"/>
            </a:solidFill>
          </a:endParaRPr>
        </a:p>
      </dgm:t>
    </dgm:pt>
    <dgm:pt modelId="{B26A70AC-4083-4377-9BA0-D621BD70026E}">
      <dgm:prSet/>
      <dgm:spPr>
        <a:xfrm>
          <a:off x="255237" y="1935475"/>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200 pregnancy outcomes available</a:t>
          </a:r>
        </a:p>
      </dgm:t>
    </dgm:pt>
    <dgm:pt modelId="{D606573C-D4B6-43F6-9C63-8BF2BBD2AB5C}" type="sibTrans" cxnId="{D11BF766-1090-4CA2-86B4-35A04AB0D16D}">
      <dgm:prSet/>
      <dgm:spPr/>
      <dgm:t>
        <a:bodyPr/>
        <a:lstStyle/>
        <a:p>
          <a:endParaRPr lang="en-US">
            <a:solidFill>
              <a:schemeClr val="tx1"/>
            </a:solidFill>
          </a:endParaRPr>
        </a:p>
      </dgm:t>
    </dgm:pt>
    <dgm:pt modelId="{32A45764-A7BB-41B4-B024-E3FA9D5B482A}" type="parTrans" cxnId="{D11BF766-1090-4CA2-86B4-35A04AB0D16D}">
      <dgm:prSet/>
      <dgm:spPr/>
      <dgm:t>
        <a:bodyPr/>
        <a:lstStyle/>
        <a:p>
          <a:endParaRPr lang="en-US" b="1">
            <a:solidFill>
              <a:schemeClr val="tx1"/>
            </a:solidFill>
          </a:endParaRPr>
        </a:p>
      </dgm:t>
    </dgm:pt>
    <dgm:pt modelId="{2F4548B8-71C3-4EA9-A1EE-3F852603982F}">
      <dgm:prSet phldrT="[Text]"/>
      <dgm:spPr>
        <a:xfrm>
          <a:off x="909382" y="1451681"/>
          <a:ext cx="764919"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49 randomized to TDF/FTC</a:t>
          </a:r>
        </a:p>
      </dgm:t>
    </dgm:pt>
    <dgm:pt modelId="{195FBB1F-ECEE-46F1-9EC0-C1A591390558}" type="sibTrans" cxnId="{9F3DAAE8-B85B-4E20-A75B-5BA8E2C6E49D}">
      <dgm:prSet/>
      <dgm:spPr/>
      <dgm:t>
        <a:bodyPr/>
        <a:lstStyle/>
        <a:p>
          <a:endParaRPr lang="en-US">
            <a:solidFill>
              <a:schemeClr val="tx1"/>
            </a:solidFill>
          </a:endParaRPr>
        </a:p>
      </dgm:t>
    </dgm:pt>
    <dgm:pt modelId="{4AB913C6-B535-4EE3-AB3C-72F7183B89B8}" type="parTrans" cxnId="{9F3DAAE8-B85B-4E20-A75B-5BA8E2C6E49D}">
      <dgm:prSet/>
      <dgm:spPr/>
      <dgm:t>
        <a:bodyPr/>
        <a:lstStyle/>
        <a:p>
          <a:endParaRPr lang="en-US" b="1">
            <a:solidFill>
              <a:schemeClr val="tx1"/>
            </a:solidFill>
          </a:endParaRPr>
        </a:p>
      </dgm:t>
    </dgm:pt>
    <dgm:pt modelId="{BFFA21AB-3BF2-4980-B8D1-08EC7CF86F24}">
      <dgm:prSet/>
      <dgm:spPr>
        <a:xfrm>
          <a:off x="1100611" y="1935475"/>
          <a:ext cx="681400" cy="340700"/>
        </a:xfrm>
      </dgm:spPr>
      <dgm:t>
        <a:bodyPr/>
        <a:lstStyle/>
        <a:p>
          <a:pPr>
            <a:buNone/>
          </a:pPr>
          <a:r>
            <a:rPr lang="en-US" b="1">
              <a:solidFill>
                <a:schemeClr val="tx1"/>
              </a:solidFill>
              <a:latin typeface="Candara" panose="020E0502030303020204" pitchFamily="34" charset="0"/>
              <a:ea typeface="+mn-ea"/>
              <a:cs typeface="Arial" panose="020B0604020202020204" pitchFamily="34" charset="0"/>
            </a:rPr>
            <a:t>48 pregnancy outcomes available</a:t>
          </a:r>
        </a:p>
      </dgm:t>
    </dgm:pt>
    <dgm:pt modelId="{202C452E-6458-46B3-B643-DC204F08F766}" type="sibTrans" cxnId="{7FC784AD-00F2-49FE-BA3B-20378C24777D}">
      <dgm:prSet/>
      <dgm:spPr/>
      <dgm:t>
        <a:bodyPr/>
        <a:lstStyle/>
        <a:p>
          <a:endParaRPr lang="en-US">
            <a:solidFill>
              <a:schemeClr val="tx1"/>
            </a:solidFill>
          </a:endParaRPr>
        </a:p>
      </dgm:t>
    </dgm:pt>
    <dgm:pt modelId="{F5829DD1-545D-417C-847C-C6FFA24AB78E}" type="parTrans" cxnId="{7FC784AD-00F2-49FE-BA3B-20378C24777D}">
      <dgm:prSet/>
      <dgm:spPr/>
      <dgm:t>
        <a:bodyPr/>
        <a:lstStyle/>
        <a:p>
          <a:endParaRPr lang="en-US" b="1">
            <a:solidFill>
              <a:schemeClr val="tx1"/>
            </a:solidFill>
          </a:endParaRPr>
        </a:p>
      </dgm:t>
    </dgm:pt>
    <dgm:pt modelId="{22EC6622-134B-4E61-8B1E-4D51AEE44CCB}" type="pres">
      <dgm:prSet presAssocID="{9F66B92F-37CE-4CE0-8AF6-E48C2F02CBD6}" presName="hierChild1" presStyleCnt="0">
        <dgm:presLayoutVars>
          <dgm:orgChart val="1"/>
          <dgm:chPref val="1"/>
          <dgm:dir/>
          <dgm:animOne val="branch"/>
          <dgm:animLvl val="lvl"/>
          <dgm:resizeHandles/>
        </dgm:presLayoutVars>
      </dgm:prSet>
      <dgm:spPr/>
    </dgm:pt>
    <dgm:pt modelId="{7BE0992A-285D-4904-99ED-6120D419B872}" type="pres">
      <dgm:prSet presAssocID="{17653462-B62C-4D12-A751-18446584E122}" presName="hierRoot1" presStyleCnt="0">
        <dgm:presLayoutVars>
          <dgm:hierBranch val="init"/>
        </dgm:presLayoutVars>
      </dgm:prSet>
      <dgm:spPr/>
    </dgm:pt>
    <dgm:pt modelId="{888A9E1A-0673-4AF2-8089-40044F351BB7}" type="pres">
      <dgm:prSet presAssocID="{17653462-B62C-4D12-A751-18446584E122}" presName="rootComposite1" presStyleCnt="0"/>
      <dgm:spPr/>
    </dgm:pt>
    <dgm:pt modelId="{2AD6D23C-1A55-4A58-A0E6-95B14E8040D5}" type="pres">
      <dgm:prSet presAssocID="{17653462-B62C-4D12-A751-18446584E122}" presName="rootText1" presStyleLbl="node0" presStyleIdx="0" presStyleCnt="1">
        <dgm:presLayoutVars>
          <dgm:chPref val="3"/>
        </dgm:presLayoutVars>
      </dgm:prSet>
      <dgm:spPr>
        <a:prstGeom prst="rect">
          <a:avLst/>
        </a:prstGeom>
      </dgm:spPr>
    </dgm:pt>
    <dgm:pt modelId="{73815E5D-63E1-4665-96C0-2B991C4C6712}" type="pres">
      <dgm:prSet presAssocID="{17653462-B62C-4D12-A751-18446584E122}" presName="rootConnector1" presStyleLbl="node1" presStyleIdx="0" presStyleCnt="0"/>
      <dgm:spPr/>
    </dgm:pt>
    <dgm:pt modelId="{DFB6E745-F5E3-4C59-B792-EF9CB41FD463}" type="pres">
      <dgm:prSet presAssocID="{17653462-B62C-4D12-A751-18446584E122}" presName="hierChild2" presStyleCnt="0"/>
      <dgm:spPr/>
    </dgm:pt>
    <dgm:pt modelId="{EB400841-1F88-4647-8297-E3B801D960E3}" type="pres">
      <dgm:prSet presAssocID="{08249722-1874-4DCE-B86D-D5B48B209039}" presName="Name37" presStyleLbl="parChTrans1D2" presStyleIdx="0" presStyleCnt="1"/>
      <dgm:spPr/>
    </dgm:pt>
    <dgm:pt modelId="{BAEF4763-A12B-4D68-8A24-9984B631FF4A}" type="pres">
      <dgm:prSet presAssocID="{0470457D-5DEE-4CE8-BDFB-7A4D94B58BCE}" presName="hierRoot2" presStyleCnt="0">
        <dgm:presLayoutVars>
          <dgm:hierBranch val="init"/>
        </dgm:presLayoutVars>
      </dgm:prSet>
      <dgm:spPr/>
    </dgm:pt>
    <dgm:pt modelId="{5DC58F39-D004-4B75-8333-FCDFD3B2548D}" type="pres">
      <dgm:prSet presAssocID="{0470457D-5DEE-4CE8-BDFB-7A4D94B58BCE}" presName="rootComposite" presStyleCnt="0"/>
      <dgm:spPr/>
    </dgm:pt>
    <dgm:pt modelId="{089ED389-DC57-4F2E-9225-A17D142EC59A}" type="pres">
      <dgm:prSet presAssocID="{0470457D-5DEE-4CE8-BDFB-7A4D94B58BCE}" presName="rootText" presStyleLbl="node2" presStyleIdx="0" presStyleCnt="1">
        <dgm:presLayoutVars>
          <dgm:chPref val="3"/>
        </dgm:presLayoutVars>
      </dgm:prSet>
      <dgm:spPr>
        <a:prstGeom prst="rect">
          <a:avLst/>
        </a:prstGeom>
      </dgm:spPr>
    </dgm:pt>
    <dgm:pt modelId="{28636D07-A24D-4595-BAA2-E0755CCE8B73}" type="pres">
      <dgm:prSet presAssocID="{0470457D-5DEE-4CE8-BDFB-7A4D94B58BCE}" presName="rootConnector" presStyleLbl="node2" presStyleIdx="0" presStyleCnt="1"/>
      <dgm:spPr/>
    </dgm:pt>
    <dgm:pt modelId="{2C83BFC2-A55E-4626-B72C-AEA36B5A2779}" type="pres">
      <dgm:prSet presAssocID="{0470457D-5DEE-4CE8-BDFB-7A4D94B58BCE}" presName="hierChild4" presStyleCnt="0"/>
      <dgm:spPr/>
    </dgm:pt>
    <dgm:pt modelId="{3A132B06-6A6E-4A79-96CF-6E648E319255}" type="pres">
      <dgm:prSet presAssocID="{12D66198-2169-4C1C-8DC2-303F453A53A0}" presName="Name37" presStyleLbl="parChTrans1D3" presStyleIdx="0" presStyleCnt="3"/>
      <dgm:spPr/>
    </dgm:pt>
    <dgm:pt modelId="{10A7687B-7349-4BA4-A6CB-E5FFC64CB80F}" type="pres">
      <dgm:prSet presAssocID="{F8766C4E-A0D4-4140-BF25-AC3D4E259EA2}" presName="hierRoot2" presStyleCnt="0">
        <dgm:presLayoutVars>
          <dgm:hierBranch val="init"/>
        </dgm:presLayoutVars>
      </dgm:prSet>
      <dgm:spPr/>
    </dgm:pt>
    <dgm:pt modelId="{3649A4A1-DAAE-4FC6-AC20-EBD7C2FEF23A}" type="pres">
      <dgm:prSet presAssocID="{F8766C4E-A0D4-4140-BF25-AC3D4E259EA2}" presName="rootComposite" presStyleCnt="0"/>
      <dgm:spPr/>
    </dgm:pt>
    <dgm:pt modelId="{ADB9E6D3-DE4F-4F6D-9484-D4FAC7D3EC9E}" type="pres">
      <dgm:prSet presAssocID="{F8766C4E-A0D4-4140-BF25-AC3D4E259EA2}" presName="rootText" presStyleLbl="node3" presStyleIdx="0" presStyleCnt="2">
        <dgm:presLayoutVars>
          <dgm:chPref val="3"/>
        </dgm:presLayoutVars>
      </dgm:prSet>
      <dgm:spPr>
        <a:prstGeom prst="rect">
          <a:avLst/>
        </a:prstGeom>
      </dgm:spPr>
    </dgm:pt>
    <dgm:pt modelId="{56889878-8A28-4080-A15A-8BD70A9AD54A}" type="pres">
      <dgm:prSet presAssocID="{F8766C4E-A0D4-4140-BF25-AC3D4E259EA2}" presName="rootConnector" presStyleLbl="node3" presStyleIdx="0" presStyleCnt="2"/>
      <dgm:spPr/>
    </dgm:pt>
    <dgm:pt modelId="{FC1EB49A-536F-4C27-9026-318D273F0654}" type="pres">
      <dgm:prSet presAssocID="{F8766C4E-A0D4-4140-BF25-AC3D4E259EA2}" presName="hierChild4" presStyleCnt="0"/>
      <dgm:spPr/>
    </dgm:pt>
    <dgm:pt modelId="{B2BD1C81-F1DB-431F-B57A-A3A0A19914F6}" type="pres">
      <dgm:prSet presAssocID="{32A45764-A7BB-41B4-B024-E3FA9D5B482A}" presName="Name37" presStyleLbl="parChTrans1D4" presStyleIdx="0" presStyleCnt="2"/>
      <dgm:spPr/>
    </dgm:pt>
    <dgm:pt modelId="{E85A4702-1BC4-46C5-B680-493291338A99}" type="pres">
      <dgm:prSet presAssocID="{B26A70AC-4083-4377-9BA0-D621BD70026E}" presName="hierRoot2" presStyleCnt="0">
        <dgm:presLayoutVars>
          <dgm:hierBranch val="init"/>
        </dgm:presLayoutVars>
      </dgm:prSet>
      <dgm:spPr/>
    </dgm:pt>
    <dgm:pt modelId="{36C4A18C-0640-4967-BB04-8F14C7B2407D}" type="pres">
      <dgm:prSet presAssocID="{B26A70AC-4083-4377-9BA0-D621BD70026E}" presName="rootComposite" presStyleCnt="0"/>
      <dgm:spPr/>
    </dgm:pt>
    <dgm:pt modelId="{D8F66222-B90F-40BC-AB80-96AB42A0DC98}" type="pres">
      <dgm:prSet presAssocID="{B26A70AC-4083-4377-9BA0-D621BD70026E}" presName="rootText" presStyleLbl="node4" presStyleIdx="0" presStyleCnt="2">
        <dgm:presLayoutVars>
          <dgm:chPref val="3"/>
        </dgm:presLayoutVars>
      </dgm:prSet>
      <dgm:spPr>
        <a:prstGeom prst="rect">
          <a:avLst/>
        </a:prstGeom>
      </dgm:spPr>
    </dgm:pt>
    <dgm:pt modelId="{2265F528-CD62-4083-A564-6249606B7466}" type="pres">
      <dgm:prSet presAssocID="{B26A70AC-4083-4377-9BA0-D621BD70026E}" presName="rootConnector" presStyleLbl="node4" presStyleIdx="0" presStyleCnt="2"/>
      <dgm:spPr/>
    </dgm:pt>
    <dgm:pt modelId="{3324DB9D-D153-42CB-BDA2-C6271C99E52A}" type="pres">
      <dgm:prSet presAssocID="{B26A70AC-4083-4377-9BA0-D621BD70026E}" presName="hierChild4" presStyleCnt="0"/>
      <dgm:spPr/>
    </dgm:pt>
    <dgm:pt modelId="{865F3F9F-9E98-4C2D-B1A4-AE0CAC1FC5EC}" type="pres">
      <dgm:prSet presAssocID="{B26A70AC-4083-4377-9BA0-D621BD70026E}" presName="hierChild5" presStyleCnt="0"/>
      <dgm:spPr/>
    </dgm:pt>
    <dgm:pt modelId="{CBAC3CE1-618E-4123-8DBB-7A964258E2FD}" type="pres">
      <dgm:prSet presAssocID="{F8766C4E-A0D4-4140-BF25-AC3D4E259EA2}" presName="hierChild5" presStyleCnt="0"/>
      <dgm:spPr/>
    </dgm:pt>
    <dgm:pt modelId="{E37ADB20-B46A-47D7-BAB3-3BDCED755950}" type="pres">
      <dgm:prSet presAssocID="{4AB913C6-B535-4EE3-AB3C-72F7183B89B8}" presName="Name37" presStyleLbl="parChTrans1D3" presStyleIdx="1" presStyleCnt="3"/>
      <dgm:spPr/>
    </dgm:pt>
    <dgm:pt modelId="{26E76F89-56E2-462A-9C5C-310DB3CD4D1B}" type="pres">
      <dgm:prSet presAssocID="{2F4548B8-71C3-4EA9-A1EE-3F852603982F}" presName="hierRoot2" presStyleCnt="0">
        <dgm:presLayoutVars>
          <dgm:hierBranch val="init"/>
        </dgm:presLayoutVars>
      </dgm:prSet>
      <dgm:spPr/>
    </dgm:pt>
    <dgm:pt modelId="{FA1BEF34-7B01-41E0-8CFD-08D7EE4A1ED5}" type="pres">
      <dgm:prSet presAssocID="{2F4548B8-71C3-4EA9-A1EE-3F852603982F}" presName="rootComposite" presStyleCnt="0"/>
      <dgm:spPr/>
    </dgm:pt>
    <dgm:pt modelId="{01EA2344-A647-4284-9105-63CA7F8B738F}" type="pres">
      <dgm:prSet presAssocID="{2F4548B8-71C3-4EA9-A1EE-3F852603982F}" presName="rootText" presStyleLbl="node3" presStyleIdx="1" presStyleCnt="2" custScaleX="112257">
        <dgm:presLayoutVars>
          <dgm:chPref val="3"/>
        </dgm:presLayoutVars>
      </dgm:prSet>
      <dgm:spPr>
        <a:prstGeom prst="rect">
          <a:avLst/>
        </a:prstGeom>
      </dgm:spPr>
    </dgm:pt>
    <dgm:pt modelId="{F786E01E-AB98-46A6-941C-D5155A2D87DF}" type="pres">
      <dgm:prSet presAssocID="{2F4548B8-71C3-4EA9-A1EE-3F852603982F}" presName="rootConnector" presStyleLbl="node3" presStyleIdx="1" presStyleCnt="2"/>
      <dgm:spPr/>
    </dgm:pt>
    <dgm:pt modelId="{99BFCECD-D906-43D9-A318-89FF01A50927}" type="pres">
      <dgm:prSet presAssocID="{2F4548B8-71C3-4EA9-A1EE-3F852603982F}" presName="hierChild4" presStyleCnt="0"/>
      <dgm:spPr/>
    </dgm:pt>
    <dgm:pt modelId="{AD64CE29-DB44-4070-8C2B-45EBCBF03B77}" type="pres">
      <dgm:prSet presAssocID="{F5829DD1-545D-417C-847C-C6FFA24AB78E}" presName="Name37" presStyleLbl="parChTrans1D4" presStyleIdx="1" presStyleCnt="2"/>
      <dgm:spPr/>
    </dgm:pt>
    <dgm:pt modelId="{09C842EC-329A-4981-8A71-217D3BFDFB18}" type="pres">
      <dgm:prSet presAssocID="{BFFA21AB-3BF2-4980-B8D1-08EC7CF86F24}" presName="hierRoot2" presStyleCnt="0">
        <dgm:presLayoutVars>
          <dgm:hierBranch val="init"/>
        </dgm:presLayoutVars>
      </dgm:prSet>
      <dgm:spPr/>
    </dgm:pt>
    <dgm:pt modelId="{01B9032D-F5A5-4042-9A70-71A79D869ED0}" type="pres">
      <dgm:prSet presAssocID="{BFFA21AB-3BF2-4980-B8D1-08EC7CF86F24}" presName="rootComposite" presStyleCnt="0"/>
      <dgm:spPr/>
    </dgm:pt>
    <dgm:pt modelId="{2D66A547-41B5-448B-BACE-A970574AEF70}" type="pres">
      <dgm:prSet presAssocID="{BFFA21AB-3BF2-4980-B8D1-08EC7CF86F24}" presName="rootText" presStyleLbl="node4" presStyleIdx="1" presStyleCnt="2">
        <dgm:presLayoutVars>
          <dgm:chPref val="3"/>
        </dgm:presLayoutVars>
      </dgm:prSet>
      <dgm:spPr>
        <a:prstGeom prst="rect">
          <a:avLst/>
        </a:prstGeom>
      </dgm:spPr>
    </dgm:pt>
    <dgm:pt modelId="{26736423-9931-45E1-9F99-60572392BDFB}" type="pres">
      <dgm:prSet presAssocID="{BFFA21AB-3BF2-4980-B8D1-08EC7CF86F24}" presName="rootConnector" presStyleLbl="node4" presStyleIdx="1" presStyleCnt="2"/>
      <dgm:spPr/>
    </dgm:pt>
    <dgm:pt modelId="{95814BF2-5EC0-4B06-A6E7-13765EA38B62}" type="pres">
      <dgm:prSet presAssocID="{BFFA21AB-3BF2-4980-B8D1-08EC7CF86F24}" presName="hierChild4" presStyleCnt="0"/>
      <dgm:spPr/>
    </dgm:pt>
    <dgm:pt modelId="{3FA1E92F-1DE6-463A-844B-3CC3B3358EE6}" type="pres">
      <dgm:prSet presAssocID="{BFFA21AB-3BF2-4980-B8D1-08EC7CF86F24}" presName="hierChild5" presStyleCnt="0"/>
      <dgm:spPr/>
    </dgm:pt>
    <dgm:pt modelId="{2619609B-69B0-4F6E-AAC0-B7C9E2602A93}" type="pres">
      <dgm:prSet presAssocID="{2F4548B8-71C3-4EA9-A1EE-3F852603982F}" presName="hierChild5" presStyleCnt="0"/>
      <dgm:spPr/>
    </dgm:pt>
    <dgm:pt modelId="{DB0DAFCB-0567-4C40-BF83-CFF33F33B091}" type="pres">
      <dgm:prSet presAssocID="{0470457D-5DEE-4CE8-BDFB-7A4D94B58BCE}" presName="hierChild5" presStyleCnt="0"/>
      <dgm:spPr/>
    </dgm:pt>
    <dgm:pt modelId="{30243BF2-855C-46CC-AA52-F07F29B65E5D}" type="pres">
      <dgm:prSet presAssocID="{5E649B39-BAD3-42ED-A3F4-02B0788C0179}" presName="Name111" presStyleLbl="parChTrans1D3" presStyleIdx="2" presStyleCnt="3"/>
      <dgm:spPr/>
    </dgm:pt>
    <dgm:pt modelId="{917F7772-9E0C-4742-98B6-1EBF21349154}" type="pres">
      <dgm:prSet presAssocID="{1713369B-8A16-4254-8D25-49B5FD30143A}" presName="hierRoot3" presStyleCnt="0">
        <dgm:presLayoutVars>
          <dgm:hierBranch val="init"/>
        </dgm:presLayoutVars>
      </dgm:prSet>
      <dgm:spPr/>
    </dgm:pt>
    <dgm:pt modelId="{3C358CAD-CF8B-47EC-9DDB-8AFEA373D821}" type="pres">
      <dgm:prSet presAssocID="{1713369B-8A16-4254-8D25-49B5FD30143A}" presName="rootComposite3" presStyleCnt="0"/>
      <dgm:spPr/>
    </dgm:pt>
    <dgm:pt modelId="{FF376C99-FAC5-4B1C-A0EB-F1DB0D8FCE97}" type="pres">
      <dgm:prSet presAssocID="{1713369B-8A16-4254-8D25-49B5FD30143A}" presName="rootText3" presStyleLbl="asst2" presStyleIdx="0" presStyleCnt="1" custLinFactNeighborX="-1805">
        <dgm:presLayoutVars>
          <dgm:chPref val="3"/>
        </dgm:presLayoutVars>
      </dgm:prSet>
      <dgm:spPr>
        <a:prstGeom prst="rect">
          <a:avLst/>
        </a:prstGeom>
      </dgm:spPr>
    </dgm:pt>
    <dgm:pt modelId="{E9FEE905-22F2-47F4-AAAC-3C06F401C120}" type="pres">
      <dgm:prSet presAssocID="{1713369B-8A16-4254-8D25-49B5FD30143A}" presName="rootConnector3" presStyleLbl="asst2" presStyleIdx="0" presStyleCnt="1"/>
      <dgm:spPr/>
    </dgm:pt>
    <dgm:pt modelId="{6978042E-AFCB-4B25-B91D-040A20118358}" type="pres">
      <dgm:prSet presAssocID="{1713369B-8A16-4254-8D25-49B5FD30143A}" presName="hierChild6" presStyleCnt="0"/>
      <dgm:spPr/>
    </dgm:pt>
    <dgm:pt modelId="{FF1D53F4-8A09-46A6-BF13-6DC7995D1D8E}" type="pres">
      <dgm:prSet presAssocID="{1713369B-8A16-4254-8D25-49B5FD30143A}" presName="hierChild7" presStyleCnt="0"/>
      <dgm:spPr/>
    </dgm:pt>
    <dgm:pt modelId="{450D77ED-03EC-47B6-8254-465C0C8713D7}" type="pres">
      <dgm:prSet presAssocID="{17653462-B62C-4D12-A751-18446584E122}" presName="hierChild3" presStyleCnt="0"/>
      <dgm:spPr/>
    </dgm:pt>
  </dgm:ptLst>
  <dgm:cxnLst>
    <dgm:cxn modelId="{73807302-A6DA-44B8-AC43-E525C302495C}" type="presOf" srcId="{0470457D-5DEE-4CE8-BDFB-7A4D94B58BCE}" destId="{089ED389-DC57-4F2E-9225-A17D142EC59A}" srcOrd="0" destOrd="0" presId="urn:microsoft.com/office/officeart/2005/8/layout/orgChart1"/>
    <dgm:cxn modelId="{71829002-C968-4F2B-B432-70AA3CF82B3D}" type="presOf" srcId="{1713369B-8A16-4254-8D25-49B5FD30143A}" destId="{FF376C99-FAC5-4B1C-A0EB-F1DB0D8FCE97}" srcOrd="0" destOrd="0" presId="urn:microsoft.com/office/officeart/2005/8/layout/orgChart1"/>
    <dgm:cxn modelId="{8BB56019-47DD-47E7-A730-7E0CFCB4BF8B}" type="presOf" srcId="{32A45764-A7BB-41B4-B024-E3FA9D5B482A}" destId="{B2BD1C81-F1DB-431F-B57A-A3A0A19914F6}" srcOrd="0" destOrd="0" presId="urn:microsoft.com/office/officeart/2005/8/layout/orgChart1"/>
    <dgm:cxn modelId="{EE301727-2CE1-4548-96F0-7142EF3F3D4F}" srcId="{0470457D-5DEE-4CE8-BDFB-7A4D94B58BCE}" destId="{F8766C4E-A0D4-4140-BF25-AC3D4E259EA2}" srcOrd="1" destOrd="0" parTransId="{12D66198-2169-4C1C-8DC2-303F453A53A0}" sibTransId="{2FF79746-342F-4872-A52F-B6E35C46345B}"/>
    <dgm:cxn modelId="{DF58FF32-0B5D-42F2-9313-605CC90EDB3C}" type="presOf" srcId="{0470457D-5DEE-4CE8-BDFB-7A4D94B58BCE}" destId="{28636D07-A24D-4595-BAA2-E0755CCE8B73}" srcOrd="1" destOrd="0" presId="urn:microsoft.com/office/officeart/2005/8/layout/orgChart1"/>
    <dgm:cxn modelId="{63F83D3C-32C0-412B-AB53-73A38BEABAA0}" type="presOf" srcId="{1713369B-8A16-4254-8D25-49B5FD30143A}" destId="{E9FEE905-22F2-47F4-AAAC-3C06F401C120}" srcOrd="1" destOrd="0" presId="urn:microsoft.com/office/officeart/2005/8/layout/orgChart1"/>
    <dgm:cxn modelId="{2DFAE044-03D4-4C07-A0A7-9E6682790B59}" type="presOf" srcId="{2F4548B8-71C3-4EA9-A1EE-3F852603982F}" destId="{F786E01E-AB98-46A6-941C-D5155A2D87DF}" srcOrd="1" destOrd="0" presId="urn:microsoft.com/office/officeart/2005/8/layout/orgChart1"/>
    <dgm:cxn modelId="{8C59D251-E672-46F9-AFF6-5AD9C3A6DF9A}" srcId="{9F66B92F-37CE-4CE0-8AF6-E48C2F02CBD6}" destId="{17653462-B62C-4D12-A751-18446584E122}" srcOrd="0" destOrd="0" parTransId="{D1491B47-F7B0-46ED-9361-7A038047FF33}" sibTransId="{829FE15B-FA37-473A-A465-ADC840E804BC}"/>
    <dgm:cxn modelId="{0FF89F55-8ACF-4E91-B86B-EF7913A76F55}" type="presOf" srcId="{F5829DD1-545D-417C-847C-C6FFA24AB78E}" destId="{AD64CE29-DB44-4070-8C2B-45EBCBF03B77}" srcOrd="0" destOrd="0" presId="urn:microsoft.com/office/officeart/2005/8/layout/orgChart1"/>
    <dgm:cxn modelId="{BA74BE5B-B47C-4495-B821-270B07854B3A}" type="presOf" srcId="{B26A70AC-4083-4377-9BA0-D621BD70026E}" destId="{2265F528-CD62-4083-A564-6249606B7466}" srcOrd="1" destOrd="0" presId="urn:microsoft.com/office/officeart/2005/8/layout/orgChart1"/>
    <dgm:cxn modelId="{D11BF766-1090-4CA2-86B4-35A04AB0D16D}" srcId="{F8766C4E-A0D4-4140-BF25-AC3D4E259EA2}" destId="{B26A70AC-4083-4377-9BA0-D621BD70026E}" srcOrd="0" destOrd="0" parTransId="{32A45764-A7BB-41B4-B024-E3FA9D5B482A}" sibTransId="{D606573C-D4B6-43F6-9C63-8BF2BBD2AB5C}"/>
    <dgm:cxn modelId="{B732BC6A-4FE7-45BD-B7B6-8BC1E22BBE06}" type="presOf" srcId="{17653462-B62C-4D12-A751-18446584E122}" destId="{2AD6D23C-1A55-4A58-A0E6-95B14E8040D5}" srcOrd="0" destOrd="0" presId="urn:microsoft.com/office/officeart/2005/8/layout/orgChart1"/>
    <dgm:cxn modelId="{7FF2C57E-046E-4D5C-88F5-874B8B8DA83B}" type="presOf" srcId="{4AB913C6-B535-4EE3-AB3C-72F7183B89B8}" destId="{E37ADB20-B46A-47D7-BAB3-3BDCED755950}" srcOrd="0" destOrd="0" presId="urn:microsoft.com/office/officeart/2005/8/layout/orgChart1"/>
    <dgm:cxn modelId="{24CD2F80-582C-496C-AC6A-11BFDCAFC75F}" type="presOf" srcId="{F8766C4E-A0D4-4140-BF25-AC3D4E259EA2}" destId="{56889878-8A28-4080-A15A-8BD70A9AD54A}" srcOrd="1" destOrd="0" presId="urn:microsoft.com/office/officeart/2005/8/layout/orgChart1"/>
    <dgm:cxn modelId="{D51A0A86-21B5-4463-91FB-C113D3D574DC}" srcId="{17653462-B62C-4D12-A751-18446584E122}" destId="{0470457D-5DEE-4CE8-BDFB-7A4D94B58BCE}" srcOrd="0" destOrd="0" parTransId="{08249722-1874-4DCE-B86D-D5B48B209039}" sibTransId="{6D353568-FADB-41A1-A701-C17B8A09FF75}"/>
    <dgm:cxn modelId="{BFAEB386-1F0F-468B-BDE1-4FE032B0CBCA}" type="presOf" srcId="{F8766C4E-A0D4-4140-BF25-AC3D4E259EA2}" destId="{ADB9E6D3-DE4F-4F6D-9484-D4FAC7D3EC9E}" srcOrd="0" destOrd="0" presId="urn:microsoft.com/office/officeart/2005/8/layout/orgChart1"/>
    <dgm:cxn modelId="{3105EE92-40BF-444F-8346-E91DEF7D9FB8}" type="presOf" srcId="{17653462-B62C-4D12-A751-18446584E122}" destId="{73815E5D-63E1-4665-96C0-2B991C4C6712}" srcOrd="1" destOrd="0" presId="urn:microsoft.com/office/officeart/2005/8/layout/orgChart1"/>
    <dgm:cxn modelId="{C7D38296-17CF-4D2B-8013-8FCF35BBE8B7}" type="presOf" srcId="{2F4548B8-71C3-4EA9-A1EE-3F852603982F}" destId="{01EA2344-A647-4284-9105-63CA7F8B738F}" srcOrd="0" destOrd="0" presId="urn:microsoft.com/office/officeart/2005/8/layout/orgChart1"/>
    <dgm:cxn modelId="{7FC784AD-00F2-49FE-BA3B-20378C24777D}" srcId="{2F4548B8-71C3-4EA9-A1EE-3F852603982F}" destId="{BFFA21AB-3BF2-4980-B8D1-08EC7CF86F24}" srcOrd="0" destOrd="0" parTransId="{F5829DD1-545D-417C-847C-C6FFA24AB78E}" sibTransId="{202C452E-6458-46B3-B643-DC204F08F766}"/>
    <dgm:cxn modelId="{478CC9BE-23EE-425B-8262-E928B05665D5}" type="presOf" srcId="{BFFA21AB-3BF2-4980-B8D1-08EC7CF86F24}" destId="{26736423-9931-45E1-9F99-60572392BDFB}" srcOrd="1" destOrd="0" presId="urn:microsoft.com/office/officeart/2005/8/layout/orgChart1"/>
    <dgm:cxn modelId="{F5BAD2CA-CD8E-49FA-B271-350B82504E64}" srcId="{0470457D-5DEE-4CE8-BDFB-7A4D94B58BCE}" destId="{1713369B-8A16-4254-8D25-49B5FD30143A}" srcOrd="0" destOrd="0" parTransId="{5E649B39-BAD3-42ED-A3F4-02B0788C0179}" sibTransId="{6B6F572C-64AD-4821-A947-8692667E2A06}"/>
    <dgm:cxn modelId="{AB99AFD4-2957-4827-A496-F763CE71FB53}" type="presOf" srcId="{08249722-1874-4DCE-B86D-D5B48B209039}" destId="{EB400841-1F88-4647-8297-E3B801D960E3}" srcOrd="0" destOrd="0" presId="urn:microsoft.com/office/officeart/2005/8/layout/orgChart1"/>
    <dgm:cxn modelId="{475145E5-D3B8-4C72-BA46-74C6790DB27C}" type="presOf" srcId="{5E649B39-BAD3-42ED-A3F4-02B0788C0179}" destId="{30243BF2-855C-46CC-AA52-F07F29B65E5D}" srcOrd="0" destOrd="0" presId="urn:microsoft.com/office/officeart/2005/8/layout/orgChart1"/>
    <dgm:cxn modelId="{9F3DAAE8-B85B-4E20-A75B-5BA8E2C6E49D}" srcId="{0470457D-5DEE-4CE8-BDFB-7A4D94B58BCE}" destId="{2F4548B8-71C3-4EA9-A1EE-3F852603982F}" srcOrd="2" destOrd="0" parTransId="{4AB913C6-B535-4EE3-AB3C-72F7183B89B8}" sibTransId="{195FBB1F-ECEE-46F1-9EC0-C1A591390558}"/>
    <dgm:cxn modelId="{8AF6EAF1-3D23-4551-A02A-45A2DF68111A}" type="presOf" srcId="{12D66198-2169-4C1C-8DC2-303F453A53A0}" destId="{3A132B06-6A6E-4A79-96CF-6E648E319255}" srcOrd="0" destOrd="0" presId="urn:microsoft.com/office/officeart/2005/8/layout/orgChart1"/>
    <dgm:cxn modelId="{26F33BF9-DEDD-4846-A64D-2AE88EC04011}" type="presOf" srcId="{9F66B92F-37CE-4CE0-8AF6-E48C2F02CBD6}" destId="{22EC6622-134B-4E61-8B1E-4D51AEE44CCB}" srcOrd="0" destOrd="0" presId="urn:microsoft.com/office/officeart/2005/8/layout/orgChart1"/>
    <dgm:cxn modelId="{274DC7F9-22CD-4E77-AC36-E787E8BF3364}" type="presOf" srcId="{B26A70AC-4083-4377-9BA0-D621BD70026E}" destId="{D8F66222-B90F-40BC-AB80-96AB42A0DC98}" srcOrd="0" destOrd="0" presId="urn:microsoft.com/office/officeart/2005/8/layout/orgChart1"/>
    <dgm:cxn modelId="{4079E5FB-9A19-4084-B91B-17C149AA15EC}" type="presOf" srcId="{BFFA21AB-3BF2-4980-B8D1-08EC7CF86F24}" destId="{2D66A547-41B5-448B-BACE-A970574AEF70}" srcOrd="0" destOrd="0" presId="urn:microsoft.com/office/officeart/2005/8/layout/orgChart1"/>
    <dgm:cxn modelId="{A28C2A02-D335-4BBB-B3D9-8D5A9FB5EE4E}" type="presParOf" srcId="{22EC6622-134B-4E61-8B1E-4D51AEE44CCB}" destId="{7BE0992A-285D-4904-99ED-6120D419B872}" srcOrd="0" destOrd="0" presId="urn:microsoft.com/office/officeart/2005/8/layout/orgChart1"/>
    <dgm:cxn modelId="{4582647E-2D40-4518-9C0B-89EE2F2DA37E}" type="presParOf" srcId="{7BE0992A-285D-4904-99ED-6120D419B872}" destId="{888A9E1A-0673-4AF2-8089-40044F351BB7}" srcOrd="0" destOrd="0" presId="urn:microsoft.com/office/officeart/2005/8/layout/orgChart1"/>
    <dgm:cxn modelId="{7181C1AA-3284-4CCA-8079-C47236532C40}" type="presParOf" srcId="{888A9E1A-0673-4AF2-8089-40044F351BB7}" destId="{2AD6D23C-1A55-4A58-A0E6-95B14E8040D5}" srcOrd="0" destOrd="0" presId="urn:microsoft.com/office/officeart/2005/8/layout/orgChart1"/>
    <dgm:cxn modelId="{F6CB3015-B2F5-4196-BDAC-F6AC68378227}" type="presParOf" srcId="{888A9E1A-0673-4AF2-8089-40044F351BB7}" destId="{73815E5D-63E1-4665-96C0-2B991C4C6712}" srcOrd="1" destOrd="0" presId="urn:microsoft.com/office/officeart/2005/8/layout/orgChart1"/>
    <dgm:cxn modelId="{6CC2081D-D5AC-462A-A323-5D0267C44BDC}" type="presParOf" srcId="{7BE0992A-285D-4904-99ED-6120D419B872}" destId="{DFB6E745-F5E3-4C59-B792-EF9CB41FD463}" srcOrd="1" destOrd="0" presId="urn:microsoft.com/office/officeart/2005/8/layout/orgChart1"/>
    <dgm:cxn modelId="{2B8CF631-A78A-450A-BDF3-4CBEEC0A5948}" type="presParOf" srcId="{DFB6E745-F5E3-4C59-B792-EF9CB41FD463}" destId="{EB400841-1F88-4647-8297-E3B801D960E3}" srcOrd="0" destOrd="0" presId="urn:microsoft.com/office/officeart/2005/8/layout/orgChart1"/>
    <dgm:cxn modelId="{B7421627-871B-45BB-8332-2C7E5EA7299B}" type="presParOf" srcId="{DFB6E745-F5E3-4C59-B792-EF9CB41FD463}" destId="{BAEF4763-A12B-4D68-8A24-9984B631FF4A}" srcOrd="1" destOrd="0" presId="urn:microsoft.com/office/officeart/2005/8/layout/orgChart1"/>
    <dgm:cxn modelId="{F1E9363D-69D1-4747-9C7E-2F57A0874135}" type="presParOf" srcId="{BAEF4763-A12B-4D68-8A24-9984B631FF4A}" destId="{5DC58F39-D004-4B75-8333-FCDFD3B2548D}" srcOrd="0" destOrd="0" presId="urn:microsoft.com/office/officeart/2005/8/layout/orgChart1"/>
    <dgm:cxn modelId="{4B1B6CE1-79A7-4F3B-A259-B0F18832F9E8}" type="presParOf" srcId="{5DC58F39-D004-4B75-8333-FCDFD3B2548D}" destId="{089ED389-DC57-4F2E-9225-A17D142EC59A}" srcOrd="0" destOrd="0" presId="urn:microsoft.com/office/officeart/2005/8/layout/orgChart1"/>
    <dgm:cxn modelId="{85B9C5D9-FCBA-4319-9CFA-B7FE3F595268}" type="presParOf" srcId="{5DC58F39-D004-4B75-8333-FCDFD3B2548D}" destId="{28636D07-A24D-4595-BAA2-E0755CCE8B73}" srcOrd="1" destOrd="0" presId="urn:microsoft.com/office/officeart/2005/8/layout/orgChart1"/>
    <dgm:cxn modelId="{AE0F581D-C39F-43E2-8516-CB9F64C5A096}" type="presParOf" srcId="{BAEF4763-A12B-4D68-8A24-9984B631FF4A}" destId="{2C83BFC2-A55E-4626-B72C-AEA36B5A2779}" srcOrd="1" destOrd="0" presId="urn:microsoft.com/office/officeart/2005/8/layout/orgChart1"/>
    <dgm:cxn modelId="{669EA129-FB7B-489A-87FA-A429896B1190}" type="presParOf" srcId="{2C83BFC2-A55E-4626-B72C-AEA36B5A2779}" destId="{3A132B06-6A6E-4A79-96CF-6E648E319255}" srcOrd="0" destOrd="0" presId="urn:microsoft.com/office/officeart/2005/8/layout/orgChart1"/>
    <dgm:cxn modelId="{E6D7F604-BB7A-47ED-AEDB-77A024359574}" type="presParOf" srcId="{2C83BFC2-A55E-4626-B72C-AEA36B5A2779}" destId="{10A7687B-7349-4BA4-A6CB-E5FFC64CB80F}" srcOrd="1" destOrd="0" presId="urn:microsoft.com/office/officeart/2005/8/layout/orgChart1"/>
    <dgm:cxn modelId="{0C62F0C3-63E7-430B-B1FA-C380FA569A78}" type="presParOf" srcId="{10A7687B-7349-4BA4-A6CB-E5FFC64CB80F}" destId="{3649A4A1-DAAE-4FC6-AC20-EBD7C2FEF23A}" srcOrd="0" destOrd="0" presId="urn:microsoft.com/office/officeart/2005/8/layout/orgChart1"/>
    <dgm:cxn modelId="{BB403857-3C5E-45B8-A201-55022AD26BD3}" type="presParOf" srcId="{3649A4A1-DAAE-4FC6-AC20-EBD7C2FEF23A}" destId="{ADB9E6D3-DE4F-4F6D-9484-D4FAC7D3EC9E}" srcOrd="0" destOrd="0" presId="urn:microsoft.com/office/officeart/2005/8/layout/orgChart1"/>
    <dgm:cxn modelId="{8A7CED89-14AB-49B4-A5FD-1426717275B9}" type="presParOf" srcId="{3649A4A1-DAAE-4FC6-AC20-EBD7C2FEF23A}" destId="{56889878-8A28-4080-A15A-8BD70A9AD54A}" srcOrd="1" destOrd="0" presId="urn:microsoft.com/office/officeart/2005/8/layout/orgChart1"/>
    <dgm:cxn modelId="{3AEEBA04-5955-47E8-878C-0C5A4B7123B6}" type="presParOf" srcId="{10A7687B-7349-4BA4-A6CB-E5FFC64CB80F}" destId="{FC1EB49A-536F-4C27-9026-318D273F0654}" srcOrd="1" destOrd="0" presId="urn:microsoft.com/office/officeart/2005/8/layout/orgChart1"/>
    <dgm:cxn modelId="{3865392F-B80F-4C0B-86FE-959012160A90}" type="presParOf" srcId="{FC1EB49A-536F-4C27-9026-318D273F0654}" destId="{B2BD1C81-F1DB-431F-B57A-A3A0A19914F6}" srcOrd="0" destOrd="0" presId="urn:microsoft.com/office/officeart/2005/8/layout/orgChart1"/>
    <dgm:cxn modelId="{869BFFED-90A5-4842-9B97-FB07ED0D9C00}" type="presParOf" srcId="{FC1EB49A-536F-4C27-9026-318D273F0654}" destId="{E85A4702-1BC4-46C5-B680-493291338A99}" srcOrd="1" destOrd="0" presId="urn:microsoft.com/office/officeart/2005/8/layout/orgChart1"/>
    <dgm:cxn modelId="{D2EA0DFF-176C-47DF-AA84-481CE1D8106A}" type="presParOf" srcId="{E85A4702-1BC4-46C5-B680-493291338A99}" destId="{36C4A18C-0640-4967-BB04-8F14C7B2407D}" srcOrd="0" destOrd="0" presId="urn:microsoft.com/office/officeart/2005/8/layout/orgChart1"/>
    <dgm:cxn modelId="{14D4C4B0-A52B-48B9-B519-4608064B6E94}" type="presParOf" srcId="{36C4A18C-0640-4967-BB04-8F14C7B2407D}" destId="{D8F66222-B90F-40BC-AB80-96AB42A0DC98}" srcOrd="0" destOrd="0" presId="urn:microsoft.com/office/officeart/2005/8/layout/orgChart1"/>
    <dgm:cxn modelId="{86D994BF-3586-4201-8687-1C7AFE967ADC}" type="presParOf" srcId="{36C4A18C-0640-4967-BB04-8F14C7B2407D}" destId="{2265F528-CD62-4083-A564-6249606B7466}" srcOrd="1" destOrd="0" presId="urn:microsoft.com/office/officeart/2005/8/layout/orgChart1"/>
    <dgm:cxn modelId="{5C7AB06E-2158-448B-AF5B-5A37A0B7AC4A}" type="presParOf" srcId="{E85A4702-1BC4-46C5-B680-493291338A99}" destId="{3324DB9D-D153-42CB-BDA2-C6271C99E52A}" srcOrd="1" destOrd="0" presId="urn:microsoft.com/office/officeart/2005/8/layout/orgChart1"/>
    <dgm:cxn modelId="{4BE8EB82-599F-426E-A1CC-4FECE631058D}" type="presParOf" srcId="{E85A4702-1BC4-46C5-B680-493291338A99}" destId="{865F3F9F-9E98-4C2D-B1A4-AE0CAC1FC5EC}" srcOrd="2" destOrd="0" presId="urn:microsoft.com/office/officeart/2005/8/layout/orgChart1"/>
    <dgm:cxn modelId="{6FDCDD7A-DD19-4194-8DB2-3B920A96789B}" type="presParOf" srcId="{10A7687B-7349-4BA4-A6CB-E5FFC64CB80F}" destId="{CBAC3CE1-618E-4123-8DBB-7A964258E2FD}" srcOrd="2" destOrd="0" presId="urn:microsoft.com/office/officeart/2005/8/layout/orgChart1"/>
    <dgm:cxn modelId="{DC87771E-0565-4600-9B9A-3A3C7D965937}" type="presParOf" srcId="{2C83BFC2-A55E-4626-B72C-AEA36B5A2779}" destId="{E37ADB20-B46A-47D7-BAB3-3BDCED755950}" srcOrd="2" destOrd="0" presId="urn:microsoft.com/office/officeart/2005/8/layout/orgChart1"/>
    <dgm:cxn modelId="{25B73BFE-DEBE-4DC9-9470-CF18EC536004}" type="presParOf" srcId="{2C83BFC2-A55E-4626-B72C-AEA36B5A2779}" destId="{26E76F89-56E2-462A-9C5C-310DB3CD4D1B}" srcOrd="3" destOrd="0" presId="urn:microsoft.com/office/officeart/2005/8/layout/orgChart1"/>
    <dgm:cxn modelId="{70D610EA-DE64-4308-81FC-428FB4367A1C}" type="presParOf" srcId="{26E76F89-56E2-462A-9C5C-310DB3CD4D1B}" destId="{FA1BEF34-7B01-41E0-8CFD-08D7EE4A1ED5}" srcOrd="0" destOrd="0" presId="urn:microsoft.com/office/officeart/2005/8/layout/orgChart1"/>
    <dgm:cxn modelId="{94D202DD-D9BE-4CC0-95FB-78074C014F89}" type="presParOf" srcId="{FA1BEF34-7B01-41E0-8CFD-08D7EE4A1ED5}" destId="{01EA2344-A647-4284-9105-63CA7F8B738F}" srcOrd="0" destOrd="0" presId="urn:microsoft.com/office/officeart/2005/8/layout/orgChart1"/>
    <dgm:cxn modelId="{5A05E969-971B-41A1-831F-856F5480831D}" type="presParOf" srcId="{FA1BEF34-7B01-41E0-8CFD-08D7EE4A1ED5}" destId="{F786E01E-AB98-46A6-941C-D5155A2D87DF}" srcOrd="1" destOrd="0" presId="urn:microsoft.com/office/officeart/2005/8/layout/orgChart1"/>
    <dgm:cxn modelId="{CD8C77D3-023D-4F86-8356-7F2AAE182F80}" type="presParOf" srcId="{26E76F89-56E2-462A-9C5C-310DB3CD4D1B}" destId="{99BFCECD-D906-43D9-A318-89FF01A50927}" srcOrd="1" destOrd="0" presId="urn:microsoft.com/office/officeart/2005/8/layout/orgChart1"/>
    <dgm:cxn modelId="{B660AF42-4376-4523-8A2B-F6DCA57F3FD6}" type="presParOf" srcId="{99BFCECD-D906-43D9-A318-89FF01A50927}" destId="{AD64CE29-DB44-4070-8C2B-45EBCBF03B77}" srcOrd="0" destOrd="0" presId="urn:microsoft.com/office/officeart/2005/8/layout/orgChart1"/>
    <dgm:cxn modelId="{CF29A886-7157-4AA8-8709-A1EA7EBDD19A}" type="presParOf" srcId="{99BFCECD-D906-43D9-A318-89FF01A50927}" destId="{09C842EC-329A-4981-8A71-217D3BFDFB18}" srcOrd="1" destOrd="0" presId="urn:microsoft.com/office/officeart/2005/8/layout/orgChart1"/>
    <dgm:cxn modelId="{4B902750-DD22-4113-9F5B-7CF23A23F9C8}" type="presParOf" srcId="{09C842EC-329A-4981-8A71-217D3BFDFB18}" destId="{01B9032D-F5A5-4042-9A70-71A79D869ED0}" srcOrd="0" destOrd="0" presId="urn:microsoft.com/office/officeart/2005/8/layout/orgChart1"/>
    <dgm:cxn modelId="{1C379A8B-3A25-4ED5-8F8F-C24E36FB011E}" type="presParOf" srcId="{01B9032D-F5A5-4042-9A70-71A79D869ED0}" destId="{2D66A547-41B5-448B-BACE-A970574AEF70}" srcOrd="0" destOrd="0" presId="urn:microsoft.com/office/officeart/2005/8/layout/orgChart1"/>
    <dgm:cxn modelId="{D29F761C-1CBE-4FC4-AEEF-8DCDAAB51714}" type="presParOf" srcId="{01B9032D-F5A5-4042-9A70-71A79D869ED0}" destId="{26736423-9931-45E1-9F99-60572392BDFB}" srcOrd="1" destOrd="0" presId="urn:microsoft.com/office/officeart/2005/8/layout/orgChart1"/>
    <dgm:cxn modelId="{9245C629-130C-4BB4-BBC8-B02DEA595D1F}" type="presParOf" srcId="{09C842EC-329A-4981-8A71-217D3BFDFB18}" destId="{95814BF2-5EC0-4B06-A6E7-13765EA38B62}" srcOrd="1" destOrd="0" presId="urn:microsoft.com/office/officeart/2005/8/layout/orgChart1"/>
    <dgm:cxn modelId="{B3E632A7-1071-43FB-824E-6D4667A1754B}" type="presParOf" srcId="{09C842EC-329A-4981-8A71-217D3BFDFB18}" destId="{3FA1E92F-1DE6-463A-844B-3CC3B3358EE6}" srcOrd="2" destOrd="0" presId="urn:microsoft.com/office/officeart/2005/8/layout/orgChart1"/>
    <dgm:cxn modelId="{75924479-DB0A-4921-964A-3A5DCB6F1ECD}" type="presParOf" srcId="{26E76F89-56E2-462A-9C5C-310DB3CD4D1B}" destId="{2619609B-69B0-4F6E-AAC0-B7C9E2602A93}" srcOrd="2" destOrd="0" presId="urn:microsoft.com/office/officeart/2005/8/layout/orgChart1"/>
    <dgm:cxn modelId="{187781C7-4E4C-4D41-B4C5-79E61358A2FB}" type="presParOf" srcId="{BAEF4763-A12B-4D68-8A24-9984B631FF4A}" destId="{DB0DAFCB-0567-4C40-BF83-CFF33F33B091}" srcOrd="2" destOrd="0" presId="urn:microsoft.com/office/officeart/2005/8/layout/orgChart1"/>
    <dgm:cxn modelId="{B4365DC4-C5AD-4BE2-B8AA-874F79B64AC8}" type="presParOf" srcId="{DB0DAFCB-0567-4C40-BF83-CFF33F33B091}" destId="{30243BF2-855C-46CC-AA52-F07F29B65E5D}" srcOrd="0" destOrd="0" presId="urn:microsoft.com/office/officeart/2005/8/layout/orgChart1"/>
    <dgm:cxn modelId="{339E619F-56CB-4CF9-8D20-1654C4C58DD8}" type="presParOf" srcId="{DB0DAFCB-0567-4C40-BF83-CFF33F33B091}" destId="{917F7772-9E0C-4742-98B6-1EBF21349154}" srcOrd="1" destOrd="0" presId="urn:microsoft.com/office/officeart/2005/8/layout/orgChart1"/>
    <dgm:cxn modelId="{F3802FFA-C91C-4E10-9829-3F986166E06B}" type="presParOf" srcId="{917F7772-9E0C-4742-98B6-1EBF21349154}" destId="{3C358CAD-CF8B-47EC-9DDB-8AFEA373D821}" srcOrd="0" destOrd="0" presId="urn:microsoft.com/office/officeart/2005/8/layout/orgChart1"/>
    <dgm:cxn modelId="{FD437570-63BF-40E3-BF48-62A88AF5FEB2}" type="presParOf" srcId="{3C358CAD-CF8B-47EC-9DDB-8AFEA373D821}" destId="{FF376C99-FAC5-4B1C-A0EB-F1DB0D8FCE97}" srcOrd="0" destOrd="0" presId="urn:microsoft.com/office/officeart/2005/8/layout/orgChart1"/>
    <dgm:cxn modelId="{D613FCB9-94D1-498D-B750-5C306B1CF573}" type="presParOf" srcId="{3C358CAD-CF8B-47EC-9DDB-8AFEA373D821}" destId="{E9FEE905-22F2-47F4-AAAC-3C06F401C120}" srcOrd="1" destOrd="0" presId="urn:microsoft.com/office/officeart/2005/8/layout/orgChart1"/>
    <dgm:cxn modelId="{59EB4842-6C60-443A-A8B5-C64AE6A8B6A1}" type="presParOf" srcId="{917F7772-9E0C-4742-98B6-1EBF21349154}" destId="{6978042E-AFCB-4B25-B91D-040A20118358}" srcOrd="1" destOrd="0" presId="urn:microsoft.com/office/officeart/2005/8/layout/orgChart1"/>
    <dgm:cxn modelId="{8F2C4652-B231-4D00-A96B-1D4ACD92C94D}" type="presParOf" srcId="{917F7772-9E0C-4742-98B6-1EBF21349154}" destId="{FF1D53F4-8A09-46A6-BF13-6DC7995D1D8E}" srcOrd="2" destOrd="0" presId="urn:microsoft.com/office/officeart/2005/8/layout/orgChart1"/>
    <dgm:cxn modelId="{31F3C072-3199-468E-839F-DA94E796B6BA}" type="presParOf" srcId="{7BE0992A-285D-4904-99ED-6120D419B872}" destId="{450D77ED-03EC-47B6-8254-465C0C8713D7}"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4BD08-1DE3-47BC-97BB-F859B6870631}">
      <dsp:nvSpPr>
        <dsp:cNvPr id="0" name=""/>
        <dsp:cNvSpPr/>
      </dsp:nvSpPr>
      <dsp:spPr>
        <a:xfrm>
          <a:off x="0" y="62133"/>
          <a:ext cx="9677400" cy="1409398"/>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3742" numCol="1" spcCol="1270" anchor="ctr"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Largest amount of safety data for oral PrEP (TDF/FTC)</a:t>
          </a:r>
        </a:p>
      </dsp:txBody>
      <dsp:txXfrm>
        <a:off x="0" y="414483"/>
        <a:ext cx="9325051" cy="704699"/>
      </dsp:txXfrm>
    </dsp:sp>
    <dsp:sp modelId="{89AC5461-2973-4205-8486-8DADBB086454}">
      <dsp:nvSpPr>
        <dsp:cNvPr id="0" name=""/>
        <dsp:cNvSpPr/>
      </dsp:nvSpPr>
      <dsp:spPr>
        <a:xfrm>
          <a:off x="0" y="1148982"/>
          <a:ext cx="2980639" cy="27150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Oral PrEP</a:t>
          </a:r>
        </a:p>
        <a:p>
          <a:pPr marL="0" lvl="0" indent="0" algn="l" defTabSz="755650">
            <a:lnSpc>
              <a:spcPct val="90000"/>
            </a:lnSpc>
            <a:spcBef>
              <a:spcPct val="0"/>
            </a:spcBef>
            <a:spcAft>
              <a:spcPct val="35000"/>
            </a:spcAft>
            <a:buNone/>
          </a:pPr>
          <a:r>
            <a:rPr lang="en-US" sz="1700" b="0" kern="1200">
              <a:latin typeface="Poppins" panose="00000500000000000000" pitchFamily="2" charset="0"/>
              <a:cs typeface="Poppins" panose="00000500000000000000" pitchFamily="2" charset="0"/>
            </a:rPr>
            <a:t>No evidence of negative impact on pregnancy or infant outcomes </a:t>
          </a:r>
        </a:p>
        <a:p>
          <a:pPr marL="0" lvl="0" indent="0" algn="l" defTabSz="755650">
            <a:lnSpc>
              <a:spcPct val="90000"/>
            </a:lnSpc>
            <a:spcBef>
              <a:spcPct val="0"/>
            </a:spcBef>
            <a:spcAft>
              <a:spcPct val="35000"/>
            </a:spcAft>
            <a:buNone/>
          </a:pPr>
          <a:r>
            <a:rPr lang="en-US" sz="1700" b="0" kern="1200">
              <a:latin typeface="Poppins" panose="00000500000000000000" pitchFamily="2" charset="0"/>
              <a:cs typeface="Poppins" panose="00000500000000000000" pitchFamily="2" charset="0"/>
            </a:rPr>
            <a:t>Full WHO recommendation during pregnancy and breastfeeding in place</a:t>
          </a:r>
        </a:p>
      </dsp:txBody>
      <dsp:txXfrm>
        <a:off x="0" y="1148982"/>
        <a:ext cx="2980639" cy="2715019"/>
      </dsp:txXfrm>
    </dsp:sp>
    <dsp:sp modelId="{901EB11D-00B9-499C-A040-765C63ED967D}">
      <dsp:nvSpPr>
        <dsp:cNvPr id="0" name=""/>
        <dsp:cNvSpPr/>
      </dsp:nvSpPr>
      <dsp:spPr>
        <a:xfrm>
          <a:off x="2980639" y="531932"/>
          <a:ext cx="6696760" cy="1409398"/>
        </a:xfrm>
        <a:prstGeom prst="rightArrow">
          <a:avLst>
            <a:gd name="adj1" fmla="val 50000"/>
            <a:gd name="adj2" fmla="val 50000"/>
          </a:avLst>
        </a:prstGeom>
        <a:solidFill>
          <a:schemeClr val="accent2">
            <a:hueOff val="-9138540"/>
            <a:satOff val="7463"/>
            <a:lumOff val="5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3742" numCol="1" spcCol="1270" anchor="ctr"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Strong safety data in pregnancy and breastfeeding</a:t>
          </a:r>
        </a:p>
      </dsp:txBody>
      <dsp:txXfrm>
        <a:off x="2980639" y="884282"/>
        <a:ext cx="6344411" cy="704699"/>
      </dsp:txXfrm>
    </dsp:sp>
    <dsp:sp modelId="{4AA6FBE4-CF2E-473A-B9D9-95C119DEB87E}">
      <dsp:nvSpPr>
        <dsp:cNvPr id="0" name=""/>
        <dsp:cNvSpPr/>
      </dsp:nvSpPr>
      <dsp:spPr>
        <a:xfrm>
          <a:off x="2980639" y="1353117"/>
          <a:ext cx="2980639" cy="3246349"/>
        </a:xfrm>
        <a:prstGeom prst="rect">
          <a:avLst/>
        </a:prstGeom>
        <a:solidFill>
          <a:schemeClr val="lt1">
            <a:hueOff val="0"/>
            <a:satOff val="0"/>
            <a:lumOff val="0"/>
            <a:alphaOff val="0"/>
          </a:schemeClr>
        </a:solidFill>
        <a:ln w="12700" cap="flat" cmpd="sng" algn="ctr">
          <a:solidFill>
            <a:schemeClr val="accent2">
              <a:hueOff val="-9138540"/>
              <a:satOff val="7463"/>
              <a:lumOff val="55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PrEP ring</a:t>
          </a:r>
        </a:p>
        <a:p>
          <a:pPr marL="0" lvl="0" indent="0" algn="l" defTabSz="755650">
            <a:lnSpc>
              <a:spcPct val="90000"/>
            </a:lnSpc>
            <a:spcBef>
              <a:spcPct val="0"/>
            </a:spcBef>
            <a:spcAft>
              <a:spcPct val="35000"/>
            </a:spcAft>
            <a:buNone/>
          </a:pPr>
          <a:r>
            <a:rPr lang="en-US" sz="1700" b="0" kern="1200">
              <a:latin typeface="Poppins" panose="00000500000000000000" pitchFamily="2" charset="0"/>
              <a:cs typeface="Poppins" panose="00000500000000000000" pitchFamily="2" charset="0"/>
            </a:rPr>
            <a:t>No evidence of negative impact on pregnancy or infant outcomes </a:t>
          </a:r>
        </a:p>
        <a:p>
          <a:pPr marL="0" lvl="0" indent="0" algn="l" defTabSz="755650">
            <a:lnSpc>
              <a:spcPct val="90000"/>
            </a:lnSpc>
            <a:spcBef>
              <a:spcPct val="0"/>
            </a:spcBef>
            <a:spcAft>
              <a:spcPct val="35000"/>
            </a:spcAft>
            <a:buNone/>
          </a:pPr>
          <a:r>
            <a:rPr lang="en-US" sz="1700" kern="1200">
              <a:latin typeface="Poppins" panose="00000500000000000000" pitchFamily="2" charset="0"/>
              <a:cs typeface="Poppins" panose="00000500000000000000" pitchFamily="2" charset="0"/>
            </a:rPr>
            <a:t>PrEP ring not yet recommended during pregnancy and breastfeeding in WHO guidelines, but with emerging evidence, WHO can respond favorably and will update WHO guidelines in the next year or two.</a:t>
          </a:r>
          <a:endParaRPr lang="en-US" sz="1700" b="0" kern="1200">
            <a:solidFill>
              <a:schemeClr val="accent2"/>
            </a:solidFill>
            <a:highlight>
              <a:srgbClr val="FFFF00"/>
            </a:highlight>
            <a:latin typeface="Poppins" panose="00000500000000000000" pitchFamily="2" charset="0"/>
            <a:cs typeface="Poppins" panose="00000500000000000000" pitchFamily="2" charset="0"/>
          </a:endParaRPr>
        </a:p>
      </dsp:txBody>
      <dsp:txXfrm>
        <a:off x="2980639" y="1353117"/>
        <a:ext cx="2980639" cy="3246349"/>
      </dsp:txXfrm>
    </dsp:sp>
    <dsp:sp modelId="{62A779A5-C49B-4CE2-9759-BF631BA63280}">
      <dsp:nvSpPr>
        <dsp:cNvPr id="0" name=""/>
        <dsp:cNvSpPr/>
      </dsp:nvSpPr>
      <dsp:spPr>
        <a:xfrm>
          <a:off x="5961278" y="1001731"/>
          <a:ext cx="3716121" cy="1409398"/>
        </a:xfrm>
        <a:prstGeom prst="rightArrow">
          <a:avLst>
            <a:gd name="adj1" fmla="val 50000"/>
            <a:gd name="adj2" fmla="val 50000"/>
          </a:avLst>
        </a:prstGeom>
        <a:solidFill>
          <a:schemeClr val="accent2">
            <a:hueOff val="-18277081"/>
            <a:satOff val="14927"/>
            <a:lumOff val="11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254000" bIns="223742" numCol="1" spcCol="1270" anchor="ctr"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 Limited but growing safety data</a:t>
          </a:r>
        </a:p>
      </dsp:txBody>
      <dsp:txXfrm>
        <a:off x="5961278" y="1354081"/>
        <a:ext cx="3363772" cy="704699"/>
      </dsp:txXfrm>
    </dsp:sp>
    <dsp:sp modelId="{178FC376-7FA7-4AE3-A53E-0B2B0D421C20}">
      <dsp:nvSpPr>
        <dsp:cNvPr id="0" name=""/>
        <dsp:cNvSpPr/>
      </dsp:nvSpPr>
      <dsp:spPr>
        <a:xfrm>
          <a:off x="5961278" y="2088581"/>
          <a:ext cx="2980639" cy="2675285"/>
        </a:xfrm>
        <a:prstGeom prst="rect">
          <a:avLst/>
        </a:prstGeom>
        <a:solidFill>
          <a:schemeClr val="lt1">
            <a:hueOff val="0"/>
            <a:satOff val="0"/>
            <a:lumOff val="0"/>
            <a:alphaOff val="0"/>
          </a:schemeClr>
        </a:solidFill>
        <a:ln w="12700" cap="flat" cmpd="sng" algn="ctr">
          <a:solidFill>
            <a:schemeClr val="accent2">
              <a:hueOff val="-18277081"/>
              <a:satOff val="14927"/>
              <a:lumOff val="1117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latin typeface="Poppins" panose="00000500000000000000" pitchFamily="2" charset="0"/>
              <a:cs typeface="Poppins" panose="00000500000000000000" pitchFamily="2" charset="0"/>
            </a:rPr>
            <a:t>CAB PrEP</a:t>
          </a:r>
        </a:p>
        <a:p>
          <a:pPr marL="0" lvl="0" indent="0" algn="l" defTabSz="755650">
            <a:lnSpc>
              <a:spcPct val="90000"/>
            </a:lnSpc>
            <a:spcBef>
              <a:spcPct val="0"/>
            </a:spcBef>
            <a:spcAft>
              <a:spcPct val="35000"/>
            </a:spcAft>
            <a:buNone/>
          </a:pPr>
          <a:r>
            <a:rPr lang="en-US" sz="1700" b="0" kern="1200">
              <a:latin typeface="Poppins" panose="00000500000000000000" pitchFamily="2" charset="0"/>
              <a:cs typeface="Poppins" panose="00000500000000000000" pitchFamily="2" charset="0"/>
            </a:rPr>
            <a:t>Least amount of safety data during pregnancy, but no concerns identified (more data needed). No published breastfeeding safety data. </a:t>
          </a:r>
        </a:p>
        <a:p>
          <a:pPr marL="0" lvl="0" indent="0" algn="l" defTabSz="755650">
            <a:lnSpc>
              <a:spcPct val="90000"/>
            </a:lnSpc>
            <a:spcBef>
              <a:spcPct val="0"/>
            </a:spcBef>
            <a:spcAft>
              <a:spcPct val="35000"/>
            </a:spcAft>
            <a:buNone/>
          </a:pPr>
          <a:r>
            <a:rPr lang="en-US" sz="1700" b="0" kern="1200">
              <a:latin typeface="Poppins" panose="00000500000000000000" pitchFamily="2" charset="0"/>
              <a:cs typeface="Poppins" panose="00000500000000000000" pitchFamily="2" charset="0"/>
            </a:rPr>
            <a:t>WHO actively seeking review of pregnancy data.</a:t>
          </a:r>
        </a:p>
      </dsp:txBody>
      <dsp:txXfrm>
        <a:off x="5961278" y="2088581"/>
        <a:ext cx="2980639" cy="267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16E8D-9513-43E8-B160-3B9685D5EC61}">
      <dsp:nvSpPr>
        <dsp:cNvPr id="0" name=""/>
        <dsp:cNvSpPr/>
      </dsp:nvSpPr>
      <dsp:spPr>
        <a:xfrm>
          <a:off x="6095999" y="1826549"/>
          <a:ext cx="2208255" cy="766501"/>
        </a:xfrm>
        <a:custGeom>
          <a:avLst/>
          <a:gdLst/>
          <a:ahLst/>
          <a:cxnLst/>
          <a:rect l="0" t="0" r="0" b="0"/>
          <a:pathLst>
            <a:path>
              <a:moveTo>
                <a:pt x="0" y="0"/>
              </a:moveTo>
              <a:lnTo>
                <a:pt x="0" y="383250"/>
              </a:lnTo>
              <a:lnTo>
                <a:pt x="2208255" y="383250"/>
              </a:lnTo>
              <a:lnTo>
                <a:pt x="2208255" y="766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194856-8D10-4152-9C85-3A9C7604D58B}">
      <dsp:nvSpPr>
        <dsp:cNvPr id="0" name=""/>
        <dsp:cNvSpPr/>
      </dsp:nvSpPr>
      <dsp:spPr>
        <a:xfrm>
          <a:off x="3887743" y="1826549"/>
          <a:ext cx="2208255" cy="766501"/>
        </a:xfrm>
        <a:custGeom>
          <a:avLst/>
          <a:gdLst/>
          <a:ahLst/>
          <a:cxnLst/>
          <a:rect l="0" t="0" r="0" b="0"/>
          <a:pathLst>
            <a:path>
              <a:moveTo>
                <a:pt x="2208255" y="0"/>
              </a:moveTo>
              <a:lnTo>
                <a:pt x="2208255" y="383250"/>
              </a:lnTo>
              <a:lnTo>
                <a:pt x="0" y="383250"/>
              </a:lnTo>
              <a:lnTo>
                <a:pt x="0" y="76650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062004-A998-4A96-874D-FF33D6F8A661}">
      <dsp:nvSpPr>
        <dsp:cNvPr id="0" name=""/>
        <dsp:cNvSpPr/>
      </dsp:nvSpPr>
      <dsp:spPr>
        <a:xfrm>
          <a:off x="4270994" y="1544"/>
          <a:ext cx="3650009" cy="18250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Healthy, HIV-negative, breastfeeding mother-infant pairs, randomized 3:1 </a:t>
          </a:r>
        </a:p>
        <a:p>
          <a:pPr marL="0" lvl="0" indent="0" algn="ctr" defTabSz="1066800">
            <a:lnSpc>
              <a:spcPct val="90000"/>
            </a:lnSpc>
            <a:spcBef>
              <a:spcPct val="0"/>
            </a:spcBef>
            <a:spcAft>
              <a:spcPct val="35000"/>
            </a:spcAft>
            <a:buNone/>
          </a:pPr>
          <a:r>
            <a:rPr lang="en-US" sz="2400" kern="1200"/>
            <a:t>(PrEP ring: Oral PrEP)</a:t>
          </a:r>
        </a:p>
      </dsp:txBody>
      <dsp:txXfrm>
        <a:off x="4270994" y="1544"/>
        <a:ext cx="3650009" cy="1825004"/>
      </dsp:txXfrm>
    </dsp:sp>
    <dsp:sp modelId="{DA63E40A-D736-4063-BB7C-F510B6BFF310}">
      <dsp:nvSpPr>
        <dsp:cNvPr id="0" name=""/>
        <dsp:cNvSpPr/>
      </dsp:nvSpPr>
      <dsp:spPr>
        <a:xfrm>
          <a:off x="2062739" y="2593050"/>
          <a:ext cx="3650009" cy="18250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a:solidFill>
                <a:schemeClr val="bg1"/>
              </a:solidFill>
            </a:rPr>
            <a:t>Monthly dapivirine vaginal ring </a:t>
          </a:r>
        </a:p>
        <a:p>
          <a:pPr marL="0" lvl="0" indent="0" algn="ctr" defTabSz="1066800">
            <a:lnSpc>
              <a:spcPct val="90000"/>
            </a:lnSpc>
            <a:spcBef>
              <a:spcPct val="0"/>
            </a:spcBef>
            <a:spcAft>
              <a:spcPct val="35000"/>
            </a:spcAft>
            <a:buNone/>
          </a:pPr>
          <a:r>
            <a:rPr lang="en-US" sz="2400" b="0" kern="1200">
              <a:solidFill>
                <a:schemeClr val="bg1"/>
              </a:solidFill>
            </a:rPr>
            <a:t>(PrEP ring)</a:t>
          </a:r>
          <a:endParaRPr lang="en-US" sz="2400" kern="1200">
            <a:solidFill>
              <a:schemeClr val="bg1"/>
            </a:solidFill>
          </a:endParaRPr>
        </a:p>
      </dsp:txBody>
      <dsp:txXfrm>
        <a:off x="2062739" y="2593050"/>
        <a:ext cx="3650009" cy="1825004"/>
      </dsp:txXfrm>
    </dsp:sp>
    <dsp:sp modelId="{61A5CBBB-A930-40A9-8A14-7B2290A0E5AA}">
      <dsp:nvSpPr>
        <dsp:cNvPr id="0" name=""/>
        <dsp:cNvSpPr/>
      </dsp:nvSpPr>
      <dsp:spPr>
        <a:xfrm>
          <a:off x="6479250" y="2593050"/>
          <a:ext cx="3650009" cy="18250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D</a:t>
          </a:r>
          <a:r>
            <a:rPr lang="en-US" sz="2400" b="0" kern="1200">
              <a:solidFill>
                <a:schemeClr val="bg1"/>
              </a:solidFill>
            </a:rPr>
            <a:t>aily oral 200 mg FTC/300mg </a:t>
          </a:r>
          <a:r>
            <a:rPr lang="en-US" sz="2400" kern="1200">
              <a:solidFill>
                <a:schemeClr val="bg1"/>
              </a:solidFill>
            </a:rPr>
            <a:t>TDF </a:t>
          </a:r>
        </a:p>
        <a:p>
          <a:pPr marL="0" lvl="0" indent="0" algn="ctr" defTabSz="1066800">
            <a:lnSpc>
              <a:spcPct val="90000"/>
            </a:lnSpc>
            <a:spcBef>
              <a:spcPct val="0"/>
            </a:spcBef>
            <a:spcAft>
              <a:spcPct val="35000"/>
            </a:spcAft>
            <a:buNone/>
          </a:pPr>
          <a:r>
            <a:rPr lang="en-US" sz="2400" kern="1200">
              <a:solidFill>
                <a:schemeClr val="bg1"/>
              </a:solidFill>
            </a:rPr>
            <a:t>(oral PrEP)</a:t>
          </a:r>
          <a:r>
            <a:rPr lang="en-US" sz="2400" b="0" kern="1200">
              <a:solidFill>
                <a:schemeClr val="bg1"/>
              </a:solidFill>
            </a:rPr>
            <a:t> </a:t>
          </a:r>
          <a:endParaRPr lang="en-US" sz="2400" kern="1200">
            <a:solidFill>
              <a:schemeClr val="bg1"/>
            </a:solidFill>
          </a:endParaRPr>
        </a:p>
      </dsp:txBody>
      <dsp:txXfrm>
        <a:off x="6479250" y="2593050"/>
        <a:ext cx="3650009" cy="1825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4774E-FB40-6C46-A16D-B642FCBF8B33}">
      <dsp:nvSpPr>
        <dsp:cNvPr id="0" name=""/>
        <dsp:cNvSpPr/>
      </dsp:nvSpPr>
      <dsp:spPr>
        <a:xfrm>
          <a:off x="0" y="0"/>
          <a:ext cx="8229600" cy="149522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Safety</a:t>
          </a:r>
        </a:p>
        <a:p>
          <a:pPr marL="0" lvl="0" indent="0" algn="l" defTabSz="933450">
            <a:lnSpc>
              <a:spcPct val="90000"/>
            </a:lnSpc>
            <a:spcBef>
              <a:spcPct val="0"/>
            </a:spcBef>
            <a:spcAft>
              <a:spcPct val="35000"/>
            </a:spcAft>
            <a:buNone/>
          </a:pPr>
          <a:r>
            <a:rPr lang="en-US" sz="2100" kern="1200"/>
            <a:t>Risk of foodborne illness increases once complementary foods are started </a:t>
          </a:r>
          <a:r>
            <a:rPr lang="en-US" sz="2100" kern="1200">
              <a:latin typeface="Calibri" panose="020F0502020204030204" pitchFamily="34" charset="0"/>
              <a:ea typeface="Calibri" panose="020F0502020204030204" pitchFamily="34" charset="0"/>
              <a:cs typeface="Calibri" panose="020F0502020204030204" pitchFamily="34" charset="0"/>
            </a:rPr>
            <a:t>—</a:t>
          </a:r>
          <a:r>
            <a:rPr lang="en-US" sz="2100" kern="1200"/>
            <a:t> can be confused with adverse events related to study product exposure</a:t>
          </a:r>
        </a:p>
      </dsp:txBody>
      <dsp:txXfrm>
        <a:off x="1795442" y="0"/>
        <a:ext cx="6434157" cy="1495226"/>
      </dsp:txXfrm>
    </dsp:sp>
    <dsp:sp modelId="{A9D693EF-8811-AD4F-8CBF-0CC46E4A61D6}">
      <dsp:nvSpPr>
        <dsp:cNvPr id="0" name=""/>
        <dsp:cNvSpPr/>
      </dsp:nvSpPr>
      <dsp:spPr>
        <a:xfrm>
          <a:off x="149522" y="149522"/>
          <a:ext cx="1645920" cy="1196181"/>
        </a:xfrm>
        <a:prstGeom prst="roundRect">
          <a:avLst>
            <a:gd name="adj" fmla="val 10000"/>
          </a:avLst>
        </a:prstGeom>
        <a:blipFill rotWithShape="1">
          <a:blip xmlns:r="http://schemas.openxmlformats.org/officeDocument/2006/relationships" r:embed="rId1"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5AC0AD-6527-C946-B7F6-600D990683B6}">
      <dsp:nvSpPr>
        <dsp:cNvPr id="0" name=""/>
        <dsp:cNvSpPr/>
      </dsp:nvSpPr>
      <dsp:spPr>
        <a:xfrm>
          <a:off x="0" y="1644749"/>
          <a:ext cx="8229600" cy="149522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Pharmacokinetics</a:t>
          </a:r>
        </a:p>
        <a:p>
          <a:pPr marL="0" lvl="0" indent="0" algn="l" defTabSz="933450">
            <a:lnSpc>
              <a:spcPct val="90000"/>
            </a:lnSpc>
            <a:spcBef>
              <a:spcPct val="0"/>
            </a:spcBef>
            <a:spcAft>
              <a:spcPct val="35000"/>
            </a:spcAft>
            <a:buNone/>
          </a:pPr>
          <a:r>
            <a:rPr lang="en-US" sz="2100" kern="1200"/>
            <a:t>Understand likely maximum potential drug exposure for infant, and infant PK may vary with amount and type of complementary food(s), e.g., fat intake</a:t>
          </a:r>
        </a:p>
      </dsp:txBody>
      <dsp:txXfrm>
        <a:off x="1795442" y="1644749"/>
        <a:ext cx="6434157" cy="1495226"/>
      </dsp:txXfrm>
    </dsp:sp>
    <dsp:sp modelId="{01FF9458-C89F-6847-9472-AC3F600CD3CB}">
      <dsp:nvSpPr>
        <dsp:cNvPr id="0" name=""/>
        <dsp:cNvSpPr/>
      </dsp:nvSpPr>
      <dsp:spPr>
        <a:xfrm>
          <a:off x="149522" y="1794271"/>
          <a:ext cx="1645920" cy="1196181"/>
        </a:xfrm>
        <a:prstGeom prst="roundRect">
          <a:avLst>
            <a:gd name="adj" fmla="val 10000"/>
          </a:avLst>
        </a:prstGeom>
        <a:blipFill rotWithShape="1">
          <a:blip xmlns:r="http://schemas.openxmlformats.org/officeDocument/2006/relationships" r:embed="rId2" cstate="email">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827B9E-3B9F-B54A-ACDC-40A6C55F796B}">
      <dsp:nvSpPr>
        <dsp:cNvPr id="0" name=""/>
        <dsp:cNvSpPr/>
      </dsp:nvSpPr>
      <dsp:spPr>
        <a:xfrm>
          <a:off x="0" y="3289498"/>
          <a:ext cx="8229600" cy="1495226"/>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Impact on breastfeeding</a:t>
          </a:r>
        </a:p>
        <a:p>
          <a:pPr marL="0" lvl="0" indent="0" algn="l" defTabSz="933450">
            <a:lnSpc>
              <a:spcPct val="90000"/>
            </a:lnSpc>
            <a:spcBef>
              <a:spcPct val="0"/>
            </a:spcBef>
            <a:spcAft>
              <a:spcPct val="35000"/>
            </a:spcAft>
            <a:buNone/>
          </a:pPr>
          <a:r>
            <a:rPr lang="en-US" sz="2100" kern="1200"/>
            <a:t>More accurate estimate before starting complementary foods, which decrease milk supply (FDA requires drug label to summarize effect on milk production)</a:t>
          </a:r>
        </a:p>
      </dsp:txBody>
      <dsp:txXfrm>
        <a:off x="1795442" y="3289498"/>
        <a:ext cx="6434157" cy="1495226"/>
      </dsp:txXfrm>
    </dsp:sp>
    <dsp:sp modelId="{A049B866-B693-2841-A942-ACECAFDE84DB}">
      <dsp:nvSpPr>
        <dsp:cNvPr id="0" name=""/>
        <dsp:cNvSpPr/>
      </dsp:nvSpPr>
      <dsp:spPr>
        <a:xfrm>
          <a:off x="149522" y="3439021"/>
          <a:ext cx="1645920" cy="1196181"/>
        </a:xfrm>
        <a:prstGeom prst="roundRect">
          <a:avLst>
            <a:gd name="adj" fmla="val 10000"/>
          </a:avLst>
        </a:prstGeom>
        <a:blipFill rotWithShape="1">
          <a:blip xmlns:r="http://schemas.openxmlformats.org/officeDocument/2006/relationships" r:embed="rId3" cstate="hq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FFEE5-5D7C-495C-8D9D-F962C5327937}">
      <dsp:nvSpPr>
        <dsp:cNvPr id="0" name=""/>
        <dsp:cNvSpPr/>
      </dsp:nvSpPr>
      <dsp:spPr>
        <a:xfrm>
          <a:off x="346683" y="443"/>
          <a:ext cx="3633472" cy="2180083"/>
        </a:xfrm>
        <a:prstGeom prst="rect">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Most found both products acceptable</a:t>
          </a:r>
        </a:p>
        <a:p>
          <a:pPr marL="0" lvl="0" indent="0" algn="ctr" defTabSz="889000">
            <a:lnSpc>
              <a:spcPct val="90000"/>
            </a:lnSpc>
            <a:spcBef>
              <a:spcPct val="0"/>
            </a:spcBef>
            <a:spcAft>
              <a:spcPct val="35000"/>
            </a:spcAft>
            <a:buNone/>
          </a:pPr>
          <a:r>
            <a:rPr lang="en-US" sz="2000" kern="1200"/>
            <a:t>O</a:t>
          </a:r>
          <a:r>
            <a:rPr lang="en-US" sz="2000" b="0" kern="1200"/>
            <a:t>verall 97%</a:t>
          </a:r>
        </a:p>
        <a:p>
          <a:pPr marL="0" lvl="0" indent="0" algn="ctr" defTabSz="889000">
            <a:lnSpc>
              <a:spcPct val="90000"/>
            </a:lnSpc>
            <a:spcBef>
              <a:spcPct val="0"/>
            </a:spcBef>
            <a:spcAft>
              <a:spcPct val="35000"/>
            </a:spcAft>
            <a:buNone/>
          </a:pPr>
          <a:r>
            <a:rPr lang="en-US" sz="2000" b="0" kern="1200"/>
            <a:t>PrEP ring 97%</a:t>
          </a:r>
        </a:p>
        <a:p>
          <a:pPr marL="0" lvl="0" indent="0" algn="ctr" defTabSz="889000">
            <a:lnSpc>
              <a:spcPct val="90000"/>
            </a:lnSpc>
            <a:spcBef>
              <a:spcPct val="0"/>
            </a:spcBef>
            <a:spcAft>
              <a:spcPct val="35000"/>
            </a:spcAft>
            <a:buNone/>
          </a:pPr>
          <a:r>
            <a:rPr lang="en-US" sz="2000" b="0" kern="1200"/>
            <a:t>Oral PrEP 98%</a:t>
          </a:r>
          <a:endParaRPr lang="en-US" sz="2000" kern="1200"/>
        </a:p>
      </dsp:txBody>
      <dsp:txXfrm>
        <a:off x="346683" y="443"/>
        <a:ext cx="3633472" cy="2180083"/>
      </dsp:txXfrm>
    </dsp:sp>
    <dsp:sp modelId="{3BF27782-E4E8-432B-92E7-F494FFB62A7C}">
      <dsp:nvSpPr>
        <dsp:cNvPr id="0" name=""/>
        <dsp:cNvSpPr/>
      </dsp:nvSpPr>
      <dsp:spPr>
        <a:xfrm>
          <a:off x="4343503" y="443"/>
          <a:ext cx="3633472" cy="2180083"/>
        </a:xfrm>
        <a:prstGeom prst="rect">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Most willing to use assigned product when breastfeeding in the future </a:t>
          </a:r>
        </a:p>
        <a:p>
          <a:pPr marL="0" lvl="0" indent="0" algn="ctr" defTabSz="889000">
            <a:lnSpc>
              <a:spcPct val="90000"/>
            </a:lnSpc>
            <a:spcBef>
              <a:spcPct val="0"/>
            </a:spcBef>
            <a:spcAft>
              <a:spcPct val="35000"/>
            </a:spcAft>
            <a:buNone/>
          </a:pPr>
          <a:r>
            <a:rPr lang="en-US" sz="2000" kern="1200"/>
            <a:t>O</a:t>
          </a:r>
          <a:r>
            <a:rPr lang="en-US" sz="2000" b="0" kern="1200"/>
            <a:t>verall 98%</a:t>
          </a:r>
        </a:p>
        <a:p>
          <a:pPr marL="0" lvl="0" indent="0" algn="ctr" defTabSz="889000">
            <a:lnSpc>
              <a:spcPct val="90000"/>
            </a:lnSpc>
            <a:spcBef>
              <a:spcPct val="0"/>
            </a:spcBef>
            <a:spcAft>
              <a:spcPct val="35000"/>
            </a:spcAft>
            <a:buNone/>
          </a:pPr>
          <a:r>
            <a:rPr lang="en-US" sz="2000" b="0" kern="1200"/>
            <a:t>PrEP ring 98%</a:t>
          </a:r>
        </a:p>
        <a:p>
          <a:pPr marL="0" lvl="0" indent="0" algn="ctr" defTabSz="889000">
            <a:lnSpc>
              <a:spcPct val="90000"/>
            </a:lnSpc>
            <a:spcBef>
              <a:spcPct val="0"/>
            </a:spcBef>
            <a:spcAft>
              <a:spcPct val="35000"/>
            </a:spcAft>
            <a:buNone/>
          </a:pPr>
          <a:r>
            <a:rPr lang="en-US" sz="2000" b="0" kern="1200"/>
            <a:t>Oral PrEP 100%</a:t>
          </a:r>
          <a:endParaRPr lang="en-US" sz="2000" kern="1200"/>
        </a:p>
      </dsp:txBody>
      <dsp:txXfrm>
        <a:off x="4343503" y="443"/>
        <a:ext cx="3633472" cy="2180083"/>
      </dsp:txXfrm>
    </dsp:sp>
    <dsp:sp modelId="{35BDDDFE-BF42-4037-A342-83E707627C87}">
      <dsp:nvSpPr>
        <dsp:cNvPr id="0" name=""/>
        <dsp:cNvSpPr/>
      </dsp:nvSpPr>
      <dsp:spPr>
        <a:xfrm>
          <a:off x="346683" y="2543873"/>
          <a:ext cx="3633472" cy="2180083"/>
        </a:xfrm>
        <a:prstGeom prst="rect">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Most preferred study product to which they were assigned</a:t>
          </a:r>
          <a:endParaRPr lang="en-US" sz="2000" kern="1200"/>
        </a:p>
      </dsp:txBody>
      <dsp:txXfrm>
        <a:off x="346683" y="2543873"/>
        <a:ext cx="3633472" cy="2180083"/>
      </dsp:txXfrm>
    </dsp:sp>
    <dsp:sp modelId="{AB7A64F5-C94F-42DC-939D-8E73BCA0153D}">
      <dsp:nvSpPr>
        <dsp:cNvPr id="0" name=""/>
        <dsp:cNvSpPr/>
      </dsp:nvSpPr>
      <dsp:spPr>
        <a:xfrm>
          <a:off x="4343503" y="2543873"/>
          <a:ext cx="3633472" cy="2180083"/>
        </a:xfrm>
        <a:prstGeom prst="rect">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No difference between acceptability of the two study products for both acceptability aspects above</a:t>
          </a:r>
          <a:endParaRPr lang="en-US" sz="2000" kern="1200"/>
        </a:p>
      </dsp:txBody>
      <dsp:txXfrm>
        <a:off x="4343503" y="2543873"/>
        <a:ext cx="3633472" cy="2180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14F08-967A-4105-8329-E01E71F52B2D}">
      <dsp:nvSpPr>
        <dsp:cNvPr id="0" name=""/>
        <dsp:cNvSpPr/>
      </dsp:nvSpPr>
      <dsp:spPr>
        <a:xfrm>
          <a:off x="1066" y="1740"/>
          <a:ext cx="9294491" cy="1644314"/>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b="1" kern="1200">
              <a:solidFill>
                <a:schemeClr val="accent4"/>
              </a:solidFill>
            </a:rPr>
            <a:t>First study of PrEP ring during breastfeeding</a:t>
          </a:r>
        </a:p>
      </dsp:txBody>
      <dsp:txXfrm>
        <a:off x="49226" y="49900"/>
        <a:ext cx="9198171" cy="1547994"/>
      </dsp:txXfrm>
    </dsp:sp>
    <dsp:sp modelId="{7B507D8B-A499-4BE8-9064-1B170D2BB23C}">
      <dsp:nvSpPr>
        <dsp:cNvPr id="0" name=""/>
        <dsp:cNvSpPr/>
      </dsp:nvSpPr>
      <dsp:spPr>
        <a:xfrm>
          <a:off x="1066" y="1808746"/>
          <a:ext cx="6071449" cy="164431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Font typeface="Arial" panose="020B0604020202020204" pitchFamily="34" charset="0"/>
            <a:buNone/>
          </a:pPr>
          <a:r>
            <a:rPr lang="en-US" sz="3100" b="0" kern="1200"/>
            <a:t>Both </a:t>
          </a:r>
          <a:r>
            <a:rPr lang="en-US" sz="3100" b="0" kern="1200">
              <a:latin typeface="Candara"/>
            </a:rPr>
            <a:t>PrEP ring</a:t>
          </a:r>
          <a:r>
            <a:rPr lang="en-US" sz="3100" b="0" kern="1200"/>
            <a:t> and oral PrEP have favorable safety profile among breastfeeding mother-infant pairs</a:t>
          </a:r>
          <a:endParaRPr lang="en-US" sz="3100" kern="1200"/>
        </a:p>
      </dsp:txBody>
      <dsp:txXfrm>
        <a:off x="49226" y="1856906"/>
        <a:ext cx="5975129" cy="1547994"/>
      </dsp:txXfrm>
    </dsp:sp>
    <dsp:sp modelId="{59399543-268A-45D1-A2C9-8CF45F309AAB}">
      <dsp:nvSpPr>
        <dsp:cNvPr id="0" name=""/>
        <dsp:cNvSpPr/>
      </dsp:nvSpPr>
      <dsp:spPr>
        <a:xfrm>
          <a:off x="1066" y="3617492"/>
          <a:ext cx="2973285" cy="16443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t>Drug levels in breast milk and infant samples </a:t>
          </a:r>
          <a:r>
            <a:rPr lang="en-US" sz="2000" b="1" kern="1200"/>
            <a:t>low</a:t>
          </a:r>
          <a:r>
            <a:rPr lang="en-US" sz="2000" b="1" kern="1200">
              <a:latin typeface="Candara"/>
            </a:rPr>
            <a:t> </a:t>
          </a:r>
          <a:endParaRPr lang="en-US" sz="2000" kern="1200"/>
        </a:p>
      </dsp:txBody>
      <dsp:txXfrm>
        <a:off x="49226" y="3665652"/>
        <a:ext cx="2876965" cy="1547994"/>
      </dsp:txXfrm>
    </dsp:sp>
    <dsp:sp modelId="{6F38B0E2-A83B-4019-AD4F-BCBF0C6D669D}">
      <dsp:nvSpPr>
        <dsp:cNvPr id="0" name=""/>
        <dsp:cNvSpPr/>
      </dsp:nvSpPr>
      <dsp:spPr>
        <a:xfrm>
          <a:off x="3099230" y="3615751"/>
          <a:ext cx="2973285" cy="16443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Expand HIV prevention choices during breastfeeding </a:t>
          </a:r>
          <a:r>
            <a:rPr lang="en-US" sz="2000" kern="1200"/>
            <a:t>to include PrEP ring</a:t>
          </a:r>
        </a:p>
      </dsp:txBody>
      <dsp:txXfrm>
        <a:off x="3147390" y="3663911"/>
        <a:ext cx="2876965" cy="1547994"/>
      </dsp:txXfrm>
    </dsp:sp>
    <dsp:sp modelId="{6A3D64E8-6A07-40B3-A50B-655FDCC78498}">
      <dsp:nvSpPr>
        <dsp:cNvPr id="0" name=""/>
        <dsp:cNvSpPr/>
      </dsp:nvSpPr>
      <dsp:spPr>
        <a:xfrm>
          <a:off x="6322272" y="1808746"/>
          <a:ext cx="2973285" cy="164431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Font typeface="Arial" panose="020B0604020202020204" pitchFamily="34" charset="0"/>
            <a:buNone/>
          </a:pPr>
          <a:r>
            <a:rPr lang="en-US" sz="3100" b="0" kern="1200"/>
            <a:t>Adherence and acceptability generally </a:t>
          </a:r>
          <a:r>
            <a:rPr lang="en-US" sz="3100" b="1" kern="1200"/>
            <a:t>high</a:t>
          </a:r>
        </a:p>
      </dsp:txBody>
      <dsp:txXfrm>
        <a:off x="6370432" y="1856906"/>
        <a:ext cx="2876965" cy="1547994"/>
      </dsp:txXfrm>
    </dsp:sp>
    <dsp:sp modelId="{804D0844-710B-490C-8B22-77834845DFF8}">
      <dsp:nvSpPr>
        <dsp:cNvPr id="0" name=""/>
        <dsp:cNvSpPr/>
      </dsp:nvSpPr>
      <dsp:spPr>
        <a:xfrm>
          <a:off x="6322272" y="3615751"/>
          <a:ext cx="2973285" cy="16443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0" kern="1200"/>
            <a:t>Ample evidence to </a:t>
          </a:r>
          <a:r>
            <a:rPr lang="en-US" sz="2000" kern="1200"/>
            <a:t>warrant update of PrEP ring </a:t>
          </a:r>
          <a:r>
            <a:rPr lang="en-US" sz="2000" b="0" kern="1200"/>
            <a:t>guidelines to include breastfeeding women</a:t>
          </a:r>
          <a:endParaRPr lang="en-US" sz="2000" kern="1200"/>
        </a:p>
      </dsp:txBody>
      <dsp:txXfrm>
        <a:off x="6370432" y="3663911"/>
        <a:ext cx="2876965" cy="15479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3BF2-855C-46CC-AA52-F07F29B65E5D}">
      <dsp:nvSpPr>
        <dsp:cNvPr id="0" name=""/>
        <dsp:cNvSpPr/>
      </dsp:nvSpPr>
      <dsp:spPr>
        <a:xfrm>
          <a:off x="2759888" y="1478023"/>
          <a:ext cx="150156" cy="561331"/>
        </a:xfrm>
        <a:custGeom>
          <a:avLst/>
          <a:gdLst/>
          <a:ahLst/>
          <a:cxnLst/>
          <a:rect l="0" t="0" r="0" b="0"/>
          <a:pathLst>
            <a:path>
              <a:moveTo>
                <a:pt x="150156" y="0"/>
              </a:moveTo>
              <a:lnTo>
                <a:pt x="150156" y="561331"/>
              </a:lnTo>
              <a:lnTo>
                <a:pt x="0" y="56133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D64CE29-DB44-4070-8C2B-45EBCBF03B77}">
      <dsp:nvSpPr>
        <dsp:cNvPr id="0" name=""/>
        <dsp:cNvSpPr/>
      </dsp:nvSpPr>
      <dsp:spPr>
        <a:xfrm>
          <a:off x="3100375" y="3210829"/>
          <a:ext cx="205478" cy="561331"/>
        </a:xfrm>
        <a:custGeom>
          <a:avLst/>
          <a:gdLst/>
          <a:ahLst/>
          <a:cxnLst/>
          <a:rect l="0" t="0" r="0" b="0"/>
          <a:pathLst>
            <a:path>
              <a:moveTo>
                <a:pt x="0" y="0"/>
              </a:moveTo>
              <a:lnTo>
                <a:pt x="0" y="561331"/>
              </a:lnTo>
              <a:lnTo>
                <a:pt x="205478" y="56133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37ADB20-B46A-47D7-BAB3-3BDCED755950}">
      <dsp:nvSpPr>
        <dsp:cNvPr id="0" name=""/>
        <dsp:cNvSpPr/>
      </dsp:nvSpPr>
      <dsp:spPr>
        <a:xfrm>
          <a:off x="2910045" y="1478023"/>
          <a:ext cx="738273" cy="1122663"/>
        </a:xfrm>
        <a:custGeom>
          <a:avLst/>
          <a:gdLst/>
          <a:ahLst/>
          <a:cxnLst/>
          <a:rect l="0" t="0" r="0" b="0"/>
          <a:pathLst>
            <a:path>
              <a:moveTo>
                <a:pt x="0" y="0"/>
              </a:moveTo>
              <a:lnTo>
                <a:pt x="0" y="994533"/>
              </a:lnTo>
              <a:lnTo>
                <a:pt x="738273" y="994533"/>
              </a:lnTo>
              <a:lnTo>
                <a:pt x="738273" y="11226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2BD1C81-F1DB-431F-B57A-A3A0A19914F6}">
      <dsp:nvSpPr>
        <dsp:cNvPr id="0" name=""/>
        <dsp:cNvSpPr/>
      </dsp:nvSpPr>
      <dsp:spPr>
        <a:xfrm>
          <a:off x="1608872" y="3210829"/>
          <a:ext cx="183042" cy="561331"/>
        </a:xfrm>
        <a:custGeom>
          <a:avLst/>
          <a:gdLst/>
          <a:ahLst/>
          <a:cxnLst/>
          <a:rect l="0" t="0" r="0" b="0"/>
          <a:pathLst>
            <a:path>
              <a:moveTo>
                <a:pt x="0" y="0"/>
              </a:moveTo>
              <a:lnTo>
                <a:pt x="0" y="561331"/>
              </a:lnTo>
              <a:lnTo>
                <a:pt x="183042" y="56133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A132B06-6A6E-4A79-96CF-6E648E319255}">
      <dsp:nvSpPr>
        <dsp:cNvPr id="0" name=""/>
        <dsp:cNvSpPr/>
      </dsp:nvSpPr>
      <dsp:spPr>
        <a:xfrm>
          <a:off x="2096986" y="1478023"/>
          <a:ext cx="813058" cy="1122663"/>
        </a:xfrm>
        <a:custGeom>
          <a:avLst/>
          <a:gdLst/>
          <a:ahLst/>
          <a:cxnLst/>
          <a:rect l="0" t="0" r="0" b="0"/>
          <a:pathLst>
            <a:path>
              <a:moveTo>
                <a:pt x="813058" y="0"/>
              </a:moveTo>
              <a:lnTo>
                <a:pt x="813058" y="994533"/>
              </a:lnTo>
              <a:lnTo>
                <a:pt x="0" y="994533"/>
              </a:lnTo>
              <a:lnTo>
                <a:pt x="0" y="11226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B400841-1F88-4647-8297-E3B801D960E3}">
      <dsp:nvSpPr>
        <dsp:cNvPr id="0" name=""/>
        <dsp:cNvSpPr/>
      </dsp:nvSpPr>
      <dsp:spPr>
        <a:xfrm>
          <a:off x="2864325" y="611619"/>
          <a:ext cx="91440" cy="256260"/>
        </a:xfrm>
        <a:custGeom>
          <a:avLst/>
          <a:gdLst/>
          <a:ahLst/>
          <a:cxnLst/>
          <a:rect l="0" t="0" r="0" b="0"/>
          <a:pathLst>
            <a:path>
              <a:moveTo>
                <a:pt x="45720" y="0"/>
              </a:moveTo>
              <a:lnTo>
                <a:pt x="45720" y="25626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AD6D23C-1A55-4A58-A0E6-95B14E8040D5}">
      <dsp:nvSpPr>
        <dsp:cNvPr id="0" name=""/>
        <dsp:cNvSpPr/>
      </dsp:nvSpPr>
      <dsp:spPr>
        <a:xfrm>
          <a:off x="2299901" y="1476"/>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Cohort 1</a:t>
          </a:r>
          <a:endParaRPr lang="en-US" sz="1400" b="1" kern="1200"/>
        </a:p>
      </dsp:txBody>
      <dsp:txXfrm>
        <a:off x="2299901" y="1476"/>
        <a:ext cx="1220286" cy="610143"/>
      </dsp:txXfrm>
    </dsp:sp>
    <dsp:sp modelId="{089ED389-DC57-4F2E-9225-A17D142EC59A}">
      <dsp:nvSpPr>
        <dsp:cNvPr id="0" name=""/>
        <dsp:cNvSpPr/>
      </dsp:nvSpPr>
      <dsp:spPr>
        <a:xfrm>
          <a:off x="2299901" y="867880"/>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227 screened</a:t>
          </a:r>
        </a:p>
      </dsp:txBody>
      <dsp:txXfrm>
        <a:off x="2299901" y="867880"/>
        <a:ext cx="1220286" cy="610143"/>
      </dsp:txXfrm>
    </dsp:sp>
    <dsp:sp modelId="{ADB9E6D3-DE4F-4F6D-9484-D4FAC7D3EC9E}">
      <dsp:nvSpPr>
        <dsp:cNvPr id="0" name=""/>
        <dsp:cNvSpPr/>
      </dsp:nvSpPr>
      <dsp:spPr>
        <a:xfrm>
          <a:off x="1486843" y="2600686"/>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101 randomized to DVR</a:t>
          </a:r>
        </a:p>
      </dsp:txBody>
      <dsp:txXfrm>
        <a:off x="1486843" y="2600686"/>
        <a:ext cx="1220286" cy="610143"/>
      </dsp:txXfrm>
    </dsp:sp>
    <dsp:sp modelId="{D8F66222-B90F-40BC-AB80-96AB42A0DC98}">
      <dsp:nvSpPr>
        <dsp:cNvPr id="0" name=""/>
        <dsp:cNvSpPr/>
      </dsp:nvSpPr>
      <dsp:spPr>
        <a:xfrm>
          <a:off x="1791915" y="3467090"/>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99 pregnancy outcomes available</a:t>
          </a:r>
        </a:p>
      </dsp:txBody>
      <dsp:txXfrm>
        <a:off x="1791915" y="3467090"/>
        <a:ext cx="1220286" cy="610143"/>
      </dsp:txXfrm>
    </dsp:sp>
    <dsp:sp modelId="{01EA2344-A647-4284-9105-63CA7F8B738F}">
      <dsp:nvSpPr>
        <dsp:cNvPr id="0" name=""/>
        <dsp:cNvSpPr/>
      </dsp:nvSpPr>
      <dsp:spPr>
        <a:xfrm>
          <a:off x="2963389" y="2600686"/>
          <a:ext cx="136985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49 randomized to TDF/FTC</a:t>
          </a:r>
        </a:p>
      </dsp:txBody>
      <dsp:txXfrm>
        <a:off x="2963389" y="2600686"/>
        <a:ext cx="1369856" cy="610143"/>
      </dsp:txXfrm>
    </dsp:sp>
    <dsp:sp modelId="{2D66A547-41B5-448B-BACE-A970574AEF70}">
      <dsp:nvSpPr>
        <dsp:cNvPr id="0" name=""/>
        <dsp:cNvSpPr/>
      </dsp:nvSpPr>
      <dsp:spPr>
        <a:xfrm>
          <a:off x="3305854" y="3467090"/>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49 pregnancy outcomes available</a:t>
          </a:r>
        </a:p>
      </dsp:txBody>
      <dsp:txXfrm>
        <a:off x="3305854" y="3467090"/>
        <a:ext cx="1220286" cy="610143"/>
      </dsp:txXfrm>
    </dsp:sp>
    <dsp:sp modelId="{FF376C99-FAC5-4B1C-A0EB-F1DB0D8FCE97}">
      <dsp:nvSpPr>
        <dsp:cNvPr id="0" name=""/>
        <dsp:cNvSpPr/>
      </dsp:nvSpPr>
      <dsp:spPr>
        <a:xfrm>
          <a:off x="1539602" y="1734283"/>
          <a:ext cx="1220286" cy="610143"/>
        </a:xfrm>
        <a:prstGeom prst="rect">
          <a:avLst/>
        </a:prstGeom>
        <a:solidFill>
          <a:srgbClr val="4472C4">
            <a:lumMod val="40000"/>
            <a:lumOff val="6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150 enrolled</a:t>
          </a:r>
        </a:p>
      </dsp:txBody>
      <dsp:txXfrm>
        <a:off x="1539602" y="1734283"/>
        <a:ext cx="1220286" cy="610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3BF2-855C-46CC-AA52-F07F29B65E5D}">
      <dsp:nvSpPr>
        <dsp:cNvPr id="0" name=""/>
        <dsp:cNvSpPr/>
      </dsp:nvSpPr>
      <dsp:spPr>
        <a:xfrm>
          <a:off x="2866556" y="1478227"/>
          <a:ext cx="150101" cy="561127"/>
        </a:xfrm>
        <a:custGeom>
          <a:avLst/>
          <a:gdLst/>
          <a:ahLst/>
          <a:cxnLst/>
          <a:rect l="0" t="0" r="0" b="0"/>
          <a:pathLst>
            <a:path>
              <a:moveTo>
                <a:pt x="150101" y="0"/>
              </a:moveTo>
              <a:lnTo>
                <a:pt x="150101" y="561127"/>
              </a:lnTo>
              <a:lnTo>
                <a:pt x="0" y="56112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D64CE29-DB44-4070-8C2B-45EBCBF03B77}">
      <dsp:nvSpPr>
        <dsp:cNvPr id="0" name=""/>
        <dsp:cNvSpPr/>
      </dsp:nvSpPr>
      <dsp:spPr>
        <a:xfrm>
          <a:off x="3206919" y="3210404"/>
          <a:ext cx="205403" cy="561127"/>
        </a:xfrm>
        <a:custGeom>
          <a:avLst/>
          <a:gdLst/>
          <a:ahLst/>
          <a:cxnLst/>
          <a:rect l="0" t="0" r="0" b="0"/>
          <a:pathLst>
            <a:path>
              <a:moveTo>
                <a:pt x="0" y="0"/>
              </a:moveTo>
              <a:lnTo>
                <a:pt x="0" y="561127"/>
              </a:lnTo>
              <a:lnTo>
                <a:pt x="205403" y="56112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37ADB20-B46A-47D7-BAB3-3BDCED755950}">
      <dsp:nvSpPr>
        <dsp:cNvPr id="0" name=""/>
        <dsp:cNvSpPr/>
      </dsp:nvSpPr>
      <dsp:spPr>
        <a:xfrm>
          <a:off x="3016657" y="1478227"/>
          <a:ext cx="738004" cy="1122255"/>
        </a:xfrm>
        <a:custGeom>
          <a:avLst/>
          <a:gdLst/>
          <a:ahLst/>
          <a:cxnLst/>
          <a:rect l="0" t="0" r="0" b="0"/>
          <a:pathLst>
            <a:path>
              <a:moveTo>
                <a:pt x="0" y="0"/>
              </a:moveTo>
              <a:lnTo>
                <a:pt x="0" y="994171"/>
              </a:lnTo>
              <a:lnTo>
                <a:pt x="738004" y="994171"/>
              </a:lnTo>
              <a:lnTo>
                <a:pt x="738004" y="11222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2BD1C81-F1DB-431F-B57A-A3A0A19914F6}">
      <dsp:nvSpPr>
        <dsp:cNvPr id="0" name=""/>
        <dsp:cNvSpPr/>
      </dsp:nvSpPr>
      <dsp:spPr>
        <a:xfrm>
          <a:off x="1715957" y="3210404"/>
          <a:ext cx="182976" cy="561127"/>
        </a:xfrm>
        <a:custGeom>
          <a:avLst/>
          <a:gdLst/>
          <a:ahLst/>
          <a:cxnLst/>
          <a:rect l="0" t="0" r="0" b="0"/>
          <a:pathLst>
            <a:path>
              <a:moveTo>
                <a:pt x="0" y="0"/>
              </a:moveTo>
              <a:lnTo>
                <a:pt x="0" y="561127"/>
              </a:lnTo>
              <a:lnTo>
                <a:pt x="182976" y="56112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A132B06-6A6E-4A79-96CF-6E648E319255}">
      <dsp:nvSpPr>
        <dsp:cNvPr id="0" name=""/>
        <dsp:cNvSpPr/>
      </dsp:nvSpPr>
      <dsp:spPr>
        <a:xfrm>
          <a:off x="2203894" y="1478227"/>
          <a:ext cx="812763" cy="1122255"/>
        </a:xfrm>
        <a:custGeom>
          <a:avLst/>
          <a:gdLst/>
          <a:ahLst/>
          <a:cxnLst/>
          <a:rect l="0" t="0" r="0" b="0"/>
          <a:pathLst>
            <a:path>
              <a:moveTo>
                <a:pt x="812763" y="0"/>
              </a:moveTo>
              <a:lnTo>
                <a:pt x="812763" y="994171"/>
              </a:lnTo>
              <a:lnTo>
                <a:pt x="0" y="994171"/>
              </a:lnTo>
              <a:lnTo>
                <a:pt x="0" y="112225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EB400841-1F88-4647-8297-E3B801D960E3}">
      <dsp:nvSpPr>
        <dsp:cNvPr id="0" name=""/>
        <dsp:cNvSpPr/>
      </dsp:nvSpPr>
      <dsp:spPr>
        <a:xfrm>
          <a:off x="2970937" y="612138"/>
          <a:ext cx="91440" cy="256167"/>
        </a:xfrm>
        <a:custGeom>
          <a:avLst/>
          <a:gdLst/>
          <a:ahLst/>
          <a:cxnLst/>
          <a:rect l="0" t="0" r="0" b="0"/>
          <a:pathLst>
            <a:path>
              <a:moveTo>
                <a:pt x="45720" y="0"/>
              </a:moveTo>
              <a:lnTo>
                <a:pt x="45720" y="25616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AD6D23C-1A55-4A58-A0E6-95B14E8040D5}">
      <dsp:nvSpPr>
        <dsp:cNvPr id="0" name=""/>
        <dsp:cNvSpPr/>
      </dsp:nvSpPr>
      <dsp:spPr>
        <a:xfrm>
          <a:off x="2406736" y="2217"/>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Cohort 2</a:t>
          </a:r>
          <a:endParaRPr lang="en-US" sz="1400" b="1" kern="1200"/>
        </a:p>
      </dsp:txBody>
      <dsp:txXfrm>
        <a:off x="2406736" y="2217"/>
        <a:ext cx="1219842" cy="609921"/>
      </dsp:txXfrm>
    </dsp:sp>
    <dsp:sp modelId="{089ED389-DC57-4F2E-9225-A17D142EC59A}">
      <dsp:nvSpPr>
        <dsp:cNvPr id="0" name=""/>
        <dsp:cNvSpPr/>
      </dsp:nvSpPr>
      <dsp:spPr>
        <a:xfrm>
          <a:off x="2406736" y="868305"/>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218 screened</a:t>
          </a:r>
        </a:p>
      </dsp:txBody>
      <dsp:txXfrm>
        <a:off x="2406736" y="868305"/>
        <a:ext cx="1219842" cy="609921"/>
      </dsp:txXfrm>
    </dsp:sp>
    <dsp:sp modelId="{ADB9E6D3-DE4F-4F6D-9484-D4FAC7D3EC9E}">
      <dsp:nvSpPr>
        <dsp:cNvPr id="0" name=""/>
        <dsp:cNvSpPr/>
      </dsp:nvSpPr>
      <dsp:spPr>
        <a:xfrm>
          <a:off x="1593973" y="2600482"/>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106 randomized to DVR</a:t>
          </a:r>
        </a:p>
      </dsp:txBody>
      <dsp:txXfrm>
        <a:off x="1593973" y="2600482"/>
        <a:ext cx="1219842" cy="609921"/>
      </dsp:txXfrm>
    </dsp:sp>
    <dsp:sp modelId="{D8F66222-B90F-40BC-AB80-96AB42A0DC98}">
      <dsp:nvSpPr>
        <dsp:cNvPr id="0" name=""/>
        <dsp:cNvSpPr/>
      </dsp:nvSpPr>
      <dsp:spPr>
        <a:xfrm>
          <a:off x="1898933" y="3466571"/>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104 pregnancy outcomes available</a:t>
          </a:r>
        </a:p>
      </dsp:txBody>
      <dsp:txXfrm>
        <a:off x="1898933" y="3466571"/>
        <a:ext cx="1219842" cy="609921"/>
      </dsp:txXfrm>
    </dsp:sp>
    <dsp:sp modelId="{01EA2344-A647-4284-9105-63CA7F8B738F}">
      <dsp:nvSpPr>
        <dsp:cNvPr id="0" name=""/>
        <dsp:cNvSpPr/>
      </dsp:nvSpPr>
      <dsp:spPr>
        <a:xfrm>
          <a:off x="3069983" y="2600482"/>
          <a:ext cx="1369359"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51 randomized to TDF/FTC</a:t>
          </a:r>
        </a:p>
      </dsp:txBody>
      <dsp:txXfrm>
        <a:off x="3069983" y="2600482"/>
        <a:ext cx="1369359" cy="609921"/>
      </dsp:txXfrm>
    </dsp:sp>
    <dsp:sp modelId="{2D66A547-41B5-448B-BACE-A970574AEF70}">
      <dsp:nvSpPr>
        <dsp:cNvPr id="0" name=""/>
        <dsp:cNvSpPr/>
      </dsp:nvSpPr>
      <dsp:spPr>
        <a:xfrm>
          <a:off x="3412322" y="3466571"/>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50 pregnancy outcomes available</a:t>
          </a:r>
        </a:p>
      </dsp:txBody>
      <dsp:txXfrm>
        <a:off x="3412322" y="3466571"/>
        <a:ext cx="1219842" cy="609921"/>
      </dsp:txXfrm>
    </dsp:sp>
    <dsp:sp modelId="{FF376C99-FAC5-4B1C-A0EB-F1DB0D8FCE97}">
      <dsp:nvSpPr>
        <dsp:cNvPr id="0" name=""/>
        <dsp:cNvSpPr/>
      </dsp:nvSpPr>
      <dsp:spPr>
        <a:xfrm>
          <a:off x="1646713" y="1734394"/>
          <a:ext cx="1219842" cy="609921"/>
        </a:xfrm>
        <a:prstGeom prst="rect">
          <a:avLst/>
        </a:prstGeom>
        <a:solidFill>
          <a:schemeClr val="accent3">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ysClr val="windowText" lastClr="000000">
                  <a:hueOff val="0"/>
                  <a:satOff val="0"/>
                  <a:lumOff val="0"/>
                  <a:alphaOff val="0"/>
                </a:sysClr>
              </a:solidFill>
              <a:latin typeface="Candara" panose="020E0502030303020204" pitchFamily="34" charset="0"/>
              <a:ea typeface="+mn-ea"/>
              <a:cs typeface="Arial" panose="020B0604020202020204" pitchFamily="34" charset="0"/>
            </a:rPr>
            <a:t>157 enrolled</a:t>
          </a:r>
        </a:p>
      </dsp:txBody>
      <dsp:txXfrm>
        <a:off x="1646713" y="1734394"/>
        <a:ext cx="1219842" cy="6099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3BF2-855C-46CC-AA52-F07F29B65E5D}">
      <dsp:nvSpPr>
        <dsp:cNvPr id="0" name=""/>
        <dsp:cNvSpPr/>
      </dsp:nvSpPr>
      <dsp:spPr>
        <a:xfrm>
          <a:off x="2866556" y="1478227"/>
          <a:ext cx="150101" cy="561127"/>
        </a:xfrm>
        <a:custGeom>
          <a:avLst/>
          <a:gdLst/>
          <a:ahLst/>
          <a:cxnLst/>
          <a:rect l="0" t="0" r="0" b="0"/>
          <a:pathLst>
            <a:path>
              <a:moveTo>
                <a:pt x="150101" y="0"/>
              </a:moveTo>
              <a:lnTo>
                <a:pt x="150101" y="561127"/>
              </a:lnTo>
              <a:lnTo>
                <a:pt x="0" y="56112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4CE29-DB44-4070-8C2B-45EBCBF03B77}">
      <dsp:nvSpPr>
        <dsp:cNvPr id="0" name=""/>
        <dsp:cNvSpPr/>
      </dsp:nvSpPr>
      <dsp:spPr>
        <a:xfrm>
          <a:off x="3206919" y="3210404"/>
          <a:ext cx="205403" cy="561127"/>
        </a:xfrm>
        <a:custGeom>
          <a:avLst/>
          <a:gdLst/>
          <a:ahLst/>
          <a:cxnLst/>
          <a:rect l="0" t="0" r="0" b="0"/>
          <a:pathLst>
            <a:path>
              <a:moveTo>
                <a:pt x="0" y="0"/>
              </a:moveTo>
              <a:lnTo>
                <a:pt x="0" y="561127"/>
              </a:lnTo>
              <a:lnTo>
                <a:pt x="205403" y="56112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ADB20-B46A-47D7-BAB3-3BDCED755950}">
      <dsp:nvSpPr>
        <dsp:cNvPr id="0" name=""/>
        <dsp:cNvSpPr/>
      </dsp:nvSpPr>
      <dsp:spPr>
        <a:xfrm>
          <a:off x="3016657" y="1478227"/>
          <a:ext cx="738004" cy="1122255"/>
        </a:xfrm>
        <a:custGeom>
          <a:avLst/>
          <a:gdLst/>
          <a:ahLst/>
          <a:cxnLst/>
          <a:rect l="0" t="0" r="0" b="0"/>
          <a:pathLst>
            <a:path>
              <a:moveTo>
                <a:pt x="0" y="0"/>
              </a:moveTo>
              <a:lnTo>
                <a:pt x="0" y="994171"/>
              </a:lnTo>
              <a:lnTo>
                <a:pt x="738004" y="994171"/>
              </a:lnTo>
              <a:lnTo>
                <a:pt x="738004" y="112225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BD1C81-F1DB-431F-B57A-A3A0A19914F6}">
      <dsp:nvSpPr>
        <dsp:cNvPr id="0" name=""/>
        <dsp:cNvSpPr/>
      </dsp:nvSpPr>
      <dsp:spPr>
        <a:xfrm>
          <a:off x="1715957" y="3210404"/>
          <a:ext cx="182976" cy="561127"/>
        </a:xfrm>
        <a:custGeom>
          <a:avLst/>
          <a:gdLst/>
          <a:ahLst/>
          <a:cxnLst/>
          <a:rect l="0" t="0" r="0" b="0"/>
          <a:pathLst>
            <a:path>
              <a:moveTo>
                <a:pt x="0" y="0"/>
              </a:moveTo>
              <a:lnTo>
                <a:pt x="0" y="561127"/>
              </a:lnTo>
              <a:lnTo>
                <a:pt x="182976" y="56112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132B06-6A6E-4A79-96CF-6E648E319255}">
      <dsp:nvSpPr>
        <dsp:cNvPr id="0" name=""/>
        <dsp:cNvSpPr/>
      </dsp:nvSpPr>
      <dsp:spPr>
        <a:xfrm>
          <a:off x="2203894" y="1478227"/>
          <a:ext cx="812763" cy="1122255"/>
        </a:xfrm>
        <a:custGeom>
          <a:avLst/>
          <a:gdLst/>
          <a:ahLst/>
          <a:cxnLst/>
          <a:rect l="0" t="0" r="0" b="0"/>
          <a:pathLst>
            <a:path>
              <a:moveTo>
                <a:pt x="812763" y="0"/>
              </a:moveTo>
              <a:lnTo>
                <a:pt x="812763" y="994171"/>
              </a:lnTo>
              <a:lnTo>
                <a:pt x="0" y="994171"/>
              </a:lnTo>
              <a:lnTo>
                <a:pt x="0" y="112225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00841-1F88-4647-8297-E3B801D960E3}">
      <dsp:nvSpPr>
        <dsp:cNvPr id="0" name=""/>
        <dsp:cNvSpPr/>
      </dsp:nvSpPr>
      <dsp:spPr>
        <a:xfrm>
          <a:off x="2970937" y="612138"/>
          <a:ext cx="91440" cy="256167"/>
        </a:xfrm>
        <a:custGeom>
          <a:avLst/>
          <a:gdLst/>
          <a:ahLst/>
          <a:cxnLst/>
          <a:rect l="0" t="0" r="0" b="0"/>
          <a:pathLst>
            <a:path>
              <a:moveTo>
                <a:pt x="45720" y="0"/>
              </a:moveTo>
              <a:lnTo>
                <a:pt x="45720" y="25616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D6D23C-1A55-4A58-A0E6-95B14E8040D5}">
      <dsp:nvSpPr>
        <dsp:cNvPr id="0" name=""/>
        <dsp:cNvSpPr/>
      </dsp:nvSpPr>
      <dsp:spPr>
        <a:xfrm>
          <a:off x="2406736" y="2217"/>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Cohort 3</a:t>
          </a:r>
          <a:endParaRPr lang="en-US" sz="1400" b="1" kern="1200">
            <a:solidFill>
              <a:schemeClr val="tx1"/>
            </a:solidFill>
          </a:endParaRPr>
        </a:p>
      </dsp:txBody>
      <dsp:txXfrm>
        <a:off x="2406736" y="2217"/>
        <a:ext cx="1219842" cy="609921"/>
      </dsp:txXfrm>
    </dsp:sp>
    <dsp:sp modelId="{089ED389-DC57-4F2E-9225-A17D142EC59A}">
      <dsp:nvSpPr>
        <dsp:cNvPr id="0" name=""/>
        <dsp:cNvSpPr/>
      </dsp:nvSpPr>
      <dsp:spPr>
        <a:xfrm>
          <a:off x="2406736" y="868305"/>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332 screened</a:t>
          </a:r>
        </a:p>
      </dsp:txBody>
      <dsp:txXfrm>
        <a:off x="2406736" y="868305"/>
        <a:ext cx="1219842" cy="609921"/>
      </dsp:txXfrm>
    </dsp:sp>
    <dsp:sp modelId="{ADB9E6D3-DE4F-4F6D-9484-D4FAC7D3EC9E}">
      <dsp:nvSpPr>
        <dsp:cNvPr id="0" name=""/>
        <dsp:cNvSpPr/>
      </dsp:nvSpPr>
      <dsp:spPr>
        <a:xfrm>
          <a:off x="1593973" y="2600482"/>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202 randomized to DVR</a:t>
          </a:r>
        </a:p>
      </dsp:txBody>
      <dsp:txXfrm>
        <a:off x="1593973" y="2600482"/>
        <a:ext cx="1219842" cy="609921"/>
      </dsp:txXfrm>
    </dsp:sp>
    <dsp:sp modelId="{D8F66222-B90F-40BC-AB80-96AB42A0DC98}">
      <dsp:nvSpPr>
        <dsp:cNvPr id="0" name=""/>
        <dsp:cNvSpPr/>
      </dsp:nvSpPr>
      <dsp:spPr>
        <a:xfrm>
          <a:off x="1898933" y="3466571"/>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200 pregnancy outcomes available</a:t>
          </a:r>
        </a:p>
      </dsp:txBody>
      <dsp:txXfrm>
        <a:off x="1898933" y="3466571"/>
        <a:ext cx="1219842" cy="609921"/>
      </dsp:txXfrm>
    </dsp:sp>
    <dsp:sp modelId="{01EA2344-A647-4284-9105-63CA7F8B738F}">
      <dsp:nvSpPr>
        <dsp:cNvPr id="0" name=""/>
        <dsp:cNvSpPr/>
      </dsp:nvSpPr>
      <dsp:spPr>
        <a:xfrm>
          <a:off x="3069983" y="2600482"/>
          <a:ext cx="1369359"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49 randomized to TDF/FTC</a:t>
          </a:r>
        </a:p>
      </dsp:txBody>
      <dsp:txXfrm>
        <a:off x="3069983" y="2600482"/>
        <a:ext cx="1369359" cy="609921"/>
      </dsp:txXfrm>
    </dsp:sp>
    <dsp:sp modelId="{2D66A547-41B5-448B-BACE-A970574AEF70}">
      <dsp:nvSpPr>
        <dsp:cNvPr id="0" name=""/>
        <dsp:cNvSpPr/>
      </dsp:nvSpPr>
      <dsp:spPr>
        <a:xfrm>
          <a:off x="3412322" y="3466571"/>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48 pregnancy outcomes available</a:t>
          </a:r>
        </a:p>
      </dsp:txBody>
      <dsp:txXfrm>
        <a:off x="3412322" y="3466571"/>
        <a:ext cx="1219842" cy="609921"/>
      </dsp:txXfrm>
    </dsp:sp>
    <dsp:sp modelId="{FF376C99-FAC5-4B1C-A0EB-F1DB0D8FCE97}">
      <dsp:nvSpPr>
        <dsp:cNvPr id="0" name=""/>
        <dsp:cNvSpPr/>
      </dsp:nvSpPr>
      <dsp:spPr>
        <a:xfrm>
          <a:off x="1646713" y="1734394"/>
          <a:ext cx="1219842" cy="6099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Candara" panose="020E0502030303020204" pitchFamily="34" charset="0"/>
              <a:ea typeface="+mn-ea"/>
              <a:cs typeface="Arial" panose="020B0604020202020204" pitchFamily="34" charset="0"/>
            </a:rPr>
            <a:t>251 enrolled</a:t>
          </a:r>
        </a:p>
      </dsp:txBody>
      <dsp:txXfrm>
        <a:off x="1646713" y="1734394"/>
        <a:ext cx="1219842" cy="60992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282BE-7A49-4F11-9C83-23DC5515E128}" type="datetimeFigureOut">
              <a:rPr lang="en-US" smtClean="0"/>
              <a:t>4/3/24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B2EC1-5B98-4DFF-8A51-D784DA8381BA}" type="slidenum">
              <a:rPr lang="en-US" smtClean="0"/>
              <a:t>‹#›</a:t>
            </a:fld>
            <a:endParaRPr lang="en-US"/>
          </a:p>
        </p:txBody>
      </p:sp>
    </p:spTree>
    <p:extLst>
      <p:ext uri="{BB962C8B-B14F-4D97-AF65-F5344CB8AC3E}">
        <p14:creationId xmlns:p14="http://schemas.microsoft.com/office/powerpoint/2010/main" val="2992202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ink.springer.com/article/10.1007/s10461-023-04203-z"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AU" sz="1800" u="none">
              <a:solidFill>
                <a:srgbClr val="0563C1"/>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F8B2EC1-5B98-4DFF-8A51-D784DA8381BA}" type="slidenum">
              <a:rPr lang="en-US" smtClean="0"/>
              <a:t>5</a:t>
            </a:fld>
            <a:endParaRPr lang="en-US"/>
          </a:p>
        </p:txBody>
      </p:sp>
    </p:spTree>
    <p:extLst>
      <p:ext uri="{BB962C8B-B14F-4D97-AF65-F5344CB8AC3E}">
        <p14:creationId xmlns:p14="http://schemas.microsoft.com/office/powerpoint/2010/main" val="2810834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15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8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21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08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416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74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36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10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31</a:t>
            </a:fld>
            <a:endParaRPr lang="en-US"/>
          </a:p>
        </p:txBody>
      </p:sp>
    </p:spTree>
    <p:extLst>
      <p:ext uri="{BB962C8B-B14F-4D97-AF65-F5344CB8AC3E}">
        <p14:creationId xmlns:p14="http://schemas.microsoft.com/office/powerpoint/2010/main" val="233798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32</a:t>
            </a:fld>
            <a:endParaRPr lang="en-US"/>
          </a:p>
        </p:txBody>
      </p:sp>
    </p:spTree>
    <p:extLst>
      <p:ext uri="{BB962C8B-B14F-4D97-AF65-F5344CB8AC3E}">
        <p14:creationId xmlns:p14="http://schemas.microsoft.com/office/powerpoint/2010/main" val="3879411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6</a:t>
            </a:fld>
            <a:endParaRPr lang="en-US"/>
          </a:p>
        </p:txBody>
      </p:sp>
    </p:spTree>
    <p:extLst>
      <p:ext uri="{BB962C8B-B14F-4D97-AF65-F5344CB8AC3E}">
        <p14:creationId xmlns:p14="http://schemas.microsoft.com/office/powerpoint/2010/main" val="46987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A7EC3-729D-43A0-AD39-C85844F98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12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Eligible pregnant individuals aged 18 to 40 in Malawi, South Africa, Uganda, and Zimbabwe were randomized 2:1 to monthly DVR or daily TDF/FTC. Participants in cohort 1 initiated product use between 36 0/7-37 6/7 weeks gestation while participants in cohort 2 initiated product use at 30 0/7- 35 6/7 weeks gestation. All participants continued product use until delivery or 41 6/7 weeks gestation.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19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MTN-042B: Data from 10,138 records were abstracted across all four sites to provide background rates for the outcomes and complications of interest in the communities in which MTN-042 is conducted.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6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3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stillbirths</a:t>
            </a:r>
            <a:r>
              <a:rPr lang="en-US">
                <a:latin typeface="Calibri" panose="020F0502020204030204" pitchFamily="34" charset="0"/>
                <a:ea typeface="Calibri" panose="020F0502020204030204" pitchFamily="34" charset="0"/>
                <a:cs typeface="Calibri" panose="020F0502020204030204" pitchFamily="34" charset="0"/>
              </a:rPr>
              <a:t>—</a:t>
            </a:r>
            <a:r>
              <a:rPr lang="en-US"/>
              <a:t>neither deemed related to study product.</a:t>
            </a:r>
          </a:p>
          <a:p>
            <a:r>
              <a:rPr lang="en-US"/>
              <a:t>In cohort 1</a:t>
            </a:r>
            <a:r>
              <a:rPr lang="en-US">
                <a:latin typeface="Calibri" panose="020F0502020204030204" pitchFamily="34" charset="0"/>
                <a:ea typeface="Calibri" panose="020F0502020204030204" pitchFamily="34" charset="0"/>
                <a:cs typeface="Calibri" panose="020F0502020204030204" pitchFamily="34" charset="0"/>
              </a:rPr>
              <a:t>—</a:t>
            </a:r>
            <a:r>
              <a:rPr lang="en-US"/>
              <a:t>the participant presented at 37 weeks’ gestation at the local hospital where she was diagnosed with an intrauterine fetal demise by ultrasound and proceeded to spontaneous vaginal delivery of a macerated stillbirth of 3,000 grams. No other examination of the stillbirth was conducted, and no cause could be identified. The frequency of stillbirth in the Truvada arm (2%) and cohort as a whole (0.7%) was lower than was observed in MTN-042B (4.0%).</a:t>
            </a:r>
          </a:p>
          <a:p>
            <a:r>
              <a:rPr lang="en-US"/>
              <a:t>In cohort 2</a:t>
            </a:r>
            <a:r>
              <a:rPr lang="en-US">
                <a:latin typeface="Calibri" panose="020F0502020204030204" pitchFamily="34" charset="0"/>
                <a:ea typeface="Calibri" panose="020F0502020204030204" pitchFamily="34" charset="0"/>
                <a:cs typeface="Calibri" panose="020F0502020204030204" pitchFamily="34" charset="0"/>
              </a:rPr>
              <a:t>—</a:t>
            </a:r>
            <a:r>
              <a:rPr lang="en-US"/>
              <a:t>There was one stillbirth experienced by a participant in the </a:t>
            </a:r>
            <a:r>
              <a:rPr lang="en-US" err="1"/>
              <a:t>dapivirine</a:t>
            </a:r>
            <a:r>
              <a:rPr lang="en-US"/>
              <a:t> arm. In brief, this participant presented to the local hospital at 41 weeks’ gestation with ruptured membranes for two days. The infant was noted to be breech, and she was admitted in latent labor. She subsequently developed chorioamnionitis and delivered via spontaneous vaginal delivery a fresh stillbirth approximately 7 hours later. The cause of the stillbirth was thought to be chorioamnionitis due to prolonged rupture of membranes. The frequency of stillbirth in the </a:t>
            </a:r>
            <a:r>
              <a:rPr lang="en-US" err="1"/>
              <a:t>dapivirine</a:t>
            </a:r>
            <a:r>
              <a:rPr lang="en-US"/>
              <a:t> arm (1%) and cohort as a whole (0.6%) was lower than was observed in MTN-042B (4.0%). </a:t>
            </a:r>
          </a:p>
          <a:p>
            <a:endParaRPr lang="en-US"/>
          </a:p>
          <a:p>
            <a:r>
              <a:rPr lang="en-US"/>
              <a:t>As expected, the frequency of preterm birth for cohort 1 was lower than the estimated background rate since participants were enrolled at 36 weeks or beyond. Similarly, the rates of stillbirth were lower in both cohorts likely reflecting the inclusion criterion of a healthy singleton pregnancy.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786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Peripartum/antepartum hemorrhage was not assessed in MTN-042B. </a:t>
            </a:r>
          </a:p>
          <a:p>
            <a:r>
              <a:rPr lang="en-US"/>
              <a:t>Participants may experience more than one form of hypertensive disorder in pregnancy, therefore the sum of the row below may be higher than the total number of participants in this row.</a:t>
            </a:r>
          </a:p>
          <a:p>
            <a:r>
              <a:rPr lang="en-US"/>
              <a:t>Abbreviations: CI = confidence interval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69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33DE-189D-47A8-E578-BCDBF6E09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B407A-56DD-EBB7-09F6-8DEA952C7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97298-1F0E-3423-5D08-A4FB1B03E8F5}"/>
              </a:ext>
            </a:extLst>
          </p:cNvPr>
          <p:cNvSpPr>
            <a:spLocks noGrp="1"/>
          </p:cNvSpPr>
          <p:nvPr>
            <p:ph type="body" idx="1"/>
          </p:nvPr>
        </p:nvSpPr>
        <p:spPr/>
        <p:txBody>
          <a:bodyPr/>
          <a:lstStyle/>
          <a:p>
            <a:r>
              <a:rPr lang="en-US" sz="1800">
                <a:effectLst/>
                <a:latin typeface="Segoe UI" panose="020B0502040204020203" pitchFamily="34" charset="0"/>
              </a:rPr>
              <a:t>One of the biggest theoretical concerns about the ring is that this foreign body might cause an infection (like c</a:t>
            </a:r>
            <a:r>
              <a:rPr lang="en-US" sz="1800">
                <a:effectLst/>
              </a:rPr>
              <a:t>horioamnionitis</a:t>
            </a:r>
            <a:r>
              <a:rPr lang="en-US" sz="1800">
                <a:effectLst/>
                <a:latin typeface="Segoe UI" panose="020B0502040204020203" pitchFamily="34" charset="0"/>
              </a:rPr>
              <a:t>) that would lead to preterm delivery—</a:t>
            </a:r>
            <a:r>
              <a:rPr lang="en-US" sz="1800" b="1">
                <a:effectLst/>
                <a:latin typeface="Segoe UI" panose="020B0502040204020203" pitchFamily="34" charset="0"/>
              </a:rPr>
              <a:t>this was not observed.</a:t>
            </a:r>
            <a:endParaRPr lang="en-US" b="1"/>
          </a:p>
          <a:p>
            <a:r>
              <a:rPr lang="en-US"/>
              <a:t>Puerperal sepsis were not assessed in MTN-042B. </a:t>
            </a:r>
          </a:p>
          <a:p>
            <a:r>
              <a:rPr lang="en-US"/>
              <a:t>Abbreviations: CI = confidence interval</a:t>
            </a:r>
          </a:p>
          <a:p>
            <a:endParaRPr lang="en-US"/>
          </a:p>
        </p:txBody>
      </p:sp>
      <p:sp>
        <p:nvSpPr>
          <p:cNvPr id="4" name="Slide Number Placeholder 3">
            <a:extLst>
              <a:ext uri="{FF2B5EF4-FFF2-40B4-BE49-F238E27FC236}">
                <a16:creationId xmlns:a16="http://schemas.microsoft.com/office/drawing/2014/main" id="{0E740BFD-3E25-851C-7B53-EE805903C5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39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1 infant death in Cohort 1:</a:t>
            </a:r>
          </a:p>
          <a:p>
            <a:pPr lvl="1"/>
            <a:r>
              <a:rPr lang="en-US" sz="2000"/>
              <a:t> Infant of mother randomized to TDF/FTC </a:t>
            </a:r>
          </a:p>
          <a:p>
            <a:pPr lvl="1"/>
            <a:r>
              <a:rPr lang="en-US" sz="2000"/>
              <a:t> Maternal participant experienced a placental abruption </a:t>
            </a:r>
          </a:p>
          <a:p>
            <a:pPr lvl="1"/>
            <a:r>
              <a:rPr lang="en-US" sz="2000"/>
              <a:t>The infant was severely depressed at delivery</a:t>
            </a:r>
          </a:p>
          <a:p>
            <a:pPr lvl="1"/>
            <a:r>
              <a:rPr lang="en-US" sz="2000"/>
              <a:t>Ultimately passed from hypoxic ischemic encephalopathy</a:t>
            </a:r>
          </a:p>
          <a:p>
            <a:pPr lvl="1"/>
            <a:r>
              <a:rPr lang="en-US" sz="2000"/>
              <a:t>Deemed not related to study product</a:t>
            </a:r>
          </a:p>
          <a:p>
            <a:r>
              <a:rPr lang="en-US" sz="2000"/>
              <a:t>1 infant death in Cohort 2:</a:t>
            </a:r>
          </a:p>
          <a:p>
            <a:pPr lvl="1"/>
            <a:r>
              <a:rPr lang="en-US" sz="2000"/>
              <a:t>Infant of mother randomized to DVR </a:t>
            </a:r>
          </a:p>
          <a:p>
            <a:pPr lvl="1"/>
            <a:r>
              <a:rPr lang="en-US" sz="2000"/>
              <a:t>Born via cesarean section at 34 weeks and 6 days due to fetal distress</a:t>
            </a:r>
          </a:p>
          <a:p>
            <a:pPr lvl="1"/>
            <a:r>
              <a:rPr lang="en-US" sz="2000"/>
              <a:t>Noted to have multiple dysmorphic features involving the eyes, head shape, and tongue </a:t>
            </a:r>
          </a:p>
          <a:p>
            <a:pPr lvl="1"/>
            <a:r>
              <a:rPr lang="en-US" sz="2000"/>
              <a:t>Passed from multiple organ failure on day of life 1</a:t>
            </a:r>
          </a:p>
          <a:p>
            <a:pPr lvl="1"/>
            <a:r>
              <a:rPr lang="en-US" sz="2000"/>
              <a:t>Deemed not related to study product</a:t>
            </a:r>
          </a:p>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41</a:t>
            </a:fld>
            <a:endParaRPr lang="en-US"/>
          </a:p>
        </p:txBody>
      </p:sp>
    </p:spTree>
    <p:extLst>
      <p:ext uri="{BB962C8B-B14F-4D97-AF65-F5344CB8AC3E}">
        <p14:creationId xmlns:p14="http://schemas.microsoft.com/office/powerpoint/2010/main" val="3418880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42</a:t>
            </a:fld>
            <a:endParaRPr lang="en-US"/>
          </a:p>
        </p:txBody>
      </p:sp>
    </p:spTree>
    <p:extLst>
      <p:ext uri="{BB962C8B-B14F-4D97-AF65-F5344CB8AC3E}">
        <p14:creationId xmlns:p14="http://schemas.microsoft.com/office/powerpoint/2010/main" val="764056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Acceptability of the Dapivirine Vaginal Ring and Oral Truvada Among African Users in Late-Stage of Pregnancy | AIDS and Behavior (springer.com)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0C000D-D6B0-4CFA-9063-69F7E2702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6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7</a:t>
            </a:fld>
            <a:endParaRPr lang="en-US"/>
          </a:p>
        </p:txBody>
      </p:sp>
    </p:spTree>
    <p:extLst>
      <p:ext uri="{BB962C8B-B14F-4D97-AF65-F5344CB8AC3E}">
        <p14:creationId xmlns:p14="http://schemas.microsoft.com/office/powerpoint/2010/main" val="2988649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8B2EC1-5B98-4DFF-8A51-D784DA8381BA}" type="slidenum">
              <a:rPr lang="en-US" smtClean="0"/>
              <a:t>50</a:t>
            </a:fld>
            <a:endParaRPr lang="en-US"/>
          </a:p>
        </p:txBody>
      </p:sp>
    </p:spTree>
    <p:extLst>
      <p:ext uri="{BB962C8B-B14F-4D97-AF65-F5344CB8AC3E}">
        <p14:creationId xmlns:p14="http://schemas.microsoft.com/office/powerpoint/2010/main" val="3784267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B2EC1-5B98-4DFF-8A51-D784DA8381BA}" type="slidenum">
              <a:rPr lang="en-US" smtClean="0"/>
              <a:t>51</a:t>
            </a:fld>
            <a:endParaRPr lang="en-US"/>
          </a:p>
        </p:txBody>
      </p:sp>
    </p:spTree>
    <p:extLst>
      <p:ext uri="{BB962C8B-B14F-4D97-AF65-F5344CB8AC3E}">
        <p14:creationId xmlns:p14="http://schemas.microsoft.com/office/powerpoint/2010/main" val="2910418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B2EC1-5B98-4DFF-8A51-D784DA8381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799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EE26C-FED2-2C47-85BC-F3ECC7BAF5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7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2800" b="0" i="0">
                <a:solidFill>
                  <a:srgbClr val="212121"/>
                </a:solidFill>
                <a:effectLst/>
                <a:latin typeface="Roboto" panose="02000000000000000000" pitchFamily="2"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0FD48-1375-A449-A960-450C1D90934E}" type="slidenum">
              <a:rPr kumimoji="0" lang="en-N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5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8B2EC1-5B98-4DFF-8A51-D784DA8381BA}" type="slidenum">
              <a:rPr lang="en-US" smtClean="0"/>
              <a:t>9</a:t>
            </a:fld>
            <a:endParaRPr lang="en-US"/>
          </a:p>
        </p:txBody>
      </p:sp>
    </p:spTree>
    <p:extLst>
      <p:ext uri="{BB962C8B-B14F-4D97-AF65-F5344CB8AC3E}">
        <p14:creationId xmlns:p14="http://schemas.microsoft.com/office/powerpoint/2010/main" val="183992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31BDB-5068-4BF1-8DEC-6924B78DE435}" type="slidenum">
              <a:rPr kumimoji="0" lang="en-N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09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31BDB-5068-4BF1-8DEC-6924B78DE435}" type="slidenum">
              <a:rPr kumimoji="0" lang="en-N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47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8B2EC1-5B98-4DFF-8A51-D784DA8381BA}" type="slidenum">
              <a:rPr lang="en-US" smtClean="0"/>
              <a:t>15</a:t>
            </a:fld>
            <a:endParaRPr lang="en-US"/>
          </a:p>
        </p:txBody>
      </p:sp>
    </p:spTree>
    <p:extLst>
      <p:ext uri="{BB962C8B-B14F-4D97-AF65-F5344CB8AC3E}">
        <p14:creationId xmlns:p14="http://schemas.microsoft.com/office/powerpoint/2010/main" val="20518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Arial" panose="020B0604020202020204" pitchFamily="34" charset="0"/>
                <a:ea typeface="Arial" panose="020B0604020202020204" pitchFamily="34" charset="0"/>
              </a:rPr>
              <a:t>use PrEP, but were either currently or recently P/BF, a male partner of P/BF individual, a mother of a P/BF individual, or a key informant in the community</a:t>
            </a:r>
            <a:endParaRPr lang="en-GB"/>
          </a:p>
        </p:txBody>
      </p:sp>
      <p:sp>
        <p:nvSpPr>
          <p:cNvPr id="4" name="Slide Number Placeholder 3"/>
          <p:cNvSpPr>
            <a:spLocks noGrp="1"/>
          </p:cNvSpPr>
          <p:nvPr>
            <p:ph type="sldNum" sz="quarter" idx="5"/>
          </p:nvPr>
        </p:nvSpPr>
        <p:spPr/>
        <p:txBody>
          <a:bodyPr/>
          <a:lstStyle/>
          <a:p>
            <a:fld id="{DF8B2EC1-5B98-4DFF-8A51-D784DA8381BA}" type="slidenum">
              <a:rPr lang="en-US" smtClean="0"/>
              <a:t>16</a:t>
            </a:fld>
            <a:endParaRPr lang="en-US"/>
          </a:p>
        </p:txBody>
      </p:sp>
    </p:spTree>
    <p:extLst>
      <p:ext uri="{BB962C8B-B14F-4D97-AF65-F5344CB8AC3E}">
        <p14:creationId xmlns:p14="http://schemas.microsoft.com/office/powerpoint/2010/main" val="3776074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6.xml"/><Relationship Id="rId4" Type="http://schemas.openxmlformats.org/officeDocument/2006/relationships/image" Target="../media/image6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1.emf"/></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6.xml"/><Relationship Id="rId4" Type="http://schemas.openxmlformats.org/officeDocument/2006/relationships/image" Target="../media/image51.emf"/></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0.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1.jpeg"/><Relationship Id="rId1" Type="http://schemas.openxmlformats.org/officeDocument/2006/relationships/slideMaster" Target="../slideMasters/slideMaster9.xml"/><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6.jpeg"/><Relationship Id="rId1" Type="http://schemas.openxmlformats.org/officeDocument/2006/relationships/slideMaster" Target="../slideMasters/slideMaster9.xml"/><Relationship Id="rId4" Type="http://schemas.openxmlformats.org/officeDocument/2006/relationships/image" Target="../media/image72.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jpeg"/><Relationship Id="rId1" Type="http://schemas.openxmlformats.org/officeDocument/2006/relationships/slideMaster" Target="../slideMasters/slideMaster9.xml"/><Relationship Id="rId4" Type="http://schemas.openxmlformats.org/officeDocument/2006/relationships/image" Target="../media/image7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4.jpeg"/><Relationship Id="rId1" Type="http://schemas.openxmlformats.org/officeDocument/2006/relationships/slideMaster" Target="../slideMasters/slideMaster9.xml"/><Relationship Id="rId4" Type="http://schemas.openxmlformats.org/officeDocument/2006/relationships/image" Target="../media/image76.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emf"/><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emf"/><Relationship Id="rId1" Type="http://schemas.openxmlformats.org/officeDocument/2006/relationships/slideMaster" Target="../slideMasters/slideMaster9.xml"/><Relationship Id="rId4" Type="http://schemas.openxmlformats.org/officeDocument/2006/relationships/image" Target="../media/image53.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Master" Target="../slideMasters/slideMaster9.xml"/><Relationship Id="rId4" Type="http://schemas.openxmlformats.org/officeDocument/2006/relationships/image" Target="../media/image51.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Master" Target="../slideMasters/slideMaster9.xml"/><Relationship Id="rId5" Type="http://schemas.openxmlformats.org/officeDocument/2006/relationships/image" Target="../media/image49.emf"/><Relationship Id="rId4" Type="http://schemas.openxmlformats.org/officeDocument/2006/relationships/image" Target="../media/image51.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Master" Target="../slideMasters/slideMaster9.xml"/><Relationship Id="rId5" Type="http://schemas.openxmlformats.org/officeDocument/2006/relationships/image" Target="../media/image50.emf"/><Relationship Id="rId4" Type="http://schemas.openxmlformats.org/officeDocument/2006/relationships/image" Target="../media/image51.emf"/></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Master" Target="../slideMasters/slideMaster9.xml"/><Relationship Id="rId6" Type="http://schemas.openxmlformats.org/officeDocument/2006/relationships/image" Target="../media/image52.emf"/><Relationship Id="rId5" Type="http://schemas.openxmlformats.org/officeDocument/2006/relationships/image" Target="../media/image50.emf"/><Relationship Id="rId4" Type="http://schemas.openxmlformats.org/officeDocument/2006/relationships/image" Target="../media/image51.emf"/></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Master" Target="../slideMasters/slideMaster9.xml"/><Relationship Id="rId6" Type="http://schemas.openxmlformats.org/officeDocument/2006/relationships/image" Target="../media/image53.emf"/><Relationship Id="rId5" Type="http://schemas.openxmlformats.org/officeDocument/2006/relationships/image" Target="../media/image50.emf"/><Relationship Id="rId4" Type="http://schemas.openxmlformats.org/officeDocument/2006/relationships/image" Target="../media/image51.emf"/></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56.jpeg"/><Relationship Id="rId7" Type="http://schemas.openxmlformats.org/officeDocument/2006/relationships/hyperlink" Target="https://twitter.com/MOSAICproj" TargetMode="External"/><Relationship Id="rId2" Type="http://schemas.openxmlformats.org/officeDocument/2006/relationships/image" Target="../media/image55.jpeg"/><Relationship Id="rId1" Type="http://schemas.openxmlformats.org/officeDocument/2006/relationships/slideMaster" Target="../slideMasters/slideMaster9.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57.jpeg"/><Relationship Id="rId9" Type="http://schemas.openxmlformats.org/officeDocument/2006/relationships/hyperlink" Target="https://www.mosaicproject.blog/" TargetMode="External"/></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Master" Target="../slideMasters/slideMaster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9.xml"/><Relationship Id="rId4" Type="http://schemas.openxmlformats.org/officeDocument/2006/relationships/image" Target="../media/image7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17.jpeg"/><Relationship Id="rId7" Type="http://schemas.openxmlformats.org/officeDocument/2006/relationships/hyperlink" Target="https://twitter.com/MOSAICproj" TargetMode="Externa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18.jpeg"/><Relationship Id="rId9" Type="http://schemas.openxmlformats.org/officeDocument/2006/relationships/hyperlink" Target="https://www.mosaicproject.blo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1.jpeg"/><Relationship Id="rId1" Type="http://schemas.openxmlformats.org/officeDocument/2006/relationships/slideMaster" Target="../slideMasters/slideMaster5.xml"/><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 Id="rId4" Type="http://schemas.openxmlformats.org/officeDocument/2006/relationships/image" Target="../media/image46.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emf"/><Relationship Id="rId1" Type="http://schemas.openxmlformats.org/officeDocument/2006/relationships/slideMaster" Target="../slideMasters/slideMaster5.xml"/><Relationship Id="rId4" Type="http://schemas.openxmlformats.org/officeDocument/2006/relationships/image" Target="../media/image53.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1.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5.xml"/><Relationship Id="rId5" Type="http://schemas.openxmlformats.org/officeDocument/2006/relationships/image" Target="../media/image49.emf"/><Relationship Id="rId4" Type="http://schemas.openxmlformats.org/officeDocument/2006/relationships/image" Target="../media/image51.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5.xml"/><Relationship Id="rId5" Type="http://schemas.openxmlformats.org/officeDocument/2006/relationships/image" Target="../media/image50.emf"/><Relationship Id="rId4" Type="http://schemas.openxmlformats.org/officeDocument/2006/relationships/image" Target="../media/image51.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5.xml"/><Relationship Id="rId6" Type="http://schemas.openxmlformats.org/officeDocument/2006/relationships/image" Target="../media/image52.emf"/><Relationship Id="rId5" Type="http://schemas.openxmlformats.org/officeDocument/2006/relationships/image" Target="../media/image50.emf"/><Relationship Id="rId4" Type="http://schemas.openxmlformats.org/officeDocument/2006/relationships/image" Target="../media/image51.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Master" Target="../slideMasters/slideMaster5.xml"/><Relationship Id="rId6" Type="http://schemas.openxmlformats.org/officeDocument/2006/relationships/image" Target="../media/image53.emf"/><Relationship Id="rId5" Type="http://schemas.openxmlformats.org/officeDocument/2006/relationships/image" Target="../media/image50.emf"/><Relationship Id="rId4" Type="http://schemas.openxmlformats.org/officeDocument/2006/relationships/image" Target="../media/image51.emf"/></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56.jpeg"/><Relationship Id="rId7" Type="http://schemas.openxmlformats.org/officeDocument/2006/relationships/hyperlink" Target="https://twitter.com/MOSAICproj" TargetMode="External"/><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57.jpeg"/><Relationship Id="rId9" Type="http://schemas.openxmlformats.org/officeDocument/2006/relationships/hyperlink" Target="https://www.mosaicproject.blog/" TargetMode="Externa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 Id="rId4" Type="http://schemas.openxmlformats.org/officeDocument/2006/relationships/image" Target="../media/image6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3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1.jpeg"/><Relationship Id="rId1" Type="http://schemas.openxmlformats.org/officeDocument/2006/relationships/slideMaster" Target="../slideMasters/slideMaster6.xml"/><Relationship Id="rId5" Type="http://schemas.openxmlformats.org/officeDocument/2006/relationships/image" Target="../media/image33.jpeg"/><Relationship Id="rId4" Type="http://schemas.openxmlformats.org/officeDocument/2006/relationships/image" Target="../media/image3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eg"/><Relationship Id="rId1" Type="http://schemas.openxmlformats.org/officeDocument/2006/relationships/slideMaster" Target="../slideMasters/slideMaster6.xml"/><Relationship Id="rId4" Type="http://schemas.openxmlformats.org/officeDocument/2006/relationships/image" Target="../media/image3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Master" Target="../slideMasters/slideMaster6.xml"/><Relationship Id="rId4" Type="http://schemas.openxmlformats.org/officeDocument/2006/relationships/image" Target="../media/image37.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84714"/>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7" name="Picture 6">
            <a:extLst>
              <a:ext uri="{FF2B5EF4-FFF2-40B4-BE49-F238E27FC236}">
                <a16:creationId xmlns:a16="http://schemas.microsoft.com/office/drawing/2014/main" id="{A4BD8C1A-C263-5940-B184-E4430A6DBB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235548"/>
          </a:xfrm>
          <a:prstGeom prst="rect">
            <a:avLst/>
          </a:prstGeom>
        </p:spPr>
      </p:pic>
      <p:pic>
        <p:nvPicPr>
          <p:cNvPr id="8" name="Picture 7">
            <a:extLst>
              <a:ext uri="{FF2B5EF4-FFF2-40B4-BE49-F238E27FC236}">
                <a16:creationId xmlns:a16="http://schemas.microsoft.com/office/drawing/2014/main" id="{5A8F1DAE-5DC6-020E-5EE7-5A966C37C2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9" name="Picture 8">
            <a:extLst>
              <a:ext uri="{FF2B5EF4-FFF2-40B4-BE49-F238E27FC236}">
                <a16:creationId xmlns:a16="http://schemas.microsoft.com/office/drawing/2014/main" id="{00F71E16-44CB-6298-7444-86D206D233A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10" name="Picture 9">
            <a:extLst>
              <a:ext uri="{FF2B5EF4-FFF2-40B4-BE49-F238E27FC236}">
                <a16:creationId xmlns:a16="http://schemas.microsoft.com/office/drawing/2014/main" id="{73E37C76-EA6C-C5A7-BF1B-572B85C2812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36354" y="5583056"/>
            <a:ext cx="1311049" cy="879250"/>
          </a:xfrm>
          <a:prstGeom prst="rect">
            <a:avLst/>
          </a:prstGeom>
        </p:spPr>
      </p:pic>
      <p:pic>
        <p:nvPicPr>
          <p:cNvPr id="11" name="Picture 10">
            <a:extLst>
              <a:ext uri="{FF2B5EF4-FFF2-40B4-BE49-F238E27FC236}">
                <a16:creationId xmlns:a16="http://schemas.microsoft.com/office/drawing/2014/main" id="{FF93E8CF-0429-2C2A-4FE4-AD84D49E701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54103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0671977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7428243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129680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2" name="Oval 1">
            <a:extLst>
              <a:ext uri="{FF2B5EF4-FFF2-40B4-BE49-F238E27FC236}">
                <a16:creationId xmlns:a16="http://schemas.microsoft.com/office/drawing/2014/main" id="{77573BEA-26B7-5490-3708-E5738D5100EF}"/>
              </a:ext>
            </a:extLst>
          </p:cNvPr>
          <p:cNvSpPr/>
          <p:nvPr/>
        </p:nvSpPr>
        <p:spPr>
          <a:xfrm>
            <a:off x="-225698" y="375970"/>
            <a:ext cx="729983" cy="7081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C4A108-2156-3200-F395-6DA32EAE9C26}"/>
              </a:ext>
            </a:extLst>
          </p:cNvPr>
          <p:cNvSpPr/>
          <p:nvPr/>
        </p:nvSpPr>
        <p:spPr>
          <a:xfrm>
            <a:off x="-7685" y="375464"/>
            <a:ext cx="199785" cy="7081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445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a:solidFill>
            <a:schemeClr val="bg1"/>
          </a:solidFill>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3905600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27810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07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5451013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0313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89227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57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C63DEE15-209E-DB4F-A3B4-176A3D7B78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2021713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890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2076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80008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95942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812694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457428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1572448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9507335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185327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9332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6660142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9130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descr="Logo, company name&#10;&#10;Description automatically generated">
            <a:extLst>
              <a:ext uri="{FF2B5EF4-FFF2-40B4-BE49-F238E27FC236}">
                <a16:creationId xmlns:a16="http://schemas.microsoft.com/office/drawing/2014/main" id="{F18C7810-AA3C-A6B5-3126-C330DDE58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518" y="2617957"/>
            <a:ext cx="5911711" cy="2459819"/>
          </a:xfrm>
          <a:prstGeom prst="rect">
            <a:avLst/>
          </a:prstGeom>
        </p:spPr>
      </p:pic>
    </p:spTree>
    <p:extLst>
      <p:ext uri="{BB962C8B-B14F-4D97-AF65-F5344CB8AC3E}">
        <p14:creationId xmlns:p14="http://schemas.microsoft.com/office/powerpoint/2010/main" val="3724630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19F6-CE64-3225-B92D-0F0ABA468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B2A30-D89E-F913-F9D0-2F499BF58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905C6-5B17-3E0C-5AAF-74D2234B4A89}"/>
              </a:ext>
            </a:extLst>
          </p:cNvPr>
          <p:cNvSpPr>
            <a:spLocks noGrp="1"/>
          </p:cNvSpPr>
          <p:nvPr>
            <p:ph type="dt" sz="half" idx="10"/>
          </p:nvPr>
        </p:nvSpPr>
        <p:spPr/>
        <p:txBody>
          <a:bodyPr/>
          <a:lstStyle/>
          <a:p>
            <a:fld id="{5F751550-B220-2B4B-8282-49751461D1FB}" type="datetimeFigureOut">
              <a:rPr lang="en-US" smtClean="0"/>
              <a:t>4/3/24</a:t>
            </a:fld>
            <a:endParaRPr lang="en-US"/>
          </a:p>
        </p:txBody>
      </p:sp>
      <p:sp>
        <p:nvSpPr>
          <p:cNvPr id="5" name="Footer Placeholder 4">
            <a:extLst>
              <a:ext uri="{FF2B5EF4-FFF2-40B4-BE49-F238E27FC236}">
                <a16:creationId xmlns:a16="http://schemas.microsoft.com/office/drawing/2014/main" id="{C6D78830-1AF4-A8EB-733A-62A9840CA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1CD3F-2211-34F0-C480-F250D7CA436C}"/>
              </a:ext>
            </a:extLst>
          </p:cNvPr>
          <p:cNvSpPr>
            <a:spLocks noGrp="1"/>
          </p:cNvSpPr>
          <p:nvPr>
            <p:ph type="sldNum" sz="quarter" idx="12"/>
          </p:nvPr>
        </p:nvSpPr>
        <p:spPr/>
        <p:txBody>
          <a:bodyPr/>
          <a:lstStyle/>
          <a:p>
            <a:fld id="{E1B12199-0B1E-2B4E-9DA9-3159424F45B2}" type="slidenum">
              <a:rPr lang="en-US" smtClean="0"/>
              <a:t>‹#›</a:t>
            </a:fld>
            <a:endParaRPr lang="en-US"/>
          </a:p>
        </p:txBody>
      </p:sp>
    </p:spTree>
    <p:extLst>
      <p:ext uri="{BB962C8B-B14F-4D97-AF65-F5344CB8AC3E}">
        <p14:creationId xmlns:p14="http://schemas.microsoft.com/office/powerpoint/2010/main" val="3163755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42716693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Map-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7833008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4/3/24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3388918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1112018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154648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56CEC55-2F1E-6044-9EB3-5169B0354CE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89560" cy="868680"/>
          </a:xfrm>
          <a:prstGeom prst="rect">
            <a:avLst/>
          </a:prstGeom>
        </p:spPr>
      </p:pic>
    </p:spTree>
    <p:extLst>
      <p:ext uri="{BB962C8B-B14F-4D97-AF65-F5344CB8AC3E}">
        <p14:creationId xmlns:p14="http://schemas.microsoft.com/office/powerpoint/2010/main" val="38537043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657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lvl1pPr>
              <a:defRPr>
                <a:solidFill>
                  <a:srgbClr val="740074"/>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439275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
            <a:ext cx="3896784"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657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lvl1pPr>
              <a:defRPr>
                <a:solidFill>
                  <a:srgbClr val="740074"/>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0083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F0486663-A4B7-224A-9F1B-A559958B68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43380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p>
        </p:txBody>
      </p:sp>
      <p:sp>
        <p:nvSpPr>
          <p:cNvPr id="3" name="Content Placeholder 2"/>
          <p:cNvSpPr>
            <a:spLocks noGrp="1"/>
          </p:cNvSpPr>
          <p:nvPr>
            <p:ph idx="1"/>
          </p:nvPr>
        </p:nvSpPr>
        <p:spPr>
          <a:xfrm>
            <a:off x="609600" y="1600200"/>
            <a:ext cx="109728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360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763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268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82451"/>
            <a:ext cx="5386917"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268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82451"/>
            <a:ext cx="5389033"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8138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52003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3019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446070267"/>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237403595"/>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677916541"/>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900439771"/>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434906444"/>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498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524345866"/>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539304063"/>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2850"/>
              </a:lnSpc>
              <a:spcAft>
                <a:spcPts val="0"/>
              </a:spcAft>
              <a:defRPr sz="2250">
                <a:solidFill>
                  <a:schemeClr val="tx2"/>
                </a:solidFill>
              </a:defRPr>
            </a:lvl1pPr>
            <a:lvl2pPr>
              <a:lnSpc>
                <a:spcPts val="2550"/>
              </a:lnSpc>
              <a:spcAft>
                <a:spcPts val="0"/>
              </a:spcAft>
              <a:defRPr sz="225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92295008"/>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6929646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958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0997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8597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352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242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59754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085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7908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821177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624409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772695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4588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29944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622408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5127315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672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65236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2994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371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423104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24087271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37257708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36939317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23670608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7727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588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491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2143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9052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3996048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89385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80298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6716010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97887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473656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6901110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98196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462905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58174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nk">
    <p:bg>
      <p:bgPr>
        <a:solidFill>
          <a:srgbClr val="F5EBEE"/>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9039728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4062149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1355572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in bar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8740"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2486029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in bar 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6"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2498863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in bar yell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11855264"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1507492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in bar li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7"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3213282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in ba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38639614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30716948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2437873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327887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Gold">
    <p:bg>
      <p:bgPr>
        <a:solidFill>
          <a:srgbClr val="FDFAF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8493195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5815"/>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830987"/>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a:extLst>
              <a:ext uri="{FF2B5EF4-FFF2-40B4-BE49-F238E27FC236}">
                <a16:creationId xmlns:a16="http://schemas.microsoft.com/office/drawing/2014/main" id="{E33267C4-9EC3-CAB2-BFDC-8B51AE9C09C0}"/>
              </a:ext>
            </a:extLst>
          </p:cNvPr>
          <p:cNvPicPr>
            <a:picLocks noChangeAspect="1"/>
          </p:cNvPicPr>
          <p:nvPr userDrawn="1"/>
        </p:nvPicPr>
        <p:blipFill>
          <a:blip r:embed="rId4"/>
          <a:stretch>
            <a:fillRect/>
          </a:stretch>
        </p:blipFill>
        <p:spPr>
          <a:xfrm>
            <a:off x="715518" y="1794193"/>
            <a:ext cx="5653268" cy="3269614"/>
          </a:xfrm>
          <a:prstGeom prst="rect">
            <a:avLst/>
          </a:prstGeom>
        </p:spPr>
      </p:pic>
    </p:spTree>
    <p:extLst>
      <p:ext uri="{BB962C8B-B14F-4D97-AF65-F5344CB8AC3E}">
        <p14:creationId xmlns:p14="http://schemas.microsoft.com/office/powerpoint/2010/main" val="270973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FB42B8FD-185E-4B6D-A5CA-2D63B3B242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D119E19-727D-2E44-BB4B-70C0D12CB5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5870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eal">
    <p:bg>
      <p:bgPr>
        <a:solidFill>
          <a:srgbClr val="E9EFF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EC4E15-C116-494F-8973-B0A3AC114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210934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Pink">
    <p:bg>
      <p:bgPr>
        <a:solidFill>
          <a:srgbClr val="F5EBEE"/>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3A826244-D0F4-534A-BC18-CD9FF88DCA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96244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Gold">
    <p:bg>
      <p:bgPr>
        <a:solidFill>
          <a:srgbClr val="FDFAF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B4AA313-5773-7240-A76F-5E3C4D33F2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16" y="328116"/>
            <a:ext cx="289560" cy="868680"/>
          </a:xfrm>
          <a:prstGeom prst="rect">
            <a:avLst/>
          </a:prstGeom>
        </p:spPr>
      </p:pic>
    </p:spTree>
    <p:extLst>
      <p:ext uri="{BB962C8B-B14F-4D97-AF65-F5344CB8AC3E}">
        <p14:creationId xmlns:p14="http://schemas.microsoft.com/office/powerpoint/2010/main" val="80244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Chart Title</a:t>
            </a:r>
          </a:p>
        </p:txBody>
      </p:sp>
    </p:spTree>
    <p:extLst>
      <p:ext uri="{BB962C8B-B14F-4D97-AF65-F5344CB8AC3E}">
        <p14:creationId xmlns:p14="http://schemas.microsoft.com/office/powerpoint/2010/main" val="92854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3" name="Title 2">
            <a:extLst>
              <a:ext uri="{FF2B5EF4-FFF2-40B4-BE49-F238E27FC236}">
                <a16:creationId xmlns:a16="http://schemas.microsoft.com/office/drawing/2014/main" id="{F9081981-A8F1-6145-84E9-A6A60567441C}"/>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109966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4284392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3468299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45829" y="0"/>
            <a:ext cx="3828833"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294037"/>
            <a:ext cx="5751532"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5518" y="2637041"/>
            <a:ext cx="5996781"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2041371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3800"/>
              </a:lnSpc>
              <a:spcAft>
                <a:spcPts val="0"/>
              </a:spcAft>
              <a:defRPr sz="3000">
                <a:solidFill>
                  <a:schemeClr val="tx2"/>
                </a:solidFill>
              </a:defRPr>
            </a:lvl1pPr>
            <a:lvl2pPr>
              <a:lnSpc>
                <a:spcPts val="3400"/>
              </a:lnSpc>
              <a:spcAft>
                <a:spcPts val="0"/>
              </a:spcAft>
              <a:defRPr sz="300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773298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4/3/24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4474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11" name="Picture 10" descr="A person smiling for the camera&#10;&#10;Description automatically generated with medium confidence">
            <a:extLst>
              <a:ext uri="{FF2B5EF4-FFF2-40B4-BE49-F238E27FC236}">
                <a16:creationId xmlns:a16="http://schemas.microsoft.com/office/drawing/2014/main" id="{EC947E4A-E47A-4EAF-85DF-E9F71818D0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2002" cy="6858000"/>
          </a:xfrm>
          <a:prstGeom prst="rect">
            <a:avLst/>
          </a:prstGeom>
        </p:spPr>
      </p:pic>
      <p:pic>
        <p:nvPicPr>
          <p:cNvPr id="7" name="Picture 6">
            <a:extLst>
              <a:ext uri="{FF2B5EF4-FFF2-40B4-BE49-F238E27FC236}">
                <a16:creationId xmlns:a16="http://schemas.microsoft.com/office/drawing/2014/main" id="{52406D6B-08A2-8E43-AB35-F05AC992A6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175333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657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33"/>
            <a:ext cx="10363200" cy="1470025"/>
          </a:xfrm>
        </p:spPr>
        <p:txBody>
          <a:bodyPr/>
          <a:lstStyle>
            <a:lvl1pPr>
              <a:defRPr>
                <a:solidFill>
                  <a:srgbClr val="740074"/>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0099"/>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46444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p>
        </p:txBody>
      </p:sp>
      <p:sp>
        <p:nvSpPr>
          <p:cNvPr id="3" name="Content Placeholder 2"/>
          <p:cNvSpPr>
            <a:spLocks noGrp="1"/>
          </p:cNvSpPr>
          <p:nvPr>
            <p:ph idx="1"/>
          </p:nvPr>
        </p:nvSpPr>
        <p:spPr>
          <a:xfrm>
            <a:off x="609600" y="1600200"/>
            <a:ext cx="109728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166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82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2692"/>
            <a:ext cx="5386917"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282458"/>
            <a:ext cx="5386917" cy="42873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642692"/>
            <a:ext cx="5389033"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2282458"/>
            <a:ext cx="5389033" cy="4287399"/>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365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745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288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3657600"/>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lvl1pPr>
              <a:defRPr>
                <a:solidFill>
                  <a:srgbClr val="740074"/>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1543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p>
        </p:txBody>
      </p:sp>
      <p:sp>
        <p:nvSpPr>
          <p:cNvPr id="3" name="Content Placeholder 2"/>
          <p:cNvSpPr>
            <a:spLocks noGrp="1"/>
          </p:cNvSpPr>
          <p:nvPr>
            <p:ph idx="1"/>
          </p:nvPr>
        </p:nvSpPr>
        <p:spPr>
          <a:xfrm>
            <a:off x="609600" y="1600200"/>
            <a:ext cx="109728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304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46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2689"/>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82451"/>
            <a:ext cx="5386917"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642689"/>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82451"/>
            <a:ext cx="5389033"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31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83948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8374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05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5D6D6-EEBA-AE86-1512-A2E88A68FC81}"/>
              </a:ext>
            </a:extLst>
          </p:cNvPr>
          <p:cNvSpPr>
            <a:spLocks noGrp="1"/>
          </p:cNvSpPr>
          <p:nvPr>
            <p:ph idx="1"/>
          </p:nvPr>
        </p:nvSpPr>
        <p:spPr>
          <a:xfrm>
            <a:off x="408000" y="1629001"/>
            <a:ext cx="9432000" cy="46873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8B36EBB-940F-5E67-E01C-D7713D60C3F9}"/>
              </a:ext>
            </a:extLst>
          </p:cNvPr>
          <p:cNvSpPr>
            <a:spLocks noGrp="1"/>
          </p:cNvSpPr>
          <p:nvPr>
            <p:ph type="body" sz="quarter" idx="10"/>
          </p:nvPr>
        </p:nvSpPr>
        <p:spPr>
          <a:xfrm>
            <a:off x="407988" y="504967"/>
            <a:ext cx="9432000" cy="1052371"/>
          </a:xfrm>
        </p:spPr>
        <p:txBody>
          <a:bodyPr/>
          <a:lstStyle>
            <a:lvl1pPr>
              <a:lnSpc>
                <a:spcPts val="3800"/>
              </a:lnSpc>
              <a:spcAft>
                <a:spcPts val="0"/>
              </a:spcAft>
              <a:defRPr sz="3000">
                <a:solidFill>
                  <a:schemeClr val="tx2"/>
                </a:solidFill>
              </a:defRPr>
            </a:lvl1pPr>
            <a:lvl2pPr>
              <a:lnSpc>
                <a:spcPts val="3400"/>
              </a:lnSpc>
              <a:spcAft>
                <a:spcPts val="0"/>
              </a:spcAft>
              <a:defRPr sz="3000">
                <a:solidFill>
                  <a:schemeClr val="accent2"/>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280979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96964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55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p>
        </p:txBody>
      </p:sp>
      <p:sp>
        <p:nvSpPr>
          <p:cNvPr id="3" name="Content Placeholder 2"/>
          <p:cNvSpPr>
            <a:spLocks noGrp="1"/>
          </p:cNvSpPr>
          <p:nvPr>
            <p:ph idx="1"/>
          </p:nvPr>
        </p:nvSpPr>
        <p:spPr>
          <a:xfrm>
            <a:off x="609600" y="1600200"/>
            <a:ext cx="109728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947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1869057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537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84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502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50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chemeClr val="accent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7017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614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602341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838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478329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697498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350288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596914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168179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165542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21012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0011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082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75424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949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577936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362802"/>
            <a:ext cx="520264" cy="741915"/>
          </a:xfrm>
          <a:prstGeom prst="rect">
            <a:avLst/>
          </a:prstGeom>
        </p:spPr>
      </p:pic>
    </p:spTree>
    <p:extLst>
      <p:ext uri="{BB962C8B-B14F-4D97-AF65-F5344CB8AC3E}">
        <p14:creationId xmlns:p14="http://schemas.microsoft.com/office/powerpoint/2010/main" val="2972840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428389"/>
            <a:ext cx="496601" cy="708171"/>
          </a:xfrm>
          <a:prstGeom prst="rect">
            <a:avLst/>
          </a:prstGeom>
        </p:spPr>
      </p:pic>
    </p:spTree>
    <p:extLst>
      <p:ext uri="{BB962C8B-B14F-4D97-AF65-F5344CB8AC3E}">
        <p14:creationId xmlns:p14="http://schemas.microsoft.com/office/powerpoint/2010/main" val="4021849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7769"/>
            <a:ext cx="488731" cy="696948"/>
          </a:xfrm>
          <a:prstGeom prst="rect">
            <a:avLst/>
          </a:prstGeom>
        </p:spPr>
      </p:pic>
    </p:spTree>
    <p:extLst>
      <p:ext uri="{BB962C8B-B14F-4D97-AF65-F5344CB8AC3E}">
        <p14:creationId xmlns:p14="http://schemas.microsoft.com/office/powerpoint/2010/main" val="21384748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08370"/>
            <a:ext cx="496602" cy="708172"/>
          </a:xfrm>
          <a:prstGeom prst="rect">
            <a:avLst/>
          </a:prstGeom>
        </p:spPr>
      </p:pic>
    </p:spTree>
    <p:extLst>
      <p:ext uri="{BB962C8B-B14F-4D97-AF65-F5344CB8AC3E}">
        <p14:creationId xmlns:p14="http://schemas.microsoft.com/office/powerpoint/2010/main" val="2833965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65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8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114378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48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1960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722727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5511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302145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21740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478884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842524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45004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45919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93F41DF-89D9-134C-9861-E4A034C5D9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10391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1477858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997243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375463"/>
            <a:ext cx="496601" cy="708171"/>
          </a:xfrm>
          <a:prstGeom prst="rect">
            <a:avLst/>
          </a:prstGeom>
        </p:spPr>
      </p:pic>
    </p:spTree>
    <p:extLst>
      <p:ext uri="{BB962C8B-B14F-4D97-AF65-F5344CB8AC3E}">
        <p14:creationId xmlns:p14="http://schemas.microsoft.com/office/powerpoint/2010/main" val="4034399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75468"/>
            <a:ext cx="496598" cy="708166"/>
          </a:xfrm>
          <a:prstGeom prst="rect">
            <a:avLst/>
          </a:prstGeom>
        </p:spPr>
      </p:pic>
    </p:spTree>
    <p:extLst>
      <p:ext uri="{BB962C8B-B14F-4D97-AF65-F5344CB8AC3E}">
        <p14:creationId xmlns:p14="http://schemas.microsoft.com/office/powerpoint/2010/main" val="4003378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63414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2494563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2237469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p-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 y="375463"/>
            <a:ext cx="496601" cy="708171"/>
          </a:xfrm>
          <a:prstGeom prst="rect">
            <a:avLst/>
          </a:prstGeom>
        </p:spPr>
      </p:pic>
    </p:spTree>
    <p:extLst>
      <p:ext uri="{BB962C8B-B14F-4D97-AF65-F5344CB8AC3E}">
        <p14:creationId xmlns:p14="http://schemas.microsoft.com/office/powerpoint/2010/main" val="3492220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ap-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375468"/>
            <a:ext cx="496598" cy="708166"/>
          </a:xfrm>
          <a:prstGeom prst="rect">
            <a:avLst/>
          </a:prstGeom>
        </p:spPr>
      </p:pic>
    </p:spTree>
    <p:extLst>
      <p:ext uri="{BB962C8B-B14F-4D97-AF65-F5344CB8AC3E}">
        <p14:creationId xmlns:p14="http://schemas.microsoft.com/office/powerpoint/2010/main" val="3782067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274478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7" name="Picture 6">
            <a:extLst>
              <a:ext uri="{FF2B5EF4-FFF2-40B4-BE49-F238E27FC236}">
                <a16:creationId xmlns:a16="http://schemas.microsoft.com/office/drawing/2014/main" id="{88A7A3CF-A70B-B142-AF1C-85CEC1ABC8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28116"/>
            <a:ext cx="291993" cy="868679"/>
          </a:xfrm>
          <a:prstGeom prst="rect">
            <a:avLst/>
          </a:prstGeom>
        </p:spPr>
      </p:pic>
    </p:spTree>
    <p:extLst>
      <p:ext uri="{BB962C8B-B14F-4D97-AF65-F5344CB8AC3E}">
        <p14:creationId xmlns:p14="http://schemas.microsoft.com/office/powerpoint/2010/main" val="2362032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3324578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1206875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13" name="Picture 12" descr="A group of logos on a black background&#10;&#10;Description automatically generated">
            <a:extLst>
              <a:ext uri="{FF2B5EF4-FFF2-40B4-BE49-F238E27FC236}">
                <a16:creationId xmlns:a16="http://schemas.microsoft.com/office/drawing/2014/main" id="{8E5941AE-C937-1910-0F6A-CC27FE61FC82}"/>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5517" y="2602588"/>
            <a:ext cx="6209717" cy="2651922"/>
          </a:xfrm>
          <a:prstGeom prst="rect">
            <a:avLst/>
          </a:prstGeom>
        </p:spPr>
      </p:pic>
    </p:spTree>
    <p:extLst>
      <p:ext uri="{BB962C8B-B14F-4D97-AF65-F5344CB8AC3E}">
        <p14:creationId xmlns:p14="http://schemas.microsoft.com/office/powerpoint/2010/main" val="3999896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019669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21876115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2803371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1216614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2588141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42409044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85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51" Type="http://schemas.openxmlformats.org/officeDocument/2006/relationships/theme" Target="../theme/theme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theme" Target="../theme/theme6.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slideLayout" Target="../slideLayouts/slideLayout168.xml"/><Relationship Id="rId39" Type="http://schemas.openxmlformats.org/officeDocument/2006/relationships/slideLayout" Target="../slideLayouts/slideLayout181.xml"/><Relationship Id="rId21" Type="http://schemas.openxmlformats.org/officeDocument/2006/relationships/slideLayout" Target="../slideLayouts/slideLayout163.xml"/><Relationship Id="rId34" Type="http://schemas.openxmlformats.org/officeDocument/2006/relationships/slideLayout" Target="../slideLayouts/slideLayout176.xml"/><Relationship Id="rId42" Type="http://schemas.openxmlformats.org/officeDocument/2006/relationships/slideLayout" Target="../slideLayouts/slideLayout184.xml"/><Relationship Id="rId47" Type="http://schemas.openxmlformats.org/officeDocument/2006/relationships/slideLayout" Target="../slideLayouts/slideLayout189.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9" Type="http://schemas.openxmlformats.org/officeDocument/2006/relationships/slideLayout" Target="../slideLayouts/slideLayout171.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32" Type="http://schemas.openxmlformats.org/officeDocument/2006/relationships/slideLayout" Target="../slideLayouts/slideLayout174.xml"/><Relationship Id="rId37" Type="http://schemas.openxmlformats.org/officeDocument/2006/relationships/slideLayout" Target="../slideLayouts/slideLayout179.xml"/><Relationship Id="rId40" Type="http://schemas.openxmlformats.org/officeDocument/2006/relationships/slideLayout" Target="../slideLayouts/slideLayout182.xml"/><Relationship Id="rId45" Type="http://schemas.openxmlformats.org/officeDocument/2006/relationships/slideLayout" Target="../slideLayouts/slideLayout187.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28" Type="http://schemas.openxmlformats.org/officeDocument/2006/relationships/slideLayout" Target="../slideLayouts/slideLayout170.xml"/><Relationship Id="rId36" Type="http://schemas.openxmlformats.org/officeDocument/2006/relationships/slideLayout" Target="../slideLayouts/slideLayout178.xml"/><Relationship Id="rId49" Type="http://schemas.openxmlformats.org/officeDocument/2006/relationships/theme" Target="../theme/theme9.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31" Type="http://schemas.openxmlformats.org/officeDocument/2006/relationships/slideLayout" Target="../slideLayouts/slideLayout173.xml"/><Relationship Id="rId44" Type="http://schemas.openxmlformats.org/officeDocument/2006/relationships/slideLayout" Target="../slideLayouts/slideLayout186.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slideLayout" Target="../slideLayouts/slideLayout169.xml"/><Relationship Id="rId30" Type="http://schemas.openxmlformats.org/officeDocument/2006/relationships/slideLayout" Target="../slideLayouts/slideLayout172.xml"/><Relationship Id="rId35" Type="http://schemas.openxmlformats.org/officeDocument/2006/relationships/slideLayout" Target="../slideLayouts/slideLayout177.xml"/><Relationship Id="rId43" Type="http://schemas.openxmlformats.org/officeDocument/2006/relationships/slideLayout" Target="../slideLayouts/slideLayout185.xml"/><Relationship Id="rId48" Type="http://schemas.openxmlformats.org/officeDocument/2006/relationships/slideLayout" Target="../slideLayouts/slideLayout190.xml"/><Relationship Id="rId8" Type="http://schemas.openxmlformats.org/officeDocument/2006/relationships/slideLayout" Target="../slideLayouts/slideLayout150.xml"/><Relationship Id="rId3" Type="http://schemas.openxmlformats.org/officeDocument/2006/relationships/slideLayout" Target="../slideLayouts/slideLayout145.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33" Type="http://schemas.openxmlformats.org/officeDocument/2006/relationships/slideLayout" Target="../slideLayouts/slideLayout175.xml"/><Relationship Id="rId38" Type="http://schemas.openxmlformats.org/officeDocument/2006/relationships/slideLayout" Target="../slideLayouts/slideLayout180.xml"/><Relationship Id="rId46" Type="http://schemas.openxmlformats.org/officeDocument/2006/relationships/slideLayout" Target="../slideLayouts/slideLayout188.xml"/><Relationship Id="rId20" Type="http://schemas.openxmlformats.org/officeDocument/2006/relationships/slideLayout" Target="../slideLayouts/slideLayout162.xml"/><Relationship Id="rId41" Type="http://schemas.openxmlformats.org/officeDocument/2006/relationships/slideLayout" Target="../slideLayouts/slideLayout183.xml"/><Relationship Id="rId1" Type="http://schemas.openxmlformats.org/officeDocument/2006/relationships/slideLayout" Target="../slideLayouts/slideLayout143.xml"/><Relationship Id="rId6"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4/3/24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8193642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5"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9" r:id="rId26"/>
    <p:sldLayoutId id="2147483718" r:id="rId27"/>
    <p:sldLayoutId id="2147483854" r:id="rId28"/>
    <p:sldLayoutId id="214748385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8"/>
            <a:ext cx="28448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3A3E23BA-B349-47CE-AA4C-3290E973C6B6}" type="datetimeFigureOut">
              <a:rPr lang="en-US">
                <a:solidFill>
                  <a:prstClr val="black">
                    <a:tint val="75000"/>
                  </a:prstClr>
                </a:solidFill>
              </a:rPr>
              <a:pPr>
                <a:defRPr/>
              </a:pPr>
              <a:t>4/3/24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6A5B6429-6ED7-4B0A-99FC-6A29B22D66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79686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ndara" pitchFamily="34" charset="0"/>
        </a:defRPr>
      </a:lvl2pPr>
      <a:lvl3pPr algn="ctr" rtl="0" eaLnBrk="1" fontAlgn="base" hangingPunct="1">
        <a:spcBef>
          <a:spcPct val="0"/>
        </a:spcBef>
        <a:spcAft>
          <a:spcPct val="0"/>
        </a:spcAft>
        <a:defRPr sz="3300">
          <a:solidFill>
            <a:schemeClr val="tx1"/>
          </a:solidFill>
          <a:latin typeface="Candara" pitchFamily="34" charset="0"/>
        </a:defRPr>
      </a:lvl3pPr>
      <a:lvl4pPr algn="ctr" rtl="0" eaLnBrk="1" fontAlgn="base" hangingPunct="1">
        <a:spcBef>
          <a:spcPct val="0"/>
        </a:spcBef>
        <a:spcAft>
          <a:spcPct val="0"/>
        </a:spcAft>
        <a:defRPr sz="3300">
          <a:solidFill>
            <a:schemeClr val="tx1"/>
          </a:solidFill>
          <a:latin typeface="Candara" pitchFamily="34" charset="0"/>
        </a:defRPr>
      </a:lvl4pPr>
      <a:lvl5pPr algn="ctr" rtl="0" eaLnBrk="1" fontAlgn="base" hangingPunct="1">
        <a:spcBef>
          <a:spcPct val="0"/>
        </a:spcBef>
        <a:spcAft>
          <a:spcPct val="0"/>
        </a:spcAft>
        <a:defRPr sz="3300">
          <a:solidFill>
            <a:schemeClr val="tx1"/>
          </a:solidFill>
          <a:latin typeface="Candara" pitchFamily="34" charset="0"/>
        </a:defRPr>
      </a:lvl5pPr>
      <a:lvl6pPr marL="342892" algn="ctr" rtl="0" eaLnBrk="1" fontAlgn="base" hangingPunct="1">
        <a:spcBef>
          <a:spcPct val="0"/>
        </a:spcBef>
        <a:spcAft>
          <a:spcPct val="0"/>
        </a:spcAft>
        <a:defRPr sz="3300">
          <a:solidFill>
            <a:schemeClr val="tx1"/>
          </a:solidFill>
          <a:latin typeface="Candara" pitchFamily="34" charset="0"/>
        </a:defRPr>
      </a:lvl6pPr>
      <a:lvl7pPr marL="685783" algn="ctr" rtl="0" eaLnBrk="1" fontAlgn="base" hangingPunct="1">
        <a:spcBef>
          <a:spcPct val="0"/>
        </a:spcBef>
        <a:spcAft>
          <a:spcPct val="0"/>
        </a:spcAft>
        <a:defRPr sz="3300">
          <a:solidFill>
            <a:schemeClr val="tx1"/>
          </a:solidFill>
          <a:latin typeface="Candara" pitchFamily="34" charset="0"/>
        </a:defRPr>
      </a:lvl7pPr>
      <a:lvl8pPr marL="1028675" algn="ctr" rtl="0" eaLnBrk="1" fontAlgn="base" hangingPunct="1">
        <a:spcBef>
          <a:spcPct val="0"/>
        </a:spcBef>
        <a:spcAft>
          <a:spcPct val="0"/>
        </a:spcAft>
        <a:defRPr sz="3300">
          <a:solidFill>
            <a:schemeClr val="tx1"/>
          </a:solidFill>
          <a:latin typeface="Candara" pitchFamily="34" charset="0"/>
        </a:defRPr>
      </a:lvl8pPr>
      <a:lvl9pPr marL="1371566" algn="ctr" rtl="0" eaLnBrk="1" fontAlgn="base" hangingPunct="1">
        <a:spcBef>
          <a:spcPct val="0"/>
        </a:spcBef>
        <a:spcAft>
          <a:spcPct val="0"/>
        </a:spcAft>
        <a:defRPr sz="3300">
          <a:solidFill>
            <a:schemeClr val="tx1"/>
          </a:solidFill>
          <a:latin typeface="Candara" pitchFamily="34" charset="0"/>
        </a:defRPr>
      </a:lvl9pPr>
    </p:titleStyle>
    <p:bodyStyle>
      <a:lvl1pPr marL="257168" indent="-257168"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4/3/24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6A5B6429-6ED7-4B0A-99FC-6A29B22D6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18505456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853" r:id="rId7"/>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2"/>
            <a:ext cx="28448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3A3E23BA-B349-47CE-AA4C-3290E973C6B6}" type="datetimeFigureOut">
              <a:rPr lang="en-US">
                <a:solidFill>
                  <a:prstClr val="black">
                    <a:tint val="75000"/>
                  </a:prstClr>
                </a:solidFill>
              </a:rPr>
              <a:pPr>
                <a:defRPr/>
              </a:pPr>
              <a:t>4/3/24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2"/>
            <a:ext cx="28448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6A5B6429-6ED7-4B0A-99FC-6A29B22D66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6313207"/>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ndara" pitchFamily="34" charset="0"/>
        </a:defRPr>
      </a:lvl2pPr>
      <a:lvl3pPr algn="ctr" rtl="0" fontAlgn="base">
        <a:spcBef>
          <a:spcPct val="0"/>
        </a:spcBef>
        <a:spcAft>
          <a:spcPct val="0"/>
        </a:spcAft>
        <a:defRPr sz="3300">
          <a:solidFill>
            <a:schemeClr val="tx1"/>
          </a:solidFill>
          <a:latin typeface="Candara" pitchFamily="34" charset="0"/>
        </a:defRPr>
      </a:lvl3pPr>
      <a:lvl4pPr algn="ctr" rtl="0" fontAlgn="base">
        <a:spcBef>
          <a:spcPct val="0"/>
        </a:spcBef>
        <a:spcAft>
          <a:spcPct val="0"/>
        </a:spcAft>
        <a:defRPr sz="3300">
          <a:solidFill>
            <a:schemeClr val="tx1"/>
          </a:solidFill>
          <a:latin typeface="Candara" pitchFamily="34" charset="0"/>
        </a:defRPr>
      </a:lvl4pPr>
      <a:lvl5pPr algn="ctr" rtl="0" fontAlgn="base">
        <a:spcBef>
          <a:spcPct val="0"/>
        </a:spcBef>
        <a:spcAft>
          <a:spcPct val="0"/>
        </a:spcAft>
        <a:defRPr sz="3300">
          <a:solidFill>
            <a:schemeClr val="tx1"/>
          </a:solidFill>
          <a:latin typeface="Candara" pitchFamily="34" charset="0"/>
        </a:defRPr>
      </a:lvl5pPr>
      <a:lvl6pPr marL="342892" algn="ctr" rtl="0" fontAlgn="base">
        <a:spcBef>
          <a:spcPct val="0"/>
        </a:spcBef>
        <a:spcAft>
          <a:spcPct val="0"/>
        </a:spcAft>
        <a:defRPr sz="3300">
          <a:solidFill>
            <a:schemeClr val="tx1"/>
          </a:solidFill>
          <a:latin typeface="Candara" pitchFamily="34" charset="0"/>
        </a:defRPr>
      </a:lvl6pPr>
      <a:lvl7pPr marL="685783" algn="ctr" rtl="0" fontAlgn="base">
        <a:spcBef>
          <a:spcPct val="0"/>
        </a:spcBef>
        <a:spcAft>
          <a:spcPct val="0"/>
        </a:spcAft>
        <a:defRPr sz="3300">
          <a:solidFill>
            <a:schemeClr val="tx1"/>
          </a:solidFill>
          <a:latin typeface="Candara" pitchFamily="34" charset="0"/>
        </a:defRPr>
      </a:lvl7pPr>
      <a:lvl8pPr marL="1028675" algn="ctr" rtl="0" fontAlgn="base">
        <a:spcBef>
          <a:spcPct val="0"/>
        </a:spcBef>
        <a:spcAft>
          <a:spcPct val="0"/>
        </a:spcAft>
        <a:defRPr sz="3300">
          <a:solidFill>
            <a:schemeClr val="tx1"/>
          </a:solidFill>
          <a:latin typeface="Candara" pitchFamily="34" charset="0"/>
        </a:defRPr>
      </a:lvl8pPr>
      <a:lvl9pPr marL="1371566" algn="ctr" rtl="0" fontAlgn="base">
        <a:spcBef>
          <a:spcPct val="0"/>
        </a:spcBef>
        <a:spcAft>
          <a:spcPct val="0"/>
        </a:spcAft>
        <a:defRPr sz="3300">
          <a:solidFill>
            <a:schemeClr val="tx1"/>
          </a:solidFill>
          <a:latin typeface="Candara" pitchFamily="34" charset="0"/>
        </a:defRPr>
      </a:lvl9pPr>
    </p:titleStyle>
    <p:bodyStyle>
      <a:lvl1pPr marL="257168" indent="-257168"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4/3/24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9151346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0BB93-4CD3-8D4F-9E28-18A76BFB7FA9}" type="datetimeFigureOut">
              <a:rPr lang="en-US" smtClean="0"/>
              <a:t>4/3/24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72A9E-CDB9-3742-8859-605F229EA4FF}" type="slidenum">
              <a:rPr lang="en-US" smtClean="0"/>
              <a:t>‹#›</a:t>
            </a:fld>
            <a:endParaRPr lang="en-US"/>
          </a:p>
        </p:txBody>
      </p:sp>
    </p:spTree>
    <p:extLst>
      <p:ext uri="{BB962C8B-B14F-4D97-AF65-F5344CB8AC3E}">
        <p14:creationId xmlns:p14="http://schemas.microsoft.com/office/powerpoint/2010/main" val="179971251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4/3/24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28295452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1" hangingPunct="1">
              <a:defRPr/>
            </a:pPr>
            <a:fld id="{3A3E23BA-B349-47CE-AA4C-3290E973C6B6}" type="datetimeFigureOut">
              <a:rPr lang="en-US">
                <a:solidFill>
                  <a:prstClr val="black">
                    <a:tint val="75000"/>
                  </a:prstClr>
                </a:solidFill>
              </a:rPr>
              <a:pPr eaLnBrk="1" hangingPunct="1">
                <a:defRPr/>
              </a:pPr>
              <a:t>4/3/24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1" hangingPunct="1">
              <a:defRPr/>
            </a:pPr>
            <a:fld id="{6A5B6429-6ED7-4B0A-99FC-6A29B22D6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val="427643308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3" r:id="rId9"/>
    <p:sldLayoutId id="2147483844" r:id="rId10"/>
    <p:sldLayoutId id="2147483845" r:id="rId11"/>
    <p:sldLayoutId id="2147483847" r:id="rId12"/>
    <p:sldLayoutId id="2147483849" r:id="rId13"/>
    <p:sldLayoutId id="2147483850" r:id="rId14"/>
    <p:sldLayoutId id="2147483851"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4/3/24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404142914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diagramLayout" Target="../diagrams/layout1.xml"/><Relationship Id="rId7" Type="http://schemas.openxmlformats.org/officeDocument/2006/relationships/image" Target="../media/image85.png"/><Relationship Id="rId2" Type="http://schemas.openxmlformats.org/officeDocument/2006/relationships/diagramData" Target="../diagrams/data1.xml"/><Relationship Id="rId1" Type="http://schemas.openxmlformats.org/officeDocument/2006/relationships/slideLayout" Target="../slideLayouts/slideLayout12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8.svg"/><Relationship Id="rId4" Type="http://schemas.openxmlformats.org/officeDocument/2006/relationships/diagramQuickStyle" Target="../diagrams/quickStyle1.xml"/><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9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obgyn.onlinelibrary.wiley.com/doi/epdf/10.1002/ijgo.15057" TargetMode="Externa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hyperlink" Target="https://www.croiconference.org/abstract/dapivirine-ring-safety-and-drug-detection-in-breastfeeding-mother-infant-pairs/" TargetMode="External"/><Relationship Id="rId5" Type="http://schemas.openxmlformats.org/officeDocument/2006/relationships/hyperlink" Target="https://programme.aids2022.org/Abstract/Abstract/?abstractid=12893" TargetMode="External"/><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1.png"/><Relationship Id="rId4" Type="http://schemas.openxmlformats.org/officeDocument/2006/relationships/diagramLayout" Target="../diagrams/layout2.xml"/><Relationship Id="rId9" Type="http://schemas.openxmlformats.org/officeDocument/2006/relationships/image" Target="../media/image10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37.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cid:image003.png@01D45647.2A7DEEF0" TargetMode="External"/><Relationship Id="rId2" Type="http://schemas.openxmlformats.org/officeDocument/2006/relationships/image" Target="../media/image103.png"/><Relationship Id="rId1" Type="http://schemas.openxmlformats.org/officeDocument/2006/relationships/slideLayout" Target="../slideLayouts/slideLayout136.xml"/><Relationship Id="rId5" Type="http://schemas.openxmlformats.org/officeDocument/2006/relationships/image" Target="../media/image101.pn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Layout" Target="../diagrams/layout3.xml"/><Relationship Id="rId7" Type="http://schemas.openxmlformats.org/officeDocument/2006/relationships/image" Target="../media/image102.png"/><Relationship Id="rId2" Type="http://schemas.openxmlformats.org/officeDocument/2006/relationships/diagramData" Target="../diagrams/data3.xml"/><Relationship Id="rId1" Type="http://schemas.openxmlformats.org/officeDocument/2006/relationships/slideLayout" Target="../slideLayouts/slideLayout1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2.png"/><Relationship Id="rId1" Type="http://schemas.openxmlformats.org/officeDocument/2006/relationships/slideLayout" Target="../slideLayouts/slideLayout139.xml"/><Relationship Id="rId5" Type="http://schemas.openxmlformats.org/officeDocument/2006/relationships/image" Target="../media/image108.jpeg"/><Relationship Id="rId4" Type="http://schemas.openxmlformats.org/officeDocument/2006/relationships/image" Target="../media/image107.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40.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4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4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9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17.xml"/><Relationship Id="rId16" Type="http://schemas.openxmlformats.org/officeDocument/2006/relationships/image" Target="../media/image121.png"/><Relationship Id="rId1" Type="http://schemas.openxmlformats.org/officeDocument/2006/relationships/slideLayout" Target="../slideLayouts/slideLayout35.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jpe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101.png"/><Relationship Id="rId4" Type="http://schemas.openxmlformats.org/officeDocument/2006/relationships/hyperlink" Target="https://pubmed.ncbi.nlm.nih.gov/3038358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101.png"/><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https://journals.lww.com/jaids/abstract/2024/01010/deliver__a_safety_study_of_a_dapivirine_vaginal.9.aspx" TargetMode="External"/><Relationship Id="rId7"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126.jpeg"/><Relationship Id="rId5" Type="http://schemas.openxmlformats.org/officeDocument/2006/relationships/hyperlink" Target="https://www.croiconference.org/abstract/safety-of-dapivirine-vaginal-ring-and-oral-prep-for-hiv-prevention-in-the-second-trimester/" TargetMode="External"/><Relationship Id="rId4" Type="http://schemas.openxmlformats.org/officeDocument/2006/relationships/hyperlink" Target="https://www.croiwebcasts.org/console/player/51592?mediaType=slideVideo&amp;"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3.png"/><Relationship Id="rId3" Type="http://schemas.openxmlformats.org/officeDocument/2006/relationships/image" Target="../media/image127.png"/><Relationship Id="rId7" Type="http://schemas.openxmlformats.org/officeDocument/2006/relationships/image" Target="../media/image130.svg"/><Relationship Id="rId12"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image" Target="../media/image129.png"/><Relationship Id="rId11" Type="http://schemas.microsoft.com/office/2007/relationships/hdphoto" Target="../media/hdphoto3.wdp"/><Relationship Id="rId5" Type="http://schemas.openxmlformats.org/officeDocument/2006/relationships/image" Target="../media/image128.jpeg"/><Relationship Id="rId15" Type="http://schemas.openxmlformats.org/officeDocument/2006/relationships/image" Target="../media/image135.jpeg"/><Relationship Id="rId10" Type="http://schemas.openxmlformats.org/officeDocument/2006/relationships/image" Target="../media/image132.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34.svg"/></Relationships>
</file>

<file path=ppt/slides/_rels/slide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2.xml"/><Relationship Id="rId1" Type="http://schemas.openxmlformats.org/officeDocument/2006/relationships/slideLayout" Target="../slideLayouts/slideLayout44.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35.jpeg"/><Relationship Id="rId18" Type="http://schemas.openxmlformats.org/officeDocument/2006/relationships/diagramColors" Target="../diagrams/colors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openxmlformats.org/officeDocument/2006/relationships/diagramQuickStyle" Target="../diagrams/quickStyle8.xml"/><Relationship Id="rId2" Type="http://schemas.openxmlformats.org/officeDocument/2006/relationships/notesSlide" Target="../notesSlides/notesSlide23.xml"/><Relationship Id="rId16" Type="http://schemas.openxmlformats.org/officeDocument/2006/relationships/diagramLayout" Target="../diagrams/layout8.xml"/><Relationship Id="rId1" Type="http://schemas.openxmlformats.org/officeDocument/2006/relationships/slideLayout" Target="../slideLayouts/slideLayout4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Data" Target="../diagrams/data8.xml"/><Relationship Id="rId10" Type="http://schemas.openxmlformats.org/officeDocument/2006/relationships/diagramQuickStyle" Target="../diagrams/quickStyle7.xml"/><Relationship Id="rId19" Type="http://schemas.microsoft.com/office/2007/relationships/diagramDrawing" Target="../diagrams/drawing8.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35.jpe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7.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hyperlink" Target="https://dhsprogram.com/data/available-datasets.cfm" TargetMode="External"/><Relationship Id="rId2" Type="http://schemas.openxmlformats.org/officeDocument/2006/relationships/notesSlide" Target="../notesSlides/notesSlide30.xml"/><Relationship Id="rId1" Type="http://schemas.openxmlformats.org/officeDocument/2006/relationships/slideLayout" Target="../slideLayouts/slideLayout62.xml"/><Relationship Id="rId5" Type="http://schemas.openxmlformats.org/officeDocument/2006/relationships/hyperlink" Target="https://www.unicef.org/eswatini/reports/eswatini-multiple-indicator-cluster-survey-2021-2022" TargetMode="External"/><Relationship Id="rId4" Type="http://schemas.openxmlformats.org/officeDocument/2006/relationships/hyperlink" Target="https://aidsinfo.unaids.org/"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programme.aids2022.org/Abstract/Abstract/?abstractid=12893" TargetMode="External"/><Relationship Id="rId3" Type="http://schemas.openxmlformats.org/officeDocument/2006/relationships/hyperlink" Target="https://pubmed.ncbi.nlm.nih.gov/30383589/" TargetMode="External"/><Relationship Id="rId7" Type="http://schemas.openxmlformats.org/officeDocument/2006/relationships/hyperlink" Target="https://www.ncbi.nlm.nih.gov/pmc/articles/PMC6395928/pdf/AAC.01930-18.pdf" TargetMode="External"/><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hyperlink" Target="https://pubmed.ncbi.nlm.nih.gov/37757834/#:~:text=Conclusion%3A%20In%20this%20first%20study,profile%20for%20both%20prevention%20products." TargetMode="External"/><Relationship Id="rId5" Type="http://schemas.openxmlformats.org/officeDocument/2006/relationships/hyperlink" Target="https://www.croiconference.org/abstract/safety-of-dapivirine-vaginal-ring-and-oral-prep-for-hiv-prevention-in-the-second-trimester/" TargetMode="External"/><Relationship Id="rId4" Type="http://schemas.openxmlformats.org/officeDocument/2006/relationships/hyperlink" Target="https://theprogramme.ias2021.org/PAGMaterial/PPT/3312_4877/IAS_2021_Poster_PDF.pdf" TargetMode="External"/><Relationship Id="rId9" Type="http://schemas.openxmlformats.org/officeDocument/2006/relationships/hyperlink" Target="https://www.croiconference.org/abstract/dapivirine-ring-safety-and-drug-detection-in-breastfeeding-mother-infant-pai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139.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35.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p:txBody>
          <a:bodyPr/>
          <a:lstStyle/>
          <a:p>
            <a:r>
              <a:rPr lang="en-US" dirty="0"/>
              <a:t>PrEP Ring Safety Data in Pregnant and Breastfeeding Women </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a:t>April 2024</a:t>
            </a:r>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71AC45-870F-8C4A-9ECE-9F6DD861686D}"/>
              </a:ext>
            </a:extLst>
          </p:cNvPr>
          <p:cNvSpPr>
            <a:spLocks noGrp="1"/>
          </p:cNvSpPr>
          <p:nvPr>
            <p:ph type="title"/>
          </p:nvPr>
        </p:nvSpPr>
        <p:spPr/>
        <p:txBody>
          <a:bodyPr/>
          <a:lstStyle/>
          <a:p>
            <a:r>
              <a:rPr lang="en-US"/>
              <a:t>PrEP options currently vary in terms of safety data for pregnant and breastfeeding women</a:t>
            </a:r>
          </a:p>
        </p:txBody>
      </p:sp>
      <p:graphicFrame>
        <p:nvGraphicFramePr>
          <p:cNvPr id="2" name="Content Placeholder 1">
            <a:extLst>
              <a:ext uri="{FF2B5EF4-FFF2-40B4-BE49-F238E27FC236}">
                <a16:creationId xmlns:a16="http://schemas.microsoft.com/office/drawing/2014/main" id="{42C3CC4C-E6E4-436C-958C-EE2772CC2BBB}"/>
              </a:ext>
            </a:extLst>
          </p:cNvPr>
          <p:cNvGraphicFramePr>
            <a:graphicFrameLocks noGrp="1"/>
          </p:cNvGraphicFramePr>
          <p:nvPr>
            <p:ph idx="1"/>
            <p:extLst>
              <p:ext uri="{D42A27DB-BD31-4B8C-83A1-F6EECF244321}">
                <p14:modId xmlns:p14="http://schemas.microsoft.com/office/powerpoint/2010/main" val="759344871"/>
              </p:ext>
            </p:extLst>
          </p:nvPr>
        </p:nvGraphicFramePr>
        <p:xfrm>
          <a:off x="838200" y="1350963"/>
          <a:ext cx="9677400" cy="482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Medicine">
            <a:extLst>
              <a:ext uri="{FF2B5EF4-FFF2-40B4-BE49-F238E27FC236}">
                <a16:creationId xmlns:a16="http://schemas.microsoft.com/office/drawing/2014/main" id="{64019B83-BBBB-44C9-8E21-6066861B937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2731" y="4678015"/>
            <a:ext cx="639417" cy="639417"/>
          </a:xfrm>
          <a:prstGeom prst="rect">
            <a:avLst/>
          </a:prstGeom>
        </p:spPr>
      </p:pic>
      <p:pic>
        <p:nvPicPr>
          <p:cNvPr id="12" name="Graphic 11" descr="Needle">
            <a:extLst>
              <a:ext uri="{FF2B5EF4-FFF2-40B4-BE49-F238E27FC236}">
                <a16:creationId xmlns:a16="http://schemas.microsoft.com/office/drawing/2014/main" id="{9CD8EED7-E737-4C90-B77B-45807205147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97618" y="5426765"/>
            <a:ext cx="673306" cy="673306"/>
          </a:xfrm>
          <a:prstGeom prst="rect">
            <a:avLst/>
          </a:prstGeom>
        </p:spPr>
      </p:pic>
      <p:sp>
        <p:nvSpPr>
          <p:cNvPr id="13" name="Circle: Hollow 12">
            <a:extLst>
              <a:ext uri="{FF2B5EF4-FFF2-40B4-BE49-F238E27FC236}">
                <a16:creationId xmlns:a16="http://schemas.microsoft.com/office/drawing/2014/main" id="{7CC21B3D-2CC5-4A5A-8BAC-41D5C91C6DB3}"/>
              </a:ext>
            </a:extLst>
          </p:cNvPr>
          <p:cNvSpPr/>
          <p:nvPr/>
        </p:nvSpPr>
        <p:spPr>
          <a:xfrm>
            <a:off x="6345936" y="5507037"/>
            <a:ext cx="430762" cy="446501"/>
          </a:xfrm>
          <a:prstGeom prst="donut">
            <a:avLst>
              <a:gd name="adj" fmla="val 11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39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963A95-7AFB-7544-0A50-84FD094068D5}"/>
              </a:ext>
            </a:extLst>
          </p:cNvPr>
          <p:cNvSpPr>
            <a:spLocks noGrp="1"/>
          </p:cNvSpPr>
          <p:nvPr>
            <p:ph type="title"/>
          </p:nvPr>
        </p:nvSpPr>
        <p:spPr/>
        <p:txBody>
          <a:bodyPr/>
          <a:lstStyle/>
          <a:p>
            <a:r>
              <a:rPr lang="en-US"/>
              <a:t>Current PrEP ring guidelines limit use in many countries (as of February 2024)</a:t>
            </a:r>
          </a:p>
        </p:txBody>
      </p:sp>
      <p:sp>
        <p:nvSpPr>
          <p:cNvPr id="3" name="Content Placeholder 2">
            <a:extLst>
              <a:ext uri="{FF2B5EF4-FFF2-40B4-BE49-F238E27FC236}">
                <a16:creationId xmlns:a16="http://schemas.microsoft.com/office/drawing/2014/main" id="{A6794D6E-3C78-250C-79C0-30425B80A758}"/>
              </a:ext>
            </a:extLst>
          </p:cNvPr>
          <p:cNvSpPr>
            <a:spLocks noGrp="1"/>
          </p:cNvSpPr>
          <p:nvPr>
            <p:ph idx="1"/>
          </p:nvPr>
        </p:nvSpPr>
        <p:spPr/>
        <p:txBody>
          <a:bodyPr/>
          <a:lstStyle/>
          <a:p>
            <a:endParaRPr lang="en-GB"/>
          </a:p>
        </p:txBody>
      </p:sp>
      <p:graphicFrame>
        <p:nvGraphicFramePr>
          <p:cNvPr id="2" name="Table 2">
            <a:extLst>
              <a:ext uri="{FF2B5EF4-FFF2-40B4-BE49-F238E27FC236}">
                <a16:creationId xmlns:a16="http://schemas.microsoft.com/office/drawing/2014/main" id="{AF32DF92-125C-A0B6-B448-C65110573669}"/>
              </a:ext>
            </a:extLst>
          </p:cNvPr>
          <p:cNvGraphicFramePr>
            <a:graphicFrameLocks noGrp="1"/>
          </p:cNvGraphicFramePr>
          <p:nvPr>
            <p:extLst>
              <p:ext uri="{D42A27DB-BD31-4B8C-83A1-F6EECF244321}">
                <p14:modId xmlns:p14="http://schemas.microsoft.com/office/powerpoint/2010/main" val="2595282846"/>
              </p:ext>
            </p:extLst>
          </p:nvPr>
        </p:nvGraphicFramePr>
        <p:xfrm>
          <a:off x="937772" y="1333956"/>
          <a:ext cx="9190202" cy="4855369"/>
        </p:xfrm>
        <a:graphic>
          <a:graphicData uri="http://schemas.openxmlformats.org/drawingml/2006/table">
            <a:tbl>
              <a:tblPr firstRow="1" bandRow="1">
                <a:tableStyleId>{5C22544A-7EE6-4342-B048-85BDC9FD1C3A}</a:tableStyleId>
              </a:tblPr>
              <a:tblGrid>
                <a:gridCol w="3063401">
                  <a:extLst>
                    <a:ext uri="{9D8B030D-6E8A-4147-A177-3AD203B41FA5}">
                      <a16:colId xmlns:a16="http://schemas.microsoft.com/office/drawing/2014/main" val="2673747252"/>
                    </a:ext>
                  </a:extLst>
                </a:gridCol>
                <a:gridCol w="3101215">
                  <a:extLst>
                    <a:ext uri="{9D8B030D-6E8A-4147-A177-3AD203B41FA5}">
                      <a16:colId xmlns:a16="http://schemas.microsoft.com/office/drawing/2014/main" val="652757716"/>
                    </a:ext>
                  </a:extLst>
                </a:gridCol>
                <a:gridCol w="3025586">
                  <a:extLst>
                    <a:ext uri="{9D8B030D-6E8A-4147-A177-3AD203B41FA5}">
                      <a16:colId xmlns:a16="http://schemas.microsoft.com/office/drawing/2014/main" val="2097905935"/>
                    </a:ext>
                  </a:extLst>
                </a:gridCol>
              </a:tblGrid>
              <a:tr h="1125025">
                <a:tc>
                  <a:txBody>
                    <a:bodyPr/>
                    <a:lstStyle/>
                    <a:p>
                      <a:r>
                        <a:rPr lang="en-US" sz="2800"/>
                        <a:t>Country</a:t>
                      </a:r>
                    </a:p>
                  </a:txBody>
                  <a:tcPr/>
                </a:tc>
                <a:tc>
                  <a:txBody>
                    <a:bodyPr/>
                    <a:lstStyle/>
                    <a:p>
                      <a:r>
                        <a:rPr lang="en-US" sz="2800"/>
                        <a:t>Ring allowed during pregnancy</a:t>
                      </a:r>
                    </a:p>
                  </a:txBody>
                  <a:tcPr/>
                </a:tc>
                <a:tc>
                  <a:txBody>
                    <a:bodyPr/>
                    <a:lstStyle/>
                    <a:p>
                      <a:pPr lvl="0">
                        <a:buNone/>
                      </a:pPr>
                      <a:r>
                        <a:rPr lang="en-US" sz="2800"/>
                        <a:t>Ring allowed while breastfeeding</a:t>
                      </a:r>
                    </a:p>
                  </a:txBody>
                  <a:tcPr/>
                </a:tc>
                <a:extLst>
                  <a:ext uri="{0D108BD9-81ED-4DB2-BD59-A6C34878D82A}">
                    <a16:rowId xmlns:a16="http://schemas.microsoft.com/office/drawing/2014/main" val="2481381516"/>
                  </a:ext>
                </a:extLst>
              </a:tr>
              <a:tr h="621724">
                <a:tc>
                  <a:txBody>
                    <a:bodyPr/>
                    <a:lstStyle/>
                    <a:p>
                      <a:r>
                        <a:rPr lang="en-US" sz="2800"/>
                        <a:t>Eswatini</a:t>
                      </a:r>
                    </a:p>
                  </a:txBody>
                  <a:tcPr/>
                </a:tc>
                <a:tc>
                  <a:txBody>
                    <a:bodyPr/>
                    <a:lstStyle/>
                    <a:p>
                      <a:pPr algn="ctr"/>
                      <a:r>
                        <a:rPr lang="en-US" sz="2800">
                          <a:solidFill>
                            <a:schemeClr val="accent2"/>
                          </a:solidFill>
                        </a:rPr>
                        <a:t>No</a:t>
                      </a:r>
                    </a:p>
                  </a:txBody>
                  <a:tcPr/>
                </a:tc>
                <a:tc>
                  <a:txBody>
                    <a:bodyPr/>
                    <a:lstStyle/>
                    <a:p>
                      <a:pPr lvl="0" algn="ctr">
                        <a:buNone/>
                      </a:pPr>
                      <a:r>
                        <a:rPr lang="en-US" sz="2800">
                          <a:solidFill>
                            <a:schemeClr val="accent2"/>
                          </a:solidFill>
                        </a:rPr>
                        <a:t>No</a:t>
                      </a:r>
                      <a:endParaRPr lang="en-US">
                        <a:solidFill>
                          <a:schemeClr val="accent2"/>
                        </a:solidFill>
                      </a:endParaRPr>
                    </a:p>
                  </a:txBody>
                  <a:tcPr/>
                </a:tc>
                <a:extLst>
                  <a:ext uri="{0D108BD9-81ED-4DB2-BD59-A6C34878D82A}">
                    <a16:rowId xmlns:a16="http://schemas.microsoft.com/office/drawing/2014/main" val="753500978"/>
                  </a:ext>
                </a:extLst>
              </a:tr>
              <a:tr h="621724">
                <a:tc>
                  <a:txBody>
                    <a:bodyPr/>
                    <a:lstStyle/>
                    <a:p>
                      <a:r>
                        <a:rPr lang="en-US" sz="2800"/>
                        <a:t>Kenya</a:t>
                      </a:r>
                    </a:p>
                  </a:txBody>
                  <a:tcPr/>
                </a:tc>
                <a:tc>
                  <a:txBody>
                    <a:bodyPr/>
                    <a:lstStyle/>
                    <a:p>
                      <a:pPr algn="ctr"/>
                      <a:r>
                        <a:rPr lang="en-US" sz="2800">
                          <a:solidFill>
                            <a:srgbClr val="00B050"/>
                          </a:solidFill>
                        </a:rPr>
                        <a:t>Yes</a:t>
                      </a:r>
                    </a:p>
                  </a:txBody>
                  <a:tcPr/>
                </a:tc>
                <a:tc>
                  <a:txBody>
                    <a:bodyPr/>
                    <a:lstStyle/>
                    <a:p>
                      <a:pPr lvl="0" algn="ctr">
                        <a:buNone/>
                      </a:pPr>
                      <a:r>
                        <a:rPr lang="en-US" sz="2800">
                          <a:solidFill>
                            <a:srgbClr val="00B050"/>
                          </a:solidFill>
                        </a:rPr>
                        <a:t>Yes</a:t>
                      </a:r>
                      <a:endParaRPr lang="en-US"/>
                    </a:p>
                  </a:txBody>
                  <a:tcPr/>
                </a:tc>
                <a:extLst>
                  <a:ext uri="{0D108BD9-81ED-4DB2-BD59-A6C34878D82A}">
                    <a16:rowId xmlns:a16="http://schemas.microsoft.com/office/drawing/2014/main" val="2048983250"/>
                  </a:ext>
                </a:extLst>
              </a:tr>
              <a:tr h="621724">
                <a:tc>
                  <a:txBody>
                    <a:bodyPr/>
                    <a:lstStyle/>
                    <a:p>
                      <a:r>
                        <a:rPr lang="en-US" sz="2800"/>
                        <a:t>Lesotho</a:t>
                      </a:r>
                    </a:p>
                  </a:txBody>
                  <a:tcPr/>
                </a:tc>
                <a:tc>
                  <a:txBody>
                    <a:bodyPr/>
                    <a:lstStyle/>
                    <a:p>
                      <a:pPr algn="ctr"/>
                      <a:r>
                        <a:rPr lang="en-US" sz="2800">
                          <a:solidFill>
                            <a:srgbClr val="00B050"/>
                          </a:solidFill>
                        </a:rPr>
                        <a:t>Yes</a:t>
                      </a:r>
                    </a:p>
                  </a:txBody>
                  <a:tcPr/>
                </a:tc>
                <a:tc>
                  <a:txBody>
                    <a:bodyPr/>
                    <a:lstStyle/>
                    <a:p>
                      <a:pPr lvl="0" algn="ctr">
                        <a:buNone/>
                      </a:pPr>
                      <a:r>
                        <a:rPr lang="en-US" sz="2800">
                          <a:solidFill>
                            <a:srgbClr val="00B050"/>
                          </a:solidFill>
                        </a:rPr>
                        <a:t>Yes</a:t>
                      </a:r>
                      <a:endParaRPr lang="en-US"/>
                    </a:p>
                  </a:txBody>
                  <a:tcPr/>
                </a:tc>
                <a:extLst>
                  <a:ext uri="{0D108BD9-81ED-4DB2-BD59-A6C34878D82A}">
                    <a16:rowId xmlns:a16="http://schemas.microsoft.com/office/drawing/2014/main" val="3815170173"/>
                  </a:ext>
                </a:extLst>
              </a:tr>
              <a:tr h="621724">
                <a:tc>
                  <a:txBody>
                    <a:bodyPr/>
                    <a:lstStyle/>
                    <a:p>
                      <a:r>
                        <a:rPr lang="en-US" sz="2800"/>
                        <a:t>South Africa</a:t>
                      </a:r>
                    </a:p>
                  </a:txBody>
                  <a:tcPr/>
                </a:tc>
                <a:tc>
                  <a:txBody>
                    <a:bodyPr/>
                    <a:lstStyle/>
                    <a:p>
                      <a:pPr algn="ctr"/>
                      <a:r>
                        <a:rPr lang="en-US" sz="2800">
                          <a:solidFill>
                            <a:schemeClr val="accent2"/>
                          </a:solidFill>
                        </a:rPr>
                        <a:t>No</a:t>
                      </a:r>
                    </a:p>
                  </a:txBody>
                  <a:tcPr/>
                </a:tc>
                <a:tc>
                  <a:txBody>
                    <a:bodyPr/>
                    <a:lstStyle/>
                    <a:p>
                      <a:pPr lvl="0" algn="ctr">
                        <a:buNone/>
                      </a:pPr>
                      <a:r>
                        <a:rPr lang="en-US" sz="2800">
                          <a:solidFill>
                            <a:schemeClr val="accent2"/>
                          </a:solidFill>
                        </a:rPr>
                        <a:t>No</a:t>
                      </a:r>
                      <a:endParaRPr lang="en-US">
                        <a:solidFill>
                          <a:schemeClr val="accent2"/>
                        </a:solidFill>
                      </a:endParaRPr>
                    </a:p>
                  </a:txBody>
                  <a:tcPr/>
                </a:tc>
                <a:extLst>
                  <a:ext uri="{0D108BD9-81ED-4DB2-BD59-A6C34878D82A}">
                    <a16:rowId xmlns:a16="http://schemas.microsoft.com/office/drawing/2014/main" val="2562355887"/>
                  </a:ext>
                </a:extLst>
              </a:tr>
              <a:tr h="621724">
                <a:tc>
                  <a:txBody>
                    <a:bodyPr/>
                    <a:lstStyle/>
                    <a:p>
                      <a:r>
                        <a:rPr lang="en-US" sz="2800"/>
                        <a:t>Uganda</a:t>
                      </a:r>
                    </a:p>
                  </a:txBody>
                  <a:tcPr/>
                </a:tc>
                <a:tc>
                  <a:txBody>
                    <a:bodyPr/>
                    <a:lstStyle/>
                    <a:p>
                      <a:pPr algn="ctr"/>
                      <a:r>
                        <a:rPr lang="en-US" sz="2800">
                          <a:solidFill>
                            <a:schemeClr val="accent2"/>
                          </a:solidFill>
                        </a:rPr>
                        <a:t>No</a:t>
                      </a:r>
                    </a:p>
                  </a:txBody>
                  <a:tcPr/>
                </a:tc>
                <a:tc>
                  <a:txBody>
                    <a:bodyPr/>
                    <a:lstStyle/>
                    <a:p>
                      <a:pPr lvl="0" algn="ctr">
                        <a:buNone/>
                      </a:pPr>
                      <a:r>
                        <a:rPr lang="en-US" sz="2800">
                          <a:solidFill>
                            <a:schemeClr val="accent2"/>
                          </a:solidFill>
                        </a:rPr>
                        <a:t>No</a:t>
                      </a:r>
                      <a:endParaRPr lang="en-US">
                        <a:solidFill>
                          <a:schemeClr val="accent2"/>
                        </a:solidFill>
                      </a:endParaRPr>
                    </a:p>
                  </a:txBody>
                  <a:tcPr/>
                </a:tc>
                <a:extLst>
                  <a:ext uri="{0D108BD9-81ED-4DB2-BD59-A6C34878D82A}">
                    <a16:rowId xmlns:a16="http://schemas.microsoft.com/office/drawing/2014/main" val="2530687635"/>
                  </a:ext>
                </a:extLst>
              </a:tr>
              <a:tr h="621724">
                <a:tc>
                  <a:txBody>
                    <a:bodyPr/>
                    <a:lstStyle/>
                    <a:p>
                      <a:r>
                        <a:rPr lang="en-US" sz="2800"/>
                        <a:t>Zimbabwe</a:t>
                      </a:r>
                    </a:p>
                  </a:txBody>
                  <a:tcPr/>
                </a:tc>
                <a:tc>
                  <a:txBody>
                    <a:bodyPr/>
                    <a:lstStyle/>
                    <a:p>
                      <a:pPr algn="ctr"/>
                      <a:r>
                        <a:rPr lang="en-US" sz="2800">
                          <a:solidFill>
                            <a:schemeClr val="accent2"/>
                          </a:solidFill>
                        </a:rPr>
                        <a:t>No</a:t>
                      </a:r>
                    </a:p>
                  </a:txBody>
                  <a:tcPr/>
                </a:tc>
                <a:tc>
                  <a:txBody>
                    <a:bodyPr/>
                    <a:lstStyle/>
                    <a:p>
                      <a:pPr lvl="0" algn="ctr">
                        <a:buNone/>
                      </a:pPr>
                      <a:r>
                        <a:rPr lang="en-US" sz="2800" b="0" i="0" u="none" strike="noStrike" noProof="0">
                          <a:solidFill>
                            <a:srgbClr val="00B050"/>
                          </a:solidFill>
                          <a:latin typeface="Calibri"/>
                        </a:rPr>
                        <a:t>Yes</a:t>
                      </a:r>
                      <a:endParaRPr lang="en-US"/>
                    </a:p>
                  </a:txBody>
                  <a:tcPr/>
                </a:tc>
                <a:extLst>
                  <a:ext uri="{0D108BD9-81ED-4DB2-BD59-A6C34878D82A}">
                    <a16:rowId xmlns:a16="http://schemas.microsoft.com/office/drawing/2014/main" val="3885314113"/>
                  </a:ext>
                </a:extLst>
              </a:tr>
            </a:tbl>
          </a:graphicData>
        </a:graphic>
      </p:graphicFrame>
    </p:spTree>
    <p:extLst>
      <p:ext uri="{BB962C8B-B14F-4D97-AF65-F5344CB8AC3E}">
        <p14:creationId xmlns:p14="http://schemas.microsoft.com/office/powerpoint/2010/main" val="194905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5B1724-B39D-8D07-4F56-6E8811D640B0}"/>
              </a:ext>
            </a:extLst>
          </p:cNvPr>
          <p:cNvSpPr/>
          <p:nvPr/>
        </p:nvSpPr>
        <p:spPr>
          <a:xfrm>
            <a:off x="614016" y="3954007"/>
            <a:ext cx="11030718" cy="2691342"/>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BB75628-87BD-E43D-BD05-72534481D8D8}"/>
              </a:ext>
            </a:extLst>
          </p:cNvPr>
          <p:cNvSpPr txBox="1"/>
          <p:nvPr/>
        </p:nvSpPr>
        <p:spPr>
          <a:xfrm>
            <a:off x="3115340" y="3964636"/>
            <a:ext cx="8122926" cy="4284763"/>
          </a:xfrm>
          <a:prstGeom prst="rect">
            <a:avLst/>
          </a:prstGeom>
          <a:noFill/>
        </p:spPr>
        <p:txBody>
          <a:bodyPr wrap="square" rtlCol="0">
            <a:spAutoFit/>
          </a:bodyPr>
          <a:lstStyle/>
          <a:p>
            <a:pPr marL="0" marR="0" lvl="0" indent="0" algn="l" defTabSz="457200" rtl="0" eaLnBrk="1" fontAlgn="base" latinLnBrk="0" hangingPunct="1">
              <a:lnSpc>
                <a:spcPct val="114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DE9F3B"/>
                </a:solidFill>
                <a:effectLst/>
                <a:uLnTx/>
                <a:uFillTx/>
                <a:latin typeface="Poppins SemiBold" pitchFamily="2" charset="77"/>
                <a:ea typeface="ＭＳ Ｐゴシック" charset="0"/>
                <a:cs typeface="Poppins SemiBold" pitchFamily="2" charset="77"/>
              </a:rPr>
              <a:t>Key Results</a:t>
            </a:r>
          </a:p>
          <a:p>
            <a:pPr marL="285750" marR="0" lvl="0" indent="-285750" algn="l" defTabSz="457200" rtl="0" eaLnBrk="1" fontAlgn="base" latinLnBrk="0" hangingPunct="1">
              <a:lnSpc>
                <a:spcPct val="114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rPr>
              <a:t>Excellent safety </a:t>
            </a:r>
            <a:r>
              <a:rPr lang="en-US" sz="2000">
                <a:solidFill>
                  <a:srgbClr val="850D36"/>
                </a:solidFill>
                <a:latin typeface="Poppins Medium" pitchFamily="2" charset="77"/>
                <a:ea typeface="Calibri" panose="020F0502020204030204" pitchFamily="34" charset="0"/>
                <a:cs typeface="Poppins Medium" pitchFamily="2" charset="77"/>
              </a:rPr>
              <a:t>p</a:t>
            </a:r>
            <a:r>
              <a:rPr kumimoji="0" lang="en-US" sz="2000" b="0" i="0" u="none" strike="noStrike" kern="1200" cap="none" spc="0" normalizeH="0" baseline="0" noProof="0" err="1">
                <a:ln>
                  <a:noFill/>
                </a:ln>
                <a:solidFill>
                  <a:srgbClr val="850D36"/>
                </a:solidFill>
                <a:effectLst/>
                <a:uLnTx/>
                <a:uFillTx/>
                <a:latin typeface="Poppins Medium" pitchFamily="2" charset="77"/>
                <a:ea typeface="Calibri" panose="020F0502020204030204" pitchFamily="34" charset="0"/>
                <a:cs typeface="Poppins Medium" pitchFamily="2" charset="77"/>
              </a:rPr>
              <a:t>rofile</a:t>
            </a:r>
            <a:r>
              <a:rPr kumimoji="0" lang="en-US" sz="20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rPr>
              <a:t> for mothers and infants</a:t>
            </a:r>
          </a:p>
          <a:p>
            <a:pPr marL="285750" marR="0" lvl="0" indent="-285750" algn="l" defTabSz="457200" rtl="0" eaLnBrk="1" fontAlgn="base" latinLnBrk="0" hangingPunct="1">
              <a:lnSpc>
                <a:spcPct val="114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rPr>
              <a:t>No maternal or infant serious adverse effects (SAEs) were related to PrEP ring</a:t>
            </a:r>
          </a:p>
          <a:p>
            <a:pPr marL="285750" marR="0" lvl="0" indent="-285750" algn="l" defTabSz="457200" rtl="0" eaLnBrk="1" fontAlgn="base" latinLnBrk="0" hangingPunct="1">
              <a:lnSpc>
                <a:spcPct val="114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rPr>
              <a:t>Very little dapivirine passed to milk and even less to babies</a:t>
            </a:r>
          </a:p>
          <a:p>
            <a:pPr marL="285750" marR="0" lvl="0" indent="-285750" algn="l" defTabSz="457200" rtl="0" eaLnBrk="1" fontAlgn="base" latinLnBrk="0" hangingPunct="1">
              <a:lnSpc>
                <a:spcPct val="114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rPr>
              <a:t>Adherence and acceptability generally high</a:t>
            </a:r>
          </a:p>
          <a:p>
            <a:pPr marL="285750" marR="0" lvl="0" indent="-285750" algn="l" defTabSz="457200" rtl="0" eaLnBrk="1" fontAlgn="base" latinLnBrk="0" hangingPunct="1">
              <a:lnSpc>
                <a:spcPct val="114000"/>
              </a:lnSpc>
              <a:spcBef>
                <a:spcPts val="60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endParaRPr>
          </a:p>
          <a:p>
            <a:pPr marL="0" marR="0" lvl="0" indent="0" algn="l" defTabSz="457200" rtl="0" eaLnBrk="1" fontAlgn="base" latinLnBrk="0" hangingPunct="1">
              <a:lnSpc>
                <a:spcPct val="114000"/>
              </a:lnSpc>
              <a:spcBef>
                <a:spcPts val="600"/>
              </a:spcBef>
              <a:spcAft>
                <a:spcPts val="1200"/>
              </a:spcAft>
              <a:buClrTx/>
              <a:buSzTx/>
              <a:buFontTx/>
              <a:buNone/>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endParaRPr>
          </a:p>
          <a:p>
            <a:pPr marL="0" marR="0" lvl="0" indent="0" algn="l" defTabSz="457200" rtl="0" eaLnBrk="1" fontAlgn="base" latinLnBrk="0" hangingPunct="1">
              <a:lnSpc>
                <a:spcPct val="114000"/>
              </a:lnSpc>
              <a:spcBef>
                <a:spcPts val="600"/>
              </a:spcBef>
              <a:spcAft>
                <a:spcPts val="1200"/>
              </a:spcAft>
              <a:buClrTx/>
              <a:buSzTx/>
              <a:buFontTx/>
              <a:buNone/>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ＭＳ Ｐゴシック" charset="0"/>
              <a:cs typeface="Poppins Medium" pitchFamily="2" charset="77"/>
            </a:endParaRPr>
          </a:p>
        </p:txBody>
      </p:sp>
      <p:sp>
        <p:nvSpPr>
          <p:cNvPr id="2" name="Rectangle 1">
            <a:extLst>
              <a:ext uri="{FF2B5EF4-FFF2-40B4-BE49-F238E27FC236}">
                <a16:creationId xmlns:a16="http://schemas.microsoft.com/office/drawing/2014/main" id="{4C619751-71DB-C468-FCE9-7CDAD91B8CF4}"/>
              </a:ext>
            </a:extLst>
          </p:cNvPr>
          <p:cNvSpPr/>
          <p:nvPr/>
        </p:nvSpPr>
        <p:spPr>
          <a:xfrm>
            <a:off x="614016" y="1393675"/>
            <a:ext cx="11001690" cy="2369367"/>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5B3C6786-1B8C-F434-7F95-59EE496785EF}"/>
              </a:ext>
            </a:extLst>
          </p:cNvPr>
          <p:cNvSpPr txBox="1">
            <a:spLocks/>
          </p:cNvSpPr>
          <p:nvPr/>
        </p:nvSpPr>
        <p:spPr>
          <a:xfrm>
            <a:off x="486505" y="382734"/>
            <a:ext cx="1109148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PrEP ring </a:t>
            </a:r>
            <a:r>
              <a:rPr lang="en-US" sz="3200" b="1">
                <a:solidFill>
                  <a:srgbClr val="29676B"/>
                </a:solidFill>
                <a:latin typeface="Poppins SemiBold" pitchFamily="2" charset="77"/>
                <a:cs typeface="Poppins SemiBold" pitchFamily="2" charset="77"/>
              </a:rPr>
              <a:t>s</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afety</a:t>
            </a: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 </a:t>
            </a:r>
            <a:r>
              <a:rPr lang="en-US" sz="3200" b="1">
                <a:solidFill>
                  <a:srgbClr val="29676B"/>
                </a:solidFill>
                <a:latin typeface="Poppins SemiBold" pitchFamily="2" charset="77"/>
                <a:cs typeface="Poppins SemiBold" pitchFamily="2" charset="77"/>
              </a:rPr>
              <a:t>d</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uring</a:t>
            </a: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 </a:t>
            </a:r>
            <a:r>
              <a:rPr lang="en-US" sz="3200" b="1">
                <a:solidFill>
                  <a:srgbClr val="29676B"/>
                </a:solidFill>
                <a:latin typeface="Poppins SemiBold" pitchFamily="2" charset="77"/>
                <a:cs typeface="Poppins SemiBold" pitchFamily="2" charset="77"/>
              </a:rPr>
              <a:t>b</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reastfeeding</a:t>
            </a: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 Summary of results from the B-PROTECTED Study</a:t>
            </a:r>
          </a:p>
        </p:txBody>
      </p:sp>
      <p:sp>
        <p:nvSpPr>
          <p:cNvPr id="16" name="TextBox 15">
            <a:extLst>
              <a:ext uri="{FF2B5EF4-FFF2-40B4-BE49-F238E27FC236}">
                <a16:creationId xmlns:a16="http://schemas.microsoft.com/office/drawing/2014/main" id="{106F06E9-6004-901F-34C1-C47A65960693}"/>
              </a:ext>
            </a:extLst>
          </p:cNvPr>
          <p:cNvSpPr txBox="1"/>
          <p:nvPr/>
        </p:nvSpPr>
        <p:spPr>
          <a:xfrm>
            <a:off x="3115340" y="1426782"/>
            <a:ext cx="8622932" cy="2369367"/>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DE9F3B"/>
                </a:solidFill>
                <a:effectLst/>
                <a:uLnTx/>
                <a:uFillTx/>
                <a:latin typeface="Poppins SemiBold"/>
                <a:ea typeface="ＭＳ Ｐゴシック"/>
                <a:cs typeface="Poppins SemiBold"/>
              </a:rPr>
              <a:t>Study Design</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rgbClr val="850D36"/>
                </a:solidFill>
                <a:latin typeface="Poppins Medium"/>
                <a:ea typeface="ＭＳ Ｐゴシック"/>
                <a:cs typeface="Poppins Medium"/>
              </a:rPr>
              <a:t>Enrolled approximately 200 exclusive breastfeeding mother-infant pairs, randomized to </a:t>
            </a:r>
            <a:r>
              <a:rPr lang="en-US" sz="2000" err="1">
                <a:solidFill>
                  <a:srgbClr val="850D36"/>
                </a:solidFill>
                <a:latin typeface="Poppins Medium"/>
                <a:ea typeface="ＭＳ Ｐゴシック"/>
                <a:cs typeface="Poppins Medium"/>
              </a:rPr>
              <a:t>PrEP</a:t>
            </a:r>
            <a:r>
              <a:rPr lang="en-US" sz="2000">
                <a:solidFill>
                  <a:srgbClr val="850D36"/>
                </a:solidFill>
                <a:latin typeface="Poppins Medium"/>
                <a:ea typeface="ＭＳ Ｐゴシック"/>
                <a:cs typeface="Poppins Medium"/>
              </a:rPr>
              <a:t> ring or oral </a:t>
            </a:r>
            <a:r>
              <a:rPr lang="en-US" sz="2000" err="1">
                <a:solidFill>
                  <a:srgbClr val="850D36"/>
                </a:solidFill>
                <a:latin typeface="Poppins Medium"/>
                <a:ea typeface="ＭＳ Ｐゴシック"/>
                <a:cs typeface="Poppins Medium"/>
              </a:rPr>
              <a:t>PrEP</a:t>
            </a:r>
            <a:endParaRPr lang="en-US" sz="2000">
              <a:solidFill>
                <a:srgbClr val="850D36"/>
              </a:solidFill>
              <a:latin typeface="Poppins Medium"/>
              <a:ea typeface="ＭＳ Ｐゴシック"/>
              <a:cs typeface="Poppins Medium"/>
            </a:endParaRP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a:ea typeface="ＭＳ Ｐゴシック"/>
                <a:cs typeface="Poppins Medium"/>
              </a:rPr>
              <a:t>Study </a:t>
            </a:r>
            <a:r>
              <a:rPr lang="en-US" sz="2000">
                <a:solidFill>
                  <a:srgbClr val="850D36"/>
                </a:solidFill>
                <a:latin typeface="Poppins Medium"/>
                <a:ea typeface="ＭＳ Ｐゴシック"/>
                <a:cs typeface="Poppins Medium"/>
              </a:rPr>
              <a:t>product </a:t>
            </a:r>
            <a:r>
              <a:rPr kumimoji="0" lang="en-US" sz="2000" b="0" i="0" u="none" strike="noStrike" kern="1200" cap="none" spc="0" normalizeH="0" baseline="0" noProof="0">
                <a:ln>
                  <a:noFill/>
                </a:ln>
                <a:solidFill>
                  <a:srgbClr val="850D36"/>
                </a:solidFill>
                <a:effectLst/>
                <a:uLnTx/>
                <a:uFillTx/>
                <a:latin typeface="Poppins Medium"/>
                <a:ea typeface="ＭＳ Ｐゴシック"/>
                <a:cs typeface="Poppins Medium"/>
              </a:rPr>
              <a:t>used for 12 weeks</a:t>
            </a:r>
            <a:endParaRPr lang="en-US" sz="2000" b="0" i="0" u="none" strike="noStrike" kern="1200" cap="none" spc="0" normalizeH="0" baseline="0" noProof="0">
              <a:ln>
                <a:noFill/>
              </a:ln>
              <a:solidFill>
                <a:srgbClr val="850D36"/>
              </a:solidFill>
              <a:effectLst/>
              <a:uLnTx/>
              <a:uFillTx/>
              <a:latin typeface="Poppins Medium"/>
              <a:ea typeface="ＭＳ Ｐゴシック"/>
              <a:cs typeface="Poppins Medium"/>
            </a:endParaRP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a:ea typeface="ＭＳ Ｐゴシック"/>
                <a:cs typeface="Poppins Medium"/>
              </a:rPr>
              <a:t>Assessed maternal and infant safety, drug levels, acceptability and adherence</a:t>
            </a:r>
            <a:endParaRPr lang="en-US" sz="2000" b="0" i="0" u="none" strike="noStrike" kern="1200" cap="none" spc="0" normalizeH="0" baseline="0" noProof="0">
              <a:ln>
                <a:noFill/>
              </a:ln>
              <a:solidFill>
                <a:srgbClr val="850D36"/>
              </a:solidFill>
              <a:effectLst/>
              <a:uLnTx/>
              <a:uFillTx/>
              <a:latin typeface="Poppins Medium"/>
              <a:ea typeface="ＭＳ Ｐゴシック"/>
              <a:cs typeface="Poppins Medium"/>
            </a:endParaRPr>
          </a:p>
        </p:txBody>
      </p:sp>
      <p:sp>
        <p:nvSpPr>
          <p:cNvPr id="21" name="Rectangle 20">
            <a:extLst>
              <a:ext uri="{FF2B5EF4-FFF2-40B4-BE49-F238E27FC236}">
                <a16:creationId xmlns:a16="http://schemas.microsoft.com/office/drawing/2014/main" id="{C2038EBA-BCD8-2BB0-26C9-2527F22BA09C}"/>
              </a:ext>
            </a:extLst>
          </p:cNvPr>
          <p:cNvSpPr/>
          <p:nvPr/>
        </p:nvSpPr>
        <p:spPr>
          <a:xfrm>
            <a:off x="557661" y="1393676"/>
            <a:ext cx="67683" cy="23693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58C50CE-B1D4-1329-4200-D7B8F0F08A32}"/>
              </a:ext>
            </a:extLst>
          </p:cNvPr>
          <p:cNvSpPr/>
          <p:nvPr/>
        </p:nvSpPr>
        <p:spPr>
          <a:xfrm>
            <a:off x="557660" y="3954006"/>
            <a:ext cx="67683" cy="241904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7CE19AEA-0CF4-A72F-5AEA-48716FB03F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703" y="1360568"/>
            <a:ext cx="1810357" cy="22622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FF5FE9-B950-C2CB-632B-28CBF5C7CD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343" y="3975471"/>
            <a:ext cx="2465372" cy="2397579"/>
          </a:xfrm>
          <a:prstGeom prst="rect">
            <a:avLst/>
          </a:prstGeom>
        </p:spPr>
      </p:pic>
    </p:spTree>
    <p:extLst>
      <p:ext uri="{BB962C8B-B14F-4D97-AF65-F5344CB8AC3E}">
        <p14:creationId xmlns:p14="http://schemas.microsoft.com/office/powerpoint/2010/main" val="4289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8D1871-FC47-6632-2D11-DD5014DA9D4A}"/>
              </a:ext>
            </a:extLst>
          </p:cNvPr>
          <p:cNvSpPr>
            <a:spLocks noGrp="1"/>
          </p:cNvSpPr>
          <p:nvPr>
            <p:ph idx="11"/>
          </p:nvPr>
        </p:nvSpPr>
        <p:spPr>
          <a:xfrm>
            <a:off x="5814237" y="2476956"/>
            <a:ext cx="4945912" cy="3700007"/>
          </a:xfrm>
        </p:spPr>
        <p:txBody>
          <a:bodyPr/>
          <a:lstStyle/>
          <a:p>
            <a:r>
              <a:rPr lang="en-US"/>
              <a:t>Enrolled approximately 550 participants total during different stages of pregnancy, randomized to PrEP ring or oral PrEP</a:t>
            </a:r>
          </a:p>
          <a:p>
            <a:r>
              <a:rPr lang="en-US"/>
              <a:t>PrEP ring used from enrollment through delivery</a:t>
            </a:r>
            <a:endParaRPr lang="en-US">
              <a:solidFill>
                <a:prstClr val="black"/>
              </a:solidFill>
              <a:latin typeface="Candara"/>
            </a:endParaRPr>
          </a:p>
          <a:p>
            <a:r>
              <a:rPr lang="en-US"/>
              <a:t>Infants followed through 1 year</a:t>
            </a:r>
            <a:endParaRPr lang="en-US">
              <a:solidFill>
                <a:prstClr val="black"/>
              </a:solidFill>
              <a:latin typeface="Candara"/>
            </a:endParaRPr>
          </a:p>
          <a:p>
            <a:endParaRPr lang="en-GB"/>
          </a:p>
        </p:txBody>
      </p:sp>
      <p:sp>
        <p:nvSpPr>
          <p:cNvPr id="2" name="Content Placeholder 1">
            <a:extLst>
              <a:ext uri="{FF2B5EF4-FFF2-40B4-BE49-F238E27FC236}">
                <a16:creationId xmlns:a16="http://schemas.microsoft.com/office/drawing/2014/main" id="{CE8E5DE4-5CF3-D55F-A087-7DDFC84E974D}"/>
              </a:ext>
            </a:extLst>
          </p:cNvPr>
          <p:cNvSpPr>
            <a:spLocks noGrp="1"/>
          </p:cNvSpPr>
          <p:nvPr>
            <p:ph idx="1"/>
          </p:nvPr>
        </p:nvSpPr>
        <p:spPr>
          <a:xfrm>
            <a:off x="838199" y="2476956"/>
            <a:ext cx="4701363" cy="3700007"/>
          </a:xfrm>
        </p:spPr>
        <p:txBody>
          <a:bodyPr/>
          <a:lstStyle/>
          <a:p>
            <a:r>
              <a:rPr lang="en-US"/>
              <a:t>Eighty-six i</a:t>
            </a:r>
            <a:r>
              <a:rPr lang="en-US" sz="2800"/>
              <a:t>ncident PrEP ring pregnancies in the ASPIRE (Phase 3) trial</a:t>
            </a:r>
          </a:p>
          <a:p>
            <a:r>
              <a:rPr lang="en-US"/>
              <a:t>PrEP ring discontinued at time of pregnancy awareness</a:t>
            </a:r>
            <a:endParaRPr lang="en-US">
              <a:solidFill>
                <a:prstClr val="black"/>
              </a:solidFill>
              <a:latin typeface="Candara"/>
            </a:endParaRPr>
          </a:p>
          <a:p>
            <a:r>
              <a:rPr lang="en-US"/>
              <a:t>Infants followed through 1 year as part of EMBRACE/MTN-016</a:t>
            </a:r>
            <a:endParaRPr lang="en-US">
              <a:solidFill>
                <a:prstClr val="black"/>
              </a:solidFill>
              <a:latin typeface="Candara"/>
            </a:endParaRPr>
          </a:p>
          <a:p>
            <a:endParaRPr lang="en-US" sz="2800"/>
          </a:p>
          <a:p>
            <a:endParaRPr lang="en-GB"/>
          </a:p>
        </p:txBody>
      </p:sp>
      <p:sp>
        <p:nvSpPr>
          <p:cNvPr id="4" name="Title 3">
            <a:extLst>
              <a:ext uri="{FF2B5EF4-FFF2-40B4-BE49-F238E27FC236}">
                <a16:creationId xmlns:a16="http://schemas.microsoft.com/office/drawing/2014/main" id="{B5558CCB-F220-3CB9-56F5-91F62CFD65FD}"/>
              </a:ext>
            </a:extLst>
          </p:cNvPr>
          <p:cNvSpPr>
            <a:spLocks noGrp="1"/>
          </p:cNvSpPr>
          <p:nvPr>
            <p:ph type="title"/>
          </p:nvPr>
        </p:nvSpPr>
        <p:spPr/>
        <p:txBody>
          <a:bodyPr>
            <a:normAutofit/>
          </a:bodyPr>
          <a:lstStyle/>
          <a:p>
            <a:r>
              <a:rPr lang="en-US" sz="2800"/>
              <a:t>Sources of PrEP ring pregnancy safety data</a:t>
            </a:r>
          </a:p>
        </p:txBody>
      </p:sp>
      <p:pic>
        <p:nvPicPr>
          <p:cNvPr id="11" name="Picture 2" descr="ASPIRE Logo">
            <a:extLst>
              <a:ext uri="{FF2B5EF4-FFF2-40B4-BE49-F238E27FC236}">
                <a16:creationId xmlns:a16="http://schemas.microsoft.com/office/drawing/2014/main" id="{25C9DEDC-2D28-7839-52F9-BEFD28AA4D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6222" y="1333956"/>
            <a:ext cx="243068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9AAEBBA-5C5A-4541-0F68-1E99BE9522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7557" y="1324278"/>
            <a:ext cx="2649600" cy="100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75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5B1724-B39D-8D07-4F56-6E8811D640B0}"/>
              </a:ext>
            </a:extLst>
          </p:cNvPr>
          <p:cNvSpPr/>
          <p:nvPr/>
        </p:nvSpPr>
        <p:spPr>
          <a:xfrm>
            <a:off x="614016" y="3542181"/>
            <a:ext cx="11030718" cy="2433315"/>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BB75628-87BD-E43D-BD05-72534481D8D8}"/>
              </a:ext>
            </a:extLst>
          </p:cNvPr>
          <p:cNvSpPr txBox="1"/>
          <p:nvPr/>
        </p:nvSpPr>
        <p:spPr>
          <a:xfrm>
            <a:off x="3511765" y="3510310"/>
            <a:ext cx="8122926" cy="3976986"/>
          </a:xfrm>
          <a:prstGeom prst="rect">
            <a:avLst/>
          </a:prstGeom>
          <a:noFill/>
        </p:spPr>
        <p:txBody>
          <a:bodyPr wrap="square" rtlCol="0">
            <a:spAutoFit/>
          </a:bodyPr>
          <a:lstStyle/>
          <a:p>
            <a:pPr marL="0" marR="0" lvl="0" indent="0" algn="l" defTabSz="457200" rtl="0" eaLnBrk="1" fontAlgn="base" latinLnBrk="0" hangingPunct="1">
              <a:lnSpc>
                <a:spcPct val="114000"/>
              </a:lnSpc>
              <a:spcBef>
                <a:spcPts val="600"/>
              </a:spcBef>
              <a:spcAft>
                <a:spcPts val="0"/>
              </a:spcAft>
              <a:buClrTx/>
              <a:buSzTx/>
              <a:buFontTx/>
              <a:buNone/>
              <a:tabLst/>
              <a:defRPr/>
            </a:pPr>
            <a:r>
              <a:rPr kumimoji="0" lang="en-US" sz="2000" b="1" i="0" u="none" strike="noStrike" kern="1200" cap="none" spc="0" normalizeH="0" baseline="0" noProof="0">
                <a:ln>
                  <a:noFill/>
                </a:ln>
                <a:solidFill>
                  <a:srgbClr val="DE9F3B"/>
                </a:solidFill>
                <a:effectLst/>
                <a:uLnTx/>
                <a:uFillTx/>
                <a:latin typeface="Poppins SemiBold" pitchFamily="2" charset="77"/>
                <a:ea typeface="ＭＳ Ｐゴシック" charset="0"/>
                <a:cs typeface="Poppins SemiBold" pitchFamily="2" charset="77"/>
              </a:rPr>
              <a:t>Second and third trimester exposure</a:t>
            </a:r>
            <a:r>
              <a:rPr kumimoji="0" lang="en-US" sz="2000" b="1" i="0" u="none" strike="noStrike" kern="1200" cap="none" spc="0" normalizeH="0" baseline="30000" noProof="0">
                <a:ln>
                  <a:noFill/>
                </a:ln>
                <a:solidFill>
                  <a:srgbClr val="DE9F3B"/>
                </a:solidFill>
                <a:effectLst/>
                <a:uLnTx/>
                <a:uFillTx/>
                <a:latin typeface="Poppins SemiBold" pitchFamily="2" charset="77"/>
                <a:ea typeface="ＭＳ Ｐゴシック" charset="0"/>
                <a:cs typeface="Poppins SemiBold" pitchFamily="2" charset="77"/>
              </a:rPr>
              <a:t>9</a:t>
            </a:r>
            <a:r>
              <a:rPr kumimoji="0" lang="en-US" sz="2000" b="1" i="0" u="none" strike="noStrike" kern="1200" cap="none" spc="0" normalizeH="0" baseline="0" noProof="0">
                <a:ln>
                  <a:noFill/>
                </a:ln>
                <a:solidFill>
                  <a:srgbClr val="DE9F3B"/>
                </a:solidFill>
                <a:effectLst/>
                <a:uLnTx/>
                <a:uFillTx/>
                <a:latin typeface="Poppins SemiBold" pitchFamily="2" charset="77"/>
                <a:ea typeface="ＭＳ Ｐゴシック" charset="0"/>
                <a:cs typeface="Poppins SemiBold" pitchFamily="2" charset="77"/>
              </a:rPr>
              <a:t> </a:t>
            </a:r>
          </a:p>
          <a:p>
            <a:pPr marL="285750" indent="-285750" defTabSz="457200" fontAlgn="base">
              <a:lnSpc>
                <a:spcPct val="114000"/>
              </a:lnSpc>
              <a:spcBef>
                <a:spcPts val="600"/>
              </a:spcBef>
              <a:buFont typeface="Arial" panose="020B0604020202020204" pitchFamily="34" charset="0"/>
              <a:buChar char="•"/>
              <a:defRPr/>
            </a:pPr>
            <a:r>
              <a:rPr lang="en-US" sz="2000">
                <a:solidFill>
                  <a:srgbClr val="850D36"/>
                </a:solidFill>
                <a:latin typeface="Poppins Medium" pitchFamily="2" charset="77"/>
                <a:ea typeface="ＭＳ Ｐゴシック" charset="0"/>
                <a:cs typeface="Poppins Medium" pitchFamily="2" charset="77"/>
              </a:rPr>
              <a:t>Not associated with preterm birth or stillbirth</a:t>
            </a:r>
          </a:p>
          <a:p>
            <a:pPr marL="285750" indent="-285750" defTabSz="457200" fontAlgn="base">
              <a:lnSpc>
                <a:spcPct val="114000"/>
              </a:lnSpc>
              <a:spcBef>
                <a:spcPts val="600"/>
              </a:spcBef>
              <a:buFont typeface="Arial" panose="020B0604020202020204" pitchFamily="34" charset="0"/>
              <a:buChar char="•"/>
              <a:defRPr/>
            </a:pPr>
            <a:r>
              <a:rPr lang="en-US" sz="2000">
                <a:solidFill>
                  <a:srgbClr val="850D36"/>
                </a:solidFill>
                <a:latin typeface="Poppins Medium" pitchFamily="2" charset="77"/>
                <a:ea typeface="ＭＳ Ｐゴシック" charset="0"/>
                <a:cs typeface="Poppins Medium" pitchFamily="2" charset="77"/>
              </a:rPr>
              <a:t>Pregnancy complications were uncommon, and similar to background rates observed in study communities</a:t>
            </a:r>
          </a:p>
          <a:p>
            <a:pPr marL="285750" indent="-285750" defTabSz="457200" fontAlgn="base">
              <a:lnSpc>
                <a:spcPct val="114000"/>
              </a:lnSpc>
              <a:spcBef>
                <a:spcPts val="600"/>
              </a:spcBef>
              <a:buFont typeface="Arial" panose="020B0604020202020204" pitchFamily="34" charset="0"/>
              <a:buChar char="•"/>
              <a:defRPr/>
            </a:pPr>
            <a:r>
              <a:rPr lang="en-US" sz="2000">
                <a:solidFill>
                  <a:srgbClr val="850D36"/>
                </a:solidFill>
                <a:latin typeface="Poppins Medium" pitchFamily="2" charset="77"/>
                <a:ea typeface="ＭＳ Ｐゴシック" charset="0"/>
                <a:cs typeface="Poppins Medium" pitchFamily="2" charset="77"/>
              </a:rPr>
              <a:t>No maternal or infant SAEs were related to PrEP ring</a:t>
            </a:r>
          </a:p>
          <a:p>
            <a:pPr marL="285750" indent="-285750" defTabSz="457200" fontAlgn="base">
              <a:lnSpc>
                <a:spcPct val="114000"/>
              </a:lnSpc>
              <a:spcBef>
                <a:spcPts val="600"/>
              </a:spcBef>
              <a:buFont typeface="Arial" panose="020B0604020202020204" pitchFamily="34" charset="0"/>
              <a:buChar char="•"/>
              <a:defRPr/>
            </a:pPr>
            <a:r>
              <a:rPr lang="en-US" sz="2000">
                <a:solidFill>
                  <a:srgbClr val="850D36"/>
                </a:solidFill>
                <a:latin typeface="Poppins Medium" pitchFamily="2" charset="77"/>
                <a:ea typeface="ＭＳ Ｐゴシック" charset="0"/>
                <a:cs typeface="Poppins Medium" pitchFamily="2" charset="77"/>
              </a:rPr>
              <a:t>No HIV seroconversions</a:t>
            </a:r>
          </a:p>
          <a:p>
            <a:pPr marL="285750" marR="0" lvl="0" indent="-285750" algn="l" defTabSz="457200" rtl="0" eaLnBrk="1" fontAlgn="base" latinLnBrk="0" hangingPunct="1">
              <a:lnSpc>
                <a:spcPct val="114000"/>
              </a:lnSpc>
              <a:spcBef>
                <a:spcPts val="60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endParaRPr>
          </a:p>
          <a:p>
            <a:pPr marL="0" marR="0" lvl="0" indent="0" algn="l" defTabSz="457200" rtl="0" eaLnBrk="1" fontAlgn="base" latinLnBrk="0" hangingPunct="1">
              <a:lnSpc>
                <a:spcPct val="114000"/>
              </a:lnSpc>
              <a:spcBef>
                <a:spcPts val="600"/>
              </a:spcBef>
              <a:spcAft>
                <a:spcPts val="1200"/>
              </a:spcAft>
              <a:buClrTx/>
              <a:buSzTx/>
              <a:buFontTx/>
              <a:buNone/>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Calibri" panose="020F0502020204030204" pitchFamily="34" charset="0"/>
              <a:cs typeface="Poppins Medium" pitchFamily="2" charset="77"/>
            </a:endParaRPr>
          </a:p>
          <a:p>
            <a:pPr marL="0" marR="0" lvl="0" indent="0" algn="l" defTabSz="457200" rtl="0" eaLnBrk="1" fontAlgn="base" latinLnBrk="0" hangingPunct="1">
              <a:lnSpc>
                <a:spcPct val="114000"/>
              </a:lnSpc>
              <a:spcBef>
                <a:spcPts val="600"/>
              </a:spcBef>
              <a:spcAft>
                <a:spcPts val="1200"/>
              </a:spcAft>
              <a:buClrTx/>
              <a:buSzTx/>
              <a:buFontTx/>
              <a:buNone/>
              <a:tabLst/>
              <a:defRPr/>
            </a:pPr>
            <a:endParaRPr kumimoji="0" lang="en-US" sz="1800" b="0" i="0" u="none" strike="noStrike" kern="1200" cap="none" spc="0" normalizeH="0" baseline="0" noProof="0">
              <a:ln>
                <a:noFill/>
              </a:ln>
              <a:solidFill>
                <a:srgbClr val="850D36"/>
              </a:solidFill>
              <a:effectLst/>
              <a:uLnTx/>
              <a:uFillTx/>
              <a:latin typeface="Poppins Medium" pitchFamily="2" charset="77"/>
              <a:ea typeface="ＭＳ Ｐゴシック" charset="0"/>
              <a:cs typeface="Poppins Medium" pitchFamily="2" charset="77"/>
            </a:endParaRPr>
          </a:p>
        </p:txBody>
      </p:sp>
      <p:sp>
        <p:nvSpPr>
          <p:cNvPr id="2" name="Rectangle 1">
            <a:extLst>
              <a:ext uri="{FF2B5EF4-FFF2-40B4-BE49-F238E27FC236}">
                <a16:creationId xmlns:a16="http://schemas.microsoft.com/office/drawing/2014/main" id="{4C619751-71DB-C468-FCE9-7CDAD91B8CF4}"/>
              </a:ext>
            </a:extLst>
          </p:cNvPr>
          <p:cNvSpPr/>
          <p:nvPr/>
        </p:nvSpPr>
        <p:spPr>
          <a:xfrm>
            <a:off x="614016" y="1255451"/>
            <a:ext cx="11001690" cy="2092240"/>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5B3C6786-1B8C-F434-7F95-59EE496785EF}"/>
              </a:ext>
            </a:extLst>
          </p:cNvPr>
          <p:cNvSpPr txBox="1">
            <a:spLocks/>
          </p:cNvSpPr>
          <p:nvPr/>
        </p:nvSpPr>
        <p:spPr>
          <a:xfrm>
            <a:off x="486505" y="382734"/>
            <a:ext cx="1109148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Key findings - PrEP ring </a:t>
            </a:r>
            <a:r>
              <a:rPr lang="en-US" sz="3200" b="1">
                <a:solidFill>
                  <a:srgbClr val="29676B"/>
                </a:solidFill>
                <a:latin typeface="Poppins SemiBold" pitchFamily="2" charset="77"/>
                <a:cs typeface="Poppins SemiBold" pitchFamily="2" charset="77"/>
              </a:rPr>
              <a:t>s</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afety</a:t>
            </a: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 </a:t>
            </a:r>
            <a:r>
              <a:rPr lang="en-US" sz="3200" b="1">
                <a:solidFill>
                  <a:srgbClr val="29676B"/>
                </a:solidFill>
                <a:latin typeface="Poppins SemiBold" pitchFamily="2" charset="77"/>
                <a:cs typeface="Poppins SemiBold" pitchFamily="2" charset="77"/>
              </a:rPr>
              <a:t>d</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uring</a:t>
            </a:r>
            <a:r>
              <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rPr>
              <a:t> </a:t>
            </a:r>
            <a:r>
              <a:rPr lang="en-US" sz="3200" b="1">
                <a:solidFill>
                  <a:srgbClr val="29676B"/>
                </a:solidFill>
                <a:latin typeface="Poppins SemiBold" pitchFamily="2" charset="77"/>
                <a:cs typeface="Poppins SemiBold" pitchFamily="2" charset="77"/>
              </a:rPr>
              <a:t>p</a:t>
            </a:r>
            <a:r>
              <a:rPr kumimoji="0" lang="en-US" sz="3200" b="1" i="0" u="none" strike="noStrike" kern="1200" cap="none" spc="0" normalizeH="0" baseline="0" noProof="0" err="1">
                <a:ln>
                  <a:noFill/>
                </a:ln>
                <a:solidFill>
                  <a:srgbClr val="29676B"/>
                </a:solidFill>
                <a:effectLst/>
                <a:uLnTx/>
                <a:uFillTx/>
                <a:latin typeface="Poppins SemiBold" pitchFamily="2" charset="77"/>
                <a:ea typeface="+mj-ea"/>
                <a:cs typeface="Poppins SemiBold" pitchFamily="2" charset="77"/>
              </a:rPr>
              <a:t>regnancy</a:t>
            </a:r>
            <a:endParaRPr kumimoji="0" lang="en-US" sz="3200" b="1" i="0" u="none" strike="noStrike" kern="1200" cap="none" spc="0" normalizeH="0" baseline="0" noProof="0">
              <a:ln>
                <a:noFill/>
              </a:ln>
              <a:solidFill>
                <a:srgbClr val="29676B"/>
              </a:solidFill>
              <a:effectLst/>
              <a:uLnTx/>
              <a:uFillTx/>
              <a:latin typeface="Poppins SemiBold" pitchFamily="2" charset="77"/>
              <a:ea typeface="+mj-ea"/>
              <a:cs typeface="Poppins SemiBold" pitchFamily="2" charset="77"/>
            </a:endParaRPr>
          </a:p>
        </p:txBody>
      </p:sp>
      <p:sp>
        <p:nvSpPr>
          <p:cNvPr id="16" name="TextBox 15">
            <a:extLst>
              <a:ext uri="{FF2B5EF4-FFF2-40B4-BE49-F238E27FC236}">
                <a16:creationId xmlns:a16="http://schemas.microsoft.com/office/drawing/2014/main" id="{106F06E9-6004-901F-34C1-C47A65960693}"/>
              </a:ext>
            </a:extLst>
          </p:cNvPr>
          <p:cNvSpPr txBox="1"/>
          <p:nvPr/>
        </p:nvSpPr>
        <p:spPr>
          <a:xfrm>
            <a:off x="3521808" y="1288557"/>
            <a:ext cx="8216464" cy="201850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DE9F3B"/>
                </a:solidFill>
                <a:effectLst/>
                <a:uLnTx/>
                <a:uFillTx/>
                <a:latin typeface="Poppins SemiBold" pitchFamily="2" charset="77"/>
                <a:ea typeface="ＭＳ Ｐゴシック" charset="0"/>
                <a:cs typeface="Poppins SemiBold" pitchFamily="2" charset="77"/>
              </a:rPr>
              <a:t>Pre-conception and early pregnancy exposure</a:t>
            </a:r>
            <a:r>
              <a:rPr kumimoji="0" lang="en-US" sz="2000" b="1" i="0" u="none" strike="noStrike" kern="1200" cap="none" spc="0" normalizeH="0" baseline="30000" noProof="0">
                <a:ln>
                  <a:noFill/>
                </a:ln>
                <a:solidFill>
                  <a:srgbClr val="DE9F3B"/>
                </a:solidFill>
                <a:effectLst/>
                <a:uLnTx/>
                <a:uFillTx/>
                <a:latin typeface="Poppins SemiBold" pitchFamily="2" charset="77"/>
                <a:ea typeface="ＭＳ Ｐゴシック" charset="0"/>
                <a:cs typeface="Poppins SemiBold" pitchFamily="2" charset="77"/>
              </a:rPr>
              <a:t>8</a:t>
            </a:r>
            <a:r>
              <a:rPr kumimoji="0" lang="en-US" sz="2000" b="1" i="0" u="none" strike="noStrike" kern="1200" cap="none" spc="0" normalizeH="0" baseline="0" noProof="0">
                <a:ln>
                  <a:noFill/>
                </a:ln>
                <a:solidFill>
                  <a:srgbClr val="DE9F3B"/>
                </a:solidFill>
                <a:effectLst/>
                <a:uLnTx/>
                <a:uFillTx/>
                <a:latin typeface="Poppins SemiBold" pitchFamily="2" charset="77"/>
                <a:ea typeface="ＭＳ Ｐゴシック" charset="0"/>
                <a:cs typeface="Poppins SemiBold" pitchFamily="2" charset="77"/>
              </a:rPr>
              <a:t> </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rgbClr val="850D36"/>
                </a:solidFill>
                <a:latin typeface="Poppins Medium" pitchFamily="2" charset="77"/>
                <a:ea typeface="ＭＳ Ｐゴシック" charset="0"/>
                <a:cs typeface="Poppins Medium" pitchFamily="2" charset="77"/>
              </a:rPr>
              <a:t>No impact on fertility rates</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ＭＳ Ｐゴシック" charset="0"/>
                <a:cs typeface="Poppins Medium" pitchFamily="2" charset="77"/>
              </a:rPr>
              <a:t>Not associated with preterm birth or pregnancy loss</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kumimoji="0" lang="en-US" sz="2000" b="0" i="0" u="none" strike="noStrike" kern="1200" cap="none" spc="0" normalizeH="0" baseline="0" noProof="0">
                <a:ln>
                  <a:noFill/>
                </a:ln>
                <a:solidFill>
                  <a:srgbClr val="850D36"/>
                </a:solidFill>
                <a:effectLst/>
                <a:uLnTx/>
                <a:uFillTx/>
                <a:latin typeface="Poppins Medium" pitchFamily="2" charset="77"/>
                <a:ea typeface="ＭＳ Ｐゴシック" charset="0"/>
                <a:cs typeface="Poppins Medium" pitchFamily="2" charset="77"/>
              </a:rPr>
              <a:t>Not associated with congenital anomalies or poor infant growth</a:t>
            </a:r>
          </a:p>
        </p:txBody>
      </p:sp>
      <p:sp>
        <p:nvSpPr>
          <p:cNvPr id="21" name="Rectangle 20">
            <a:extLst>
              <a:ext uri="{FF2B5EF4-FFF2-40B4-BE49-F238E27FC236}">
                <a16:creationId xmlns:a16="http://schemas.microsoft.com/office/drawing/2014/main" id="{C2038EBA-BCD8-2BB0-26C9-2527F22BA09C}"/>
              </a:ext>
            </a:extLst>
          </p:cNvPr>
          <p:cNvSpPr/>
          <p:nvPr/>
        </p:nvSpPr>
        <p:spPr>
          <a:xfrm>
            <a:off x="557661" y="1255451"/>
            <a:ext cx="67683" cy="20922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58C50CE-B1D4-1329-4200-D7B8F0F08A32}"/>
              </a:ext>
            </a:extLst>
          </p:cNvPr>
          <p:cNvSpPr/>
          <p:nvPr/>
        </p:nvSpPr>
        <p:spPr>
          <a:xfrm>
            <a:off x="546330" y="3528180"/>
            <a:ext cx="67683" cy="24473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A03B1AA-9F62-9391-96AD-7307F07BC3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6859"/>
          <a:stretch/>
        </p:blipFill>
        <p:spPr>
          <a:xfrm>
            <a:off x="614013" y="3542180"/>
            <a:ext cx="2826633" cy="2603474"/>
          </a:xfrm>
          <a:prstGeom prst="rect">
            <a:avLst/>
          </a:prstGeom>
        </p:spPr>
      </p:pic>
      <p:pic>
        <p:nvPicPr>
          <p:cNvPr id="10" name="Picture 9">
            <a:extLst>
              <a:ext uri="{FF2B5EF4-FFF2-40B4-BE49-F238E27FC236}">
                <a16:creationId xmlns:a16="http://schemas.microsoft.com/office/drawing/2014/main" id="{F584BF78-ED65-2C35-FF04-77F9470125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4013" y="1257013"/>
            <a:ext cx="2826633" cy="2092239"/>
          </a:xfrm>
          <a:prstGeom prst="rect">
            <a:avLst/>
          </a:prstGeom>
        </p:spPr>
      </p:pic>
      <p:pic>
        <p:nvPicPr>
          <p:cNvPr id="13" name="Picture 2" descr="ASPIRE Logo">
            <a:extLst>
              <a:ext uri="{FF2B5EF4-FFF2-40B4-BE49-F238E27FC236}">
                <a16:creationId xmlns:a16="http://schemas.microsoft.com/office/drawing/2014/main" id="{DBCC807F-8DA9-D83A-7311-E27CFAF1E8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78473" y="1364321"/>
            <a:ext cx="822067" cy="3865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293AB30-0087-78E6-495E-058B2D634E3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33707" y="3601996"/>
            <a:ext cx="929940" cy="322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049237-0C48-7A48-F6E0-C22F657C78DB}"/>
              </a:ext>
            </a:extLst>
          </p:cNvPr>
          <p:cNvSpPr txBox="1"/>
          <p:nvPr/>
        </p:nvSpPr>
        <p:spPr>
          <a:xfrm>
            <a:off x="6032245" y="6370254"/>
            <a:ext cx="6094268" cy="461665"/>
          </a:xfrm>
          <a:prstGeom prst="rect">
            <a:avLst/>
          </a:prstGeom>
          <a:noFill/>
        </p:spPr>
        <p:txBody>
          <a:bodyPr wrap="square">
            <a:spAutoFit/>
          </a:bodyPr>
          <a:lstStyle/>
          <a:p>
            <a:pPr algn="r"/>
            <a:r>
              <a:rPr lang="en-US" sz="1200" baseline="30000"/>
              <a:t>8 </a:t>
            </a:r>
            <a:r>
              <a:rPr lang="en-US" sz="1200" err="1"/>
              <a:t>Makanani</a:t>
            </a:r>
            <a:r>
              <a:rPr lang="en-US" sz="1200"/>
              <a:t> et al. Pregnancy and infant outcomes. 2018</a:t>
            </a:r>
          </a:p>
          <a:p>
            <a:pPr algn="r"/>
            <a:r>
              <a:rPr lang="en-US" sz="1200" baseline="30000"/>
              <a:t>9 </a:t>
            </a:r>
            <a:r>
              <a:rPr lang="en-US" sz="1200"/>
              <a:t>B</a:t>
            </a:r>
            <a:r>
              <a:rPr kumimoji="0" lang="en-US" sz="1200" b="0" i="0" u="none" strike="noStrike" kern="1200" cap="none" spc="0" normalizeH="0" baseline="0" noProof="0" err="1">
                <a:ln>
                  <a:noFill/>
                </a:ln>
                <a:effectLst/>
                <a:uLnTx/>
                <a:uFillTx/>
                <a:ea typeface="+mn-ea"/>
                <a:cs typeface="+mn-cs"/>
              </a:rPr>
              <a:t>unge</a:t>
            </a:r>
            <a:r>
              <a:rPr kumimoji="0" lang="en-US" sz="1200" b="0" i="0" u="none" strike="noStrike" kern="1200" cap="none" spc="0" normalizeH="0" baseline="0" noProof="0">
                <a:ln>
                  <a:noFill/>
                </a:ln>
                <a:effectLst/>
                <a:uLnTx/>
                <a:uFillTx/>
                <a:ea typeface="+mn-ea"/>
                <a:cs typeface="+mn-cs"/>
              </a:rPr>
              <a:t> et al, </a:t>
            </a:r>
            <a:r>
              <a:rPr lang="en-US" sz="1200"/>
              <a:t>A safety study. </a:t>
            </a:r>
            <a:r>
              <a:rPr kumimoji="0" lang="en-US" sz="1200" b="0" i="0" u="none" strike="noStrike" kern="1200" cap="none" spc="0" normalizeH="0" baseline="0" noProof="0">
                <a:ln>
                  <a:noFill/>
                </a:ln>
                <a:effectLst/>
                <a:uLnTx/>
                <a:uFillTx/>
                <a:ea typeface="+mn-ea"/>
                <a:cs typeface="+mn-cs"/>
              </a:rPr>
              <a:t> 2023</a:t>
            </a:r>
            <a:endParaRPr lang="en-US" sz="1200"/>
          </a:p>
        </p:txBody>
      </p:sp>
    </p:spTree>
    <p:extLst>
      <p:ext uri="{BB962C8B-B14F-4D97-AF65-F5344CB8AC3E}">
        <p14:creationId xmlns:p14="http://schemas.microsoft.com/office/powerpoint/2010/main" val="75913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6BD2-3BDD-0E3A-5E51-198EE0355301}"/>
              </a:ext>
            </a:extLst>
          </p:cNvPr>
          <p:cNvSpPr>
            <a:spLocks noGrp="1"/>
          </p:cNvSpPr>
          <p:nvPr>
            <p:ph type="title"/>
          </p:nvPr>
        </p:nvSpPr>
        <p:spPr/>
        <p:txBody>
          <a:bodyPr/>
          <a:lstStyle/>
          <a:p>
            <a:r>
              <a:rPr lang="en-US"/>
              <a:t>Ring is an appealing option for PBFW </a:t>
            </a:r>
            <a:endParaRPr lang="en-GB"/>
          </a:p>
        </p:txBody>
      </p:sp>
      <p:sp>
        <p:nvSpPr>
          <p:cNvPr id="4" name="Rectangle: Rounded Corners 3">
            <a:extLst>
              <a:ext uri="{FF2B5EF4-FFF2-40B4-BE49-F238E27FC236}">
                <a16:creationId xmlns:a16="http://schemas.microsoft.com/office/drawing/2014/main" id="{D4D4A5D3-78C0-AE68-56CB-DE4B266CDF8D}"/>
              </a:ext>
            </a:extLst>
          </p:cNvPr>
          <p:cNvSpPr/>
          <p:nvPr/>
        </p:nvSpPr>
        <p:spPr>
          <a:xfrm>
            <a:off x="2845700" y="1624902"/>
            <a:ext cx="7552135" cy="164176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800100" indent="-342900">
              <a:buFont typeface="Arial" panose="020B0604020202020204" pitchFamily="34" charset="0"/>
              <a:buChar char="•"/>
            </a:pPr>
            <a:r>
              <a:rPr lang="en-US" sz="2000"/>
              <a:t>97% of participants in B-PROTECTED found the PrEP ring to be acceptable and adherence was generally high</a:t>
            </a:r>
            <a:r>
              <a:rPr lang="en-US" sz="2000" baseline="30000"/>
              <a:t>10</a:t>
            </a:r>
          </a:p>
          <a:p>
            <a:pPr marL="800100" indent="-342900">
              <a:buFont typeface="Arial" panose="020B0604020202020204" pitchFamily="34" charset="0"/>
              <a:buChar char="•"/>
            </a:pPr>
            <a:r>
              <a:rPr lang="en-GB" sz="2000"/>
              <a:t>Qualitative work showed participants found the ring to be acceptable and easy to use</a:t>
            </a:r>
            <a:r>
              <a:rPr lang="en-GB" sz="2000" baseline="30000"/>
              <a:t>11</a:t>
            </a:r>
          </a:p>
        </p:txBody>
      </p:sp>
      <p:sp>
        <p:nvSpPr>
          <p:cNvPr id="5" name="Rectangle: Rounded Corners 4">
            <a:extLst>
              <a:ext uri="{FF2B5EF4-FFF2-40B4-BE49-F238E27FC236}">
                <a16:creationId xmlns:a16="http://schemas.microsoft.com/office/drawing/2014/main" id="{6934EEBC-BA42-4F3B-CFE4-BBF06C30AF33}"/>
              </a:ext>
            </a:extLst>
          </p:cNvPr>
          <p:cNvSpPr/>
          <p:nvPr/>
        </p:nvSpPr>
        <p:spPr>
          <a:xfrm>
            <a:off x="2596139" y="3567546"/>
            <a:ext cx="7801697" cy="19648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971550" indent="-342900">
              <a:buFont typeface="Arial" panose="020B0604020202020204" pitchFamily="34" charset="0"/>
              <a:buChar char="•"/>
            </a:pPr>
            <a:r>
              <a:rPr lang="en-US" sz="2000"/>
              <a:t>High value was placed on the ability to protect oneself and one’s baby</a:t>
            </a:r>
            <a:r>
              <a:rPr lang="en-US" sz="2000" baseline="30000"/>
              <a:t>12</a:t>
            </a:r>
          </a:p>
          <a:p>
            <a:pPr marL="971550" indent="-342900">
              <a:buFont typeface="Arial" panose="020B0604020202020204" pitchFamily="34" charset="0"/>
              <a:buChar char="•"/>
            </a:pPr>
            <a:r>
              <a:rPr lang="en-US" sz="2000"/>
              <a:t>Provider approval and counseling support, especially around side effects is important</a:t>
            </a:r>
          </a:p>
          <a:p>
            <a:pPr marL="971550" indent="-342900">
              <a:buFont typeface="Arial" panose="020B0604020202020204" pitchFamily="34" charset="0"/>
              <a:buChar char="•"/>
            </a:pPr>
            <a:r>
              <a:rPr lang="en-US" sz="2000"/>
              <a:t>General sentiment on ease of use and acceptability </a:t>
            </a:r>
          </a:p>
        </p:txBody>
      </p:sp>
      <p:pic>
        <p:nvPicPr>
          <p:cNvPr id="6" name="Picture 2">
            <a:extLst>
              <a:ext uri="{FF2B5EF4-FFF2-40B4-BE49-F238E27FC236}">
                <a16:creationId xmlns:a16="http://schemas.microsoft.com/office/drawing/2014/main" id="{34474C50-8004-C52F-281A-B7A39D927D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8372" y="1624902"/>
            <a:ext cx="109759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B8EAF4D-C23F-DDB6-496C-03C6BDF1A7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8203" y="4046405"/>
            <a:ext cx="1897936" cy="7186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4E83F-966B-5A9C-57A1-616543625EB5}"/>
              </a:ext>
            </a:extLst>
          </p:cNvPr>
          <p:cNvSpPr txBox="1"/>
          <p:nvPr/>
        </p:nvSpPr>
        <p:spPr>
          <a:xfrm>
            <a:off x="5145554" y="6139980"/>
            <a:ext cx="6094268" cy="769441"/>
          </a:xfrm>
          <a:prstGeom prst="rect">
            <a:avLst/>
          </a:prstGeom>
          <a:noFill/>
        </p:spPr>
        <p:txBody>
          <a:bodyPr wrap="square">
            <a:spAutoFit/>
          </a:bodyPr>
          <a:lstStyle/>
          <a:p>
            <a:pPr algn="r"/>
            <a:r>
              <a:rPr lang="en-US" sz="1200" baseline="30000"/>
              <a:t>10 </a:t>
            </a:r>
            <a:r>
              <a:rPr lang="en-US" sz="1200"/>
              <a:t>Noguchi et al. Results of a multi-country Phase 3B randomized trial. 2023</a:t>
            </a:r>
          </a:p>
          <a:p>
            <a:pPr algn="r"/>
            <a:r>
              <a:rPr lang="en-US" sz="1200" baseline="30000"/>
              <a:t>11 </a:t>
            </a:r>
            <a:r>
              <a:rPr lang="en-US" sz="1200"/>
              <a:t>Stoner et al. Acceptability and use. 2023</a:t>
            </a:r>
            <a:endParaRPr lang="en-US" sz="1200" baseline="30000"/>
          </a:p>
          <a:p>
            <a:pPr algn="r"/>
            <a:r>
              <a:rPr lang="en-US" sz="1200" baseline="30000"/>
              <a:t>12 </a:t>
            </a:r>
            <a:r>
              <a:rPr lang="en-US" sz="1200"/>
              <a:t>Montgomery et al. Acceptability of the dapivirine vaginal ring. 2023</a:t>
            </a:r>
          </a:p>
          <a:p>
            <a:pPr algn="r"/>
            <a:endParaRPr lang="en-US" sz="1200" baseline="30000"/>
          </a:p>
        </p:txBody>
      </p:sp>
    </p:spTree>
    <p:extLst>
      <p:ext uri="{BB962C8B-B14F-4D97-AF65-F5344CB8AC3E}">
        <p14:creationId xmlns:p14="http://schemas.microsoft.com/office/powerpoint/2010/main" val="82425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D075-07AD-FBBE-512D-50E144DAAEDA}"/>
              </a:ext>
            </a:extLst>
          </p:cNvPr>
          <p:cNvSpPr>
            <a:spLocks noGrp="1"/>
          </p:cNvSpPr>
          <p:nvPr>
            <p:ph type="title"/>
          </p:nvPr>
        </p:nvSpPr>
        <p:spPr/>
        <p:txBody>
          <a:bodyPr/>
          <a:lstStyle/>
          <a:p>
            <a:r>
              <a:rPr lang="en-US"/>
              <a:t>Male partner and provider perceptions are influential</a:t>
            </a:r>
            <a:endParaRPr lang="en-GB"/>
          </a:p>
        </p:txBody>
      </p:sp>
      <p:sp>
        <p:nvSpPr>
          <p:cNvPr id="3" name="Content Placeholder 2">
            <a:extLst>
              <a:ext uri="{FF2B5EF4-FFF2-40B4-BE49-F238E27FC236}">
                <a16:creationId xmlns:a16="http://schemas.microsoft.com/office/drawing/2014/main" id="{5DBAEF3B-EE17-88DB-20BC-8A1EC38F2A22}"/>
              </a:ext>
            </a:extLst>
          </p:cNvPr>
          <p:cNvSpPr>
            <a:spLocks noGrp="1"/>
          </p:cNvSpPr>
          <p:nvPr>
            <p:ph idx="1"/>
          </p:nvPr>
        </p:nvSpPr>
        <p:spPr/>
        <p:txBody>
          <a:bodyPr/>
          <a:lstStyle/>
          <a:p>
            <a:pPr marL="0" indent="0">
              <a:buNone/>
            </a:pPr>
            <a:r>
              <a:rPr lang="en-US" sz="2800">
                <a:solidFill>
                  <a:srgbClr val="494641"/>
                </a:solidFill>
                <a:effectLst/>
                <a:latin typeface="Calibri" panose="020F0502020204030204" pitchFamily="34" charset="0"/>
                <a:ea typeface="Calibri" panose="020F0502020204030204" pitchFamily="34" charset="0"/>
                <a:cs typeface="Arial" panose="020B0604020202020204" pitchFamily="34" charset="0"/>
              </a:rPr>
              <a:t>In a study evaluating attitudes about PrEP use during pregnancy and breastfeeding (P/BF), participants that were either currently or recently P/BF, a </a:t>
            </a:r>
            <a:r>
              <a:rPr lang="en-US">
                <a:solidFill>
                  <a:srgbClr val="494641"/>
                </a:solidFill>
                <a:ea typeface="Calibri" panose="020F0502020204030204" pitchFamily="34" charset="0"/>
                <a:cs typeface="Arial" panose="020B0604020202020204" pitchFamily="34" charset="0"/>
              </a:rPr>
              <a:t>male partner of a P/BF individual, or a mother of a P/BF individual </a:t>
            </a:r>
            <a:r>
              <a:rPr lang="en-US" sz="2800">
                <a:solidFill>
                  <a:schemeClr val="tx1"/>
                </a:solidFill>
                <a:effectLst/>
                <a:latin typeface="Calibri" panose="020F0502020204030204" pitchFamily="34" charset="0"/>
                <a:ea typeface="Calibri" panose="020F0502020204030204" pitchFamily="34" charset="0"/>
                <a:cs typeface="Arial" panose="020B0604020202020204" pitchFamily="34" charset="0"/>
              </a:rPr>
              <a:t>reported that</a:t>
            </a:r>
            <a:r>
              <a:rPr lang="en-US" sz="2800">
                <a:solidFill>
                  <a:srgbClr val="494641"/>
                </a:solidFill>
                <a:effectLst/>
                <a:latin typeface="Calibri" panose="020F0502020204030204" pitchFamily="34" charset="0"/>
                <a:ea typeface="Calibri" panose="020F0502020204030204" pitchFamily="34" charset="0"/>
                <a:cs typeface="Arial" panose="020B0604020202020204" pitchFamily="34" charset="0"/>
              </a:rPr>
              <a:t>:</a:t>
            </a:r>
            <a:r>
              <a:rPr lang="en-US" sz="2800" baseline="30000">
                <a:solidFill>
                  <a:srgbClr val="494641"/>
                </a:solidFill>
                <a:effectLst/>
                <a:latin typeface="Calibri" panose="020F0502020204030204" pitchFamily="34" charset="0"/>
                <a:ea typeface="Calibri" panose="020F0502020204030204" pitchFamily="34" charset="0"/>
                <a:cs typeface="Arial" panose="020B0604020202020204" pitchFamily="34" charset="0"/>
              </a:rPr>
              <a:t>13, </a:t>
            </a:r>
            <a:r>
              <a:rPr lang="en-US" baseline="30000">
                <a:solidFill>
                  <a:srgbClr val="494641"/>
                </a:solidFill>
                <a:ea typeface="Calibri" panose="020F0502020204030204" pitchFamily="34" charset="0"/>
                <a:cs typeface="Arial" panose="020B0604020202020204" pitchFamily="34" charset="0"/>
              </a:rPr>
              <a:t>14</a:t>
            </a:r>
            <a:endParaRPr lang="en-US" sz="2800" baseline="30000">
              <a:solidFill>
                <a:srgbClr val="494641"/>
              </a:solidFill>
              <a:effectLst/>
              <a:latin typeface="Calibri" panose="020F0502020204030204" pitchFamily="34" charset="0"/>
              <a:ea typeface="Calibri" panose="020F0502020204030204" pitchFamily="34" charset="0"/>
              <a:cs typeface="Arial" panose="020B0604020202020204" pitchFamily="34" charset="0"/>
            </a:endParaRPr>
          </a:p>
          <a:p>
            <a:r>
              <a:rPr lang="en-US" b="1">
                <a:solidFill>
                  <a:srgbClr val="494641"/>
                </a:solidFill>
                <a:ea typeface="Calibri" panose="020F0502020204030204" pitchFamily="34" charset="0"/>
                <a:cs typeface="Arial" panose="020B0604020202020204" pitchFamily="34" charset="0"/>
              </a:rPr>
              <a:t>P</a:t>
            </a:r>
            <a:r>
              <a:rPr lang="en-US" sz="2800" b="1">
                <a:solidFill>
                  <a:srgbClr val="494641"/>
                </a:solidFill>
                <a:effectLst/>
                <a:latin typeface="Calibri" panose="020F0502020204030204" pitchFamily="34" charset="0"/>
                <a:ea typeface="Calibri" panose="020F0502020204030204" pitchFamily="34" charset="0"/>
                <a:cs typeface="Arial" panose="020B0604020202020204" pitchFamily="34" charset="0"/>
              </a:rPr>
              <a:t>artners played the most important influencer role</a:t>
            </a:r>
            <a:r>
              <a:rPr lang="en-US" sz="2800">
                <a:solidFill>
                  <a:srgbClr val="494641"/>
                </a:solidFill>
                <a:effectLst/>
                <a:latin typeface="Calibri" panose="020F0502020204030204" pitchFamily="34" charset="0"/>
                <a:ea typeface="Calibri" panose="020F0502020204030204" pitchFamily="34" charset="0"/>
                <a:cs typeface="Arial" panose="020B0604020202020204" pitchFamily="34" charset="0"/>
              </a:rPr>
              <a:t> during pregnancy and breastfeeding</a:t>
            </a:r>
          </a:p>
          <a:p>
            <a:r>
              <a:rPr lang="en-US" b="1">
                <a:solidFill>
                  <a:srgbClr val="494641"/>
                </a:solidFill>
                <a:ea typeface="Calibri" panose="020F0502020204030204" pitchFamily="34" charset="0"/>
                <a:cs typeface="Arial" panose="020B0604020202020204" pitchFamily="34" charset="0"/>
              </a:rPr>
              <a:t>Health d</a:t>
            </a:r>
            <a:r>
              <a:rPr lang="en-US" sz="2800" b="1">
                <a:solidFill>
                  <a:srgbClr val="494641"/>
                </a:solidFill>
                <a:effectLst/>
                <a:latin typeface="Calibri" panose="020F0502020204030204" pitchFamily="34" charset="0"/>
                <a:ea typeface="Calibri" panose="020F0502020204030204" pitchFamily="34" charset="0"/>
                <a:cs typeface="Arial" panose="020B0604020202020204" pitchFamily="34" charset="0"/>
              </a:rPr>
              <a:t>ecisions during P/BF were typically made jointly,</a:t>
            </a:r>
          </a:p>
          <a:p>
            <a:r>
              <a:rPr lang="en-US" b="1">
                <a:solidFill>
                  <a:srgbClr val="494641"/>
                </a:solidFill>
                <a:ea typeface="Calibri" panose="020F0502020204030204" pitchFamily="34" charset="0"/>
                <a:cs typeface="Arial" panose="020B0604020202020204" pitchFamily="34" charset="0"/>
              </a:rPr>
              <a:t>Product choice </a:t>
            </a:r>
            <a:r>
              <a:rPr lang="en-US">
                <a:solidFill>
                  <a:srgbClr val="494641"/>
                </a:solidFill>
                <a:ea typeface="Calibri" panose="020F0502020204030204" pitchFamily="34" charset="0"/>
                <a:cs typeface="Arial" panose="020B0604020202020204" pitchFamily="34" charset="0"/>
              </a:rPr>
              <a:t>was important to individuals potentially using PrEP</a:t>
            </a:r>
          </a:p>
          <a:p>
            <a:pPr marR="0">
              <a:spcAft>
                <a:spcPts val="0"/>
              </a:spcAft>
            </a:pPr>
            <a:r>
              <a:rPr lang="en-US" b="1">
                <a:solidFill>
                  <a:srgbClr val="494641"/>
                </a:solidFill>
                <a:ea typeface="Calibri" panose="020F0502020204030204" pitchFamily="34" charset="0"/>
                <a:cs typeface="Arial" panose="020B0604020202020204" pitchFamily="34" charset="0"/>
              </a:rPr>
              <a:t>Healthcare providers’ approval of PrEP use </a:t>
            </a:r>
            <a:r>
              <a:rPr lang="en-US">
                <a:solidFill>
                  <a:srgbClr val="494641"/>
                </a:solidFill>
                <a:ea typeface="Calibri" panose="020F0502020204030204" pitchFamily="34" charset="0"/>
                <a:cs typeface="Arial" panose="020B0604020202020204" pitchFamily="34" charset="0"/>
              </a:rPr>
              <a:t>during P/BF was important for product acceptability     </a:t>
            </a:r>
            <a:endParaRPr lang="en-GB">
              <a:solidFill>
                <a:srgbClr val="494641"/>
              </a:solidFill>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4460EE-3524-CEFB-FB86-0D6F2B87B2EC}"/>
              </a:ext>
            </a:extLst>
          </p:cNvPr>
          <p:cNvSpPr txBox="1"/>
          <p:nvPr/>
        </p:nvSpPr>
        <p:spPr>
          <a:xfrm>
            <a:off x="5083208" y="6230987"/>
            <a:ext cx="6094268" cy="461665"/>
          </a:xfrm>
          <a:prstGeom prst="rect">
            <a:avLst/>
          </a:prstGeom>
          <a:noFill/>
        </p:spPr>
        <p:txBody>
          <a:bodyPr wrap="square">
            <a:spAutoFit/>
          </a:bodyPr>
          <a:lstStyle/>
          <a:p>
            <a:pPr algn="r"/>
            <a:r>
              <a:rPr lang="en-US" sz="1200" baseline="30000"/>
              <a:t>13 </a:t>
            </a:r>
            <a:r>
              <a:rPr lang="en-US" sz="1200" err="1"/>
              <a:t>Musura</a:t>
            </a:r>
            <a:r>
              <a:rPr lang="en-US" sz="1200"/>
              <a:t> P, et al. Understanding the role. 2022.</a:t>
            </a:r>
            <a:endParaRPr lang="en-US" sz="1200" baseline="30000">
              <a:highlight>
                <a:srgbClr val="FFFF00"/>
              </a:highlight>
            </a:endParaRPr>
          </a:p>
          <a:p>
            <a:pPr algn="r"/>
            <a:r>
              <a:rPr lang="en-US" sz="1200" baseline="30000"/>
              <a:t>14 </a:t>
            </a:r>
            <a:r>
              <a:rPr lang="en-US" sz="1200"/>
              <a:t>van der Straten, A, et al. Influences on willingness. 2020.</a:t>
            </a:r>
            <a:endParaRPr lang="en-US" sz="1200" baseline="30000"/>
          </a:p>
        </p:txBody>
      </p:sp>
    </p:spTree>
    <p:extLst>
      <p:ext uri="{BB962C8B-B14F-4D97-AF65-F5344CB8AC3E}">
        <p14:creationId xmlns:p14="http://schemas.microsoft.com/office/powerpoint/2010/main" val="1943457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B3486-572F-91EF-0AC5-AE53DD0B089D}"/>
              </a:ext>
            </a:extLst>
          </p:cNvPr>
          <p:cNvSpPr>
            <a:spLocks noGrp="1"/>
          </p:cNvSpPr>
          <p:nvPr>
            <p:ph type="body" sz="quarter" idx="13"/>
          </p:nvPr>
        </p:nvSpPr>
        <p:spPr/>
        <p:txBody>
          <a:bodyPr/>
          <a:lstStyle/>
          <a:p>
            <a:r>
              <a:rPr lang="en-US"/>
              <a:t>2</a:t>
            </a:r>
          </a:p>
        </p:txBody>
      </p:sp>
      <p:sp>
        <p:nvSpPr>
          <p:cNvPr id="3" name="Text Placeholder 2">
            <a:extLst>
              <a:ext uri="{FF2B5EF4-FFF2-40B4-BE49-F238E27FC236}">
                <a16:creationId xmlns:a16="http://schemas.microsoft.com/office/drawing/2014/main" id="{F946FD7E-FF23-148A-81DC-8FDDED2CD87B}"/>
              </a:ext>
            </a:extLst>
          </p:cNvPr>
          <p:cNvSpPr>
            <a:spLocks noGrp="1"/>
          </p:cNvSpPr>
          <p:nvPr>
            <p:ph type="body" sz="quarter" idx="14"/>
          </p:nvPr>
        </p:nvSpPr>
        <p:spPr/>
        <p:txBody>
          <a:bodyPr/>
          <a:lstStyle/>
          <a:p>
            <a:r>
              <a:rPr lang="en-US"/>
              <a:t>In-depth breastfeeding data</a:t>
            </a:r>
          </a:p>
        </p:txBody>
      </p:sp>
    </p:spTree>
    <p:extLst>
      <p:ext uri="{BB962C8B-B14F-4D97-AF65-F5344CB8AC3E}">
        <p14:creationId xmlns:p14="http://schemas.microsoft.com/office/powerpoint/2010/main" val="1877521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403851" y="2125391"/>
            <a:ext cx="9384297" cy="1384995"/>
          </a:xfrm>
        </p:spPr>
        <p:txBody>
          <a:bodyPr wrap="square" anchor="t" anchorCtr="1">
            <a:spAutoFit/>
          </a:bodyPr>
          <a:lstStyle/>
          <a:p>
            <a:r>
              <a:rPr lang="en-US" sz="2800"/>
              <a:t>Results of a multi-country, Phase 3B randomized trial of dapivirine vaginal ring and oral pre-exposure prophylaxis use for HIV prevention during breastfeeding</a:t>
            </a:r>
            <a:endParaRPr lang="en-US" sz="2800" b="1"/>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189" y="246510"/>
            <a:ext cx="4068423" cy="1403606"/>
          </a:xfrm>
          <a:prstGeom prst="rect">
            <a:avLst/>
          </a:prstGeom>
        </p:spPr>
      </p:pic>
      <p:sp>
        <p:nvSpPr>
          <p:cNvPr id="5" name="TextBox 4">
            <a:extLst>
              <a:ext uri="{FF2B5EF4-FFF2-40B4-BE49-F238E27FC236}">
                <a16:creationId xmlns:a16="http://schemas.microsoft.com/office/drawing/2014/main" id="{035BC5EC-74CD-6948-A9D9-ACE6E44B3A15}"/>
              </a:ext>
            </a:extLst>
          </p:cNvPr>
          <p:cNvSpPr txBox="1"/>
          <p:nvPr/>
        </p:nvSpPr>
        <p:spPr>
          <a:xfrm>
            <a:off x="1689101" y="3985661"/>
            <a:ext cx="84759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064A2"/>
                </a:solidFill>
                <a:effectLst/>
                <a:uLnTx/>
                <a:uFillTx/>
                <a:latin typeface="Candara"/>
                <a:ea typeface="+mn-ea"/>
                <a:cs typeface="+mn-cs"/>
              </a:rPr>
              <a:t>L. Noguchi, M. </a:t>
            </a:r>
            <a:r>
              <a:rPr kumimoji="0" lang="en-US" sz="1800" b="0" i="0" u="none" strike="noStrike" kern="1200" cap="none" spc="0" normalizeH="0" baseline="0" noProof="0" err="1">
                <a:ln>
                  <a:noFill/>
                </a:ln>
                <a:solidFill>
                  <a:srgbClr val="8064A2"/>
                </a:solidFill>
                <a:effectLst/>
                <a:uLnTx/>
                <a:uFillTx/>
                <a:latin typeface="Candara"/>
                <a:ea typeface="+mn-ea"/>
                <a:cs typeface="+mn-cs"/>
              </a:rPr>
              <a:t>Owor</a:t>
            </a:r>
            <a:r>
              <a:rPr kumimoji="0" lang="en-US" sz="1800" b="0" i="0" u="none" strike="noStrike" kern="1200" cap="none" spc="0" normalizeH="0" baseline="0" noProof="0">
                <a:ln>
                  <a:noFill/>
                </a:ln>
                <a:solidFill>
                  <a:srgbClr val="8064A2"/>
                </a:solidFill>
                <a:effectLst/>
                <a:uLnTx/>
                <a:uFillTx/>
                <a:latin typeface="Candara"/>
                <a:ea typeface="+mn-ea"/>
                <a:cs typeface="+mn-cs"/>
              </a:rPr>
              <a:t>, B. Mirembe, E. Horne, N. </a:t>
            </a:r>
            <a:r>
              <a:rPr kumimoji="0" lang="en-US" sz="1800" b="0" i="0" u="none" strike="noStrike" kern="1200" cap="none" spc="0" normalizeH="0" baseline="0" noProof="0" err="1">
                <a:ln>
                  <a:noFill/>
                </a:ln>
                <a:solidFill>
                  <a:srgbClr val="8064A2"/>
                </a:solidFill>
                <a:effectLst/>
                <a:uLnTx/>
                <a:uFillTx/>
                <a:latin typeface="Candara"/>
                <a:ea typeface="+mn-ea"/>
                <a:cs typeface="+mn-cs"/>
              </a:rPr>
              <a:t>Mgodi</a:t>
            </a:r>
            <a:r>
              <a:rPr kumimoji="0" lang="en-US" sz="1800" b="0" i="0" u="none" strike="noStrike" kern="1200" cap="none" spc="0" normalizeH="0" baseline="0" noProof="0">
                <a:ln>
                  <a:noFill/>
                </a:ln>
                <a:solidFill>
                  <a:srgbClr val="8064A2"/>
                </a:solidFill>
                <a:effectLst/>
                <a:uLnTx/>
                <a:uFillTx/>
                <a:latin typeface="Candara"/>
                <a:ea typeface="+mn-ea"/>
                <a:cs typeface="+mn-cs"/>
              </a:rPr>
              <a:t>, F. </a:t>
            </a:r>
            <a:r>
              <a:rPr kumimoji="0" lang="en-US" sz="1800" b="0" i="0" u="none" strike="noStrike" kern="1200" cap="none" spc="0" normalizeH="0" baseline="0" noProof="0" err="1">
                <a:ln>
                  <a:noFill/>
                </a:ln>
                <a:solidFill>
                  <a:srgbClr val="8064A2"/>
                </a:solidFill>
                <a:effectLst/>
                <a:uLnTx/>
                <a:uFillTx/>
                <a:latin typeface="Candara"/>
                <a:ea typeface="+mn-ea"/>
                <a:cs typeface="+mn-cs"/>
              </a:rPr>
              <a:t>Taulo</a:t>
            </a:r>
            <a:r>
              <a:rPr kumimoji="0" lang="en-US" sz="1800" b="0" i="0" u="none" strike="noStrike" kern="1200" cap="none" spc="0" normalizeH="0" baseline="0" noProof="0">
                <a:ln>
                  <a:noFill/>
                </a:ln>
                <a:solidFill>
                  <a:srgbClr val="8064A2"/>
                </a:solidFill>
                <a:effectLst/>
                <a:uLnTx/>
                <a:uFillTx/>
                <a:latin typeface="Candara"/>
                <a:ea typeface="+mn-ea"/>
                <a:cs typeface="+mn-cs"/>
              </a:rPr>
              <a:t>, R. Scheckter, K. Bunge, H. </a:t>
            </a:r>
            <a:r>
              <a:rPr kumimoji="0" lang="en-US" sz="1800" b="0" i="0" u="none" strike="noStrike" kern="1200" cap="none" spc="0" normalizeH="0" baseline="0" noProof="0" err="1">
                <a:ln>
                  <a:noFill/>
                </a:ln>
                <a:solidFill>
                  <a:srgbClr val="8064A2"/>
                </a:solidFill>
                <a:effectLst/>
                <a:uLnTx/>
                <a:uFillTx/>
                <a:latin typeface="Candara"/>
                <a:ea typeface="+mn-ea"/>
                <a:cs typeface="+mn-cs"/>
              </a:rPr>
              <a:t>Gundacker</a:t>
            </a:r>
            <a:r>
              <a:rPr kumimoji="0" lang="en-US" sz="1800" b="0" i="0" u="none" strike="noStrike" kern="1200" cap="none" spc="0" normalizeH="0" baseline="0" noProof="0">
                <a:ln>
                  <a:noFill/>
                </a:ln>
                <a:solidFill>
                  <a:srgbClr val="8064A2"/>
                </a:solidFill>
                <a:effectLst/>
                <a:uLnTx/>
                <a:uFillTx/>
                <a:latin typeface="Candara"/>
                <a:ea typeface="+mn-ea"/>
                <a:cs typeface="+mn-cs"/>
              </a:rPr>
              <a:t>, B. Richardson, J. Piper, N. </a:t>
            </a:r>
            <a:r>
              <a:rPr kumimoji="0" lang="en-US" sz="1800" b="0" i="0" u="none" strike="noStrike" kern="1200" cap="none" spc="0" normalizeH="0" baseline="0" noProof="0" err="1">
                <a:ln>
                  <a:noFill/>
                </a:ln>
                <a:solidFill>
                  <a:srgbClr val="8064A2"/>
                </a:solidFill>
                <a:effectLst/>
                <a:uLnTx/>
                <a:uFillTx/>
                <a:latin typeface="Candara"/>
                <a:ea typeface="+mn-ea"/>
                <a:cs typeface="+mn-cs"/>
              </a:rPr>
              <a:t>Chakhtoura</a:t>
            </a:r>
            <a:r>
              <a:rPr kumimoji="0" lang="en-US" sz="1800" b="0" i="0" u="none" strike="noStrike" kern="1200" cap="none" spc="0" normalizeH="0" baseline="0" noProof="0">
                <a:ln>
                  <a:noFill/>
                </a:ln>
                <a:solidFill>
                  <a:srgbClr val="8064A2"/>
                </a:solidFill>
                <a:effectLst/>
                <a:uLnTx/>
                <a:uFillTx/>
                <a:latin typeface="Candara"/>
                <a:ea typeface="+mn-ea"/>
                <a:cs typeface="+mn-cs"/>
              </a:rPr>
              <a:t>, and J.E. </a:t>
            </a:r>
            <a:r>
              <a:rPr kumimoji="0" lang="en-US" sz="1800" b="0" i="0" u="none" strike="noStrike" kern="1200" cap="none" spc="0" normalizeH="0" baseline="0" noProof="0" err="1">
                <a:ln>
                  <a:noFill/>
                </a:ln>
                <a:solidFill>
                  <a:srgbClr val="8064A2"/>
                </a:solidFill>
                <a:effectLst/>
                <a:uLnTx/>
                <a:uFillTx/>
                <a:latin typeface="Candara"/>
                <a:ea typeface="+mn-ea"/>
                <a:cs typeface="+mn-cs"/>
              </a:rPr>
              <a:t>Balkus</a:t>
            </a:r>
            <a:r>
              <a:rPr kumimoji="0" lang="en-US" sz="1800" b="0" i="0" u="none" strike="noStrike" kern="1200" cap="none" spc="0" normalizeH="0" baseline="0" noProof="0">
                <a:ln>
                  <a:noFill/>
                </a:ln>
                <a:solidFill>
                  <a:srgbClr val="8064A2"/>
                </a:solidFill>
                <a:effectLst/>
                <a:uLnTx/>
                <a:uFillTx/>
                <a:latin typeface="Candara"/>
                <a:ea typeface="+mn-ea"/>
                <a:cs typeface="+mn-cs"/>
              </a:rPr>
              <a:t> on behalf of the MTN-043/B-PROTECTED Team</a:t>
            </a:r>
          </a:p>
        </p:txBody>
      </p:sp>
      <p:pic>
        <p:nvPicPr>
          <p:cNvPr id="3" name="Picture 2">
            <a:extLst>
              <a:ext uri="{FF2B5EF4-FFF2-40B4-BE49-F238E27FC236}">
                <a16:creationId xmlns:a16="http://schemas.microsoft.com/office/drawing/2014/main" id="{FC33CC65-9AEB-CC15-FC45-EC6CF1D806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5804" y="383786"/>
            <a:ext cx="1368574" cy="1741605"/>
          </a:xfrm>
          <a:prstGeom prst="rect">
            <a:avLst/>
          </a:prstGeom>
        </p:spPr>
      </p:pic>
      <p:sp>
        <p:nvSpPr>
          <p:cNvPr id="6" name="TextBox 5">
            <a:extLst>
              <a:ext uri="{FF2B5EF4-FFF2-40B4-BE49-F238E27FC236}">
                <a16:creationId xmlns:a16="http://schemas.microsoft.com/office/drawing/2014/main" id="{4807E3B5-A093-AAF0-5D33-2700D9991ACD}"/>
              </a:ext>
            </a:extLst>
          </p:cNvPr>
          <p:cNvSpPr txBox="1"/>
          <p:nvPr/>
        </p:nvSpPr>
        <p:spPr>
          <a:xfrm>
            <a:off x="1403851" y="6151048"/>
            <a:ext cx="9497533" cy="646331"/>
          </a:xfrm>
          <a:prstGeom prst="rect">
            <a:avLst/>
          </a:prstGeom>
          <a:noFill/>
        </p:spPr>
        <p:txBody>
          <a:bodyPr wrap="square">
            <a:spAutoFit/>
          </a:bodyPr>
          <a:lstStyle/>
          <a:p>
            <a:pPr algn="ctr"/>
            <a:r>
              <a:rPr lang="en-US" sz="1800" kern="1200">
                <a:solidFill>
                  <a:schemeClr val="dk1"/>
                </a:solidFill>
                <a:effectLst/>
                <a:latin typeface="+mn-lt"/>
                <a:ea typeface="+mn-ea"/>
                <a:cs typeface="+mn-cs"/>
              </a:rPr>
              <a:t>Interim results presented at </a:t>
            </a:r>
            <a:r>
              <a:rPr lang="en-US" sz="1800" u="sng" kern="1200">
                <a:solidFill>
                  <a:schemeClr val="dk1"/>
                </a:solidFill>
                <a:effectLst/>
                <a:latin typeface="+mn-lt"/>
                <a:ea typeface="+mn-ea"/>
                <a:cs typeface="+mn-cs"/>
                <a:hlinkClick r:id="rId5"/>
              </a:rPr>
              <a:t>AIDS 2022</a:t>
            </a:r>
            <a:r>
              <a:rPr lang="en-US" sz="1800" kern="1200">
                <a:solidFill>
                  <a:schemeClr val="dk1"/>
                </a:solidFill>
                <a:effectLst/>
                <a:latin typeface="+mn-lt"/>
                <a:ea typeface="+mn-ea"/>
                <a:cs typeface="+mn-cs"/>
              </a:rPr>
              <a:t> and final results presented at </a:t>
            </a:r>
            <a:r>
              <a:rPr lang="en-US" sz="1800" u="sng" kern="1200">
                <a:solidFill>
                  <a:schemeClr val="dk1"/>
                </a:solidFill>
                <a:effectLst/>
                <a:latin typeface="+mn-lt"/>
                <a:ea typeface="+mn-ea"/>
                <a:cs typeface="+mn-cs"/>
                <a:hlinkClick r:id="rId6"/>
              </a:rPr>
              <a:t>CROI 2023</a:t>
            </a:r>
            <a:r>
              <a:rPr lang="en-US" sz="1800" kern="1200">
                <a:solidFill>
                  <a:schemeClr val="dk1"/>
                </a:solidFill>
                <a:effectLst/>
                <a:latin typeface="+mn-lt"/>
                <a:ea typeface="+mn-ea"/>
                <a:cs typeface="+mn-cs"/>
              </a:rPr>
              <a:t> and </a:t>
            </a:r>
            <a:r>
              <a:rPr lang="en-US" sz="1800" kern="1200">
                <a:solidFill>
                  <a:schemeClr val="dk1"/>
                </a:solidFill>
                <a:effectLst/>
                <a:latin typeface="+mn-lt"/>
                <a:ea typeface="+mn-ea"/>
                <a:cs typeface="+mn-cs"/>
                <a:hlinkClick r:id="rId7"/>
              </a:rPr>
              <a:t>FIGO 2023</a:t>
            </a:r>
            <a:r>
              <a:rPr lang="en-US" sz="1800" kern="1200">
                <a:solidFill>
                  <a:schemeClr val="dk1"/>
                </a:solidFill>
                <a:effectLst/>
                <a:latin typeface="+mn-lt"/>
                <a:ea typeface="+mn-ea"/>
                <a:cs typeface="+mn-cs"/>
              </a:rPr>
              <a:t>. Slides here adapted from conference presentations.</a:t>
            </a:r>
          </a:p>
        </p:txBody>
      </p:sp>
    </p:spTree>
    <p:extLst>
      <p:ext uri="{BB962C8B-B14F-4D97-AF65-F5344CB8AC3E}">
        <p14:creationId xmlns:p14="http://schemas.microsoft.com/office/powerpoint/2010/main" val="2689978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C67606-128A-4509-823B-15859576B0AE}"/>
              </a:ext>
            </a:extLst>
          </p:cNvPr>
          <p:cNvSpPr>
            <a:spLocks noGrp="1"/>
          </p:cNvSpPr>
          <p:nvPr>
            <p:ph type="body" sz="quarter" idx="10"/>
          </p:nvPr>
        </p:nvSpPr>
        <p:spPr>
          <a:xfrm>
            <a:off x="1388400" y="313440"/>
            <a:ext cx="9432000" cy="446485"/>
          </a:xfrm>
        </p:spPr>
        <p:txBody>
          <a:bodyPr/>
          <a:lstStyle/>
          <a:p>
            <a:pPr marL="0" indent="0" algn="ctr">
              <a:lnSpc>
                <a:spcPts val="2850"/>
              </a:lnSpc>
              <a:buNone/>
            </a:pPr>
            <a:r>
              <a:rPr lang="en-US" sz="2800" b="1">
                <a:solidFill>
                  <a:schemeClr val="accent4"/>
                </a:solidFill>
              </a:rPr>
              <a:t>B-PROTECTED phase 3B randomized trial</a:t>
            </a:r>
          </a:p>
        </p:txBody>
      </p:sp>
      <p:graphicFrame>
        <p:nvGraphicFramePr>
          <p:cNvPr id="12" name="Diagram 11">
            <a:extLst>
              <a:ext uri="{FF2B5EF4-FFF2-40B4-BE49-F238E27FC236}">
                <a16:creationId xmlns:a16="http://schemas.microsoft.com/office/drawing/2014/main" id="{689E36CE-3599-481B-9D80-7B578100A904}"/>
              </a:ext>
            </a:extLst>
          </p:cNvPr>
          <p:cNvGraphicFramePr/>
          <p:nvPr>
            <p:extLst>
              <p:ext uri="{D42A27DB-BD31-4B8C-83A1-F6EECF244321}">
                <p14:modId xmlns:p14="http://schemas.microsoft.com/office/powerpoint/2010/main" val="688216287"/>
              </p:ext>
            </p:extLst>
          </p:nvPr>
        </p:nvGraphicFramePr>
        <p:xfrm>
          <a:off x="-29029" y="1219200"/>
          <a:ext cx="12191999"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6AFF712-290C-4B18-80B7-F52BAE6467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1600" y="1021876"/>
            <a:ext cx="1879599" cy="2128734"/>
          </a:xfrm>
          <a:prstGeom prst="rect">
            <a:avLst/>
          </a:prstGeom>
        </p:spPr>
      </p:pic>
      <p:grpSp>
        <p:nvGrpSpPr>
          <p:cNvPr id="5" name="Group 4">
            <a:extLst>
              <a:ext uri="{FF2B5EF4-FFF2-40B4-BE49-F238E27FC236}">
                <a16:creationId xmlns:a16="http://schemas.microsoft.com/office/drawing/2014/main" id="{644103C3-2C45-4299-B12C-8F6E8AD555B3}"/>
              </a:ext>
            </a:extLst>
          </p:cNvPr>
          <p:cNvGrpSpPr/>
          <p:nvPr/>
        </p:nvGrpSpPr>
        <p:grpSpPr>
          <a:xfrm>
            <a:off x="8686800" y="1219200"/>
            <a:ext cx="2133600" cy="1891197"/>
            <a:chOff x="4572001" y="1981199"/>
            <a:chExt cx="4114800" cy="3722915"/>
          </a:xfrm>
        </p:grpSpPr>
        <p:pic>
          <p:nvPicPr>
            <p:cNvPr id="6" name="Picture 2" descr="http://www.worldatlas.com/webimage/countrys/africa/afoutlnew.jpg">
              <a:extLst>
                <a:ext uri="{FF2B5EF4-FFF2-40B4-BE49-F238E27FC236}">
                  <a16:creationId xmlns:a16="http://schemas.microsoft.com/office/drawing/2014/main" id="{4422F444-9F51-4E9C-B787-9DADA63A995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1" y="1981199"/>
              <a:ext cx="4114800" cy="372291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5-Point Star 7">
              <a:extLst>
                <a:ext uri="{FF2B5EF4-FFF2-40B4-BE49-F238E27FC236}">
                  <a16:creationId xmlns:a16="http://schemas.microsoft.com/office/drawing/2014/main" id="{D5C7207D-8B6B-4BD3-98EB-39BA1E5E0D7E}"/>
                </a:ext>
              </a:extLst>
            </p:cNvPr>
            <p:cNvSpPr/>
            <p:nvPr/>
          </p:nvSpPr>
          <p:spPr>
            <a:xfrm>
              <a:off x="7004957" y="462098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5-Point Star 8">
              <a:extLst>
                <a:ext uri="{FF2B5EF4-FFF2-40B4-BE49-F238E27FC236}">
                  <a16:creationId xmlns:a16="http://schemas.microsoft.com/office/drawing/2014/main" id="{AC7854BF-DEA6-4FFC-98EF-A890FF23D3C7}"/>
                </a:ext>
              </a:extLst>
            </p:cNvPr>
            <p:cNvSpPr/>
            <p:nvPr/>
          </p:nvSpPr>
          <p:spPr>
            <a:xfrm>
              <a:off x="7157357" y="368801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5-Point Star 9">
              <a:extLst>
                <a:ext uri="{FF2B5EF4-FFF2-40B4-BE49-F238E27FC236}">
                  <a16:creationId xmlns:a16="http://schemas.microsoft.com/office/drawing/2014/main" id="{3AD9B484-08ED-4387-9874-69BCB0C41DFA}"/>
                </a:ext>
              </a:extLst>
            </p:cNvPr>
            <p:cNvSpPr/>
            <p:nvPr/>
          </p:nvSpPr>
          <p:spPr>
            <a:xfrm>
              <a:off x="7010400" y="5105400"/>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5-Point Star 10">
              <a:extLst>
                <a:ext uri="{FF2B5EF4-FFF2-40B4-BE49-F238E27FC236}">
                  <a16:creationId xmlns:a16="http://schemas.microsoft.com/office/drawing/2014/main" id="{F18A30A6-BD2F-4B2E-9A8C-184873AC0DC2}"/>
                </a:ext>
              </a:extLst>
            </p:cNvPr>
            <p:cNvSpPr/>
            <p:nvPr/>
          </p:nvSpPr>
          <p:spPr>
            <a:xfrm>
              <a:off x="7162800" y="446858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Rectangle 12">
            <a:extLst>
              <a:ext uri="{FF2B5EF4-FFF2-40B4-BE49-F238E27FC236}">
                <a16:creationId xmlns:a16="http://schemas.microsoft.com/office/drawing/2014/main" id="{976195DC-F4AE-4669-BDC6-FD07139AEE54}"/>
              </a:ext>
            </a:extLst>
          </p:cNvPr>
          <p:cNvSpPr/>
          <p:nvPr/>
        </p:nvSpPr>
        <p:spPr>
          <a:xfrm>
            <a:off x="3352800" y="5963413"/>
            <a:ext cx="5783956" cy="523220"/>
          </a:xfrm>
          <a:prstGeom prst="rect">
            <a:avLst/>
          </a:prstGeom>
          <a:solidFill>
            <a:schemeClr val="accent4"/>
          </a:solid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a:ea typeface="+mn-ea"/>
                <a:cs typeface="+mn-cs"/>
              </a:rPr>
              <a:t>12-week exposure to study product</a:t>
            </a:r>
          </a:p>
        </p:txBody>
      </p:sp>
      <p:pic>
        <p:nvPicPr>
          <p:cNvPr id="2" name="Picture 1">
            <a:extLst>
              <a:ext uri="{FF2B5EF4-FFF2-40B4-BE49-F238E27FC236}">
                <a16:creationId xmlns:a16="http://schemas.microsoft.com/office/drawing/2014/main" id="{02A5B8C0-2E77-53DE-59BC-2D054C8EF96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97957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0A5C-81E1-7684-D440-3F7B9B4B6B8C}"/>
              </a:ext>
            </a:extLst>
          </p:cNvPr>
          <p:cNvSpPr>
            <a:spLocks noGrp="1"/>
          </p:cNvSpPr>
          <p:nvPr>
            <p:ph type="title"/>
          </p:nvPr>
        </p:nvSpPr>
        <p:spPr/>
        <p:txBody>
          <a:bodyPr/>
          <a:lstStyle/>
          <a:p>
            <a:r>
              <a:rPr lang="en-US"/>
              <a:t>How to Use This PowerPoint</a:t>
            </a:r>
            <a:endParaRPr lang="en-GB"/>
          </a:p>
        </p:txBody>
      </p:sp>
      <p:sp>
        <p:nvSpPr>
          <p:cNvPr id="3" name="Content Placeholder 2">
            <a:extLst>
              <a:ext uri="{FF2B5EF4-FFF2-40B4-BE49-F238E27FC236}">
                <a16:creationId xmlns:a16="http://schemas.microsoft.com/office/drawing/2014/main" id="{86D93DCD-B550-20B6-7A7C-8232BA571A32}"/>
              </a:ext>
            </a:extLst>
          </p:cNvPr>
          <p:cNvSpPr>
            <a:spLocks noGrp="1"/>
          </p:cNvSpPr>
          <p:nvPr>
            <p:ph idx="1"/>
          </p:nvPr>
        </p:nvSpPr>
        <p:spPr/>
        <p:txBody>
          <a:bodyPr/>
          <a:lstStyle/>
          <a:p>
            <a:pPr marL="0" indent="0">
              <a:buNone/>
            </a:pPr>
            <a:endParaRPr lang="en-GB">
              <a:solidFill>
                <a:schemeClr val="tx1"/>
              </a:solidFill>
            </a:endParaRPr>
          </a:p>
        </p:txBody>
      </p:sp>
      <p:graphicFrame>
        <p:nvGraphicFramePr>
          <p:cNvPr id="4" name="Table 3">
            <a:extLst>
              <a:ext uri="{FF2B5EF4-FFF2-40B4-BE49-F238E27FC236}">
                <a16:creationId xmlns:a16="http://schemas.microsoft.com/office/drawing/2014/main" id="{36CF7524-9E92-110C-2975-ACD0115AB5E6}"/>
              </a:ext>
            </a:extLst>
          </p:cNvPr>
          <p:cNvGraphicFramePr>
            <a:graphicFrameLocks noGrp="1"/>
          </p:cNvGraphicFramePr>
          <p:nvPr>
            <p:extLst>
              <p:ext uri="{D42A27DB-BD31-4B8C-83A1-F6EECF244321}">
                <p14:modId xmlns:p14="http://schemas.microsoft.com/office/powerpoint/2010/main" val="57763611"/>
              </p:ext>
            </p:extLst>
          </p:nvPr>
        </p:nvGraphicFramePr>
        <p:xfrm>
          <a:off x="838200" y="1350336"/>
          <a:ext cx="9677400" cy="4826627"/>
        </p:xfrm>
        <a:graphic>
          <a:graphicData uri="http://schemas.openxmlformats.org/drawingml/2006/table">
            <a:tbl>
              <a:tblPr firstRow="1" bandRow="1">
                <a:tableStyleId>{2A488322-F2BA-4B5B-9748-0D474271808F}</a:tableStyleId>
              </a:tblPr>
              <a:tblGrid>
                <a:gridCol w="1984966">
                  <a:extLst>
                    <a:ext uri="{9D8B030D-6E8A-4147-A177-3AD203B41FA5}">
                      <a16:colId xmlns:a16="http://schemas.microsoft.com/office/drawing/2014/main" val="2636165274"/>
                    </a:ext>
                  </a:extLst>
                </a:gridCol>
                <a:gridCol w="7692434">
                  <a:extLst>
                    <a:ext uri="{9D8B030D-6E8A-4147-A177-3AD203B41FA5}">
                      <a16:colId xmlns:a16="http://schemas.microsoft.com/office/drawing/2014/main" val="2127014073"/>
                    </a:ext>
                  </a:extLst>
                </a:gridCol>
              </a:tblGrid>
              <a:tr h="1271814">
                <a:tc>
                  <a:txBody>
                    <a:bodyPr/>
                    <a:lstStyle/>
                    <a:p>
                      <a:r>
                        <a:rPr lang="en-US"/>
                        <a:t>Goal</a:t>
                      </a:r>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deck presents emerging evidence to support conversations on expanding pre-exposure prophylaxis (PrEP) ring access for pregnant and breastfeeding women (PBFW) in policy and programmatic rollout. </a:t>
                      </a:r>
                    </a:p>
                  </a:txBody>
                  <a:tcPr/>
                </a:tc>
                <a:extLst>
                  <a:ext uri="{0D108BD9-81ED-4DB2-BD59-A6C34878D82A}">
                    <a16:rowId xmlns:a16="http://schemas.microsoft.com/office/drawing/2014/main" val="329519481"/>
                  </a:ext>
                </a:extLst>
              </a:tr>
              <a:tr h="3039021">
                <a:tc>
                  <a:txBody>
                    <a:bodyPr/>
                    <a:lstStyle/>
                    <a:p>
                      <a:r>
                        <a:rPr lang="en-US" b="1"/>
                        <a:t>Rationale</a:t>
                      </a:r>
                      <a:endParaRPr lang="en-GB"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Recent studies have published critical new data on use of the dapivirine vaginal ring (PrEP ring or ring) among pregnant and breastfeeding women in eastern and southern Africa, offering evidence that the PrEP ring is a</a:t>
                      </a:r>
                      <a:r>
                        <a:rPr lang="en-US" sz="1800" b="1" kern="1200">
                          <a:solidFill>
                            <a:schemeClr val="dk1"/>
                          </a:solidFill>
                          <a:effectLst/>
                          <a:latin typeface="+mn-lt"/>
                          <a:ea typeface="+mn-ea"/>
                          <a:cs typeface="+mn-cs"/>
                        </a:rPr>
                        <a:t> </a:t>
                      </a:r>
                      <a:r>
                        <a:rPr lang="en-US" sz="1800" b="0" kern="1200">
                          <a:solidFill>
                            <a:schemeClr val="dk1"/>
                          </a:solidFill>
                          <a:effectLst/>
                          <a:latin typeface="+mn-lt"/>
                          <a:ea typeface="+mn-ea"/>
                          <a:cs typeface="+mn-cs"/>
                        </a:rPr>
                        <a:t>safe and effective </a:t>
                      </a:r>
                      <a:r>
                        <a:rPr lang="en-US" sz="1800" kern="1200">
                          <a:solidFill>
                            <a:schemeClr val="dk1"/>
                          </a:solidFill>
                          <a:effectLst/>
                          <a:latin typeface="+mn-lt"/>
                          <a:ea typeface="+mn-ea"/>
                          <a:cs typeface="+mn-cs"/>
                        </a:rPr>
                        <a:t>HIV prevention method for a broader population than was initially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These studies could pave the way for the PrEP ring to be included in national guidelines and become a more accessible HIV prevention method for women during pregnancy or the postpartum period, which are times of increased risk of HIV acquisition. </a:t>
                      </a:r>
                      <a:endParaRPr lang="en-US">
                        <a:solidFill>
                          <a:schemeClr val="tx1"/>
                        </a:solidFill>
                      </a:endParaRPr>
                    </a:p>
                  </a:txBody>
                  <a:tcPr/>
                </a:tc>
                <a:extLst>
                  <a:ext uri="{0D108BD9-81ED-4DB2-BD59-A6C34878D82A}">
                    <a16:rowId xmlns:a16="http://schemas.microsoft.com/office/drawing/2014/main" val="2696529216"/>
                  </a:ext>
                </a:extLst>
              </a:tr>
              <a:tr h="515792">
                <a:tc>
                  <a:txBody>
                    <a:bodyPr/>
                    <a:lstStyle/>
                    <a:p>
                      <a:r>
                        <a:rPr lang="en-US" b="1"/>
                        <a:t>Audience</a:t>
                      </a:r>
                      <a:endParaRPr lang="en-GB" b="1"/>
                    </a:p>
                  </a:txBody>
                  <a:tcPr/>
                </a:tc>
                <a:tc>
                  <a:txBody>
                    <a:bodyPr/>
                    <a:lstStyle/>
                    <a:p>
                      <a:r>
                        <a:rPr lang="en-US" dirty="0"/>
                        <a:t>Policymakers </a:t>
                      </a:r>
                      <a:endParaRPr lang="en-GB" dirty="0"/>
                    </a:p>
                  </a:txBody>
                  <a:tcPr/>
                </a:tc>
                <a:extLst>
                  <a:ext uri="{0D108BD9-81ED-4DB2-BD59-A6C34878D82A}">
                    <a16:rowId xmlns:a16="http://schemas.microsoft.com/office/drawing/2014/main" val="1929203540"/>
                  </a:ext>
                </a:extLst>
              </a:tr>
            </a:tbl>
          </a:graphicData>
        </a:graphic>
      </p:graphicFrame>
    </p:spTree>
    <p:extLst>
      <p:ext uri="{BB962C8B-B14F-4D97-AF65-F5344CB8AC3E}">
        <p14:creationId xmlns:p14="http://schemas.microsoft.com/office/powerpoint/2010/main" val="360772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0C7096-5EE0-677D-8066-7B25594710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graphicFrame>
        <p:nvGraphicFramePr>
          <p:cNvPr id="4" name="Table 4">
            <a:extLst>
              <a:ext uri="{FF2B5EF4-FFF2-40B4-BE49-F238E27FC236}">
                <a16:creationId xmlns:a16="http://schemas.microsoft.com/office/drawing/2014/main" id="{D67F7CC1-8989-4391-95A3-C7F985B41FBD}"/>
              </a:ext>
            </a:extLst>
          </p:cNvPr>
          <p:cNvGraphicFramePr>
            <a:graphicFrameLocks/>
          </p:cNvGraphicFramePr>
          <p:nvPr>
            <p:extLst>
              <p:ext uri="{D42A27DB-BD31-4B8C-83A1-F6EECF244321}">
                <p14:modId xmlns:p14="http://schemas.microsoft.com/office/powerpoint/2010/main" val="2926907717"/>
              </p:ext>
            </p:extLst>
          </p:nvPr>
        </p:nvGraphicFramePr>
        <p:xfrm>
          <a:off x="1049154" y="1085849"/>
          <a:ext cx="10356784" cy="4526280"/>
        </p:xfrm>
        <a:graphic>
          <a:graphicData uri="http://schemas.openxmlformats.org/drawingml/2006/table">
            <a:tbl>
              <a:tblPr firstRow="1" bandRow="1">
                <a:tableStyleId>{1E171933-4619-4E11-9A3F-F7608DF75F80}</a:tableStyleId>
              </a:tblPr>
              <a:tblGrid>
                <a:gridCol w="1344882">
                  <a:extLst>
                    <a:ext uri="{9D8B030D-6E8A-4147-A177-3AD203B41FA5}">
                      <a16:colId xmlns:a16="http://schemas.microsoft.com/office/drawing/2014/main" val="962639804"/>
                    </a:ext>
                  </a:extLst>
                </a:gridCol>
                <a:gridCol w="2028141">
                  <a:extLst>
                    <a:ext uri="{9D8B030D-6E8A-4147-A177-3AD203B41FA5}">
                      <a16:colId xmlns:a16="http://schemas.microsoft.com/office/drawing/2014/main" val="245908756"/>
                    </a:ext>
                  </a:extLst>
                </a:gridCol>
                <a:gridCol w="6983761">
                  <a:extLst>
                    <a:ext uri="{9D8B030D-6E8A-4147-A177-3AD203B41FA5}">
                      <a16:colId xmlns:a16="http://schemas.microsoft.com/office/drawing/2014/main" val="526022543"/>
                    </a:ext>
                  </a:extLst>
                </a:gridCol>
              </a:tblGrid>
              <a:tr h="297180">
                <a:tc gridSpan="2">
                  <a:txBody>
                    <a:bodyPr/>
                    <a:lstStyle/>
                    <a:p>
                      <a:r>
                        <a:rPr lang="en-US" sz="1800"/>
                        <a:t>Objectives</a:t>
                      </a:r>
                    </a:p>
                  </a:txBody>
                  <a:tcPr marL="68580" marR="68580" marT="34290" marB="34290"/>
                </a:tc>
                <a:tc hMerge="1">
                  <a:txBody>
                    <a:bodyPr/>
                    <a:lstStyle/>
                    <a:p>
                      <a:r>
                        <a:rPr lang="en-US"/>
                        <a:t>Objectives</a:t>
                      </a:r>
                    </a:p>
                  </a:txBody>
                  <a:tcPr/>
                </a:tc>
                <a:tc>
                  <a:txBody>
                    <a:bodyPr/>
                    <a:lstStyle/>
                    <a:p>
                      <a:r>
                        <a:rPr lang="en-US" sz="1800"/>
                        <a:t>Endpoints</a:t>
                      </a:r>
                    </a:p>
                  </a:txBody>
                  <a:tcPr marL="68580" marR="68580" marT="34290" marB="34290"/>
                </a:tc>
                <a:extLst>
                  <a:ext uri="{0D108BD9-81ED-4DB2-BD59-A6C34878D82A}">
                    <a16:rowId xmlns:a16="http://schemas.microsoft.com/office/drawing/2014/main" val="3505775808"/>
                  </a:ext>
                </a:extLst>
              </a:tr>
              <a:tr h="297180">
                <a:tc>
                  <a:txBody>
                    <a:bodyPr/>
                    <a:lstStyle/>
                    <a:p>
                      <a:r>
                        <a:rPr lang="en-US" sz="1800"/>
                        <a:t>Primary</a:t>
                      </a:r>
                      <a:endParaRPr lang="en-US" sz="1800" b="1"/>
                    </a:p>
                  </a:txBody>
                  <a:tcPr marL="68580" marR="68580" marT="34290" marB="34290"/>
                </a:tc>
                <a:tc>
                  <a:txBody>
                    <a:bodyPr/>
                    <a:lstStyle/>
                    <a:p>
                      <a:r>
                        <a:rPr lang="en-US" sz="1800" b="1"/>
                        <a:t>Maternal safety </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All serious adverse events (SAEs) and grade 3 or higher AEs</a:t>
                      </a:r>
                    </a:p>
                  </a:txBody>
                  <a:tcPr marL="68580" marR="68580" marT="34290" marB="34290"/>
                </a:tc>
                <a:extLst>
                  <a:ext uri="{0D108BD9-81ED-4DB2-BD59-A6C34878D82A}">
                    <a16:rowId xmlns:a16="http://schemas.microsoft.com/office/drawing/2014/main" val="2935325020"/>
                  </a:ext>
                </a:extLst>
              </a:tr>
              <a:tr h="297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Primary</a:t>
                      </a:r>
                      <a:endParaRPr lang="en-US" sz="1800" b="1"/>
                    </a:p>
                  </a:txBody>
                  <a:tcPr marL="68580" marR="68580" marT="34290" marB="34290"/>
                </a:tc>
                <a:tc>
                  <a:txBody>
                    <a:bodyPr/>
                    <a:lstStyle/>
                    <a:p>
                      <a:r>
                        <a:rPr lang="en-US" sz="1800" b="1"/>
                        <a:t>Infant safety</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All SAEs and grade 3 or higher AEs</a:t>
                      </a:r>
                    </a:p>
                  </a:txBody>
                  <a:tcPr marL="68580" marR="68580" marT="34290" marB="34290"/>
                </a:tc>
                <a:extLst>
                  <a:ext uri="{0D108BD9-81ED-4DB2-BD59-A6C34878D82A}">
                    <a16:rowId xmlns:a16="http://schemas.microsoft.com/office/drawing/2014/main" val="2595242699"/>
                  </a:ext>
                </a:extLst>
              </a:tr>
              <a:tr h="1211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Primary</a:t>
                      </a:r>
                    </a:p>
                    <a:p>
                      <a:endParaRPr lang="en-US" sz="1800" b="1"/>
                    </a:p>
                  </a:txBody>
                  <a:tcPr marL="68580" marR="68580" marT="34290" marB="34290"/>
                </a:tc>
                <a:tc>
                  <a:txBody>
                    <a:bodyPr/>
                    <a:lstStyle/>
                    <a:p>
                      <a:r>
                        <a:rPr lang="en-US" sz="1800" b="1"/>
                        <a:t>Study drug detection and concentrations</a:t>
                      </a:r>
                    </a:p>
                  </a:txBody>
                  <a:tcPr marL="68580" marR="68580" marT="34290" marB="34290"/>
                </a:tc>
                <a:tc>
                  <a:txBody>
                    <a:bodyPr/>
                    <a:lstStyle/>
                    <a:p>
                      <a:pPr marL="296863" lvl="1" indent="-285750">
                        <a:buFont typeface="Arial" panose="020B0604020202020204" pitchFamily="34" charset="0"/>
                        <a:buChar char="•"/>
                        <a:tabLst/>
                      </a:pPr>
                      <a:r>
                        <a:rPr lang="en-US" sz="1800"/>
                        <a:t>Maternal plasma dapivirine, dried blood spot (DBS), emtricitabine triphosphate (FTC-TP), and TFV-DP (tenofovir diphosphate)</a:t>
                      </a:r>
                    </a:p>
                    <a:p>
                      <a:pPr marL="296863" lvl="1" indent="-285750">
                        <a:buFont typeface="Arial" panose="020B0604020202020204" pitchFamily="34" charset="0"/>
                        <a:buChar char="•"/>
                        <a:tabLst/>
                      </a:pPr>
                      <a:r>
                        <a:rPr lang="en-US" sz="1800"/>
                        <a:t>Maternal breast milk dapivirine or FTC-TP and TFV-DP</a:t>
                      </a:r>
                    </a:p>
                    <a:p>
                      <a:pPr marL="296863" lvl="1" indent="-285750">
                        <a:buFont typeface="Arial" panose="020B0604020202020204" pitchFamily="34" charset="0"/>
                        <a:buChar char="•"/>
                        <a:tabLst/>
                      </a:pPr>
                      <a:r>
                        <a:rPr lang="en-US" sz="1800"/>
                        <a:t>Infant plasma dapivirine </a:t>
                      </a:r>
                    </a:p>
                    <a:p>
                      <a:pPr marL="296863" lvl="1" indent="-285750">
                        <a:buFont typeface="Arial" panose="020B0604020202020204" pitchFamily="34" charset="0"/>
                        <a:buChar char="•"/>
                        <a:tabLst/>
                      </a:pPr>
                      <a:r>
                        <a:rPr lang="en-US" sz="1800"/>
                        <a:t>Infant DBS FTC-TP and TFV-DP</a:t>
                      </a:r>
                      <a:endParaRPr lang="en-US" sz="1800">
                        <a:solidFill>
                          <a:srgbClr val="000000"/>
                        </a:solidFill>
                      </a:endParaRPr>
                    </a:p>
                  </a:txBody>
                  <a:tcPr marL="68580" marR="68580" marT="34290" marB="34290"/>
                </a:tc>
                <a:extLst>
                  <a:ext uri="{0D108BD9-81ED-4DB2-BD59-A6C34878D82A}">
                    <a16:rowId xmlns:a16="http://schemas.microsoft.com/office/drawing/2014/main" val="1464252798"/>
                  </a:ext>
                </a:extLst>
              </a:tr>
              <a:tr h="75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Secondary</a:t>
                      </a:r>
                      <a:endParaRPr lang="en-US" sz="1800" b="1"/>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Willingness to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Acceptability</a:t>
                      </a:r>
                    </a:p>
                  </a:txBody>
                  <a:tcPr marL="68580" marR="68580" marT="34290" marB="34290"/>
                </a:tc>
                <a:tc>
                  <a:txBody>
                    <a:bodyPr/>
                    <a:lstStyle/>
                    <a:p>
                      <a:pPr marL="296863" lvl="1" indent="-285750">
                        <a:buFont typeface="Arial" panose="020B0604020202020204" pitchFamily="34" charset="0"/>
                        <a:buChar char="•"/>
                        <a:tabLst/>
                      </a:pPr>
                      <a:r>
                        <a:rPr lang="en-US" sz="1800"/>
                        <a:t>During breastfeeding in the future</a:t>
                      </a:r>
                    </a:p>
                    <a:p>
                      <a:pPr marL="296863" lvl="1" indent="-285750">
                        <a:buFont typeface="Arial" panose="020B0604020202020204" pitchFamily="34" charset="0"/>
                        <a:buChar char="•"/>
                        <a:tabLst/>
                      </a:pPr>
                      <a:r>
                        <a:rPr lang="en-US" sz="1800"/>
                        <a:t>Proportion who find product at least as acceptable as other HIV prevention methods</a:t>
                      </a:r>
                    </a:p>
                  </a:txBody>
                  <a:tcPr marL="68580" marR="68580" marT="34290" marB="34290"/>
                </a:tc>
                <a:extLst>
                  <a:ext uri="{0D108BD9-81ED-4DB2-BD59-A6C34878D82A}">
                    <a16:rowId xmlns:a16="http://schemas.microsoft.com/office/drawing/2014/main" val="2551840588"/>
                  </a:ext>
                </a:extLst>
              </a:tr>
              <a:tr h="1029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Secondary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Adherence</a:t>
                      </a:r>
                    </a:p>
                  </a:txBody>
                  <a:tcPr marL="68580" marR="68580" marT="34290" marB="34290"/>
                </a:tc>
                <a:tc>
                  <a:txBody>
                    <a:bodyPr/>
                    <a:lstStyle/>
                    <a:p>
                      <a:pPr marL="296863" lvl="1" indent="-285750">
                        <a:buFont typeface="Arial" panose="020B0604020202020204" pitchFamily="34" charset="0"/>
                        <a:buChar char="•"/>
                        <a:tabLst/>
                      </a:pPr>
                      <a:r>
                        <a:rPr lang="en-US" sz="1800"/>
                        <a:t>Reported frequency of study product use (e.g., missed doses, PrEP ring removal/expulsions)</a:t>
                      </a:r>
                    </a:p>
                    <a:p>
                      <a:pPr marL="296863" lvl="1" indent="-285750">
                        <a:buFont typeface="Arial" panose="020B0604020202020204" pitchFamily="34" charset="0"/>
                        <a:buChar char="•"/>
                        <a:tabLst/>
                      </a:pPr>
                      <a:r>
                        <a:rPr lang="en-US" sz="1800"/>
                        <a:t>Residual drug levels in returned rings</a:t>
                      </a:r>
                    </a:p>
                    <a:p>
                      <a:pPr marL="296863" lvl="1" indent="-285750">
                        <a:buFont typeface="Arial" panose="020B0604020202020204" pitchFamily="34" charset="0"/>
                        <a:buChar char="•"/>
                        <a:tabLst/>
                      </a:pPr>
                      <a:r>
                        <a:rPr lang="en-US" sz="1800"/>
                        <a:t>Maternal plasma dapivirine, DBS FTC-TP, and TFV-DP</a:t>
                      </a:r>
                    </a:p>
                  </a:txBody>
                  <a:tcPr marL="68580" marR="68580" marT="34290" marB="34290"/>
                </a:tc>
                <a:extLst>
                  <a:ext uri="{0D108BD9-81ED-4DB2-BD59-A6C34878D82A}">
                    <a16:rowId xmlns:a16="http://schemas.microsoft.com/office/drawing/2014/main" val="1614710187"/>
                  </a:ext>
                </a:extLst>
              </a:tr>
            </a:tbl>
          </a:graphicData>
        </a:graphic>
      </p:graphicFrame>
      <p:sp>
        <p:nvSpPr>
          <p:cNvPr id="3" name="Text Placeholder 2">
            <a:extLst>
              <a:ext uri="{FF2B5EF4-FFF2-40B4-BE49-F238E27FC236}">
                <a16:creationId xmlns:a16="http://schemas.microsoft.com/office/drawing/2014/main" id="{66A39BE5-6571-4B10-AC5B-B9D38DCAFB28}"/>
              </a:ext>
            </a:extLst>
          </p:cNvPr>
          <p:cNvSpPr>
            <a:spLocks noGrp="1"/>
          </p:cNvSpPr>
          <p:nvPr>
            <p:ph type="body" sz="quarter" idx="10"/>
          </p:nvPr>
        </p:nvSpPr>
        <p:spPr>
          <a:xfrm>
            <a:off x="1816006" y="515369"/>
            <a:ext cx="8559988" cy="570480"/>
          </a:xfrm>
        </p:spPr>
        <p:txBody>
          <a:bodyPr/>
          <a:lstStyle/>
          <a:p>
            <a:pPr marL="0" indent="0" algn="ctr">
              <a:buNone/>
            </a:pPr>
            <a:r>
              <a:rPr lang="en-US" sz="2800" b="1">
                <a:solidFill>
                  <a:schemeClr val="accent4"/>
                </a:solidFill>
              </a:rPr>
              <a:t>Objectives and Endpoints</a:t>
            </a:r>
          </a:p>
        </p:txBody>
      </p:sp>
      <p:sp>
        <p:nvSpPr>
          <p:cNvPr id="2" name="TextBox 1">
            <a:extLst>
              <a:ext uri="{FF2B5EF4-FFF2-40B4-BE49-F238E27FC236}">
                <a16:creationId xmlns:a16="http://schemas.microsoft.com/office/drawing/2014/main" id="{0FD7B1F7-5E22-4AE9-9938-F731FE17B733}"/>
              </a:ext>
            </a:extLst>
          </p:cNvPr>
          <p:cNvSpPr txBox="1"/>
          <p:nvPr/>
        </p:nvSpPr>
        <p:spPr>
          <a:xfrm>
            <a:off x="1477498" y="5880968"/>
            <a:ext cx="8898496" cy="830997"/>
          </a:xfrm>
          <a:prstGeom prst="rect">
            <a:avLst/>
          </a:prstGeom>
          <a:solidFill>
            <a:schemeClr val="accent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solidFill>
                <a:effectLst/>
                <a:uLnTx/>
                <a:uFillTx/>
                <a:latin typeface="Candara"/>
              </a:defRPr>
            </a:lvl1pPr>
          </a:lstStyle>
          <a:p>
            <a:r>
              <a:rPr lang="en-US"/>
              <a:t>Key questions: Was it safe for mom and baby? How much medication passed to babies? Did users like and use the products?</a:t>
            </a:r>
          </a:p>
        </p:txBody>
      </p:sp>
      <p:pic>
        <p:nvPicPr>
          <p:cNvPr id="9" name="Picture 8">
            <a:extLst>
              <a:ext uri="{FF2B5EF4-FFF2-40B4-BE49-F238E27FC236}">
                <a16:creationId xmlns:a16="http://schemas.microsoft.com/office/drawing/2014/main" id="{98E32963-BCC9-9433-4BEB-CD3FCA1969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85061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9AAE45-1458-4AE5-8E44-48EF57D34982}"/>
              </a:ext>
            </a:extLst>
          </p:cNvPr>
          <p:cNvSpPr>
            <a:spLocks noGrp="1"/>
          </p:cNvSpPr>
          <p:nvPr>
            <p:ph type="body" sz="quarter" idx="10"/>
          </p:nvPr>
        </p:nvSpPr>
        <p:spPr>
          <a:xfrm>
            <a:off x="1829991" y="504968"/>
            <a:ext cx="8532017" cy="1052371"/>
          </a:xfrm>
        </p:spPr>
        <p:txBody>
          <a:bodyPr/>
          <a:lstStyle/>
          <a:p>
            <a:pPr marL="0" indent="0" algn="ctr">
              <a:buNone/>
            </a:pPr>
            <a:r>
              <a:rPr lang="en-US" sz="2800" b="1">
                <a:solidFill>
                  <a:schemeClr val="accent4"/>
                </a:solidFill>
              </a:rPr>
              <a:t>Study visit schedule</a:t>
            </a:r>
          </a:p>
        </p:txBody>
      </p:sp>
      <p:pic>
        <p:nvPicPr>
          <p:cNvPr id="4" name="Content Placeholder 3" descr="cid:image003.png@01D45647.2A7DEEF0">
            <a:extLst>
              <a:ext uri="{FF2B5EF4-FFF2-40B4-BE49-F238E27FC236}">
                <a16:creationId xmlns:a16="http://schemas.microsoft.com/office/drawing/2014/main" id="{00B7810B-6B2E-40C7-9AE2-5CF2368DA76E}"/>
              </a:ext>
            </a:extLst>
          </p:cNvPr>
          <p:cNvPicPr>
            <a:picLocks noGrp="1"/>
          </p:cNvPicPr>
          <p:nvPr>
            <p:ph idx="1"/>
          </p:nvPr>
        </p:nvPicPr>
        <p:blipFill>
          <a:blip r:embed="rId2" r:link="rId3" cstate="email">
            <a:extLst>
              <a:ext uri="{28A0092B-C50C-407E-A947-70E740481C1C}">
                <a14:useLocalDpi xmlns:a14="http://schemas.microsoft.com/office/drawing/2010/main"/>
              </a:ext>
            </a:extLst>
          </a:blip>
          <a:srcRect/>
          <a:stretch>
            <a:fillRect/>
          </a:stretch>
        </p:blipFill>
        <p:spPr bwMode="auto">
          <a:xfrm>
            <a:off x="1540042" y="1097774"/>
            <a:ext cx="9283978" cy="2989513"/>
          </a:xfrm>
          <a:prstGeom prst="rect">
            <a:avLst/>
          </a:prstGeom>
          <a:noFill/>
          <a:ln>
            <a:noFill/>
          </a:ln>
        </p:spPr>
      </p:pic>
      <p:sp>
        <p:nvSpPr>
          <p:cNvPr id="2" name="Rectangle 1">
            <a:extLst>
              <a:ext uri="{FF2B5EF4-FFF2-40B4-BE49-F238E27FC236}">
                <a16:creationId xmlns:a16="http://schemas.microsoft.com/office/drawing/2014/main" id="{4D121071-38DB-4F55-AEDB-BAAEEF36FC4D}"/>
              </a:ext>
            </a:extLst>
          </p:cNvPr>
          <p:cNvSpPr/>
          <p:nvPr/>
        </p:nvSpPr>
        <p:spPr>
          <a:xfrm>
            <a:off x="1656989" y="4190566"/>
            <a:ext cx="8887760" cy="1569660"/>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8064A2">
                    <a:lumMod val="50000"/>
                  </a:srgbClr>
                </a:solidFill>
                <a:effectLst/>
                <a:uLnTx/>
                <a:uFillTx/>
                <a:latin typeface="Candara"/>
                <a:ea typeface="+mn-ea"/>
                <a:cs typeface="+mn-cs"/>
              </a:rPr>
              <a:t>Serious adverse events (SAEs) and adverse events (AEs) collected</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8064A2">
                    <a:lumMod val="50000"/>
                  </a:srgbClr>
                </a:solidFill>
                <a:effectLst/>
                <a:uLnTx/>
                <a:uFillTx/>
                <a:latin typeface="Candara"/>
                <a:ea typeface="+mn-ea"/>
                <a:cs typeface="+mn-cs"/>
              </a:rPr>
              <a:t>Drug concentrations in maternal blood/plasma, breast milk, infant blood/plasma; residual dapivirine in returned rings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8064A2">
                    <a:lumMod val="50000"/>
                  </a:srgbClr>
                </a:solidFill>
                <a:effectLst/>
                <a:uLnTx/>
                <a:uFillTx/>
                <a:latin typeface="Candara"/>
                <a:ea typeface="+mn-ea"/>
                <a:cs typeface="+mn-cs"/>
              </a:rPr>
              <a:t>Acceptability assessed via questionnaire</a:t>
            </a:r>
          </a:p>
        </p:txBody>
      </p:sp>
      <p:sp>
        <p:nvSpPr>
          <p:cNvPr id="5" name="Rectangle 4">
            <a:extLst>
              <a:ext uri="{FF2B5EF4-FFF2-40B4-BE49-F238E27FC236}">
                <a16:creationId xmlns:a16="http://schemas.microsoft.com/office/drawing/2014/main" id="{0107DF12-8717-4173-9826-C2B4DD45F9AE}"/>
              </a:ext>
            </a:extLst>
          </p:cNvPr>
          <p:cNvSpPr/>
          <p:nvPr/>
        </p:nvSpPr>
        <p:spPr>
          <a:xfrm>
            <a:off x="1829991" y="6251647"/>
            <a:ext cx="8406871" cy="415498"/>
          </a:xfrm>
          <a:prstGeom prst="rect">
            <a:avLst/>
          </a:prstGeom>
        </p:spPr>
        <p:txBody>
          <a:bodyPr wrap="square">
            <a:spAutoFit/>
          </a:bodyPr>
          <a:lstStyle/>
          <a:p>
            <a:pPr marL="88106" marR="0" lvl="1" indent="0" algn="l" defTabSz="914400" rtl="0" eaLnBrk="1" fontAlgn="auto" latinLnBrk="0" hangingPunct="1">
              <a:lnSpc>
                <a:spcPct val="100000"/>
              </a:lnSpc>
              <a:spcBef>
                <a:spcPts val="225"/>
              </a:spcBef>
              <a:spcAft>
                <a:spcPts val="225"/>
              </a:spcAft>
              <a:buClrTx/>
              <a:buSzTx/>
              <a:buFontTx/>
              <a:buNone/>
              <a:tabLst>
                <a:tab pos="88106" algn="l"/>
              </a:tabLst>
              <a:defRPr/>
            </a:pPr>
            <a:r>
              <a:rPr kumimoji="0" lang="en-US" sz="1050" b="0" i="0" u="none" strike="noStrike" kern="1200" cap="none" spc="0" normalizeH="0" baseline="0" noProof="0">
                <a:ln>
                  <a:noFill/>
                </a:ln>
                <a:solidFill>
                  <a:srgbClr val="1F497D"/>
                </a:solidFill>
                <a:effectLst/>
                <a:uLnTx/>
                <a:uFillTx/>
                <a:latin typeface="Candara"/>
                <a:ea typeface="Times New Roman" panose="02020603050405020304" pitchFamily="18" charset="0"/>
                <a:cs typeface="Arial" panose="020B0604020202020204" pitchFamily="34" charset="0"/>
              </a:rPr>
              <a:t>Adverse events defined by Division of AIDS (DAIDS) Table for Grading the Severity of Adult and Pediatric Adverse Events, Corrected Version 2.1, July 2017 and/or Addendum 1 (Female Genital Grading Table for Use in Microbicide Studies [Dated November 2007]) in both trial groups.</a:t>
            </a:r>
            <a:endParaRPr kumimoji="0" lang="en-US" sz="1200" b="0" i="0" u="none" strike="noStrike" kern="1200" cap="none" spc="0" normalizeH="0" baseline="0" noProof="0">
              <a:ln>
                <a:noFill/>
              </a:ln>
              <a:solidFill>
                <a:srgbClr val="1F497D"/>
              </a:solidFill>
              <a:effectLst/>
              <a:uLnTx/>
              <a:uFillTx/>
              <a:latin typeface="Candara"/>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BCC71923-B273-EE7D-FD50-731FAF8A6B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8" name="Picture 7">
            <a:extLst>
              <a:ext uri="{FF2B5EF4-FFF2-40B4-BE49-F238E27FC236}">
                <a16:creationId xmlns:a16="http://schemas.microsoft.com/office/drawing/2014/main" id="{061B57CC-DC3A-47F9-EE21-991B643D90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10695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4341-5A87-F34F-BC0D-4E2A412876A5}"/>
              </a:ext>
            </a:extLst>
          </p:cNvPr>
          <p:cNvSpPr>
            <a:spLocks noGrp="1"/>
          </p:cNvSpPr>
          <p:nvPr>
            <p:ph type="title"/>
          </p:nvPr>
        </p:nvSpPr>
        <p:spPr>
          <a:xfrm>
            <a:off x="609600" y="159135"/>
            <a:ext cx="10972800" cy="1143000"/>
          </a:xfrm>
        </p:spPr>
        <p:txBody>
          <a:bodyPr/>
          <a:lstStyle/>
          <a:p>
            <a:pPr>
              <a:lnSpc>
                <a:spcPts val="2850"/>
              </a:lnSpc>
              <a:spcBef>
                <a:spcPct val="20000"/>
              </a:spcBef>
              <a:spcAft>
                <a:spcPts val="0"/>
              </a:spcAft>
            </a:pPr>
            <a:r>
              <a:rPr lang="en-US" sz="2800" b="1">
                <a:solidFill>
                  <a:schemeClr val="accent4"/>
                </a:solidFill>
                <a:latin typeface="+mn-lt"/>
                <a:ea typeface="+mn-ea"/>
                <a:cs typeface="+mn-cs"/>
              </a:rPr>
              <a:t>Why was exclusive breastfeeding</a:t>
            </a:r>
            <a:br>
              <a:rPr lang="en-US" sz="2800" b="1">
                <a:solidFill>
                  <a:schemeClr val="accent4"/>
                </a:solidFill>
                <a:latin typeface="+mn-lt"/>
                <a:ea typeface="+mn-ea"/>
                <a:cs typeface="+mn-cs"/>
              </a:rPr>
            </a:br>
            <a:r>
              <a:rPr lang="en-US" sz="2800" b="1">
                <a:solidFill>
                  <a:schemeClr val="accent4"/>
                </a:solidFill>
                <a:latin typeface="+mn-lt"/>
                <a:ea typeface="+mn-ea"/>
                <a:cs typeface="+mn-cs"/>
              </a:rPr>
              <a:t>important for MTN-043 objectives?</a:t>
            </a:r>
          </a:p>
        </p:txBody>
      </p:sp>
      <p:graphicFrame>
        <p:nvGraphicFramePr>
          <p:cNvPr id="4" name="Content Placeholder 3">
            <a:extLst>
              <a:ext uri="{FF2B5EF4-FFF2-40B4-BE49-F238E27FC236}">
                <a16:creationId xmlns:a16="http://schemas.microsoft.com/office/drawing/2014/main" id="{10FEAFAE-26CF-9845-A7B7-6FC51FA04EE3}"/>
              </a:ext>
            </a:extLst>
          </p:cNvPr>
          <p:cNvGraphicFramePr>
            <a:graphicFrameLocks noGrp="1"/>
          </p:cNvGraphicFramePr>
          <p:nvPr>
            <p:ph idx="1"/>
            <p:extLst>
              <p:ext uri="{D42A27DB-BD31-4B8C-83A1-F6EECF244321}">
                <p14:modId xmlns:p14="http://schemas.microsoft.com/office/powerpoint/2010/main" val="569739001"/>
              </p:ext>
            </p:extLst>
          </p:nvPr>
        </p:nvGraphicFramePr>
        <p:xfrm>
          <a:off x="1981200" y="1798637"/>
          <a:ext cx="822960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A8F5E7B-550A-88E2-2D58-888B2B1EAE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5" name="Picture 4">
            <a:extLst>
              <a:ext uri="{FF2B5EF4-FFF2-40B4-BE49-F238E27FC236}">
                <a16:creationId xmlns:a16="http://schemas.microsoft.com/office/drawing/2014/main" id="{B980799B-8960-90BB-699E-9240EAC42AA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4079217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4F0F216-34CB-4836-850E-11326C2F231C}"/>
              </a:ext>
            </a:extLst>
          </p:cNvPr>
          <p:cNvGraphicFramePr>
            <a:graphicFrameLocks/>
          </p:cNvGraphicFramePr>
          <p:nvPr>
            <p:extLst>
              <p:ext uri="{D42A27DB-BD31-4B8C-83A1-F6EECF244321}">
                <p14:modId xmlns:p14="http://schemas.microsoft.com/office/powerpoint/2010/main" val="2148699290"/>
              </p:ext>
            </p:extLst>
          </p:nvPr>
        </p:nvGraphicFramePr>
        <p:xfrm>
          <a:off x="1395033" y="1379241"/>
          <a:ext cx="9120841" cy="3977640"/>
        </p:xfrm>
        <a:graphic>
          <a:graphicData uri="http://schemas.openxmlformats.org/drawingml/2006/table">
            <a:tbl>
              <a:tblPr firstRow="1" bandRow="1">
                <a:tableStyleId>{17292A2E-F333-43FB-9621-5CBBE7FDCDCB}</a:tableStyleId>
              </a:tblPr>
              <a:tblGrid>
                <a:gridCol w="2321106">
                  <a:extLst>
                    <a:ext uri="{9D8B030D-6E8A-4147-A177-3AD203B41FA5}">
                      <a16:colId xmlns:a16="http://schemas.microsoft.com/office/drawing/2014/main" val="3821331435"/>
                    </a:ext>
                  </a:extLst>
                </a:gridCol>
                <a:gridCol w="1203444">
                  <a:extLst>
                    <a:ext uri="{9D8B030D-6E8A-4147-A177-3AD203B41FA5}">
                      <a16:colId xmlns:a16="http://schemas.microsoft.com/office/drawing/2014/main" val="2132009099"/>
                    </a:ext>
                  </a:extLst>
                </a:gridCol>
                <a:gridCol w="1266784">
                  <a:extLst>
                    <a:ext uri="{9D8B030D-6E8A-4147-A177-3AD203B41FA5}">
                      <a16:colId xmlns:a16="http://schemas.microsoft.com/office/drawing/2014/main" val="2773287964"/>
                    </a:ext>
                  </a:extLst>
                </a:gridCol>
                <a:gridCol w="698407">
                  <a:extLst>
                    <a:ext uri="{9D8B030D-6E8A-4147-A177-3AD203B41FA5}">
                      <a16:colId xmlns:a16="http://schemas.microsoft.com/office/drawing/2014/main" val="2082823410"/>
                    </a:ext>
                  </a:extLst>
                </a:gridCol>
                <a:gridCol w="1391785">
                  <a:extLst>
                    <a:ext uri="{9D8B030D-6E8A-4147-A177-3AD203B41FA5}">
                      <a16:colId xmlns:a16="http://schemas.microsoft.com/office/drawing/2014/main" val="3410032919"/>
                    </a:ext>
                  </a:extLst>
                </a:gridCol>
                <a:gridCol w="1028948">
                  <a:extLst>
                    <a:ext uri="{9D8B030D-6E8A-4147-A177-3AD203B41FA5}">
                      <a16:colId xmlns:a16="http://schemas.microsoft.com/office/drawing/2014/main" val="3655299264"/>
                    </a:ext>
                  </a:extLst>
                </a:gridCol>
                <a:gridCol w="1210367">
                  <a:extLst>
                    <a:ext uri="{9D8B030D-6E8A-4147-A177-3AD203B41FA5}">
                      <a16:colId xmlns:a16="http://schemas.microsoft.com/office/drawing/2014/main" val="1189170681"/>
                    </a:ext>
                  </a:extLst>
                </a:gridCol>
              </a:tblGrid>
              <a:tr h="540611">
                <a:tc>
                  <a:txBody>
                    <a:bodyPr/>
                    <a:lstStyle/>
                    <a:p>
                      <a:pPr algn="l"/>
                      <a:endParaRPr lang="en-US" sz="1800"/>
                    </a:p>
                  </a:txBody>
                  <a:tcPr marL="68580" marR="68580" marT="34290" marB="34290"/>
                </a:tc>
                <a:tc gridSpan="2">
                  <a:txBody>
                    <a:bodyPr/>
                    <a:lstStyle/>
                    <a:p>
                      <a:pPr algn="ctr"/>
                      <a:r>
                        <a:rPr lang="en-US" sz="1800"/>
                        <a:t>PrEP ring group</a:t>
                      </a:r>
                    </a:p>
                    <a:p>
                      <a:pPr algn="ctr"/>
                      <a:r>
                        <a:rPr lang="en-US" sz="1800"/>
                        <a:t>n=148</a:t>
                      </a:r>
                    </a:p>
                  </a:txBody>
                  <a:tcPr marL="68580" marR="68580" marT="34290" marB="34290"/>
                </a:tc>
                <a:tc hMerge="1">
                  <a:txBody>
                    <a:bodyPr/>
                    <a:lstStyle/>
                    <a:p>
                      <a:pPr algn="ctr"/>
                      <a:endParaRPr lang="en-US"/>
                    </a:p>
                  </a:txBody>
                  <a:tcPr/>
                </a:tc>
                <a:tc gridSpan="2">
                  <a:txBody>
                    <a:bodyPr/>
                    <a:lstStyle/>
                    <a:p>
                      <a:pPr algn="ctr"/>
                      <a:r>
                        <a:rPr lang="en-US" sz="1800"/>
                        <a:t>Oral PrEP group</a:t>
                      </a:r>
                    </a:p>
                    <a:p>
                      <a:pPr algn="ctr"/>
                      <a:r>
                        <a:rPr lang="en-US" sz="1800"/>
                        <a:t>n=49</a:t>
                      </a:r>
                    </a:p>
                  </a:txBody>
                  <a:tcPr marL="68580" marR="68580" marT="34290" marB="34290"/>
                </a:tc>
                <a:tc hMerge="1">
                  <a:txBody>
                    <a:bodyPr/>
                    <a:lstStyle/>
                    <a:p>
                      <a:endParaRPr lang="en-US"/>
                    </a:p>
                  </a:txBody>
                  <a:tcPr/>
                </a:tc>
                <a:tc gridSpan="2">
                  <a:txBody>
                    <a:bodyPr/>
                    <a:lstStyle/>
                    <a:p>
                      <a:pPr algn="ctr"/>
                      <a:r>
                        <a:rPr lang="en-US" sz="1800"/>
                        <a:t>All participants</a:t>
                      </a:r>
                    </a:p>
                    <a:p>
                      <a:pPr algn="ctr"/>
                      <a:r>
                        <a:rPr lang="en-US" sz="1800"/>
                        <a:t>N=197</a:t>
                      </a:r>
                    </a:p>
                  </a:txBody>
                  <a:tcPr marL="68580" marR="68580" marT="34290" marB="34290"/>
                </a:tc>
                <a:tc hMerge="1">
                  <a:txBody>
                    <a:bodyPr/>
                    <a:lstStyle/>
                    <a:p>
                      <a:endParaRPr lang="en-US"/>
                    </a:p>
                  </a:txBody>
                  <a:tcPr/>
                </a:tc>
                <a:extLst>
                  <a:ext uri="{0D108BD9-81ED-4DB2-BD59-A6C34878D82A}">
                    <a16:rowId xmlns:a16="http://schemas.microsoft.com/office/drawing/2014/main" val="60677304"/>
                  </a:ext>
                </a:extLst>
              </a:tr>
              <a:tr h="308920">
                <a:tc gridSpan="7">
                  <a:txBody>
                    <a:bodyPr/>
                    <a:lstStyle/>
                    <a:p>
                      <a:pPr algn="l"/>
                      <a:r>
                        <a:rPr lang="en-US" sz="1800"/>
                        <a:t>Mothers</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2556922"/>
                  </a:ext>
                </a:extLst>
              </a:tr>
              <a:tr h="308920">
                <a:tc>
                  <a:txBody>
                    <a:bodyPr/>
                    <a:lstStyle/>
                    <a:p>
                      <a:pPr marL="234950" indent="0" algn="l">
                        <a:tabLst/>
                      </a:pPr>
                      <a:r>
                        <a:rPr lang="en-US" sz="1800"/>
                        <a:t>Age (years)*</a:t>
                      </a:r>
                    </a:p>
                  </a:txBody>
                  <a:tcPr marL="68580" marR="68580" marT="34290" marB="34290"/>
                </a:tc>
                <a:tc>
                  <a:txBody>
                    <a:bodyPr/>
                    <a:lstStyle/>
                    <a:p>
                      <a:pPr algn="r"/>
                      <a:r>
                        <a:rPr lang="en-US" sz="1800"/>
                        <a:t>26 </a:t>
                      </a:r>
                    </a:p>
                  </a:txBody>
                  <a:tcPr marL="68580" marR="68580" marT="34290" marB="34290"/>
                </a:tc>
                <a:tc>
                  <a:txBody>
                    <a:bodyPr/>
                    <a:lstStyle/>
                    <a:p>
                      <a:pPr algn="r"/>
                      <a:r>
                        <a:rPr lang="en-US" sz="1800"/>
                        <a:t>    (18, 43)</a:t>
                      </a:r>
                    </a:p>
                  </a:txBody>
                  <a:tcPr marL="68580" marR="68580" marT="34290" marB="34290"/>
                </a:tc>
                <a:tc>
                  <a:txBody>
                    <a:bodyPr/>
                    <a:lstStyle/>
                    <a:p>
                      <a:pPr algn="r"/>
                      <a:r>
                        <a:rPr lang="en-US" sz="1800"/>
                        <a:t>25</a:t>
                      </a:r>
                    </a:p>
                  </a:txBody>
                  <a:tcPr marL="68580" marR="68580" marT="34290" marB="34290"/>
                </a:tc>
                <a:tc>
                  <a:txBody>
                    <a:bodyPr/>
                    <a:lstStyle/>
                    <a:p>
                      <a:pPr algn="r"/>
                      <a:r>
                        <a:rPr lang="en-US" sz="1800"/>
                        <a:t>    (18, 38)</a:t>
                      </a:r>
                    </a:p>
                  </a:txBody>
                  <a:tcPr marL="68580" marR="68580" marT="34290" marB="34290"/>
                </a:tc>
                <a:tc>
                  <a:txBody>
                    <a:bodyPr/>
                    <a:lstStyle/>
                    <a:p>
                      <a:pPr algn="r"/>
                      <a:r>
                        <a:rPr lang="en-US" sz="1800"/>
                        <a:t>26</a:t>
                      </a:r>
                    </a:p>
                  </a:txBody>
                  <a:tcPr marL="68580" marR="68580" marT="34290" marB="34290"/>
                </a:tc>
                <a:tc>
                  <a:txBody>
                    <a:bodyPr/>
                    <a:lstStyle/>
                    <a:p>
                      <a:pPr algn="r"/>
                      <a:r>
                        <a:rPr lang="en-US" sz="1800"/>
                        <a:t>    (18, 43) </a:t>
                      </a:r>
                    </a:p>
                  </a:txBody>
                  <a:tcPr marL="68580" marR="68580" marT="34290" marB="34290"/>
                </a:tc>
                <a:extLst>
                  <a:ext uri="{0D108BD9-81ED-4DB2-BD59-A6C34878D82A}">
                    <a16:rowId xmlns:a16="http://schemas.microsoft.com/office/drawing/2014/main" val="3249971952"/>
                  </a:ext>
                </a:extLst>
              </a:tr>
              <a:tr h="308920">
                <a:tc>
                  <a:txBody>
                    <a:bodyPr/>
                    <a:lstStyle/>
                    <a:p>
                      <a:pPr marL="234950" indent="0" algn="l">
                        <a:tabLst/>
                      </a:pPr>
                      <a:r>
                        <a:rPr lang="en-US" sz="1800"/>
                        <a:t># of live births</a:t>
                      </a:r>
                    </a:p>
                  </a:txBody>
                  <a:tcPr marL="68580" marR="68580" marT="34290" marB="34290"/>
                </a:tc>
                <a:tc>
                  <a:txBody>
                    <a:bodyPr/>
                    <a:lstStyle/>
                    <a:p>
                      <a:pPr algn="r"/>
                      <a:r>
                        <a:rPr lang="en-US" sz="1800"/>
                        <a:t>2 </a:t>
                      </a:r>
                    </a:p>
                  </a:txBody>
                  <a:tcPr marL="68580" marR="68580" marT="34290" marB="34290"/>
                </a:tc>
                <a:tc>
                  <a:txBody>
                    <a:bodyPr/>
                    <a:lstStyle/>
                    <a:p>
                      <a:pPr algn="r"/>
                      <a:r>
                        <a:rPr lang="en-US" sz="1800"/>
                        <a:t>    (1, 6)</a:t>
                      </a:r>
                    </a:p>
                  </a:txBody>
                  <a:tcPr marL="68580" marR="68580" marT="34290" marB="34290"/>
                </a:tc>
                <a:tc>
                  <a:txBody>
                    <a:bodyPr/>
                    <a:lstStyle/>
                    <a:p>
                      <a:pPr algn="r"/>
                      <a:r>
                        <a:rPr lang="en-US" sz="1800"/>
                        <a:t>2</a:t>
                      </a:r>
                    </a:p>
                  </a:txBody>
                  <a:tcPr marL="68580" marR="68580" marT="34290" marB="34290"/>
                </a:tc>
                <a:tc>
                  <a:txBody>
                    <a:bodyPr/>
                    <a:lstStyle/>
                    <a:p>
                      <a:pPr algn="r"/>
                      <a:r>
                        <a:rPr lang="en-US" sz="1800"/>
                        <a:t>    (1, 5)</a:t>
                      </a:r>
                    </a:p>
                  </a:txBody>
                  <a:tcPr marL="68580" marR="68580" marT="34290" marB="34290"/>
                </a:tc>
                <a:tc>
                  <a:txBody>
                    <a:bodyPr/>
                    <a:lstStyle/>
                    <a:p>
                      <a:pPr algn="r"/>
                      <a:r>
                        <a:rPr lang="en-US" sz="1800"/>
                        <a:t>2</a:t>
                      </a:r>
                    </a:p>
                  </a:txBody>
                  <a:tcPr marL="68580" marR="68580" marT="34290" marB="34290"/>
                </a:tc>
                <a:tc>
                  <a:txBody>
                    <a:bodyPr/>
                    <a:lstStyle/>
                    <a:p>
                      <a:pPr algn="r"/>
                      <a:r>
                        <a:rPr lang="en-US" sz="1800"/>
                        <a:t>      (1, 6)</a:t>
                      </a:r>
                    </a:p>
                  </a:txBody>
                  <a:tcPr marL="68580" marR="68580" marT="34290" marB="34290"/>
                </a:tc>
                <a:extLst>
                  <a:ext uri="{0D108BD9-81ED-4DB2-BD59-A6C34878D82A}">
                    <a16:rowId xmlns:a16="http://schemas.microsoft.com/office/drawing/2014/main" val="2059421712"/>
                  </a:ext>
                </a:extLst>
              </a:tr>
              <a:tr h="308920">
                <a:tc>
                  <a:txBody>
                    <a:bodyPr/>
                    <a:lstStyle/>
                    <a:p>
                      <a:pPr marL="234950" indent="0" algn="l">
                        <a:tabLst/>
                      </a:pPr>
                      <a:r>
                        <a:rPr lang="en-US" sz="1800"/>
                        <a:t>Has a primary partner</a:t>
                      </a:r>
                    </a:p>
                  </a:txBody>
                  <a:tcPr marL="68580" marR="68580" marT="34290" marB="34290"/>
                </a:tc>
                <a:tc>
                  <a:txBody>
                    <a:bodyPr/>
                    <a:lstStyle/>
                    <a:p>
                      <a:pPr algn="r"/>
                      <a:r>
                        <a:rPr lang="en-US" sz="1800"/>
                        <a:t>144</a:t>
                      </a:r>
                    </a:p>
                  </a:txBody>
                  <a:tcPr marL="68580" marR="68580" marT="34290" marB="34290"/>
                </a:tc>
                <a:tc>
                  <a:txBody>
                    <a:bodyPr/>
                    <a:lstStyle/>
                    <a:p>
                      <a:pPr algn="r"/>
                      <a:r>
                        <a:rPr lang="en-US" sz="1800"/>
                        <a:t>      97%</a:t>
                      </a:r>
                    </a:p>
                  </a:txBody>
                  <a:tcPr marL="68580" marR="68580" marT="34290" marB="34290"/>
                </a:tc>
                <a:tc>
                  <a:txBody>
                    <a:bodyPr/>
                    <a:lstStyle/>
                    <a:p>
                      <a:pPr algn="r"/>
                      <a:r>
                        <a:rPr lang="en-US" sz="1800"/>
                        <a:t>48 </a:t>
                      </a:r>
                    </a:p>
                  </a:txBody>
                  <a:tcPr marL="68580" marR="68580" marT="34290" marB="34290"/>
                </a:tc>
                <a:tc>
                  <a:txBody>
                    <a:bodyPr/>
                    <a:lstStyle/>
                    <a:p>
                      <a:pPr algn="r"/>
                      <a:r>
                        <a:rPr lang="en-US" sz="1800"/>
                        <a:t>       98%</a:t>
                      </a:r>
                    </a:p>
                  </a:txBody>
                  <a:tcPr marL="68580" marR="68580" marT="34290" marB="34290"/>
                </a:tc>
                <a:tc>
                  <a:txBody>
                    <a:bodyPr/>
                    <a:lstStyle/>
                    <a:p>
                      <a:pPr algn="r"/>
                      <a:r>
                        <a:rPr lang="en-US" sz="1800"/>
                        <a:t>192</a:t>
                      </a:r>
                    </a:p>
                  </a:txBody>
                  <a:tcPr marL="68580" marR="68580" marT="34290" marB="34290"/>
                </a:tc>
                <a:tc>
                  <a:txBody>
                    <a:bodyPr/>
                    <a:lstStyle/>
                    <a:p>
                      <a:pPr algn="r"/>
                      <a:r>
                        <a:rPr lang="en-US" sz="1800"/>
                        <a:t>        97%</a:t>
                      </a:r>
                    </a:p>
                  </a:txBody>
                  <a:tcPr marL="68580" marR="68580" marT="34290" marB="34290"/>
                </a:tc>
                <a:extLst>
                  <a:ext uri="{0D108BD9-81ED-4DB2-BD59-A6C34878D82A}">
                    <a16:rowId xmlns:a16="http://schemas.microsoft.com/office/drawing/2014/main" val="3046912540"/>
                  </a:ext>
                </a:extLst>
              </a:tr>
              <a:tr h="308920">
                <a:tc gridSpan="7">
                  <a:txBody>
                    <a:bodyPr/>
                    <a:lstStyle/>
                    <a:p>
                      <a:pPr algn="l"/>
                      <a:r>
                        <a:rPr lang="en-US" sz="1800"/>
                        <a:t>Infants</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1800863"/>
                  </a:ext>
                </a:extLst>
              </a:tr>
              <a:tr h="308920">
                <a:tc>
                  <a:txBody>
                    <a:bodyPr/>
                    <a:lstStyle/>
                    <a:p>
                      <a:pPr marL="234950" indent="0" algn="l">
                        <a:tabLst/>
                      </a:pPr>
                      <a:r>
                        <a:rPr lang="en-US" sz="1800"/>
                        <a:t>Age (weeks)</a:t>
                      </a:r>
                    </a:p>
                  </a:txBody>
                  <a:tcPr marL="68580" marR="68580" marT="34290" marB="34290"/>
                </a:tc>
                <a:tc>
                  <a:txBody>
                    <a:bodyPr/>
                    <a:lstStyle/>
                    <a:p>
                      <a:pPr algn="r"/>
                      <a:endParaRPr lang="en-US" sz="1800"/>
                    </a:p>
                  </a:txBody>
                  <a:tcPr marL="68580" marR="68580" marT="34290" marB="34290"/>
                </a:tc>
                <a:tc>
                  <a:txBody>
                    <a:bodyPr/>
                    <a:lstStyle/>
                    <a:p>
                      <a:pPr algn="r"/>
                      <a:endParaRPr lang="en-US" sz="1800"/>
                    </a:p>
                  </a:txBody>
                  <a:tcPr marL="68580" marR="68580" marT="34290" marB="34290"/>
                </a:tc>
                <a:tc>
                  <a:txBody>
                    <a:bodyPr/>
                    <a:lstStyle/>
                    <a:p>
                      <a:pPr algn="r"/>
                      <a:endParaRPr lang="en-US" sz="1800"/>
                    </a:p>
                  </a:txBody>
                  <a:tcPr marL="68580" marR="68580" marT="34290" marB="34290"/>
                </a:tc>
                <a:tc>
                  <a:txBody>
                    <a:bodyPr/>
                    <a:lstStyle/>
                    <a:p>
                      <a:pPr algn="r"/>
                      <a:endParaRPr lang="en-US" sz="1800"/>
                    </a:p>
                  </a:txBody>
                  <a:tcPr marL="68580" marR="68580" marT="34290" marB="34290"/>
                </a:tc>
                <a:tc>
                  <a:txBody>
                    <a:bodyPr/>
                    <a:lstStyle/>
                    <a:p>
                      <a:pPr algn="r"/>
                      <a:endParaRPr lang="en-US" sz="1800"/>
                    </a:p>
                  </a:txBody>
                  <a:tcPr marL="68580" marR="68580" marT="34290" marB="34290"/>
                </a:tc>
                <a:tc>
                  <a:txBody>
                    <a:bodyPr/>
                    <a:lstStyle/>
                    <a:p>
                      <a:pPr algn="r"/>
                      <a:endParaRPr lang="en-US" sz="1800"/>
                    </a:p>
                  </a:txBody>
                  <a:tcPr marL="68580" marR="68580" marT="34290" marB="34290"/>
                </a:tc>
                <a:extLst>
                  <a:ext uri="{0D108BD9-81ED-4DB2-BD59-A6C34878D82A}">
                    <a16:rowId xmlns:a16="http://schemas.microsoft.com/office/drawing/2014/main" val="1980256718"/>
                  </a:ext>
                </a:extLst>
              </a:tr>
              <a:tr h="308920">
                <a:tc>
                  <a:txBody>
                    <a:bodyPr/>
                    <a:lstStyle/>
                    <a:p>
                      <a:pPr marL="412750" indent="0" algn="l">
                        <a:tabLst/>
                      </a:pPr>
                      <a:r>
                        <a:rPr lang="en-US" sz="1800"/>
                        <a:t>6 to 9 weeks</a:t>
                      </a:r>
                    </a:p>
                  </a:txBody>
                  <a:tcPr marL="68580" marR="68580" marT="34290" marB="34290"/>
                </a:tc>
                <a:tc>
                  <a:txBody>
                    <a:bodyPr/>
                    <a:lstStyle/>
                    <a:p>
                      <a:pPr algn="r"/>
                      <a:r>
                        <a:rPr lang="en-US" sz="1800"/>
                        <a:t>87</a:t>
                      </a:r>
                    </a:p>
                  </a:txBody>
                  <a:tcPr marL="68580" marR="68580" marT="34290" marB="34290"/>
                </a:tc>
                <a:tc>
                  <a:txBody>
                    <a:bodyPr/>
                    <a:lstStyle/>
                    <a:p>
                      <a:pPr algn="r"/>
                      <a:r>
                        <a:rPr lang="en-US" sz="1800"/>
                        <a:t>      59%</a:t>
                      </a:r>
                    </a:p>
                  </a:txBody>
                  <a:tcPr marL="68580" marR="68580" marT="34290" marB="34290"/>
                </a:tc>
                <a:tc>
                  <a:txBody>
                    <a:bodyPr/>
                    <a:lstStyle/>
                    <a:p>
                      <a:pPr algn="r"/>
                      <a:r>
                        <a:rPr lang="en-US" sz="1800"/>
                        <a:t>34</a:t>
                      </a:r>
                    </a:p>
                  </a:txBody>
                  <a:tcPr marL="68580" marR="68580" marT="34290" marB="34290"/>
                </a:tc>
                <a:tc>
                  <a:txBody>
                    <a:bodyPr/>
                    <a:lstStyle/>
                    <a:p>
                      <a:pPr algn="r"/>
                      <a:r>
                        <a:rPr lang="en-US" sz="1800"/>
                        <a:t>        69%</a:t>
                      </a:r>
                    </a:p>
                  </a:txBody>
                  <a:tcPr marL="68580" marR="68580" marT="34290" marB="34290"/>
                </a:tc>
                <a:tc>
                  <a:txBody>
                    <a:bodyPr/>
                    <a:lstStyle/>
                    <a:p>
                      <a:pPr algn="r"/>
                      <a:r>
                        <a:rPr lang="en-US" sz="1800"/>
                        <a:t>      121</a:t>
                      </a:r>
                    </a:p>
                  </a:txBody>
                  <a:tcPr marL="68580" marR="68580" marT="34290" marB="34290"/>
                </a:tc>
                <a:tc>
                  <a:txBody>
                    <a:bodyPr/>
                    <a:lstStyle/>
                    <a:p>
                      <a:pPr algn="r"/>
                      <a:r>
                        <a:rPr lang="en-US" sz="1800"/>
                        <a:t>        61%</a:t>
                      </a:r>
                    </a:p>
                  </a:txBody>
                  <a:tcPr marL="68580" marR="68580" marT="34290" marB="34290"/>
                </a:tc>
                <a:extLst>
                  <a:ext uri="{0D108BD9-81ED-4DB2-BD59-A6C34878D82A}">
                    <a16:rowId xmlns:a16="http://schemas.microsoft.com/office/drawing/2014/main" val="995464957"/>
                  </a:ext>
                </a:extLst>
              </a:tr>
              <a:tr h="308920">
                <a:tc>
                  <a:txBody>
                    <a:bodyPr/>
                    <a:lstStyle/>
                    <a:p>
                      <a:pPr marL="412750" indent="0" algn="l">
                        <a:tabLst/>
                      </a:pPr>
                      <a:r>
                        <a:rPr lang="en-US" sz="1800"/>
                        <a:t>&gt;9 to 12 weeks</a:t>
                      </a:r>
                    </a:p>
                  </a:txBody>
                  <a:tcPr marL="68580" marR="68580" marT="34290" marB="34290"/>
                </a:tc>
                <a:tc>
                  <a:txBody>
                    <a:bodyPr/>
                    <a:lstStyle/>
                    <a:p>
                      <a:pPr algn="r"/>
                      <a:r>
                        <a:rPr lang="en-US" sz="1800"/>
                        <a:t>61</a:t>
                      </a:r>
                    </a:p>
                  </a:txBody>
                  <a:tcPr marL="68580" marR="68580" marT="34290" marB="34290"/>
                </a:tc>
                <a:tc>
                  <a:txBody>
                    <a:bodyPr/>
                    <a:lstStyle/>
                    <a:p>
                      <a:pPr algn="r"/>
                      <a:r>
                        <a:rPr lang="en-US" sz="1800"/>
                        <a:t>      41%</a:t>
                      </a:r>
                    </a:p>
                  </a:txBody>
                  <a:tcPr marL="68580" marR="68580" marT="34290" marB="34290"/>
                </a:tc>
                <a:tc>
                  <a:txBody>
                    <a:bodyPr/>
                    <a:lstStyle/>
                    <a:p>
                      <a:pPr algn="r"/>
                      <a:r>
                        <a:rPr lang="en-US" sz="1800"/>
                        <a:t>15</a:t>
                      </a:r>
                    </a:p>
                  </a:txBody>
                  <a:tcPr marL="68580" marR="68580" marT="34290" marB="34290"/>
                </a:tc>
                <a:tc>
                  <a:txBody>
                    <a:bodyPr/>
                    <a:lstStyle/>
                    <a:p>
                      <a:pPr algn="r"/>
                      <a:r>
                        <a:rPr lang="en-US" sz="1800"/>
                        <a:t>         31%</a:t>
                      </a:r>
                    </a:p>
                  </a:txBody>
                  <a:tcPr marL="68580" marR="68580" marT="34290" marB="34290"/>
                </a:tc>
                <a:tc>
                  <a:txBody>
                    <a:bodyPr/>
                    <a:lstStyle/>
                    <a:p>
                      <a:pPr algn="r"/>
                      <a:r>
                        <a:rPr lang="en-US" sz="1800"/>
                        <a:t>       76</a:t>
                      </a:r>
                    </a:p>
                  </a:txBody>
                  <a:tcPr marL="68580" marR="68580" marT="34290" marB="34290"/>
                </a:tc>
                <a:tc>
                  <a:txBody>
                    <a:bodyPr/>
                    <a:lstStyle/>
                    <a:p>
                      <a:pPr algn="r"/>
                      <a:r>
                        <a:rPr lang="en-US" sz="1800"/>
                        <a:t>        39%</a:t>
                      </a:r>
                    </a:p>
                  </a:txBody>
                  <a:tcPr marL="68580" marR="68580" marT="34290" marB="34290"/>
                </a:tc>
                <a:extLst>
                  <a:ext uri="{0D108BD9-81ED-4DB2-BD59-A6C34878D82A}">
                    <a16:rowId xmlns:a16="http://schemas.microsoft.com/office/drawing/2014/main" val="3797243971"/>
                  </a:ext>
                </a:extLst>
              </a:tr>
              <a:tr h="308920">
                <a:tc>
                  <a:txBody>
                    <a:bodyPr/>
                    <a:lstStyle/>
                    <a:p>
                      <a:pPr marL="234950" indent="0" algn="l">
                        <a:tabLst/>
                      </a:pPr>
                      <a:r>
                        <a:rPr lang="en-US" sz="1800"/>
                        <a:t>Female sex at birth</a:t>
                      </a:r>
                    </a:p>
                  </a:txBody>
                  <a:tcPr marL="68580" marR="68580" marT="34290" marB="34290"/>
                </a:tc>
                <a:tc>
                  <a:txBody>
                    <a:bodyPr/>
                    <a:lstStyle/>
                    <a:p>
                      <a:pPr algn="r"/>
                      <a:r>
                        <a:rPr lang="en-US" sz="1800"/>
                        <a:t>84</a:t>
                      </a:r>
                    </a:p>
                  </a:txBody>
                  <a:tcPr marL="68580" marR="68580" marT="34290" marB="34290"/>
                </a:tc>
                <a:tc>
                  <a:txBody>
                    <a:bodyPr/>
                    <a:lstStyle/>
                    <a:p>
                      <a:pPr algn="r"/>
                      <a:r>
                        <a:rPr lang="en-US" sz="1800"/>
                        <a:t>       57%</a:t>
                      </a:r>
                    </a:p>
                  </a:txBody>
                  <a:tcPr marL="68580" marR="68580" marT="34290" marB="34290"/>
                </a:tc>
                <a:tc>
                  <a:txBody>
                    <a:bodyPr/>
                    <a:lstStyle/>
                    <a:p>
                      <a:pPr algn="r"/>
                      <a:r>
                        <a:rPr lang="en-US" sz="1800"/>
                        <a:t>24</a:t>
                      </a:r>
                    </a:p>
                  </a:txBody>
                  <a:tcPr marL="68580" marR="68580" marT="34290" marB="34290"/>
                </a:tc>
                <a:tc>
                  <a:txBody>
                    <a:bodyPr/>
                    <a:lstStyle/>
                    <a:p>
                      <a:pPr algn="r"/>
                      <a:r>
                        <a:rPr lang="en-US" sz="1800"/>
                        <a:t>         49% </a:t>
                      </a:r>
                    </a:p>
                  </a:txBody>
                  <a:tcPr marL="68580" marR="68580" marT="34290" marB="34290"/>
                </a:tc>
                <a:tc>
                  <a:txBody>
                    <a:bodyPr/>
                    <a:lstStyle/>
                    <a:p>
                      <a:pPr algn="r"/>
                      <a:r>
                        <a:rPr lang="en-US" sz="1800"/>
                        <a:t>      108</a:t>
                      </a:r>
                    </a:p>
                  </a:txBody>
                  <a:tcPr marL="68580" marR="68580" marT="34290" marB="34290"/>
                </a:tc>
                <a:tc>
                  <a:txBody>
                    <a:bodyPr/>
                    <a:lstStyle/>
                    <a:p>
                      <a:pPr algn="r"/>
                      <a:r>
                        <a:rPr lang="en-US" sz="1800"/>
                        <a:t>        55%</a:t>
                      </a:r>
                    </a:p>
                  </a:txBody>
                  <a:tcPr marL="68580" marR="68580" marT="34290" marB="34290"/>
                </a:tc>
                <a:extLst>
                  <a:ext uri="{0D108BD9-81ED-4DB2-BD59-A6C34878D82A}">
                    <a16:rowId xmlns:a16="http://schemas.microsoft.com/office/drawing/2014/main" val="1935683327"/>
                  </a:ext>
                </a:extLst>
              </a:tr>
            </a:tbl>
          </a:graphicData>
        </a:graphic>
      </p:graphicFrame>
      <p:sp>
        <p:nvSpPr>
          <p:cNvPr id="5" name="Title 1">
            <a:extLst>
              <a:ext uri="{FF2B5EF4-FFF2-40B4-BE49-F238E27FC236}">
                <a16:creationId xmlns:a16="http://schemas.microsoft.com/office/drawing/2014/main" id="{1062F560-BAEB-4652-9A0C-612D5FCB9769}"/>
              </a:ext>
            </a:extLst>
          </p:cNvPr>
          <p:cNvSpPr txBox="1">
            <a:spLocks/>
          </p:cNvSpPr>
          <p:nvPr/>
        </p:nvSpPr>
        <p:spPr>
          <a:xfrm>
            <a:off x="1981200" y="457200"/>
            <a:ext cx="8413476" cy="508162"/>
          </a:xfrm>
          <a:prstGeom prst="rect">
            <a:avLst/>
          </a:prstGeom>
        </p:spPr>
        <p:txBody>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8064A2"/>
                </a:solidFill>
                <a:effectLst/>
                <a:uLnTx/>
                <a:uFillTx/>
                <a:latin typeface="Candara"/>
                <a:ea typeface="+mj-ea"/>
                <a:cs typeface="+mj-cs"/>
              </a:rPr>
              <a:t>Baseline Demographic Characteristics</a:t>
            </a:r>
          </a:p>
        </p:txBody>
      </p:sp>
      <p:sp>
        <p:nvSpPr>
          <p:cNvPr id="7" name="TextBox 6">
            <a:extLst>
              <a:ext uri="{FF2B5EF4-FFF2-40B4-BE49-F238E27FC236}">
                <a16:creationId xmlns:a16="http://schemas.microsoft.com/office/drawing/2014/main" id="{C85F7E89-1191-471B-8EEF-850C711F2164}"/>
              </a:ext>
            </a:extLst>
          </p:cNvPr>
          <p:cNvSpPr txBox="1"/>
          <p:nvPr/>
        </p:nvSpPr>
        <p:spPr>
          <a:xfrm>
            <a:off x="1816006" y="5647649"/>
            <a:ext cx="8559988" cy="830997"/>
          </a:xfrm>
          <a:prstGeom prst="rect">
            <a:avLst/>
          </a:prstGeom>
          <a:solidFill>
            <a:schemeClr val="accent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solidFill>
                <a:effectLst/>
                <a:uLnTx/>
                <a:uFillTx/>
                <a:latin typeface="Candara"/>
              </a:defRPr>
            </a:lvl1pPr>
          </a:lstStyle>
          <a:p>
            <a:r>
              <a:rPr lang="en-US"/>
              <a:t>On average, the groups of women who used the PrEP ring and who used oral PrEP were similar. </a:t>
            </a:r>
          </a:p>
        </p:txBody>
      </p:sp>
      <p:pic>
        <p:nvPicPr>
          <p:cNvPr id="2" name="Picture 1">
            <a:extLst>
              <a:ext uri="{FF2B5EF4-FFF2-40B4-BE49-F238E27FC236}">
                <a16:creationId xmlns:a16="http://schemas.microsoft.com/office/drawing/2014/main" id="{9E70199E-6552-4103-50D1-4F007B2F3D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3" name="Picture 2">
            <a:extLst>
              <a:ext uri="{FF2B5EF4-FFF2-40B4-BE49-F238E27FC236}">
                <a16:creationId xmlns:a16="http://schemas.microsoft.com/office/drawing/2014/main" id="{0AFE8CB0-4CB2-4FCA-AF7D-3BB84DAA19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281269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95E066-0B6B-2F32-F4EB-6AFAB888A1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graphicFrame>
        <p:nvGraphicFramePr>
          <p:cNvPr id="11" name="Table 5">
            <a:extLst>
              <a:ext uri="{FF2B5EF4-FFF2-40B4-BE49-F238E27FC236}">
                <a16:creationId xmlns:a16="http://schemas.microsoft.com/office/drawing/2014/main" id="{E2929E8C-C83F-4993-83BC-30FD5E244C37}"/>
              </a:ext>
            </a:extLst>
          </p:cNvPr>
          <p:cNvGraphicFramePr>
            <a:graphicFrameLocks/>
          </p:cNvGraphicFramePr>
          <p:nvPr>
            <p:extLst>
              <p:ext uri="{D42A27DB-BD31-4B8C-83A1-F6EECF244321}">
                <p14:modId xmlns:p14="http://schemas.microsoft.com/office/powerpoint/2010/main" val="4192439270"/>
              </p:ext>
            </p:extLst>
          </p:nvPr>
        </p:nvGraphicFramePr>
        <p:xfrm>
          <a:off x="426292" y="1163232"/>
          <a:ext cx="11339412" cy="2711259"/>
        </p:xfrm>
        <a:graphic>
          <a:graphicData uri="http://schemas.openxmlformats.org/drawingml/2006/table">
            <a:tbl>
              <a:tblPr firstRow="1" bandRow="1">
                <a:tableStyleId>{1E171933-4619-4E11-9A3F-F7608DF75F80}</a:tableStyleId>
              </a:tblPr>
              <a:tblGrid>
                <a:gridCol w="1250108">
                  <a:extLst>
                    <a:ext uri="{9D8B030D-6E8A-4147-A177-3AD203B41FA5}">
                      <a16:colId xmlns:a16="http://schemas.microsoft.com/office/drawing/2014/main" val="2507398000"/>
                    </a:ext>
                  </a:extLst>
                </a:gridCol>
                <a:gridCol w="1261163">
                  <a:extLst>
                    <a:ext uri="{9D8B030D-6E8A-4147-A177-3AD203B41FA5}">
                      <a16:colId xmlns:a16="http://schemas.microsoft.com/office/drawing/2014/main" val="2679414893"/>
                    </a:ext>
                  </a:extLst>
                </a:gridCol>
                <a:gridCol w="1261163">
                  <a:extLst>
                    <a:ext uri="{9D8B030D-6E8A-4147-A177-3AD203B41FA5}">
                      <a16:colId xmlns:a16="http://schemas.microsoft.com/office/drawing/2014/main" val="3799111132"/>
                    </a:ext>
                  </a:extLst>
                </a:gridCol>
                <a:gridCol w="1261163">
                  <a:extLst>
                    <a:ext uri="{9D8B030D-6E8A-4147-A177-3AD203B41FA5}">
                      <a16:colId xmlns:a16="http://schemas.microsoft.com/office/drawing/2014/main" val="3755040295"/>
                    </a:ext>
                  </a:extLst>
                </a:gridCol>
                <a:gridCol w="1261163">
                  <a:extLst>
                    <a:ext uri="{9D8B030D-6E8A-4147-A177-3AD203B41FA5}">
                      <a16:colId xmlns:a16="http://schemas.microsoft.com/office/drawing/2014/main" val="3176080056"/>
                    </a:ext>
                  </a:extLst>
                </a:gridCol>
                <a:gridCol w="1261163">
                  <a:extLst>
                    <a:ext uri="{9D8B030D-6E8A-4147-A177-3AD203B41FA5}">
                      <a16:colId xmlns:a16="http://schemas.microsoft.com/office/drawing/2014/main" val="4183541862"/>
                    </a:ext>
                  </a:extLst>
                </a:gridCol>
                <a:gridCol w="1261163">
                  <a:extLst>
                    <a:ext uri="{9D8B030D-6E8A-4147-A177-3AD203B41FA5}">
                      <a16:colId xmlns:a16="http://schemas.microsoft.com/office/drawing/2014/main" val="80719392"/>
                    </a:ext>
                  </a:extLst>
                </a:gridCol>
                <a:gridCol w="1261163">
                  <a:extLst>
                    <a:ext uri="{9D8B030D-6E8A-4147-A177-3AD203B41FA5}">
                      <a16:colId xmlns:a16="http://schemas.microsoft.com/office/drawing/2014/main" val="228233651"/>
                    </a:ext>
                  </a:extLst>
                </a:gridCol>
                <a:gridCol w="1261163">
                  <a:extLst>
                    <a:ext uri="{9D8B030D-6E8A-4147-A177-3AD203B41FA5}">
                      <a16:colId xmlns:a16="http://schemas.microsoft.com/office/drawing/2014/main" val="4109890247"/>
                    </a:ext>
                  </a:extLst>
                </a:gridCol>
              </a:tblGrid>
              <a:tr h="342563">
                <a:tc>
                  <a:txBody>
                    <a:bodyPr/>
                    <a:lstStyle/>
                    <a:p>
                      <a:pPr marL="0" marR="0" algn="ctr">
                        <a:lnSpc>
                          <a:spcPct val="100000"/>
                        </a:lnSpc>
                        <a:spcBef>
                          <a:spcPts val="0"/>
                        </a:spcBef>
                        <a:spcAft>
                          <a:spcPts val="600"/>
                        </a:spcAft>
                      </a:pPr>
                      <a:r>
                        <a:rPr lang="en-US" sz="1800">
                          <a:effectLst/>
                        </a:rPr>
                        <a:t> </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tc>
                <a:tc gridSpan="4">
                  <a:txBody>
                    <a:bodyPr/>
                    <a:lstStyle/>
                    <a:p>
                      <a:pPr marL="0" marR="0" algn="ctr">
                        <a:lnSpc>
                          <a:spcPct val="100000"/>
                        </a:lnSpc>
                        <a:spcBef>
                          <a:spcPts val="0"/>
                        </a:spcBef>
                        <a:spcAft>
                          <a:spcPts val="600"/>
                        </a:spcAft>
                      </a:pPr>
                      <a:r>
                        <a:rPr lang="en-US" sz="1800">
                          <a:effectLst/>
                        </a:rPr>
                        <a:t>Mothers</a:t>
                      </a:r>
                      <a:endParaRPr lang="en-US" sz="1800" b="1">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0000"/>
                        </a:lnSpc>
                        <a:spcBef>
                          <a:spcPts val="0"/>
                        </a:spcBef>
                        <a:spcAft>
                          <a:spcPts val="600"/>
                        </a:spcAft>
                      </a:pPr>
                      <a:r>
                        <a:rPr lang="en-US" sz="1800">
                          <a:effectLst/>
                        </a:rPr>
                        <a:t>Infants</a:t>
                      </a:r>
                      <a:endParaRPr lang="en-US" sz="1800" b="1">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1680073"/>
                  </a:ext>
                </a:extLst>
              </a:tr>
              <a:tr h="592174">
                <a:tc rowSpan="2">
                  <a:txBody>
                    <a:bodyPr/>
                    <a:lstStyle/>
                    <a:p>
                      <a:pPr marL="0" marR="0" algn="ctr">
                        <a:lnSpc>
                          <a:spcPct val="100000"/>
                        </a:lnSpc>
                        <a:spcBef>
                          <a:spcPts val="0"/>
                        </a:spcBef>
                        <a:spcAft>
                          <a:spcPts val="600"/>
                        </a:spcAft>
                      </a:pPr>
                      <a:br>
                        <a:rPr lang="en-US" sz="1600">
                          <a:effectLst/>
                        </a:rPr>
                      </a:br>
                      <a:r>
                        <a:rPr lang="en-US" sz="1600">
                          <a:effectLst/>
                        </a:rPr>
                        <a:t> </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ct val="100000"/>
                        </a:lnSpc>
                        <a:spcBef>
                          <a:spcPts val="0"/>
                        </a:spcBef>
                        <a:spcAft>
                          <a:spcPts val="600"/>
                        </a:spcAft>
                      </a:pPr>
                      <a:r>
                        <a:rPr lang="en-US" sz="1600">
                          <a:effectLst/>
                        </a:rPr>
                        <a:t>Serious adverse events</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600"/>
                        </a:spcAft>
                      </a:pPr>
                      <a:r>
                        <a:rPr lang="en-US" sz="1600">
                          <a:effectLst/>
                        </a:rPr>
                        <a:t>Grade 3 or higher adverse events</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600"/>
                        </a:spcAft>
                      </a:pPr>
                      <a:r>
                        <a:rPr lang="en-US" sz="1600">
                          <a:effectLst/>
                        </a:rPr>
                        <a:t>Serious adverse events</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0000"/>
                        </a:lnSpc>
                        <a:spcBef>
                          <a:spcPts val="0"/>
                        </a:spcBef>
                        <a:spcAft>
                          <a:spcPts val="600"/>
                        </a:spcAft>
                      </a:pPr>
                      <a:r>
                        <a:rPr lang="en-US" sz="1600">
                          <a:effectLst/>
                        </a:rPr>
                        <a:t>Grade 3 or higher adverse events</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851114688"/>
                  </a:ext>
                </a:extLst>
              </a:tr>
              <a:tr h="592174">
                <a:tc vMerge="1">
                  <a:txBody>
                    <a:bodyPr/>
                    <a:lstStyle/>
                    <a:p>
                      <a:endParaRPr lang="en-US"/>
                    </a:p>
                  </a:txBody>
                  <a:tcPr/>
                </a:tc>
                <a:tc>
                  <a:txBody>
                    <a:bodyPr/>
                    <a:lstStyle/>
                    <a:p>
                      <a:pPr marL="0" marR="0" algn="ctr">
                        <a:lnSpc>
                          <a:spcPct val="100000"/>
                        </a:lnSpc>
                        <a:spcBef>
                          <a:spcPts val="0"/>
                        </a:spcBef>
                        <a:spcAft>
                          <a:spcPts val="600"/>
                        </a:spcAft>
                      </a:pPr>
                      <a:r>
                        <a:rPr lang="en-US" sz="1600">
                          <a:effectLst/>
                        </a:rPr>
                        <a:t>n/N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 (95% CI)</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n/N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 (95% CI)</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n/N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 (95% CI)</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n/N</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 (95% CI)</a:t>
                      </a:r>
                    </a:p>
                  </a:txBody>
                  <a:tcPr marL="68580" marR="68580" marT="0" marB="0" anchor="ctr"/>
                </a:tc>
                <a:extLst>
                  <a:ext uri="{0D108BD9-81ED-4DB2-BD59-A6C34878D82A}">
                    <a16:rowId xmlns:a16="http://schemas.microsoft.com/office/drawing/2014/main" val="1921218940"/>
                  </a:ext>
                </a:extLst>
              </a:tr>
              <a:tr h="592174">
                <a:tc>
                  <a:txBody>
                    <a:bodyPr/>
                    <a:lstStyle/>
                    <a:p>
                      <a:pPr marL="0" marR="0" algn="ctr">
                        <a:lnSpc>
                          <a:spcPct val="100000"/>
                        </a:lnSpc>
                        <a:spcBef>
                          <a:spcPts val="0"/>
                        </a:spcBef>
                        <a:spcAft>
                          <a:spcPts val="600"/>
                        </a:spcAft>
                      </a:pPr>
                      <a:r>
                        <a:rPr lang="en-US" sz="1600">
                          <a:effectLst/>
                        </a:rPr>
                        <a:t>PrEP Ring</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2/148</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1% (0, 5)</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3/148</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2% (0, 6)</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4/148</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3% (1, 7)</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10/148</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7% (3, 12)</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8967669"/>
                  </a:ext>
                </a:extLst>
              </a:tr>
              <a:tr h="592174">
                <a:tc>
                  <a:txBody>
                    <a:bodyPr/>
                    <a:lstStyle/>
                    <a:p>
                      <a:pPr marL="0" marR="0" algn="ctr">
                        <a:lnSpc>
                          <a:spcPct val="100000"/>
                        </a:lnSpc>
                        <a:spcBef>
                          <a:spcPts val="0"/>
                        </a:spcBef>
                        <a:spcAft>
                          <a:spcPts val="600"/>
                        </a:spcAft>
                      </a:pPr>
                      <a:r>
                        <a:rPr lang="en-US" sz="1600">
                          <a:effectLst/>
                        </a:rPr>
                        <a:t>Oral PrEP</a:t>
                      </a:r>
                      <a:endParaRPr lang="en-US" sz="1600" b="1">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0/49</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0% (0, 7)</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2/49</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4% (1, 14)</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0/49</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0% (0, 7)</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1/49</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600"/>
                        </a:spcAft>
                      </a:pPr>
                      <a:r>
                        <a:rPr lang="en-US" sz="1600">
                          <a:effectLst/>
                        </a:rPr>
                        <a:t>2% (0, 11)</a:t>
                      </a:r>
                      <a:endParaRPr lang="en-US" sz="16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0477280"/>
                  </a:ext>
                </a:extLst>
              </a:tr>
            </a:tbl>
          </a:graphicData>
        </a:graphic>
      </p:graphicFrame>
      <p:sp>
        <p:nvSpPr>
          <p:cNvPr id="3" name="Text Placeholder 2">
            <a:extLst>
              <a:ext uri="{FF2B5EF4-FFF2-40B4-BE49-F238E27FC236}">
                <a16:creationId xmlns:a16="http://schemas.microsoft.com/office/drawing/2014/main" id="{22A2592F-6B52-4C36-823A-31868A8BF9A1}"/>
              </a:ext>
            </a:extLst>
          </p:cNvPr>
          <p:cNvSpPr>
            <a:spLocks noGrp="1"/>
          </p:cNvSpPr>
          <p:nvPr>
            <p:ph type="body" sz="quarter" idx="4294967295"/>
          </p:nvPr>
        </p:nvSpPr>
        <p:spPr>
          <a:xfrm>
            <a:off x="1309036" y="447073"/>
            <a:ext cx="9412288" cy="1052513"/>
          </a:xfrm>
        </p:spPr>
        <p:txBody>
          <a:bodyPr/>
          <a:lstStyle/>
          <a:p>
            <a:pPr marL="0" indent="0" algn="ctr">
              <a:lnSpc>
                <a:spcPts val="2850"/>
              </a:lnSpc>
              <a:spcAft>
                <a:spcPts val="0"/>
              </a:spcAft>
              <a:buNone/>
            </a:pPr>
            <a:r>
              <a:rPr lang="en-US" sz="3200" b="1">
                <a:solidFill>
                  <a:schemeClr val="accent4"/>
                </a:solidFill>
              </a:rPr>
              <a:t>Excellent safety profiles for mothers and infants</a:t>
            </a:r>
          </a:p>
        </p:txBody>
      </p:sp>
      <p:sp>
        <p:nvSpPr>
          <p:cNvPr id="5" name="TextBox 4">
            <a:extLst>
              <a:ext uri="{FF2B5EF4-FFF2-40B4-BE49-F238E27FC236}">
                <a16:creationId xmlns:a16="http://schemas.microsoft.com/office/drawing/2014/main" id="{94E68869-25F6-4759-80CC-B896156400F8}"/>
              </a:ext>
            </a:extLst>
          </p:cNvPr>
          <p:cNvSpPr txBox="1"/>
          <p:nvPr/>
        </p:nvSpPr>
        <p:spPr>
          <a:xfrm>
            <a:off x="2626241" y="5392744"/>
            <a:ext cx="7269197"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No SAEs or grade 3 or higher AEs were related to </a:t>
            </a:r>
          </a:p>
          <a:p>
            <a:r>
              <a:rPr lang="en-US"/>
              <a:t>study product for mothers and infants.</a:t>
            </a:r>
          </a:p>
        </p:txBody>
      </p:sp>
      <p:sp>
        <p:nvSpPr>
          <p:cNvPr id="12" name="Rectangle 11">
            <a:extLst>
              <a:ext uri="{FF2B5EF4-FFF2-40B4-BE49-F238E27FC236}">
                <a16:creationId xmlns:a16="http://schemas.microsoft.com/office/drawing/2014/main" id="{62C13CD0-799C-47E6-A06E-B814925C352A}"/>
              </a:ext>
            </a:extLst>
          </p:cNvPr>
          <p:cNvSpPr/>
          <p:nvPr/>
        </p:nvSpPr>
        <p:spPr>
          <a:xfrm>
            <a:off x="6721052" y="3874491"/>
            <a:ext cx="2514600" cy="105049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Bronchiolitis (n=2)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Dysentery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Pneumonia</a:t>
            </a:r>
          </a:p>
        </p:txBody>
      </p:sp>
      <p:sp>
        <p:nvSpPr>
          <p:cNvPr id="14" name="Rectangle 13">
            <a:extLst>
              <a:ext uri="{FF2B5EF4-FFF2-40B4-BE49-F238E27FC236}">
                <a16:creationId xmlns:a16="http://schemas.microsoft.com/office/drawing/2014/main" id="{FDB8A847-A11E-47A0-ADD5-E75FECEF0FF4}"/>
              </a:ext>
            </a:extLst>
          </p:cNvPr>
          <p:cNvSpPr/>
          <p:nvPr/>
        </p:nvSpPr>
        <p:spPr>
          <a:xfrm>
            <a:off x="1752600" y="3874491"/>
            <a:ext cx="2438400" cy="105049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Uterine leiomyoma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Appendiceal abscess</a:t>
            </a:r>
          </a:p>
        </p:txBody>
      </p:sp>
      <p:pic>
        <p:nvPicPr>
          <p:cNvPr id="7" name="Picture 6">
            <a:extLst>
              <a:ext uri="{FF2B5EF4-FFF2-40B4-BE49-F238E27FC236}">
                <a16:creationId xmlns:a16="http://schemas.microsoft.com/office/drawing/2014/main" id="{AC987519-F7A0-CEF0-4E1A-AE0C7AEAE8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712186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9E3B03-9307-4791-BE64-45329399B16C}"/>
              </a:ext>
            </a:extLst>
          </p:cNvPr>
          <p:cNvSpPr>
            <a:spLocks noGrp="1"/>
          </p:cNvSpPr>
          <p:nvPr>
            <p:ph type="body" sz="quarter" idx="10"/>
          </p:nvPr>
        </p:nvSpPr>
        <p:spPr>
          <a:xfrm>
            <a:off x="1829992" y="381000"/>
            <a:ext cx="8532021" cy="789278"/>
          </a:xfrm>
        </p:spPr>
        <p:txBody>
          <a:bodyPr/>
          <a:lstStyle/>
          <a:p>
            <a:pPr marL="0" indent="0" algn="ctr">
              <a:buNone/>
            </a:pPr>
            <a:r>
              <a:rPr lang="en-US" sz="2800" b="1">
                <a:solidFill>
                  <a:schemeClr val="accent4"/>
                </a:solidFill>
              </a:rPr>
              <a:t>Drug-level concentrations in maternal plasma, breast milk, and infant plasma </a:t>
            </a:r>
          </a:p>
        </p:txBody>
      </p:sp>
      <p:pic>
        <p:nvPicPr>
          <p:cNvPr id="2" name="Picture 1">
            <a:extLst>
              <a:ext uri="{FF2B5EF4-FFF2-40B4-BE49-F238E27FC236}">
                <a16:creationId xmlns:a16="http://schemas.microsoft.com/office/drawing/2014/main" id="{44CE4792-2BB2-7137-AD2E-26460C1EAE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7" name="Picture 6">
            <a:extLst>
              <a:ext uri="{FF2B5EF4-FFF2-40B4-BE49-F238E27FC236}">
                <a16:creationId xmlns:a16="http://schemas.microsoft.com/office/drawing/2014/main" id="{E39EB2F8-86ED-2137-FF34-D1E93D96A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
        <p:nvSpPr>
          <p:cNvPr id="9" name="Rectangle 8">
            <a:extLst>
              <a:ext uri="{FF2B5EF4-FFF2-40B4-BE49-F238E27FC236}">
                <a16:creationId xmlns:a16="http://schemas.microsoft.com/office/drawing/2014/main" id="{CEC08490-F7CD-7987-6DA8-9B503DBF41C8}"/>
              </a:ext>
            </a:extLst>
          </p:cNvPr>
          <p:cNvSpPr/>
          <p:nvPr/>
        </p:nvSpPr>
        <p:spPr>
          <a:xfrm>
            <a:off x="632649" y="1406313"/>
            <a:ext cx="11001690" cy="2083350"/>
          </a:xfrm>
          <a:prstGeom prst="rect">
            <a:avLst/>
          </a:prstGeom>
          <a:solidFill>
            <a:schemeClr val="accent4">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AD96E10-7963-1F52-A950-226E4599804A}"/>
              </a:ext>
            </a:extLst>
          </p:cNvPr>
          <p:cNvSpPr txBox="1"/>
          <p:nvPr/>
        </p:nvSpPr>
        <p:spPr>
          <a:xfrm>
            <a:off x="2710399" y="1426782"/>
            <a:ext cx="9027873" cy="1941557"/>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chemeClr val="accent4"/>
                </a:solidFill>
                <a:effectLst/>
                <a:uLnTx/>
                <a:uFillTx/>
                <a:latin typeface="Poppins SemiBold"/>
                <a:ea typeface="ＭＳ Ｐゴシック"/>
                <a:cs typeface="Poppins SemiBold"/>
              </a:rPr>
              <a:t>Maternal drug </a:t>
            </a:r>
            <a:r>
              <a:rPr lang="en-US" sz="2000" b="1">
                <a:solidFill>
                  <a:schemeClr val="accent4"/>
                </a:solidFill>
                <a:latin typeface="Poppins SemiBold"/>
                <a:ea typeface="ＭＳ Ｐゴシック"/>
                <a:cs typeface="Poppins SemiBold"/>
              </a:rPr>
              <a:t>l</a:t>
            </a:r>
            <a:r>
              <a:rPr kumimoji="0" lang="en-US" sz="2000" b="1" i="0" u="none" strike="noStrike" kern="1200" cap="none" spc="0" normalizeH="0" baseline="0" noProof="0" err="1">
                <a:ln>
                  <a:noFill/>
                </a:ln>
                <a:solidFill>
                  <a:schemeClr val="accent4"/>
                </a:solidFill>
                <a:effectLst/>
                <a:uLnTx/>
                <a:uFillTx/>
                <a:latin typeface="Poppins SemiBold"/>
                <a:ea typeface="ＭＳ Ｐゴシック"/>
                <a:cs typeface="Poppins SemiBold"/>
              </a:rPr>
              <a:t>evels</a:t>
            </a:r>
            <a:endParaRPr kumimoji="0" lang="en-US" sz="2000" b="1" i="0" u="none" strike="noStrike" kern="1200" cap="none" spc="0" normalizeH="0" baseline="0" noProof="0">
              <a:ln>
                <a:noFill/>
              </a:ln>
              <a:solidFill>
                <a:schemeClr val="accent4"/>
              </a:solidFill>
              <a:effectLst/>
              <a:uLnTx/>
              <a:uFillTx/>
              <a:latin typeface="Poppins SemiBold"/>
              <a:ea typeface="ＭＳ Ｐゴシック"/>
              <a:cs typeface="Poppins SemiBold"/>
            </a:endParaRP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chemeClr val="tx1">
                    <a:lumMod val="65000"/>
                    <a:lumOff val="35000"/>
                  </a:schemeClr>
                </a:solidFill>
                <a:latin typeface="Poppins Medium"/>
                <a:ea typeface="ＭＳ Ｐゴシック"/>
                <a:cs typeface="Poppins Medium"/>
              </a:rPr>
              <a:t>Most mothers had dapivirine detected in the blood, which helps to confirm that the rings were being used</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chemeClr val="tx1">
                    <a:lumMod val="65000"/>
                    <a:lumOff val="35000"/>
                  </a:schemeClr>
                </a:solidFill>
                <a:latin typeface="Poppins Medium"/>
                <a:ea typeface="ＭＳ Ｐゴシック"/>
                <a:cs typeface="Poppins Medium"/>
              </a:rPr>
              <a:t>Overall, the amounts of dapivirine that passed to blood were similar to other studies of ring use</a:t>
            </a:r>
          </a:p>
        </p:txBody>
      </p:sp>
      <p:sp>
        <p:nvSpPr>
          <p:cNvPr id="11" name="Rectangle 10">
            <a:extLst>
              <a:ext uri="{FF2B5EF4-FFF2-40B4-BE49-F238E27FC236}">
                <a16:creationId xmlns:a16="http://schemas.microsoft.com/office/drawing/2014/main" id="{A5044AF7-C076-8A55-11B8-2F1C04A0FBED}"/>
              </a:ext>
            </a:extLst>
          </p:cNvPr>
          <p:cNvSpPr/>
          <p:nvPr/>
        </p:nvSpPr>
        <p:spPr>
          <a:xfrm>
            <a:off x="557661" y="1393676"/>
            <a:ext cx="74988" cy="209598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D392704-3C50-998D-1444-04E39B486093}"/>
              </a:ext>
            </a:extLst>
          </p:cNvPr>
          <p:cNvSpPr/>
          <p:nvPr/>
        </p:nvSpPr>
        <p:spPr>
          <a:xfrm>
            <a:off x="632649" y="3701737"/>
            <a:ext cx="11001690" cy="1877028"/>
          </a:xfrm>
          <a:prstGeom prst="rect">
            <a:avLst/>
          </a:prstGeom>
          <a:solidFill>
            <a:schemeClr val="accent4">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6310D96-E8F4-32E2-254F-A4589FE1F4ED}"/>
              </a:ext>
            </a:extLst>
          </p:cNvPr>
          <p:cNvSpPr txBox="1"/>
          <p:nvPr/>
        </p:nvSpPr>
        <p:spPr>
          <a:xfrm>
            <a:off x="2710398" y="4130742"/>
            <a:ext cx="9027873" cy="1239827"/>
          </a:xfrm>
          <a:prstGeom prst="rect">
            <a:avLst/>
          </a:prstGeom>
          <a:noFill/>
        </p:spPr>
        <p:txBody>
          <a:bodyPr wrap="square" lIns="91440" tIns="45720" rIns="91440" bIns="45720" rtlCol="0" anchor="t">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b="1">
                <a:solidFill>
                  <a:schemeClr val="accent4"/>
                </a:solidFill>
                <a:latin typeface="Poppins SemiBold"/>
                <a:ea typeface="ＭＳ Ｐゴシック"/>
                <a:cs typeface="Poppins SemiBold"/>
              </a:rPr>
              <a:t>Breast milk and </a:t>
            </a:r>
            <a:r>
              <a:rPr lang="en-US" sz="2000" b="1" err="1">
                <a:solidFill>
                  <a:schemeClr val="accent4"/>
                </a:solidFill>
                <a:latin typeface="Poppins SemiBold"/>
                <a:ea typeface="ＭＳ Ｐゴシック"/>
                <a:cs typeface="Poppins SemiBold"/>
              </a:rPr>
              <a:t>i</a:t>
            </a:r>
            <a:r>
              <a:rPr kumimoji="0" lang="en-US" sz="2000" b="1" i="0" u="none" strike="noStrike" kern="1200" cap="none" spc="0" normalizeH="0" baseline="0" noProof="0" err="1">
                <a:ln>
                  <a:noFill/>
                </a:ln>
                <a:solidFill>
                  <a:schemeClr val="accent4"/>
                </a:solidFill>
                <a:effectLst/>
                <a:uLnTx/>
                <a:uFillTx/>
                <a:latin typeface="Poppins SemiBold"/>
                <a:ea typeface="ＭＳ Ｐゴシック"/>
                <a:cs typeface="Poppins SemiBold"/>
              </a:rPr>
              <a:t>nfant</a:t>
            </a:r>
            <a:r>
              <a:rPr kumimoji="0" lang="en-US" sz="2000" b="1" i="0" u="none" strike="noStrike" kern="1200" cap="none" spc="0" normalizeH="0" baseline="0" noProof="0">
                <a:ln>
                  <a:noFill/>
                </a:ln>
                <a:solidFill>
                  <a:schemeClr val="accent4"/>
                </a:solidFill>
                <a:effectLst/>
                <a:uLnTx/>
                <a:uFillTx/>
                <a:latin typeface="Poppins SemiBold"/>
                <a:ea typeface="ＭＳ Ｐゴシック"/>
                <a:cs typeface="Poppins SemiBold"/>
              </a:rPr>
              <a:t> drug </a:t>
            </a:r>
            <a:r>
              <a:rPr lang="en-US" sz="2000" b="1">
                <a:solidFill>
                  <a:schemeClr val="accent4"/>
                </a:solidFill>
                <a:latin typeface="Poppins SemiBold"/>
                <a:ea typeface="ＭＳ Ｐゴシック"/>
                <a:cs typeface="Poppins SemiBold"/>
              </a:rPr>
              <a:t>l</a:t>
            </a:r>
            <a:r>
              <a:rPr kumimoji="0" lang="en-US" sz="2000" b="1" i="0" u="none" strike="noStrike" kern="1200" cap="none" spc="0" normalizeH="0" baseline="0" noProof="0" err="1">
                <a:ln>
                  <a:noFill/>
                </a:ln>
                <a:solidFill>
                  <a:schemeClr val="accent4"/>
                </a:solidFill>
                <a:effectLst/>
                <a:uLnTx/>
                <a:uFillTx/>
                <a:latin typeface="Poppins SemiBold"/>
                <a:ea typeface="ＭＳ Ｐゴシック"/>
                <a:cs typeface="Poppins SemiBold"/>
              </a:rPr>
              <a:t>evels</a:t>
            </a:r>
            <a:endParaRPr kumimoji="0" lang="en-US" sz="2000" b="1" i="0" u="none" strike="noStrike" kern="1200" cap="none" spc="0" normalizeH="0" baseline="0" noProof="0">
              <a:ln>
                <a:noFill/>
              </a:ln>
              <a:solidFill>
                <a:schemeClr val="accent4"/>
              </a:solidFill>
              <a:effectLst/>
              <a:uLnTx/>
              <a:uFillTx/>
              <a:latin typeface="Poppins SemiBold"/>
              <a:ea typeface="ＭＳ Ｐゴシック"/>
              <a:cs typeface="Poppins SemiBold"/>
            </a:endParaRP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chemeClr val="tx1">
                    <a:lumMod val="65000"/>
                    <a:lumOff val="35000"/>
                  </a:schemeClr>
                </a:solidFill>
                <a:latin typeface="Poppins Medium"/>
                <a:ea typeface="ＭＳ Ｐゴシック"/>
                <a:cs typeface="Poppins Medium"/>
              </a:rPr>
              <a:t>Dapivirine was detected in breast milk in very small amounts</a:t>
            </a:r>
          </a:p>
          <a:p>
            <a:pPr marL="285750" marR="0" lvl="0" indent="-285750" algn="l" defTabSz="457200" rtl="0" eaLnBrk="1" fontAlgn="base" latinLnBrk="0" hangingPunct="1">
              <a:lnSpc>
                <a:spcPct val="114000"/>
              </a:lnSpc>
              <a:spcBef>
                <a:spcPts val="600"/>
              </a:spcBef>
              <a:buClrTx/>
              <a:buSzTx/>
              <a:buFont typeface="Arial" panose="020B0604020202020204" pitchFamily="34" charset="0"/>
              <a:buChar char="•"/>
              <a:tabLst/>
              <a:defRPr/>
            </a:pPr>
            <a:r>
              <a:rPr lang="en-US" sz="2000">
                <a:solidFill>
                  <a:schemeClr val="tx1">
                    <a:lumMod val="65000"/>
                    <a:lumOff val="35000"/>
                  </a:schemeClr>
                </a:solidFill>
                <a:latin typeface="Poppins Medium"/>
                <a:ea typeface="ＭＳ Ｐゴシック"/>
                <a:cs typeface="Poppins Medium"/>
              </a:rPr>
              <a:t>Most babies did not have detectable dapivirine in their blood</a:t>
            </a:r>
          </a:p>
        </p:txBody>
      </p:sp>
      <p:sp>
        <p:nvSpPr>
          <p:cNvPr id="16" name="Rectangle 15">
            <a:extLst>
              <a:ext uri="{FF2B5EF4-FFF2-40B4-BE49-F238E27FC236}">
                <a16:creationId xmlns:a16="http://schemas.microsoft.com/office/drawing/2014/main" id="{8B64FE2D-2993-C8F9-90A4-DAF778059F71}"/>
              </a:ext>
            </a:extLst>
          </p:cNvPr>
          <p:cNvSpPr/>
          <p:nvPr/>
        </p:nvSpPr>
        <p:spPr>
          <a:xfrm>
            <a:off x="557661" y="3701738"/>
            <a:ext cx="74988" cy="187702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descr="A close-up of blood samples&#10;&#10;Description automatically generated">
            <a:extLst>
              <a:ext uri="{FF2B5EF4-FFF2-40B4-BE49-F238E27FC236}">
                <a16:creationId xmlns:a16="http://schemas.microsoft.com/office/drawing/2014/main" id="{B791B72F-DAC2-DBD1-0272-F137D6504B1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6987" y="1557051"/>
            <a:ext cx="1289073" cy="1681018"/>
          </a:xfrm>
          <a:prstGeom prst="rect">
            <a:avLst/>
          </a:prstGeom>
        </p:spPr>
      </p:pic>
      <p:pic>
        <p:nvPicPr>
          <p:cNvPr id="20" name="Picture 19" descr="A bottle of milk with a measuring tape&#10;&#10;Description automatically generated">
            <a:extLst>
              <a:ext uri="{FF2B5EF4-FFF2-40B4-BE49-F238E27FC236}">
                <a16:creationId xmlns:a16="http://schemas.microsoft.com/office/drawing/2014/main" id="{FA2B608E-1BC3-ECD0-2B18-5524A13176B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78311" y="3822760"/>
            <a:ext cx="1190551" cy="1756006"/>
          </a:xfrm>
          <a:prstGeom prst="rect">
            <a:avLst/>
          </a:prstGeom>
        </p:spPr>
      </p:pic>
      <p:sp>
        <p:nvSpPr>
          <p:cNvPr id="24" name="TextBox 23">
            <a:extLst>
              <a:ext uri="{FF2B5EF4-FFF2-40B4-BE49-F238E27FC236}">
                <a16:creationId xmlns:a16="http://schemas.microsoft.com/office/drawing/2014/main" id="{EFCF1C3B-DC29-C9C8-0349-F633CBB93906}"/>
              </a:ext>
            </a:extLst>
          </p:cNvPr>
          <p:cNvSpPr txBox="1"/>
          <p:nvPr/>
        </p:nvSpPr>
        <p:spPr>
          <a:xfrm>
            <a:off x="1887431" y="5865901"/>
            <a:ext cx="8417137" cy="707886"/>
          </a:xfrm>
          <a:prstGeom prst="rect">
            <a:avLst/>
          </a:prstGeom>
          <a:solidFill>
            <a:schemeClr val="accent4"/>
          </a:solidFill>
        </p:spPr>
        <p:txBody>
          <a:bodyPr wrap="square">
            <a:spAutoFit/>
          </a:bodyPr>
          <a:lstStyle/>
          <a:p>
            <a:pPr algn="ctr"/>
            <a:r>
              <a:rPr lang="en-US" sz="2000">
                <a:solidFill>
                  <a:schemeClr val="bg1"/>
                </a:solidFill>
              </a:rPr>
              <a:t>Oral PrEP drug levels showed evidence of product use but no significant transfer of drug to infants through breast milk. </a:t>
            </a:r>
          </a:p>
        </p:txBody>
      </p:sp>
    </p:spTree>
    <p:extLst>
      <p:ext uri="{BB962C8B-B14F-4D97-AF65-F5344CB8AC3E}">
        <p14:creationId xmlns:p14="http://schemas.microsoft.com/office/powerpoint/2010/main" val="2471398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820D1-2D54-4FCC-BD7E-DD956EAD0DD4}"/>
              </a:ext>
            </a:extLst>
          </p:cNvPr>
          <p:cNvSpPr>
            <a:spLocks noGrp="1"/>
          </p:cNvSpPr>
          <p:nvPr>
            <p:ph type="body" sz="quarter" idx="10"/>
          </p:nvPr>
        </p:nvSpPr>
        <p:spPr>
          <a:xfrm>
            <a:off x="1812492" y="615730"/>
            <a:ext cx="8582688" cy="527271"/>
          </a:xfrm>
        </p:spPr>
        <p:txBody>
          <a:bodyPr/>
          <a:lstStyle/>
          <a:p>
            <a:pPr marL="0" indent="0" algn="ctr">
              <a:buNone/>
            </a:pPr>
            <a:r>
              <a:rPr lang="en-US" sz="3600" b="1">
                <a:solidFill>
                  <a:schemeClr val="accent4"/>
                </a:solidFill>
              </a:rPr>
              <a:t>Adherence</a:t>
            </a:r>
          </a:p>
        </p:txBody>
      </p:sp>
      <p:graphicFrame>
        <p:nvGraphicFramePr>
          <p:cNvPr id="7" name="Content Placeholder 3">
            <a:extLst>
              <a:ext uri="{FF2B5EF4-FFF2-40B4-BE49-F238E27FC236}">
                <a16:creationId xmlns:a16="http://schemas.microsoft.com/office/drawing/2014/main" id="{7DCC25D2-C5DF-47BA-B45C-7318C948AFEB}"/>
              </a:ext>
            </a:extLst>
          </p:cNvPr>
          <p:cNvGraphicFramePr>
            <a:graphicFrameLocks noGrp="1"/>
          </p:cNvGraphicFramePr>
          <p:nvPr>
            <p:ph idx="1"/>
            <p:extLst>
              <p:ext uri="{D42A27DB-BD31-4B8C-83A1-F6EECF244321}">
                <p14:modId xmlns:p14="http://schemas.microsoft.com/office/powerpoint/2010/main" val="3527885600"/>
              </p:ext>
            </p:extLst>
          </p:nvPr>
        </p:nvGraphicFramePr>
        <p:xfrm>
          <a:off x="1812492" y="1387981"/>
          <a:ext cx="8582688" cy="4392876"/>
        </p:xfrm>
        <a:graphic>
          <a:graphicData uri="http://schemas.openxmlformats.org/drawingml/2006/table">
            <a:tbl>
              <a:tblPr firstRow="1">
                <a:tableStyleId>{1E171933-4619-4E11-9A3F-F7608DF75F80}</a:tableStyleId>
              </a:tblPr>
              <a:tblGrid>
                <a:gridCol w="2145672">
                  <a:extLst>
                    <a:ext uri="{9D8B030D-6E8A-4147-A177-3AD203B41FA5}">
                      <a16:colId xmlns:a16="http://schemas.microsoft.com/office/drawing/2014/main" val="2281612025"/>
                    </a:ext>
                  </a:extLst>
                </a:gridCol>
                <a:gridCol w="2145672">
                  <a:extLst>
                    <a:ext uri="{9D8B030D-6E8A-4147-A177-3AD203B41FA5}">
                      <a16:colId xmlns:a16="http://schemas.microsoft.com/office/drawing/2014/main" val="1907002915"/>
                    </a:ext>
                  </a:extLst>
                </a:gridCol>
                <a:gridCol w="2145672">
                  <a:extLst>
                    <a:ext uri="{9D8B030D-6E8A-4147-A177-3AD203B41FA5}">
                      <a16:colId xmlns:a16="http://schemas.microsoft.com/office/drawing/2014/main" val="2970808742"/>
                    </a:ext>
                  </a:extLst>
                </a:gridCol>
                <a:gridCol w="2145672">
                  <a:extLst>
                    <a:ext uri="{9D8B030D-6E8A-4147-A177-3AD203B41FA5}">
                      <a16:colId xmlns:a16="http://schemas.microsoft.com/office/drawing/2014/main" val="3268233678"/>
                    </a:ext>
                  </a:extLst>
                </a:gridCol>
              </a:tblGrid>
              <a:tr h="314003">
                <a:tc>
                  <a:txBody>
                    <a:bodyPr/>
                    <a:lstStyle/>
                    <a:p>
                      <a:pPr marL="0" marR="0">
                        <a:spcBef>
                          <a:spcPts val="300"/>
                        </a:spcBef>
                        <a:spcAft>
                          <a:spcPts val="300"/>
                        </a:spcAft>
                      </a:pPr>
                      <a:r>
                        <a:rPr lang="en-US" sz="1800">
                          <a:effectLst/>
                        </a:rPr>
                        <a:t>Use category</a:t>
                      </a:r>
                      <a:endParaRPr lang="en-US" sz="1800">
                        <a:solidFill>
                          <a:schemeClr val="bg1"/>
                        </a:solidFill>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PrEP ring </a:t>
                      </a:r>
                    </a:p>
                    <a:p>
                      <a:pPr marL="0" marR="0" algn="ctr">
                        <a:spcBef>
                          <a:spcPts val="300"/>
                        </a:spcBef>
                        <a:spcAft>
                          <a:spcPts val="300"/>
                        </a:spcAft>
                      </a:pPr>
                      <a:r>
                        <a:rPr lang="en-US" sz="1800">
                          <a:effectLst/>
                        </a:rPr>
                        <a:t>n (%)*</a:t>
                      </a:r>
                      <a:endParaRPr lang="en-US" sz="1800">
                        <a:solidFill>
                          <a:schemeClr val="bg1"/>
                        </a:solidFill>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spcBef>
                          <a:spcPts val="300"/>
                        </a:spcBef>
                        <a:spcAft>
                          <a:spcPts val="300"/>
                        </a:spcAft>
                      </a:pPr>
                      <a:r>
                        <a:rPr lang="en-US" sz="1800">
                          <a:effectLst/>
                        </a:rPr>
                        <a:t>Use category</a:t>
                      </a:r>
                      <a:endParaRPr lang="en-US" sz="1800">
                        <a:solidFill>
                          <a:schemeClr val="bg1"/>
                        </a:solidFill>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Oral PrEP</a:t>
                      </a:r>
                    </a:p>
                    <a:p>
                      <a:pPr marL="0" marR="0" algn="ctr">
                        <a:spcBef>
                          <a:spcPts val="300"/>
                        </a:spcBef>
                        <a:spcAft>
                          <a:spcPts val="300"/>
                        </a:spcAft>
                      </a:pPr>
                      <a:r>
                        <a:rPr lang="en-US" sz="1800">
                          <a:effectLst/>
                        </a:rPr>
                        <a:t>n (%)*</a:t>
                      </a:r>
                      <a:endParaRPr lang="en-US" sz="1800">
                        <a:solidFill>
                          <a:schemeClr val="bg1"/>
                        </a:solidFill>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566531917"/>
                  </a:ext>
                </a:extLst>
              </a:tr>
              <a:tr h="314003">
                <a:tc>
                  <a:txBody>
                    <a:bodyPr/>
                    <a:lstStyle/>
                    <a:p>
                      <a:pPr marL="0" marR="0">
                        <a:spcBef>
                          <a:spcPts val="300"/>
                        </a:spcBef>
                        <a:spcAft>
                          <a:spcPts val="300"/>
                        </a:spcAft>
                      </a:pPr>
                      <a:r>
                        <a:rPr lang="en-US" sz="1800">
                          <a:effectLst/>
                        </a:rPr>
                        <a:t>Month 1</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141 (95)</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spcBef>
                          <a:spcPts val="300"/>
                        </a:spcBef>
                        <a:spcAft>
                          <a:spcPts val="300"/>
                        </a:spcAft>
                      </a:pPr>
                      <a:r>
                        <a:rPr lang="en-US" sz="1800">
                          <a:effectLst/>
                        </a:rPr>
                        <a:t>Month 1</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46 (94)</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extLst>
                  <a:ext uri="{0D108BD9-81ED-4DB2-BD59-A6C34878D82A}">
                    <a16:rowId xmlns:a16="http://schemas.microsoft.com/office/drawing/2014/main" val="2433998902"/>
                  </a:ext>
                </a:extLst>
              </a:tr>
              <a:tr h="314003">
                <a:tc>
                  <a:txBody>
                    <a:bodyPr/>
                    <a:lstStyle/>
                    <a:p>
                      <a:pPr marL="93345" marR="0">
                        <a:spcBef>
                          <a:spcPts val="300"/>
                        </a:spcBef>
                        <a:spcAft>
                          <a:spcPts val="300"/>
                        </a:spcAft>
                        <a:tabLst>
                          <a:tab pos="93345" algn="l"/>
                        </a:tabLst>
                      </a:pPr>
                      <a:r>
                        <a:rPr lang="en-US" sz="1800">
                          <a:effectLst/>
                        </a:rPr>
                        <a:t> Low/No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16 (11)</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Low/No use</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 (4)</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635683086"/>
                  </a:ext>
                </a:extLst>
              </a:tr>
              <a:tr h="314003">
                <a:tc>
                  <a:txBody>
                    <a:bodyPr/>
                    <a:lstStyle/>
                    <a:p>
                      <a:pPr marL="93345" marR="0">
                        <a:spcBef>
                          <a:spcPts val="300"/>
                        </a:spcBef>
                        <a:spcAft>
                          <a:spcPts val="300"/>
                        </a:spcAft>
                        <a:tabLst>
                          <a:tab pos="93345" algn="l"/>
                        </a:tabLst>
                      </a:pPr>
                      <a:r>
                        <a:rPr lang="en-US" sz="1800">
                          <a:effectLst/>
                        </a:rPr>
                        <a:t> Some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108 (77)</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Some use</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22 (48)</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2396912557"/>
                  </a:ext>
                </a:extLst>
              </a:tr>
              <a:tr h="314003">
                <a:tc>
                  <a:txBody>
                    <a:bodyPr/>
                    <a:lstStyle/>
                    <a:p>
                      <a:pPr marL="93345" marR="0">
                        <a:spcBef>
                          <a:spcPts val="300"/>
                        </a:spcBef>
                        <a:spcAft>
                          <a:spcPts val="300"/>
                        </a:spcAft>
                        <a:tabLst>
                          <a:tab pos="93345" algn="l"/>
                        </a:tabLst>
                      </a:pPr>
                      <a:r>
                        <a:rPr lang="en-US" sz="1800">
                          <a:effectLst/>
                        </a:rPr>
                        <a:t> High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17 (12)</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High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22 (48)</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2248913956"/>
                  </a:ext>
                </a:extLst>
              </a:tr>
              <a:tr h="314003">
                <a:tc>
                  <a:txBody>
                    <a:bodyPr/>
                    <a:lstStyle/>
                    <a:p>
                      <a:pPr marL="0" marR="0">
                        <a:spcBef>
                          <a:spcPts val="300"/>
                        </a:spcBef>
                        <a:spcAft>
                          <a:spcPts val="300"/>
                        </a:spcAft>
                      </a:pPr>
                      <a:r>
                        <a:rPr lang="en-US" sz="1800">
                          <a:effectLst/>
                        </a:rPr>
                        <a:t>Month 2</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143 (97)</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spcBef>
                          <a:spcPts val="300"/>
                        </a:spcBef>
                        <a:spcAft>
                          <a:spcPts val="300"/>
                        </a:spcAft>
                      </a:pPr>
                      <a:r>
                        <a:rPr lang="en-US" sz="1800">
                          <a:effectLst/>
                        </a:rPr>
                        <a:t>Month 2</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44 (90)</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extLst>
                  <a:ext uri="{0D108BD9-81ED-4DB2-BD59-A6C34878D82A}">
                    <a16:rowId xmlns:a16="http://schemas.microsoft.com/office/drawing/2014/main" val="1790556651"/>
                  </a:ext>
                </a:extLst>
              </a:tr>
              <a:tr h="314003">
                <a:tc>
                  <a:txBody>
                    <a:bodyPr/>
                    <a:lstStyle/>
                    <a:p>
                      <a:pPr marL="93345" marR="0">
                        <a:spcBef>
                          <a:spcPts val="300"/>
                        </a:spcBef>
                        <a:spcAft>
                          <a:spcPts val="300"/>
                        </a:spcAft>
                        <a:tabLst>
                          <a:tab pos="93345" algn="l"/>
                        </a:tabLst>
                      </a:pPr>
                      <a:r>
                        <a:rPr lang="en-US" sz="1800">
                          <a:effectLst/>
                        </a:rPr>
                        <a:t> Low/No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28 (20)</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Low/No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0</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3326621203"/>
                  </a:ext>
                </a:extLst>
              </a:tr>
              <a:tr h="314003">
                <a:tc>
                  <a:txBody>
                    <a:bodyPr/>
                    <a:lstStyle/>
                    <a:p>
                      <a:pPr marL="93345" marR="0">
                        <a:spcBef>
                          <a:spcPts val="300"/>
                        </a:spcBef>
                        <a:spcAft>
                          <a:spcPts val="300"/>
                        </a:spcAft>
                        <a:tabLst>
                          <a:tab pos="93345" algn="l"/>
                        </a:tabLst>
                      </a:pPr>
                      <a:r>
                        <a:rPr lang="en-US" sz="1800">
                          <a:effectLst/>
                        </a:rPr>
                        <a:t> Some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99 (69)</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Some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24 (55)</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975087482"/>
                  </a:ext>
                </a:extLst>
              </a:tr>
              <a:tr h="314003">
                <a:tc>
                  <a:txBody>
                    <a:bodyPr/>
                    <a:lstStyle/>
                    <a:p>
                      <a:pPr marL="93345" marR="0">
                        <a:spcBef>
                          <a:spcPts val="300"/>
                        </a:spcBef>
                        <a:spcAft>
                          <a:spcPts val="300"/>
                        </a:spcAft>
                        <a:tabLst>
                          <a:tab pos="93345" algn="l"/>
                        </a:tabLst>
                      </a:pPr>
                      <a:r>
                        <a:rPr lang="en-US" sz="1800">
                          <a:effectLst/>
                        </a:rPr>
                        <a:t> High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16 (11)</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High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20 (46)</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3033496492"/>
                  </a:ext>
                </a:extLst>
              </a:tr>
              <a:tr h="314003">
                <a:tc>
                  <a:txBody>
                    <a:bodyPr/>
                    <a:lstStyle/>
                    <a:p>
                      <a:pPr marL="0" marR="0">
                        <a:spcBef>
                          <a:spcPts val="300"/>
                        </a:spcBef>
                        <a:spcAft>
                          <a:spcPts val="300"/>
                        </a:spcAft>
                      </a:pPr>
                      <a:r>
                        <a:rPr lang="en-US" sz="1800">
                          <a:effectLst/>
                        </a:rPr>
                        <a:t>Month 3</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132 (89)</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spcBef>
                          <a:spcPts val="300"/>
                        </a:spcBef>
                        <a:spcAft>
                          <a:spcPts val="300"/>
                        </a:spcAft>
                      </a:pPr>
                      <a:r>
                        <a:rPr lang="en-US" sz="1800">
                          <a:effectLst/>
                        </a:rPr>
                        <a:t>Month 3</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tc>
                  <a:txBody>
                    <a:bodyPr/>
                    <a:lstStyle/>
                    <a:p>
                      <a:pPr marL="0" marR="0" algn="ctr">
                        <a:spcBef>
                          <a:spcPts val="300"/>
                        </a:spcBef>
                        <a:spcAft>
                          <a:spcPts val="300"/>
                        </a:spcAft>
                      </a:pPr>
                      <a:r>
                        <a:rPr lang="en-US" sz="1800">
                          <a:effectLst/>
                        </a:rPr>
                        <a:t>    47 (96)</a:t>
                      </a:r>
                      <a:endParaRPr lang="en-US" sz="1800">
                        <a:effectLst/>
                        <a:latin typeface="Arial Narrow" panose="020B0606020202030204" pitchFamily="34" charset="0"/>
                        <a:ea typeface="Times New Roman" panose="02020603050405020304" pitchFamily="18" charset="0"/>
                      </a:endParaRPr>
                    </a:p>
                  </a:txBody>
                  <a:tcPr marL="30281" marR="30281" marT="0" marB="0">
                    <a:solidFill>
                      <a:schemeClr val="accent4">
                        <a:lumMod val="40000"/>
                        <a:lumOff val="60000"/>
                      </a:schemeClr>
                    </a:solidFill>
                  </a:tcPr>
                </a:tc>
                <a:extLst>
                  <a:ext uri="{0D108BD9-81ED-4DB2-BD59-A6C34878D82A}">
                    <a16:rowId xmlns:a16="http://schemas.microsoft.com/office/drawing/2014/main" val="4049828151"/>
                  </a:ext>
                </a:extLst>
              </a:tr>
              <a:tr h="314003">
                <a:tc>
                  <a:txBody>
                    <a:bodyPr/>
                    <a:lstStyle/>
                    <a:p>
                      <a:pPr marL="93345" marR="0">
                        <a:spcBef>
                          <a:spcPts val="300"/>
                        </a:spcBef>
                        <a:spcAft>
                          <a:spcPts val="300"/>
                        </a:spcAft>
                        <a:tabLst>
                          <a:tab pos="93345" algn="l"/>
                        </a:tabLst>
                      </a:pPr>
                      <a:r>
                        <a:rPr lang="en-US" sz="1800">
                          <a:effectLst/>
                        </a:rPr>
                        <a:t> Low/No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29 (22)</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Low/No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0</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1611247066"/>
                  </a:ext>
                </a:extLst>
              </a:tr>
              <a:tr h="314003">
                <a:tc>
                  <a:txBody>
                    <a:bodyPr/>
                    <a:lstStyle/>
                    <a:p>
                      <a:pPr marL="93345" marR="0">
                        <a:spcBef>
                          <a:spcPts val="300"/>
                        </a:spcBef>
                        <a:spcAft>
                          <a:spcPts val="300"/>
                        </a:spcAft>
                        <a:tabLst>
                          <a:tab pos="93345" algn="l"/>
                        </a:tabLst>
                      </a:pPr>
                      <a:r>
                        <a:rPr lang="en-US" sz="1800">
                          <a:effectLst/>
                        </a:rPr>
                        <a:t> Some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89 (67)</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Some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23 (49)</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3350489803"/>
                  </a:ext>
                </a:extLst>
              </a:tr>
              <a:tr h="314003">
                <a:tc>
                  <a:txBody>
                    <a:bodyPr/>
                    <a:lstStyle/>
                    <a:p>
                      <a:pPr marL="93345" marR="0">
                        <a:spcBef>
                          <a:spcPts val="300"/>
                        </a:spcBef>
                        <a:spcAft>
                          <a:spcPts val="300"/>
                        </a:spcAft>
                        <a:tabLst>
                          <a:tab pos="93345" algn="l"/>
                        </a:tabLst>
                      </a:pPr>
                      <a:r>
                        <a:rPr lang="en-US" sz="1800">
                          <a:effectLst/>
                        </a:rPr>
                        <a:t> High release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14 (10)</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102870" marR="0">
                        <a:spcBef>
                          <a:spcPts val="300"/>
                        </a:spcBef>
                        <a:spcAft>
                          <a:spcPts val="300"/>
                        </a:spcAft>
                        <a:tabLst>
                          <a:tab pos="102870" algn="l"/>
                        </a:tabLst>
                      </a:pPr>
                      <a:r>
                        <a:rPr lang="en-US" sz="1800">
                          <a:effectLst/>
                        </a:rPr>
                        <a:t> High use </a:t>
                      </a:r>
                      <a:endParaRPr lang="en-US" sz="1800">
                        <a:effectLst/>
                        <a:latin typeface="Arial Narrow" panose="020B0606020202030204" pitchFamily="34" charset="0"/>
                        <a:ea typeface="Times New Roman" panose="02020603050405020304" pitchFamily="18" charset="0"/>
                      </a:endParaRPr>
                    </a:p>
                  </a:txBody>
                  <a:tcPr marL="30281" marR="30281" marT="0" marB="0"/>
                </a:tc>
                <a:tc>
                  <a:txBody>
                    <a:bodyPr/>
                    <a:lstStyle/>
                    <a:p>
                      <a:pPr marL="0" marR="0" algn="ctr">
                        <a:spcBef>
                          <a:spcPts val="300"/>
                        </a:spcBef>
                        <a:spcAft>
                          <a:spcPts val="300"/>
                        </a:spcAft>
                      </a:pPr>
                      <a:r>
                        <a:rPr lang="en-US" sz="1800">
                          <a:effectLst/>
                        </a:rPr>
                        <a:t>    24 (51)</a:t>
                      </a:r>
                      <a:endParaRPr lang="en-US" sz="1800">
                        <a:effectLst/>
                        <a:latin typeface="Arial Narrow" panose="020B0606020202030204" pitchFamily="34" charset="0"/>
                        <a:ea typeface="Times New Roman" panose="02020603050405020304" pitchFamily="18" charset="0"/>
                      </a:endParaRPr>
                    </a:p>
                  </a:txBody>
                  <a:tcPr marL="30281" marR="30281" marT="0" marB="0"/>
                </a:tc>
                <a:extLst>
                  <a:ext uri="{0D108BD9-81ED-4DB2-BD59-A6C34878D82A}">
                    <a16:rowId xmlns:a16="http://schemas.microsoft.com/office/drawing/2014/main" val="3586698593"/>
                  </a:ext>
                </a:extLst>
              </a:tr>
            </a:tbl>
          </a:graphicData>
        </a:graphic>
      </p:graphicFrame>
      <p:sp>
        <p:nvSpPr>
          <p:cNvPr id="5" name="TextBox 4">
            <a:extLst>
              <a:ext uri="{FF2B5EF4-FFF2-40B4-BE49-F238E27FC236}">
                <a16:creationId xmlns:a16="http://schemas.microsoft.com/office/drawing/2014/main" id="{703ECC7C-72A9-4E20-A9CC-990334DFC0C2}"/>
              </a:ext>
            </a:extLst>
          </p:cNvPr>
          <p:cNvSpPr txBox="1"/>
          <p:nvPr/>
        </p:nvSpPr>
        <p:spPr>
          <a:xfrm>
            <a:off x="3053656" y="5992908"/>
            <a:ext cx="6343223" cy="461665"/>
          </a:xfrm>
          <a:prstGeom prst="rect">
            <a:avLst/>
          </a:prstGeom>
          <a:solidFill>
            <a:schemeClr val="accent1"/>
          </a:solidFill>
        </p:spPr>
        <p:txBody>
          <a:bodyPr wrap="square" lIns="9144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solidFill>
                <a:effectLst/>
                <a:uLnTx/>
                <a:uFillTx/>
                <a:latin typeface="Candara"/>
              </a:defRPr>
            </a:lvl1pPr>
          </a:lstStyle>
          <a:p>
            <a:r>
              <a:rPr lang="en-US"/>
              <a:t>Drug levels were consistent with product  use. </a:t>
            </a:r>
          </a:p>
        </p:txBody>
      </p:sp>
      <p:pic>
        <p:nvPicPr>
          <p:cNvPr id="2" name="Picture 1">
            <a:extLst>
              <a:ext uri="{FF2B5EF4-FFF2-40B4-BE49-F238E27FC236}">
                <a16:creationId xmlns:a16="http://schemas.microsoft.com/office/drawing/2014/main" id="{22986D96-209F-4924-FD5E-3EDAAB2911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6" name="Picture 5">
            <a:extLst>
              <a:ext uri="{FF2B5EF4-FFF2-40B4-BE49-F238E27FC236}">
                <a16:creationId xmlns:a16="http://schemas.microsoft.com/office/drawing/2014/main" id="{D911DFC8-9ABF-B3E7-6829-8E7BFAA444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
        <p:nvSpPr>
          <p:cNvPr id="4" name="TextBox 3">
            <a:extLst>
              <a:ext uri="{FF2B5EF4-FFF2-40B4-BE49-F238E27FC236}">
                <a16:creationId xmlns:a16="http://schemas.microsoft.com/office/drawing/2014/main" id="{550BBADE-B472-F045-C3C6-71D87119988A}"/>
              </a:ext>
            </a:extLst>
          </p:cNvPr>
          <p:cNvSpPr txBox="1"/>
          <p:nvPr/>
        </p:nvSpPr>
        <p:spPr>
          <a:xfrm>
            <a:off x="234741" y="6448179"/>
            <a:ext cx="3826276" cy="276999"/>
          </a:xfrm>
          <a:prstGeom prst="rect">
            <a:avLst/>
          </a:prstGeom>
          <a:noFill/>
        </p:spPr>
        <p:txBody>
          <a:bodyPr wrap="square" rtlCol="0">
            <a:spAutoFit/>
          </a:bodyPr>
          <a:lstStyle/>
          <a:p>
            <a:r>
              <a:rPr lang="en-US" sz="1200"/>
              <a:t>*rounded to the nearest percentage</a:t>
            </a:r>
            <a:endParaRPr lang="en-GB" sz="1200"/>
          </a:p>
        </p:txBody>
      </p:sp>
    </p:spTree>
    <p:extLst>
      <p:ext uri="{BB962C8B-B14F-4D97-AF65-F5344CB8AC3E}">
        <p14:creationId xmlns:p14="http://schemas.microsoft.com/office/powerpoint/2010/main" val="300289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FD8E63-F653-4CAE-AD65-C80D4F44194D}"/>
              </a:ext>
            </a:extLst>
          </p:cNvPr>
          <p:cNvSpPr>
            <a:spLocks noGrp="1"/>
          </p:cNvSpPr>
          <p:nvPr>
            <p:ph type="body" sz="quarter" idx="10"/>
          </p:nvPr>
        </p:nvSpPr>
        <p:spPr>
          <a:xfrm>
            <a:off x="1829991" y="504968"/>
            <a:ext cx="8660225" cy="1052371"/>
          </a:xfrm>
        </p:spPr>
        <p:txBody>
          <a:bodyPr/>
          <a:lstStyle/>
          <a:p>
            <a:pPr marL="0" indent="0" algn="ctr">
              <a:buNone/>
            </a:pPr>
            <a:r>
              <a:rPr lang="en-US" sz="3200" b="1">
                <a:solidFill>
                  <a:schemeClr val="accent4"/>
                </a:solidFill>
              </a:rPr>
              <a:t>High user acceptability for both products </a:t>
            </a:r>
          </a:p>
        </p:txBody>
      </p:sp>
      <p:graphicFrame>
        <p:nvGraphicFramePr>
          <p:cNvPr id="4" name="Diagram 3">
            <a:extLst>
              <a:ext uri="{FF2B5EF4-FFF2-40B4-BE49-F238E27FC236}">
                <a16:creationId xmlns:a16="http://schemas.microsoft.com/office/drawing/2014/main" id="{57920783-90D1-4480-964F-6B2A6278D6C0}"/>
              </a:ext>
            </a:extLst>
          </p:cNvPr>
          <p:cNvGraphicFramePr/>
          <p:nvPr>
            <p:extLst>
              <p:ext uri="{D42A27DB-BD31-4B8C-83A1-F6EECF244321}">
                <p14:modId xmlns:p14="http://schemas.microsoft.com/office/powerpoint/2010/main" val="302679330"/>
              </p:ext>
            </p:extLst>
          </p:nvPr>
        </p:nvGraphicFramePr>
        <p:xfrm>
          <a:off x="1829992" y="1219200"/>
          <a:ext cx="8323659"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720751D-5D66-1FB1-48B9-72283A97693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6" name="Picture 5">
            <a:extLst>
              <a:ext uri="{FF2B5EF4-FFF2-40B4-BE49-F238E27FC236}">
                <a16:creationId xmlns:a16="http://schemas.microsoft.com/office/drawing/2014/main" id="{EC360C2A-A292-6D82-7D37-151C74FF5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1417296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448CF89-5B09-4287-83B9-D0A9972CB582}"/>
              </a:ext>
            </a:extLst>
          </p:cNvPr>
          <p:cNvGraphicFramePr/>
          <p:nvPr>
            <p:extLst>
              <p:ext uri="{D42A27DB-BD31-4B8C-83A1-F6EECF244321}">
                <p14:modId xmlns:p14="http://schemas.microsoft.com/office/powerpoint/2010/main" val="3462027473"/>
              </p:ext>
            </p:extLst>
          </p:nvPr>
        </p:nvGraphicFramePr>
        <p:xfrm>
          <a:off x="1447687" y="657666"/>
          <a:ext cx="9296625" cy="5261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254F3EC8-8F7D-46DD-1D37-B2610C90B6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5" name="Picture 4">
            <a:extLst>
              <a:ext uri="{FF2B5EF4-FFF2-40B4-BE49-F238E27FC236}">
                <a16:creationId xmlns:a16="http://schemas.microsoft.com/office/drawing/2014/main" id="{F5FDDC60-0314-C597-782D-6307896469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313159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FE3291-680D-41AA-8758-4B4CCC665E1E}"/>
              </a:ext>
            </a:extLst>
          </p:cNvPr>
          <p:cNvSpPr>
            <a:spLocks noGrp="1"/>
          </p:cNvSpPr>
          <p:nvPr>
            <p:ph type="body" sz="quarter" idx="4294967295"/>
          </p:nvPr>
        </p:nvSpPr>
        <p:spPr>
          <a:xfrm>
            <a:off x="1671219" y="73293"/>
            <a:ext cx="8893094" cy="1096963"/>
          </a:xfrm>
          <a:solidFill>
            <a:schemeClr val="bg1"/>
          </a:solidFill>
        </p:spPr>
        <p:txBody>
          <a:bodyPr/>
          <a:lstStyle/>
          <a:p>
            <a:pPr marL="0" indent="0" algn="ctr">
              <a:spcAft>
                <a:spcPts val="0"/>
              </a:spcAft>
              <a:buNone/>
            </a:pPr>
            <a:r>
              <a:rPr lang="en-US" sz="3600" b="1">
                <a:solidFill>
                  <a:schemeClr val="accent4"/>
                </a:solidFill>
              </a:rPr>
              <a:t>Thank you to all participants, communities, study staff, and funders</a:t>
            </a:r>
          </a:p>
        </p:txBody>
      </p:sp>
      <p:pic>
        <p:nvPicPr>
          <p:cNvPr id="4" name="Picture 3">
            <a:extLst>
              <a:ext uri="{FF2B5EF4-FFF2-40B4-BE49-F238E27FC236}">
                <a16:creationId xmlns:a16="http://schemas.microsoft.com/office/drawing/2014/main" id="{F5A2B4FE-0753-4ED6-843F-36D41C538F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9488" y="1436322"/>
            <a:ext cx="1368574" cy="1741605"/>
          </a:xfrm>
          <a:prstGeom prst="rect">
            <a:avLst/>
          </a:prstGeom>
        </p:spPr>
      </p:pic>
      <p:pic>
        <p:nvPicPr>
          <p:cNvPr id="5" name="Picture 4">
            <a:extLst>
              <a:ext uri="{FF2B5EF4-FFF2-40B4-BE49-F238E27FC236}">
                <a16:creationId xmlns:a16="http://schemas.microsoft.com/office/drawing/2014/main" id="{C1B98AF4-6AE9-465F-A8BD-75E4EBD127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29229" y="1436323"/>
            <a:ext cx="1995582" cy="685662"/>
          </a:xfrm>
          <a:prstGeom prst="rect">
            <a:avLst/>
          </a:prstGeom>
        </p:spPr>
      </p:pic>
      <p:pic>
        <p:nvPicPr>
          <p:cNvPr id="6" name="Picture 5">
            <a:extLst>
              <a:ext uri="{FF2B5EF4-FFF2-40B4-BE49-F238E27FC236}">
                <a16:creationId xmlns:a16="http://schemas.microsoft.com/office/drawing/2014/main" id="{73121996-948D-460C-9DD9-553E1DDA57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75614" y="2306829"/>
            <a:ext cx="1962608" cy="1013526"/>
          </a:xfrm>
          <a:prstGeom prst="rect">
            <a:avLst/>
          </a:prstGeom>
        </p:spPr>
      </p:pic>
      <p:pic>
        <p:nvPicPr>
          <p:cNvPr id="7" name="Picture 6">
            <a:extLst>
              <a:ext uri="{FF2B5EF4-FFF2-40B4-BE49-F238E27FC236}">
                <a16:creationId xmlns:a16="http://schemas.microsoft.com/office/drawing/2014/main" id="{04B35B87-2AC1-48E8-A8F1-9F49CB2995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48059" y="5648354"/>
            <a:ext cx="1235416" cy="909080"/>
          </a:xfrm>
          <a:prstGeom prst="rect">
            <a:avLst/>
          </a:prstGeom>
        </p:spPr>
      </p:pic>
      <p:pic>
        <p:nvPicPr>
          <p:cNvPr id="8" name="Picture 7">
            <a:extLst>
              <a:ext uri="{FF2B5EF4-FFF2-40B4-BE49-F238E27FC236}">
                <a16:creationId xmlns:a16="http://schemas.microsoft.com/office/drawing/2014/main" id="{A53FC1ED-0AB7-4350-9071-4A0B56BA7B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62191" y="5512807"/>
            <a:ext cx="1920729" cy="1234755"/>
          </a:xfrm>
          <a:prstGeom prst="rect">
            <a:avLst/>
          </a:prstGeom>
        </p:spPr>
      </p:pic>
      <p:pic>
        <p:nvPicPr>
          <p:cNvPr id="9" name="Picture 8">
            <a:extLst>
              <a:ext uri="{FF2B5EF4-FFF2-40B4-BE49-F238E27FC236}">
                <a16:creationId xmlns:a16="http://schemas.microsoft.com/office/drawing/2014/main" id="{AF41D8A9-F33B-4F19-BD79-B3374E68B1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3704" y="1524000"/>
            <a:ext cx="765603" cy="765603"/>
          </a:xfrm>
          <a:prstGeom prst="rect">
            <a:avLst/>
          </a:prstGeom>
        </p:spPr>
      </p:pic>
      <p:pic>
        <p:nvPicPr>
          <p:cNvPr id="10" name="Picture 9">
            <a:extLst>
              <a:ext uri="{FF2B5EF4-FFF2-40B4-BE49-F238E27FC236}">
                <a16:creationId xmlns:a16="http://schemas.microsoft.com/office/drawing/2014/main" id="{47734800-A174-47AB-9954-14693A506E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44159" y="1693655"/>
            <a:ext cx="834669" cy="856660"/>
          </a:xfrm>
          <a:prstGeom prst="rect">
            <a:avLst/>
          </a:prstGeom>
        </p:spPr>
      </p:pic>
      <p:pic>
        <p:nvPicPr>
          <p:cNvPr id="11" name="Picture 10">
            <a:extLst>
              <a:ext uri="{FF2B5EF4-FFF2-40B4-BE49-F238E27FC236}">
                <a16:creationId xmlns:a16="http://schemas.microsoft.com/office/drawing/2014/main" id="{6EA0586B-C471-4D0F-8045-77B6080570C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28109" y="2585853"/>
            <a:ext cx="3379315" cy="755711"/>
          </a:xfrm>
          <a:prstGeom prst="rect">
            <a:avLst/>
          </a:prstGeom>
        </p:spPr>
      </p:pic>
      <p:pic>
        <p:nvPicPr>
          <p:cNvPr id="12" name="Picture 11">
            <a:extLst>
              <a:ext uri="{FF2B5EF4-FFF2-40B4-BE49-F238E27FC236}">
                <a16:creationId xmlns:a16="http://schemas.microsoft.com/office/drawing/2014/main" id="{91639559-D959-4F44-88C7-608F9F4142E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73403" y="1497941"/>
            <a:ext cx="856660" cy="856660"/>
          </a:xfrm>
          <a:prstGeom prst="rect">
            <a:avLst/>
          </a:prstGeom>
        </p:spPr>
      </p:pic>
      <p:pic>
        <p:nvPicPr>
          <p:cNvPr id="14" name="Picture 13">
            <a:extLst>
              <a:ext uri="{FF2B5EF4-FFF2-40B4-BE49-F238E27FC236}">
                <a16:creationId xmlns:a16="http://schemas.microsoft.com/office/drawing/2014/main" id="{73B727E3-A732-47F3-8547-F5CBEB345C5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5454" y="1542327"/>
            <a:ext cx="2794795" cy="766076"/>
          </a:xfrm>
          <a:prstGeom prst="rect">
            <a:avLst/>
          </a:prstGeom>
        </p:spPr>
      </p:pic>
      <p:pic>
        <p:nvPicPr>
          <p:cNvPr id="15" name="Picture 14">
            <a:extLst>
              <a:ext uri="{FF2B5EF4-FFF2-40B4-BE49-F238E27FC236}">
                <a16:creationId xmlns:a16="http://schemas.microsoft.com/office/drawing/2014/main" id="{4D8C8F11-A23A-43EE-B862-D1F52FE76A8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886789" y="2514600"/>
            <a:ext cx="2033161" cy="782290"/>
          </a:xfrm>
          <a:prstGeom prst="rect">
            <a:avLst/>
          </a:prstGeom>
        </p:spPr>
      </p:pic>
      <p:pic>
        <p:nvPicPr>
          <p:cNvPr id="16" name="Picture 15">
            <a:extLst>
              <a:ext uri="{FF2B5EF4-FFF2-40B4-BE49-F238E27FC236}">
                <a16:creationId xmlns:a16="http://schemas.microsoft.com/office/drawing/2014/main" id="{56DEEA26-1E57-45AE-B9CE-BBC1553333F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5454" y="2590800"/>
            <a:ext cx="1044944" cy="712514"/>
          </a:xfrm>
          <a:prstGeom prst="rect">
            <a:avLst/>
          </a:prstGeom>
        </p:spPr>
      </p:pic>
      <p:sp>
        <p:nvSpPr>
          <p:cNvPr id="17" name="Rectangle 16">
            <a:extLst>
              <a:ext uri="{FF2B5EF4-FFF2-40B4-BE49-F238E27FC236}">
                <a16:creationId xmlns:a16="http://schemas.microsoft.com/office/drawing/2014/main" id="{DD581C10-665F-40C0-B2A3-E5E03B1418A6}"/>
              </a:ext>
            </a:extLst>
          </p:cNvPr>
          <p:cNvSpPr/>
          <p:nvPr/>
        </p:nvSpPr>
        <p:spPr>
          <a:xfrm>
            <a:off x="355454" y="3505200"/>
            <a:ext cx="11382768" cy="1815882"/>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The study was designed and implemented by the Microbicide Trials Network (MTN) funded by the National Institute of Allergy and Infectious Diseases through individual grants (UM1AI068633, UM1AI068615, and UM1AI106707), with co-funding from the Eunice Kennedy Shriver National Institute of Child Health and Human Development and the National Institute of Mental Health, all components of the U.S. National Institutes of Health (NIH).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The content is solely the responsibility of the authors and does not necessarily represent the official views of the NIH.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Study products were provided by Gilead Sciences, Inc. and International Partnership for Microbicides.</a:t>
            </a:r>
          </a:p>
        </p:txBody>
      </p:sp>
      <p:pic>
        <p:nvPicPr>
          <p:cNvPr id="1026" name="Picture 2" descr="MTN-037 Training Julie Ngo SCHARP April 12, ppt download">
            <a:extLst>
              <a:ext uri="{FF2B5EF4-FFF2-40B4-BE49-F238E27FC236}">
                <a16:creationId xmlns:a16="http://schemas.microsoft.com/office/drawing/2014/main" id="{86CC1502-D1D7-47CE-BF1E-7195AC862D2D}"/>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2982950" y="5521757"/>
            <a:ext cx="1114203" cy="13362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137FF64-C92C-4EDE-B533-FCE74250143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700424" y="5643286"/>
            <a:ext cx="1319123" cy="973798"/>
          </a:xfrm>
          <a:prstGeom prst="rect">
            <a:avLst/>
          </a:prstGeom>
        </p:spPr>
      </p:pic>
      <p:pic>
        <p:nvPicPr>
          <p:cNvPr id="20" name="Picture 19">
            <a:extLst>
              <a:ext uri="{FF2B5EF4-FFF2-40B4-BE49-F238E27FC236}">
                <a16:creationId xmlns:a16="http://schemas.microsoft.com/office/drawing/2014/main" id="{AE8E5925-2E53-40EC-B4ED-CA9EB8334043}"/>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9244008" y="5770863"/>
            <a:ext cx="1567169" cy="718644"/>
          </a:xfrm>
          <a:prstGeom prst="rect">
            <a:avLst/>
          </a:prstGeom>
        </p:spPr>
      </p:pic>
      <p:pic>
        <p:nvPicPr>
          <p:cNvPr id="5122" name="Picture 2" descr="UW Logo [University of Washington Logo - 01] - PNG Logo Vector Downloads  (SVG, EPS)">
            <a:extLst>
              <a:ext uri="{FF2B5EF4-FFF2-40B4-BE49-F238E27FC236}">
                <a16:creationId xmlns:a16="http://schemas.microsoft.com/office/drawing/2014/main" id="{0136E2B5-6D0C-419E-91E4-1AD9F9847F5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404607" y="5752536"/>
            <a:ext cx="1314898" cy="736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9D00E0-2D7E-4E83-8825-B63EDF147335}"/>
              </a:ext>
            </a:extLst>
          </p:cNvPr>
          <p:cNvSpPr txBox="1"/>
          <p:nvPr/>
        </p:nvSpPr>
        <p:spPr>
          <a:xfrm>
            <a:off x="6733165" y="1355101"/>
            <a:ext cx="126348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small" spc="0" normalizeH="0" baseline="0" noProof="0">
                <a:ln>
                  <a:noFill/>
                </a:ln>
                <a:solidFill>
                  <a:prstClr val="black"/>
                </a:solidFill>
                <a:effectLst/>
                <a:uLnTx/>
                <a:uFillTx/>
                <a:latin typeface="Arial"/>
                <a:ea typeface="+mn-ea"/>
                <a:cs typeface="+mn-cs"/>
              </a:rPr>
              <a:t>JOHNS HOPKINS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small" spc="0" normalizeH="0" baseline="0" noProof="0">
                <a:ln>
                  <a:noFill/>
                </a:ln>
                <a:solidFill>
                  <a:prstClr val="black"/>
                </a:solidFill>
                <a:effectLst/>
                <a:uLnTx/>
                <a:uFillTx/>
                <a:latin typeface="Arial"/>
                <a:ea typeface="+mn-ea"/>
                <a:cs typeface="+mn-cs"/>
              </a:rPr>
              <a:t>RESEARCH PROJECT</a:t>
            </a:r>
          </a:p>
        </p:txBody>
      </p:sp>
    </p:spTree>
    <p:extLst>
      <p:ext uri="{BB962C8B-B14F-4D97-AF65-F5344CB8AC3E}">
        <p14:creationId xmlns:p14="http://schemas.microsoft.com/office/powerpoint/2010/main" val="83686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DE6A-41EA-89ED-0136-2ADF56C2D242}"/>
              </a:ext>
            </a:extLst>
          </p:cNvPr>
          <p:cNvSpPr>
            <a:spLocks noGrp="1"/>
          </p:cNvSpPr>
          <p:nvPr>
            <p:ph type="title"/>
          </p:nvPr>
        </p:nvSpPr>
        <p:spPr/>
        <p:txBody>
          <a:bodyPr/>
          <a:lstStyle/>
          <a:p>
            <a:r>
              <a:rPr lang="en-US"/>
              <a:t>Included Content</a:t>
            </a:r>
            <a:endParaRPr lang="en-GB"/>
          </a:p>
        </p:txBody>
      </p:sp>
      <p:sp>
        <p:nvSpPr>
          <p:cNvPr id="3" name="Content Placeholder 2">
            <a:extLst>
              <a:ext uri="{FF2B5EF4-FFF2-40B4-BE49-F238E27FC236}">
                <a16:creationId xmlns:a16="http://schemas.microsoft.com/office/drawing/2014/main" id="{4A7466C3-96D8-FDAC-C64D-06FCCD6A930D}"/>
              </a:ext>
            </a:extLst>
          </p:cNvPr>
          <p:cNvSpPr>
            <a:spLocks noGrp="1"/>
          </p:cNvSpPr>
          <p:nvPr>
            <p:ph idx="1"/>
          </p:nvPr>
        </p:nvSpPr>
        <p:spPr/>
        <p:txBody>
          <a:bodyPr/>
          <a:lstStyle/>
          <a:p>
            <a:pPr marL="0" indent="0">
              <a:buNone/>
            </a:pPr>
            <a:r>
              <a:rPr lang="en-US"/>
              <a:t>This deck includes the following information:</a:t>
            </a:r>
          </a:p>
          <a:p>
            <a:pPr marL="0" indent="0">
              <a:buNone/>
            </a:pPr>
            <a:endParaRPr lang="en-US"/>
          </a:p>
          <a:p>
            <a:pPr marL="571500" indent="-571500">
              <a:buFont typeface="+mj-lt"/>
              <a:buAutoNum type="romanUcPeriod"/>
            </a:pPr>
            <a:r>
              <a:rPr lang="en-US"/>
              <a:t>Rationale for why we need PrEP options for PBFW and high-level overview of available evidence </a:t>
            </a:r>
          </a:p>
          <a:p>
            <a:pPr marL="571500" indent="-571500">
              <a:buFont typeface="+mj-lt"/>
              <a:buAutoNum type="romanUcPeriod"/>
            </a:pPr>
            <a:r>
              <a:rPr lang="en-US"/>
              <a:t>Overview of breastfeeding data from MTN-043/B-PROTECTED</a:t>
            </a:r>
          </a:p>
          <a:p>
            <a:pPr marL="571500" indent="-571500">
              <a:buFont typeface="+mj-lt"/>
              <a:buAutoNum type="romanUcPeriod"/>
            </a:pPr>
            <a:r>
              <a:rPr lang="en-US"/>
              <a:t>Overview of pregnancy data from MTN-016/EMBRACE, MTN-020/ASPIRE, and MTN-042/DELIVER</a:t>
            </a:r>
          </a:p>
          <a:p>
            <a:pPr marL="571500" indent="-571500">
              <a:buFont typeface="+mj-lt"/>
              <a:buAutoNum type="romanUcPeriod"/>
            </a:pPr>
            <a:r>
              <a:rPr lang="en-US"/>
              <a:t>Summary and recommendations</a:t>
            </a:r>
          </a:p>
          <a:p>
            <a:endParaRPr lang="en-US"/>
          </a:p>
          <a:p>
            <a:endParaRPr lang="en-GB"/>
          </a:p>
        </p:txBody>
      </p:sp>
    </p:spTree>
    <p:extLst>
      <p:ext uri="{BB962C8B-B14F-4D97-AF65-F5344CB8AC3E}">
        <p14:creationId xmlns:p14="http://schemas.microsoft.com/office/powerpoint/2010/main" val="21949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B3486-572F-91EF-0AC5-AE53DD0B089D}"/>
              </a:ext>
            </a:extLst>
          </p:cNvPr>
          <p:cNvSpPr>
            <a:spLocks noGrp="1"/>
          </p:cNvSpPr>
          <p:nvPr>
            <p:ph type="body" sz="quarter" idx="13"/>
          </p:nvPr>
        </p:nvSpPr>
        <p:spPr/>
        <p:txBody>
          <a:bodyPr/>
          <a:lstStyle/>
          <a:p>
            <a:r>
              <a:rPr lang="en-US"/>
              <a:t>3</a:t>
            </a:r>
          </a:p>
        </p:txBody>
      </p:sp>
      <p:sp>
        <p:nvSpPr>
          <p:cNvPr id="3" name="Text Placeholder 2">
            <a:extLst>
              <a:ext uri="{FF2B5EF4-FFF2-40B4-BE49-F238E27FC236}">
                <a16:creationId xmlns:a16="http://schemas.microsoft.com/office/drawing/2014/main" id="{F946FD7E-FF23-148A-81DC-8FDDED2CD87B}"/>
              </a:ext>
            </a:extLst>
          </p:cNvPr>
          <p:cNvSpPr>
            <a:spLocks noGrp="1"/>
          </p:cNvSpPr>
          <p:nvPr>
            <p:ph type="body" sz="quarter" idx="14"/>
          </p:nvPr>
        </p:nvSpPr>
        <p:spPr/>
        <p:txBody>
          <a:bodyPr/>
          <a:lstStyle/>
          <a:p>
            <a:r>
              <a:rPr lang="en-US"/>
              <a:t>In-depth pregnancy data</a:t>
            </a:r>
          </a:p>
        </p:txBody>
      </p:sp>
    </p:spTree>
    <p:extLst>
      <p:ext uri="{BB962C8B-B14F-4D97-AF65-F5344CB8AC3E}">
        <p14:creationId xmlns:p14="http://schemas.microsoft.com/office/powerpoint/2010/main" val="4145638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CD11-75D8-80F6-6F2D-3F879E3F28DF}"/>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Pre-conception and early pregnancy exposure data</a:t>
            </a:r>
          </a:p>
        </p:txBody>
      </p:sp>
      <p:sp>
        <p:nvSpPr>
          <p:cNvPr id="3" name="Content Placeholder 2">
            <a:extLst>
              <a:ext uri="{FF2B5EF4-FFF2-40B4-BE49-F238E27FC236}">
                <a16:creationId xmlns:a16="http://schemas.microsoft.com/office/drawing/2014/main" id="{C1E6861F-284A-231D-7CE3-332437337F34}"/>
              </a:ext>
            </a:extLst>
          </p:cNvPr>
          <p:cNvSpPr>
            <a:spLocks noGrp="1"/>
          </p:cNvSpPr>
          <p:nvPr>
            <p:ph idx="1"/>
          </p:nvPr>
        </p:nvSpPr>
        <p:spPr/>
        <p:txBody>
          <a:bodyPr/>
          <a:lstStyle/>
          <a:p>
            <a:r>
              <a:rPr lang="en-US" sz="2800"/>
              <a:t>Pre-conception and early pregnancy exposure data for PrEP ring is from incident pregnancies in the ASPIRE (phase 3) trial</a:t>
            </a:r>
          </a:p>
          <a:p>
            <a:pPr lvl="1"/>
            <a:r>
              <a:rPr lang="en-US" sz="2500">
                <a:solidFill>
                  <a:schemeClr val="dk1"/>
                </a:solidFill>
              </a:rPr>
              <a:t>PrEP ring was discontinued at the time of pregnancy awareness </a:t>
            </a:r>
            <a:endParaRPr lang="en-US" sz="2500" b="0" i="0" kern="1200">
              <a:solidFill>
                <a:schemeClr val="dk1"/>
              </a:solidFill>
              <a:effectLst/>
              <a:latin typeface="+mn-lt"/>
              <a:ea typeface="+mn-ea"/>
              <a:cs typeface="+mn-cs"/>
            </a:endParaRPr>
          </a:p>
          <a:p>
            <a:pPr lvl="1"/>
            <a:r>
              <a:rPr lang="en-US" sz="2500" b="0" i="0" kern="1200">
                <a:solidFill>
                  <a:schemeClr val="dk1"/>
                </a:solidFill>
                <a:effectLst/>
                <a:latin typeface="+mn-lt"/>
                <a:ea typeface="+mn-ea"/>
                <a:cs typeface="+mn-cs"/>
              </a:rPr>
              <a:t>Pregnancy outcomes and congenital anomalies were collected as part of ASPIRE</a:t>
            </a:r>
          </a:p>
          <a:p>
            <a:r>
              <a:rPr lang="en-US" sz="2800" b="0" i="0" kern="1200">
                <a:solidFill>
                  <a:schemeClr val="dk1"/>
                </a:solidFill>
                <a:effectLst/>
                <a:latin typeface="+mn-lt"/>
                <a:ea typeface="+mn-ea"/>
                <a:cs typeface="+mn-cs"/>
              </a:rPr>
              <a:t>Pregnant participants invited to enroll in EMBRACE/MTN-016, which followed infants through 1 year of life</a:t>
            </a:r>
            <a:endParaRPr lang="en-US" sz="2800"/>
          </a:p>
          <a:p>
            <a:pPr marL="0" indent="0">
              <a:buNone/>
            </a:pPr>
            <a:endParaRPr lang="en-US"/>
          </a:p>
          <a:p>
            <a:endParaRPr lang="en-US"/>
          </a:p>
        </p:txBody>
      </p:sp>
      <p:pic>
        <p:nvPicPr>
          <p:cNvPr id="5" name="Picture 2" descr="ASPIRE Logo">
            <a:extLst>
              <a:ext uri="{FF2B5EF4-FFF2-40B4-BE49-F238E27FC236}">
                <a16:creationId xmlns:a16="http://schemas.microsoft.com/office/drawing/2014/main" id="{B86A3A49-13AE-BD0B-AD3A-0714C7978E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8977" y="5066278"/>
            <a:ext cx="2430684" cy="1143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A1E43F-17ED-F9DA-5574-8C5F749125C9}"/>
              </a:ext>
            </a:extLst>
          </p:cNvPr>
          <p:cNvSpPr txBox="1"/>
          <p:nvPr/>
        </p:nvSpPr>
        <p:spPr>
          <a:xfrm>
            <a:off x="1125083" y="6279301"/>
            <a:ext cx="2932213" cy="461665"/>
          </a:xfrm>
          <a:prstGeom prst="rect">
            <a:avLst/>
          </a:prstGeom>
          <a:noFill/>
        </p:spPr>
        <p:txBody>
          <a:bodyPr wrap="none" rtlCol="0">
            <a:spAutoFit/>
          </a:bodyPr>
          <a:lstStyle/>
          <a:p>
            <a:pPr algn="ctr" fontAlgn="base">
              <a:spcBef>
                <a:spcPct val="20000"/>
              </a:spcBef>
            </a:pPr>
            <a:r>
              <a:rPr lang="en-US" sz="2400" b="1">
                <a:solidFill>
                  <a:schemeClr val="accent4"/>
                </a:solidFill>
              </a:rPr>
              <a:t>EMBRACE (MTN-016)</a:t>
            </a:r>
          </a:p>
        </p:txBody>
      </p:sp>
      <p:sp>
        <p:nvSpPr>
          <p:cNvPr id="8" name="TextBox 7">
            <a:extLst>
              <a:ext uri="{FF2B5EF4-FFF2-40B4-BE49-F238E27FC236}">
                <a16:creationId xmlns:a16="http://schemas.microsoft.com/office/drawing/2014/main" id="{43F7BFEA-F622-3832-30E4-80D08E3785EE}"/>
              </a:ext>
            </a:extLst>
          </p:cNvPr>
          <p:cNvSpPr txBox="1"/>
          <p:nvPr/>
        </p:nvSpPr>
        <p:spPr>
          <a:xfrm>
            <a:off x="3859079" y="5462102"/>
            <a:ext cx="7536528" cy="923330"/>
          </a:xfrm>
          <a:prstGeom prst="rect">
            <a:avLst/>
          </a:prstGeom>
          <a:noFill/>
        </p:spPr>
        <p:txBody>
          <a:bodyPr wrap="square">
            <a:spAutoFit/>
          </a:bodyPr>
          <a:lstStyle/>
          <a:p>
            <a:pPr lvl="1"/>
            <a:r>
              <a:rPr lang="en-US" sz="1800" err="1"/>
              <a:t>Makanani</a:t>
            </a:r>
            <a:r>
              <a:rPr lang="en-US" sz="1800"/>
              <a:t> B.,  </a:t>
            </a:r>
            <a:r>
              <a:rPr lang="en-US" sz="1800">
                <a:hlinkClick r:id="rId4"/>
              </a:rPr>
              <a:t>Pregnancy and infant outcomes among women using the dapivirine vaginal ring in early pregnancy</a:t>
            </a:r>
            <a:r>
              <a:rPr lang="en-US" sz="1800"/>
              <a:t>. J </a:t>
            </a:r>
            <a:r>
              <a:rPr lang="en-US" sz="1800" err="1"/>
              <a:t>Acquir</a:t>
            </a:r>
            <a:r>
              <a:rPr lang="en-US" sz="1800"/>
              <a:t> Immune </a:t>
            </a:r>
            <a:r>
              <a:rPr lang="en-US" sz="1800" err="1"/>
              <a:t>Defic</a:t>
            </a:r>
            <a:r>
              <a:rPr lang="en-US" sz="1800"/>
              <a:t> </a:t>
            </a:r>
            <a:r>
              <a:rPr lang="en-US" sz="1800" err="1"/>
              <a:t>Syndr</a:t>
            </a:r>
            <a:r>
              <a:rPr lang="en-US" sz="1800"/>
              <a:t>. 2018 Dec 15;79(5):566-572. </a:t>
            </a:r>
          </a:p>
        </p:txBody>
      </p:sp>
      <p:pic>
        <p:nvPicPr>
          <p:cNvPr id="4" name="Picture 3">
            <a:extLst>
              <a:ext uri="{FF2B5EF4-FFF2-40B4-BE49-F238E27FC236}">
                <a16:creationId xmlns:a16="http://schemas.microsoft.com/office/drawing/2014/main" id="{152A80DA-F005-61B2-2C74-2C57AE7F1C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7747" y="6233366"/>
            <a:ext cx="1524011" cy="525784"/>
          </a:xfrm>
          <a:prstGeom prst="rect">
            <a:avLst/>
          </a:prstGeom>
        </p:spPr>
      </p:pic>
    </p:spTree>
    <p:extLst>
      <p:ext uri="{BB962C8B-B14F-4D97-AF65-F5344CB8AC3E}">
        <p14:creationId xmlns:p14="http://schemas.microsoft.com/office/powerpoint/2010/main" val="1802583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8B03A-2E1E-46B5-A7D1-80112AEA79CA}"/>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ASPIRE results</a:t>
            </a:r>
            <a:r>
              <a:rPr lang="en-US" sz="3200" b="1">
                <a:solidFill>
                  <a:schemeClr val="accent4"/>
                </a:solidFill>
                <a:latin typeface="Calibri" panose="020F0502020204030204" pitchFamily="34" charset="0"/>
                <a:ea typeface="Calibri" panose="020F0502020204030204" pitchFamily="34" charset="0"/>
                <a:cs typeface="Calibri" panose="020F0502020204030204" pitchFamily="34" charset="0"/>
              </a:rPr>
              <a:t>—</a:t>
            </a:r>
            <a:r>
              <a:rPr lang="en-US" sz="3200" b="1">
                <a:solidFill>
                  <a:schemeClr val="accent4"/>
                </a:solidFill>
                <a:latin typeface="+mn-lt"/>
                <a:ea typeface="+mn-ea"/>
                <a:cs typeface="+mn-cs"/>
              </a:rPr>
              <a:t>Pregnancy outcomes</a:t>
            </a:r>
          </a:p>
        </p:txBody>
      </p:sp>
      <p:pic>
        <p:nvPicPr>
          <p:cNvPr id="9" name="Content Placeholder 8">
            <a:extLst>
              <a:ext uri="{FF2B5EF4-FFF2-40B4-BE49-F238E27FC236}">
                <a16:creationId xmlns:a16="http://schemas.microsoft.com/office/drawing/2014/main" id="{7E9F97B1-DA7D-2FD4-F3CF-5B8B5BBE555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76296" y="1723991"/>
            <a:ext cx="5403644" cy="4784725"/>
          </a:xfrm>
          <a:prstGeom prst="rect">
            <a:avLst/>
          </a:prstGeom>
        </p:spPr>
      </p:pic>
      <p:sp>
        <p:nvSpPr>
          <p:cNvPr id="11" name="TextBox 10">
            <a:extLst>
              <a:ext uri="{FF2B5EF4-FFF2-40B4-BE49-F238E27FC236}">
                <a16:creationId xmlns:a16="http://schemas.microsoft.com/office/drawing/2014/main" id="{F765416C-2DB2-B49F-D140-62A3E36F8F98}"/>
              </a:ext>
            </a:extLst>
          </p:cNvPr>
          <p:cNvSpPr txBox="1"/>
          <p:nvPr/>
        </p:nvSpPr>
        <p:spPr>
          <a:xfrm>
            <a:off x="6315879" y="3193270"/>
            <a:ext cx="5675879" cy="95410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ndara"/>
                <a:ea typeface="+mn-ea"/>
                <a:cs typeface="+mn-cs"/>
              </a:rPr>
              <a:t>PrEP ring not associated with preterm birth or pregnancy loss</a:t>
            </a:r>
          </a:p>
        </p:txBody>
      </p:sp>
      <p:sp>
        <p:nvSpPr>
          <p:cNvPr id="3" name="TextBox 2">
            <a:extLst>
              <a:ext uri="{FF2B5EF4-FFF2-40B4-BE49-F238E27FC236}">
                <a16:creationId xmlns:a16="http://schemas.microsoft.com/office/drawing/2014/main" id="{111B3BD9-7F70-C53C-4DA7-7344951DC6AF}"/>
              </a:ext>
            </a:extLst>
          </p:cNvPr>
          <p:cNvSpPr txBox="1"/>
          <p:nvPr/>
        </p:nvSpPr>
        <p:spPr>
          <a:xfrm>
            <a:off x="6312061" y="4558139"/>
            <a:ext cx="5679696" cy="95410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ndara"/>
                <a:ea typeface="+mn-ea"/>
                <a:cs typeface="+mn-cs"/>
              </a:rPr>
              <a:t>No difference in rates of </a:t>
            </a:r>
            <a:r>
              <a:rPr kumimoji="0" lang="en-US" sz="2800" b="1" i="0" u="none" strike="noStrike" kern="1200" cap="none" spc="0" normalizeH="0" baseline="0" noProof="0">
                <a:ln>
                  <a:noFill/>
                </a:ln>
                <a:solidFill>
                  <a:schemeClr val="bg1"/>
                </a:solidFill>
                <a:effectLst/>
                <a:uLnTx/>
                <a:uFillTx/>
                <a:latin typeface="Candara"/>
                <a:ea typeface="+mn-ea"/>
                <a:cs typeface="+mn-cs"/>
              </a:rPr>
              <a:t>congenital anomalies </a:t>
            </a:r>
            <a:r>
              <a:rPr kumimoji="0" lang="en-US" sz="2800" b="0" i="0" u="none" strike="noStrike" kern="1200" cap="none" spc="0" normalizeH="0" baseline="0" noProof="0">
                <a:ln>
                  <a:noFill/>
                </a:ln>
                <a:solidFill>
                  <a:schemeClr val="bg1"/>
                </a:solidFill>
                <a:effectLst/>
                <a:uLnTx/>
                <a:uFillTx/>
                <a:latin typeface="Candara"/>
                <a:ea typeface="+mn-ea"/>
                <a:cs typeface="+mn-cs"/>
              </a:rPr>
              <a:t>between arms</a:t>
            </a:r>
          </a:p>
        </p:txBody>
      </p:sp>
      <p:sp>
        <p:nvSpPr>
          <p:cNvPr id="4" name="TextBox 3">
            <a:extLst>
              <a:ext uri="{FF2B5EF4-FFF2-40B4-BE49-F238E27FC236}">
                <a16:creationId xmlns:a16="http://schemas.microsoft.com/office/drawing/2014/main" id="{F4206BA4-45CA-47F6-E97F-D773C4362D68}"/>
              </a:ext>
            </a:extLst>
          </p:cNvPr>
          <p:cNvSpPr txBox="1"/>
          <p:nvPr/>
        </p:nvSpPr>
        <p:spPr>
          <a:xfrm>
            <a:off x="6966383" y="1913465"/>
            <a:ext cx="4371053" cy="954107"/>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Candara"/>
                <a:ea typeface="+mn-ea"/>
                <a:cs typeface="+mn-cs"/>
              </a:rPr>
              <a:t>PrEP ring had no impact on fertility rates</a:t>
            </a:r>
          </a:p>
        </p:txBody>
      </p:sp>
      <p:pic>
        <p:nvPicPr>
          <p:cNvPr id="5" name="Picture 2" descr="ASPIRE Logo">
            <a:extLst>
              <a:ext uri="{FF2B5EF4-FFF2-40B4-BE49-F238E27FC236}">
                <a16:creationId xmlns:a16="http://schemas.microsoft.com/office/drawing/2014/main" id="{5C6F7689-0522-7F6C-C9CD-5782D61D88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271" y="220026"/>
            <a:ext cx="1331481" cy="626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DA9AA01-FDD2-C7C7-6DDA-FCE0834C07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31031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17CC5B-0A48-5696-BD73-770FAA2E5BEE}"/>
              </a:ext>
            </a:extLst>
          </p:cNvPr>
          <p:cNvSpPr>
            <a:spLocks noGrp="1"/>
          </p:cNvSpPr>
          <p:nvPr>
            <p:ph idx="1"/>
          </p:nvPr>
        </p:nvSpPr>
        <p:spPr>
          <a:xfrm>
            <a:off x="804862" y="1820206"/>
            <a:ext cx="10972800" cy="1894438"/>
          </a:xfrm>
        </p:spPr>
        <p:txBody>
          <a:bodyPr/>
          <a:lstStyle/>
          <a:p>
            <a:pPr marL="256540" indent="-256540"/>
            <a:r>
              <a:rPr lang="en-US" sz="2800"/>
              <a:t>96% of infants were enrolled in EMBRACE and followed for one year</a:t>
            </a:r>
          </a:p>
          <a:p>
            <a:pPr marL="256540" indent="-256540"/>
            <a:r>
              <a:rPr lang="en-US" sz="2800"/>
              <a:t>Retention rate was 92% at 12 months</a:t>
            </a:r>
          </a:p>
          <a:p>
            <a:pPr marL="256540" indent="-256540"/>
            <a:r>
              <a:rPr lang="en-US" sz="2800"/>
              <a:t>Across all visits for the year, there were no differences in infant weight, height, or head circumference by study arm</a:t>
            </a:r>
          </a:p>
          <a:p>
            <a:pPr marL="256540" indent="-256540"/>
            <a:endParaRPr lang="en-US"/>
          </a:p>
          <a:p>
            <a:pPr marL="0" indent="0">
              <a:buNone/>
            </a:pPr>
            <a:endParaRPr lang="en-US"/>
          </a:p>
        </p:txBody>
      </p:sp>
      <p:sp>
        <p:nvSpPr>
          <p:cNvPr id="5" name="Title 1">
            <a:extLst>
              <a:ext uri="{FF2B5EF4-FFF2-40B4-BE49-F238E27FC236}">
                <a16:creationId xmlns:a16="http://schemas.microsoft.com/office/drawing/2014/main" id="{89748E8B-110F-D5D7-0B88-44AFC1480B40}"/>
              </a:ext>
            </a:extLst>
          </p:cNvPr>
          <p:cNvSpPr>
            <a:spLocks noGrp="1"/>
          </p:cNvSpPr>
          <p:nvPr>
            <p:ph type="title"/>
          </p:nvPr>
        </p:nvSpPr>
        <p:spPr>
          <a:xfrm>
            <a:off x="609600" y="274638"/>
            <a:ext cx="10972800" cy="1143000"/>
          </a:xfrm>
        </p:spPr>
        <p:txBody>
          <a:bodyPr/>
          <a:lstStyle/>
          <a:p>
            <a:pPr>
              <a:lnSpc>
                <a:spcPts val="2850"/>
              </a:lnSpc>
              <a:spcBef>
                <a:spcPct val="20000"/>
              </a:spcBef>
              <a:spcAft>
                <a:spcPts val="0"/>
              </a:spcAft>
            </a:pPr>
            <a:r>
              <a:rPr lang="en-US" sz="3200" b="1">
                <a:solidFill>
                  <a:schemeClr val="accent4"/>
                </a:solidFill>
                <a:latin typeface="+mn-lt"/>
                <a:ea typeface="+mn-ea"/>
                <a:cs typeface="+mn-cs"/>
              </a:rPr>
              <a:t>EMBRACE results — Infant outcomes</a:t>
            </a:r>
          </a:p>
        </p:txBody>
      </p:sp>
      <p:sp>
        <p:nvSpPr>
          <p:cNvPr id="4" name="TextBox 3">
            <a:extLst>
              <a:ext uri="{FF2B5EF4-FFF2-40B4-BE49-F238E27FC236}">
                <a16:creationId xmlns:a16="http://schemas.microsoft.com/office/drawing/2014/main" id="{DDDFE87A-DED8-5408-C481-4F64AFC3C7CF}"/>
              </a:ext>
            </a:extLst>
          </p:cNvPr>
          <p:cNvSpPr txBox="1"/>
          <p:nvPr/>
        </p:nvSpPr>
        <p:spPr>
          <a:xfrm>
            <a:off x="1228513" y="4367469"/>
            <a:ext cx="9734973" cy="1200329"/>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Candara"/>
                <a:ea typeface="+mn-ea"/>
                <a:cs typeface="+mn-cs"/>
              </a:rPr>
              <a:t>Taken together, these data support the safety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Candara"/>
                <a:ea typeface="+mn-ea"/>
                <a:cs typeface="+mn-cs"/>
              </a:rPr>
              <a:t>PrEP ring use in </a:t>
            </a:r>
            <a:r>
              <a:rPr kumimoji="0" lang="en-US" sz="3600" b="1" i="0" u="none" strike="noStrike" kern="1200" cap="none" spc="0" normalizeH="0" baseline="0" noProof="0">
                <a:ln>
                  <a:noFill/>
                </a:ln>
                <a:solidFill>
                  <a:schemeClr val="bg1"/>
                </a:solidFill>
                <a:effectLst/>
                <a:uLnTx/>
                <a:uFillTx/>
                <a:latin typeface="Candara"/>
                <a:ea typeface="+mn-ea"/>
                <a:cs typeface="+mn-cs"/>
              </a:rPr>
              <a:t>early pregnancy  </a:t>
            </a:r>
          </a:p>
        </p:txBody>
      </p:sp>
      <p:pic>
        <p:nvPicPr>
          <p:cNvPr id="2" name="Picture 1">
            <a:extLst>
              <a:ext uri="{FF2B5EF4-FFF2-40B4-BE49-F238E27FC236}">
                <a16:creationId xmlns:a16="http://schemas.microsoft.com/office/drawing/2014/main" id="{8E4BE4C1-FD7D-F21A-0D43-C29AC8DBC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746925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p:cNvSpPr>
            <a:spLocks noGrp="1"/>
          </p:cNvSpPr>
          <p:nvPr>
            <p:ph type="ctrTitle"/>
          </p:nvPr>
        </p:nvSpPr>
        <p:spPr>
          <a:xfrm>
            <a:off x="914400" y="2229756"/>
            <a:ext cx="10363200" cy="851515"/>
          </a:xfrm>
        </p:spPr>
        <p:txBody>
          <a:bodyPr wrap="square" anchor="t" anchorCtr="1">
            <a:spAutoFit/>
          </a:bodyPr>
          <a:lstStyle/>
          <a:p>
            <a:pPr>
              <a:lnSpc>
                <a:spcPts val="2850"/>
              </a:lnSpc>
              <a:spcBef>
                <a:spcPct val="20000"/>
              </a:spcBef>
              <a:spcAft>
                <a:spcPts val="0"/>
              </a:spcAft>
            </a:pPr>
            <a:r>
              <a:rPr lang="en-US" sz="3200" b="1">
                <a:solidFill>
                  <a:schemeClr val="accent4"/>
                </a:solidFill>
                <a:latin typeface="+mn-lt"/>
                <a:ea typeface="+mn-ea"/>
                <a:cs typeface="+mn-cs"/>
              </a:rPr>
              <a:t>A safety study of a </a:t>
            </a:r>
            <a:r>
              <a:rPr lang="en-US" sz="3200" b="1" err="1">
                <a:solidFill>
                  <a:schemeClr val="accent4"/>
                </a:solidFill>
                <a:latin typeface="+mn-lt"/>
                <a:ea typeface="+mn-ea"/>
                <a:cs typeface="+mn-cs"/>
              </a:rPr>
              <a:t>dapivirine</a:t>
            </a:r>
            <a:r>
              <a:rPr lang="en-US" sz="3200" b="1">
                <a:solidFill>
                  <a:schemeClr val="accent4"/>
                </a:solidFill>
                <a:latin typeface="+mn-lt"/>
                <a:ea typeface="+mn-ea"/>
                <a:cs typeface="+mn-cs"/>
              </a:rPr>
              <a:t> vaginal ring and oral PrEP for the prevention of HIV during pregnancy (MTN-042)</a:t>
            </a:r>
          </a:p>
        </p:txBody>
      </p:sp>
      <p:sp>
        <p:nvSpPr>
          <p:cNvPr id="4" name="TextBox 3">
            <a:extLst>
              <a:ext uri="{FF2B5EF4-FFF2-40B4-BE49-F238E27FC236}">
                <a16:creationId xmlns:a16="http://schemas.microsoft.com/office/drawing/2014/main" id="{DE71D265-762D-1F85-7283-25B49D3FECED}"/>
              </a:ext>
            </a:extLst>
          </p:cNvPr>
          <p:cNvSpPr txBox="1"/>
          <p:nvPr/>
        </p:nvSpPr>
        <p:spPr>
          <a:xfrm>
            <a:off x="657726" y="4012882"/>
            <a:ext cx="10876548" cy="646331"/>
          </a:xfrm>
          <a:prstGeom prst="rect">
            <a:avLst/>
          </a:prstGeom>
          <a:noFill/>
        </p:spPr>
        <p:txBody>
          <a:bodyPr wrap="square">
            <a:spAutoFit/>
          </a:bodyPr>
          <a:lstStyle/>
          <a:p>
            <a:pPr algn="ctr"/>
            <a:r>
              <a:rPr lang="en-US">
                <a:solidFill>
                  <a:srgbClr val="8064A2"/>
                </a:solidFill>
                <a:latin typeface="Candara"/>
              </a:rPr>
              <a:t>Bunge K, </a:t>
            </a:r>
            <a:r>
              <a:rPr lang="en-US" err="1">
                <a:solidFill>
                  <a:srgbClr val="8064A2"/>
                </a:solidFill>
                <a:latin typeface="Candara"/>
              </a:rPr>
              <a:t>Balkus</a:t>
            </a:r>
            <a:r>
              <a:rPr lang="en-US">
                <a:solidFill>
                  <a:srgbClr val="8064A2"/>
                </a:solidFill>
                <a:latin typeface="Candara"/>
              </a:rPr>
              <a:t> JE, </a:t>
            </a:r>
            <a:r>
              <a:rPr lang="en-US" err="1">
                <a:solidFill>
                  <a:srgbClr val="8064A2"/>
                </a:solidFill>
                <a:latin typeface="Candara"/>
              </a:rPr>
              <a:t>Fairlie</a:t>
            </a:r>
            <a:r>
              <a:rPr lang="en-US">
                <a:solidFill>
                  <a:srgbClr val="8064A2"/>
                </a:solidFill>
                <a:latin typeface="Candara"/>
              </a:rPr>
              <a:t> L, Mayo AJ, </a:t>
            </a:r>
            <a:r>
              <a:rPr lang="en-US" err="1">
                <a:solidFill>
                  <a:srgbClr val="8064A2"/>
                </a:solidFill>
                <a:latin typeface="Candara"/>
              </a:rPr>
              <a:t>Nakabiito</a:t>
            </a:r>
            <a:r>
              <a:rPr lang="en-US">
                <a:solidFill>
                  <a:srgbClr val="8064A2"/>
                </a:solidFill>
                <a:latin typeface="Candara"/>
              </a:rPr>
              <a:t> C, </a:t>
            </a:r>
            <a:r>
              <a:rPr lang="en-US" err="1">
                <a:solidFill>
                  <a:srgbClr val="8064A2"/>
                </a:solidFill>
                <a:latin typeface="Candara"/>
              </a:rPr>
              <a:t>Mgodi</a:t>
            </a:r>
            <a:r>
              <a:rPr lang="en-US">
                <a:solidFill>
                  <a:srgbClr val="8064A2"/>
                </a:solidFill>
                <a:latin typeface="Candara"/>
              </a:rPr>
              <a:t> N, </a:t>
            </a:r>
            <a:r>
              <a:rPr lang="en-US" err="1">
                <a:solidFill>
                  <a:srgbClr val="8064A2"/>
                </a:solidFill>
                <a:latin typeface="Candara"/>
              </a:rPr>
              <a:t>Gadama</a:t>
            </a:r>
            <a:r>
              <a:rPr lang="en-US">
                <a:solidFill>
                  <a:srgbClr val="8064A2"/>
                </a:solidFill>
                <a:latin typeface="Candara"/>
              </a:rPr>
              <a:t> L, </a:t>
            </a:r>
            <a:r>
              <a:rPr lang="en-US" err="1">
                <a:solidFill>
                  <a:srgbClr val="8064A2"/>
                </a:solidFill>
                <a:latin typeface="Candara"/>
              </a:rPr>
              <a:t>Matrimbira</a:t>
            </a:r>
            <a:r>
              <a:rPr lang="en-US">
                <a:solidFill>
                  <a:srgbClr val="8064A2"/>
                </a:solidFill>
                <a:latin typeface="Candara"/>
              </a:rPr>
              <a:t> M, Chappell CA, Piper J, </a:t>
            </a:r>
            <a:r>
              <a:rPr lang="en-US" err="1">
                <a:solidFill>
                  <a:srgbClr val="8064A2"/>
                </a:solidFill>
                <a:latin typeface="Candara"/>
              </a:rPr>
              <a:t>Chakhtoura</a:t>
            </a:r>
            <a:r>
              <a:rPr lang="en-US">
                <a:solidFill>
                  <a:srgbClr val="8064A2"/>
                </a:solidFill>
                <a:latin typeface="Candara"/>
              </a:rPr>
              <a:t> N, </a:t>
            </a:r>
            <a:r>
              <a:rPr lang="en-US" err="1">
                <a:solidFill>
                  <a:srgbClr val="8064A2"/>
                </a:solidFill>
                <a:latin typeface="Candara"/>
              </a:rPr>
              <a:t>Szydlo</a:t>
            </a:r>
            <a:r>
              <a:rPr lang="en-US">
                <a:solidFill>
                  <a:srgbClr val="8064A2"/>
                </a:solidFill>
                <a:latin typeface="Candara"/>
              </a:rPr>
              <a:t> DW, Richardson B, Hillier SL, on behalf of the DELIVER/MTN-042 team</a:t>
            </a:r>
          </a:p>
        </p:txBody>
      </p:sp>
      <p:sp>
        <p:nvSpPr>
          <p:cNvPr id="7" name="TextBox 6">
            <a:extLst>
              <a:ext uri="{FF2B5EF4-FFF2-40B4-BE49-F238E27FC236}">
                <a16:creationId xmlns:a16="http://schemas.microsoft.com/office/drawing/2014/main" id="{A6ABCDAB-853F-72F0-2ECA-58DB6D5021FF}"/>
              </a:ext>
            </a:extLst>
          </p:cNvPr>
          <p:cNvSpPr txBox="1"/>
          <p:nvPr/>
        </p:nvSpPr>
        <p:spPr>
          <a:xfrm>
            <a:off x="76707" y="6103194"/>
            <a:ext cx="9854102" cy="646331"/>
          </a:xfrm>
          <a:prstGeom prst="rect">
            <a:avLst/>
          </a:prstGeom>
          <a:noFill/>
        </p:spPr>
        <p:txBody>
          <a:bodyPr wrap="square">
            <a:spAutoFit/>
          </a:bodyPr>
          <a:lstStyle/>
          <a:p>
            <a:r>
              <a:rPr lang="en-US" b="0" i="0">
                <a:solidFill>
                  <a:srgbClr val="212121"/>
                </a:solidFill>
                <a:effectLst/>
                <a:latin typeface="BlinkMacSystemFont"/>
              </a:rPr>
              <a:t>Bunge, et al. </a:t>
            </a:r>
            <a:r>
              <a:rPr lang="en-US" b="0" i="0">
                <a:solidFill>
                  <a:srgbClr val="212121"/>
                </a:solidFill>
                <a:effectLst/>
                <a:latin typeface="BlinkMacSystemFont"/>
                <a:hlinkClick r:id="rId3"/>
              </a:rPr>
              <a:t>DELIVER: A safety study of a dapivirine vaginal ring and oral PrEP for the prevention of HIV during pregnancy. </a:t>
            </a:r>
            <a:r>
              <a:rPr lang="en-US" b="0" i="0">
                <a:solidFill>
                  <a:srgbClr val="212121"/>
                </a:solidFill>
                <a:effectLst/>
                <a:latin typeface="BlinkMacSystemFont"/>
              </a:rPr>
              <a:t>JAIDS. January 2024. </a:t>
            </a:r>
            <a:r>
              <a:rPr lang="en-US">
                <a:solidFill>
                  <a:srgbClr val="212121"/>
                </a:solidFill>
                <a:latin typeface="BlinkMacSystemFont"/>
              </a:rPr>
              <a:t>Slides adapted from presentation at </a:t>
            </a:r>
            <a:r>
              <a:rPr lang="en-US">
                <a:solidFill>
                  <a:srgbClr val="212121"/>
                </a:solidFill>
                <a:latin typeface="BlinkMacSystemFont"/>
                <a:hlinkClick r:id="rId4"/>
              </a:rPr>
              <a:t>CROI 2023</a:t>
            </a:r>
            <a:r>
              <a:rPr lang="en-US">
                <a:solidFill>
                  <a:srgbClr val="212121"/>
                </a:solidFill>
                <a:latin typeface="BlinkMacSystemFont"/>
              </a:rPr>
              <a:t> and </a:t>
            </a:r>
            <a:r>
              <a:rPr lang="en-US">
                <a:solidFill>
                  <a:srgbClr val="212121"/>
                </a:solidFill>
                <a:latin typeface="BlinkMacSystemFont"/>
                <a:hlinkClick r:id="rId5"/>
              </a:rPr>
              <a:t>CROI 2024</a:t>
            </a:r>
            <a:endParaRPr lang="en-US"/>
          </a:p>
        </p:txBody>
      </p:sp>
      <p:pic>
        <p:nvPicPr>
          <p:cNvPr id="1026" name="Picture 2">
            <a:extLst>
              <a:ext uri="{FF2B5EF4-FFF2-40B4-BE49-F238E27FC236}">
                <a16:creationId xmlns:a16="http://schemas.microsoft.com/office/drawing/2014/main" id="{593C8132-2051-D175-A829-F8DA0240144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4367" y="425089"/>
            <a:ext cx="3683267" cy="13946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63B643C-2430-B274-3A80-6E36A70B33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2386589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6699-CA37-5D52-5B94-A1622FDD1715}"/>
              </a:ext>
            </a:extLst>
          </p:cNvPr>
          <p:cNvSpPr>
            <a:spLocks noGrp="1"/>
          </p:cNvSpPr>
          <p:nvPr>
            <p:ph type="title"/>
          </p:nvPr>
        </p:nvSpPr>
        <p:spPr>
          <a:xfrm>
            <a:off x="452421" y="265451"/>
            <a:ext cx="10972800" cy="1143000"/>
          </a:xfrm>
        </p:spPr>
        <p:txBody>
          <a:bodyPr/>
          <a:lstStyle/>
          <a:p>
            <a:pPr>
              <a:lnSpc>
                <a:spcPts val="2850"/>
              </a:lnSpc>
              <a:spcBef>
                <a:spcPct val="20000"/>
              </a:spcBef>
              <a:spcAft>
                <a:spcPts val="0"/>
              </a:spcAft>
            </a:pPr>
            <a:r>
              <a:rPr lang="en-US" sz="3200" b="1">
                <a:solidFill>
                  <a:schemeClr val="accent4"/>
                </a:solidFill>
                <a:latin typeface="+mn-lt"/>
                <a:ea typeface="+mn-ea"/>
                <a:cs typeface="+mn-cs"/>
              </a:rPr>
              <a:t>Study design</a:t>
            </a:r>
          </a:p>
        </p:txBody>
      </p:sp>
      <p:sp>
        <p:nvSpPr>
          <p:cNvPr id="4" name="Content Placeholder 3">
            <a:extLst>
              <a:ext uri="{FF2B5EF4-FFF2-40B4-BE49-F238E27FC236}">
                <a16:creationId xmlns:a16="http://schemas.microsoft.com/office/drawing/2014/main" id="{0FE6F286-F23C-9F03-AE4E-5824ECD446EB}"/>
              </a:ext>
            </a:extLst>
          </p:cNvPr>
          <p:cNvSpPr txBox="1">
            <a:spLocks noGrp="1"/>
          </p:cNvSpPr>
          <p:nvPr>
            <p:ph idx="1"/>
          </p:nvPr>
        </p:nvSpPr>
        <p:spPr>
          <a:xfrm>
            <a:off x="289420" y="1608053"/>
            <a:ext cx="4833308" cy="4832092"/>
          </a:xfrm>
          <a:prstGeom prst="rect">
            <a:avLst/>
          </a:prstGeom>
          <a:noFill/>
        </p:spPr>
        <p:txBody>
          <a:bodyPr wrap="square" rtlCol="0">
            <a:spAutoFit/>
          </a:bodyPr>
          <a:lstStyle/>
          <a:p>
            <a:pPr marL="182880" indent="-182880">
              <a:lnSpc>
                <a:spcPts val="2300"/>
              </a:lnSpc>
              <a:spcAft>
                <a:spcPts val="600"/>
              </a:spcAft>
              <a:defRPr/>
            </a:pPr>
            <a:r>
              <a:rPr lang="en-US" sz="2000">
                <a:solidFill>
                  <a:prstClr val="black"/>
                </a:solidFill>
                <a:latin typeface="Candara"/>
              </a:rPr>
              <a:t>Enrolled </a:t>
            </a:r>
            <a:r>
              <a:rPr lang="en-US" sz="2000">
                <a:solidFill>
                  <a:prstClr val="black"/>
                </a:solidFill>
              </a:rPr>
              <a:t>one cohort at a time, beginning with later gestational age </a:t>
            </a:r>
          </a:p>
          <a:p>
            <a:pPr marL="182880" marR="0" lvl="0" indent="-182880" algn="l" defTabSz="914400" rtl="0" eaLnBrk="1" fontAlgn="base" latinLnBrk="0" hangingPunct="1">
              <a:lnSpc>
                <a:spcPts val="2300"/>
              </a:lnSpc>
              <a:spcAft>
                <a:spcPts val="600"/>
              </a:spcAft>
              <a:buClrTx/>
              <a:buSzTx/>
              <a:buFont typeface="Arial" charset="0"/>
              <a:buChar char="•"/>
              <a:tabLst/>
              <a:defRPr/>
            </a:pPr>
            <a:r>
              <a:rPr lang="en-US" sz="2000">
                <a:solidFill>
                  <a:prstClr val="black"/>
                </a:solidFill>
                <a:latin typeface="Candara"/>
              </a:rPr>
              <a:t>Key eligibility criteria: 18</a:t>
            </a: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2000">
                <a:solidFill>
                  <a:prstClr val="black"/>
                </a:solidFill>
                <a:latin typeface="Candara"/>
              </a:rPr>
              <a:t>40 years old, singleton pregnancy, ultrasound confirmed gestational age, no history of pregnancy complications</a:t>
            </a:r>
          </a:p>
          <a:p>
            <a:pPr marL="182880" marR="0" lvl="0" indent="-182880" algn="l" defTabSz="914400" rtl="0" eaLnBrk="1" fontAlgn="base" latinLnBrk="0" hangingPunct="1">
              <a:lnSpc>
                <a:spcPts val="2300"/>
              </a:lnSpc>
              <a:spcAft>
                <a:spcPts val="600"/>
              </a:spcAft>
              <a:buClrTx/>
              <a:buSzTx/>
              <a:buFont typeface="Arial" charset="0"/>
              <a:buChar char="•"/>
              <a:tabLst/>
              <a:defRPr/>
            </a:pPr>
            <a:r>
              <a:rPr lang="en-US" sz="2000">
                <a:solidFill>
                  <a:prstClr val="black"/>
                </a:solidFill>
                <a:latin typeface="Candara"/>
              </a:rPr>
              <a:t>Participants randomly assigned to use either the monthly PrEP ring or daily oral PrEP (TDF/FTC) until delivery</a:t>
            </a:r>
          </a:p>
          <a:p>
            <a:pPr marL="457200" marR="0" lvl="1" indent="-182880" algn="l" defTabSz="914400" rtl="0" eaLnBrk="1" fontAlgn="base" latinLnBrk="0" hangingPunct="1">
              <a:lnSpc>
                <a:spcPts val="2100"/>
              </a:lnSpc>
              <a:spcBef>
                <a:spcPts val="600"/>
              </a:spcBef>
              <a:spcAft>
                <a:spcPct val="0"/>
              </a:spcAft>
              <a:buClrTx/>
              <a:buSzTx/>
              <a:buFont typeface="Arial" charset="0"/>
              <a:buChar char="–"/>
              <a:tabLst/>
              <a:defRPr/>
            </a:pPr>
            <a:r>
              <a:rPr lang="en-US" sz="1800">
                <a:solidFill>
                  <a:prstClr val="black"/>
                </a:solidFill>
                <a:latin typeface="Candara"/>
              </a:rPr>
              <a:t>2:1 randomization for cohorts 1 and 2</a:t>
            </a:r>
          </a:p>
          <a:p>
            <a:pPr marL="457200" marR="0" lvl="1" indent="-182880" algn="l" defTabSz="914400" rtl="0" eaLnBrk="1" fontAlgn="base" latinLnBrk="0" hangingPunct="1">
              <a:lnSpc>
                <a:spcPts val="2100"/>
              </a:lnSpc>
              <a:spcBef>
                <a:spcPts val="600"/>
              </a:spcBef>
              <a:spcAft>
                <a:spcPct val="0"/>
              </a:spcAft>
              <a:buClrTx/>
              <a:buSzTx/>
              <a:buFont typeface="Arial" charset="0"/>
              <a:buChar char="–"/>
              <a:tabLst/>
              <a:defRPr/>
            </a:pPr>
            <a:r>
              <a:rPr lang="en-US" sz="1800">
                <a:solidFill>
                  <a:prstClr val="black"/>
                </a:solidFill>
                <a:latin typeface="Candara"/>
              </a:rPr>
              <a:t>4:1 randomization for cohort 3</a:t>
            </a:r>
            <a:endParaRPr lang="en-US" sz="1800" b="0" i="0" u="none" strike="noStrike" kern="1200" cap="none" spc="0" normalizeH="0" noProof="0">
              <a:ln>
                <a:noFill/>
              </a:ln>
              <a:solidFill>
                <a:prstClr val="black"/>
              </a:solidFill>
              <a:effectLst/>
              <a:uLnTx/>
              <a:uFillTx/>
              <a:latin typeface="Candara"/>
            </a:endParaRPr>
          </a:p>
          <a:p>
            <a:pPr marL="182880" marR="0" lvl="0" indent="-182880" defTabSz="914400" fontAlgn="base">
              <a:lnSpc>
                <a:spcPts val="2300"/>
              </a:lnSpc>
              <a:spcBef>
                <a:spcPts val="1200"/>
              </a:spcBef>
              <a:spcAft>
                <a:spcPts val="600"/>
              </a:spcAft>
              <a:buClrTx/>
              <a:buSzTx/>
              <a:buFont typeface="Arial" charset="0"/>
              <a:buChar char="•"/>
              <a:tabLst/>
              <a:defRPr/>
            </a:pPr>
            <a:r>
              <a:rPr lang="en-US" sz="2000">
                <a:solidFill>
                  <a:prstClr val="black"/>
                </a:solidFill>
                <a:latin typeface="Candara"/>
              </a:rPr>
              <a:t>Interim safety reviews by an independent panel conducted before moving to the next cohort</a:t>
            </a:r>
          </a:p>
        </p:txBody>
      </p:sp>
      <p:grpSp>
        <p:nvGrpSpPr>
          <p:cNvPr id="5" name="Group 4">
            <a:extLst>
              <a:ext uri="{FF2B5EF4-FFF2-40B4-BE49-F238E27FC236}">
                <a16:creationId xmlns:a16="http://schemas.microsoft.com/office/drawing/2014/main" id="{387A4B4C-0165-8610-01F0-E127967981C6}"/>
              </a:ext>
            </a:extLst>
          </p:cNvPr>
          <p:cNvGrpSpPr/>
          <p:nvPr/>
        </p:nvGrpSpPr>
        <p:grpSpPr>
          <a:xfrm>
            <a:off x="5273179" y="1685361"/>
            <a:ext cx="6629401" cy="5127044"/>
            <a:chOff x="584513" y="1792925"/>
            <a:chExt cx="5753757" cy="3523189"/>
          </a:xfrm>
        </p:grpSpPr>
        <p:grpSp>
          <p:nvGrpSpPr>
            <p:cNvPr id="6" name="Group 5">
              <a:extLst>
                <a:ext uri="{FF2B5EF4-FFF2-40B4-BE49-F238E27FC236}">
                  <a16:creationId xmlns:a16="http://schemas.microsoft.com/office/drawing/2014/main" id="{DC9CBF4C-77AD-5CB1-C166-850B2EF885CC}"/>
                </a:ext>
              </a:extLst>
            </p:cNvPr>
            <p:cNvGrpSpPr/>
            <p:nvPr/>
          </p:nvGrpSpPr>
          <p:grpSpPr>
            <a:xfrm>
              <a:off x="673363" y="1792925"/>
              <a:ext cx="4195357" cy="1097280"/>
              <a:chOff x="701175" y="1717244"/>
              <a:chExt cx="4195357" cy="1097280"/>
            </a:xfrm>
          </p:grpSpPr>
          <p:pic>
            <p:nvPicPr>
              <p:cNvPr id="28" name="Picture 27">
                <a:extLst>
                  <a:ext uri="{FF2B5EF4-FFF2-40B4-BE49-F238E27FC236}">
                    <a16:creationId xmlns:a16="http://schemas.microsoft.com/office/drawing/2014/main" id="{2601158A-460B-D926-B956-EF2A1CD8B298}"/>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170000"/>
                        </a14:imgEffect>
                      </a14:imgLayer>
                    </a14:imgProps>
                  </a:ext>
                  <a:ext uri="{28A0092B-C50C-407E-A947-70E740481C1C}">
                    <a14:useLocalDpi xmlns:a14="http://schemas.microsoft.com/office/drawing/2010/main"/>
                  </a:ext>
                </a:extLst>
              </a:blip>
              <a:srcRect/>
              <a:stretch/>
            </p:blipFill>
            <p:spPr>
              <a:xfrm>
                <a:off x="1114209" y="1717244"/>
                <a:ext cx="379062" cy="1097280"/>
              </a:xfrm>
              <a:prstGeom prst="rect">
                <a:avLst/>
              </a:prstGeom>
            </p:spPr>
          </p:pic>
          <p:grpSp>
            <p:nvGrpSpPr>
              <p:cNvPr id="29" name="Group 28">
                <a:extLst>
                  <a:ext uri="{FF2B5EF4-FFF2-40B4-BE49-F238E27FC236}">
                    <a16:creationId xmlns:a16="http://schemas.microsoft.com/office/drawing/2014/main" id="{C3849945-BD45-82BC-4660-A28CB8D698B9}"/>
                  </a:ext>
                </a:extLst>
              </p:cNvPr>
              <p:cNvGrpSpPr/>
              <p:nvPr/>
            </p:nvGrpSpPr>
            <p:grpSpPr>
              <a:xfrm>
                <a:off x="701175" y="2042732"/>
                <a:ext cx="4195357" cy="742893"/>
                <a:chOff x="696919" y="2025083"/>
                <a:chExt cx="4195357" cy="742893"/>
              </a:xfrm>
            </p:grpSpPr>
            <p:pic>
              <p:nvPicPr>
                <p:cNvPr id="30" name="Picture 29">
                  <a:extLst>
                    <a:ext uri="{FF2B5EF4-FFF2-40B4-BE49-F238E27FC236}">
                      <a16:creationId xmlns:a16="http://schemas.microsoft.com/office/drawing/2014/main" id="{1221C0CD-A116-BE5F-5D3F-5A2DCE611F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5709" y="2240672"/>
                  <a:ext cx="323088" cy="527304"/>
                </a:xfrm>
                <a:prstGeom prst="rect">
                  <a:avLst/>
                </a:prstGeom>
              </p:spPr>
            </p:pic>
            <p:pic>
              <p:nvPicPr>
                <p:cNvPr id="31" name="Graphic 30" descr="Thumbs Up Sign">
                  <a:extLst>
                    <a:ext uri="{FF2B5EF4-FFF2-40B4-BE49-F238E27FC236}">
                      <a16:creationId xmlns:a16="http://schemas.microsoft.com/office/drawing/2014/main" id="{7F202B81-E535-76ED-D583-C3758FE527B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75893" y="2344523"/>
                  <a:ext cx="384003" cy="384003"/>
                </a:xfrm>
                <a:prstGeom prst="rect">
                  <a:avLst/>
                </a:prstGeom>
              </p:spPr>
            </p:pic>
            <p:sp>
              <p:nvSpPr>
                <p:cNvPr id="32" name="TextBox 31">
                  <a:extLst>
                    <a:ext uri="{FF2B5EF4-FFF2-40B4-BE49-F238E27FC236}">
                      <a16:creationId xmlns:a16="http://schemas.microsoft.com/office/drawing/2014/main" id="{AC9E67EE-9E0B-3DD1-29F6-9745736388BD}"/>
                    </a:ext>
                  </a:extLst>
                </p:cNvPr>
                <p:cNvSpPr txBox="1"/>
                <p:nvPr/>
              </p:nvSpPr>
              <p:spPr>
                <a:xfrm>
                  <a:off x="4475893" y="2025083"/>
                  <a:ext cx="416383" cy="317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ndara"/>
                    <a:ea typeface="+mn-ea"/>
                    <a:cs typeface="+mn-cs"/>
                  </a:endParaRPr>
                </a:p>
              </p:txBody>
            </p:sp>
            <p:sp>
              <p:nvSpPr>
                <p:cNvPr id="33" name="TextBox 32">
                  <a:extLst>
                    <a:ext uri="{FF2B5EF4-FFF2-40B4-BE49-F238E27FC236}">
                      <a16:creationId xmlns:a16="http://schemas.microsoft.com/office/drawing/2014/main" id="{46A9A833-5577-17E2-9ED7-90FC19F25865}"/>
                    </a:ext>
                  </a:extLst>
                </p:cNvPr>
                <p:cNvSpPr txBox="1"/>
                <p:nvPr/>
              </p:nvSpPr>
              <p:spPr>
                <a:xfrm>
                  <a:off x="696919" y="2308433"/>
                  <a:ext cx="460140" cy="30530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150</a:t>
                  </a:r>
                </a:p>
              </p:txBody>
            </p:sp>
            <p:sp>
              <p:nvSpPr>
                <p:cNvPr id="34" name="TextBox 33">
                  <a:extLst>
                    <a:ext uri="{FF2B5EF4-FFF2-40B4-BE49-F238E27FC236}">
                      <a16:creationId xmlns:a16="http://schemas.microsoft.com/office/drawing/2014/main" id="{3B20AE0A-402F-B804-A978-C618A2930703}"/>
                    </a:ext>
                  </a:extLst>
                </p:cNvPr>
                <p:cNvSpPr txBox="1"/>
                <p:nvPr/>
              </p:nvSpPr>
              <p:spPr>
                <a:xfrm>
                  <a:off x="2358098" y="2088626"/>
                  <a:ext cx="1398682" cy="359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Used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4-6 weeks</a:t>
                  </a:r>
                </a:p>
              </p:txBody>
            </p:sp>
            <p:sp>
              <p:nvSpPr>
                <p:cNvPr id="35" name="Flowchart: Process 34">
                  <a:extLst>
                    <a:ext uri="{FF2B5EF4-FFF2-40B4-BE49-F238E27FC236}">
                      <a16:creationId xmlns:a16="http://schemas.microsoft.com/office/drawing/2014/main" id="{BD3E99B0-6E95-6960-3AAE-FD90940AA6DF}"/>
                    </a:ext>
                  </a:extLst>
                </p:cNvPr>
                <p:cNvSpPr/>
                <p:nvPr/>
              </p:nvSpPr>
              <p:spPr>
                <a:xfrm>
                  <a:off x="2633079" y="2449164"/>
                  <a:ext cx="851450" cy="83507"/>
                </a:xfrm>
                <a:prstGeom prst="flowChartProcess">
                  <a:avLst/>
                </a:prstGeom>
                <a:solidFill>
                  <a:srgbClr val="F10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37" name="TextBox 36">
                  <a:extLst>
                    <a:ext uri="{FF2B5EF4-FFF2-40B4-BE49-F238E27FC236}">
                      <a16:creationId xmlns:a16="http://schemas.microsoft.com/office/drawing/2014/main" id="{6A81648F-6649-22C4-3108-77322A2DC1F3}"/>
                    </a:ext>
                  </a:extLst>
                </p:cNvPr>
                <p:cNvSpPr txBox="1"/>
                <p:nvPr/>
              </p:nvSpPr>
              <p:spPr>
                <a:xfrm>
                  <a:off x="943018" y="2150759"/>
                  <a:ext cx="1481959" cy="5690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a:ln>
                        <a:noFill/>
                      </a:ln>
                      <a:solidFill>
                        <a:srgbClr val="F10077"/>
                      </a:solidFill>
                      <a:effectLst/>
                      <a:uLnTx/>
                      <a:uFillTx/>
                      <a:latin typeface="Candara"/>
                      <a:ea typeface="+mn-ea"/>
                      <a:cs typeface="Arial" panose="020B0604020202020204" pitchFamily="34" charset="0"/>
                    </a:rPr>
                    <a:t>Cohort 1</a:t>
                  </a:r>
                </a:p>
                <a:p>
                  <a:pPr marL="0" marR="0" lvl="0" indent="0" algn="r" defTabSz="914400" rtl="0" eaLnBrk="1" fontAlgn="auto" latinLnBrk="0" hangingPunct="1">
                    <a:lnSpc>
                      <a:spcPts val="12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36+ weeks pregnant</a:t>
                  </a:r>
                </a:p>
                <a:p>
                  <a:pPr marL="0" marR="0" lvl="0" indent="0" algn="r" defTabSz="914400" rtl="0" eaLnBrk="1" fontAlgn="auto" latinLnBrk="0" hangingPunct="1">
                    <a:lnSpc>
                      <a:spcPts val="12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ndara"/>
                    <a:ea typeface="+mn-ea"/>
                    <a:cs typeface="Calibri" panose="020F0502020204030204" pitchFamily="34" charset="0"/>
                  </a:endParaRPr>
                </a:p>
              </p:txBody>
            </p:sp>
          </p:grpSp>
        </p:grpSp>
        <p:grpSp>
          <p:nvGrpSpPr>
            <p:cNvPr id="7" name="Group 6">
              <a:extLst>
                <a:ext uri="{FF2B5EF4-FFF2-40B4-BE49-F238E27FC236}">
                  <a16:creationId xmlns:a16="http://schemas.microsoft.com/office/drawing/2014/main" id="{F72D7A23-91B4-6566-986E-26D8AE5FE3D8}"/>
                </a:ext>
              </a:extLst>
            </p:cNvPr>
            <p:cNvGrpSpPr/>
            <p:nvPr/>
          </p:nvGrpSpPr>
          <p:grpSpPr>
            <a:xfrm>
              <a:off x="719880" y="3038518"/>
              <a:ext cx="4710439" cy="1097280"/>
              <a:chOff x="701782" y="3052314"/>
              <a:chExt cx="4710439" cy="1097280"/>
            </a:xfrm>
          </p:grpSpPr>
          <p:grpSp>
            <p:nvGrpSpPr>
              <p:cNvPr id="18" name="Group 17">
                <a:extLst>
                  <a:ext uri="{FF2B5EF4-FFF2-40B4-BE49-F238E27FC236}">
                    <a16:creationId xmlns:a16="http://schemas.microsoft.com/office/drawing/2014/main" id="{6F5E863C-D141-6A39-3204-1264D11F5A10}"/>
                  </a:ext>
                </a:extLst>
              </p:cNvPr>
              <p:cNvGrpSpPr/>
              <p:nvPr/>
            </p:nvGrpSpPr>
            <p:grpSpPr>
              <a:xfrm>
                <a:off x="701782" y="3395887"/>
                <a:ext cx="4710439" cy="724821"/>
                <a:chOff x="699128" y="3201045"/>
                <a:chExt cx="4710439" cy="724821"/>
              </a:xfrm>
            </p:grpSpPr>
            <p:sp>
              <p:nvSpPr>
                <p:cNvPr id="20" name="TextBox 19">
                  <a:extLst>
                    <a:ext uri="{FF2B5EF4-FFF2-40B4-BE49-F238E27FC236}">
                      <a16:creationId xmlns:a16="http://schemas.microsoft.com/office/drawing/2014/main" id="{78598206-CB76-2154-A707-618489BFA07D}"/>
                    </a:ext>
                  </a:extLst>
                </p:cNvPr>
                <p:cNvSpPr txBox="1"/>
                <p:nvPr/>
              </p:nvSpPr>
              <p:spPr>
                <a:xfrm>
                  <a:off x="699128" y="3407939"/>
                  <a:ext cx="460140" cy="30530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150</a:t>
                  </a:r>
                </a:p>
              </p:txBody>
            </p:sp>
            <p:pic>
              <p:nvPicPr>
                <p:cNvPr id="21" name="Picture 20">
                  <a:extLst>
                    <a:ext uri="{FF2B5EF4-FFF2-40B4-BE49-F238E27FC236}">
                      <a16:creationId xmlns:a16="http://schemas.microsoft.com/office/drawing/2014/main" id="{4F78F397-C9F8-E71C-1632-ADFC3E7104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7721" y="3398562"/>
                  <a:ext cx="323088" cy="527304"/>
                </a:xfrm>
                <a:prstGeom prst="rect">
                  <a:avLst/>
                </a:prstGeom>
              </p:spPr>
            </p:pic>
            <p:pic>
              <p:nvPicPr>
                <p:cNvPr id="22" name="Graphic 21" descr="Thumbs Up Sign">
                  <a:extLst>
                    <a:ext uri="{FF2B5EF4-FFF2-40B4-BE49-F238E27FC236}">
                      <a16:creationId xmlns:a16="http://schemas.microsoft.com/office/drawing/2014/main" id="{06B6C5E7-15BA-0CB0-52C8-2272A5B44D6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25564" y="3522302"/>
                  <a:ext cx="384003" cy="384003"/>
                </a:xfrm>
                <a:prstGeom prst="rect">
                  <a:avLst/>
                </a:prstGeom>
              </p:spPr>
            </p:pic>
            <p:sp>
              <p:nvSpPr>
                <p:cNvPr id="23" name="TextBox 22">
                  <a:extLst>
                    <a:ext uri="{FF2B5EF4-FFF2-40B4-BE49-F238E27FC236}">
                      <a16:creationId xmlns:a16="http://schemas.microsoft.com/office/drawing/2014/main" id="{220D052B-CA42-6A5E-674C-1BACA2E9AF04}"/>
                    </a:ext>
                  </a:extLst>
                </p:cNvPr>
                <p:cNvSpPr txBox="1"/>
                <p:nvPr/>
              </p:nvSpPr>
              <p:spPr>
                <a:xfrm>
                  <a:off x="4987786" y="3225049"/>
                  <a:ext cx="416383" cy="317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ndara"/>
                    <a:ea typeface="+mn-ea"/>
                    <a:cs typeface="+mn-cs"/>
                  </a:endParaRPr>
                </a:p>
              </p:txBody>
            </p:sp>
            <p:sp>
              <p:nvSpPr>
                <p:cNvPr id="24" name="TextBox 23">
                  <a:extLst>
                    <a:ext uri="{FF2B5EF4-FFF2-40B4-BE49-F238E27FC236}">
                      <a16:creationId xmlns:a16="http://schemas.microsoft.com/office/drawing/2014/main" id="{52108C07-D224-D72E-8C0D-60514256B16B}"/>
                    </a:ext>
                  </a:extLst>
                </p:cNvPr>
                <p:cNvSpPr txBox="1"/>
                <p:nvPr/>
              </p:nvSpPr>
              <p:spPr>
                <a:xfrm>
                  <a:off x="913568" y="3294219"/>
                  <a:ext cx="1643123" cy="4725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a:ln>
                        <a:noFill/>
                      </a:ln>
                      <a:solidFill>
                        <a:srgbClr val="D25AB0"/>
                      </a:solidFill>
                      <a:effectLst/>
                      <a:uLnTx/>
                      <a:uFillTx/>
                      <a:latin typeface="Candara"/>
                      <a:ea typeface="+mn-ea"/>
                      <a:cs typeface="Arial" panose="020B0604020202020204" pitchFamily="34" charset="0"/>
                    </a:rPr>
                    <a:t>Cohort 2</a:t>
                  </a:r>
                </a:p>
                <a:p>
                  <a:pPr marL="0" marR="0" lvl="0" indent="0" algn="r" defTabSz="914400" rtl="0" eaLnBrk="1" fontAlgn="auto" latinLnBrk="0" hangingPunct="1">
                    <a:lnSpc>
                      <a:spcPts val="12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30-35 weeks pregnant</a:t>
                  </a:r>
                </a:p>
              </p:txBody>
            </p:sp>
            <p:sp>
              <p:nvSpPr>
                <p:cNvPr id="25" name="TextBox 24">
                  <a:extLst>
                    <a:ext uri="{FF2B5EF4-FFF2-40B4-BE49-F238E27FC236}">
                      <a16:creationId xmlns:a16="http://schemas.microsoft.com/office/drawing/2014/main" id="{F86C940D-36F9-4128-CCD0-AD5A48EA2E79}"/>
                    </a:ext>
                  </a:extLst>
                </p:cNvPr>
                <p:cNvSpPr txBox="1"/>
                <p:nvPr/>
              </p:nvSpPr>
              <p:spPr>
                <a:xfrm>
                  <a:off x="2647754" y="3201045"/>
                  <a:ext cx="1276787" cy="359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Used 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7-12 weeks</a:t>
                  </a:r>
                </a:p>
              </p:txBody>
            </p:sp>
            <p:sp>
              <p:nvSpPr>
                <p:cNvPr id="26" name="Flowchart: Process 25">
                  <a:extLst>
                    <a:ext uri="{FF2B5EF4-FFF2-40B4-BE49-F238E27FC236}">
                      <a16:creationId xmlns:a16="http://schemas.microsoft.com/office/drawing/2014/main" id="{10BC9DD0-CD26-06EA-D5A3-D8A55F961D6F}"/>
                    </a:ext>
                  </a:extLst>
                </p:cNvPr>
                <p:cNvSpPr/>
                <p:nvPr/>
              </p:nvSpPr>
              <p:spPr>
                <a:xfrm>
                  <a:off x="2588771" y="3572102"/>
                  <a:ext cx="1379490" cy="85950"/>
                </a:xfrm>
                <a:prstGeom prst="flowChartProcess">
                  <a:avLst/>
                </a:prstGeom>
                <a:solidFill>
                  <a:srgbClr val="D66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grpSp>
          <p:pic>
            <p:nvPicPr>
              <p:cNvPr id="19" name="Picture 18">
                <a:extLst>
                  <a:ext uri="{FF2B5EF4-FFF2-40B4-BE49-F238E27FC236}">
                    <a16:creationId xmlns:a16="http://schemas.microsoft.com/office/drawing/2014/main" id="{2CEA3DFF-A548-72A5-041A-11529C110495}"/>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172000"/>
                        </a14:imgEffect>
                      </a14:imgLayer>
                    </a14:imgProps>
                  </a:ext>
                  <a:ext uri="{28A0092B-C50C-407E-A947-70E740481C1C}">
                    <a14:useLocalDpi xmlns:a14="http://schemas.microsoft.com/office/drawing/2010/main"/>
                  </a:ext>
                </a:extLst>
              </a:blip>
              <a:srcRect/>
              <a:stretch/>
            </p:blipFill>
            <p:spPr>
              <a:xfrm>
                <a:off x="1144136" y="3052314"/>
                <a:ext cx="319207" cy="1097280"/>
              </a:xfrm>
              <a:prstGeom prst="rect">
                <a:avLst/>
              </a:prstGeom>
            </p:spPr>
          </p:pic>
        </p:grpSp>
        <p:grpSp>
          <p:nvGrpSpPr>
            <p:cNvPr id="8" name="Group 7">
              <a:extLst>
                <a:ext uri="{FF2B5EF4-FFF2-40B4-BE49-F238E27FC236}">
                  <a16:creationId xmlns:a16="http://schemas.microsoft.com/office/drawing/2014/main" id="{CA5E4FFE-EF49-ABFD-EFD4-26115057B711}"/>
                </a:ext>
              </a:extLst>
            </p:cNvPr>
            <p:cNvGrpSpPr/>
            <p:nvPr/>
          </p:nvGrpSpPr>
          <p:grpSpPr>
            <a:xfrm>
              <a:off x="584513" y="4200546"/>
              <a:ext cx="5581972" cy="1115568"/>
              <a:chOff x="796502" y="4249418"/>
              <a:chExt cx="5581972" cy="1115568"/>
            </a:xfrm>
          </p:grpSpPr>
          <p:pic>
            <p:nvPicPr>
              <p:cNvPr id="10" name="Picture 9">
                <a:extLst>
                  <a:ext uri="{FF2B5EF4-FFF2-40B4-BE49-F238E27FC236}">
                    <a16:creationId xmlns:a16="http://schemas.microsoft.com/office/drawing/2014/main" id="{2E5D08ED-CF0B-5CAE-EB50-B89A25D294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0440" y="4765329"/>
                <a:ext cx="323088" cy="527304"/>
              </a:xfrm>
              <a:prstGeom prst="rect">
                <a:avLst/>
              </a:prstGeom>
            </p:spPr>
          </p:pic>
          <p:sp>
            <p:nvSpPr>
              <p:cNvPr id="11" name="TextBox 10">
                <a:extLst>
                  <a:ext uri="{FF2B5EF4-FFF2-40B4-BE49-F238E27FC236}">
                    <a16:creationId xmlns:a16="http://schemas.microsoft.com/office/drawing/2014/main" id="{8F13AD1C-6366-6175-913D-99626CB1D1BE}"/>
                  </a:ext>
                </a:extLst>
              </p:cNvPr>
              <p:cNvSpPr txBox="1"/>
              <p:nvPr/>
            </p:nvSpPr>
            <p:spPr>
              <a:xfrm>
                <a:off x="5962091" y="4607919"/>
                <a:ext cx="4163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ndara"/>
                  <a:ea typeface="+mn-ea"/>
                  <a:cs typeface="+mn-cs"/>
                </a:endParaRPr>
              </a:p>
            </p:txBody>
          </p:sp>
          <p:grpSp>
            <p:nvGrpSpPr>
              <p:cNvPr id="12" name="Group 11">
                <a:extLst>
                  <a:ext uri="{FF2B5EF4-FFF2-40B4-BE49-F238E27FC236}">
                    <a16:creationId xmlns:a16="http://schemas.microsoft.com/office/drawing/2014/main" id="{61F81A51-1871-EAA2-DEC6-7E8420C5CD1D}"/>
                  </a:ext>
                </a:extLst>
              </p:cNvPr>
              <p:cNvGrpSpPr/>
              <p:nvPr/>
            </p:nvGrpSpPr>
            <p:grpSpPr>
              <a:xfrm>
                <a:off x="796502" y="4541423"/>
                <a:ext cx="3658974" cy="751508"/>
                <a:chOff x="173701" y="4251940"/>
                <a:chExt cx="3658974" cy="751508"/>
              </a:xfrm>
            </p:grpSpPr>
            <p:sp>
              <p:nvSpPr>
                <p:cNvPr id="16" name="TextBox 15">
                  <a:extLst>
                    <a:ext uri="{FF2B5EF4-FFF2-40B4-BE49-F238E27FC236}">
                      <a16:creationId xmlns:a16="http://schemas.microsoft.com/office/drawing/2014/main" id="{9D94BCA5-2567-19FE-78F3-4B74CDEE054E}"/>
                    </a:ext>
                  </a:extLst>
                </p:cNvPr>
                <p:cNvSpPr txBox="1"/>
                <p:nvPr/>
              </p:nvSpPr>
              <p:spPr>
                <a:xfrm>
                  <a:off x="173701" y="4434433"/>
                  <a:ext cx="1968877" cy="56901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a:ln>
                        <a:noFill/>
                      </a:ln>
                      <a:solidFill>
                        <a:srgbClr val="F79646"/>
                      </a:solidFill>
                      <a:effectLst/>
                      <a:uLnTx/>
                      <a:uFillTx/>
                      <a:latin typeface="Candara"/>
                      <a:ea typeface="+mn-ea"/>
                      <a:cs typeface="Arial" panose="020B0604020202020204" pitchFamily="34" charset="0"/>
                    </a:rPr>
                    <a:t>Cohort 3</a:t>
                  </a:r>
                </a:p>
                <a:p>
                  <a:pPr marL="0" marR="0" lvl="0" indent="0" algn="r" defTabSz="914400" rtl="0" eaLnBrk="1" fontAlgn="auto" latinLnBrk="0" hangingPunct="1">
                    <a:lnSpc>
                      <a:spcPts val="12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12-29 weeks</a:t>
                  </a:r>
                </a:p>
                <a:p>
                  <a:pPr marL="0" marR="0" lvl="0" indent="0" algn="r" defTabSz="914400" rtl="0" eaLnBrk="1" fontAlgn="auto" latinLnBrk="0" hangingPunct="1">
                    <a:lnSpc>
                      <a:spcPts val="1200"/>
                    </a:lnSpc>
                    <a:spcBef>
                      <a:spcPts val="0"/>
                    </a:spcBef>
                    <a:spcAft>
                      <a:spcPts val="0"/>
                    </a:spcAft>
                    <a:buClrTx/>
                    <a:buSzTx/>
                    <a:buFontTx/>
                    <a:buNone/>
                    <a:tabLst/>
                    <a:defRPr/>
                  </a:pPr>
                  <a:r>
                    <a:rPr lang="en-US" sz="1600" b="1">
                      <a:solidFill>
                        <a:prstClr val="black"/>
                      </a:solidFill>
                      <a:latin typeface="Candara"/>
                      <a:cs typeface="Calibri" panose="020F0502020204030204" pitchFamily="34" charset="0"/>
                    </a:rPr>
                    <a:t>pregnant</a:t>
                  </a:r>
                  <a:endParaRPr kumimoji="0" lang="en-US" sz="1600" b="1" i="0" u="none" strike="noStrike" kern="1200" cap="none" spc="0" normalizeH="0" baseline="0" noProof="0">
                    <a:ln>
                      <a:noFill/>
                    </a:ln>
                    <a:solidFill>
                      <a:prstClr val="black"/>
                    </a:solidFill>
                    <a:effectLst/>
                    <a:uLnTx/>
                    <a:uFillTx/>
                    <a:latin typeface="Candara"/>
                    <a:ea typeface="+mn-ea"/>
                    <a:cs typeface="Calibri" panose="020F0502020204030204" pitchFamily="34" charset="0"/>
                  </a:endParaRPr>
                </a:p>
                <a:p>
                  <a:pPr marL="0" marR="0" lvl="0" indent="0" algn="r" defTabSz="914400" rtl="0" eaLnBrk="1" fontAlgn="auto" latinLnBrk="0" hangingPunct="1">
                    <a:lnSpc>
                      <a:spcPts val="12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ndara"/>
                    <a:ea typeface="+mn-ea"/>
                    <a:cs typeface="Calibri" panose="020F0502020204030204" pitchFamily="34" charset="0"/>
                  </a:endParaRPr>
                </a:p>
              </p:txBody>
            </p:sp>
            <p:sp>
              <p:nvSpPr>
                <p:cNvPr id="17" name="TextBox 16">
                  <a:extLst>
                    <a:ext uri="{FF2B5EF4-FFF2-40B4-BE49-F238E27FC236}">
                      <a16:creationId xmlns:a16="http://schemas.microsoft.com/office/drawing/2014/main" id="{464FA049-FE9E-9135-6A00-30DED15EE14C}"/>
                    </a:ext>
                  </a:extLst>
                </p:cNvPr>
                <p:cNvSpPr txBox="1"/>
                <p:nvPr/>
              </p:nvSpPr>
              <p:spPr>
                <a:xfrm>
                  <a:off x="2478959" y="4251940"/>
                  <a:ext cx="1353716" cy="359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ndara"/>
                      <a:ea typeface="+mn-ea"/>
                      <a:cs typeface="+mn-cs"/>
                    </a:rPr>
                    <a:t>Used product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Candara"/>
                    </a:rPr>
                    <a:t>u</a:t>
                  </a:r>
                  <a:r>
                    <a:rPr kumimoji="0" lang="en-US" sz="1400" b="1" i="0" u="none" strike="noStrike" kern="1200" cap="none" spc="0" normalizeH="0" baseline="0" noProof="0">
                      <a:ln>
                        <a:noFill/>
                      </a:ln>
                      <a:solidFill>
                        <a:prstClr val="black"/>
                      </a:solidFill>
                      <a:effectLst/>
                      <a:uLnTx/>
                      <a:uFillTx/>
                      <a:latin typeface="Candara"/>
                      <a:ea typeface="+mn-ea"/>
                      <a:cs typeface="+mn-cs"/>
                    </a:rPr>
                    <a:t>p to 30 weeks</a:t>
                  </a:r>
                </a:p>
              </p:txBody>
            </p:sp>
          </p:grpSp>
          <p:sp>
            <p:nvSpPr>
              <p:cNvPr id="13" name="TextBox 12">
                <a:extLst>
                  <a:ext uri="{FF2B5EF4-FFF2-40B4-BE49-F238E27FC236}">
                    <a16:creationId xmlns:a16="http://schemas.microsoft.com/office/drawing/2014/main" id="{B418E695-77D0-FE22-AD98-639BACB3050E}"/>
                  </a:ext>
                </a:extLst>
              </p:cNvPr>
              <p:cNvSpPr txBox="1"/>
              <p:nvPr/>
            </p:nvSpPr>
            <p:spPr>
              <a:xfrm>
                <a:off x="916192" y="4807270"/>
                <a:ext cx="491494" cy="30530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ndara"/>
                    <a:ea typeface="+mn-ea"/>
                    <a:cs typeface="Calibri" panose="020F0502020204030204" pitchFamily="34" charset="0"/>
                  </a:rPr>
                  <a:t>250</a:t>
                </a:r>
              </a:p>
            </p:txBody>
          </p:sp>
          <p:sp>
            <p:nvSpPr>
              <p:cNvPr id="14" name="Flowchart: Process 13">
                <a:extLst>
                  <a:ext uri="{FF2B5EF4-FFF2-40B4-BE49-F238E27FC236}">
                    <a16:creationId xmlns:a16="http://schemas.microsoft.com/office/drawing/2014/main" id="{4AC3F962-58BD-A05A-CCE1-0F54FB765B6C}"/>
                  </a:ext>
                </a:extLst>
              </p:cNvPr>
              <p:cNvSpPr/>
              <p:nvPr/>
            </p:nvSpPr>
            <p:spPr>
              <a:xfrm>
                <a:off x="2826498" y="4926330"/>
                <a:ext cx="2064651" cy="85950"/>
              </a:xfrm>
              <a:prstGeom prst="flowChartProcess">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pic>
            <p:nvPicPr>
              <p:cNvPr id="15" name="Picture 14">
                <a:extLst>
                  <a:ext uri="{FF2B5EF4-FFF2-40B4-BE49-F238E27FC236}">
                    <a16:creationId xmlns:a16="http://schemas.microsoft.com/office/drawing/2014/main" id="{784E281D-F35C-25E8-72FF-3EB29E5E0BC2}"/>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170000"/>
                        </a14:imgEffect>
                      </a14:imgLayer>
                    </a14:imgProps>
                  </a:ext>
                  <a:ext uri="{28A0092B-C50C-407E-A947-70E740481C1C}">
                    <a14:useLocalDpi xmlns:a14="http://schemas.microsoft.com/office/drawing/2010/main"/>
                  </a:ext>
                </a:extLst>
              </a:blip>
              <a:srcRect/>
              <a:stretch/>
            </p:blipFill>
            <p:spPr>
              <a:xfrm>
                <a:off x="1379688" y="4249418"/>
                <a:ext cx="309880" cy="1115568"/>
              </a:xfrm>
              <a:prstGeom prst="rect">
                <a:avLst/>
              </a:prstGeom>
            </p:spPr>
          </p:pic>
        </p:grpSp>
        <p:sp>
          <p:nvSpPr>
            <p:cNvPr id="9" name="Flowchart: Process 8">
              <a:extLst>
                <a:ext uri="{FF2B5EF4-FFF2-40B4-BE49-F238E27FC236}">
                  <a16:creationId xmlns:a16="http://schemas.microsoft.com/office/drawing/2014/main" id="{7768B957-CD0C-37E4-1872-923AA7719091}"/>
                </a:ext>
              </a:extLst>
            </p:cNvPr>
            <p:cNvSpPr/>
            <p:nvPr/>
          </p:nvSpPr>
          <p:spPr>
            <a:xfrm>
              <a:off x="5319298" y="4593886"/>
              <a:ext cx="1018972" cy="698354"/>
            </a:xfrm>
            <a:prstGeom prst="flowChartProcess">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ndara"/>
                  <a:ea typeface="+mn-ea"/>
                  <a:cs typeface="+mn-cs"/>
                </a:rPr>
                <a:t>Study Complete</a:t>
              </a:r>
            </a:p>
          </p:txBody>
        </p:sp>
      </p:grpSp>
      <p:sp>
        <p:nvSpPr>
          <p:cNvPr id="3" name="TextBox 2">
            <a:extLst>
              <a:ext uri="{FF2B5EF4-FFF2-40B4-BE49-F238E27FC236}">
                <a16:creationId xmlns:a16="http://schemas.microsoft.com/office/drawing/2014/main" id="{E876C31D-9CA1-7E12-4275-83EC2194C791}"/>
              </a:ext>
            </a:extLst>
          </p:cNvPr>
          <p:cNvSpPr txBox="1"/>
          <p:nvPr/>
        </p:nvSpPr>
        <p:spPr>
          <a:xfrm>
            <a:off x="7914448" y="2859897"/>
            <a:ext cx="3754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ndara"/>
                <a:ea typeface="+mn-ea"/>
                <a:cs typeface="+mn-cs"/>
              </a:rPr>
              <a:t>2:1</a:t>
            </a:r>
          </a:p>
        </p:txBody>
      </p:sp>
      <p:sp>
        <p:nvSpPr>
          <p:cNvPr id="38" name="TextBox 37">
            <a:extLst>
              <a:ext uri="{FF2B5EF4-FFF2-40B4-BE49-F238E27FC236}">
                <a16:creationId xmlns:a16="http://schemas.microsoft.com/office/drawing/2014/main" id="{7418D7DF-C464-EED4-D339-405F6213E00D}"/>
              </a:ext>
            </a:extLst>
          </p:cNvPr>
          <p:cNvSpPr txBox="1"/>
          <p:nvPr/>
        </p:nvSpPr>
        <p:spPr>
          <a:xfrm>
            <a:off x="8073721" y="4570560"/>
            <a:ext cx="3754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ndara"/>
                <a:ea typeface="+mn-ea"/>
                <a:cs typeface="+mn-cs"/>
              </a:rPr>
              <a:t>2:1</a:t>
            </a:r>
          </a:p>
        </p:txBody>
      </p:sp>
      <p:sp>
        <p:nvSpPr>
          <p:cNvPr id="39" name="TextBox 38">
            <a:extLst>
              <a:ext uri="{FF2B5EF4-FFF2-40B4-BE49-F238E27FC236}">
                <a16:creationId xmlns:a16="http://schemas.microsoft.com/office/drawing/2014/main" id="{5DD7C37F-3067-C010-74EF-748AC4A8E986}"/>
              </a:ext>
            </a:extLst>
          </p:cNvPr>
          <p:cNvSpPr txBox="1"/>
          <p:nvPr/>
        </p:nvSpPr>
        <p:spPr>
          <a:xfrm>
            <a:off x="8393274" y="6212622"/>
            <a:ext cx="3882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ndara"/>
                <a:ea typeface="+mn-ea"/>
                <a:cs typeface="+mn-cs"/>
              </a:rPr>
              <a:t>4:1</a:t>
            </a:r>
          </a:p>
        </p:txBody>
      </p:sp>
      <p:grpSp>
        <p:nvGrpSpPr>
          <p:cNvPr id="40" name="Group 39">
            <a:extLst>
              <a:ext uri="{FF2B5EF4-FFF2-40B4-BE49-F238E27FC236}">
                <a16:creationId xmlns:a16="http://schemas.microsoft.com/office/drawing/2014/main" id="{5885F0B3-3E02-6A7B-90E8-0DDDE7B8F079}"/>
              </a:ext>
            </a:extLst>
          </p:cNvPr>
          <p:cNvGrpSpPr/>
          <p:nvPr/>
        </p:nvGrpSpPr>
        <p:grpSpPr>
          <a:xfrm>
            <a:off x="9799379" y="235085"/>
            <a:ext cx="2133600" cy="1891197"/>
            <a:chOff x="4572001" y="1981199"/>
            <a:chExt cx="4114800" cy="3722915"/>
          </a:xfrm>
        </p:grpSpPr>
        <p:pic>
          <p:nvPicPr>
            <p:cNvPr id="42" name="Picture 2" descr="http://www.worldatlas.com/webimage/countrys/africa/afoutlnew.jpg">
              <a:extLst>
                <a:ext uri="{FF2B5EF4-FFF2-40B4-BE49-F238E27FC236}">
                  <a16:creationId xmlns:a16="http://schemas.microsoft.com/office/drawing/2014/main" id="{C873312D-18D7-6F52-885D-DCA31B3ED13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572001" y="1981199"/>
              <a:ext cx="4114800" cy="3722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3" name="5-Point Star 7">
              <a:extLst>
                <a:ext uri="{FF2B5EF4-FFF2-40B4-BE49-F238E27FC236}">
                  <a16:creationId xmlns:a16="http://schemas.microsoft.com/office/drawing/2014/main" id="{FF6ECB50-1066-B82B-DB7D-22935A7A6BE9}"/>
                </a:ext>
              </a:extLst>
            </p:cNvPr>
            <p:cNvSpPr/>
            <p:nvPr/>
          </p:nvSpPr>
          <p:spPr>
            <a:xfrm>
              <a:off x="7004957" y="462098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5-Point Star 8">
              <a:extLst>
                <a:ext uri="{FF2B5EF4-FFF2-40B4-BE49-F238E27FC236}">
                  <a16:creationId xmlns:a16="http://schemas.microsoft.com/office/drawing/2014/main" id="{30AB7602-00B7-CD0D-D301-3CB7D08C3986}"/>
                </a:ext>
              </a:extLst>
            </p:cNvPr>
            <p:cNvSpPr/>
            <p:nvPr/>
          </p:nvSpPr>
          <p:spPr>
            <a:xfrm>
              <a:off x="7157357" y="368801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5-Point Star 9">
              <a:extLst>
                <a:ext uri="{FF2B5EF4-FFF2-40B4-BE49-F238E27FC236}">
                  <a16:creationId xmlns:a16="http://schemas.microsoft.com/office/drawing/2014/main" id="{CE9F0128-E683-30B9-95F0-02343AA05FB8}"/>
                </a:ext>
              </a:extLst>
            </p:cNvPr>
            <p:cNvSpPr/>
            <p:nvPr/>
          </p:nvSpPr>
          <p:spPr>
            <a:xfrm>
              <a:off x="7010400" y="5105400"/>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5-Point Star 10">
              <a:extLst>
                <a:ext uri="{FF2B5EF4-FFF2-40B4-BE49-F238E27FC236}">
                  <a16:creationId xmlns:a16="http://schemas.microsoft.com/office/drawing/2014/main" id="{D3F22208-6510-96FF-9D7E-2CA5B24619BD}"/>
                </a:ext>
              </a:extLst>
            </p:cNvPr>
            <p:cNvSpPr/>
            <p:nvPr/>
          </p:nvSpPr>
          <p:spPr>
            <a:xfrm>
              <a:off x="7162800" y="4468586"/>
              <a:ext cx="304800" cy="30480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48" name="Graphic 47" descr="Clipboard outline">
            <a:extLst>
              <a:ext uri="{FF2B5EF4-FFF2-40B4-BE49-F238E27FC236}">
                <a16:creationId xmlns:a16="http://schemas.microsoft.com/office/drawing/2014/main" id="{37E2E0E1-CE29-8AE8-0F30-5EAF15B05C47}"/>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916930" y="2336294"/>
            <a:ext cx="914400" cy="914400"/>
          </a:xfrm>
          <a:prstGeom prst="rect">
            <a:avLst/>
          </a:prstGeom>
        </p:spPr>
      </p:pic>
      <p:sp>
        <p:nvSpPr>
          <p:cNvPr id="49" name="TextBox 48">
            <a:extLst>
              <a:ext uri="{FF2B5EF4-FFF2-40B4-BE49-F238E27FC236}">
                <a16:creationId xmlns:a16="http://schemas.microsoft.com/office/drawing/2014/main" id="{70E9B775-37D1-5B71-6E32-AF25E7BC4DC1}"/>
              </a:ext>
            </a:extLst>
          </p:cNvPr>
          <p:cNvSpPr txBox="1"/>
          <p:nvPr/>
        </p:nvSpPr>
        <p:spPr>
          <a:xfrm>
            <a:off x="9084457" y="2595996"/>
            <a:ext cx="607869" cy="430887"/>
          </a:xfrm>
          <a:prstGeom prst="rect">
            <a:avLst/>
          </a:prstGeom>
          <a:noFill/>
        </p:spPr>
        <p:txBody>
          <a:bodyPr wrap="square" rtlCol="0">
            <a:spAutoFit/>
          </a:bodyPr>
          <a:lstStyle/>
          <a:p>
            <a:r>
              <a:rPr lang="en-US" sz="1100" b="1">
                <a:solidFill>
                  <a:schemeClr val="tx2"/>
                </a:solidFill>
              </a:rPr>
              <a:t>Safety review</a:t>
            </a:r>
          </a:p>
        </p:txBody>
      </p:sp>
      <p:pic>
        <p:nvPicPr>
          <p:cNvPr id="50" name="Graphic 49" descr="Clipboard outline">
            <a:extLst>
              <a:ext uri="{FF2B5EF4-FFF2-40B4-BE49-F238E27FC236}">
                <a16:creationId xmlns:a16="http://schemas.microsoft.com/office/drawing/2014/main" id="{EE5BAF5C-2B7C-66AF-4353-8240790E16B7}"/>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89662" y="4203252"/>
            <a:ext cx="914400" cy="914400"/>
          </a:xfrm>
          <a:prstGeom prst="rect">
            <a:avLst/>
          </a:prstGeom>
        </p:spPr>
      </p:pic>
      <p:sp>
        <p:nvSpPr>
          <p:cNvPr id="51" name="TextBox 50">
            <a:extLst>
              <a:ext uri="{FF2B5EF4-FFF2-40B4-BE49-F238E27FC236}">
                <a16:creationId xmlns:a16="http://schemas.microsoft.com/office/drawing/2014/main" id="{EE233B5B-648C-36E0-1287-BE4CD13706BE}"/>
              </a:ext>
            </a:extLst>
          </p:cNvPr>
          <p:cNvSpPr txBox="1"/>
          <p:nvPr/>
        </p:nvSpPr>
        <p:spPr>
          <a:xfrm>
            <a:off x="9757189" y="4462954"/>
            <a:ext cx="607869" cy="430887"/>
          </a:xfrm>
          <a:prstGeom prst="rect">
            <a:avLst/>
          </a:prstGeom>
          <a:noFill/>
        </p:spPr>
        <p:txBody>
          <a:bodyPr wrap="square" rtlCol="0">
            <a:spAutoFit/>
          </a:bodyPr>
          <a:lstStyle/>
          <a:p>
            <a:r>
              <a:rPr lang="en-US" sz="1100" b="1">
                <a:solidFill>
                  <a:schemeClr val="tx2"/>
                </a:solidFill>
              </a:rPr>
              <a:t>Safety review</a:t>
            </a:r>
          </a:p>
        </p:txBody>
      </p:sp>
      <p:pic>
        <p:nvPicPr>
          <p:cNvPr id="53" name="Picture 2">
            <a:extLst>
              <a:ext uri="{FF2B5EF4-FFF2-40B4-BE49-F238E27FC236}">
                <a16:creationId xmlns:a16="http://schemas.microsoft.com/office/drawing/2014/main" id="{B67A6EF8-D5C5-C8D8-A803-95790B48C3E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5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C7168-CC7B-33FA-3D82-A419EE41F6FB}"/>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Visit schedule and methods</a:t>
            </a:r>
          </a:p>
        </p:txBody>
      </p:sp>
      <p:sp>
        <p:nvSpPr>
          <p:cNvPr id="3" name="Content Placeholder 2">
            <a:extLst>
              <a:ext uri="{FF2B5EF4-FFF2-40B4-BE49-F238E27FC236}">
                <a16:creationId xmlns:a16="http://schemas.microsoft.com/office/drawing/2014/main" id="{5A8A7850-929F-E500-5FE8-5A1B697218F8}"/>
              </a:ext>
            </a:extLst>
          </p:cNvPr>
          <p:cNvSpPr>
            <a:spLocks noGrp="1"/>
          </p:cNvSpPr>
          <p:nvPr>
            <p:ph idx="1"/>
          </p:nvPr>
        </p:nvSpPr>
        <p:spPr>
          <a:xfrm>
            <a:off x="609600" y="1600200"/>
            <a:ext cx="10972800" cy="4881282"/>
          </a:xfrm>
        </p:spPr>
        <p:txBody>
          <a:bodyPr/>
          <a:lstStyle/>
          <a:p>
            <a:pPr marL="257168" lvl="1" indent="-257168">
              <a:buFont typeface="Arial" charset="0"/>
              <a:buChar char="•"/>
            </a:pPr>
            <a:r>
              <a:rPr lang="en-US" sz="2400">
                <a:ea typeface="Calibri" panose="020F0502020204030204" pitchFamily="34" charset="0"/>
                <a:cs typeface="Times New Roman" panose="02020603050405020304" pitchFamily="18" charset="0"/>
              </a:rPr>
              <a:t>Participants returned for in-person visits every 2-4 weeks alternating with telephone visits until delivery</a:t>
            </a:r>
          </a:p>
          <a:p>
            <a:pPr marL="257168" lvl="1" indent="-257168">
              <a:buFont typeface="Arial" charset="0"/>
              <a:buChar char="•"/>
            </a:pPr>
            <a:r>
              <a:rPr lang="en-US" sz="2400">
                <a:ea typeface="Calibri" panose="020F0502020204030204" pitchFamily="34" charset="0"/>
                <a:cs typeface="Times New Roman" panose="02020603050405020304" pitchFamily="18" charset="0"/>
              </a:rPr>
              <a:t>A post-pregnancy outcome visit was scheduled in the clinic for both maternal and infant participants within two weeks of delivery</a:t>
            </a:r>
          </a:p>
          <a:p>
            <a:pPr marL="257168" lvl="1" indent="-257168">
              <a:buFont typeface="Arial" charset="0"/>
              <a:buChar char="•"/>
            </a:pPr>
            <a:r>
              <a:rPr lang="en-US" sz="2400">
                <a:ea typeface="Calibri" panose="020F0502020204030204" pitchFamily="34" charset="0"/>
                <a:cs typeface="Times New Roman" panose="02020603050405020304" pitchFamily="18" charset="0"/>
              </a:rPr>
              <a:t>Mothers exited at six weeks post delivery; infants followed through one year</a:t>
            </a:r>
          </a:p>
          <a:p>
            <a:r>
              <a:rPr lang="en-US">
                <a:ea typeface="Calibri" panose="020F0502020204030204" pitchFamily="34" charset="0"/>
                <a:cs typeface="Times New Roman" panose="02020603050405020304" pitchFamily="18" charset="0"/>
              </a:rPr>
              <a:t>Pregnancy outcomes and complications reported up to six weeks post delivery and compared </a:t>
            </a:r>
            <a:r>
              <a:rPr lang="en-US">
                <a:effectLst/>
                <a:ea typeface="Calibri" panose="020F0502020204030204" pitchFamily="34" charset="0"/>
                <a:cs typeface="Times New Roman" panose="02020603050405020304" pitchFamily="18" charset="0"/>
              </a:rPr>
              <a:t>to local background rates obtained through a systematic chart review (MTN-042B)</a:t>
            </a:r>
            <a:r>
              <a:rPr lang="en-US" baseline="30000">
                <a:effectLst/>
                <a:ea typeface="Calibri" panose="020F0502020204030204" pitchFamily="34" charset="0"/>
                <a:cs typeface="Times New Roman" panose="02020603050405020304" pitchFamily="18" charset="0"/>
              </a:rPr>
              <a:t>15</a:t>
            </a:r>
          </a:p>
          <a:p>
            <a:pPr marL="0" indent="0">
              <a:buNone/>
            </a:pPr>
            <a:endParaRPr lang="en-US" sz="3200"/>
          </a:p>
        </p:txBody>
      </p:sp>
      <p:sp>
        <p:nvSpPr>
          <p:cNvPr id="5" name="TextBox 4">
            <a:extLst>
              <a:ext uri="{FF2B5EF4-FFF2-40B4-BE49-F238E27FC236}">
                <a16:creationId xmlns:a16="http://schemas.microsoft.com/office/drawing/2014/main" id="{ED26A3A5-023C-B24E-A415-5D84EB6F6A78}"/>
              </a:ext>
            </a:extLst>
          </p:cNvPr>
          <p:cNvSpPr txBox="1"/>
          <p:nvPr/>
        </p:nvSpPr>
        <p:spPr>
          <a:xfrm>
            <a:off x="3040911" y="6470066"/>
            <a:ext cx="732777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aseline="30000">
                <a:solidFill>
                  <a:prstClr val="black"/>
                </a:solidFill>
                <a:latin typeface="Calibri" panose="020F0502020204030204" pitchFamily="34" charset="0"/>
                <a:ea typeface="Calibri" panose="020F0502020204030204" pitchFamily="34" charset="0"/>
                <a:cs typeface="Calibri" panose="020F0502020204030204" pitchFamily="34" charset="0"/>
              </a:rPr>
              <a:t>15</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Balkus</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al. Assessing pregnancy and neonatal outcomes. 2021</a:t>
            </a:r>
          </a:p>
        </p:txBody>
      </p:sp>
      <p:pic>
        <p:nvPicPr>
          <p:cNvPr id="11" name="Picture 2">
            <a:extLst>
              <a:ext uri="{FF2B5EF4-FFF2-40B4-BE49-F238E27FC236}">
                <a16:creationId xmlns:a16="http://schemas.microsoft.com/office/drawing/2014/main" id="{C8B2198F-9BC4-F056-83B6-541C97CC3B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AAF82E-3124-C48B-3E51-420BD3D21F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2193820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5C3A-5DDA-F446-F91D-431547774ADE}"/>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Study population and retention</a:t>
            </a:r>
          </a:p>
        </p:txBody>
      </p:sp>
      <p:graphicFrame>
        <p:nvGraphicFramePr>
          <p:cNvPr id="5" name="Diagram 4">
            <a:extLst>
              <a:ext uri="{FF2B5EF4-FFF2-40B4-BE49-F238E27FC236}">
                <a16:creationId xmlns:a16="http://schemas.microsoft.com/office/drawing/2014/main" id="{7AEB4617-FC8A-97D3-9387-F0B33121FA8C}"/>
              </a:ext>
            </a:extLst>
          </p:cNvPr>
          <p:cNvGraphicFramePr/>
          <p:nvPr>
            <p:extLst>
              <p:ext uri="{D42A27DB-BD31-4B8C-83A1-F6EECF244321}">
                <p14:modId xmlns:p14="http://schemas.microsoft.com/office/powerpoint/2010/main" val="1205519004"/>
              </p:ext>
            </p:extLst>
          </p:nvPr>
        </p:nvGraphicFramePr>
        <p:xfrm>
          <a:off x="-838274" y="1674818"/>
          <a:ext cx="6012984" cy="407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7940CBD0-365E-12BF-23EC-32B2CC423D3A}"/>
              </a:ext>
            </a:extLst>
          </p:cNvPr>
          <p:cNvGraphicFramePr/>
          <p:nvPr>
            <p:extLst>
              <p:ext uri="{D42A27DB-BD31-4B8C-83A1-F6EECF244321}">
                <p14:modId xmlns:p14="http://schemas.microsoft.com/office/powerpoint/2010/main" val="2269627003"/>
              </p:ext>
            </p:extLst>
          </p:nvPr>
        </p:nvGraphicFramePr>
        <p:xfrm>
          <a:off x="2874383" y="1674818"/>
          <a:ext cx="6226139" cy="40787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8FE209BF-CBD1-4263-EA1A-29C893FE434A}"/>
              </a:ext>
            </a:extLst>
          </p:cNvPr>
          <p:cNvSpPr txBox="1"/>
          <p:nvPr/>
        </p:nvSpPr>
        <p:spPr>
          <a:xfrm>
            <a:off x="874210" y="5918031"/>
            <a:ext cx="3815215"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cap="none" spc="0" normalizeH="0" baseline="0">
                <a:ln>
                  <a:noFill/>
                </a:ln>
                <a:solidFill>
                  <a:schemeClr val="bg1"/>
                </a:solidFill>
                <a:effectLst/>
                <a:uLnTx/>
                <a:uFillTx/>
                <a:latin typeface="Candara"/>
              </a:defRPr>
            </a:lvl1pPr>
          </a:lstStyle>
          <a:p>
            <a:r>
              <a:rPr lang="en-US"/>
              <a:t> &gt; 95% expected </a:t>
            </a:r>
          </a:p>
          <a:p>
            <a:r>
              <a:rPr lang="en-US"/>
              <a:t>maternal visits completed</a:t>
            </a:r>
          </a:p>
        </p:txBody>
      </p:sp>
      <p:sp>
        <p:nvSpPr>
          <p:cNvPr id="4" name="TextBox 3">
            <a:extLst>
              <a:ext uri="{FF2B5EF4-FFF2-40B4-BE49-F238E27FC236}">
                <a16:creationId xmlns:a16="http://schemas.microsoft.com/office/drawing/2014/main" id="{F8C12D27-937A-33CE-2647-9D6F26D9B523}"/>
              </a:ext>
            </a:extLst>
          </p:cNvPr>
          <p:cNvSpPr txBox="1"/>
          <p:nvPr/>
        </p:nvSpPr>
        <p:spPr>
          <a:xfrm>
            <a:off x="4784642" y="5918032"/>
            <a:ext cx="5603367" cy="830997"/>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chemeClr val="bg1"/>
                </a:solidFill>
                <a:effectLst/>
                <a:uLnTx/>
                <a:uFillTx/>
                <a:latin typeface="Candara"/>
                <a:ea typeface="+mn-ea"/>
                <a:cs typeface="+mn-cs"/>
              </a:rPr>
              <a:t>Demographic and clinical characteristics similar by study arm for each cohort</a:t>
            </a:r>
          </a:p>
        </p:txBody>
      </p:sp>
      <p:pic>
        <p:nvPicPr>
          <p:cNvPr id="9" name="Picture 2">
            <a:extLst>
              <a:ext uri="{FF2B5EF4-FFF2-40B4-BE49-F238E27FC236}">
                <a16:creationId xmlns:a16="http://schemas.microsoft.com/office/drawing/2014/main" id="{B02A7B8C-D7B1-97A3-B171-321C7A635D6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75EAFBC-72AB-E0E9-4E89-CE7CB0477A6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graphicFrame>
        <p:nvGraphicFramePr>
          <p:cNvPr id="7" name="Diagram 6">
            <a:extLst>
              <a:ext uri="{FF2B5EF4-FFF2-40B4-BE49-F238E27FC236}">
                <a16:creationId xmlns:a16="http://schemas.microsoft.com/office/drawing/2014/main" id="{AFA7BDCF-8FB4-41E7-92FD-A0C5FE75C3DA}"/>
              </a:ext>
            </a:extLst>
          </p:cNvPr>
          <p:cNvGraphicFramePr/>
          <p:nvPr>
            <p:extLst>
              <p:ext uri="{D42A27DB-BD31-4B8C-83A1-F6EECF244321}">
                <p14:modId xmlns:p14="http://schemas.microsoft.com/office/powerpoint/2010/main" val="117979950"/>
              </p:ext>
            </p:extLst>
          </p:nvPr>
        </p:nvGraphicFramePr>
        <p:xfrm>
          <a:off x="6800195" y="1674818"/>
          <a:ext cx="6226139" cy="407871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830431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1C4-3419-D948-4179-145BB5063E4E}"/>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Pregnancy outcomes</a:t>
            </a:r>
          </a:p>
        </p:txBody>
      </p:sp>
      <p:graphicFrame>
        <p:nvGraphicFramePr>
          <p:cNvPr id="7" name="Content Placeholder 6">
            <a:extLst>
              <a:ext uri="{FF2B5EF4-FFF2-40B4-BE49-F238E27FC236}">
                <a16:creationId xmlns:a16="http://schemas.microsoft.com/office/drawing/2014/main" id="{BB2BE058-6926-2235-A14A-5950E79F77EB}"/>
              </a:ext>
            </a:extLst>
          </p:cNvPr>
          <p:cNvGraphicFramePr>
            <a:graphicFrameLocks noGrp="1"/>
          </p:cNvGraphicFramePr>
          <p:nvPr>
            <p:ph idx="1"/>
            <p:extLst>
              <p:ext uri="{D42A27DB-BD31-4B8C-83A1-F6EECF244321}">
                <p14:modId xmlns:p14="http://schemas.microsoft.com/office/powerpoint/2010/main" val="2151186435"/>
              </p:ext>
            </p:extLst>
          </p:nvPr>
        </p:nvGraphicFramePr>
        <p:xfrm>
          <a:off x="200242" y="1913860"/>
          <a:ext cx="11791516" cy="3136123"/>
        </p:xfrm>
        <a:graphic>
          <a:graphicData uri="http://schemas.openxmlformats.org/drawingml/2006/table">
            <a:tbl>
              <a:tblPr firstRow="1" firstCol="1" bandRow="1">
                <a:tableStyleId>{1E171933-4619-4E11-9A3F-F7608DF75F80}</a:tableStyleId>
              </a:tblPr>
              <a:tblGrid>
                <a:gridCol w="2778588">
                  <a:extLst>
                    <a:ext uri="{9D8B030D-6E8A-4147-A177-3AD203B41FA5}">
                      <a16:colId xmlns:a16="http://schemas.microsoft.com/office/drawing/2014/main" val="622889443"/>
                    </a:ext>
                  </a:extLst>
                </a:gridCol>
                <a:gridCol w="1115115">
                  <a:extLst>
                    <a:ext uri="{9D8B030D-6E8A-4147-A177-3AD203B41FA5}">
                      <a16:colId xmlns:a16="http://schemas.microsoft.com/office/drawing/2014/main" val="941064845"/>
                    </a:ext>
                  </a:extLst>
                </a:gridCol>
                <a:gridCol w="1188694">
                  <a:extLst>
                    <a:ext uri="{9D8B030D-6E8A-4147-A177-3AD203B41FA5}">
                      <a16:colId xmlns:a16="http://schemas.microsoft.com/office/drawing/2014/main" val="4011150361"/>
                    </a:ext>
                  </a:extLst>
                </a:gridCol>
                <a:gridCol w="1288439">
                  <a:extLst>
                    <a:ext uri="{9D8B030D-6E8A-4147-A177-3AD203B41FA5}">
                      <a16:colId xmlns:a16="http://schemas.microsoft.com/office/drawing/2014/main" val="2464597904"/>
                    </a:ext>
                  </a:extLst>
                </a:gridCol>
                <a:gridCol w="1355170">
                  <a:extLst>
                    <a:ext uri="{9D8B030D-6E8A-4147-A177-3AD203B41FA5}">
                      <a16:colId xmlns:a16="http://schemas.microsoft.com/office/drawing/2014/main" val="204220961"/>
                    </a:ext>
                  </a:extLst>
                </a:gridCol>
                <a:gridCol w="1355170">
                  <a:extLst>
                    <a:ext uri="{9D8B030D-6E8A-4147-A177-3AD203B41FA5}">
                      <a16:colId xmlns:a16="http://schemas.microsoft.com/office/drawing/2014/main" val="2899779293"/>
                    </a:ext>
                  </a:extLst>
                </a:gridCol>
                <a:gridCol w="1244815">
                  <a:extLst>
                    <a:ext uri="{9D8B030D-6E8A-4147-A177-3AD203B41FA5}">
                      <a16:colId xmlns:a16="http://schemas.microsoft.com/office/drawing/2014/main" val="2595253180"/>
                    </a:ext>
                  </a:extLst>
                </a:gridCol>
                <a:gridCol w="1465525">
                  <a:extLst>
                    <a:ext uri="{9D8B030D-6E8A-4147-A177-3AD203B41FA5}">
                      <a16:colId xmlns:a16="http://schemas.microsoft.com/office/drawing/2014/main" val="1449352145"/>
                    </a:ext>
                  </a:extLst>
                </a:gridCol>
              </a:tblGrid>
              <a:tr h="0">
                <a:tc>
                  <a:txBody>
                    <a:bodyPr/>
                    <a:lstStyle/>
                    <a:p>
                      <a:pPr marL="0" marR="0" algn="ctr">
                        <a:spcBef>
                          <a:spcPts val="0"/>
                        </a:spcBef>
                        <a:spcAft>
                          <a:spcPts val="0"/>
                        </a:spcAft>
                      </a:pPr>
                      <a:endParaRPr lang="en-US" sz="1800">
                        <a:effectLst/>
                      </a:endParaRPr>
                    </a:p>
                  </a:txBody>
                  <a:tcPr marL="68580" marR="68580" marT="0" marB="0" anchor="ctr">
                    <a:lnR>
                      <a:noFill/>
                    </a:lnR>
                  </a:tcPr>
                </a:tc>
                <a:tc gridSpan="2">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Cohort 1 (36+ weeks)</a:t>
                      </a:r>
                    </a:p>
                  </a:txBody>
                  <a:tcPr marL="68580" marR="68580" marT="0" marB="0">
                    <a:lnL>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marL="0" marR="0" algn="ctr">
                        <a:spcBef>
                          <a:spcPts val="0"/>
                        </a:spcBef>
                        <a:spcAft>
                          <a:spcPts val="0"/>
                        </a:spcAft>
                      </a:pPr>
                      <a:endParaRPr lang="en-US" sz="18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gridSpan="2">
                  <a:txBody>
                    <a:bodyPr/>
                    <a:lstStyle/>
                    <a:p>
                      <a:pPr marL="0" marR="0" algn="ctr" defTabSz="685783" rtl="0" eaLnBrk="1" latinLnBrk="0" hangingPunct="1">
                        <a:spcBef>
                          <a:spcPts val="0"/>
                        </a:spcBef>
                        <a:spcAft>
                          <a:spcPts val="0"/>
                        </a:spcAft>
                      </a:pPr>
                      <a:r>
                        <a:rPr lang="en-US" sz="1800" b="1" kern="1200">
                          <a:solidFill>
                            <a:schemeClr val="lt1"/>
                          </a:solidFill>
                          <a:effectLst/>
                        </a:rPr>
                        <a:t>Cohort 2 (30-35 weeks)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effectLst/>
                        <a:latin typeface="+mn-lt"/>
                        <a:ea typeface="+mn-ea"/>
                        <a:cs typeface="+mn-cs"/>
                      </a:endParaRPr>
                    </a:p>
                  </a:txBody>
                  <a:tcPr marL="68580" marR="68580" marT="0" marB="0"/>
                </a:tc>
                <a:tc gridSpan="2">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Cohort 3 (12-29 weeks)</a:t>
                      </a:r>
                    </a:p>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1800" b="1" kern="1200">
                        <a:solidFill>
                          <a:schemeClr val="lt1"/>
                        </a:solidFill>
                        <a:effectLst/>
                        <a:latin typeface="+mn-lt"/>
                        <a:ea typeface="+mn-ea"/>
                        <a:cs typeface="+mn-cs"/>
                      </a:endParaRP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MTN-042B </a:t>
                      </a:r>
                      <a:r>
                        <a:rPr lang="en-US" sz="1800" b="1" i="1" kern="1200">
                          <a:solidFill>
                            <a:schemeClr val="lt1"/>
                          </a:solidFill>
                          <a:effectLst/>
                          <a:latin typeface="+mn-lt"/>
                          <a:ea typeface="+mn-ea"/>
                          <a:cs typeface="+mn-cs"/>
                        </a:rPr>
                        <a:t>(Balkus 2021) </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1108977"/>
                  </a:ext>
                </a:extLst>
              </a:tr>
              <a:tr h="65922">
                <a:tc>
                  <a:txBody>
                    <a:bodyPr/>
                    <a:lstStyle/>
                    <a:p>
                      <a:pPr marL="0" marR="0" algn="l">
                        <a:spcBef>
                          <a:spcPts val="0"/>
                        </a:spcBef>
                        <a:spcAft>
                          <a:spcPts val="0"/>
                        </a:spcAft>
                      </a:pPr>
                      <a:r>
                        <a:rPr lang="en-US" sz="1800">
                          <a:solidFill>
                            <a:schemeClr val="bg1"/>
                          </a:solidFill>
                          <a:effectLst/>
                        </a:rPr>
                        <a:t>Study Product</a:t>
                      </a:r>
                    </a:p>
                  </a:txBody>
                  <a:tcPr marL="68580" marR="68580" marT="0" marB="0" anchor="ctr">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PrEP ring</a:t>
                      </a:r>
                    </a:p>
                  </a:txBody>
                  <a:tcPr marL="68580" marR="68580" marT="0" marB="0">
                    <a:lnT w="12700" cmpd="sng">
                      <a:noFill/>
                    </a:lnT>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Oral PrEP</a:t>
                      </a:r>
                    </a:p>
                  </a:txBody>
                  <a:tcPr marL="68580" marR="68580" marT="0" marB="0">
                    <a:lnR w="12700" cap="flat" cmpd="sng" algn="ctr">
                      <a:solidFill>
                        <a:schemeClr val="tx1"/>
                      </a:solidFill>
                      <a:prstDash val="solid"/>
                      <a:round/>
                      <a:headEnd type="none" w="med" len="med"/>
                      <a:tailEnd type="none" w="med" len="med"/>
                    </a:lnR>
                    <a:lnT w="12700" cmpd="sng">
                      <a:noFill/>
                    </a:lnT>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PrEP ring</a:t>
                      </a:r>
                    </a:p>
                  </a:txBody>
                  <a:tcPr marL="68580" marR="68580" marT="0" marB="0">
                    <a:lnL w="12700" cap="flat" cmpd="sng" algn="ctr">
                      <a:solidFill>
                        <a:schemeClr val="tx1"/>
                      </a:solidFill>
                      <a:prstDash val="solid"/>
                      <a:round/>
                      <a:headEnd type="none" w="med" len="med"/>
                      <a:tailEnd type="none" w="med" len="med"/>
                    </a:lnL>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Oral PrEP</a:t>
                      </a:r>
                    </a:p>
                  </a:txBody>
                  <a:tcPr marL="68580" marR="68580" marT="0" marB="0">
                    <a:lnR w="12700" cap="flat" cmpd="sng" algn="ctr">
                      <a:solidFill>
                        <a:schemeClr val="tx1"/>
                      </a:solidFill>
                      <a:prstDash val="solid"/>
                      <a:round/>
                      <a:headEnd type="none" w="med" len="med"/>
                      <a:tailEnd type="none" w="med" len="med"/>
                    </a:lnR>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PrEP ring</a:t>
                      </a:r>
                    </a:p>
                  </a:txBody>
                  <a:tcPr marL="68580" marR="68580" marT="0" marB="0">
                    <a:lnL w="12700" cap="flat" cmpd="sng" algn="ctr">
                      <a:solidFill>
                        <a:schemeClr val="tx1"/>
                      </a:solidFill>
                      <a:prstDash val="solid"/>
                      <a:round/>
                      <a:headEnd type="none" w="med" len="med"/>
                      <a:tailEnd type="none" w="med" len="med"/>
                    </a:lnL>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Oral PrEP</a:t>
                      </a:r>
                    </a:p>
                  </a:txBody>
                  <a:tcPr marL="68580" marR="68580" marT="0" marB="0">
                    <a:lnR w="12700" cap="flat" cmpd="sng" algn="ctr">
                      <a:solidFill>
                        <a:schemeClr val="tx1"/>
                      </a:solidFill>
                      <a:prstDash val="solid"/>
                      <a:round/>
                      <a:headEnd type="none" w="med" len="med"/>
                      <a:tailEnd type="none" w="med" len="med"/>
                    </a:lnR>
                    <a:solidFill>
                      <a:schemeClr val="accent4">
                        <a:lumMod val="60000"/>
                        <a:lumOff val="40000"/>
                      </a:schemeClr>
                    </a:solidFill>
                  </a:tcPr>
                </a:tc>
                <a:tc>
                  <a:txBody>
                    <a:bodyPr/>
                    <a:lstStyle/>
                    <a:p>
                      <a:pPr marL="0" marR="0" algn="ctr">
                        <a:spcBef>
                          <a:spcPts val="0"/>
                        </a:spcBef>
                        <a:spcAft>
                          <a:spcPts val="0"/>
                        </a:spcAft>
                      </a:pPr>
                      <a:r>
                        <a:rPr lang="en-US" sz="1800" b="1" kern="1200">
                          <a:solidFill>
                            <a:schemeClr val="bg1"/>
                          </a:solidFill>
                          <a:effectLst/>
                          <a:latin typeface="+mn-lt"/>
                          <a:ea typeface="+mn-ea"/>
                          <a:cs typeface="+mn-cs"/>
                        </a:rPr>
                        <a:t>None</a:t>
                      </a:r>
                    </a:p>
                  </a:txBody>
                  <a:tcPr marL="68580" marR="68580" marT="0" marB="0">
                    <a:lnL w="12700" cap="flat" cmpd="sng" algn="ctr">
                      <a:solidFill>
                        <a:schemeClr val="tx1"/>
                      </a:solidFill>
                      <a:prstDash val="solid"/>
                      <a:round/>
                      <a:headEnd type="none" w="med" len="med"/>
                      <a:tailEnd type="none" w="med" len="med"/>
                    </a:lnL>
                    <a:solidFill>
                      <a:schemeClr val="accent4">
                        <a:lumMod val="60000"/>
                        <a:lumOff val="40000"/>
                      </a:schemeClr>
                    </a:solidFill>
                  </a:tcPr>
                </a:tc>
                <a:extLst>
                  <a:ext uri="{0D108BD9-81ED-4DB2-BD59-A6C34878D82A}">
                    <a16:rowId xmlns:a16="http://schemas.microsoft.com/office/drawing/2014/main" val="2752498996"/>
                  </a:ext>
                </a:extLst>
              </a:tr>
              <a:tr h="338116">
                <a:tc>
                  <a:txBody>
                    <a:bodyPr/>
                    <a:lstStyle/>
                    <a:p>
                      <a:pPr marL="0" marR="0" algn="l">
                        <a:spcBef>
                          <a:spcPts val="0"/>
                        </a:spcBef>
                        <a:spcAft>
                          <a:spcPts val="0"/>
                        </a:spcAft>
                      </a:pPr>
                      <a:r>
                        <a:rPr lang="en-US" sz="1800">
                          <a:effectLst/>
                        </a:rPr>
                        <a:t>No. Pregnancy Outcomes</a:t>
                      </a:r>
                    </a:p>
                  </a:txBody>
                  <a:tcPr marL="68580" marR="68580" marT="0" marB="0" anchor="ctr"/>
                </a:tc>
                <a:tc>
                  <a:txBody>
                    <a:bodyPr/>
                    <a:lstStyle/>
                    <a:p>
                      <a:pPr marL="0" marR="0" algn="ctr">
                        <a:spcBef>
                          <a:spcPts val="0"/>
                        </a:spcBef>
                        <a:spcAft>
                          <a:spcPts val="0"/>
                        </a:spcAft>
                      </a:pPr>
                      <a:r>
                        <a:rPr lang="en-US" sz="1800" kern="1200">
                          <a:solidFill>
                            <a:schemeClr val="dk1"/>
                          </a:solidFill>
                          <a:effectLst/>
                          <a:latin typeface="+mn-lt"/>
                          <a:ea typeface="+mn-ea"/>
                          <a:cs typeface="+mn-cs"/>
                        </a:rPr>
                        <a:t>99</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49</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104</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50</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200</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48</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10,426</a:t>
                      </a:r>
                      <a:r>
                        <a:rPr lang="en-US" sz="1800" kern="1200" baseline="3000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5492121"/>
                  </a:ext>
                </a:extLst>
              </a:tr>
              <a:tr h="329127">
                <a:tc>
                  <a:txBody>
                    <a:bodyPr/>
                    <a:lstStyle/>
                    <a:p>
                      <a:pPr marL="0" marR="0">
                        <a:spcBef>
                          <a:spcPts val="0"/>
                        </a:spcBef>
                        <a:spcAft>
                          <a:spcPts val="0"/>
                        </a:spcAft>
                      </a:pPr>
                      <a:r>
                        <a:rPr lang="en-US" sz="1800">
                          <a:effectLst/>
                        </a:rPr>
                        <a:t>Live births</a:t>
                      </a:r>
                      <a:endParaRPr lang="en-US" sz="18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99 (100%)</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48 (98%)</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103 (99%)</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51  (100%)**</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197 (99%)</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48 (100%)</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9,767 (93.7%)</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4625954"/>
                  </a:ext>
                </a:extLst>
              </a:tr>
              <a:tr h="270831">
                <a:tc>
                  <a:txBody>
                    <a:bodyPr/>
                    <a:lstStyle/>
                    <a:p>
                      <a:pPr marL="158115" marR="0">
                        <a:spcBef>
                          <a:spcPts val="0"/>
                        </a:spcBef>
                        <a:spcAft>
                          <a:spcPts val="0"/>
                        </a:spcAft>
                      </a:pPr>
                      <a:r>
                        <a:rPr lang="en-US" sz="1800">
                          <a:effectLst/>
                        </a:rPr>
                        <a:t>Full term (≥ 37weeks)</a:t>
                      </a:r>
                      <a:endParaRPr lang="en-US" sz="18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98 (99%)</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46 (96%)</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97 (94%)</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47 (92%)</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189 (95%)</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45 (94%)</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8448 (81%)</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96855308"/>
                  </a:ext>
                </a:extLst>
              </a:tr>
              <a:tr h="270831">
                <a:tc>
                  <a:txBody>
                    <a:bodyPr/>
                    <a:lstStyle/>
                    <a:p>
                      <a:pPr marL="158115" marR="0">
                        <a:spcBef>
                          <a:spcPts val="0"/>
                        </a:spcBef>
                        <a:spcAft>
                          <a:spcPts val="0"/>
                        </a:spcAft>
                      </a:pPr>
                      <a:r>
                        <a:rPr lang="en-US" sz="1800">
                          <a:effectLst/>
                        </a:rPr>
                        <a:t>Premature (&lt;37 weeks)</a:t>
                      </a:r>
                      <a:endParaRPr lang="en-US" sz="18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1 (1%)</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2 (4%)</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6 (6%)</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4 (8%)</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8 (4%)</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3 (6%)</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1319 (12.7%)</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07955550"/>
                  </a:ext>
                </a:extLst>
              </a:tr>
              <a:tr h="539080">
                <a:tc>
                  <a:txBody>
                    <a:bodyPr/>
                    <a:lstStyle/>
                    <a:p>
                      <a:pPr marL="0" marR="0" algn="l" defTabSz="685783" rtl="0" eaLnBrk="1" latinLnBrk="0" hangingPunct="1">
                        <a:spcBef>
                          <a:spcPts val="0"/>
                        </a:spcBef>
                        <a:spcAft>
                          <a:spcPts val="0"/>
                        </a:spcAft>
                      </a:pPr>
                      <a:r>
                        <a:rPr lang="en-US" sz="1800" b="1" kern="1200">
                          <a:solidFill>
                            <a:schemeClr val="dk1"/>
                          </a:solidFill>
                          <a:effectLst/>
                          <a:latin typeface="+mn-lt"/>
                          <a:ea typeface="+mn-ea"/>
                          <a:cs typeface="+mn-cs"/>
                        </a:rPr>
                        <a:t>Stillbirth/intrauterine fetal demise (&gt;20 weeks)*</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1 (2%)</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1 (1%)</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0 (0%)</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2 (1%)</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0 (0%)</a:t>
                      </a:r>
                    </a:p>
                    <a:p>
                      <a:pPr marL="0" marR="0" algn="ctr">
                        <a:spcBef>
                          <a:spcPts val="0"/>
                        </a:spcBef>
                        <a:spcAft>
                          <a:spcPts val="0"/>
                        </a:spcAft>
                      </a:pPr>
                      <a:endParaRPr lang="en-US" sz="1800" kern="1200">
                        <a:solidFill>
                          <a:schemeClr val="dk1"/>
                        </a:solidFill>
                        <a:effectLst/>
                        <a:latin typeface="+mn-lt"/>
                        <a:ea typeface="+mn-ea"/>
                        <a:cs typeface="+mn-cs"/>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413 (4.0%)</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93798655"/>
                  </a:ext>
                </a:extLst>
              </a:tr>
              <a:tr h="269540">
                <a:tc>
                  <a:txBody>
                    <a:bodyPr/>
                    <a:lstStyle/>
                    <a:p>
                      <a:pPr marL="0" marR="0" lvl="0" algn="l" defTabSz="685783" rtl="0" eaLnBrk="1" latinLnBrk="0" hangingPunct="1">
                        <a:spcBef>
                          <a:spcPts val="0"/>
                        </a:spcBef>
                        <a:spcAft>
                          <a:spcPts val="0"/>
                        </a:spcAft>
                      </a:pPr>
                      <a:r>
                        <a:rPr lang="en-US" sz="1800" b="1" kern="1200">
                          <a:solidFill>
                            <a:schemeClr val="dk1"/>
                          </a:solidFill>
                          <a:effectLst/>
                          <a:latin typeface="+mn-lt"/>
                          <a:ea typeface="+mn-ea"/>
                          <a:cs typeface="+mn-cs"/>
                        </a:rPr>
                        <a:t>Spontaneous abortion (&lt;20 weeks)</a:t>
                      </a:r>
                      <a:endParaRPr lang="en-ZW" sz="1800" b="1" kern="1200">
                        <a:solidFill>
                          <a:schemeClr val="dk1"/>
                        </a:solidFill>
                        <a:effectLst/>
                        <a:latin typeface="+mn-lt"/>
                        <a:ea typeface="+mn-ea"/>
                        <a:cs typeface="+mn-cs"/>
                      </a:endParaRPr>
                    </a:p>
                  </a:txBody>
                  <a:tcPr marL="0" marR="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a:t>
                      </a:r>
                    </a:p>
                  </a:txBody>
                  <a:tcPr marL="68580" marR="68580" marT="0" marB="0"/>
                </a:tc>
                <a:tc>
                  <a:txBody>
                    <a:bodyPr/>
                    <a:lstStyle/>
                    <a:p>
                      <a:pPr marL="0" marR="0" algn="ctr">
                        <a:spcBef>
                          <a:spcPts val="0"/>
                        </a:spcBef>
                        <a:spcAft>
                          <a:spcPts val="0"/>
                        </a:spcAft>
                      </a:pPr>
                      <a:r>
                        <a:rPr lang="en-US" sz="1800" kern="1200">
                          <a:solidFill>
                            <a:schemeClr val="dk1"/>
                          </a:solidFill>
                          <a:effectLst/>
                          <a:latin typeface="+mn-lt"/>
                          <a:ea typeface="+mn-ea"/>
                          <a:cs typeface="+mn-cs"/>
                        </a:rPr>
                        <a:t>-</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800" kern="1200">
                          <a:solidFill>
                            <a:schemeClr val="dk1"/>
                          </a:solidFill>
                          <a:effectLst/>
                          <a:latin typeface="+mn-lt"/>
                          <a:ea typeface="+mn-ea"/>
                          <a:cs typeface="+mn-cs"/>
                        </a:rPr>
                        <a:t>-</a:t>
                      </a:r>
                    </a:p>
                  </a:txBody>
                  <a:tcPr marL="68580" marR="68580" marT="0" marB="0">
                    <a:lnR w="12700" cap="flat" cmpd="sng" algn="ctr">
                      <a:solidFill>
                        <a:schemeClr val="tx1"/>
                      </a:solidFill>
                      <a:prstDash val="solid"/>
                      <a:round/>
                      <a:headEnd type="none" w="med" len="med"/>
                      <a:tailEnd type="none" w="med" len="med"/>
                    </a:lnR>
                  </a:tcPr>
                </a:tc>
                <a:tc>
                  <a:txBody>
                    <a:bodyPr/>
                    <a:lstStyle/>
                    <a:p>
                      <a:pPr algn="ctr"/>
                      <a:r>
                        <a:rPr lang="en-US" sz="1800" kern="1200">
                          <a:solidFill>
                            <a:schemeClr val="dk1"/>
                          </a:solidFill>
                          <a:effectLst/>
                          <a:latin typeface="+mn-lt"/>
                          <a:ea typeface="+mn-ea"/>
                          <a:cs typeface="+mn-cs"/>
                        </a:rPr>
                        <a:t>1 (1%)</a:t>
                      </a:r>
                      <a:endParaRPr lang="en-ZW" sz="1800" kern="1200">
                        <a:solidFill>
                          <a:schemeClr val="dk1"/>
                        </a:solidFill>
                        <a:effectLst/>
                        <a:latin typeface="+mn-lt"/>
                        <a:ea typeface="+mn-ea"/>
                        <a:cs typeface="+mn-cs"/>
                      </a:endParaRPr>
                    </a:p>
                  </a:txBody>
                  <a:tcPr marL="0" marR="0" marT="0" marB="0">
                    <a:lnL w="12700" cap="flat" cmpd="sng" algn="ctr">
                      <a:solidFill>
                        <a:schemeClr val="tx1"/>
                      </a:solidFill>
                      <a:prstDash val="solid"/>
                      <a:round/>
                      <a:headEnd type="none" w="med" len="med"/>
                      <a:tailEnd type="none" w="med" len="med"/>
                    </a:ln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0 (0%)</a:t>
                      </a:r>
                    </a:p>
                    <a:p>
                      <a:pPr marL="0" marR="0" algn="ctr">
                        <a:spcBef>
                          <a:spcPts val="0"/>
                        </a:spcBef>
                        <a:spcAft>
                          <a:spcPts val="0"/>
                        </a:spcAft>
                      </a:pPr>
                      <a:endParaRPr lang="en-US" sz="1800" kern="1200">
                        <a:solidFill>
                          <a:schemeClr val="dk1"/>
                        </a:solidFill>
                        <a:effectLst/>
                        <a:latin typeface="+mn-lt"/>
                        <a:ea typeface="+mn-ea"/>
                        <a:cs typeface="+mn-cs"/>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800" kern="1200">
                          <a:solidFill>
                            <a:schemeClr val="dk1"/>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97316561"/>
                  </a:ext>
                </a:extLst>
              </a:tr>
            </a:tbl>
          </a:graphicData>
        </a:graphic>
      </p:graphicFrame>
      <p:sp>
        <p:nvSpPr>
          <p:cNvPr id="10" name="TextBox 9">
            <a:extLst>
              <a:ext uri="{FF2B5EF4-FFF2-40B4-BE49-F238E27FC236}">
                <a16:creationId xmlns:a16="http://schemas.microsoft.com/office/drawing/2014/main" id="{6C541F91-CCB7-0B39-E0F0-E05D5FBE31FB}"/>
              </a:ext>
            </a:extLst>
          </p:cNvPr>
          <p:cNvSpPr txBox="1"/>
          <p:nvPr/>
        </p:nvSpPr>
        <p:spPr>
          <a:xfrm>
            <a:off x="200242" y="5049983"/>
            <a:ext cx="6003567" cy="954107"/>
          </a:xfrm>
          <a:prstGeom prst="rect">
            <a:avLst/>
          </a:prstGeom>
          <a:noFill/>
        </p:spPr>
        <p:txBody>
          <a:bodyPr wrap="none" rtlCol="0">
            <a:spAutoFit/>
          </a:bodyPr>
          <a:lstStyle/>
          <a:p>
            <a:pPr>
              <a:defRPr/>
            </a:pPr>
            <a:r>
              <a:rPr lang="en-ZW" sz="1400" baseline="30000"/>
              <a:t>*</a:t>
            </a:r>
            <a:r>
              <a:rPr lang="en-ZW" sz="1400"/>
              <a:t>Not related to study product</a:t>
            </a:r>
            <a:r>
              <a:rPr lang="en-US" sz="1400">
                <a:solidFill>
                  <a:prstClr val="black"/>
                </a:solidFill>
                <a:latin typeface="Candara"/>
              </a:rPr>
              <a:t>  </a:t>
            </a:r>
          </a:p>
          <a:p>
            <a:pPr>
              <a:defRPr/>
            </a:pPr>
            <a:r>
              <a:rPr kumimoji="0" lang="en-US" sz="1400" b="0" i="0" u="none" strike="noStrike" kern="1200" cap="none" spc="0" normalizeH="0" baseline="0" noProof="0">
                <a:ln>
                  <a:noFill/>
                </a:ln>
                <a:solidFill>
                  <a:prstClr val="black"/>
                </a:solidFill>
                <a:effectLst/>
                <a:uLnTx/>
                <a:uFillTx/>
                <a:latin typeface="Candara"/>
                <a:ea typeface="+mn-ea"/>
                <a:cs typeface="+mn-cs"/>
              </a:rPr>
              <a:t>**51 live births among 50 participants due to an undiagnosed twin gestation</a:t>
            </a:r>
            <a:r>
              <a:rPr lang="en-US" sz="1400">
                <a:solidFill>
                  <a:prstClr val="black"/>
                </a:solidFill>
                <a:latin typeface="Candara"/>
              </a:rPr>
              <a:t>  </a:t>
            </a:r>
          </a:p>
          <a:p>
            <a:pPr>
              <a:defRPr/>
            </a:pPr>
            <a:r>
              <a:rPr lang="en-ZW" sz="1400" baseline="30000"/>
              <a:t>†</a:t>
            </a:r>
            <a:r>
              <a:rPr lang="en-ZW" sz="1400"/>
              <a:t>246 records pregnancy outcome not documented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ndara"/>
              <a:ea typeface="+mn-ea"/>
              <a:cs typeface="+mn-cs"/>
            </a:endParaRPr>
          </a:p>
        </p:txBody>
      </p:sp>
      <p:sp>
        <p:nvSpPr>
          <p:cNvPr id="5" name="TextBox 4">
            <a:extLst>
              <a:ext uri="{FF2B5EF4-FFF2-40B4-BE49-F238E27FC236}">
                <a16:creationId xmlns:a16="http://schemas.microsoft.com/office/drawing/2014/main" id="{6CC9F113-DB26-420C-1A93-87FB6D917031}"/>
              </a:ext>
            </a:extLst>
          </p:cNvPr>
          <p:cNvSpPr txBox="1"/>
          <p:nvPr/>
        </p:nvSpPr>
        <p:spPr>
          <a:xfrm>
            <a:off x="2281430" y="6121696"/>
            <a:ext cx="7655440"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ndara"/>
                <a:ea typeface="+mn-ea"/>
                <a:cs typeface="+mn-cs"/>
              </a:rPr>
              <a:t>No difference in preterm labor or stillbirths between arms</a:t>
            </a:r>
          </a:p>
        </p:txBody>
      </p:sp>
      <p:pic>
        <p:nvPicPr>
          <p:cNvPr id="4" name="Picture 2">
            <a:extLst>
              <a:ext uri="{FF2B5EF4-FFF2-40B4-BE49-F238E27FC236}">
                <a16:creationId xmlns:a16="http://schemas.microsoft.com/office/drawing/2014/main" id="{CF657721-E33B-04F4-5E9B-AB5F65414A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F5C63E-91EB-77E1-975E-CA7C1ADAF5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714586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88CA-5E70-B7D7-167E-EFC234035C18}"/>
              </a:ext>
            </a:extLst>
          </p:cNvPr>
          <p:cNvSpPr>
            <a:spLocks noGrp="1"/>
          </p:cNvSpPr>
          <p:nvPr>
            <p:ph type="title"/>
          </p:nvPr>
        </p:nvSpPr>
        <p:spPr>
          <a:xfrm>
            <a:off x="609600" y="279132"/>
            <a:ext cx="10972800" cy="1143000"/>
          </a:xfrm>
        </p:spPr>
        <p:txBody>
          <a:bodyPr/>
          <a:lstStyle/>
          <a:p>
            <a:pPr>
              <a:lnSpc>
                <a:spcPts val="2850"/>
              </a:lnSpc>
              <a:spcBef>
                <a:spcPct val="20000"/>
              </a:spcBef>
              <a:spcAft>
                <a:spcPts val="0"/>
              </a:spcAft>
            </a:pPr>
            <a:r>
              <a:rPr lang="en-US" sz="3200" b="1">
                <a:solidFill>
                  <a:schemeClr val="accent4"/>
                </a:solidFill>
                <a:latin typeface="+mn-lt"/>
                <a:ea typeface="+mn-ea"/>
                <a:cs typeface="+mn-cs"/>
              </a:rPr>
              <a:t>Pregnancy complications (1) </a:t>
            </a:r>
          </a:p>
        </p:txBody>
      </p:sp>
      <p:graphicFrame>
        <p:nvGraphicFramePr>
          <p:cNvPr id="4" name="Content Placeholder 3">
            <a:extLst>
              <a:ext uri="{FF2B5EF4-FFF2-40B4-BE49-F238E27FC236}">
                <a16:creationId xmlns:a16="http://schemas.microsoft.com/office/drawing/2014/main" id="{F852177C-548E-EB28-7EB1-72F2F92D7B84}"/>
              </a:ext>
            </a:extLst>
          </p:cNvPr>
          <p:cNvGraphicFramePr>
            <a:graphicFrameLocks noGrp="1"/>
          </p:cNvGraphicFramePr>
          <p:nvPr>
            <p:ph idx="1"/>
            <p:extLst>
              <p:ext uri="{D42A27DB-BD31-4B8C-83A1-F6EECF244321}">
                <p14:modId xmlns:p14="http://schemas.microsoft.com/office/powerpoint/2010/main" val="1841572999"/>
              </p:ext>
            </p:extLst>
          </p:nvPr>
        </p:nvGraphicFramePr>
        <p:xfrm>
          <a:off x="450111" y="1740224"/>
          <a:ext cx="11500883" cy="3863135"/>
        </p:xfrm>
        <a:graphic>
          <a:graphicData uri="http://schemas.openxmlformats.org/drawingml/2006/table">
            <a:tbl>
              <a:tblPr firstRow="1" firstCol="1" bandRow="1">
                <a:tableStyleId>{1E171933-4619-4E11-9A3F-F7608DF75F80}</a:tableStyleId>
              </a:tblPr>
              <a:tblGrid>
                <a:gridCol w="2525215">
                  <a:extLst>
                    <a:ext uri="{9D8B030D-6E8A-4147-A177-3AD203B41FA5}">
                      <a16:colId xmlns:a16="http://schemas.microsoft.com/office/drawing/2014/main" val="3694622893"/>
                    </a:ext>
                  </a:extLst>
                </a:gridCol>
                <a:gridCol w="1159306">
                  <a:extLst>
                    <a:ext uri="{9D8B030D-6E8A-4147-A177-3AD203B41FA5}">
                      <a16:colId xmlns:a16="http://schemas.microsoft.com/office/drawing/2014/main" val="935174466"/>
                    </a:ext>
                  </a:extLst>
                </a:gridCol>
                <a:gridCol w="1149048">
                  <a:extLst>
                    <a:ext uri="{9D8B030D-6E8A-4147-A177-3AD203B41FA5}">
                      <a16:colId xmlns:a16="http://schemas.microsoft.com/office/drawing/2014/main" val="1974871595"/>
                    </a:ext>
                  </a:extLst>
                </a:gridCol>
                <a:gridCol w="1179825">
                  <a:extLst>
                    <a:ext uri="{9D8B030D-6E8A-4147-A177-3AD203B41FA5}">
                      <a16:colId xmlns:a16="http://schemas.microsoft.com/office/drawing/2014/main" val="1440496911"/>
                    </a:ext>
                  </a:extLst>
                </a:gridCol>
                <a:gridCol w="1130414">
                  <a:extLst>
                    <a:ext uri="{9D8B030D-6E8A-4147-A177-3AD203B41FA5}">
                      <a16:colId xmlns:a16="http://schemas.microsoft.com/office/drawing/2014/main" val="436275623"/>
                    </a:ext>
                  </a:extLst>
                </a:gridCol>
                <a:gridCol w="1130414">
                  <a:extLst>
                    <a:ext uri="{9D8B030D-6E8A-4147-A177-3AD203B41FA5}">
                      <a16:colId xmlns:a16="http://schemas.microsoft.com/office/drawing/2014/main" val="254602042"/>
                    </a:ext>
                  </a:extLst>
                </a:gridCol>
                <a:gridCol w="1235017">
                  <a:extLst>
                    <a:ext uri="{9D8B030D-6E8A-4147-A177-3AD203B41FA5}">
                      <a16:colId xmlns:a16="http://schemas.microsoft.com/office/drawing/2014/main" val="1217682046"/>
                    </a:ext>
                  </a:extLst>
                </a:gridCol>
                <a:gridCol w="1991644">
                  <a:extLst>
                    <a:ext uri="{9D8B030D-6E8A-4147-A177-3AD203B41FA5}">
                      <a16:colId xmlns:a16="http://schemas.microsoft.com/office/drawing/2014/main" val="2676384357"/>
                    </a:ext>
                  </a:extLst>
                </a:gridCol>
              </a:tblGrid>
              <a:tr h="501254">
                <a:tc>
                  <a:txBody>
                    <a:bodyPr/>
                    <a:lstStyle/>
                    <a:p>
                      <a:pPr marL="0" marR="0">
                        <a:spcBef>
                          <a:spcPts val="0"/>
                        </a:spcBef>
                        <a:spcAft>
                          <a:spcPts val="0"/>
                        </a:spcAft>
                      </a:pPr>
                      <a:r>
                        <a:rPr lang="en-US" sz="1600">
                          <a:effectLst/>
                        </a:rPr>
                        <a:t> </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1 (36+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2 </a:t>
                      </a:r>
                      <a:r>
                        <a:rPr lang="en-US" sz="1600" b="1" kern="1200">
                          <a:solidFill>
                            <a:schemeClr val="lt1"/>
                          </a:solidFill>
                          <a:effectLst/>
                        </a:rPr>
                        <a:t>(30-35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Cohort 3 (12-29 weeks)</a:t>
                      </a:r>
                    </a:p>
                  </a:txBody>
                  <a:tcPr marL="68580" marR="68580" marT="0" marB="0"/>
                </a:tc>
                <a:tc h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effectLst/>
                      </a:endParaRPr>
                    </a:p>
                  </a:txBody>
                  <a:tcPr marL="68580" marR="68580" marT="0" marB="0"/>
                </a:tc>
                <a:tc>
                  <a:txBody>
                    <a:bodyPr/>
                    <a:lstStyle/>
                    <a:p>
                      <a:pPr marL="0" marR="0" algn="ctr">
                        <a:spcBef>
                          <a:spcPts val="0"/>
                        </a:spcBef>
                        <a:spcAft>
                          <a:spcPts val="0"/>
                        </a:spcAft>
                      </a:pPr>
                      <a:r>
                        <a:rPr lang="en-US" sz="1600">
                          <a:effectLst/>
                        </a:rPr>
                        <a:t>MTN-042B</a:t>
                      </a:r>
                    </a:p>
                    <a:p>
                      <a:pPr marL="0" marR="0" algn="ctr">
                        <a:spcBef>
                          <a:spcPts val="0"/>
                        </a:spcBef>
                        <a:spcAft>
                          <a:spcPts val="0"/>
                        </a:spcAft>
                      </a:pPr>
                      <a:r>
                        <a:rPr lang="en-US" sz="1600" b="1" i="1" kern="1200">
                          <a:solidFill>
                            <a:schemeClr val="lt1"/>
                          </a:solidFill>
                          <a:effectLst/>
                          <a:latin typeface="+mn-lt"/>
                          <a:ea typeface="+mn-ea"/>
                          <a:cs typeface="+mn-cs"/>
                        </a:rPr>
                        <a:t>(Balkus 2021)</a:t>
                      </a:r>
                      <a:endParaRPr lang="en-US" sz="1600">
                        <a:effectLst/>
                      </a:endParaRPr>
                    </a:p>
                  </a:txBody>
                  <a:tcPr marL="68580" marR="68580" marT="0" marB="0" anchor="ctr"/>
                </a:tc>
                <a:extLst>
                  <a:ext uri="{0D108BD9-81ED-4DB2-BD59-A6C34878D82A}">
                    <a16:rowId xmlns:a16="http://schemas.microsoft.com/office/drawing/2014/main" val="870050541"/>
                  </a:ext>
                </a:extLst>
              </a:tr>
              <a:tr h="292719">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Study Product</a:t>
                      </a:r>
                    </a:p>
                  </a:txBody>
                  <a:tcPr marL="68580" marR="68580" marT="0" marB="0" anchor="ctr">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800" b="1" kern="1200">
                          <a:solidFill>
                            <a:schemeClr val="bg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800" b="1" kern="1200">
                          <a:solidFill>
                            <a:schemeClr val="bg1"/>
                          </a:solidFill>
                          <a:effectLst/>
                          <a:latin typeface="+mn-lt"/>
                          <a:ea typeface="+mn-ea"/>
                          <a:cs typeface="+mn-cs"/>
                        </a:rPr>
                        <a:t>None</a:t>
                      </a:r>
                    </a:p>
                  </a:txBody>
                  <a:tcPr marL="68580" marR="68580" marT="0" marB="0" anchor="ctr">
                    <a:solidFill>
                      <a:schemeClr val="accent4">
                        <a:lumMod val="60000"/>
                        <a:lumOff val="40000"/>
                      </a:schemeClr>
                    </a:solidFill>
                  </a:tcPr>
                </a:tc>
                <a:extLst>
                  <a:ext uri="{0D108BD9-81ED-4DB2-BD59-A6C34878D82A}">
                    <a16:rowId xmlns:a16="http://schemas.microsoft.com/office/drawing/2014/main" val="1765542414"/>
                  </a:ext>
                </a:extLst>
              </a:tr>
              <a:tr h="250627">
                <a:tc>
                  <a:txBody>
                    <a:bodyPr/>
                    <a:lstStyle/>
                    <a:p>
                      <a:pPr marL="0" marR="0" algn="l">
                        <a:spcBef>
                          <a:spcPts val="0"/>
                        </a:spcBef>
                        <a:spcAft>
                          <a:spcPts val="0"/>
                        </a:spcAft>
                      </a:pPr>
                      <a:r>
                        <a:rPr lang="en-US" sz="1600">
                          <a:effectLst/>
                        </a:rPr>
                        <a:t>No. Pregnancy Outcomes</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99</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49</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106</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51</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200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48</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Frequency (95% CI)</a:t>
                      </a:r>
                    </a:p>
                  </a:txBody>
                  <a:tcPr marL="68580" marR="68580" marT="0" marB="0" anchor="ctr"/>
                </a:tc>
                <a:extLst>
                  <a:ext uri="{0D108BD9-81ED-4DB2-BD59-A6C34878D82A}">
                    <a16:rowId xmlns:a16="http://schemas.microsoft.com/office/drawing/2014/main" val="729706017"/>
                  </a:ext>
                </a:extLst>
              </a:tr>
              <a:tr h="514951">
                <a:tc>
                  <a:txBody>
                    <a:bodyPr/>
                    <a:lstStyle/>
                    <a:p>
                      <a:pPr marL="0" marR="0">
                        <a:spcBef>
                          <a:spcPts val="0"/>
                        </a:spcBef>
                        <a:spcAft>
                          <a:spcPts val="0"/>
                        </a:spcAft>
                      </a:pPr>
                      <a:r>
                        <a:rPr lang="en-US" sz="1600">
                          <a:effectLst/>
                        </a:rPr>
                        <a:t>Any hypertensive disorder of pregnancy</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3 (3%)</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4 (8%)</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9 (8%)</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5 (10%)</a:t>
                      </a:r>
                    </a:p>
                  </a:txBody>
                  <a:tcPr marL="68580" marR="68580" marT="0" marB="0" anchor="ctr"/>
                </a:tc>
                <a:tc>
                  <a:txBody>
                    <a:bodyPr/>
                    <a:lstStyle/>
                    <a:p>
                      <a:pPr algn="ctr">
                        <a:lnSpc>
                          <a:spcPct val="107000"/>
                        </a:lnSpc>
                        <a:spcAft>
                          <a:spcPts val="800"/>
                        </a:spcAft>
                      </a:pPr>
                      <a:r>
                        <a:rPr lang="en-US" sz="1600" kern="0">
                          <a:effectLst/>
                        </a:rPr>
                        <a:t>19 (9%)</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7 (14%)</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10.5% (10.0,11.3)</a:t>
                      </a:r>
                    </a:p>
                  </a:txBody>
                  <a:tcPr marL="68580" marR="68580" marT="0" marB="0" anchor="ctr"/>
                </a:tc>
                <a:extLst>
                  <a:ext uri="{0D108BD9-81ED-4DB2-BD59-A6C34878D82A}">
                    <a16:rowId xmlns:a16="http://schemas.microsoft.com/office/drawing/2014/main" val="983442091"/>
                  </a:ext>
                </a:extLst>
              </a:tr>
              <a:tr h="257476">
                <a:tc>
                  <a:txBody>
                    <a:bodyPr/>
                    <a:lstStyle/>
                    <a:p>
                      <a:pPr marL="0" marR="0" algn="r">
                        <a:spcBef>
                          <a:spcPts val="0"/>
                        </a:spcBef>
                        <a:spcAft>
                          <a:spcPts val="0"/>
                        </a:spcAft>
                      </a:pPr>
                      <a:r>
                        <a:rPr lang="en-US" sz="1600">
                          <a:effectLst/>
                        </a:rPr>
                        <a:t>Gestational hypertension</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3 (3%)</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2 (4%)</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6 (6%)</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5 (10%)</a:t>
                      </a:r>
                    </a:p>
                  </a:txBody>
                  <a:tcPr marL="68580" marR="68580" marT="0" marB="0" anchor="ctr"/>
                </a:tc>
                <a:tc>
                  <a:txBody>
                    <a:bodyPr/>
                    <a:lstStyle/>
                    <a:p>
                      <a:pPr algn="ctr">
                        <a:lnSpc>
                          <a:spcPct val="107000"/>
                        </a:lnSpc>
                        <a:spcAft>
                          <a:spcPts val="800"/>
                        </a:spcAft>
                      </a:pPr>
                      <a:r>
                        <a:rPr lang="en-US" sz="1600" kern="0">
                          <a:effectLst/>
                        </a:rPr>
                        <a:t>15 (7%)</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6 (12%)</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4.4% (4.0,4.8)</a:t>
                      </a:r>
                    </a:p>
                  </a:txBody>
                  <a:tcPr marL="68580" marR="68580" marT="0" marB="0" anchor="ctr"/>
                </a:tc>
                <a:extLst>
                  <a:ext uri="{0D108BD9-81ED-4DB2-BD59-A6C34878D82A}">
                    <a16:rowId xmlns:a16="http://schemas.microsoft.com/office/drawing/2014/main" val="3813942092"/>
                  </a:ext>
                </a:extLst>
              </a:tr>
              <a:tr h="514951">
                <a:tc>
                  <a:txBody>
                    <a:bodyPr/>
                    <a:lstStyle/>
                    <a:p>
                      <a:pPr marL="0" marR="0" algn="r">
                        <a:spcBef>
                          <a:spcPts val="0"/>
                        </a:spcBef>
                        <a:spcAft>
                          <a:spcPts val="0"/>
                        </a:spcAft>
                      </a:pPr>
                      <a:r>
                        <a:rPr lang="en-US" sz="1600">
                          <a:effectLst/>
                        </a:rPr>
                        <a:t>Pre-eclampsia without severe features</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1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1 (1%)</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algn="ctr">
                        <a:lnSpc>
                          <a:spcPct val="107000"/>
                        </a:lnSpc>
                        <a:spcAft>
                          <a:spcPts val="800"/>
                        </a:spcAft>
                      </a:pPr>
                      <a:r>
                        <a:rPr lang="en-US" sz="1600" kern="0">
                          <a:effectLst/>
                        </a:rPr>
                        <a:t>3 (1%)</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0 (0%)</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2.2% (1.9,2.5)</a:t>
                      </a:r>
                    </a:p>
                  </a:txBody>
                  <a:tcPr marL="68580" marR="68580" marT="0" marB="0" anchor="ctr"/>
                </a:tc>
                <a:extLst>
                  <a:ext uri="{0D108BD9-81ED-4DB2-BD59-A6C34878D82A}">
                    <a16:rowId xmlns:a16="http://schemas.microsoft.com/office/drawing/2014/main" val="2084982938"/>
                  </a:ext>
                </a:extLst>
              </a:tr>
              <a:tr h="501254">
                <a:tc>
                  <a:txBody>
                    <a:bodyPr/>
                    <a:lstStyle/>
                    <a:p>
                      <a:pPr marL="0" marR="0" algn="r">
                        <a:spcBef>
                          <a:spcPts val="0"/>
                        </a:spcBef>
                        <a:spcAft>
                          <a:spcPts val="0"/>
                        </a:spcAft>
                      </a:pPr>
                      <a:r>
                        <a:rPr lang="en-US" sz="1600">
                          <a:effectLst/>
                        </a:rPr>
                        <a:t>Pre-eclampsia with severe features</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1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2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algn="ctr">
                        <a:lnSpc>
                          <a:spcPct val="107000"/>
                        </a:lnSpc>
                        <a:spcAft>
                          <a:spcPts val="800"/>
                        </a:spcAft>
                      </a:pPr>
                      <a:r>
                        <a:rPr lang="en-US" sz="1600" kern="0">
                          <a:effectLst/>
                        </a:rPr>
                        <a:t>1 (0.4%)</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1 (2%)</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2.1% (1.9,2.4)</a:t>
                      </a:r>
                    </a:p>
                  </a:txBody>
                  <a:tcPr marL="68580" marR="68580" marT="0" marB="0" anchor="ctr"/>
                </a:tc>
                <a:extLst>
                  <a:ext uri="{0D108BD9-81ED-4DB2-BD59-A6C34878D82A}">
                    <a16:rowId xmlns:a16="http://schemas.microsoft.com/office/drawing/2014/main" val="1912216295"/>
                  </a:ext>
                </a:extLst>
              </a:tr>
              <a:tr h="257476">
                <a:tc>
                  <a:txBody>
                    <a:bodyPr/>
                    <a:lstStyle/>
                    <a:p>
                      <a:pPr marL="0" marR="0" algn="r">
                        <a:spcBef>
                          <a:spcPts val="0"/>
                        </a:spcBef>
                        <a:spcAft>
                          <a:spcPts val="0"/>
                        </a:spcAft>
                      </a:pPr>
                      <a:r>
                        <a:rPr lang="en-US" sz="1600">
                          <a:effectLst/>
                        </a:rPr>
                        <a:t>Eclampsia</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algn="ctr">
                        <a:lnSpc>
                          <a:spcPct val="107000"/>
                        </a:lnSpc>
                        <a:spcAft>
                          <a:spcPts val="800"/>
                        </a:spcAft>
                      </a:pPr>
                      <a:r>
                        <a:rPr lang="en-US" sz="1600" kern="0">
                          <a:effectLst/>
                        </a:rPr>
                        <a:t>0 (0%)</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0 (0%)</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0.6% (0.5,0.8)</a:t>
                      </a:r>
                    </a:p>
                  </a:txBody>
                  <a:tcPr marL="68580" marR="68580" marT="0" marB="0" anchor="ctr"/>
                </a:tc>
                <a:extLst>
                  <a:ext uri="{0D108BD9-81ED-4DB2-BD59-A6C34878D82A}">
                    <a16:rowId xmlns:a16="http://schemas.microsoft.com/office/drawing/2014/main" val="362280340"/>
                  </a:ext>
                </a:extLst>
              </a:tr>
              <a:tr h="514951">
                <a:tc>
                  <a:txBody>
                    <a:bodyPr/>
                    <a:lstStyle/>
                    <a:p>
                      <a:pPr marL="0" marR="0">
                        <a:spcBef>
                          <a:spcPts val="0"/>
                        </a:spcBef>
                        <a:spcAft>
                          <a:spcPts val="0"/>
                        </a:spcAft>
                      </a:pPr>
                      <a:r>
                        <a:rPr lang="en-US" sz="1600">
                          <a:effectLst/>
                        </a:rPr>
                        <a:t>Peripartum/Antepartum hemorrhage</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600" kern="1200">
                        <a:solidFill>
                          <a:schemeClr val="dk1"/>
                        </a:solidFill>
                        <a:effectLst/>
                        <a:latin typeface="+mn-lt"/>
                        <a:ea typeface="+mn-ea"/>
                        <a:cs typeface="+mn-cs"/>
                      </a:endParaRPr>
                    </a:p>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marL="0" marR="0" algn="ctr">
                        <a:spcBef>
                          <a:spcPts val="0"/>
                        </a:spcBef>
                        <a:spcAft>
                          <a:spcPts val="0"/>
                        </a:spcAft>
                      </a:pPr>
                      <a:endParaRPr lang="en-US" sz="1600" kern="1200">
                        <a:solidFill>
                          <a:schemeClr val="dk1"/>
                        </a:solidFill>
                        <a:effectLst/>
                        <a:latin typeface="+mn-lt"/>
                        <a:ea typeface="+mn-ea"/>
                        <a:cs typeface="+mn-cs"/>
                      </a:endParaRPr>
                    </a:p>
                    <a:p>
                      <a:pPr marL="0" marR="0" algn="ctr">
                        <a:spcBef>
                          <a:spcPts val="0"/>
                        </a:spcBef>
                        <a:spcAft>
                          <a:spcPts val="0"/>
                        </a:spcAft>
                      </a:pPr>
                      <a:r>
                        <a:rPr lang="en-US" sz="1600" kern="1200">
                          <a:solidFill>
                            <a:schemeClr val="dk1"/>
                          </a:solidFill>
                          <a:effectLst/>
                          <a:latin typeface="+mn-lt"/>
                          <a:ea typeface="+mn-ea"/>
                          <a:cs typeface="+mn-cs"/>
                        </a:rPr>
                        <a:t>1 (2%)</a:t>
                      </a:r>
                    </a:p>
                  </a:txBody>
                  <a:tcPr marL="68580" marR="68580" marT="0" marB="0" anchor="ctr"/>
                </a:tc>
                <a:tc>
                  <a:txBody>
                    <a:bodyPr/>
                    <a:lstStyle/>
                    <a:p>
                      <a:pPr marL="0" marR="0" algn="ctr">
                        <a:spcBef>
                          <a:spcPts val="0"/>
                        </a:spcBef>
                        <a:spcAft>
                          <a:spcPts val="0"/>
                        </a:spcAft>
                      </a:pPr>
                      <a:endParaRPr lang="en-US" sz="1600" kern="1200">
                        <a:solidFill>
                          <a:schemeClr val="dk1"/>
                        </a:solidFill>
                        <a:effectLst/>
                        <a:latin typeface="+mn-lt"/>
                        <a:ea typeface="+mn-ea"/>
                        <a:cs typeface="+mn-cs"/>
                      </a:endParaRPr>
                    </a:p>
                    <a:p>
                      <a:pPr marL="0" marR="0" algn="ctr">
                        <a:spcBef>
                          <a:spcPts val="0"/>
                        </a:spcBef>
                        <a:spcAft>
                          <a:spcPts val="0"/>
                        </a:spcAft>
                      </a:pPr>
                      <a:r>
                        <a:rPr lang="en-US" sz="1600" kern="1200">
                          <a:solidFill>
                            <a:schemeClr val="dk1"/>
                          </a:solidFill>
                          <a:effectLst/>
                          <a:latin typeface="+mn-lt"/>
                          <a:ea typeface="+mn-ea"/>
                          <a:cs typeface="+mn-cs"/>
                        </a:rPr>
                        <a:t>2 (2%)</a:t>
                      </a:r>
                    </a:p>
                  </a:txBody>
                  <a:tcPr marL="68580" marR="68580" marT="0" marB="0" anchor="ctr"/>
                </a:tc>
                <a:tc>
                  <a:txBody>
                    <a:bodyPr/>
                    <a:lstStyle/>
                    <a:p>
                      <a:pPr marL="0" marR="0" algn="ctr">
                        <a:spcBef>
                          <a:spcPts val="0"/>
                        </a:spcBef>
                        <a:spcAft>
                          <a:spcPts val="0"/>
                        </a:spcAft>
                      </a:pPr>
                      <a:endParaRPr lang="en-US" sz="1600" kern="1200">
                        <a:solidFill>
                          <a:schemeClr val="dk1"/>
                        </a:solidFill>
                        <a:effectLst/>
                        <a:latin typeface="+mn-lt"/>
                        <a:ea typeface="+mn-ea"/>
                        <a:cs typeface="+mn-cs"/>
                      </a:endParaRPr>
                    </a:p>
                    <a:p>
                      <a:pPr marL="0" marR="0" algn="ctr">
                        <a:spcBef>
                          <a:spcPts val="0"/>
                        </a:spcBef>
                        <a:spcAft>
                          <a:spcPts val="0"/>
                        </a:spcAft>
                      </a:pPr>
                      <a:r>
                        <a:rPr lang="en-US" sz="1600" kern="1200">
                          <a:solidFill>
                            <a:schemeClr val="dk1"/>
                          </a:solidFill>
                          <a:effectLst/>
                          <a:latin typeface="+mn-lt"/>
                          <a:ea typeface="+mn-ea"/>
                          <a:cs typeface="+mn-cs"/>
                        </a:rPr>
                        <a:t>2 (4%)</a:t>
                      </a:r>
                    </a:p>
                  </a:txBody>
                  <a:tcPr marL="68580" marR="68580" marT="0" marB="0" anchor="ctr"/>
                </a:tc>
                <a:tc>
                  <a:txBody>
                    <a:bodyPr/>
                    <a:lstStyle/>
                    <a:p>
                      <a:pPr algn="ctr">
                        <a:lnSpc>
                          <a:spcPct val="107000"/>
                        </a:lnSpc>
                        <a:spcAft>
                          <a:spcPts val="800"/>
                        </a:spcAft>
                      </a:pPr>
                      <a:r>
                        <a:rPr lang="en-US" sz="1600" kern="0">
                          <a:effectLst/>
                        </a:rPr>
                        <a:t>5 (3%)</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0 (0%)</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a:t>
                      </a:r>
                    </a:p>
                  </a:txBody>
                  <a:tcPr marL="68580" marR="68580" marT="0" marB="0" anchor="ctr"/>
                </a:tc>
                <a:extLst>
                  <a:ext uri="{0D108BD9-81ED-4DB2-BD59-A6C34878D82A}">
                    <a16:rowId xmlns:a16="http://schemas.microsoft.com/office/drawing/2014/main" val="4222603821"/>
                  </a:ext>
                </a:extLst>
              </a:tr>
              <a:tr h="257476">
                <a:tc>
                  <a:txBody>
                    <a:bodyPr/>
                    <a:lstStyle/>
                    <a:p>
                      <a:pPr marL="0" marR="0">
                        <a:spcBef>
                          <a:spcPts val="0"/>
                        </a:spcBef>
                        <a:spcAft>
                          <a:spcPts val="0"/>
                        </a:spcAft>
                      </a:pPr>
                      <a:r>
                        <a:rPr lang="en-US" sz="1600">
                          <a:effectLst/>
                        </a:rPr>
                        <a:t>Postpartum hemorrhage</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2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1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2 (2%)</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nchor="ctr"/>
                </a:tc>
                <a:tc>
                  <a:txBody>
                    <a:bodyPr/>
                    <a:lstStyle/>
                    <a:p>
                      <a:pPr algn="ctr">
                        <a:lnSpc>
                          <a:spcPct val="107000"/>
                        </a:lnSpc>
                        <a:spcAft>
                          <a:spcPts val="800"/>
                        </a:spcAft>
                      </a:pPr>
                      <a:r>
                        <a:rPr lang="en-US" sz="1600" kern="0">
                          <a:effectLst/>
                        </a:rPr>
                        <a:t>3 (1%)</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0 (0%)</a:t>
                      </a:r>
                      <a:endParaRPr lang="en-ZW"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3.2% (2.9,3.6)</a:t>
                      </a:r>
                    </a:p>
                  </a:txBody>
                  <a:tcPr marL="68580" marR="68580" marT="0" marB="0" anchor="ctr"/>
                </a:tc>
                <a:extLst>
                  <a:ext uri="{0D108BD9-81ED-4DB2-BD59-A6C34878D82A}">
                    <a16:rowId xmlns:a16="http://schemas.microsoft.com/office/drawing/2014/main" val="3459391641"/>
                  </a:ext>
                </a:extLst>
              </a:tr>
            </a:tbl>
          </a:graphicData>
        </a:graphic>
      </p:graphicFrame>
      <p:sp>
        <p:nvSpPr>
          <p:cNvPr id="9" name="TextBox 8">
            <a:extLst>
              <a:ext uri="{FF2B5EF4-FFF2-40B4-BE49-F238E27FC236}">
                <a16:creationId xmlns:a16="http://schemas.microsoft.com/office/drawing/2014/main" id="{ADC0E435-9D22-1B11-DA8A-2BE2218D95AC}"/>
              </a:ext>
            </a:extLst>
          </p:cNvPr>
          <p:cNvSpPr txBox="1"/>
          <p:nvPr/>
        </p:nvSpPr>
        <p:spPr>
          <a:xfrm>
            <a:off x="2470951" y="5816835"/>
            <a:ext cx="7459202"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r>
              <a:rPr lang="en-US"/>
              <a:t>Pregnancy complications were uncommon, and similar to background rates observed in local communities.</a:t>
            </a:r>
          </a:p>
        </p:txBody>
      </p:sp>
      <p:pic>
        <p:nvPicPr>
          <p:cNvPr id="6" name="Picture 2">
            <a:extLst>
              <a:ext uri="{FF2B5EF4-FFF2-40B4-BE49-F238E27FC236}">
                <a16:creationId xmlns:a16="http://schemas.microsoft.com/office/drawing/2014/main" id="{14CCB073-4166-6709-4F62-8456824544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7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A5414-44C9-2DB2-4183-F03B09A144D3}"/>
              </a:ext>
            </a:extLst>
          </p:cNvPr>
          <p:cNvSpPr>
            <a:spLocks noGrp="1"/>
          </p:cNvSpPr>
          <p:nvPr>
            <p:ph type="body" sz="quarter" idx="13"/>
          </p:nvPr>
        </p:nvSpPr>
        <p:spPr/>
        <p:txBody>
          <a:bodyPr/>
          <a:lstStyle/>
          <a:p>
            <a:r>
              <a:rPr lang="en-US"/>
              <a:t>1</a:t>
            </a:r>
          </a:p>
        </p:txBody>
      </p:sp>
      <p:sp>
        <p:nvSpPr>
          <p:cNvPr id="3" name="Text Placeholder 2">
            <a:extLst>
              <a:ext uri="{FF2B5EF4-FFF2-40B4-BE49-F238E27FC236}">
                <a16:creationId xmlns:a16="http://schemas.microsoft.com/office/drawing/2014/main" id="{2E8087EE-2710-3A05-EC8E-C89A9EB0D4AF}"/>
              </a:ext>
            </a:extLst>
          </p:cNvPr>
          <p:cNvSpPr>
            <a:spLocks noGrp="1"/>
          </p:cNvSpPr>
          <p:nvPr>
            <p:ph type="body" sz="quarter" idx="14"/>
          </p:nvPr>
        </p:nvSpPr>
        <p:spPr/>
        <p:txBody>
          <a:bodyPr/>
          <a:lstStyle/>
          <a:p>
            <a:r>
              <a:rPr lang="en-US"/>
              <a:t>Why we need options for PBFW</a:t>
            </a:r>
          </a:p>
        </p:txBody>
      </p:sp>
    </p:spTree>
    <p:extLst>
      <p:ext uri="{BB962C8B-B14F-4D97-AF65-F5344CB8AC3E}">
        <p14:creationId xmlns:p14="http://schemas.microsoft.com/office/powerpoint/2010/main" val="3601792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780E8-A0E4-40D1-2EC9-3A87F0C0D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74D15-6E2A-3A8B-C1DD-83BF4C233E12}"/>
              </a:ext>
            </a:extLst>
          </p:cNvPr>
          <p:cNvSpPr>
            <a:spLocks noGrp="1"/>
          </p:cNvSpPr>
          <p:nvPr>
            <p:ph type="title"/>
          </p:nvPr>
        </p:nvSpPr>
        <p:spPr>
          <a:xfrm>
            <a:off x="609600" y="279132"/>
            <a:ext cx="10972800" cy="1143000"/>
          </a:xfrm>
        </p:spPr>
        <p:txBody>
          <a:bodyPr/>
          <a:lstStyle/>
          <a:p>
            <a:pPr>
              <a:lnSpc>
                <a:spcPts val="2850"/>
              </a:lnSpc>
              <a:spcBef>
                <a:spcPct val="20000"/>
              </a:spcBef>
              <a:spcAft>
                <a:spcPts val="0"/>
              </a:spcAft>
            </a:pPr>
            <a:r>
              <a:rPr lang="en-US" sz="3200" b="1">
                <a:solidFill>
                  <a:schemeClr val="accent4"/>
                </a:solidFill>
                <a:latin typeface="+mn-lt"/>
                <a:ea typeface="+mn-ea"/>
                <a:cs typeface="+mn-cs"/>
              </a:rPr>
              <a:t>Pregnancy complications (2) </a:t>
            </a:r>
          </a:p>
        </p:txBody>
      </p:sp>
      <p:graphicFrame>
        <p:nvGraphicFramePr>
          <p:cNvPr id="4" name="Content Placeholder 3">
            <a:extLst>
              <a:ext uri="{FF2B5EF4-FFF2-40B4-BE49-F238E27FC236}">
                <a16:creationId xmlns:a16="http://schemas.microsoft.com/office/drawing/2014/main" id="{AB768E94-770D-908D-D3DD-7097CFEDA533}"/>
              </a:ext>
            </a:extLst>
          </p:cNvPr>
          <p:cNvGraphicFramePr>
            <a:graphicFrameLocks noGrp="1"/>
          </p:cNvGraphicFramePr>
          <p:nvPr>
            <p:ph idx="1"/>
            <p:extLst>
              <p:ext uri="{D42A27DB-BD31-4B8C-83A1-F6EECF244321}">
                <p14:modId xmlns:p14="http://schemas.microsoft.com/office/powerpoint/2010/main" val="791572828"/>
              </p:ext>
            </p:extLst>
          </p:nvPr>
        </p:nvGraphicFramePr>
        <p:xfrm>
          <a:off x="450112" y="2234222"/>
          <a:ext cx="11291776" cy="2398624"/>
        </p:xfrm>
        <a:graphic>
          <a:graphicData uri="http://schemas.openxmlformats.org/drawingml/2006/table">
            <a:tbl>
              <a:tblPr firstRow="1" firstCol="1" bandRow="1">
                <a:tableStyleId>{1E171933-4619-4E11-9A3F-F7608DF75F80}</a:tableStyleId>
              </a:tblPr>
              <a:tblGrid>
                <a:gridCol w="2479302">
                  <a:extLst>
                    <a:ext uri="{9D8B030D-6E8A-4147-A177-3AD203B41FA5}">
                      <a16:colId xmlns:a16="http://schemas.microsoft.com/office/drawing/2014/main" val="3694622893"/>
                    </a:ext>
                  </a:extLst>
                </a:gridCol>
                <a:gridCol w="1138228">
                  <a:extLst>
                    <a:ext uri="{9D8B030D-6E8A-4147-A177-3AD203B41FA5}">
                      <a16:colId xmlns:a16="http://schemas.microsoft.com/office/drawing/2014/main" val="935174466"/>
                    </a:ext>
                  </a:extLst>
                </a:gridCol>
                <a:gridCol w="1128156">
                  <a:extLst>
                    <a:ext uri="{9D8B030D-6E8A-4147-A177-3AD203B41FA5}">
                      <a16:colId xmlns:a16="http://schemas.microsoft.com/office/drawing/2014/main" val="1974871595"/>
                    </a:ext>
                  </a:extLst>
                </a:gridCol>
                <a:gridCol w="1158374">
                  <a:extLst>
                    <a:ext uri="{9D8B030D-6E8A-4147-A177-3AD203B41FA5}">
                      <a16:colId xmlns:a16="http://schemas.microsoft.com/office/drawing/2014/main" val="1440496911"/>
                    </a:ext>
                  </a:extLst>
                </a:gridCol>
                <a:gridCol w="1109861">
                  <a:extLst>
                    <a:ext uri="{9D8B030D-6E8A-4147-A177-3AD203B41FA5}">
                      <a16:colId xmlns:a16="http://schemas.microsoft.com/office/drawing/2014/main" val="436275623"/>
                    </a:ext>
                  </a:extLst>
                </a:gridCol>
                <a:gridCol w="1109861">
                  <a:extLst>
                    <a:ext uri="{9D8B030D-6E8A-4147-A177-3AD203B41FA5}">
                      <a16:colId xmlns:a16="http://schemas.microsoft.com/office/drawing/2014/main" val="254602042"/>
                    </a:ext>
                  </a:extLst>
                </a:gridCol>
                <a:gridCol w="1212562">
                  <a:extLst>
                    <a:ext uri="{9D8B030D-6E8A-4147-A177-3AD203B41FA5}">
                      <a16:colId xmlns:a16="http://schemas.microsoft.com/office/drawing/2014/main" val="1217682046"/>
                    </a:ext>
                  </a:extLst>
                </a:gridCol>
                <a:gridCol w="1955432">
                  <a:extLst>
                    <a:ext uri="{9D8B030D-6E8A-4147-A177-3AD203B41FA5}">
                      <a16:colId xmlns:a16="http://schemas.microsoft.com/office/drawing/2014/main" val="2676384357"/>
                    </a:ext>
                  </a:extLst>
                </a:gridCol>
              </a:tblGrid>
              <a:tr h="579570">
                <a:tc>
                  <a:txBody>
                    <a:bodyPr/>
                    <a:lstStyle/>
                    <a:p>
                      <a:pPr marL="0" marR="0">
                        <a:spcBef>
                          <a:spcPts val="0"/>
                        </a:spcBef>
                        <a:spcAft>
                          <a:spcPts val="0"/>
                        </a:spcAft>
                      </a:pPr>
                      <a:r>
                        <a:rPr lang="en-US" sz="1600">
                          <a:effectLst/>
                        </a:rPr>
                        <a:t> </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1 (36+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2 </a:t>
                      </a:r>
                      <a:r>
                        <a:rPr lang="en-US" sz="1600" b="1" kern="1200">
                          <a:solidFill>
                            <a:schemeClr val="lt1"/>
                          </a:solidFill>
                          <a:effectLst/>
                        </a:rPr>
                        <a:t>(30-35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Cohort 3 (12-29 weeks)</a:t>
                      </a:r>
                    </a:p>
                  </a:txBody>
                  <a:tcPr marL="68580" marR="68580" marT="0" marB="0"/>
                </a:tc>
                <a:tc h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effectLst/>
                      </a:endParaRPr>
                    </a:p>
                  </a:txBody>
                  <a:tcPr marL="68580" marR="68580" marT="0" marB="0"/>
                </a:tc>
                <a:tc>
                  <a:txBody>
                    <a:bodyPr/>
                    <a:lstStyle/>
                    <a:p>
                      <a:pPr marL="0" marR="0" algn="ctr">
                        <a:spcBef>
                          <a:spcPts val="0"/>
                        </a:spcBef>
                        <a:spcAft>
                          <a:spcPts val="0"/>
                        </a:spcAft>
                      </a:pPr>
                      <a:r>
                        <a:rPr lang="en-US" sz="1600">
                          <a:effectLst/>
                        </a:rPr>
                        <a:t>MTN-042B</a:t>
                      </a:r>
                    </a:p>
                    <a:p>
                      <a:pPr marL="0" marR="0" algn="ctr">
                        <a:spcBef>
                          <a:spcPts val="0"/>
                        </a:spcBef>
                        <a:spcAft>
                          <a:spcPts val="0"/>
                        </a:spcAft>
                      </a:pPr>
                      <a:r>
                        <a:rPr lang="en-US" sz="1600" b="1" i="1" kern="1200">
                          <a:solidFill>
                            <a:schemeClr val="lt1"/>
                          </a:solidFill>
                          <a:effectLst/>
                          <a:latin typeface="+mn-lt"/>
                          <a:ea typeface="+mn-ea"/>
                          <a:cs typeface="+mn-cs"/>
                        </a:rPr>
                        <a:t>(Balkus 2021)</a:t>
                      </a:r>
                      <a:endParaRPr lang="en-US" sz="1600">
                        <a:effectLst/>
                      </a:endParaRPr>
                    </a:p>
                  </a:txBody>
                  <a:tcPr marL="68580" marR="68580" marT="0" marB="0" anchor="ctr"/>
                </a:tc>
                <a:extLst>
                  <a:ext uri="{0D108BD9-81ED-4DB2-BD59-A6C34878D82A}">
                    <a16:rowId xmlns:a16="http://schemas.microsoft.com/office/drawing/2014/main" val="870050541"/>
                  </a:ext>
                </a:extLst>
              </a:tr>
              <a:tr h="338453">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Study Product</a:t>
                      </a:r>
                    </a:p>
                  </a:txBody>
                  <a:tcPr marL="68580" marR="68580" marT="0" marB="0" anchor="ctr">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a:t>
                      </a:r>
                    </a:p>
                  </a:txBody>
                  <a:tcPr marL="68580" marR="68580" marT="0" marB="0">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Oral PrEP</a:t>
                      </a:r>
                    </a:p>
                  </a:txBody>
                  <a:tcPr marL="68580" marR="68580" marT="0" marB="0">
                    <a:solidFill>
                      <a:schemeClr val="accent4">
                        <a:lumMod val="60000"/>
                        <a:lumOff val="4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Frequency (95% CI)</a:t>
                      </a:r>
                    </a:p>
                  </a:txBody>
                  <a:tcPr marL="68580" marR="68580" marT="0" marB="0" anchor="ctr">
                    <a:solidFill>
                      <a:schemeClr val="accent4">
                        <a:lumMod val="60000"/>
                        <a:lumOff val="40000"/>
                      </a:schemeClr>
                    </a:solidFill>
                  </a:tcPr>
                </a:tc>
                <a:extLst>
                  <a:ext uri="{0D108BD9-81ED-4DB2-BD59-A6C34878D82A}">
                    <a16:rowId xmlns:a16="http://schemas.microsoft.com/office/drawing/2014/main" val="1765542414"/>
                  </a:ext>
                </a:extLst>
              </a:tr>
              <a:tr h="289785">
                <a:tc>
                  <a:txBody>
                    <a:bodyPr/>
                    <a:lstStyle/>
                    <a:p>
                      <a:pPr marL="0" marR="0" algn="l">
                        <a:spcBef>
                          <a:spcPts val="0"/>
                        </a:spcBef>
                        <a:spcAft>
                          <a:spcPts val="0"/>
                        </a:spcAft>
                      </a:pPr>
                      <a:r>
                        <a:rPr lang="en-US" sz="1600">
                          <a:effectLst/>
                        </a:rPr>
                        <a:t>No. Pregnancy Outcomes</a:t>
                      </a:r>
                    </a:p>
                  </a:txBody>
                  <a:tcPr marL="68580" marR="68580" marT="0" marB="0" anchor="ctr"/>
                </a:tc>
                <a:tc>
                  <a:txBody>
                    <a:bodyPr/>
                    <a:lstStyle/>
                    <a:p>
                      <a:pPr marL="0" marR="0" algn="ctr">
                        <a:spcBef>
                          <a:spcPts val="0"/>
                        </a:spcBef>
                        <a:spcAft>
                          <a:spcPts val="0"/>
                        </a:spcAft>
                      </a:pPr>
                      <a:r>
                        <a:rPr lang="en-US" sz="1600" kern="1200">
                          <a:solidFill>
                            <a:schemeClr val="dk1"/>
                          </a:solidFill>
                          <a:effectLst/>
                          <a:latin typeface="+mn-lt"/>
                          <a:ea typeface="+mn-ea"/>
                          <a:cs typeface="+mn-cs"/>
                        </a:rPr>
                        <a:t>99</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49</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106</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51</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200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48</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10,426†</a:t>
                      </a:r>
                    </a:p>
                  </a:txBody>
                  <a:tcPr marL="68580" marR="68580" marT="0" marB="0" anchor="ctr"/>
                </a:tc>
                <a:extLst>
                  <a:ext uri="{0D108BD9-81ED-4DB2-BD59-A6C34878D82A}">
                    <a16:rowId xmlns:a16="http://schemas.microsoft.com/office/drawing/2014/main" val="729706017"/>
                  </a:ext>
                </a:extLst>
              </a:tr>
              <a:tr h="297704">
                <a:tc>
                  <a:txBody>
                    <a:bodyPr/>
                    <a:lstStyle/>
                    <a:p>
                      <a:pPr marL="0" marR="0">
                        <a:spcBef>
                          <a:spcPts val="0"/>
                        </a:spcBef>
                        <a:spcAft>
                          <a:spcPts val="0"/>
                        </a:spcAft>
                      </a:pPr>
                      <a:r>
                        <a:rPr lang="en-US" sz="1600">
                          <a:effectLst/>
                        </a:rPr>
                        <a:t>Fever of unclear etiology</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0.1% (0.1-0.2%)</a:t>
                      </a:r>
                    </a:p>
                  </a:txBody>
                  <a:tcPr marL="68580" marR="68580" marT="0" marB="0"/>
                </a:tc>
                <a:extLst>
                  <a:ext uri="{0D108BD9-81ED-4DB2-BD59-A6C34878D82A}">
                    <a16:rowId xmlns:a16="http://schemas.microsoft.com/office/drawing/2014/main" val="4093756668"/>
                  </a:ext>
                </a:extLst>
              </a:tr>
              <a:tr h="297704">
                <a:tc>
                  <a:txBody>
                    <a:bodyPr/>
                    <a:lstStyle/>
                    <a:p>
                      <a:pPr marL="0" marR="0">
                        <a:spcBef>
                          <a:spcPts val="0"/>
                        </a:spcBef>
                        <a:spcAft>
                          <a:spcPts val="0"/>
                        </a:spcAft>
                      </a:pPr>
                      <a:r>
                        <a:rPr lang="en-US" sz="1600">
                          <a:effectLst/>
                        </a:rPr>
                        <a:t>Chorioamnionitis</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1 (1%)</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0.2% (0.1-0.3%) </a:t>
                      </a:r>
                    </a:p>
                  </a:txBody>
                  <a:tcPr marL="68580" marR="68580" marT="0" marB="0"/>
                </a:tc>
                <a:extLst>
                  <a:ext uri="{0D108BD9-81ED-4DB2-BD59-A6C34878D82A}">
                    <a16:rowId xmlns:a16="http://schemas.microsoft.com/office/drawing/2014/main" val="2587266983"/>
                  </a:ext>
                </a:extLst>
              </a:tr>
              <a:tr h="297704">
                <a:tc>
                  <a:txBody>
                    <a:bodyPr/>
                    <a:lstStyle/>
                    <a:p>
                      <a:pPr marL="0" marR="0">
                        <a:spcBef>
                          <a:spcPts val="0"/>
                        </a:spcBef>
                        <a:spcAft>
                          <a:spcPts val="0"/>
                        </a:spcAft>
                      </a:pPr>
                      <a:r>
                        <a:rPr lang="en-US" sz="1600">
                          <a:effectLst/>
                        </a:rPr>
                        <a:t>Postpartum endometritis</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1  (2%)</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kern="1200">
                          <a:solidFill>
                            <a:schemeClr val="dk1"/>
                          </a:solidFill>
                          <a:effectLst/>
                          <a:latin typeface="+mn-lt"/>
                          <a:ea typeface="+mn-ea"/>
                          <a:cs typeface="+mn-cs"/>
                        </a:rPr>
                        <a:t>0.4% (0.3-0.5%) </a:t>
                      </a:r>
                    </a:p>
                  </a:txBody>
                  <a:tcPr marL="68580" marR="68580" marT="0" marB="0"/>
                </a:tc>
                <a:extLst>
                  <a:ext uri="{0D108BD9-81ED-4DB2-BD59-A6C34878D82A}">
                    <a16:rowId xmlns:a16="http://schemas.microsoft.com/office/drawing/2014/main" val="247470793"/>
                  </a:ext>
                </a:extLst>
              </a:tr>
              <a:tr h="297704">
                <a:tc>
                  <a:txBody>
                    <a:bodyPr/>
                    <a:lstStyle/>
                    <a:p>
                      <a:pPr marL="0" marR="0">
                        <a:spcBef>
                          <a:spcPts val="0"/>
                        </a:spcBef>
                        <a:spcAft>
                          <a:spcPts val="0"/>
                        </a:spcAft>
                      </a:pPr>
                      <a:r>
                        <a:rPr lang="en-US" sz="1600">
                          <a:effectLst/>
                        </a:rPr>
                        <a:t>Puerperal sepsis</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0 (0%)</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0 (0%)</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0 (0%)</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a:effectLst/>
                        </a:rPr>
                        <a:t>2 (4%)</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mn-lt"/>
                          <a:ea typeface="+mn-ea"/>
                          <a:cs typeface="+mn-cs"/>
                        </a:rPr>
                        <a:t>0 (0%)</a:t>
                      </a:r>
                    </a:p>
                  </a:txBody>
                  <a:tcPr marL="68580" marR="68580" marT="0" marB="0"/>
                </a:tc>
                <a:tc>
                  <a:txBody>
                    <a:bodyPr/>
                    <a:lstStyle/>
                    <a:p>
                      <a:pPr marL="0" marR="0" algn="ctr">
                        <a:spcBef>
                          <a:spcPts val="0"/>
                        </a:spcBef>
                        <a:spcAft>
                          <a:spcPts val="0"/>
                        </a:spcAft>
                      </a:pPr>
                      <a:r>
                        <a:rPr lang="en-US" sz="1600">
                          <a:effectLst/>
                        </a:rPr>
                        <a:t>-</a:t>
                      </a:r>
                      <a:endParaRPr lang="en-US" sz="1600">
                        <a:solidFill>
                          <a:srgbClr val="000000"/>
                        </a:solidFill>
                        <a:effectLst/>
                        <a:latin typeface="Helvetica" panose="020B0604020202020204" pitchFamily="34" charset="0"/>
                        <a:ea typeface="ヒラギノ角ゴ Pro W3"/>
                        <a:cs typeface="Times New Roman" panose="02020603050405020304" pitchFamily="18" charset="0"/>
                      </a:endParaRPr>
                    </a:p>
                  </a:txBody>
                  <a:tcPr marL="68580" marR="68580" marT="0" marB="0"/>
                </a:tc>
                <a:extLst>
                  <a:ext uri="{0D108BD9-81ED-4DB2-BD59-A6C34878D82A}">
                    <a16:rowId xmlns:a16="http://schemas.microsoft.com/office/drawing/2014/main" val="3833127859"/>
                  </a:ext>
                </a:extLst>
              </a:tr>
            </a:tbl>
          </a:graphicData>
        </a:graphic>
      </p:graphicFrame>
      <p:pic>
        <p:nvPicPr>
          <p:cNvPr id="6" name="Picture 2">
            <a:extLst>
              <a:ext uri="{FF2B5EF4-FFF2-40B4-BE49-F238E27FC236}">
                <a16:creationId xmlns:a16="http://schemas.microsoft.com/office/drawing/2014/main" id="{D85695E9-772B-2EA2-BD7B-0264169F43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37A754-ABE5-782F-8AB2-A1BC784BEA39}"/>
              </a:ext>
            </a:extLst>
          </p:cNvPr>
          <p:cNvSpPr txBox="1"/>
          <p:nvPr/>
        </p:nvSpPr>
        <p:spPr>
          <a:xfrm>
            <a:off x="1968579" y="5036300"/>
            <a:ext cx="8254842" cy="461665"/>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r>
              <a:rPr lang="en-US"/>
              <a:t>No difference in infectious complications between the arms.</a:t>
            </a:r>
          </a:p>
        </p:txBody>
      </p:sp>
    </p:spTree>
    <p:extLst>
      <p:ext uri="{BB962C8B-B14F-4D97-AF65-F5344CB8AC3E}">
        <p14:creationId xmlns:p14="http://schemas.microsoft.com/office/powerpoint/2010/main" val="1111349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C9F9-7E70-8017-8BFC-4ABFDA17FD78}"/>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Maternal and infant adverse events</a:t>
            </a:r>
          </a:p>
        </p:txBody>
      </p:sp>
      <p:graphicFrame>
        <p:nvGraphicFramePr>
          <p:cNvPr id="4" name="Content Placeholder 3">
            <a:extLst>
              <a:ext uri="{FF2B5EF4-FFF2-40B4-BE49-F238E27FC236}">
                <a16:creationId xmlns:a16="http://schemas.microsoft.com/office/drawing/2014/main" id="{D702125B-F009-7D28-C9C5-90074DB88FBF}"/>
              </a:ext>
            </a:extLst>
          </p:cNvPr>
          <p:cNvGraphicFramePr>
            <a:graphicFrameLocks noGrp="1"/>
          </p:cNvGraphicFramePr>
          <p:nvPr>
            <p:ph idx="1"/>
            <p:extLst>
              <p:ext uri="{D42A27DB-BD31-4B8C-83A1-F6EECF244321}">
                <p14:modId xmlns:p14="http://schemas.microsoft.com/office/powerpoint/2010/main" val="843111106"/>
              </p:ext>
            </p:extLst>
          </p:nvPr>
        </p:nvGraphicFramePr>
        <p:xfrm>
          <a:off x="31899" y="1811091"/>
          <a:ext cx="7485319" cy="4620637"/>
        </p:xfrm>
        <a:graphic>
          <a:graphicData uri="http://schemas.openxmlformats.org/drawingml/2006/table">
            <a:tbl>
              <a:tblPr firstRow="1" bandRow="1">
                <a:tableStyleId>{00A15C55-8517-42AA-B614-E9B94910E393}</a:tableStyleId>
              </a:tblPr>
              <a:tblGrid>
                <a:gridCol w="2099389">
                  <a:extLst>
                    <a:ext uri="{9D8B030D-6E8A-4147-A177-3AD203B41FA5}">
                      <a16:colId xmlns:a16="http://schemas.microsoft.com/office/drawing/2014/main" val="3787292430"/>
                    </a:ext>
                  </a:extLst>
                </a:gridCol>
                <a:gridCol w="897655">
                  <a:extLst>
                    <a:ext uri="{9D8B030D-6E8A-4147-A177-3AD203B41FA5}">
                      <a16:colId xmlns:a16="http://schemas.microsoft.com/office/drawing/2014/main" val="1029253382"/>
                    </a:ext>
                  </a:extLst>
                </a:gridCol>
                <a:gridCol w="897655">
                  <a:extLst>
                    <a:ext uri="{9D8B030D-6E8A-4147-A177-3AD203B41FA5}">
                      <a16:colId xmlns:a16="http://schemas.microsoft.com/office/drawing/2014/main" val="3945496911"/>
                    </a:ext>
                  </a:extLst>
                </a:gridCol>
                <a:gridCol w="897655">
                  <a:extLst>
                    <a:ext uri="{9D8B030D-6E8A-4147-A177-3AD203B41FA5}">
                      <a16:colId xmlns:a16="http://schemas.microsoft.com/office/drawing/2014/main" val="1431846835"/>
                    </a:ext>
                  </a:extLst>
                </a:gridCol>
                <a:gridCol w="897655">
                  <a:extLst>
                    <a:ext uri="{9D8B030D-6E8A-4147-A177-3AD203B41FA5}">
                      <a16:colId xmlns:a16="http://schemas.microsoft.com/office/drawing/2014/main" val="3278654053"/>
                    </a:ext>
                  </a:extLst>
                </a:gridCol>
                <a:gridCol w="897655">
                  <a:extLst>
                    <a:ext uri="{9D8B030D-6E8A-4147-A177-3AD203B41FA5}">
                      <a16:colId xmlns:a16="http://schemas.microsoft.com/office/drawing/2014/main" val="2103209503"/>
                    </a:ext>
                  </a:extLst>
                </a:gridCol>
                <a:gridCol w="897655">
                  <a:extLst>
                    <a:ext uri="{9D8B030D-6E8A-4147-A177-3AD203B41FA5}">
                      <a16:colId xmlns:a16="http://schemas.microsoft.com/office/drawing/2014/main" val="2552030538"/>
                    </a:ext>
                  </a:extLst>
                </a:gridCol>
              </a:tblGrid>
              <a:tr h="463612">
                <a:tc>
                  <a:txBody>
                    <a:bodyPr/>
                    <a:lstStyle/>
                    <a:p>
                      <a:r>
                        <a:rPr lang="en-US" sz="1600"/>
                        <a:t>Adverse Events</a:t>
                      </a:r>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1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(36+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a:effectLst/>
                        </a:rPr>
                        <a:t>Cohort 2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rPr>
                        <a:t>(30-35 weeks)</a:t>
                      </a:r>
                    </a:p>
                  </a:txBody>
                  <a:tcPr marL="68580" marR="68580" marT="0" marB="0"/>
                </a:tc>
                <a:tc hMerge="1">
                  <a:txBody>
                    <a:bodyPr/>
                    <a:lstStyle/>
                    <a:p>
                      <a:endParaRPr lang="en-US"/>
                    </a:p>
                  </a:txBody>
                  <a:tcPr/>
                </a:tc>
                <a:tc gridSpan="2">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Cohort 3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(12-29 weeks)</a:t>
                      </a:r>
                    </a:p>
                  </a:txBody>
                  <a:tcPr marL="68580" marR="68580" marT="0" marB="0"/>
                </a:tc>
                <a:tc h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en-US" sz="1600" b="1" kern="1200">
                        <a:solidFill>
                          <a:schemeClr val="lt1"/>
                        </a:solidFill>
                        <a:effectLst/>
                      </a:endParaRPr>
                    </a:p>
                  </a:txBody>
                  <a:tcPr marL="68580" marR="68580" marT="0" marB="0"/>
                </a:tc>
                <a:extLst>
                  <a:ext uri="{0D108BD9-81ED-4DB2-BD59-A6C34878D82A}">
                    <a16:rowId xmlns:a16="http://schemas.microsoft.com/office/drawing/2014/main" val="1080134207"/>
                  </a:ext>
                </a:extLst>
              </a:tr>
              <a:tr h="550539">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Study Product</a:t>
                      </a:r>
                    </a:p>
                  </a:txBody>
                  <a:tcPr anchor="b">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 </a:t>
                      </a:r>
                    </a:p>
                  </a:txBody>
                  <a:tcPr>
                    <a:solidFill>
                      <a:schemeClr val="accent4">
                        <a:lumMod val="60000"/>
                        <a:lumOff val="4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Oral PrEP</a:t>
                      </a:r>
                    </a:p>
                  </a:txBody>
                  <a:tcPr>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a:t>
                      </a:r>
                    </a:p>
                  </a:txBody>
                  <a:tcPr>
                    <a:solidFill>
                      <a:schemeClr val="accent4">
                        <a:lumMod val="60000"/>
                        <a:lumOff val="4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Oral PrEP</a:t>
                      </a:r>
                    </a:p>
                  </a:txBody>
                  <a:tcPr>
                    <a:solidFill>
                      <a:schemeClr val="accent4">
                        <a:lumMod val="60000"/>
                        <a:lumOff val="40000"/>
                      </a:schemeClr>
                    </a:solidFill>
                  </a:tcPr>
                </a:tc>
                <a:tc>
                  <a:txBody>
                    <a:bodyPr/>
                    <a:lstStyle/>
                    <a:p>
                      <a:pPr marL="0" marR="0" algn="l" defTabSz="685783" rtl="0" eaLnBrk="1" latinLnBrk="0" hangingPunct="1">
                        <a:spcBef>
                          <a:spcPts val="0"/>
                        </a:spcBef>
                        <a:spcAft>
                          <a:spcPts val="0"/>
                        </a:spcAft>
                      </a:pPr>
                      <a:r>
                        <a:rPr lang="en-US" sz="1600" b="1" kern="1200">
                          <a:solidFill>
                            <a:schemeClr val="lt1"/>
                          </a:solidFill>
                          <a:effectLst/>
                          <a:latin typeface="+mn-lt"/>
                          <a:ea typeface="+mn-ea"/>
                          <a:cs typeface="+mn-cs"/>
                        </a:rPr>
                        <a:t>PrEP Ring</a:t>
                      </a:r>
                    </a:p>
                  </a:txBody>
                  <a:tcPr>
                    <a:solidFill>
                      <a:schemeClr val="accent4">
                        <a:lumMod val="60000"/>
                        <a:lumOff val="40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b="1" kern="1200">
                          <a:solidFill>
                            <a:schemeClr val="lt1"/>
                          </a:solidFill>
                          <a:effectLst/>
                          <a:latin typeface="+mn-lt"/>
                          <a:ea typeface="+mn-ea"/>
                          <a:cs typeface="+mn-cs"/>
                        </a:rPr>
                        <a:t>Oral PrEP</a:t>
                      </a:r>
                    </a:p>
                  </a:txBody>
                  <a:tcPr>
                    <a:solidFill>
                      <a:schemeClr val="accent4">
                        <a:lumMod val="60000"/>
                        <a:lumOff val="40000"/>
                      </a:schemeClr>
                    </a:solidFill>
                  </a:tcPr>
                </a:tc>
                <a:extLst>
                  <a:ext uri="{0D108BD9-81ED-4DB2-BD59-A6C34878D82A}">
                    <a16:rowId xmlns:a16="http://schemas.microsoft.com/office/drawing/2014/main" val="2551654752"/>
                  </a:ext>
                </a:extLst>
              </a:tr>
              <a:tr h="550539">
                <a:tc>
                  <a:txBody>
                    <a:bodyPr/>
                    <a:lstStyle/>
                    <a:p>
                      <a:r>
                        <a:rPr lang="en-US" sz="1600"/>
                        <a:t>No. Maternal Participants</a:t>
                      </a:r>
                    </a:p>
                  </a:txBody>
                  <a:tcPr/>
                </a:tc>
                <a:tc>
                  <a:txBody>
                    <a:bodyPr/>
                    <a:lstStyle/>
                    <a:p>
                      <a:r>
                        <a:rPr lang="en-US" sz="1600" kern="1200">
                          <a:solidFill>
                            <a:schemeClr val="dk1"/>
                          </a:solidFill>
                          <a:latin typeface="+mn-lt"/>
                          <a:ea typeface="+mn-ea"/>
                          <a:cs typeface="+mn-cs"/>
                        </a:rPr>
                        <a:t>101</a:t>
                      </a:r>
                    </a:p>
                  </a:txBody>
                  <a:tcPr/>
                </a:tc>
                <a:tc>
                  <a:txBody>
                    <a:bodyPr/>
                    <a:lstStyle/>
                    <a:p>
                      <a:r>
                        <a:rPr lang="en-US" sz="1600" kern="1200">
                          <a:solidFill>
                            <a:schemeClr val="dk1"/>
                          </a:solidFill>
                          <a:latin typeface="+mn-lt"/>
                          <a:ea typeface="+mn-ea"/>
                          <a:cs typeface="+mn-cs"/>
                        </a:rPr>
                        <a:t>49</a:t>
                      </a:r>
                    </a:p>
                  </a:txBody>
                  <a:tcPr/>
                </a:tc>
                <a:tc>
                  <a:txBody>
                    <a:bodyPr/>
                    <a:lstStyle/>
                    <a:p>
                      <a:r>
                        <a:rPr lang="en-US" sz="1600" kern="1200">
                          <a:solidFill>
                            <a:schemeClr val="dk1"/>
                          </a:solidFill>
                          <a:latin typeface="+mn-lt"/>
                          <a:ea typeface="+mn-ea"/>
                          <a:cs typeface="+mn-cs"/>
                        </a:rPr>
                        <a:t>106</a:t>
                      </a:r>
                    </a:p>
                  </a:txBody>
                  <a:tcPr/>
                </a:tc>
                <a:tc>
                  <a:txBody>
                    <a:bodyPr/>
                    <a:lstStyle/>
                    <a:p>
                      <a:r>
                        <a:rPr lang="en-US" sz="1600" kern="1200">
                          <a:solidFill>
                            <a:schemeClr val="dk1"/>
                          </a:solidFill>
                          <a:latin typeface="+mn-lt"/>
                          <a:ea typeface="+mn-ea"/>
                          <a:cs typeface="+mn-cs"/>
                        </a:rPr>
                        <a:t>51</a:t>
                      </a:r>
                    </a:p>
                  </a:txBody>
                  <a:tcPr/>
                </a:tc>
                <a:tc>
                  <a:txBody>
                    <a:bodyPr/>
                    <a:lstStyle/>
                    <a:p>
                      <a:r>
                        <a:rPr lang="en-US" sz="1600" kern="1200">
                          <a:solidFill>
                            <a:schemeClr val="dk1"/>
                          </a:solidFill>
                          <a:latin typeface="+mn-lt"/>
                          <a:ea typeface="+mn-ea"/>
                          <a:cs typeface="+mn-cs"/>
                        </a:rPr>
                        <a:t>202</a:t>
                      </a:r>
                    </a:p>
                  </a:txBody>
                  <a:tcPr/>
                </a:tc>
                <a:tc>
                  <a:txBody>
                    <a:bodyPr/>
                    <a:lstStyle/>
                    <a:p>
                      <a:pPr marL="0" marR="0" algn="l" defTabSz="685783" rtl="0" eaLnBrk="1" latinLnBrk="0" hangingPunct="1">
                        <a:spcBef>
                          <a:spcPts val="0"/>
                        </a:spcBef>
                        <a:spcAft>
                          <a:spcPts val="0"/>
                        </a:spcAft>
                      </a:pPr>
                      <a:r>
                        <a:rPr lang="en-US" sz="1600" kern="1200">
                          <a:solidFill>
                            <a:schemeClr val="dk1"/>
                          </a:solidFill>
                          <a:latin typeface="+mn-lt"/>
                          <a:ea typeface="+mn-ea"/>
                          <a:cs typeface="+mn-cs"/>
                        </a:rPr>
                        <a:t>49</a:t>
                      </a:r>
                    </a:p>
                  </a:txBody>
                  <a:tcPr/>
                </a:tc>
                <a:extLst>
                  <a:ext uri="{0D108BD9-81ED-4DB2-BD59-A6C34878D82A}">
                    <a16:rowId xmlns:a16="http://schemas.microsoft.com/office/drawing/2014/main" val="758585315"/>
                  </a:ext>
                </a:extLst>
              </a:tr>
              <a:tr h="604626">
                <a:tc>
                  <a:txBody>
                    <a:bodyPr/>
                    <a:lstStyle/>
                    <a:p>
                      <a:r>
                        <a:rPr lang="en-US" sz="1600"/>
                        <a:t>Maternal participants </a:t>
                      </a:r>
                      <a:r>
                        <a:rPr lang="en-US" sz="1600" kern="1200">
                          <a:solidFill>
                            <a:schemeClr val="dk1"/>
                          </a:solidFill>
                          <a:latin typeface="+mn-lt"/>
                          <a:ea typeface="+mn-ea"/>
                          <a:cs typeface="+mn-cs"/>
                        </a:rPr>
                        <a:t>with</a:t>
                      </a:r>
                      <a:r>
                        <a:rPr lang="en-US" sz="1600"/>
                        <a:t> ≥1 composite AE</a:t>
                      </a:r>
                      <a:r>
                        <a:rPr lang="en-US" sz="1600" baseline="30000"/>
                        <a:t>1</a:t>
                      </a:r>
                    </a:p>
                  </a:txBody>
                  <a:tcPr/>
                </a:tc>
                <a:tc>
                  <a:txBody>
                    <a:bodyPr/>
                    <a:lstStyle/>
                    <a:p>
                      <a:r>
                        <a:rPr lang="en-US" sz="1600" kern="1200">
                          <a:solidFill>
                            <a:schemeClr val="dk1"/>
                          </a:solidFill>
                          <a:latin typeface="+mn-lt"/>
                          <a:ea typeface="+mn-ea"/>
                          <a:cs typeface="+mn-cs"/>
                        </a:rPr>
                        <a:t>1 (1%)</a:t>
                      </a:r>
                    </a:p>
                  </a:txBody>
                  <a:tcPr/>
                </a:tc>
                <a:tc>
                  <a:txBody>
                    <a:bodyPr/>
                    <a:lstStyle/>
                    <a:p>
                      <a:r>
                        <a:rPr lang="en-US" sz="1600" kern="1200">
                          <a:solidFill>
                            <a:schemeClr val="dk1"/>
                          </a:solidFill>
                          <a:latin typeface="+mn-lt"/>
                          <a:ea typeface="+mn-ea"/>
                          <a:cs typeface="+mn-cs"/>
                        </a:rPr>
                        <a:t>4 (8%)</a:t>
                      </a:r>
                    </a:p>
                  </a:txBody>
                  <a:tcPr/>
                </a:tc>
                <a:tc>
                  <a:txBody>
                    <a:bodyPr/>
                    <a:lstStyle/>
                    <a:p>
                      <a:r>
                        <a:rPr lang="en-US" sz="1600" kern="1200">
                          <a:solidFill>
                            <a:schemeClr val="dk1"/>
                          </a:solidFill>
                          <a:latin typeface="+mn-lt"/>
                          <a:ea typeface="+mn-ea"/>
                          <a:cs typeface="+mn-cs"/>
                        </a:rPr>
                        <a:t>14 (13%)</a:t>
                      </a:r>
                    </a:p>
                  </a:txBody>
                  <a:tcPr/>
                </a:tc>
                <a:tc>
                  <a:txBody>
                    <a:bodyPr/>
                    <a:lstStyle/>
                    <a:p>
                      <a:r>
                        <a:rPr lang="en-US" sz="1600" kern="1200">
                          <a:solidFill>
                            <a:schemeClr val="dk1"/>
                          </a:solidFill>
                          <a:latin typeface="+mn-lt"/>
                          <a:ea typeface="+mn-ea"/>
                          <a:cs typeface="+mn-cs"/>
                        </a:rPr>
                        <a:t>5 (10%)</a:t>
                      </a:r>
                    </a:p>
                  </a:txBody>
                  <a:tcPr/>
                </a:tc>
                <a:tc>
                  <a:txBody>
                    <a:bodyPr/>
                    <a:lstStyle/>
                    <a:p>
                      <a:r>
                        <a:rPr lang="en-US" sz="1600" kern="1200">
                          <a:solidFill>
                            <a:schemeClr val="dk1"/>
                          </a:solidFill>
                          <a:latin typeface="+mn-lt"/>
                          <a:ea typeface="+mn-ea"/>
                          <a:cs typeface="+mn-cs"/>
                        </a:rPr>
                        <a:t>24 (12%)</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4 (8%)</a:t>
                      </a:r>
                    </a:p>
                    <a:p>
                      <a:endParaRPr lang="en-US" sz="1600" kern="1200">
                        <a:solidFill>
                          <a:schemeClr val="dk1"/>
                        </a:solidFill>
                        <a:latin typeface="+mn-lt"/>
                        <a:ea typeface="+mn-ea"/>
                        <a:cs typeface="+mn-cs"/>
                      </a:endParaRPr>
                    </a:p>
                  </a:txBody>
                  <a:tcPr/>
                </a:tc>
                <a:extLst>
                  <a:ext uri="{0D108BD9-81ED-4DB2-BD59-A6C34878D82A}">
                    <a16:rowId xmlns:a16="http://schemas.microsoft.com/office/drawing/2014/main" val="3569862869"/>
                  </a:ext>
                </a:extLst>
              </a:tr>
              <a:tr h="318733">
                <a:tc>
                  <a:txBody>
                    <a:bodyPr/>
                    <a:lstStyle/>
                    <a:p>
                      <a:pPr marL="0" algn="l" defTabSz="685783" rtl="0" eaLnBrk="1" latinLnBrk="0" hangingPunct="1"/>
                      <a:r>
                        <a:rPr lang="en-US" sz="1600" kern="1200">
                          <a:solidFill>
                            <a:schemeClr val="dk1"/>
                          </a:solidFill>
                          <a:latin typeface="+mn-lt"/>
                          <a:ea typeface="+mn-ea"/>
                          <a:cs typeface="+mn-cs"/>
                        </a:rPr>
                        <a:t>Maternal Death</a:t>
                      </a:r>
                    </a:p>
                  </a:txBody>
                  <a:tcPr/>
                </a:tc>
                <a:tc>
                  <a:txBody>
                    <a:bodyPr/>
                    <a:lstStyle/>
                    <a:p>
                      <a:r>
                        <a:rPr lang="en-US" sz="1600" kern="1200">
                          <a:solidFill>
                            <a:schemeClr val="dk1"/>
                          </a:solidFill>
                          <a:latin typeface="+mn-lt"/>
                          <a:ea typeface="+mn-ea"/>
                          <a:cs typeface="+mn-cs"/>
                        </a:rPr>
                        <a:t>0 (0%)</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0 (0%)</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0 (0%)</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0 (0%)</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0</a:t>
                      </a:r>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0</a:t>
                      </a:r>
                    </a:p>
                  </a:txBody>
                  <a:tcPr/>
                </a:tc>
                <a:extLst>
                  <a:ext uri="{0D108BD9-81ED-4DB2-BD59-A6C34878D82A}">
                    <a16:rowId xmlns:a16="http://schemas.microsoft.com/office/drawing/2014/main" val="3845936215"/>
                  </a:ext>
                </a:extLst>
              </a:tr>
              <a:tr h="550539">
                <a:tc>
                  <a:txBody>
                    <a:bodyPr/>
                    <a:lstStyle/>
                    <a:p>
                      <a:r>
                        <a:rPr lang="en-US" sz="1600"/>
                        <a:t>No. Infant participants</a:t>
                      </a:r>
                    </a:p>
                  </a:txBody>
                  <a:tcPr/>
                </a:tc>
                <a:tc>
                  <a:txBody>
                    <a:bodyPr/>
                    <a:lstStyle/>
                    <a:p>
                      <a:r>
                        <a:rPr lang="en-US" sz="1600" kern="1200">
                          <a:solidFill>
                            <a:schemeClr val="dk1"/>
                          </a:solidFill>
                          <a:latin typeface="+mn-lt"/>
                          <a:ea typeface="+mn-ea"/>
                          <a:cs typeface="+mn-cs"/>
                        </a:rPr>
                        <a:t>99</a:t>
                      </a:r>
                    </a:p>
                  </a:txBody>
                  <a:tcPr/>
                </a:tc>
                <a:tc>
                  <a:txBody>
                    <a:bodyPr/>
                    <a:lstStyle/>
                    <a:p>
                      <a:r>
                        <a:rPr lang="en-US" sz="1600" kern="1200">
                          <a:solidFill>
                            <a:schemeClr val="dk1"/>
                          </a:solidFill>
                          <a:latin typeface="+mn-lt"/>
                          <a:ea typeface="+mn-ea"/>
                          <a:cs typeface="+mn-cs"/>
                        </a:rPr>
                        <a:t>48</a:t>
                      </a:r>
                    </a:p>
                  </a:txBody>
                  <a:tcPr/>
                </a:tc>
                <a:tc>
                  <a:txBody>
                    <a:bodyPr/>
                    <a:lstStyle/>
                    <a:p>
                      <a:r>
                        <a:rPr lang="en-US" sz="1600" kern="1200">
                          <a:solidFill>
                            <a:schemeClr val="dk1"/>
                          </a:solidFill>
                          <a:latin typeface="+mn-lt"/>
                          <a:ea typeface="+mn-ea"/>
                          <a:cs typeface="+mn-cs"/>
                        </a:rPr>
                        <a:t>102</a:t>
                      </a:r>
                    </a:p>
                  </a:txBody>
                  <a:tcPr/>
                </a:tc>
                <a:tc>
                  <a:txBody>
                    <a:bodyPr/>
                    <a:lstStyle/>
                    <a:p>
                      <a:r>
                        <a:rPr lang="en-US" sz="1600" kern="1200">
                          <a:solidFill>
                            <a:schemeClr val="dk1"/>
                          </a:solidFill>
                          <a:latin typeface="+mn-lt"/>
                          <a:ea typeface="+mn-ea"/>
                          <a:cs typeface="+mn-cs"/>
                        </a:rPr>
                        <a:t>51</a:t>
                      </a:r>
                    </a:p>
                  </a:txBody>
                  <a:tcPr/>
                </a:tc>
                <a:tc>
                  <a:txBody>
                    <a:bodyPr/>
                    <a:lstStyle/>
                    <a:p>
                      <a:r>
                        <a:rPr lang="en-US" sz="1600" kern="1200">
                          <a:solidFill>
                            <a:schemeClr val="dk1"/>
                          </a:solidFill>
                          <a:latin typeface="+mn-lt"/>
                          <a:ea typeface="+mn-ea"/>
                          <a:cs typeface="+mn-cs"/>
                        </a:rPr>
                        <a:t>196</a:t>
                      </a:r>
                    </a:p>
                  </a:txBody>
                  <a:tcPr/>
                </a:tc>
                <a:tc>
                  <a:txBody>
                    <a:bodyPr/>
                    <a:lstStyle/>
                    <a:p>
                      <a:r>
                        <a:rPr lang="en-US" sz="1600" kern="1200">
                          <a:solidFill>
                            <a:schemeClr val="dk1"/>
                          </a:solidFill>
                          <a:latin typeface="+mn-lt"/>
                          <a:ea typeface="+mn-ea"/>
                          <a:cs typeface="+mn-cs"/>
                        </a:rPr>
                        <a:t>48</a:t>
                      </a:r>
                    </a:p>
                  </a:txBody>
                  <a:tcPr/>
                </a:tc>
                <a:extLst>
                  <a:ext uri="{0D108BD9-81ED-4DB2-BD59-A6C34878D82A}">
                    <a16:rowId xmlns:a16="http://schemas.microsoft.com/office/drawing/2014/main" val="3063154137"/>
                  </a:ext>
                </a:extLst>
              </a:tr>
              <a:tr h="583362">
                <a:tc>
                  <a:txBody>
                    <a:bodyPr/>
                    <a:lstStyle/>
                    <a:p>
                      <a:r>
                        <a:rPr lang="en-US" sz="1600"/>
                        <a:t>Infant participants with ≥1 composite AE</a:t>
                      </a:r>
                      <a:r>
                        <a:rPr lang="en-US" sz="1600" baseline="30000"/>
                        <a:t>1</a:t>
                      </a:r>
                      <a:endParaRPr lang="en-US" sz="1600"/>
                    </a:p>
                  </a:txBody>
                  <a:tcPr/>
                </a:tc>
                <a:tc>
                  <a:txBody>
                    <a:bodyPr/>
                    <a:lstStyle/>
                    <a:p>
                      <a:r>
                        <a:rPr lang="en-US" sz="1600" kern="1200">
                          <a:solidFill>
                            <a:schemeClr val="dk1"/>
                          </a:solidFill>
                          <a:latin typeface="+mn-lt"/>
                          <a:ea typeface="+mn-ea"/>
                          <a:cs typeface="+mn-cs"/>
                        </a:rPr>
                        <a:t>12 (12%)</a:t>
                      </a:r>
                    </a:p>
                  </a:txBody>
                  <a:tcPr/>
                </a:tc>
                <a:tc>
                  <a:txBody>
                    <a:bodyPr/>
                    <a:lstStyle/>
                    <a:p>
                      <a:r>
                        <a:rPr lang="en-US" sz="1600" kern="1200">
                          <a:solidFill>
                            <a:schemeClr val="dk1"/>
                          </a:solidFill>
                          <a:latin typeface="+mn-lt"/>
                          <a:ea typeface="+mn-ea"/>
                          <a:cs typeface="+mn-cs"/>
                        </a:rPr>
                        <a:t>6 (13%)</a:t>
                      </a:r>
                    </a:p>
                  </a:txBody>
                  <a:tcPr/>
                </a:tc>
                <a:tc>
                  <a:txBody>
                    <a:bodyPr/>
                    <a:lstStyle/>
                    <a:p>
                      <a:r>
                        <a:rPr lang="en-US" sz="1600" kern="1200">
                          <a:solidFill>
                            <a:schemeClr val="dk1"/>
                          </a:solidFill>
                          <a:latin typeface="+mn-lt"/>
                          <a:ea typeface="+mn-ea"/>
                          <a:cs typeface="+mn-cs"/>
                        </a:rPr>
                        <a:t>17 (17%)</a:t>
                      </a:r>
                    </a:p>
                  </a:txBody>
                  <a:tcPr/>
                </a:tc>
                <a:tc>
                  <a:txBody>
                    <a:bodyPr/>
                    <a:lstStyle/>
                    <a:p>
                      <a:r>
                        <a:rPr lang="en-US" sz="1600" kern="1200">
                          <a:solidFill>
                            <a:schemeClr val="dk1"/>
                          </a:solidFill>
                          <a:latin typeface="+mn-lt"/>
                          <a:ea typeface="+mn-ea"/>
                          <a:cs typeface="+mn-cs"/>
                        </a:rPr>
                        <a:t>7 (14%)</a:t>
                      </a:r>
                    </a:p>
                  </a:txBody>
                  <a:tcPr/>
                </a:tc>
                <a:tc>
                  <a:txBody>
                    <a:bodyPr/>
                    <a:lstStyle/>
                    <a:p>
                      <a:pPr algn="ctr"/>
                      <a:r>
                        <a:rPr lang="en-US" sz="1600" kern="1200">
                          <a:solidFill>
                            <a:schemeClr val="dk1"/>
                          </a:solidFill>
                          <a:latin typeface="+mn-lt"/>
                          <a:ea typeface="+mn-ea"/>
                          <a:cs typeface="+mn-cs"/>
                        </a:rPr>
                        <a:t>32 (16%)</a:t>
                      </a:r>
                    </a:p>
                  </a:txBody>
                  <a:tcPr/>
                </a:tc>
                <a:tc>
                  <a:txBody>
                    <a:bodyPr/>
                    <a:lstStyle/>
                    <a:p>
                      <a:pPr algn="ctr"/>
                      <a:r>
                        <a:rPr lang="en-US" sz="1600" kern="1200">
                          <a:solidFill>
                            <a:schemeClr val="dk1"/>
                          </a:solidFill>
                          <a:latin typeface="+mn-lt"/>
                          <a:ea typeface="+mn-ea"/>
                          <a:cs typeface="+mn-cs"/>
                        </a:rPr>
                        <a:t>2 (4%)</a:t>
                      </a:r>
                    </a:p>
                  </a:txBody>
                  <a:tcPr/>
                </a:tc>
                <a:extLst>
                  <a:ext uri="{0D108BD9-81ED-4DB2-BD59-A6C34878D82A}">
                    <a16:rowId xmlns:a16="http://schemas.microsoft.com/office/drawing/2014/main" val="2414517477"/>
                  </a:ext>
                </a:extLst>
              </a:tr>
              <a:tr h="373988">
                <a:tc>
                  <a:txBody>
                    <a:bodyPr/>
                    <a:lstStyle/>
                    <a:p>
                      <a:r>
                        <a:rPr lang="en-US" sz="1600"/>
                        <a:t>Congenital Anomalies</a:t>
                      </a:r>
                    </a:p>
                  </a:txBody>
                  <a:tcPr/>
                </a:tc>
                <a:tc>
                  <a:txBody>
                    <a:bodyPr/>
                    <a:lstStyle/>
                    <a:p>
                      <a:r>
                        <a:rPr lang="en-US" sz="1600" kern="1200">
                          <a:solidFill>
                            <a:schemeClr val="dk1"/>
                          </a:solidFill>
                          <a:latin typeface="+mn-lt"/>
                          <a:ea typeface="+mn-ea"/>
                          <a:cs typeface="+mn-cs"/>
                        </a:rPr>
                        <a:t>2 (2%)</a:t>
                      </a:r>
                    </a:p>
                  </a:txBody>
                  <a:tcPr/>
                </a:tc>
                <a:tc>
                  <a:txBody>
                    <a:bodyPr/>
                    <a:lstStyle/>
                    <a:p>
                      <a:r>
                        <a:rPr lang="en-US" sz="1600" kern="1200">
                          <a:solidFill>
                            <a:schemeClr val="dk1"/>
                          </a:solidFill>
                          <a:latin typeface="+mn-lt"/>
                          <a:ea typeface="+mn-ea"/>
                          <a:cs typeface="+mn-cs"/>
                        </a:rPr>
                        <a:t>2 (4%)</a:t>
                      </a:r>
                    </a:p>
                  </a:txBody>
                  <a:tcPr/>
                </a:tc>
                <a:tc>
                  <a:txBody>
                    <a:bodyPr/>
                    <a:lstStyle/>
                    <a:p>
                      <a:r>
                        <a:rPr lang="en-US" sz="1600" kern="1200">
                          <a:solidFill>
                            <a:schemeClr val="dk1"/>
                          </a:solidFill>
                          <a:latin typeface="+mn-lt"/>
                          <a:ea typeface="+mn-ea"/>
                          <a:cs typeface="+mn-cs"/>
                        </a:rPr>
                        <a:t>7 (7%)</a:t>
                      </a:r>
                    </a:p>
                  </a:txBody>
                  <a:tcPr/>
                </a:tc>
                <a:tc>
                  <a:txBody>
                    <a:bodyPr/>
                    <a:lstStyle/>
                    <a:p>
                      <a:r>
                        <a:rPr lang="en-US" sz="1600" kern="1200">
                          <a:solidFill>
                            <a:schemeClr val="dk1"/>
                          </a:solidFill>
                          <a:latin typeface="+mn-lt"/>
                          <a:ea typeface="+mn-ea"/>
                          <a:cs typeface="+mn-cs"/>
                        </a:rPr>
                        <a:t>3 (6%)</a:t>
                      </a:r>
                    </a:p>
                  </a:txBody>
                  <a:tcPr/>
                </a:tc>
                <a:tc>
                  <a:txBody>
                    <a:bodyPr/>
                    <a:lstStyle/>
                    <a:p>
                      <a:pPr algn="ctr"/>
                      <a:r>
                        <a:rPr lang="en-US" sz="1600" kern="1200">
                          <a:solidFill>
                            <a:schemeClr val="dk1"/>
                          </a:solidFill>
                          <a:latin typeface="+mn-lt"/>
                          <a:ea typeface="+mn-ea"/>
                          <a:cs typeface="+mn-cs"/>
                        </a:rPr>
                        <a:t>9 (5%)</a:t>
                      </a:r>
                    </a:p>
                  </a:txBody>
                  <a:tcPr/>
                </a:tc>
                <a:tc>
                  <a:txBody>
                    <a:bodyPr/>
                    <a:lstStyle/>
                    <a:p>
                      <a:pPr algn="ctr"/>
                      <a:r>
                        <a:rPr lang="en-US" sz="1600" kern="1200">
                          <a:solidFill>
                            <a:schemeClr val="dk1"/>
                          </a:solidFill>
                          <a:latin typeface="+mn-lt"/>
                          <a:ea typeface="+mn-ea"/>
                          <a:cs typeface="+mn-cs"/>
                        </a:rPr>
                        <a:t>2 (4%)</a:t>
                      </a:r>
                    </a:p>
                  </a:txBody>
                  <a:tcPr/>
                </a:tc>
                <a:extLst>
                  <a:ext uri="{0D108BD9-81ED-4DB2-BD59-A6C34878D82A}">
                    <a16:rowId xmlns:a16="http://schemas.microsoft.com/office/drawing/2014/main" val="3982369661"/>
                  </a:ext>
                </a:extLst>
              </a:tr>
              <a:tr h="498341">
                <a:tc>
                  <a:txBody>
                    <a:bodyPr/>
                    <a:lstStyle/>
                    <a:p>
                      <a:r>
                        <a:rPr lang="en-US" sz="1600"/>
                        <a:t>Infant Death</a:t>
                      </a:r>
                    </a:p>
                  </a:txBody>
                  <a:tcPr/>
                </a:tc>
                <a:tc>
                  <a:txBody>
                    <a:bodyPr/>
                    <a:lstStyle/>
                    <a:p>
                      <a:r>
                        <a:rPr lang="en-US" sz="1600" kern="1200">
                          <a:solidFill>
                            <a:schemeClr val="dk1"/>
                          </a:solidFill>
                          <a:latin typeface="+mn-lt"/>
                          <a:ea typeface="+mn-ea"/>
                          <a:cs typeface="+mn-cs"/>
                        </a:rPr>
                        <a:t>0 (0%)</a:t>
                      </a:r>
                    </a:p>
                  </a:txBody>
                  <a:tcPr/>
                </a:tc>
                <a:tc>
                  <a:txBody>
                    <a:bodyPr/>
                    <a:lstStyle/>
                    <a:p>
                      <a:r>
                        <a:rPr lang="en-US" sz="1600" kern="1200">
                          <a:solidFill>
                            <a:schemeClr val="dk1"/>
                          </a:solidFill>
                          <a:latin typeface="+mn-lt"/>
                          <a:ea typeface="+mn-ea"/>
                          <a:cs typeface="+mn-cs"/>
                        </a:rPr>
                        <a:t>1 (2%)</a:t>
                      </a:r>
                    </a:p>
                  </a:txBody>
                  <a:tcPr/>
                </a:tc>
                <a:tc>
                  <a:txBody>
                    <a:bodyPr/>
                    <a:lstStyle/>
                    <a:p>
                      <a:r>
                        <a:rPr lang="en-US" sz="1600" kern="1200">
                          <a:solidFill>
                            <a:schemeClr val="dk1"/>
                          </a:solidFill>
                          <a:latin typeface="+mn-lt"/>
                          <a:ea typeface="+mn-ea"/>
                          <a:cs typeface="+mn-cs"/>
                        </a:rPr>
                        <a:t>1 (1%)</a:t>
                      </a:r>
                    </a:p>
                  </a:txBody>
                  <a:tcPr/>
                </a:tc>
                <a:tc>
                  <a:txBody>
                    <a:bodyPr/>
                    <a:lstStyle/>
                    <a:p>
                      <a:r>
                        <a:rPr lang="en-US" sz="1600" kern="1200">
                          <a:solidFill>
                            <a:schemeClr val="dk1"/>
                          </a:solidFill>
                          <a:latin typeface="+mn-lt"/>
                          <a:ea typeface="+mn-ea"/>
                          <a:cs typeface="+mn-cs"/>
                        </a:rPr>
                        <a:t>0 (0%)</a:t>
                      </a:r>
                    </a:p>
                  </a:txBody>
                  <a:tcPr/>
                </a:tc>
                <a:tc>
                  <a:txBody>
                    <a:bodyPr/>
                    <a:lstStyle/>
                    <a:p>
                      <a:pPr algn="ctr"/>
                      <a:r>
                        <a:rPr lang="en-US" sz="1600" kern="1200">
                          <a:solidFill>
                            <a:schemeClr val="dk1"/>
                          </a:solidFill>
                          <a:latin typeface="+mn-lt"/>
                          <a:ea typeface="+mn-ea"/>
                          <a:cs typeface="+mn-cs"/>
                        </a:rPr>
                        <a:t>2 (1%)</a:t>
                      </a:r>
                    </a:p>
                  </a:txBody>
                  <a:tcPr/>
                </a:tc>
                <a:tc>
                  <a:txBody>
                    <a:bodyPr/>
                    <a:lstStyle/>
                    <a:p>
                      <a:pPr algn="ctr"/>
                      <a:r>
                        <a:rPr lang="en-US" sz="1600" kern="1200">
                          <a:solidFill>
                            <a:schemeClr val="dk1"/>
                          </a:solidFill>
                          <a:latin typeface="+mn-lt"/>
                          <a:ea typeface="+mn-ea"/>
                          <a:cs typeface="+mn-cs"/>
                        </a:rPr>
                        <a:t>0</a:t>
                      </a:r>
                    </a:p>
                  </a:txBody>
                  <a:tcPr/>
                </a:tc>
                <a:extLst>
                  <a:ext uri="{0D108BD9-81ED-4DB2-BD59-A6C34878D82A}">
                    <a16:rowId xmlns:a16="http://schemas.microsoft.com/office/drawing/2014/main" val="2594930081"/>
                  </a:ext>
                </a:extLst>
              </a:tr>
            </a:tbl>
          </a:graphicData>
        </a:graphic>
      </p:graphicFrame>
      <p:sp>
        <p:nvSpPr>
          <p:cNvPr id="5" name="TextBox 4">
            <a:extLst>
              <a:ext uri="{FF2B5EF4-FFF2-40B4-BE49-F238E27FC236}">
                <a16:creationId xmlns:a16="http://schemas.microsoft.com/office/drawing/2014/main" id="{29121152-9E28-850A-33FA-8DE331BA54D2}"/>
              </a:ext>
            </a:extLst>
          </p:cNvPr>
          <p:cNvSpPr txBox="1"/>
          <p:nvPr/>
        </p:nvSpPr>
        <p:spPr>
          <a:xfrm>
            <a:off x="7596375" y="6094896"/>
            <a:ext cx="4480447" cy="738664"/>
          </a:xfrm>
          <a:prstGeom prst="rect">
            <a:avLst/>
          </a:prstGeom>
          <a:noFill/>
        </p:spPr>
        <p:txBody>
          <a:bodyPr wrap="square" rtlCol="0">
            <a:spAutoFit/>
          </a:bodyPr>
          <a:lstStyle/>
          <a:p>
            <a:r>
              <a:rPr lang="en-US" sz="1100" baseline="30000"/>
              <a:t>1</a:t>
            </a:r>
            <a:r>
              <a:rPr lang="en-US" sz="1400">
                <a:solidFill>
                  <a:srgbClr val="000000"/>
                </a:solidFill>
                <a:latin typeface="Times New Roman" panose="02020603050405020304" pitchFamily="18" charset="0"/>
              </a:rPr>
              <a:t>A</a:t>
            </a:r>
            <a:r>
              <a:rPr lang="en-US" sz="1400" b="0" i="0">
                <a:solidFill>
                  <a:srgbClr val="000000"/>
                </a:solidFill>
                <a:effectLst/>
                <a:latin typeface="Times New Roman" panose="02020603050405020304" pitchFamily="18" charset="0"/>
              </a:rPr>
              <a:t>l</a:t>
            </a:r>
            <a:r>
              <a:rPr lang="en-US" sz="1400">
                <a:solidFill>
                  <a:srgbClr val="000000"/>
                </a:solidFill>
                <a:latin typeface="Times New Roman" panose="02020603050405020304" pitchFamily="18" charset="0"/>
              </a:rPr>
              <a:t>l</a:t>
            </a:r>
            <a:r>
              <a:rPr lang="en-US" sz="1400" b="0" i="0">
                <a:solidFill>
                  <a:srgbClr val="000000"/>
                </a:solidFill>
                <a:effectLst/>
                <a:latin typeface="Times New Roman" panose="02020603050405020304" pitchFamily="18" charset="0"/>
              </a:rPr>
              <a:t> serious adverse events (SAEs) and ≥grade 3 adverse events (AEs) as per DAIDS Table for Grading the Severity of Adult and Pediatric Adverse Events</a:t>
            </a:r>
            <a:r>
              <a:rPr lang="en-US" sz="1400"/>
              <a:t> </a:t>
            </a:r>
            <a:endParaRPr lang="en-US"/>
          </a:p>
        </p:txBody>
      </p:sp>
      <p:sp>
        <p:nvSpPr>
          <p:cNvPr id="6" name="TextBox 5">
            <a:extLst>
              <a:ext uri="{FF2B5EF4-FFF2-40B4-BE49-F238E27FC236}">
                <a16:creationId xmlns:a16="http://schemas.microsoft.com/office/drawing/2014/main" id="{D7966DDC-FCA9-890C-2800-5EB1A875272E}"/>
              </a:ext>
            </a:extLst>
          </p:cNvPr>
          <p:cNvSpPr txBox="1"/>
          <p:nvPr/>
        </p:nvSpPr>
        <p:spPr>
          <a:xfrm>
            <a:off x="7596375" y="2303050"/>
            <a:ext cx="4567274"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pPr algn="l"/>
            <a:r>
              <a:rPr lang="en-US"/>
              <a:t>No maternal or infant SAEs were deemed related to study product.</a:t>
            </a:r>
          </a:p>
        </p:txBody>
      </p:sp>
      <p:sp>
        <p:nvSpPr>
          <p:cNvPr id="9" name="TextBox 8">
            <a:extLst>
              <a:ext uri="{FF2B5EF4-FFF2-40B4-BE49-F238E27FC236}">
                <a16:creationId xmlns:a16="http://schemas.microsoft.com/office/drawing/2014/main" id="{AFB2D078-3E1A-223D-7CCE-E69883CF2750}"/>
              </a:ext>
            </a:extLst>
          </p:cNvPr>
          <p:cNvSpPr txBox="1"/>
          <p:nvPr/>
        </p:nvSpPr>
        <p:spPr>
          <a:xfrm>
            <a:off x="7596375" y="4069550"/>
            <a:ext cx="4201484"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pPr algn="l"/>
            <a:r>
              <a:rPr lang="en-US"/>
              <a:t>Rates of congenital anomalies were similar between arms.</a:t>
            </a:r>
          </a:p>
        </p:txBody>
      </p:sp>
      <p:sp>
        <p:nvSpPr>
          <p:cNvPr id="10" name="TextBox 9">
            <a:extLst>
              <a:ext uri="{FF2B5EF4-FFF2-40B4-BE49-F238E27FC236}">
                <a16:creationId xmlns:a16="http://schemas.microsoft.com/office/drawing/2014/main" id="{5128BEF7-DFB3-2A7B-7CA1-249FA7EAB831}"/>
              </a:ext>
            </a:extLst>
          </p:cNvPr>
          <p:cNvSpPr txBox="1"/>
          <p:nvPr/>
        </p:nvSpPr>
        <p:spPr>
          <a:xfrm>
            <a:off x="7596375" y="3370966"/>
            <a:ext cx="3064899" cy="461665"/>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pPr algn="l"/>
            <a:r>
              <a:rPr lang="en-US"/>
              <a:t>No maternal deaths </a:t>
            </a:r>
          </a:p>
        </p:txBody>
      </p:sp>
      <p:sp>
        <p:nvSpPr>
          <p:cNvPr id="11" name="TextBox 10">
            <a:extLst>
              <a:ext uri="{FF2B5EF4-FFF2-40B4-BE49-F238E27FC236}">
                <a16:creationId xmlns:a16="http://schemas.microsoft.com/office/drawing/2014/main" id="{F7DA8325-1B2C-5ED3-7970-42945C1E8974}"/>
              </a:ext>
            </a:extLst>
          </p:cNvPr>
          <p:cNvSpPr txBox="1"/>
          <p:nvPr/>
        </p:nvSpPr>
        <p:spPr>
          <a:xfrm>
            <a:off x="7596375" y="5137467"/>
            <a:ext cx="4225549" cy="830997"/>
          </a:xfrm>
          <a:prstGeom prst="rect">
            <a:avLst/>
          </a:prstGeom>
          <a:solidFill>
            <a:schemeClr val="accent1"/>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b="0" i="0" u="none" strike="noStrike" cap="none" spc="0" normalizeH="0" baseline="0">
                <a:ln>
                  <a:noFill/>
                </a:ln>
                <a:solidFill>
                  <a:schemeClr val="bg1"/>
                </a:solidFill>
                <a:effectLst/>
                <a:uLnTx/>
                <a:uFillTx/>
                <a:latin typeface="Candara"/>
              </a:defRPr>
            </a:lvl1pPr>
          </a:lstStyle>
          <a:p>
            <a:pPr algn="l"/>
            <a:r>
              <a:rPr lang="en-US"/>
              <a:t>Infant deaths rare, not related to study products </a:t>
            </a:r>
          </a:p>
        </p:txBody>
      </p:sp>
      <p:pic>
        <p:nvPicPr>
          <p:cNvPr id="14" name="Picture 2">
            <a:extLst>
              <a:ext uri="{FF2B5EF4-FFF2-40B4-BE49-F238E27FC236}">
                <a16:creationId xmlns:a16="http://schemas.microsoft.com/office/drawing/2014/main" id="{6B3B0EB5-1A0F-C495-D0FE-7E0DBA5B3F5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1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EB8DB-6489-64A5-DDCA-E256703670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93" y="-689795"/>
            <a:ext cx="12274193" cy="8182795"/>
          </a:xfrm>
          <a:prstGeom prst="rect">
            <a:avLst/>
          </a:prstGeom>
        </p:spPr>
      </p:pic>
      <p:sp>
        <p:nvSpPr>
          <p:cNvPr id="8" name="Title 7">
            <a:extLst>
              <a:ext uri="{FF2B5EF4-FFF2-40B4-BE49-F238E27FC236}">
                <a16:creationId xmlns:a16="http://schemas.microsoft.com/office/drawing/2014/main" id="{456E567D-3957-9D30-8B66-4F90987D121D}"/>
              </a:ext>
            </a:extLst>
          </p:cNvPr>
          <p:cNvSpPr>
            <a:spLocks noGrp="1"/>
          </p:cNvSpPr>
          <p:nvPr>
            <p:ph type="title"/>
          </p:nvPr>
        </p:nvSpPr>
        <p:spPr>
          <a:xfrm>
            <a:off x="794535" y="250737"/>
            <a:ext cx="10972800" cy="1143000"/>
          </a:xfrm>
        </p:spPr>
        <p:txBody>
          <a:bodyPr/>
          <a:lstStyle/>
          <a:p>
            <a:r>
              <a:rPr lang="en-US" sz="3200" b="1">
                <a:solidFill>
                  <a:schemeClr val="accent4"/>
                </a:solidFill>
                <a:latin typeface="+mn-lt"/>
                <a:ea typeface="+mn-ea"/>
                <a:cs typeface="+mn-cs"/>
              </a:rPr>
              <a:t>There were no HIV seroconversions </a:t>
            </a:r>
            <a:br>
              <a:rPr lang="en-US"/>
            </a:br>
            <a:endParaRPr lang="en-US"/>
          </a:p>
        </p:txBody>
      </p:sp>
    </p:spTree>
    <p:extLst>
      <p:ext uri="{BB962C8B-B14F-4D97-AF65-F5344CB8AC3E}">
        <p14:creationId xmlns:p14="http://schemas.microsoft.com/office/powerpoint/2010/main" val="1392039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DF33-474D-BABF-21E1-2A4A04A8ABB3}"/>
              </a:ext>
            </a:extLst>
          </p:cNvPr>
          <p:cNvSpPr>
            <a:spLocks noGrp="1"/>
          </p:cNvSpPr>
          <p:nvPr>
            <p:ph type="title"/>
          </p:nvPr>
        </p:nvSpPr>
        <p:spPr>
          <a:xfrm>
            <a:off x="1645920" y="274639"/>
            <a:ext cx="6111069" cy="1143000"/>
          </a:xfrm>
        </p:spPr>
        <p:txBody>
          <a:bodyPr/>
          <a:lstStyle/>
          <a:p>
            <a:pPr>
              <a:lnSpc>
                <a:spcPts val="2850"/>
              </a:lnSpc>
              <a:spcBef>
                <a:spcPct val="20000"/>
              </a:spcBef>
              <a:spcAft>
                <a:spcPts val="0"/>
              </a:spcAft>
            </a:pPr>
            <a:r>
              <a:rPr lang="en-US" sz="3200" b="1">
                <a:solidFill>
                  <a:schemeClr val="accent4"/>
                </a:solidFill>
                <a:latin typeface="+mn-lt"/>
                <a:ea typeface="+mn-ea"/>
                <a:cs typeface="+mn-cs"/>
              </a:rPr>
              <a:t>Acceptability and adherence</a:t>
            </a:r>
          </a:p>
        </p:txBody>
      </p:sp>
      <p:sp>
        <p:nvSpPr>
          <p:cNvPr id="3" name="Content Placeholder 2">
            <a:extLst>
              <a:ext uri="{FF2B5EF4-FFF2-40B4-BE49-F238E27FC236}">
                <a16:creationId xmlns:a16="http://schemas.microsoft.com/office/drawing/2014/main" id="{57566C66-E5DA-A59F-3D50-3EEB8D2C3243}"/>
              </a:ext>
            </a:extLst>
          </p:cNvPr>
          <p:cNvSpPr>
            <a:spLocks noGrp="1"/>
          </p:cNvSpPr>
          <p:nvPr>
            <p:ph idx="1"/>
          </p:nvPr>
        </p:nvSpPr>
        <p:spPr>
          <a:xfrm>
            <a:off x="609599" y="1600200"/>
            <a:ext cx="6941907" cy="4785232"/>
          </a:xfrm>
        </p:spPr>
        <p:txBody>
          <a:bodyPr/>
          <a:lstStyle/>
          <a:p>
            <a:r>
              <a:rPr lang="en-US" sz="2800"/>
              <a:t>Pregnant people are like other people!</a:t>
            </a:r>
          </a:p>
          <a:p>
            <a:pPr lvl="1"/>
            <a:r>
              <a:rPr lang="en-US" sz="2400"/>
              <a:t>Similar to nonpregnant participants in other trials, study products were generally liked and described as easy to use.</a:t>
            </a:r>
          </a:p>
          <a:p>
            <a:pPr lvl="1"/>
            <a:r>
              <a:rPr lang="en-US" sz="2400"/>
              <a:t>Overarching maternal sentiment that being able to protect both oneself and their baby was highly valued</a:t>
            </a:r>
          </a:p>
          <a:p>
            <a:pPr lvl="1"/>
            <a:r>
              <a:rPr lang="en-US" sz="2400"/>
              <a:t>Education and counseling from providers and past ring users helped alleviate concerns</a:t>
            </a:r>
          </a:p>
          <a:p>
            <a:r>
              <a:rPr lang="en-US" sz="2800"/>
              <a:t>Preliminary adherence data are also encouraging</a:t>
            </a:r>
          </a:p>
        </p:txBody>
      </p:sp>
      <p:sp>
        <p:nvSpPr>
          <p:cNvPr id="4" name="Rectangle 3">
            <a:extLst>
              <a:ext uri="{FF2B5EF4-FFF2-40B4-BE49-F238E27FC236}">
                <a16:creationId xmlns:a16="http://schemas.microsoft.com/office/drawing/2014/main" id="{57D7190C-45D6-9FBC-02DF-541AD0EF3CAB}"/>
              </a:ext>
            </a:extLst>
          </p:cNvPr>
          <p:cNvSpPr/>
          <p:nvPr/>
        </p:nvSpPr>
        <p:spPr>
          <a:xfrm>
            <a:off x="7756989" y="0"/>
            <a:ext cx="4435010" cy="685799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891" lvl="1" indent="0">
              <a:buNone/>
            </a:pPr>
            <a:r>
              <a:rPr lang="en-US" sz="2000" b="0" i="1">
                <a:solidFill>
                  <a:srgbClr val="222222"/>
                </a:solidFill>
                <a:effectLst/>
                <a:latin typeface="Merriweather" panose="00000500000000000000" pitchFamily="2" charset="0"/>
              </a:rPr>
              <a:t>“…What I like most [about] prevention of HIV… even if he [partner] misbehaves [engages in sexual relations] out there it [HIV] will catch him alone. … Me and my child will be safe” </a:t>
            </a:r>
          </a:p>
          <a:p>
            <a:pPr marL="342891" lvl="1" indent="0">
              <a:buNone/>
            </a:pPr>
            <a:r>
              <a:rPr lang="en-US" sz="2000" b="0" i="1">
                <a:solidFill>
                  <a:srgbClr val="222222"/>
                </a:solidFill>
                <a:effectLst/>
                <a:latin typeface="Merriweather" panose="00000500000000000000" pitchFamily="2" charset="0"/>
              </a:rPr>
              <a:t>(Ring user, Chitungwiza)</a:t>
            </a:r>
          </a:p>
          <a:p>
            <a:pPr marL="342891" lvl="1" indent="0">
              <a:buNone/>
            </a:pPr>
            <a:endParaRPr lang="en-US" sz="2000" i="1">
              <a:solidFill>
                <a:srgbClr val="222222"/>
              </a:solidFill>
              <a:latin typeface="Merriweather" panose="00000500000000000000" pitchFamily="2" charset="0"/>
            </a:endParaRPr>
          </a:p>
          <a:p>
            <a:pPr marL="342891" lvl="1" indent="0">
              <a:buNone/>
            </a:pPr>
            <a:r>
              <a:rPr lang="en-US" sz="2000" b="0" i="1">
                <a:solidFill>
                  <a:srgbClr val="222222"/>
                </a:solidFill>
                <a:effectLst/>
                <a:latin typeface="Merriweather" panose="00000500000000000000" pitchFamily="2" charset="0"/>
              </a:rPr>
              <a:t>“.. because when you stay with people for some time you develop the self-esteem driving away the fear. So, as I stayed with the service providers, they became my friends and had gone through for me, and I became an expert [in using the ring].” </a:t>
            </a:r>
          </a:p>
          <a:p>
            <a:pPr marL="342891" lvl="1" indent="0">
              <a:buNone/>
            </a:pPr>
            <a:r>
              <a:rPr lang="en-US" sz="2000" b="0" i="1">
                <a:solidFill>
                  <a:srgbClr val="222222"/>
                </a:solidFill>
                <a:effectLst/>
                <a:latin typeface="Merriweather" panose="00000500000000000000" pitchFamily="2" charset="0"/>
              </a:rPr>
              <a:t>(Ring user, Kampala)</a:t>
            </a:r>
            <a:r>
              <a:rPr lang="en-US" sz="2000" b="0" i="1" baseline="30000">
                <a:solidFill>
                  <a:srgbClr val="222222"/>
                </a:solidFill>
                <a:effectLst/>
                <a:latin typeface="Merriweather" panose="00000500000000000000" pitchFamily="2" charset="0"/>
              </a:rPr>
              <a:t>12</a:t>
            </a:r>
          </a:p>
          <a:p>
            <a:pPr marL="342891" lvl="1" indent="0">
              <a:buNone/>
            </a:pPr>
            <a:endParaRPr lang="en-US" sz="2000" i="1">
              <a:solidFill>
                <a:srgbClr val="222222"/>
              </a:solidFill>
              <a:latin typeface="Merriweather" panose="00000500000000000000" pitchFamily="2" charset="0"/>
            </a:endParaRPr>
          </a:p>
          <a:p>
            <a:pPr marL="342891" lvl="1" indent="0">
              <a:buNone/>
            </a:pPr>
            <a:endParaRPr lang="en-US" sz="2000" i="1">
              <a:solidFill>
                <a:schemeClr val="accent4">
                  <a:lumMod val="75000"/>
                </a:schemeClr>
              </a:solidFill>
            </a:endParaRPr>
          </a:p>
        </p:txBody>
      </p:sp>
      <p:sp>
        <p:nvSpPr>
          <p:cNvPr id="5" name="TextBox 4">
            <a:extLst>
              <a:ext uri="{FF2B5EF4-FFF2-40B4-BE49-F238E27FC236}">
                <a16:creationId xmlns:a16="http://schemas.microsoft.com/office/drawing/2014/main" id="{F1DBABB9-3496-9A4B-1E28-E50845F070E1}"/>
              </a:ext>
            </a:extLst>
          </p:cNvPr>
          <p:cNvSpPr txBox="1"/>
          <p:nvPr/>
        </p:nvSpPr>
        <p:spPr>
          <a:xfrm>
            <a:off x="2237886" y="6550222"/>
            <a:ext cx="5625258" cy="307777"/>
          </a:xfrm>
          <a:prstGeom prst="rect">
            <a:avLst/>
          </a:prstGeom>
          <a:noFill/>
        </p:spPr>
        <p:txBody>
          <a:bodyPr wrap="none" rtlCol="0">
            <a:spAutoFit/>
          </a:bodyPr>
          <a:lstStyle/>
          <a:p>
            <a:r>
              <a:rPr lang="en-US" sz="1400" baseline="30000"/>
              <a:t>12</a:t>
            </a:r>
            <a:r>
              <a:rPr lang="en-US" sz="1400"/>
              <a:t>Montgomery ET, et al. Acceptability of the dapivirine vaginal ring. 2023</a:t>
            </a:r>
          </a:p>
        </p:txBody>
      </p:sp>
      <p:pic>
        <p:nvPicPr>
          <p:cNvPr id="7" name="Picture 2">
            <a:extLst>
              <a:ext uri="{FF2B5EF4-FFF2-40B4-BE49-F238E27FC236}">
                <a16:creationId xmlns:a16="http://schemas.microsoft.com/office/drawing/2014/main" id="{34F25D51-B234-0769-BAC8-779B2183016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F9DD44-027A-B32A-1B6C-F9BAE60AD9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3738746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1B97-3E67-D5C5-4849-29FF01F569E1}"/>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Conclusions</a:t>
            </a:r>
          </a:p>
        </p:txBody>
      </p:sp>
      <p:sp>
        <p:nvSpPr>
          <p:cNvPr id="3" name="Content Placeholder 2">
            <a:extLst>
              <a:ext uri="{FF2B5EF4-FFF2-40B4-BE49-F238E27FC236}">
                <a16:creationId xmlns:a16="http://schemas.microsoft.com/office/drawing/2014/main" id="{03CF8582-D8F6-CD88-5A23-08E62A827603}"/>
              </a:ext>
            </a:extLst>
          </p:cNvPr>
          <p:cNvSpPr>
            <a:spLocks noGrp="1"/>
          </p:cNvSpPr>
          <p:nvPr>
            <p:ph idx="1"/>
          </p:nvPr>
        </p:nvSpPr>
        <p:spPr/>
        <p:txBody>
          <a:bodyPr/>
          <a:lstStyle/>
          <a:p>
            <a:pPr marL="0" marR="0" indent="0" algn="ctr">
              <a:spcBef>
                <a:spcPts val="0"/>
              </a:spcBef>
              <a:spcAft>
                <a:spcPts val="0"/>
              </a:spcAft>
              <a:buNone/>
            </a:pPr>
            <a:r>
              <a:rPr lang="en-US" sz="3200" b="1" i="1">
                <a:solidFill>
                  <a:schemeClr val="accent4"/>
                </a:solidFill>
                <a:effectLst/>
                <a:latin typeface="Calibri" panose="020F0502020204030204" pitchFamily="34" charset="0"/>
                <a:ea typeface="Tahoma" panose="020B0604030504040204" pitchFamily="34" charset="0"/>
                <a:cs typeface="Tahoma" panose="020B0604030504040204" pitchFamily="34" charset="0"/>
              </a:rPr>
              <a:t>The PrEP ring has a favorable safety profile </a:t>
            </a:r>
          </a:p>
          <a:p>
            <a:pPr marL="0" marR="0" indent="0" algn="ctr">
              <a:spcBef>
                <a:spcPts val="0"/>
              </a:spcBef>
              <a:spcAft>
                <a:spcPts val="0"/>
              </a:spcAft>
              <a:buNone/>
            </a:pPr>
            <a:r>
              <a:rPr lang="en-US" sz="3200" b="1" i="1">
                <a:solidFill>
                  <a:schemeClr val="accent4"/>
                </a:solidFill>
                <a:effectLst/>
                <a:latin typeface="Calibri" panose="020F0502020204030204" pitchFamily="34" charset="0"/>
                <a:ea typeface="Tahoma" panose="020B0604030504040204" pitchFamily="34" charset="0"/>
                <a:cs typeface="Tahoma" panose="020B0604030504040204" pitchFamily="34" charset="0"/>
              </a:rPr>
              <a:t>among pregnant women and their infants. </a:t>
            </a:r>
            <a:endParaRPr lang="en-US" sz="3200" b="1">
              <a:solidFill>
                <a:schemeClr val="accent4"/>
              </a:solidFill>
              <a:effectLst/>
              <a:latin typeface="Calibri" panose="020F0502020204030204" pitchFamily="34" charset="0"/>
              <a:ea typeface="Tahoma" panose="020B0604030504040204" pitchFamily="34" charset="0"/>
              <a:cs typeface="Tahoma" panose="020B0604030504040204" pitchFamily="34" charset="0"/>
            </a:endParaRPr>
          </a:p>
          <a:p>
            <a:pPr marL="342900" marR="0" lvl="0" indent="-342900">
              <a:spcBef>
                <a:spcPts val="600"/>
              </a:spcBef>
              <a:spcAft>
                <a:spcPts val="0"/>
              </a:spcAft>
              <a:buClr>
                <a:srgbClr val="05676D"/>
              </a:buClr>
              <a:buFont typeface="Symbol" panose="05050102010706020507" pitchFamily="18" charset="2"/>
              <a:buChar char=""/>
            </a:pPr>
            <a:r>
              <a:rPr lang="en-US">
                <a:effectLst/>
                <a:uFill>
                  <a:solidFill>
                    <a:srgbClr val="FFFFFF"/>
                  </a:solidFill>
                </a:uFill>
                <a:latin typeface="Calibri" panose="020F0502020204030204" pitchFamily="34" charset="0"/>
                <a:ea typeface="Calibri" panose="020F0502020204030204" pitchFamily="34" charset="0"/>
                <a:cs typeface="Times New Roman" panose="02020603050405020304" pitchFamily="18" charset="0"/>
              </a:rPr>
              <a:t>Both products were well-tolerated with no SAEs associated with either product when used during the second and third trimesters of pregnancy.</a:t>
            </a:r>
          </a:p>
          <a:p>
            <a:pPr marL="342900" marR="0" lvl="0" indent="-342900">
              <a:spcBef>
                <a:spcPts val="600"/>
              </a:spcBef>
              <a:spcAft>
                <a:spcPts val="0"/>
              </a:spcAft>
              <a:buClr>
                <a:srgbClr val="05676D"/>
              </a:buClr>
              <a:buFont typeface="Symbol" panose="05050102010706020507" pitchFamily="18" charset="2"/>
              <a:buChar char=""/>
            </a:pPr>
            <a:r>
              <a:rPr lang="en-US">
                <a:effectLst/>
                <a:uFill>
                  <a:solidFill>
                    <a:srgbClr val="FFFFFF"/>
                  </a:solidFill>
                </a:uFill>
                <a:latin typeface="Calibri" panose="020F0502020204030204" pitchFamily="34" charset="0"/>
                <a:ea typeface="Calibri" panose="020F0502020204030204" pitchFamily="34" charset="0"/>
                <a:cs typeface="Times New Roman" panose="02020603050405020304" pitchFamily="18" charset="0"/>
              </a:rPr>
              <a:t>Adverse pregnancy outcomes, pregnancy complications, and adverse infant outcomes were uncommon and similar to background rates observed in the local communities.</a:t>
            </a:r>
          </a:p>
          <a:p>
            <a:pPr marL="342900" marR="0" lvl="0" indent="-342900">
              <a:spcBef>
                <a:spcPts val="600"/>
              </a:spcBef>
              <a:spcAft>
                <a:spcPts val="0"/>
              </a:spcAft>
              <a:buClr>
                <a:srgbClr val="05676D"/>
              </a:buClr>
              <a:buFont typeface="Symbol" panose="05050102010706020507" pitchFamily="18" charset="2"/>
              <a:buChar char=""/>
            </a:pPr>
            <a:r>
              <a:rPr lang="en-US">
                <a:effectLst/>
                <a:uFill>
                  <a:solidFill>
                    <a:srgbClr val="FFFFFF"/>
                  </a:solidFill>
                </a:uFill>
                <a:latin typeface="Calibri" panose="020F0502020204030204" pitchFamily="34" charset="0"/>
                <a:ea typeface="Calibri" panose="020F0502020204030204" pitchFamily="34" charset="0"/>
                <a:cs typeface="Times New Roman" panose="02020603050405020304" pitchFamily="18" charset="0"/>
              </a:rPr>
              <a:t>These results, along with safety data during early pregnancy from ASPIRE/EMBRACE, support PrEP ring use for pregnant women. </a:t>
            </a:r>
          </a:p>
          <a:p>
            <a:pPr marL="0" indent="0">
              <a:buNone/>
            </a:pPr>
            <a:endParaRPr lang="en-US"/>
          </a:p>
        </p:txBody>
      </p:sp>
      <p:pic>
        <p:nvPicPr>
          <p:cNvPr id="6" name="Picture 2">
            <a:extLst>
              <a:ext uri="{FF2B5EF4-FFF2-40B4-BE49-F238E27FC236}">
                <a16:creationId xmlns:a16="http://schemas.microsoft.com/office/drawing/2014/main" id="{4E1FC684-63C3-404D-1339-66CC20EB5B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72B548-6B95-71F6-25D7-2ADEE7CDB6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776103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2691-64C0-7CF0-7A70-ED8518E28DBC}"/>
              </a:ext>
            </a:extLst>
          </p:cNvPr>
          <p:cNvSpPr>
            <a:spLocks noGrp="1"/>
          </p:cNvSpPr>
          <p:nvPr>
            <p:ph type="title"/>
          </p:nvPr>
        </p:nvSpPr>
        <p:spPr/>
        <p:txBody>
          <a:bodyPr/>
          <a:lstStyle/>
          <a:p>
            <a:pPr>
              <a:lnSpc>
                <a:spcPts val="2850"/>
              </a:lnSpc>
              <a:spcBef>
                <a:spcPct val="20000"/>
              </a:spcBef>
              <a:spcAft>
                <a:spcPts val="0"/>
              </a:spcAft>
            </a:pPr>
            <a:r>
              <a:rPr lang="en-US" sz="3200" b="1">
                <a:solidFill>
                  <a:schemeClr val="accent4"/>
                </a:solidFill>
                <a:latin typeface="+mn-lt"/>
                <a:ea typeface="+mn-ea"/>
                <a:cs typeface="+mn-cs"/>
              </a:rPr>
              <a:t>Acknowledgments</a:t>
            </a:r>
          </a:p>
        </p:txBody>
      </p:sp>
      <p:sp>
        <p:nvSpPr>
          <p:cNvPr id="3" name="Content Placeholder 2">
            <a:extLst>
              <a:ext uri="{FF2B5EF4-FFF2-40B4-BE49-F238E27FC236}">
                <a16:creationId xmlns:a16="http://schemas.microsoft.com/office/drawing/2014/main" id="{396E6843-4B1A-8EC7-9AEC-161138C7099E}"/>
              </a:ext>
            </a:extLst>
          </p:cNvPr>
          <p:cNvSpPr>
            <a:spLocks noGrp="1"/>
          </p:cNvSpPr>
          <p:nvPr>
            <p:ph sz="half" idx="1"/>
          </p:nvPr>
        </p:nvSpPr>
        <p:spPr>
          <a:xfrm>
            <a:off x="134471" y="1600202"/>
            <a:ext cx="11739282" cy="4969649"/>
          </a:xfrm>
        </p:spPr>
        <p:txBody>
          <a:bodyPr/>
          <a:lstStyle/>
          <a:p>
            <a:r>
              <a:rPr lang="en-US" sz="2000" b="1">
                <a:solidFill>
                  <a:schemeClr val="accent4"/>
                </a:solidFill>
              </a:rPr>
              <a:t>Participants for their time, commitment, and trust</a:t>
            </a:r>
          </a:p>
          <a:p>
            <a:r>
              <a:rPr lang="en-US" sz="1600" b="1"/>
              <a:t>Study sites: </a:t>
            </a:r>
            <a:r>
              <a:rPr lang="en-US" sz="1600"/>
              <a:t>Luis </a:t>
            </a:r>
            <a:r>
              <a:rPr lang="en-US" sz="1600" err="1"/>
              <a:t>Gadama</a:t>
            </a:r>
            <a:r>
              <a:rPr lang="en-US" sz="1600"/>
              <a:t>, MBBS, FCOG (SA), MMED UCT (</a:t>
            </a:r>
            <a:r>
              <a:rPr lang="en-US" sz="1600" err="1"/>
              <a:t>IoR</a:t>
            </a:r>
            <a:r>
              <a:rPr lang="en-US" sz="1600"/>
              <a:t>), </a:t>
            </a:r>
            <a:r>
              <a:rPr lang="en-US" sz="1600" err="1"/>
              <a:t>Linly</a:t>
            </a:r>
            <a:r>
              <a:rPr lang="en-US" sz="1600"/>
              <a:t> </a:t>
            </a:r>
            <a:r>
              <a:rPr lang="en-US" sz="1600" err="1"/>
              <a:t>Seyama</a:t>
            </a:r>
            <a:r>
              <a:rPr lang="en-US" sz="1600"/>
              <a:t>, </a:t>
            </a:r>
            <a:r>
              <a:rPr lang="en-US" sz="1600" err="1"/>
              <a:t>Msc</a:t>
            </a:r>
            <a:r>
              <a:rPr lang="en-US" sz="1600"/>
              <a:t>, RNM (Study Coordinator [SC]), </a:t>
            </a:r>
            <a:r>
              <a:rPr lang="en-US" sz="1600" err="1"/>
              <a:t>Vitumbiko</a:t>
            </a:r>
            <a:r>
              <a:rPr lang="en-US" sz="1600"/>
              <a:t> D. </a:t>
            </a:r>
            <a:r>
              <a:rPr lang="en-US" sz="1600" err="1"/>
              <a:t>Mandiwa</a:t>
            </a:r>
            <a:r>
              <a:rPr lang="en-US" sz="1600"/>
              <a:t>, MBBS (SC), </a:t>
            </a:r>
            <a:r>
              <a:rPr lang="en-US" sz="1600" err="1"/>
              <a:t>Sufia</a:t>
            </a:r>
            <a:r>
              <a:rPr lang="en-US" sz="1600"/>
              <a:t> </a:t>
            </a:r>
            <a:r>
              <a:rPr lang="en-US" sz="1600" err="1"/>
              <a:t>Dadabhai</a:t>
            </a:r>
            <a:r>
              <a:rPr lang="en-US" sz="1600"/>
              <a:t>, PhD (Clinical Research Site [CRS] Leader), and Taha E. Taha, PhD (Clinical Trials Unit Principal Investigator [CTU PI]), Johns Hopkins University (JHU) Research Project; </a:t>
            </a:r>
            <a:r>
              <a:rPr lang="en-US" sz="1600" err="1"/>
              <a:t>Clemensia</a:t>
            </a:r>
            <a:r>
              <a:rPr lang="en-US" sz="1600"/>
              <a:t> </a:t>
            </a:r>
            <a:r>
              <a:rPr lang="en-US" sz="1600" err="1"/>
              <a:t>Nakabiito</a:t>
            </a:r>
            <a:r>
              <a:rPr lang="en-US" sz="1600"/>
              <a:t>, MBChB, </a:t>
            </a:r>
            <a:r>
              <a:rPr lang="en-US" sz="1600" err="1"/>
              <a:t>MMed</a:t>
            </a:r>
            <a:r>
              <a:rPr lang="en-US" sz="1600"/>
              <a:t> (</a:t>
            </a:r>
            <a:r>
              <a:rPr lang="en-US" sz="1600" err="1"/>
              <a:t>IoR</a:t>
            </a:r>
            <a:r>
              <a:rPr lang="en-US" sz="1600"/>
              <a:t>), </a:t>
            </a:r>
            <a:r>
              <a:rPr lang="en-US" sz="1600" err="1"/>
              <a:t>Phionah</a:t>
            </a:r>
            <a:r>
              <a:rPr lang="en-US" sz="1600"/>
              <a:t> Bridget </a:t>
            </a:r>
            <a:r>
              <a:rPr lang="en-US" sz="1600" err="1"/>
              <a:t>Kibalama</a:t>
            </a:r>
            <a:r>
              <a:rPr lang="en-US" sz="1600"/>
              <a:t> </a:t>
            </a:r>
            <a:r>
              <a:rPr lang="en-US" sz="1600" err="1"/>
              <a:t>Ssemambo</a:t>
            </a:r>
            <a:r>
              <a:rPr lang="en-US" sz="1600"/>
              <a:t>, </a:t>
            </a:r>
            <a:r>
              <a:rPr lang="en-US" sz="1600" err="1"/>
              <a:t>MBchB</a:t>
            </a:r>
            <a:r>
              <a:rPr lang="en-US" sz="1600"/>
              <a:t>, MSc PH (SC), and Mary Glenn Fowler, MD, MPH (CTU PI), Makerere University - Johns Hopkins University (MU-JHU) Research Collaboration; Lee </a:t>
            </a:r>
            <a:r>
              <a:rPr lang="en-US" sz="1600" err="1"/>
              <a:t>Fairlie</a:t>
            </a:r>
            <a:r>
              <a:rPr lang="en-US" sz="1600"/>
              <a:t>, MBChB, </a:t>
            </a:r>
            <a:r>
              <a:rPr lang="en-US" sz="1600" err="1"/>
              <a:t>FCPaeds</a:t>
            </a:r>
            <a:r>
              <a:rPr lang="en-US" sz="1600"/>
              <a:t> (Protocol Co-Chair, </a:t>
            </a:r>
            <a:r>
              <a:rPr lang="en-US" sz="1600" err="1"/>
              <a:t>IoR</a:t>
            </a:r>
            <a:r>
              <a:rPr lang="en-US" sz="1600"/>
              <a:t>), Carlotta Mabuza, BS, PGDip, Dip (SC), </a:t>
            </a:r>
            <a:r>
              <a:rPr lang="en-US" sz="1600" err="1"/>
              <a:t>Hermien</a:t>
            </a:r>
            <a:r>
              <a:rPr lang="en-US" sz="1600"/>
              <a:t> </a:t>
            </a:r>
            <a:r>
              <a:rPr lang="en-US" sz="1600" err="1"/>
              <a:t>Gous</a:t>
            </a:r>
            <a:r>
              <a:rPr lang="en-US" sz="1600"/>
              <a:t>, PharmD (CRS Leader), and </a:t>
            </a:r>
            <a:r>
              <a:rPr lang="en-US" sz="1600" err="1"/>
              <a:t>Ringson</a:t>
            </a:r>
            <a:r>
              <a:rPr lang="en-US" sz="1600"/>
              <a:t> </a:t>
            </a:r>
            <a:r>
              <a:rPr lang="en-US" sz="1600" err="1"/>
              <a:t>Ngozo</a:t>
            </a:r>
            <a:r>
              <a:rPr lang="en-US" sz="1600"/>
              <a:t>, DipEd (Community Working Group [CWG] Representative), Wits RHI </a:t>
            </a:r>
            <a:r>
              <a:rPr lang="en-US" sz="1600" err="1"/>
              <a:t>Shandukani</a:t>
            </a:r>
            <a:r>
              <a:rPr lang="en-US" sz="1600"/>
              <a:t> Research Centre; Felix Mhlanga, MBChB, </a:t>
            </a:r>
            <a:r>
              <a:rPr lang="en-US" sz="1600" err="1"/>
              <a:t>MMed</a:t>
            </a:r>
            <a:r>
              <a:rPr lang="en-US" sz="1600"/>
              <a:t> (PC), Nyaradzo M. </a:t>
            </a:r>
            <a:r>
              <a:rPr lang="en-US" sz="1600" err="1"/>
              <a:t>Mgodi</a:t>
            </a:r>
            <a:r>
              <a:rPr lang="en-US" sz="1600"/>
              <a:t>, MBChB, </a:t>
            </a:r>
            <a:r>
              <a:rPr lang="en-US" sz="1600" err="1"/>
              <a:t>Mmed</a:t>
            </a:r>
            <a:r>
              <a:rPr lang="en-US" sz="1600"/>
              <a:t>, (</a:t>
            </a:r>
            <a:r>
              <a:rPr lang="en-US" sz="1600" err="1"/>
              <a:t>IoR</a:t>
            </a:r>
            <a:r>
              <a:rPr lang="en-US" sz="1600"/>
              <a:t>), </a:t>
            </a:r>
            <a:r>
              <a:rPr lang="en-US" sz="1600" err="1"/>
              <a:t>Petina</a:t>
            </a:r>
            <a:r>
              <a:rPr lang="en-US" sz="1600"/>
              <a:t> </a:t>
            </a:r>
            <a:r>
              <a:rPr lang="en-US" sz="1600" err="1"/>
              <a:t>Musara</a:t>
            </a:r>
            <a:r>
              <a:rPr lang="en-US" sz="1600"/>
              <a:t>, BSW (SC), and Z. Mike </a:t>
            </a:r>
            <a:r>
              <a:rPr lang="en-US" sz="1600" err="1"/>
              <a:t>Chirenje</a:t>
            </a:r>
            <a:r>
              <a:rPr lang="en-US" sz="1600"/>
              <a:t>, MD, FRCOG (CTU PI), University of Zimbabwe Clinical Trials Research Centre (UZ-CTRC)</a:t>
            </a:r>
          </a:p>
          <a:p>
            <a:r>
              <a:rPr lang="en-US" sz="1600" b="1"/>
              <a:t>Interim review panel</a:t>
            </a:r>
            <a:r>
              <a:rPr lang="en-US" sz="1600"/>
              <a:t>: Deborah M. Money, MD, FRCSC; Annie Lyerly, MD, MA; Richard </a:t>
            </a:r>
            <a:r>
              <a:rPr lang="en-US" sz="1600" err="1"/>
              <a:t>Adanu</a:t>
            </a:r>
            <a:r>
              <a:rPr lang="en-US" sz="1600"/>
              <a:t>, PhD; Professor Ellen Chirwa, PhD MRNM; Paige Williams, PhD, MS; Charles </a:t>
            </a:r>
            <a:r>
              <a:rPr lang="en-US" sz="1600" err="1"/>
              <a:t>Shey</a:t>
            </a:r>
            <a:r>
              <a:rPr lang="en-US" sz="1600"/>
              <a:t> </a:t>
            </a:r>
            <a:r>
              <a:rPr lang="en-US" sz="1600" err="1"/>
              <a:t>Wiysonge</a:t>
            </a:r>
            <a:r>
              <a:rPr lang="en-US" sz="1600"/>
              <a:t>, MD, PhD; Dorothy </a:t>
            </a:r>
            <a:r>
              <a:rPr lang="en-US" sz="1600" err="1"/>
              <a:t>Mbori-Ngacha</a:t>
            </a:r>
            <a:r>
              <a:rPr lang="en-US" sz="1600"/>
              <a:t>, MBChB, </a:t>
            </a:r>
            <a:r>
              <a:rPr lang="en-US" sz="1600" err="1"/>
              <a:t>MMed</a:t>
            </a:r>
            <a:r>
              <a:rPr lang="en-US" sz="1600"/>
              <a:t>, MPH</a:t>
            </a:r>
          </a:p>
          <a:p>
            <a:r>
              <a:rPr lang="en-US" sz="1600" b="1"/>
              <a:t>Study products: </a:t>
            </a:r>
            <a:r>
              <a:rPr lang="en-US" sz="1600"/>
              <a:t>The dapivirine vaginal rings used in this study were developed and supplied by the International Partnership for Microbicides (IPM). Oral tenofovir disoproxil fumarate/emtricitabine (TDF/FTC) was donated by Gilead Sciences. </a:t>
            </a:r>
          </a:p>
          <a:p>
            <a:r>
              <a:rPr lang="en-US" sz="1600" b="1"/>
              <a:t>Funders: </a:t>
            </a:r>
            <a:r>
              <a:rPr lang="en-US" sz="1600"/>
              <a:t>The study was designed and implemented by the Microbicide Trials Network (MTN). From 2006 until November 30, 2021, the MTN was an HIV/AIDS clinical trial network funded by the National Institute of Allergy and Infectious Diseases (UM1AI068633, UM1AI068615, UM1AI106707), with co-funding from the Eunice Kennedy Shriver National Institute of Child Health and Human Development and the National Institute of Mental Health, all components of the U.S. National Institutes of Health (NIH). The content is solely the responsibility of the authors and does not necessarily represent the official views of the National Institutes of Health. </a:t>
            </a:r>
          </a:p>
          <a:p>
            <a:endParaRPr lang="en-US" sz="1600"/>
          </a:p>
        </p:txBody>
      </p:sp>
      <p:pic>
        <p:nvPicPr>
          <p:cNvPr id="4" name="Picture 3">
            <a:extLst>
              <a:ext uri="{FF2B5EF4-FFF2-40B4-BE49-F238E27FC236}">
                <a16:creationId xmlns:a16="http://schemas.microsoft.com/office/drawing/2014/main" id="{512CC6DA-997A-D333-FB6C-238E2C64EA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5057" y="6083198"/>
            <a:ext cx="897295" cy="644058"/>
          </a:xfrm>
          <a:prstGeom prst="rect">
            <a:avLst/>
          </a:prstGeom>
        </p:spPr>
      </p:pic>
      <p:pic>
        <p:nvPicPr>
          <p:cNvPr id="6" name="Picture 2">
            <a:extLst>
              <a:ext uri="{FF2B5EF4-FFF2-40B4-BE49-F238E27FC236}">
                <a16:creationId xmlns:a16="http://schemas.microsoft.com/office/drawing/2014/main" id="{D83C412B-B911-E7FA-A62E-96F8B8631D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20" y="417855"/>
            <a:ext cx="1586764" cy="60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21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612E4-9B25-183D-FD5E-66E7E4541A4D}"/>
              </a:ext>
            </a:extLst>
          </p:cNvPr>
          <p:cNvSpPr>
            <a:spLocks noGrp="1"/>
          </p:cNvSpPr>
          <p:nvPr>
            <p:ph type="body" sz="quarter" idx="13"/>
          </p:nvPr>
        </p:nvSpPr>
        <p:spPr/>
        <p:txBody>
          <a:bodyPr/>
          <a:lstStyle/>
          <a:p>
            <a:r>
              <a:rPr lang="en-US"/>
              <a:t>4</a:t>
            </a:r>
          </a:p>
        </p:txBody>
      </p:sp>
      <p:sp>
        <p:nvSpPr>
          <p:cNvPr id="3" name="Text Placeholder 2">
            <a:extLst>
              <a:ext uri="{FF2B5EF4-FFF2-40B4-BE49-F238E27FC236}">
                <a16:creationId xmlns:a16="http://schemas.microsoft.com/office/drawing/2014/main" id="{B0171E8E-A474-F7D0-E287-0D6B70A43737}"/>
              </a:ext>
            </a:extLst>
          </p:cNvPr>
          <p:cNvSpPr>
            <a:spLocks noGrp="1"/>
          </p:cNvSpPr>
          <p:nvPr>
            <p:ph type="body" sz="quarter" idx="14"/>
          </p:nvPr>
        </p:nvSpPr>
        <p:spPr/>
        <p:txBody>
          <a:bodyPr/>
          <a:lstStyle/>
          <a:p>
            <a:r>
              <a:rPr lang="en-US"/>
              <a:t>Summary and Recommendations</a:t>
            </a:r>
          </a:p>
        </p:txBody>
      </p:sp>
    </p:spTree>
    <p:extLst>
      <p:ext uri="{BB962C8B-B14F-4D97-AF65-F5344CB8AC3E}">
        <p14:creationId xmlns:p14="http://schemas.microsoft.com/office/powerpoint/2010/main" val="369336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6C68-B6BC-9BFA-4E3D-15F066883D9A}"/>
              </a:ext>
            </a:extLst>
          </p:cNvPr>
          <p:cNvSpPr>
            <a:spLocks noGrp="1"/>
          </p:cNvSpPr>
          <p:nvPr>
            <p:ph type="title"/>
          </p:nvPr>
        </p:nvSpPr>
        <p:spPr/>
        <p:txBody>
          <a:bodyPr/>
          <a:lstStyle/>
          <a:p>
            <a:r>
              <a:rPr lang="en-US"/>
              <a:t>Summary and recommendations</a:t>
            </a:r>
          </a:p>
        </p:txBody>
      </p:sp>
      <p:sp>
        <p:nvSpPr>
          <p:cNvPr id="3" name="Content Placeholder 2">
            <a:extLst>
              <a:ext uri="{FF2B5EF4-FFF2-40B4-BE49-F238E27FC236}">
                <a16:creationId xmlns:a16="http://schemas.microsoft.com/office/drawing/2014/main" id="{C0CD7A1B-46CA-D755-385C-9A41FE7D061D}"/>
              </a:ext>
            </a:extLst>
          </p:cNvPr>
          <p:cNvSpPr>
            <a:spLocks noGrp="1"/>
          </p:cNvSpPr>
          <p:nvPr>
            <p:ph idx="1"/>
          </p:nvPr>
        </p:nvSpPr>
        <p:spPr>
          <a:xfrm>
            <a:off x="838200" y="1350337"/>
            <a:ext cx="9677400" cy="4406228"/>
          </a:xfrm>
        </p:spPr>
        <p:txBody>
          <a:bodyPr/>
          <a:lstStyle/>
          <a:p>
            <a:r>
              <a:rPr lang="en-US">
                <a:effectLst/>
                <a:latin typeface="+mn-lt"/>
              </a:rPr>
              <a:t>Incident HIV infection during pregnancy and the postnatal period is high and associated with a higher likelihood of vertical transmission</a:t>
            </a:r>
          </a:p>
          <a:p>
            <a:r>
              <a:rPr lang="en-US">
                <a:latin typeface="+mn-lt"/>
              </a:rPr>
              <a:t>Pregnant and breastfeeding women </a:t>
            </a:r>
            <a:r>
              <a:rPr lang="en-US" b="1">
                <a:latin typeface="+mn-lt"/>
              </a:rPr>
              <a:t>need and deserve more options </a:t>
            </a:r>
            <a:r>
              <a:rPr lang="en-US">
                <a:latin typeface="+mn-lt"/>
              </a:rPr>
              <a:t>for prevention, including the PrEP ring</a:t>
            </a:r>
          </a:p>
          <a:p>
            <a:r>
              <a:rPr lang="en-US">
                <a:latin typeface="+mn-lt"/>
              </a:rPr>
              <a:t>Pregnant and breastfeeding women found the ring to be highly acceptable and easy to use. </a:t>
            </a:r>
          </a:p>
          <a:p>
            <a:r>
              <a:rPr lang="en-US" b="1" i="1">
                <a:solidFill>
                  <a:srgbClr val="05676D"/>
                </a:solidFill>
                <a:latin typeface="+mn-lt"/>
                <a:ea typeface="Tahoma" panose="020B0604030504040204" pitchFamily="34" charset="0"/>
                <a:cs typeface="Tahoma" panose="020B0604030504040204" pitchFamily="34" charset="0"/>
              </a:rPr>
              <a:t>The PrEP ring has a favorable safety profile among pregnant and breastfeeding women and their infants</a:t>
            </a:r>
          </a:p>
          <a:p>
            <a:pPr marL="0" indent="0">
              <a:buNone/>
            </a:pPr>
            <a:endParaRPr lang="en-US">
              <a:latin typeface="+mn-lt"/>
            </a:endParaRPr>
          </a:p>
        </p:txBody>
      </p:sp>
      <p:sp>
        <p:nvSpPr>
          <p:cNvPr id="4" name="Rectangle: Rounded Corners 3">
            <a:extLst>
              <a:ext uri="{FF2B5EF4-FFF2-40B4-BE49-F238E27FC236}">
                <a16:creationId xmlns:a16="http://schemas.microsoft.com/office/drawing/2014/main" id="{9748D30D-C3B6-98BE-4097-0ADD17DA0A2C}"/>
              </a:ext>
            </a:extLst>
          </p:cNvPr>
          <p:cNvSpPr/>
          <p:nvPr/>
        </p:nvSpPr>
        <p:spPr>
          <a:xfrm>
            <a:off x="371944" y="5391241"/>
            <a:ext cx="10386392" cy="117420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indent="0" algn="ctr">
              <a:buNone/>
            </a:pPr>
            <a:r>
              <a:rPr lang="en-US" sz="3600">
                <a:latin typeface="+mn-lt"/>
              </a:rPr>
              <a:t>Recommendation: PrEP ring should be made available to PBFW with appropriate risk/benefit counseling</a:t>
            </a:r>
          </a:p>
        </p:txBody>
      </p:sp>
    </p:spTree>
    <p:extLst>
      <p:ext uri="{BB962C8B-B14F-4D97-AF65-F5344CB8AC3E}">
        <p14:creationId xmlns:p14="http://schemas.microsoft.com/office/powerpoint/2010/main" val="73804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72976-BA0D-D46A-6939-BD9F31C26CB0}"/>
              </a:ext>
            </a:extLst>
          </p:cNvPr>
          <p:cNvSpPr>
            <a:spLocks noGrp="1"/>
          </p:cNvSpPr>
          <p:nvPr>
            <p:ph type="body" sz="quarter" idx="10"/>
          </p:nvPr>
        </p:nvSpPr>
        <p:spPr/>
        <p:txBody>
          <a:bodyPr>
            <a:normAutofit fontScale="85000" lnSpcReduction="10000"/>
          </a:bodyPr>
          <a:lstStyle/>
          <a:p>
            <a:r>
              <a:rPr lang="en-US"/>
              <a:t>Thank you to Lisa Noguchi, Katherine Bunge, Ashley Mayo, Katie Williams, Katie Schwartz, Rose Wilcher, and Stevie Daniels for the development, review, and edit of this deck. Special thanks to the MOSAIC country teams and NextGen Squad for their review, and B-PROTECTED and DELIVER study teams for the slides on study findings. </a:t>
            </a:r>
          </a:p>
          <a:p>
            <a:endParaRPr lang="en-US"/>
          </a:p>
        </p:txBody>
      </p:sp>
    </p:spTree>
    <p:extLst>
      <p:ext uri="{BB962C8B-B14F-4D97-AF65-F5344CB8AC3E}">
        <p14:creationId xmlns:p14="http://schemas.microsoft.com/office/powerpoint/2010/main" val="2962929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110D30-A4C6-139D-6F5B-69A1220A5B34}"/>
              </a:ext>
            </a:extLst>
          </p:cNvPr>
          <p:cNvSpPr>
            <a:spLocks noGrp="1"/>
          </p:cNvSpPr>
          <p:nvPr>
            <p:ph type="body" sz="quarter" idx="13"/>
          </p:nvPr>
        </p:nvSpPr>
        <p:spPr/>
        <p:txBody>
          <a:bodyPr/>
          <a:lstStyle/>
          <a:p>
            <a:r>
              <a:rPr lang="en-US"/>
              <a:t>5</a:t>
            </a:r>
          </a:p>
        </p:txBody>
      </p:sp>
      <p:sp>
        <p:nvSpPr>
          <p:cNvPr id="3" name="Text Placeholder 2">
            <a:extLst>
              <a:ext uri="{FF2B5EF4-FFF2-40B4-BE49-F238E27FC236}">
                <a16:creationId xmlns:a16="http://schemas.microsoft.com/office/drawing/2014/main" id="{307C3E87-095E-1572-5497-2E7E29D47DC8}"/>
              </a:ext>
            </a:extLst>
          </p:cNvPr>
          <p:cNvSpPr>
            <a:spLocks noGrp="1"/>
          </p:cNvSpPr>
          <p:nvPr>
            <p:ph type="body" sz="quarter" idx="14"/>
          </p:nvPr>
        </p:nvSpPr>
        <p:spPr/>
        <p:txBody>
          <a:bodyPr/>
          <a:lstStyle/>
          <a:p>
            <a:r>
              <a:rPr lang="en-US"/>
              <a:t>Slide Annex</a:t>
            </a:r>
          </a:p>
        </p:txBody>
      </p:sp>
    </p:spTree>
    <p:extLst>
      <p:ext uri="{BB962C8B-B14F-4D97-AF65-F5344CB8AC3E}">
        <p14:creationId xmlns:p14="http://schemas.microsoft.com/office/powerpoint/2010/main" val="297445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CSP's Anne Pfitzer speaks with Voice of America about Breastfeeding">
            <a:extLst>
              <a:ext uri="{FF2B5EF4-FFF2-40B4-BE49-F238E27FC236}">
                <a16:creationId xmlns:a16="http://schemas.microsoft.com/office/drawing/2014/main" id="{4D24A5E7-C8CE-43CF-967E-2484A1685B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17"/>
          <a:stretch/>
        </p:blipFill>
        <p:spPr bwMode="auto">
          <a:xfrm>
            <a:off x="0" y="-121443"/>
            <a:ext cx="12268200" cy="72842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F29EC4-AA43-4454-97C9-FB6CC373769B}"/>
              </a:ext>
            </a:extLst>
          </p:cNvPr>
          <p:cNvSpPr/>
          <p:nvPr/>
        </p:nvSpPr>
        <p:spPr>
          <a:xfrm>
            <a:off x="5428155" y="832485"/>
            <a:ext cx="6518401" cy="1049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Childbearing individuals spend a significant part of their lifetime pregnant or breastfeeding</a:t>
            </a:r>
            <a:r>
              <a:rPr kumimoji="0" lang="en-US" sz="2400" b="0" i="0" u="none" strike="noStrike" kern="1200" cap="none" spc="0" normalizeH="0" baseline="30000" noProof="0">
                <a:ln>
                  <a:noFill/>
                </a:ln>
                <a:solidFill>
                  <a:prstClr val="white"/>
                </a:solidFill>
                <a:effectLst/>
                <a:uLnTx/>
                <a:uFillTx/>
                <a:latin typeface="Arial"/>
                <a:ea typeface="+mn-ea"/>
                <a:cs typeface="+mn-cs"/>
              </a:rPr>
              <a:t>1</a:t>
            </a:r>
          </a:p>
        </p:txBody>
      </p:sp>
      <p:sp>
        <p:nvSpPr>
          <p:cNvPr id="3" name="Rectangle 2">
            <a:extLst>
              <a:ext uri="{FF2B5EF4-FFF2-40B4-BE49-F238E27FC236}">
                <a16:creationId xmlns:a16="http://schemas.microsoft.com/office/drawing/2014/main" id="{B2F35499-49B3-1E5A-9E42-70871C0C089D}"/>
              </a:ext>
            </a:extLst>
          </p:cNvPr>
          <p:cNvSpPr/>
          <p:nvPr/>
        </p:nvSpPr>
        <p:spPr>
          <a:xfrm>
            <a:off x="6562826" y="2501518"/>
            <a:ext cx="5459128" cy="11370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ffectLst/>
                <a:latin typeface="Segoe UI" panose="020B0502040204020203" pitchFamily="34" charset="0"/>
              </a:rPr>
              <a:t>Pregnancy and postpartum are times of increased likelihood of HIV acquisition </a:t>
            </a:r>
            <a:r>
              <a:rPr lang="en-US" sz="2400" baseline="30000">
                <a:effectLst/>
                <a:latin typeface="Segoe UI" panose="020B0502040204020203" pitchFamily="34" charset="0"/>
              </a:rPr>
              <a:t>2,3</a:t>
            </a:r>
            <a:endParaRPr lang="en-US" sz="2400" baseline="30000">
              <a:effectLst/>
              <a:latin typeface="Arial" panose="020B0604020202020204" pitchFamily="34" charset="0"/>
            </a:endParaRPr>
          </a:p>
        </p:txBody>
      </p:sp>
      <p:sp>
        <p:nvSpPr>
          <p:cNvPr id="4" name="Rectangle 3">
            <a:extLst>
              <a:ext uri="{FF2B5EF4-FFF2-40B4-BE49-F238E27FC236}">
                <a16:creationId xmlns:a16="http://schemas.microsoft.com/office/drawing/2014/main" id="{FEC2376A-0CB7-D9E1-C2E9-0D2D535727CE}"/>
              </a:ext>
            </a:extLst>
          </p:cNvPr>
          <p:cNvSpPr/>
          <p:nvPr/>
        </p:nvSpPr>
        <p:spPr>
          <a:xfrm>
            <a:off x="6525127" y="4156845"/>
            <a:ext cx="5534526" cy="12438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Incident HIV infection during pregnancy or breastfeeding increases likelihood of vertical transmission to infants</a:t>
            </a:r>
            <a:r>
              <a:rPr lang="en-US" sz="2400" baseline="30000"/>
              <a:t>4,5</a:t>
            </a:r>
            <a:endParaRPr lang="en-US" sz="2400" baseline="30000">
              <a:effectLst/>
              <a:latin typeface="Arial" panose="020B0604020202020204" pitchFamily="34" charset="0"/>
            </a:endParaRPr>
          </a:p>
        </p:txBody>
      </p:sp>
      <p:sp>
        <p:nvSpPr>
          <p:cNvPr id="6" name="TextBox 5">
            <a:extLst>
              <a:ext uri="{FF2B5EF4-FFF2-40B4-BE49-F238E27FC236}">
                <a16:creationId xmlns:a16="http://schemas.microsoft.com/office/drawing/2014/main" id="{E2934D02-67D5-ED4E-F382-4E4760186263}"/>
              </a:ext>
            </a:extLst>
          </p:cNvPr>
          <p:cNvSpPr txBox="1"/>
          <p:nvPr/>
        </p:nvSpPr>
        <p:spPr>
          <a:xfrm>
            <a:off x="7603885" y="5913550"/>
            <a:ext cx="4588115" cy="861774"/>
          </a:xfrm>
          <a:prstGeom prst="rect">
            <a:avLst/>
          </a:prstGeom>
          <a:noFill/>
        </p:spPr>
        <p:txBody>
          <a:bodyPr wrap="none" lIns="91440" tIns="45720" rIns="91440" bIns="45720" rtlCol="0" anchor="t">
            <a:spAutoFit/>
          </a:bodyPr>
          <a:lstStyle/>
          <a:p>
            <a:r>
              <a:rPr lang="en-AU" sz="1000" u="none" baseline="30000">
                <a:solidFill>
                  <a:schemeClr val="bg1"/>
                </a:solidFill>
                <a:effectLst/>
              </a:rPr>
              <a:t>1</a:t>
            </a:r>
            <a:r>
              <a:rPr lang="en-AU" sz="1000" u="none">
                <a:solidFill>
                  <a:schemeClr val="bg1"/>
                </a:solidFill>
                <a:effectLst/>
              </a:rPr>
              <a:t> MEASURE DHS. Demographic and Health Surveys. 2023</a:t>
            </a:r>
          </a:p>
          <a:p>
            <a:r>
              <a:rPr lang="en-AU" sz="1000" u="none" baseline="30000">
                <a:solidFill>
                  <a:schemeClr val="bg1"/>
                </a:solidFill>
                <a:effectLst/>
              </a:rPr>
              <a:t>2</a:t>
            </a:r>
            <a:r>
              <a:rPr lang="en-AU" sz="1000" u="none">
                <a:solidFill>
                  <a:schemeClr val="bg1"/>
                </a:solidFill>
                <a:effectLst/>
              </a:rPr>
              <a:t> Thomson KA, et al. Increased risk of HIV acquisition. 2018 </a:t>
            </a:r>
          </a:p>
          <a:p>
            <a:r>
              <a:rPr lang="en-AU" sz="1000" u="none" baseline="30000">
                <a:solidFill>
                  <a:schemeClr val="bg1"/>
                </a:solidFill>
                <a:effectLst/>
              </a:rPr>
              <a:t>3</a:t>
            </a:r>
            <a:r>
              <a:rPr lang="en-AU" sz="1000" u="none">
                <a:solidFill>
                  <a:schemeClr val="bg1"/>
                </a:solidFill>
                <a:effectLst/>
              </a:rPr>
              <a:t> </a:t>
            </a:r>
            <a:r>
              <a:rPr lang="en-AU" sz="1000" u="none" err="1">
                <a:solidFill>
                  <a:schemeClr val="bg1"/>
                </a:solidFill>
                <a:effectLst/>
              </a:rPr>
              <a:t>Machekano</a:t>
            </a:r>
            <a:r>
              <a:rPr lang="en-AU" sz="1000" u="none">
                <a:solidFill>
                  <a:schemeClr val="bg1"/>
                </a:solidFill>
                <a:effectLst/>
              </a:rPr>
              <a:t> R, et al. HIV incidence among pregnant and postpartum women. 2018. </a:t>
            </a:r>
          </a:p>
          <a:p>
            <a:r>
              <a:rPr lang="en-AU" sz="1000" u="none" baseline="30000">
                <a:solidFill>
                  <a:schemeClr val="bg1"/>
                </a:solidFill>
                <a:effectLst/>
              </a:rPr>
              <a:t>4</a:t>
            </a:r>
            <a:r>
              <a:rPr lang="en-AU" sz="1000" u="none">
                <a:solidFill>
                  <a:schemeClr val="bg1"/>
                </a:solidFill>
                <a:effectLst/>
              </a:rPr>
              <a:t> Drake AL, et al. Incident HIV during pregnancy. 2014. </a:t>
            </a:r>
          </a:p>
          <a:p>
            <a:r>
              <a:rPr lang="en-US" sz="1000" baseline="30000">
                <a:solidFill>
                  <a:schemeClr val="bg1"/>
                </a:solidFill>
              </a:rPr>
              <a:t>5 </a:t>
            </a:r>
            <a:r>
              <a:rPr lang="en-US" sz="1000">
                <a:solidFill>
                  <a:schemeClr val="bg1"/>
                </a:solidFill>
              </a:rPr>
              <a:t>UNAIDS. Global factsheets. 2022.</a:t>
            </a:r>
            <a:endParaRPr lang="en-US">
              <a:solidFill>
                <a:schemeClr val="bg1"/>
              </a:solidFill>
              <a:ea typeface="Calibri"/>
              <a:cs typeface="Calibri"/>
            </a:endParaRPr>
          </a:p>
        </p:txBody>
      </p:sp>
    </p:spTree>
    <p:extLst>
      <p:ext uri="{BB962C8B-B14F-4D97-AF65-F5344CB8AC3E}">
        <p14:creationId xmlns:p14="http://schemas.microsoft.com/office/powerpoint/2010/main" val="313142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C6417B-8FFB-F4EA-D6BF-D3F99FC8EC35}"/>
              </a:ext>
            </a:extLst>
          </p:cNvPr>
          <p:cNvSpPr>
            <a:spLocks noGrp="1"/>
          </p:cNvSpPr>
          <p:nvPr>
            <p:ph type="title"/>
          </p:nvPr>
        </p:nvSpPr>
        <p:spPr/>
        <p:txBody>
          <a:bodyPr/>
          <a:lstStyle/>
          <a:p>
            <a:r>
              <a:rPr lang="en-US"/>
              <a:t>References</a:t>
            </a:r>
            <a:endParaRPr lang="en-GB"/>
          </a:p>
        </p:txBody>
      </p:sp>
      <p:sp>
        <p:nvSpPr>
          <p:cNvPr id="6" name="Content Placeholder 5">
            <a:extLst>
              <a:ext uri="{FF2B5EF4-FFF2-40B4-BE49-F238E27FC236}">
                <a16:creationId xmlns:a16="http://schemas.microsoft.com/office/drawing/2014/main" id="{366A6D4E-AF59-CAD7-BA24-17E5A1F09C6D}"/>
              </a:ext>
            </a:extLst>
          </p:cNvPr>
          <p:cNvSpPr>
            <a:spLocks noGrp="1"/>
          </p:cNvSpPr>
          <p:nvPr>
            <p:ph idx="1"/>
          </p:nvPr>
        </p:nvSpPr>
        <p:spPr>
          <a:xfrm>
            <a:off x="838200" y="1333956"/>
            <a:ext cx="9677400" cy="4826627"/>
          </a:xfrm>
        </p:spPr>
        <p:txBody>
          <a:bodyPr>
            <a:normAutofit fontScale="62500" lnSpcReduction="20000"/>
          </a:bodyPr>
          <a:lstStyle/>
          <a:p>
            <a:pPr marL="514350" indent="-514350">
              <a:buFont typeface="+mj-lt"/>
              <a:buAutoNum type="arabicPeriod"/>
            </a:pPr>
            <a:r>
              <a:rPr lang="en-AU" sz="1500" u="none">
                <a:solidFill>
                  <a:schemeClr val="tx1"/>
                </a:solidFill>
                <a:effectLst/>
                <a:latin typeface="+mn-lt"/>
              </a:rPr>
              <a:t>MEASURE DHS. Demographic and Health Surveys. </a:t>
            </a:r>
            <a:r>
              <a:rPr lang="en-AU" sz="1500">
                <a:solidFill>
                  <a:schemeClr val="tx1"/>
                </a:solidFill>
                <a:latin typeface="+mn-lt"/>
              </a:rPr>
              <a:t>Rockville (US): ICF; </a:t>
            </a:r>
            <a:r>
              <a:rPr lang="en-AU" sz="1500" u="none">
                <a:solidFill>
                  <a:schemeClr val="tx1"/>
                </a:solidFill>
                <a:effectLst/>
                <a:latin typeface="+mn-lt"/>
              </a:rPr>
              <a:t>2023. Available from: </a:t>
            </a:r>
            <a:r>
              <a:rPr lang="en-AU" sz="1500" u="none">
                <a:solidFill>
                  <a:schemeClr val="tx1"/>
                </a:solidFill>
                <a:effectLst/>
                <a:latin typeface="+mn-lt"/>
                <a:hlinkClick r:id="rId3"/>
              </a:rPr>
              <a:t>https://dhsprogram.com/data/available-datasets.cfm</a:t>
            </a:r>
            <a:r>
              <a:rPr lang="en-AU" sz="1500" u="none">
                <a:solidFill>
                  <a:schemeClr val="tx1"/>
                </a:solidFill>
                <a:effectLst/>
                <a:latin typeface="+mn-lt"/>
              </a:rPr>
              <a:t> </a:t>
            </a:r>
          </a:p>
          <a:p>
            <a:pPr marL="514350" indent="-514350">
              <a:buFont typeface="+mj-lt"/>
              <a:buAutoNum type="arabicPeriod"/>
            </a:pPr>
            <a:r>
              <a:rPr lang="en-US" sz="1500">
                <a:solidFill>
                  <a:schemeClr val="tx1"/>
                </a:solidFill>
                <a:latin typeface="+mn-lt"/>
              </a:rPr>
              <a:t>Thomson KA, Hughes J, </a:t>
            </a:r>
            <a:r>
              <a:rPr lang="en-US" sz="1500" err="1">
                <a:solidFill>
                  <a:schemeClr val="tx1"/>
                </a:solidFill>
                <a:latin typeface="+mn-lt"/>
              </a:rPr>
              <a:t>Baeten</a:t>
            </a:r>
            <a:r>
              <a:rPr lang="en-US" sz="1500">
                <a:solidFill>
                  <a:schemeClr val="tx1"/>
                </a:solidFill>
                <a:latin typeface="+mn-lt"/>
              </a:rPr>
              <a:t> JM, John-Stewart G, Celum C, Cohen CR, et al. Increased risk of HIV acquisition among women throughout pregnancy and during the postpartum period: a prospective per-coital-act analysis among women with HIV-Infected partners. J Infect Dis. 2018 Jun 5;218(1):16–25.</a:t>
            </a:r>
          </a:p>
          <a:p>
            <a:pPr marL="514350" indent="-514350">
              <a:buFont typeface="+mj-lt"/>
              <a:buAutoNum type="arabicPeriod"/>
            </a:pPr>
            <a:r>
              <a:rPr lang="en-GB" sz="1500" err="1">
                <a:solidFill>
                  <a:schemeClr val="tx1"/>
                </a:solidFill>
                <a:latin typeface="+mn-lt"/>
              </a:rPr>
              <a:t>Machekano</a:t>
            </a:r>
            <a:r>
              <a:rPr lang="en-GB" sz="1500">
                <a:solidFill>
                  <a:schemeClr val="tx1"/>
                </a:solidFill>
                <a:latin typeface="+mn-lt"/>
              </a:rPr>
              <a:t> R, Tiam A, </a:t>
            </a:r>
            <a:r>
              <a:rPr lang="en-GB" sz="1500" err="1">
                <a:solidFill>
                  <a:schemeClr val="tx1"/>
                </a:solidFill>
                <a:latin typeface="+mn-lt"/>
              </a:rPr>
              <a:t>Kassaye</a:t>
            </a:r>
            <a:r>
              <a:rPr lang="en-GB" sz="1500">
                <a:solidFill>
                  <a:schemeClr val="tx1"/>
                </a:solidFill>
                <a:latin typeface="+mn-lt"/>
              </a:rPr>
              <a:t> S, </a:t>
            </a:r>
            <a:r>
              <a:rPr lang="en-GB" sz="1500" err="1">
                <a:solidFill>
                  <a:schemeClr val="tx1"/>
                </a:solidFill>
                <a:latin typeface="+mn-lt"/>
              </a:rPr>
              <a:t>Tukei</a:t>
            </a:r>
            <a:r>
              <a:rPr lang="en-GB" sz="1500">
                <a:solidFill>
                  <a:schemeClr val="tx1"/>
                </a:solidFill>
                <a:latin typeface="+mn-lt"/>
              </a:rPr>
              <a:t> V, Gill M, </a:t>
            </a:r>
            <a:r>
              <a:rPr lang="en-GB" sz="1500" err="1">
                <a:solidFill>
                  <a:schemeClr val="tx1"/>
                </a:solidFill>
                <a:latin typeface="+mn-lt"/>
              </a:rPr>
              <a:t>Mohai</a:t>
            </a:r>
            <a:r>
              <a:rPr lang="en-GB" sz="1500">
                <a:solidFill>
                  <a:schemeClr val="tx1"/>
                </a:solidFill>
                <a:latin typeface="+mn-lt"/>
              </a:rPr>
              <a:t> F, et al. HIV incidence among pregnant and postpartum women in a high prevalence setting. </a:t>
            </a:r>
            <a:r>
              <a:rPr lang="en-GB" sz="1500" err="1">
                <a:solidFill>
                  <a:schemeClr val="tx1"/>
                </a:solidFill>
                <a:latin typeface="+mn-lt"/>
              </a:rPr>
              <a:t>PLoS</a:t>
            </a:r>
            <a:r>
              <a:rPr lang="en-GB" sz="1500">
                <a:solidFill>
                  <a:schemeClr val="tx1"/>
                </a:solidFill>
                <a:latin typeface="+mn-lt"/>
              </a:rPr>
              <a:t> One. 2018 Dec 28;13(12):e0209782. </a:t>
            </a:r>
          </a:p>
          <a:p>
            <a:pPr marL="514350" indent="-514350">
              <a:buFont typeface="+mj-lt"/>
              <a:buAutoNum type="arabicPeriod"/>
            </a:pPr>
            <a:r>
              <a:rPr lang="en-GB" sz="1500">
                <a:solidFill>
                  <a:schemeClr val="tx1"/>
                </a:solidFill>
                <a:latin typeface="+mn-lt"/>
              </a:rPr>
              <a:t>Drake AL, Wagner A, Richardson B, John-Stewart G. Incident HIV during pregnancy and postpartum and risk of mother-to-child HIV transmission: a systematic review and meta-analysis. </a:t>
            </a:r>
            <a:r>
              <a:rPr lang="en-GB" sz="1500" err="1">
                <a:solidFill>
                  <a:schemeClr val="tx1"/>
                </a:solidFill>
                <a:latin typeface="+mn-lt"/>
              </a:rPr>
              <a:t>PLoS</a:t>
            </a:r>
            <a:r>
              <a:rPr lang="en-GB" sz="1500">
                <a:solidFill>
                  <a:schemeClr val="tx1"/>
                </a:solidFill>
                <a:latin typeface="+mn-lt"/>
              </a:rPr>
              <a:t> Med. 2014 Feb 25;11(2):e1001608.</a:t>
            </a:r>
          </a:p>
          <a:p>
            <a:pPr marL="514350" indent="-514350">
              <a:buFont typeface="+mj-lt"/>
              <a:buAutoNum type="arabicPeriod"/>
            </a:pPr>
            <a:r>
              <a:rPr lang="en-US" sz="1500">
                <a:latin typeface="+mn-lt"/>
              </a:rPr>
              <a:t>UNAIDS. Global factsheets. Geneva (CH): UNAIDS; 2022. Available from: </a:t>
            </a:r>
            <a:r>
              <a:rPr lang="en-US" sz="1500">
                <a:latin typeface="+mn-lt"/>
                <a:hlinkClick r:id="rId4"/>
              </a:rPr>
              <a:t>https://aidsinfo.unaids.org/</a:t>
            </a:r>
            <a:endParaRPr lang="en-AU" sz="1500">
              <a:solidFill>
                <a:schemeClr val="tx1"/>
              </a:solidFill>
              <a:latin typeface="+mn-lt"/>
            </a:endParaRPr>
          </a:p>
          <a:p>
            <a:pPr marL="514350" indent="-514350">
              <a:buFont typeface="+mj-lt"/>
              <a:buAutoNum type="arabicPeriod"/>
            </a:pPr>
            <a:r>
              <a:rPr lang="en-AU" sz="1500">
                <a:solidFill>
                  <a:schemeClr val="tx1"/>
                </a:solidFill>
                <a:latin typeface="+mn-lt"/>
              </a:rPr>
              <a:t>World Bank. Fertility rate, total (births per woman). Washington, DC (US): World Bank. Available from: </a:t>
            </a:r>
            <a:r>
              <a:rPr lang="en-US" sz="1500">
                <a:latin typeface="+mn-lt"/>
              </a:rPr>
              <a:t>https://data.worldbank.org/indicator/SP.DYN.TFRT.IN  </a:t>
            </a:r>
            <a:endParaRPr lang="en-AU" sz="1500">
              <a:solidFill>
                <a:schemeClr val="tx1"/>
              </a:solidFill>
              <a:latin typeface="+mn-lt"/>
            </a:endParaRPr>
          </a:p>
          <a:p>
            <a:pPr marL="514350" indent="-514350">
              <a:buFont typeface="+mj-lt"/>
              <a:buAutoNum type="arabicPeriod"/>
            </a:pPr>
            <a:r>
              <a:rPr lang="en-AU" sz="1500" u="none">
                <a:solidFill>
                  <a:schemeClr val="tx1"/>
                </a:solidFill>
                <a:effectLst/>
                <a:latin typeface="+mn-lt"/>
              </a:rPr>
              <a:t>UNICEF. Eswatini Multiple Indicator Cluster Survey 2021-2022. Mbabane (SZ): UNICEF Eswatini; 2022. Available from: </a:t>
            </a:r>
            <a:r>
              <a:rPr lang="en-AU" sz="1500" u="none">
                <a:solidFill>
                  <a:schemeClr val="tx1"/>
                </a:solidFill>
                <a:effectLst/>
                <a:latin typeface="+mn-lt"/>
                <a:hlinkClick r:id="rId5"/>
              </a:rPr>
              <a:t>https://www.unicef.org/eswatini/reports/eswatini-multiple-indicator-cluster-survey-2021-2022</a:t>
            </a:r>
            <a:endParaRPr lang="en-AU" sz="1500" u="none">
              <a:solidFill>
                <a:schemeClr val="tx1"/>
              </a:solidFill>
              <a:effectLst/>
              <a:latin typeface="+mn-lt"/>
            </a:endParaRPr>
          </a:p>
          <a:p>
            <a:pPr marL="514350" indent="-514350">
              <a:buFont typeface="+mj-lt"/>
              <a:buAutoNum type="arabicPeriod"/>
            </a:pPr>
            <a:r>
              <a:rPr lang="en-AU" sz="1500" err="1">
                <a:solidFill>
                  <a:schemeClr val="tx1"/>
                </a:solidFill>
                <a:latin typeface="+mn-lt"/>
              </a:rPr>
              <a:t>Makanani</a:t>
            </a:r>
            <a:r>
              <a:rPr lang="en-AU" sz="1500">
                <a:solidFill>
                  <a:schemeClr val="tx1"/>
                </a:solidFill>
                <a:latin typeface="+mn-lt"/>
              </a:rPr>
              <a:t> B, </a:t>
            </a:r>
            <a:r>
              <a:rPr lang="en-AU" sz="1500" err="1">
                <a:solidFill>
                  <a:schemeClr val="tx1"/>
                </a:solidFill>
                <a:latin typeface="+mn-lt"/>
              </a:rPr>
              <a:t>Balkus</a:t>
            </a:r>
            <a:r>
              <a:rPr lang="en-AU" sz="1500">
                <a:solidFill>
                  <a:schemeClr val="tx1"/>
                </a:solidFill>
                <a:latin typeface="+mn-lt"/>
              </a:rPr>
              <a:t> JE, Jiao Y, </a:t>
            </a:r>
            <a:r>
              <a:rPr lang="en-AU" sz="1500" err="1">
                <a:solidFill>
                  <a:schemeClr val="tx1"/>
                </a:solidFill>
                <a:latin typeface="+mn-lt"/>
              </a:rPr>
              <a:t>Nogushi</a:t>
            </a:r>
            <a:r>
              <a:rPr lang="en-AU" sz="1500">
                <a:solidFill>
                  <a:schemeClr val="tx1"/>
                </a:solidFill>
                <a:latin typeface="+mn-lt"/>
              </a:rPr>
              <a:t> LM, Palanee-Phillips T, </a:t>
            </a:r>
            <a:r>
              <a:rPr lang="en-AU" sz="1500" err="1">
                <a:solidFill>
                  <a:schemeClr val="tx1"/>
                </a:solidFill>
                <a:latin typeface="+mn-lt"/>
              </a:rPr>
              <a:t>Mbilizi</a:t>
            </a:r>
            <a:r>
              <a:rPr lang="en-AU" sz="1500">
                <a:solidFill>
                  <a:schemeClr val="tx1"/>
                </a:solidFill>
                <a:latin typeface="+mn-lt"/>
              </a:rPr>
              <a:t> Y, et al. Pregnancy and infant outcomes among women using the dapivirine vaginal ring among early pregnancy. J </a:t>
            </a:r>
            <a:r>
              <a:rPr lang="en-AU" sz="1500" err="1">
                <a:solidFill>
                  <a:schemeClr val="tx1"/>
                </a:solidFill>
                <a:latin typeface="+mn-lt"/>
              </a:rPr>
              <a:t>Acquir</a:t>
            </a:r>
            <a:r>
              <a:rPr lang="en-AU" sz="1500">
                <a:solidFill>
                  <a:schemeClr val="tx1"/>
                </a:solidFill>
                <a:latin typeface="+mn-lt"/>
              </a:rPr>
              <a:t> Immune </a:t>
            </a:r>
            <a:r>
              <a:rPr lang="en-AU" sz="1500" err="1">
                <a:solidFill>
                  <a:schemeClr val="tx1"/>
                </a:solidFill>
                <a:latin typeface="+mn-lt"/>
              </a:rPr>
              <a:t>Defic</a:t>
            </a:r>
            <a:r>
              <a:rPr lang="en-AU" sz="1500">
                <a:solidFill>
                  <a:schemeClr val="tx1"/>
                </a:solidFill>
                <a:latin typeface="+mn-lt"/>
              </a:rPr>
              <a:t> </a:t>
            </a:r>
            <a:r>
              <a:rPr lang="en-AU" sz="1500" err="1">
                <a:solidFill>
                  <a:schemeClr val="tx1"/>
                </a:solidFill>
                <a:latin typeface="+mn-lt"/>
              </a:rPr>
              <a:t>Syndr</a:t>
            </a:r>
            <a:r>
              <a:rPr lang="en-AU" sz="1500">
                <a:solidFill>
                  <a:schemeClr val="tx1"/>
                </a:solidFill>
                <a:latin typeface="+mn-lt"/>
              </a:rPr>
              <a:t>. 2018 Dec 15;79(6):566-572. </a:t>
            </a:r>
          </a:p>
          <a:p>
            <a:pPr marL="514350" indent="-514350">
              <a:buFont typeface="+mj-lt"/>
              <a:buAutoNum type="arabicPeriod"/>
            </a:pPr>
            <a:r>
              <a:rPr lang="en-AU" sz="1500" u="none">
                <a:solidFill>
                  <a:schemeClr val="tx1"/>
                </a:solidFill>
                <a:effectLst/>
                <a:latin typeface="+mn-lt"/>
              </a:rPr>
              <a:t>Bunge K, </a:t>
            </a:r>
            <a:r>
              <a:rPr lang="en-AU" sz="1500" u="none" err="1">
                <a:solidFill>
                  <a:schemeClr val="tx1"/>
                </a:solidFill>
                <a:effectLst/>
                <a:latin typeface="+mn-lt"/>
              </a:rPr>
              <a:t>Balkus</a:t>
            </a:r>
            <a:r>
              <a:rPr lang="en-AU" sz="1500" u="none">
                <a:solidFill>
                  <a:schemeClr val="tx1"/>
                </a:solidFill>
                <a:effectLst/>
                <a:latin typeface="+mn-lt"/>
              </a:rPr>
              <a:t> JE, </a:t>
            </a:r>
            <a:r>
              <a:rPr lang="en-AU" sz="1500" u="none" err="1">
                <a:solidFill>
                  <a:schemeClr val="tx1"/>
                </a:solidFill>
                <a:effectLst/>
                <a:latin typeface="+mn-lt"/>
              </a:rPr>
              <a:t>Fairlie</a:t>
            </a:r>
            <a:r>
              <a:rPr lang="en-AU" sz="1500" u="none">
                <a:solidFill>
                  <a:schemeClr val="tx1"/>
                </a:solidFill>
                <a:effectLst/>
                <a:latin typeface="+mn-lt"/>
              </a:rPr>
              <a:t> L, Mayo AJ, </a:t>
            </a:r>
            <a:r>
              <a:rPr lang="en-AU" sz="1500" u="none" err="1">
                <a:solidFill>
                  <a:schemeClr val="tx1"/>
                </a:solidFill>
                <a:effectLst/>
                <a:latin typeface="+mn-lt"/>
              </a:rPr>
              <a:t>Nakabiito</a:t>
            </a:r>
            <a:r>
              <a:rPr lang="en-AU" sz="1500" u="none">
                <a:solidFill>
                  <a:schemeClr val="tx1"/>
                </a:solidFill>
                <a:effectLst/>
                <a:latin typeface="+mn-lt"/>
              </a:rPr>
              <a:t> C, </a:t>
            </a:r>
            <a:r>
              <a:rPr lang="en-AU" sz="1500" u="none" err="1">
                <a:solidFill>
                  <a:schemeClr val="tx1"/>
                </a:solidFill>
                <a:effectLst/>
                <a:latin typeface="+mn-lt"/>
              </a:rPr>
              <a:t>Mgodi</a:t>
            </a:r>
            <a:r>
              <a:rPr lang="en-AU" sz="1500" u="none">
                <a:solidFill>
                  <a:schemeClr val="tx1"/>
                </a:solidFill>
                <a:effectLst/>
                <a:latin typeface="+mn-lt"/>
              </a:rPr>
              <a:t> N, et al. DELIVER: a safety study of a dapivirine vaginal ring and oral PrEP for the prevention of HIV during pregnancy. J </a:t>
            </a:r>
            <a:r>
              <a:rPr lang="en-AU" sz="1500" u="none" err="1">
                <a:solidFill>
                  <a:schemeClr val="tx1"/>
                </a:solidFill>
                <a:effectLst/>
                <a:latin typeface="+mn-lt"/>
              </a:rPr>
              <a:t>Acquir</a:t>
            </a:r>
            <a:r>
              <a:rPr lang="en-AU" sz="1500" u="none">
                <a:solidFill>
                  <a:schemeClr val="tx1"/>
                </a:solidFill>
                <a:effectLst/>
                <a:latin typeface="+mn-lt"/>
              </a:rPr>
              <a:t> Immune </a:t>
            </a:r>
            <a:r>
              <a:rPr lang="en-AU" sz="1500" u="none" err="1">
                <a:solidFill>
                  <a:schemeClr val="tx1"/>
                </a:solidFill>
                <a:effectLst/>
                <a:latin typeface="+mn-lt"/>
              </a:rPr>
              <a:t>Defic</a:t>
            </a:r>
            <a:r>
              <a:rPr lang="en-AU" sz="1500" u="none">
                <a:solidFill>
                  <a:schemeClr val="tx1"/>
                </a:solidFill>
                <a:effectLst/>
                <a:latin typeface="+mn-lt"/>
              </a:rPr>
              <a:t> </a:t>
            </a:r>
            <a:r>
              <a:rPr lang="en-AU" sz="1500" u="none" err="1">
                <a:solidFill>
                  <a:schemeClr val="tx1"/>
                </a:solidFill>
                <a:effectLst/>
                <a:latin typeface="+mn-lt"/>
              </a:rPr>
              <a:t>Syndr</a:t>
            </a:r>
            <a:r>
              <a:rPr lang="en-AU" sz="1500" u="none">
                <a:solidFill>
                  <a:schemeClr val="tx1"/>
                </a:solidFill>
                <a:effectLst/>
                <a:latin typeface="+mn-lt"/>
              </a:rPr>
              <a:t>. 2024 Jan 1;95(1):65-73. </a:t>
            </a:r>
          </a:p>
          <a:p>
            <a:pPr marL="514350" indent="-514350">
              <a:buFont typeface="+mj-lt"/>
              <a:buAutoNum type="arabicPeriod"/>
            </a:pPr>
            <a:r>
              <a:rPr lang="en-AU" sz="1500" u="none">
                <a:solidFill>
                  <a:schemeClr val="tx1"/>
                </a:solidFill>
                <a:effectLst/>
                <a:latin typeface="+mn-lt"/>
              </a:rPr>
              <a:t>Noguchi L, </a:t>
            </a:r>
            <a:r>
              <a:rPr lang="en-AU" sz="1500" u="none" err="1">
                <a:solidFill>
                  <a:schemeClr val="tx1"/>
                </a:solidFill>
                <a:effectLst/>
                <a:latin typeface="+mn-lt"/>
              </a:rPr>
              <a:t>Owor</a:t>
            </a:r>
            <a:r>
              <a:rPr lang="en-AU" sz="1500" u="none">
                <a:solidFill>
                  <a:schemeClr val="tx1"/>
                </a:solidFill>
                <a:effectLst/>
                <a:latin typeface="+mn-lt"/>
              </a:rPr>
              <a:t> M, Mirembe B, Horne E, </a:t>
            </a:r>
            <a:r>
              <a:rPr lang="en-AU" sz="1500" u="none" err="1">
                <a:solidFill>
                  <a:schemeClr val="tx1"/>
                </a:solidFill>
                <a:effectLst/>
                <a:latin typeface="+mn-lt"/>
              </a:rPr>
              <a:t>Mgodi</a:t>
            </a:r>
            <a:r>
              <a:rPr lang="en-AU" sz="1500" u="none">
                <a:solidFill>
                  <a:schemeClr val="tx1"/>
                </a:solidFill>
                <a:effectLst/>
                <a:latin typeface="+mn-lt"/>
              </a:rPr>
              <a:t> N, </a:t>
            </a:r>
            <a:r>
              <a:rPr lang="en-AU" sz="1500" u="none" err="1">
                <a:solidFill>
                  <a:schemeClr val="tx1"/>
                </a:solidFill>
                <a:effectLst/>
                <a:latin typeface="+mn-lt"/>
              </a:rPr>
              <a:t>Taulo</a:t>
            </a:r>
            <a:r>
              <a:rPr lang="en-AU" sz="1500" u="none">
                <a:solidFill>
                  <a:schemeClr val="tx1"/>
                </a:solidFill>
                <a:effectLst/>
                <a:latin typeface="+mn-lt"/>
              </a:rPr>
              <a:t> F, et al. Results of a multi-country, Phase 3B randomized trial of dapivirine vaginal ring and oral pre-exposure prophylaxis use for HIV prevention during breastfeeding [abstract]. In International Journal of </a:t>
            </a:r>
            <a:r>
              <a:rPr lang="en-AU" sz="1500" u="none" err="1">
                <a:solidFill>
                  <a:schemeClr val="tx1"/>
                </a:solidFill>
                <a:effectLst/>
                <a:latin typeface="+mn-lt"/>
              </a:rPr>
              <a:t>Gynecology</a:t>
            </a:r>
            <a:r>
              <a:rPr lang="en-AU" sz="1500" u="none">
                <a:solidFill>
                  <a:schemeClr val="tx1"/>
                </a:solidFill>
                <a:effectLst/>
                <a:latin typeface="+mn-lt"/>
              </a:rPr>
              <a:t> &amp; Obstetrics Volume 163: Abstracts of the XXIV FIGO World Congress of </a:t>
            </a:r>
            <a:r>
              <a:rPr lang="en-AU" sz="1500" u="none" err="1">
                <a:solidFill>
                  <a:schemeClr val="tx1"/>
                </a:solidFill>
                <a:effectLst/>
                <a:latin typeface="+mn-lt"/>
              </a:rPr>
              <a:t>Gynecology</a:t>
            </a:r>
            <a:r>
              <a:rPr lang="en-AU" sz="1500" u="none">
                <a:solidFill>
                  <a:schemeClr val="tx1"/>
                </a:solidFill>
                <a:effectLst/>
                <a:latin typeface="+mn-lt"/>
              </a:rPr>
              <a:t> &amp; Obstetrics. FIGO: 2023 Oct 9-11; Paris (FR). </a:t>
            </a:r>
          </a:p>
          <a:p>
            <a:pPr marL="514350" indent="-514350">
              <a:buFont typeface="+mj-lt"/>
              <a:buAutoNum type="arabicPeriod"/>
            </a:pPr>
            <a:r>
              <a:rPr lang="en-AU" sz="1500" u="none">
                <a:solidFill>
                  <a:schemeClr val="tx1"/>
                </a:solidFill>
                <a:effectLst/>
                <a:latin typeface="+mn-lt"/>
              </a:rPr>
              <a:t>Stoner MCD, Hawley I, Mathebula F, Horne E, </a:t>
            </a:r>
            <a:r>
              <a:rPr lang="en-AU" sz="1500" u="none" err="1">
                <a:solidFill>
                  <a:schemeClr val="tx1"/>
                </a:solidFill>
                <a:effectLst/>
                <a:latin typeface="+mn-lt"/>
              </a:rPr>
              <a:t>Etima</a:t>
            </a:r>
            <a:r>
              <a:rPr lang="en-AU" sz="1500" u="none">
                <a:solidFill>
                  <a:schemeClr val="tx1"/>
                </a:solidFill>
                <a:effectLst/>
                <a:latin typeface="+mn-lt"/>
              </a:rPr>
              <a:t> J, </a:t>
            </a:r>
            <a:r>
              <a:rPr lang="en-AU" sz="1500" u="none" err="1">
                <a:solidFill>
                  <a:schemeClr val="tx1"/>
                </a:solidFill>
                <a:effectLst/>
                <a:latin typeface="+mn-lt"/>
              </a:rPr>
              <a:t>Kemigisha</a:t>
            </a:r>
            <a:r>
              <a:rPr lang="en-AU" sz="1500" u="none">
                <a:solidFill>
                  <a:schemeClr val="tx1"/>
                </a:solidFill>
                <a:effectLst/>
                <a:latin typeface="+mn-lt"/>
              </a:rPr>
              <a:t> D, et al. Acceptability and use of the dapivirine vaginal ring and daily oral ore-exposure prophylaxis (PrEP) during breastfeeding in South Africa, Malawi, Zimbabwe, and Uganda. AIDS </a:t>
            </a:r>
            <a:r>
              <a:rPr lang="en-AU" sz="1500" u="none" err="1">
                <a:solidFill>
                  <a:schemeClr val="tx1"/>
                </a:solidFill>
                <a:effectLst/>
                <a:latin typeface="+mn-lt"/>
              </a:rPr>
              <a:t>Behav</a:t>
            </a:r>
            <a:r>
              <a:rPr lang="en-AU" sz="1500" u="none">
                <a:solidFill>
                  <a:schemeClr val="tx1"/>
                </a:solidFill>
                <a:effectLst/>
                <a:latin typeface="+mn-lt"/>
              </a:rPr>
              <a:t>. 2023 Dec;27(12):4114-4123.</a:t>
            </a:r>
          </a:p>
          <a:p>
            <a:pPr marL="514350" indent="-514350">
              <a:buFont typeface="+mj-lt"/>
              <a:buAutoNum type="arabicPeriod"/>
            </a:pPr>
            <a:r>
              <a:rPr lang="en-AU" sz="1500" u="none">
                <a:solidFill>
                  <a:schemeClr val="tx1"/>
                </a:solidFill>
                <a:effectLst/>
                <a:latin typeface="+mn-lt"/>
              </a:rPr>
              <a:t>Montgomery ET, Hawley I, </a:t>
            </a:r>
            <a:r>
              <a:rPr lang="en-AU" sz="1500" u="none" err="1">
                <a:solidFill>
                  <a:schemeClr val="tx1"/>
                </a:solidFill>
                <a:effectLst/>
                <a:latin typeface="+mn-lt"/>
              </a:rPr>
              <a:t>Fairlie</a:t>
            </a:r>
            <a:r>
              <a:rPr lang="en-AU" sz="1500" u="none">
                <a:solidFill>
                  <a:schemeClr val="tx1"/>
                </a:solidFill>
                <a:effectLst/>
                <a:latin typeface="+mn-lt"/>
              </a:rPr>
              <a:t> L, Bunge K, Mathebula F, </a:t>
            </a:r>
            <a:r>
              <a:rPr lang="en-AU" sz="1500" u="none" err="1">
                <a:solidFill>
                  <a:schemeClr val="tx1"/>
                </a:solidFill>
                <a:effectLst/>
                <a:latin typeface="+mn-lt"/>
              </a:rPr>
              <a:t>Etima</a:t>
            </a:r>
            <a:r>
              <a:rPr lang="en-AU" sz="1500" u="none">
                <a:solidFill>
                  <a:schemeClr val="tx1"/>
                </a:solidFill>
                <a:effectLst/>
                <a:latin typeface="+mn-lt"/>
              </a:rPr>
              <a:t> J, et al. Acceptability of the dapivirine vaginal ring and oral Truvada among African users in late-stage pregnancy. AIDS and </a:t>
            </a:r>
            <a:r>
              <a:rPr lang="en-AU" sz="1500" u="none" err="1">
                <a:solidFill>
                  <a:schemeClr val="tx1"/>
                </a:solidFill>
                <a:effectLst/>
                <a:latin typeface="+mn-lt"/>
              </a:rPr>
              <a:t>Behavior</a:t>
            </a:r>
            <a:r>
              <a:rPr lang="en-AU" sz="1500" u="none">
                <a:solidFill>
                  <a:schemeClr val="tx1"/>
                </a:solidFill>
                <a:effectLst/>
                <a:latin typeface="+mn-lt"/>
              </a:rPr>
              <a:t>. 2023 Nov 1;28:963-973.</a:t>
            </a:r>
          </a:p>
          <a:p>
            <a:pPr marL="514350" indent="-514350">
              <a:buFont typeface="+mj-lt"/>
              <a:buAutoNum type="arabicPeriod"/>
            </a:pPr>
            <a:r>
              <a:rPr lang="en-AU" sz="1500" u="none" err="1">
                <a:solidFill>
                  <a:schemeClr val="tx1"/>
                </a:solidFill>
                <a:effectLst/>
                <a:latin typeface="+mn-lt"/>
              </a:rPr>
              <a:t>Musara</a:t>
            </a:r>
            <a:r>
              <a:rPr lang="en-AU" sz="1500" u="none">
                <a:solidFill>
                  <a:schemeClr val="tx1"/>
                </a:solidFill>
                <a:effectLst/>
                <a:latin typeface="+mn-lt"/>
              </a:rPr>
              <a:t> P, Hartmann M, Ryan JT, Reddy K, </a:t>
            </a:r>
            <a:r>
              <a:rPr lang="en-AU" sz="1500" u="none" err="1">
                <a:solidFill>
                  <a:schemeClr val="tx1"/>
                </a:solidFill>
                <a:effectLst/>
                <a:latin typeface="+mn-lt"/>
              </a:rPr>
              <a:t>Ggita</a:t>
            </a:r>
            <a:r>
              <a:rPr lang="en-AU" sz="1500" u="none">
                <a:solidFill>
                  <a:schemeClr val="tx1"/>
                </a:solidFill>
                <a:effectLst/>
                <a:latin typeface="+mn-lt"/>
              </a:rPr>
              <a:t> J, </a:t>
            </a:r>
            <a:r>
              <a:rPr lang="en-AU" sz="1500" u="none" err="1">
                <a:solidFill>
                  <a:schemeClr val="tx1"/>
                </a:solidFill>
                <a:effectLst/>
                <a:latin typeface="+mn-lt"/>
              </a:rPr>
              <a:t>Mutero</a:t>
            </a:r>
            <a:r>
              <a:rPr lang="en-AU" sz="1500" u="none">
                <a:solidFill>
                  <a:schemeClr val="tx1"/>
                </a:solidFill>
                <a:effectLst/>
                <a:latin typeface="+mn-lt"/>
              </a:rPr>
              <a:t> P, et al. Understanding the role of </a:t>
            </a:r>
            <a:r>
              <a:rPr lang="en-AU" sz="1500" u="none" err="1">
                <a:solidFill>
                  <a:schemeClr val="tx1"/>
                </a:solidFill>
                <a:effectLst/>
                <a:latin typeface="+mn-lt"/>
              </a:rPr>
              <a:t>en</a:t>
            </a:r>
            <a:r>
              <a:rPr lang="en-AU" sz="1500" u="none">
                <a:solidFill>
                  <a:schemeClr val="tx1"/>
                </a:solidFill>
                <a:effectLst/>
                <a:latin typeface="+mn-lt"/>
              </a:rPr>
              <a:t> in women's use of the vaginal ring and oral PrEP during pregnancy and breastfeeding: multi-stakeholder perspectives. </a:t>
            </a:r>
            <a:r>
              <a:rPr lang="en-AU" sz="1500" u="none" err="1">
                <a:solidFill>
                  <a:schemeClr val="tx1"/>
                </a:solidFill>
                <a:effectLst/>
                <a:latin typeface="+mn-lt"/>
              </a:rPr>
              <a:t>Afr</a:t>
            </a:r>
            <a:r>
              <a:rPr lang="en-AU" sz="1500" u="none">
                <a:solidFill>
                  <a:schemeClr val="tx1"/>
                </a:solidFill>
                <a:effectLst/>
                <a:latin typeface="+mn-lt"/>
              </a:rPr>
              <a:t> J AIDS Res. 2022 Dec;21(4):354-363. </a:t>
            </a:r>
          </a:p>
          <a:p>
            <a:pPr marL="514350" indent="-514350">
              <a:buFont typeface="+mj-lt"/>
              <a:buAutoNum type="arabicPeriod"/>
            </a:pPr>
            <a:r>
              <a:rPr lang="en-AU" sz="1500" u="none">
                <a:solidFill>
                  <a:schemeClr val="tx1"/>
                </a:solidFill>
                <a:effectLst/>
                <a:latin typeface="+mn-lt"/>
              </a:rPr>
              <a:t>Van Der Straten A, Ryan JH, Reddy K, </a:t>
            </a:r>
            <a:r>
              <a:rPr lang="en-AU" sz="1500" u="none" err="1">
                <a:solidFill>
                  <a:schemeClr val="tx1"/>
                </a:solidFill>
                <a:effectLst/>
                <a:latin typeface="+mn-lt"/>
              </a:rPr>
              <a:t>Etima</a:t>
            </a:r>
            <a:r>
              <a:rPr lang="en-AU" sz="1500" u="none">
                <a:solidFill>
                  <a:schemeClr val="tx1"/>
                </a:solidFill>
                <a:effectLst/>
                <a:latin typeface="+mn-lt"/>
              </a:rPr>
              <a:t> J, </a:t>
            </a:r>
            <a:r>
              <a:rPr lang="en-AU" sz="1500" u="none" err="1">
                <a:solidFill>
                  <a:schemeClr val="tx1"/>
                </a:solidFill>
                <a:effectLst/>
                <a:latin typeface="+mn-lt"/>
              </a:rPr>
              <a:t>Taulo</a:t>
            </a:r>
            <a:r>
              <a:rPr lang="en-AU" sz="1500" u="none">
                <a:solidFill>
                  <a:schemeClr val="tx1"/>
                </a:solidFill>
                <a:effectLst/>
                <a:latin typeface="+mn-lt"/>
              </a:rPr>
              <a:t> F, </a:t>
            </a:r>
            <a:r>
              <a:rPr lang="en-AU" sz="1500" u="none" err="1">
                <a:solidFill>
                  <a:schemeClr val="tx1"/>
                </a:solidFill>
                <a:effectLst/>
                <a:latin typeface="+mn-lt"/>
              </a:rPr>
              <a:t>Mutero</a:t>
            </a:r>
            <a:r>
              <a:rPr lang="en-AU" sz="1500" u="none">
                <a:solidFill>
                  <a:schemeClr val="tx1"/>
                </a:solidFill>
                <a:effectLst/>
                <a:latin typeface="+mn-lt"/>
              </a:rPr>
              <a:t> P, et al. Influences on willingness to use vaginal or oral HIV PrEP during pregnancy and breastfeeding in Africa: the multisite MAMMA study. J Intern AIDS Soc. 2020 Jun;23(6):e25536.</a:t>
            </a:r>
          </a:p>
          <a:p>
            <a:pPr marL="514350" indent="-514350">
              <a:buFont typeface="+mj-lt"/>
              <a:buAutoNum type="arabicPeriod"/>
            </a:pPr>
            <a:r>
              <a:rPr lang="en-AU" sz="1500" err="1">
                <a:solidFill>
                  <a:schemeClr val="tx1"/>
                </a:solidFill>
                <a:latin typeface="+mn-lt"/>
              </a:rPr>
              <a:t>Balkus</a:t>
            </a:r>
            <a:r>
              <a:rPr lang="en-AU" sz="1500">
                <a:solidFill>
                  <a:schemeClr val="tx1"/>
                </a:solidFill>
                <a:latin typeface="+mn-lt"/>
              </a:rPr>
              <a:t> JE, </a:t>
            </a:r>
            <a:r>
              <a:rPr lang="en-AU" sz="1500" err="1">
                <a:solidFill>
                  <a:schemeClr val="tx1"/>
                </a:solidFill>
                <a:latin typeface="+mn-lt"/>
              </a:rPr>
              <a:t>Neradilek</a:t>
            </a:r>
            <a:r>
              <a:rPr lang="en-AU" sz="1500">
                <a:solidFill>
                  <a:schemeClr val="tx1"/>
                </a:solidFill>
                <a:latin typeface="+mn-lt"/>
              </a:rPr>
              <a:t> M, </a:t>
            </a:r>
            <a:r>
              <a:rPr lang="en-AU" sz="1500" err="1">
                <a:solidFill>
                  <a:schemeClr val="tx1"/>
                </a:solidFill>
                <a:latin typeface="+mn-lt"/>
              </a:rPr>
              <a:t>Fairlie</a:t>
            </a:r>
            <a:r>
              <a:rPr lang="en-AU" sz="1500">
                <a:solidFill>
                  <a:schemeClr val="tx1"/>
                </a:solidFill>
                <a:latin typeface="+mn-lt"/>
              </a:rPr>
              <a:t> L, </a:t>
            </a:r>
            <a:r>
              <a:rPr lang="en-AU" sz="1500" err="1">
                <a:solidFill>
                  <a:schemeClr val="tx1"/>
                </a:solidFill>
                <a:latin typeface="+mn-lt"/>
              </a:rPr>
              <a:t>Makanani</a:t>
            </a:r>
            <a:r>
              <a:rPr lang="en-AU" sz="1500">
                <a:solidFill>
                  <a:schemeClr val="tx1"/>
                </a:solidFill>
                <a:latin typeface="+mn-lt"/>
              </a:rPr>
              <a:t> B, </a:t>
            </a:r>
            <a:r>
              <a:rPr lang="en-AU" sz="1500" err="1">
                <a:solidFill>
                  <a:schemeClr val="tx1"/>
                </a:solidFill>
                <a:latin typeface="+mn-lt"/>
              </a:rPr>
              <a:t>Mgodi</a:t>
            </a:r>
            <a:r>
              <a:rPr lang="en-AU" sz="1500">
                <a:solidFill>
                  <a:schemeClr val="tx1"/>
                </a:solidFill>
                <a:latin typeface="+mn-lt"/>
              </a:rPr>
              <a:t> N, Mhlanga F, et al. </a:t>
            </a:r>
            <a:r>
              <a:rPr lang="en-US" sz="1500">
                <a:solidFill>
                  <a:schemeClr val="tx1"/>
                </a:solidFill>
                <a:latin typeface="+mn-lt"/>
              </a:rPr>
              <a:t>Assessing pregnancy and neonatal outcomes in Malawi, South Africa, Uganda, and Zimbabwe: Results from a systematic chart review. </a:t>
            </a:r>
            <a:r>
              <a:rPr lang="en-US" sz="1500" err="1">
                <a:solidFill>
                  <a:schemeClr val="tx1"/>
                </a:solidFill>
                <a:latin typeface="+mn-lt"/>
              </a:rPr>
              <a:t>PLoS</a:t>
            </a:r>
            <a:r>
              <a:rPr lang="en-US" sz="1500">
                <a:solidFill>
                  <a:schemeClr val="tx1"/>
                </a:solidFill>
                <a:latin typeface="+mn-lt"/>
              </a:rPr>
              <a:t> One. 2021 Mar 31;16(3):e024823. </a:t>
            </a:r>
            <a:endParaRPr lang="en-AU" sz="1500" u="none">
              <a:solidFill>
                <a:schemeClr val="tx1"/>
              </a:solidFill>
              <a:effectLst/>
              <a:latin typeface="+mn-lt"/>
            </a:endParaRPr>
          </a:p>
        </p:txBody>
      </p:sp>
    </p:spTree>
    <p:extLst>
      <p:ext uri="{BB962C8B-B14F-4D97-AF65-F5344CB8AC3E}">
        <p14:creationId xmlns:p14="http://schemas.microsoft.com/office/powerpoint/2010/main" val="107256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87DC8C0-4D98-62AE-61E8-C71D4A37C97A}"/>
              </a:ext>
            </a:extLst>
          </p:cNvPr>
          <p:cNvGraphicFramePr>
            <a:graphicFrameLocks noGrp="1"/>
          </p:cNvGraphicFramePr>
          <p:nvPr>
            <p:ph idx="1"/>
            <p:extLst>
              <p:ext uri="{D42A27DB-BD31-4B8C-83A1-F6EECF244321}">
                <p14:modId xmlns:p14="http://schemas.microsoft.com/office/powerpoint/2010/main" val="3880720224"/>
              </p:ext>
            </p:extLst>
          </p:nvPr>
        </p:nvGraphicFramePr>
        <p:xfrm>
          <a:off x="753140" y="924104"/>
          <a:ext cx="9677400" cy="5704840"/>
        </p:xfrm>
        <a:graphic>
          <a:graphicData uri="http://schemas.openxmlformats.org/drawingml/2006/table">
            <a:tbl>
              <a:tblPr firstRow="1" bandRow="1">
                <a:tableStyleId>{5C22544A-7EE6-4342-B048-85BDC9FD1C3A}</a:tableStyleId>
              </a:tblPr>
              <a:tblGrid>
                <a:gridCol w="1341368">
                  <a:extLst>
                    <a:ext uri="{9D8B030D-6E8A-4147-A177-3AD203B41FA5}">
                      <a16:colId xmlns:a16="http://schemas.microsoft.com/office/drawing/2014/main" val="1552510562"/>
                    </a:ext>
                  </a:extLst>
                </a:gridCol>
                <a:gridCol w="4253948">
                  <a:extLst>
                    <a:ext uri="{9D8B030D-6E8A-4147-A177-3AD203B41FA5}">
                      <a16:colId xmlns:a16="http://schemas.microsoft.com/office/drawing/2014/main" val="3861519607"/>
                    </a:ext>
                  </a:extLst>
                </a:gridCol>
                <a:gridCol w="4082084">
                  <a:extLst>
                    <a:ext uri="{9D8B030D-6E8A-4147-A177-3AD203B41FA5}">
                      <a16:colId xmlns:a16="http://schemas.microsoft.com/office/drawing/2014/main" val="87923572"/>
                    </a:ext>
                  </a:extLst>
                </a:gridCol>
              </a:tblGrid>
              <a:tr h="370840">
                <a:tc>
                  <a:txBody>
                    <a:bodyPr/>
                    <a:lstStyle/>
                    <a:p>
                      <a:r>
                        <a:rPr lang="en-US" sz="1400"/>
                        <a:t>Study</a:t>
                      </a:r>
                    </a:p>
                  </a:txBody>
                  <a:tcPr/>
                </a:tc>
                <a:tc>
                  <a:txBody>
                    <a:bodyPr/>
                    <a:lstStyle/>
                    <a:p>
                      <a:r>
                        <a:rPr lang="en-US" sz="1400"/>
                        <a:t>Summary of Data Available</a:t>
                      </a:r>
                    </a:p>
                  </a:txBody>
                  <a:tcPr/>
                </a:tc>
                <a:tc>
                  <a:txBody>
                    <a:bodyPr/>
                    <a:lstStyle/>
                    <a:p>
                      <a:r>
                        <a:rPr lang="en-US" sz="1400"/>
                        <a:t>Available or Anticipated Data</a:t>
                      </a:r>
                    </a:p>
                  </a:txBody>
                  <a:tcPr/>
                </a:tc>
                <a:extLst>
                  <a:ext uri="{0D108BD9-81ED-4DB2-BD59-A6C34878D82A}">
                    <a16:rowId xmlns:a16="http://schemas.microsoft.com/office/drawing/2014/main" val="4279277855"/>
                  </a:ext>
                </a:extLst>
              </a:tr>
              <a:tr h="370840">
                <a:tc>
                  <a:txBody>
                    <a:bodyPr/>
                    <a:lstStyle/>
                    <a:p>
                      <a:r>
                        <a:rPr lang="en-US" sz="1400"/>
                        <a:t>MTN-020 (ASPIRE) and MTN-016 (EMBRACE)</a:t>
                      </a:r>
                    </a:p>
                  </a:txBody>
                  <a:tcPr/>
                </a:tc>
                <a:tc>
                  <a:txBody>
                    <a:bodyPr/>
                    <a:lstStyle/>
                    <a:p>
                      <a:r>
                        <a:rPr lang="en-US" sz="1400" b="0" i="0" kern="1200">
                          <a:solidFill>
                            <a:schemeClr val="dk1"/>
                          </a:solidFill>
                          <a:effectLst/>
                          <a:latin typeface="+mn-lt"/>
                          <a:ea typeface="+mn-ea"/>
                          <a:cs typeface="+mn-cs"/>
                        </a:rPr>
                        <a:t>179 incident pregnancies from ASPIRE (of these, 86 pregnancies on PrEP ring, 93 on placebo ring)</a:t>
                      </a:r>
                    </a:p>
                    <a:p>
                      <a:endParaRPr lang="en-US" sz="1400" b="0" i="0" kern="1200">
                        <a:solidFill>
                          <a:schemeClr val="dk1"/>
                        </a:solidFill>
                        <a:effectLst/>
                        <a:latin typeface="+mn-lt"/>
                        <a:ea typeface="+mn-ea"/>
                        <a:cs typeface="+mn-cs"/>
                      </a:endParaRPr>
                    </a:p>
                    <a:p>
                      <a:r>
                        <a:rPr lang="en-US" sz="1400" b="0" i="0" kern="1200">
                          <a:solidFill>
                            <a:schemeClr val="dk1"/>
                          </a:solidFill>
                          <a:effectLst/>
                          <a:latin typeface="+mn-lt"/>
                          <a:ea typeface="+mn-ea"/>
                          <a:cs typeface="+mn-cs"/>
                        </a:rPr>
                        <a:t>Ninety-six infants (48 born to participants who used PrEP ring) enrolled into MTN-016 and underwent assessments of growth through 1 year of age. </a:t>
                      </a:r>
                    </a:p>
                  </a:txBody>
                  <a:tcPr/>
                </a:tc>
                <a:tc>
                  <a:txBody>
                    <a:bodyPr/>
                    <a:lstStyle/>
                    <a:p>
                      <a:r>
                        <a:rPr lang="en-US" sz="1400">
                          <a:hlinkClick r:id="rId3"/>
                        </a:rPr>
                        <a:t>Pregnancy and Infant Outcomes among Women Using the Dapivirine Vaginal Ring in Early Pregnancy - PubMed (nih.gov)</a:t>
                      </a:r>
                      <a:r>
                        <a:rPr lang="en-US" sz="1400"/>
                        <a:t> published in Dec 2018</a:t>
                      </a:r>
                    </a:p>
                  </a:txBody>
                  <a:tcPr/>
                </a:tc>
                <a:extLst>
                  <a:ext uri="{0D108BD9-81ED-4DB2-BD59-A6C34878D82A}">
                    <a16:rowId xmlns:a16="http://schemas.microsoft.com/office/drawing/2014/main" val="889893598"/>
                  </a:ext>
                </a:extLst>
              </a:tr>
              <a:tr h="370840">
                <a:tc>
                  <a:txBody>
                    <a:bodyPr/>
                    <a:lstStyle/>
                    <a:p>
                      <a:r>
                        <a:rPr lang="en-US" sz="1400"/>
                        <a:t>MTN-042 (DELIVER)</a:t>
                      </a:r>
                    </a:p>
                  </a:txBody>
                  <a:tcPr/>
                </a:tc>
                <a:tc>
                  <a:txBody>
                    <a:bodyPr/>
                    <a:lstStyle/>
                    <a:p>
                      <a:r>
                        <a:rPr lang="en-US" sz="1400"/>
                        <a:t>Approximately 550 pregnant individuals in 3 gestational age cohorts randomized to use PrEP ring or oral PrEP through delivery:</a:t>
                      </a:r>
                    </a:p>
                    <a:p>
                      <a:r>
                        <a:rPr lang="en-US" sz="1400"/>
                        <a:t>Cohort 1 (36-37 weeks), N=150 (101 PrEP ring, 49 Oral)</a:t>
                      </a:r>
                    </a:p>
                    <a:p>
                      <a:r>
                        <a:rPr lang="en-US" sz="1400"/>
                        <a:t>Cohort 2 (30-35 weeks), N=157 (106 PrEP ring, 51 Oral)</a:t>
                      </a:r>
                    </a:p>
                    <a:p>
                      <a:r>
                        <a:rPr lang="en-US" sz="1400"/>
                        <a:t>Cohort 3 (12-29 weeks), N=251 (202 PrEP ring, 49 Oral)</a:t>
                      </a:r>
                    </a:p>
                  </a:txBody>
                  <a:tcPr/>
                </a:tc>
                <a:tc>
                  <a:txBody>
                    <a:bodyPr/>
                    <a:lstStyle/>
                    <a:p>
                      <a:pPr marL="0" marR="62230" algn="l" eaLnBrk="0" hangingPunct="0">
                        <a:spcBef>
                          <a:spcPts val="295"/>
                        </a:spcBef>
                        <a:spcAft>
                          <a:spcPts val="0"/>
                        </a:spcAft>
                      </a:pPr>
                      <a:r>
                        <a:rPr lang="en-US" sz="1400" u="sng">
                          <a:solidFill>
                            <a:srgbClr val="B4791E"/>
                          </a:solidFill>
                          <a:effectLst/>
                          <a:latin typeface="Calibri" panose="020F0502020204030204" pitchFamily="34" charset="0"/>
                          <a:ea typeface="Yu Gothic" panose="020B0400000000000000" pitchFamily="34" charset="-128"/>
                          <a:hlinkClick r:id="rId4"/>
                        </a:rPr>
                        <a:t>Interim results</a:t>
                      </a:r>
                      <a:r>
                        <a:rPr lang="en-US" sz="1400">
                          <a:effectLst/>
                          <a:latin typeface="Calibri" panose="020F0502020204030204" pitchFamily="34" charset="0"/>
                          <a:ea typeface="Yu Gothic" panose="020B0400000000000000" pitchFamily="34" charset="-128"/>
                        </a:rPr>
                        <a:t> from Cohort 1 presented at IAS 2021, Cohort 2 presented at </a:t>
                      </a:r>
                      <a:r>
                        <a:rPr lang="en-US" sz="1400" u="sng">
                          <a:solidFill>
                            <a:srgbClr val="057AB2"/>
                          </a:solidFill>
                          <a:effectLst/>
                          <a:latin typeface="Calibri" panose="020F0502020204030204" pitchFamily="34" charset="0"/>
                          <a:ea typeface="Yu Gothic" panose="020B0400000000000000" pitchFamily="34" charset="-128"/>
                        </a:rPr>
                        <a:t>CROI 2023</a:t>
                      </a:r>
                      <a:r>
                        <a:rPr lang="en-US" sz="1400" u="none">
                          <a:solidFill>
                            <a:schemeClr val="tx2"/>
                          </a:solidFill>
                          <a:effectLst/>
                          <a:latin typeface="Calibri" panose="020F0502020204030204" pitchFamily="34" charset="0"/>
                          <a:ea typeface="Yu Gothic" panose="020B0400000000000000" pitchFamily="34" charset="-128"/>
                        </a:rPr>
                        <a:t>, and Cohort 3 presented at </a:t>
                      </a:r>
                      <a:r>
                        <a:rPr lang="en-US" sz="1400" u="none">
                          <a:solidFill>
                            <a:schemeClr val="tx2"/>
                          </a:solidFill>
                          <a:effectLst/>
                          <a:latin typeface="Calibri" panose="020F0502020204030204" pitchFamily="34" charset="0"/>
                          <a:ea typeface="Yu Gothic" panose="020B0400000000000000" pitchFamily="34" charset="-128"/>
                          <a:hlinkClick r:id="rId5"/>
                        </a:rPr>
                        <a:t>CROI 2024</a:t>
                      </a:r>
                      <a:endParaRPr lang="en-US" sz="1400" u="none">
                        <a:solidFill>
                          <a:schemeClr val="tx2"/>
                        </a:solidFill>
                        <a:effectLst/>
                        <a:latin typeface="Calibri" panose="020F0502020204030204" pitchFamily="34" charset="0"/>
                        <a:ea typeface="Yu Gothic" panose="020B0400000000000000" pitchFamily="34" charset="-128"/>
                      </a:endParaRPr>
                    </a:p>
                    <a:p>
                      <a:pPr marL="0" marR="62230" algn="l" eaLnBrk="0" hangingPunct="0">
                        <a:spcBef>
                          <a:spcPts val="295"/>
                        </a:spcBef>
                        <a:spcAft>
                          <a:spcPts val="0"/>
                        </a:spcAft>
                      </a:pPr>
                      <a:endParaRPr lang="en-US" sz="1400" u="sng">
                        <a:solidFill>
                          <a:srgbClr val="057AB2"/>
                        </a:solidFill>
                        <a:effectLst/>
                        <a:latin typeface="Calibri" panose="020F0502020204030204" pitchFamily="34" charset="0"/>
                        <a:ea typeface="Yu Gothic" panose="020B0400000000000000" pitchFamily="34" charset="-128"/>
                        <a:hlinkClick r:id="rId6"/>
                      </a:endParaRPr>
                    </a:p>
                    <a:p>
                      <a:pPr marL="0" marR="62230" algn="l" eaLnBrk="0" hangingPunct="0">
                        <a:spcBef>
                          <a:spcPts val="295"/>
                        </a:spcBef>
                        <a:spcAft>
                          <a:spcPts val="0"/>
                        </a:spcAft>
                      </a:pPr>
                      <a:r>
                        <a:rPr lang="en-US" sz="1400" u="sng">
                          <a:solidFill>
                            <a:srgbClr val="057AB2"/>
                          </a:solidFill>
                          <a:effectLst/>
                          <a:latin typeface="Calibri" panose="020F0502020204030204" pitchFamily="34" charset="0"/>
                          <a:ea typeface="Yu Gothic" panose="020B0400000000000000" pitchFamily="34" charset="-128"/>
                          <a:hlinkClick r:id="rId6"/>
                        </a:rPr>
                        <a:t>Final safety manuscript from Cohorts 1 and 2</a:t>
                      </a:r>
                      <a:r>
                        <a:rPr lang="en-US" sz="1400">
                          <a:effectLst/>
                          <a:latin typeface="Calibri" panose="020F0502020204030204" pitchFamily="34" charset="0"/>
                          <a:ea typeface="Yu Gothic" panose="020B0400000000000000" pitchFamily="34" charset="-128"/>
                        </a:rPr>
                        <a:t> published in Sept 2023 in JAIDS.</a:t>
                      </a:r>
                    </a:p>
                    <a:p>
                      <a:pPr marL="0" marR="62230" algn="l" eaLnBrk="0" hangingPunct="0">
                        <a:spcBef>
                          <a:spcPts val="295"/>
                        </a:spcBef>
                        <a:spcAft>
                          <a:spcPts val="0"/>
                        </a:spcAft>
                      </a:pPr>
                      <a:r>
                        <a:rPr lang="en-US" sz="1400">
                          <a:effectLst/>
                          <a:latin typeface="Calibri" panose="020F0502020204030204" pitchFamily="34" charset="0"/>
                          <a:ea typeface="Yu Gothic" panose="020B0400000000000000" pitchFamily="34" charset="-128"/>
                        </a:rPr>
                        <a:t> </a:t>
                      </a:r>
                    </a:p>
                    <a:p>
                      <a:pPr marL="0" marR="62230" algn="l" eaLnBrk="0" hangingPunct="0">
                        <a:spcBef>
                          <a:spcPts val="295"/>
                        </a:spcBef>
                        <a:spcAft>
                          <a:spcPts val="0"/>
                        </a:spcAft>
                      </a:pPr>
                      <a:r>
                        <a:rPr lang="en-US" sz="1400" i="1">
                          <a:solidFill>
                            <a:schemeClr val="accent1"/>
                          </a:solidFill>
                          <a:effectLst/>
                          <a:latin typeface="Calibri" panose="020F0502020204030204" pitchFamily="34" charset="0"/>
                          <a:ea typeface="Yu Gothic" panose="020B0400000000000000" pitchFamily="34" charset="-128"/>
                        </a:rPr>
                        <a:t>Final Cohort 3 paper in development, anticipate submission Q2 2024</a:t>
                      </a:r>
                    </a:p>
                  </a:txBody>
                  <a:tcPr marL="114300" marR="114300" marT="0" marB="0"/>
                </a:tc>
                <a:extLst>
                  <a:ext uri="{0D108BD9-81ED-4DB2-BD59-A6C34878D82A}">
                    <a16:rowId xmlns:a16="http://schemas.microsoft.com/office/drawing/2014/main" val="1658838861"/>
                  </a:ext>
                </a:extLst>
              </a:tr>
              <a:tr h="370840">
                <a:tc>
                  <a:txBody>
                    <a:bodyPr/>
                    <a:lstStyle/>
                    <a:p>
                      <a:r>
                        <a:rPr lang="en-US" sz="1400"/>
                        <a:t>MTN-029</a:t>
                      </a:r>
                    </a:p>
                  </a:txBody>
                  <a:tcPr/>
                </a:tc>
                <a:tc>
                  <a:txBody>
                    <a:bodyPr/>
                    <a:lstStyle/>
                    <a:p>
                      <a:r>
                        <a:rPr lang="en-US" sz="1400"/>
                        <a:t>Phase I, open-label study to assess the presence of dapivirine in blood, breast milk, and cervicovaginal fluid when using PrEP ring continuously for 14 days. Enrolled 16 lactating individuals.</a:t>
                      </a:r>
                    </a:p>
                  </a:txBody>
                  <a:tcPr/>
                </a:tc>
                <a:tc>
                  <a:txBody>
                    <a:bodyPr/>
                    <a:lstStyle/>
                    <a:p>
                      <a:r>
                        <a:rPr lang="en-US" sz="1400" i="0">
                          <a:solidFill>
                            <a:schemeClr val="accent1"/>
                          </a:solidFill>
                        </a:rPr>
                        <a:t>Final paper published in March 2019:</a:t>
                      </a:r>
                      <a:r>
                        <a:rPr lang="en-US" sz="1400">
                          <a:hlinkClick r:id="rId7"/>
                        </a:rPr>
                        <a:t>AAC.01930-18.pdf (nih.gov)</a:t>
                      </a:r>
                      <a:r>
                        <a:rPr lang="en-US" sz="1400"/>
                        <a:t> </a:t>
                      </a:r>
                      <a:endParaRPr lang="en-US" sz="1400" i="0">
                        <a:solidFill>
                          <a:schemeClr val="tx1"/>
                        </a:solidFill>
                      </a:endParaRPr>
                    </a:p>
                  </a:txBody>
                  <a:tcPr/>
                </a:tc>
                <a:extLst>
                  <a:ext uri="{0D108BD9-81ED-4DB2-BD59-A6C34878D82A}">
                    <a16:rowId xmlns:a16="http://schemas.microsoft.com/office/drawing/2014/main" val="2018633409"/>
                  </a:ext>
                </a:extLst>
              </a:tr>
              <a:tr h="370840">
                <a:tc>
                  <a:txBody>
                    <a:bodyPr/>
                    <a:lstStyle/>
                    <a:p>
                      <a:r>
                        <a:rPr lang="en-US" sz="1400"/>
                        <a:t>MTN-043 </a:t>
                      </a:r>
                    </a:p>
                    <a:p>
                      <a:r>
                        <a:rPr lang="en-US" sz="1400"/>
                        <a:t>(B-PROTECTED)</a:t>
                      </a:r>
                    </a:p>
                  </a:txBody>
                  <a:tcPr/>
                </a:tc>
                <a:tc>
                  <a:txBody>
                    <a:bodyPr/>
                    <a:lstStyle/>
                    <a:p>
                      <a:r>
                        <a:rPr lang="en-US" sz="1400" kern="1200">
                          <a:solidFill>
                            <a:schemeClr val="dk1"/>
                          </a:solidFill>
                          <a:effectLst/>
                          <a:latin typeface="+mn-lt"/>
                          <a:ea typeface="+mn-ea"/>
                          <a:cs typeface="+mn-cs"/>
                        </a:rPr>
                        <a:t>197 breastfeeding parent/infant pairs enrolled 6-12 weeks after delivery randomized to use PrEP ring or oral PrEP for 12 weeks (148 PrEP ring, 49 Oral)</a:t>
                      </a:r>
                      <a:endParaRPr lang="en-US" sz="1400"/>
                    </a:p>
                  </a:txBody>
                  <a:tcPr/>
                </a:tc>
                <a:tc>
                  <a:txBody>
                    <a:bodyPr/>
                    <a:lstStyle/>
                    <a:p>
                      <a:r>
                        <a:rPr lang="en-US" sz="1400" kern="1200">
                          <a:solidFill>
                            <a:schemeClr val="dk1"/>
                          </a:solidFill>
                          <a:effectLst/>
                          <a:latin typeface="+mn-lt"/>
                          <a:ea typeface="+mn-ea"/>
                          <a:cs typeface="+mn-cs"/>
                        </a:rPr>
                        <a:t>Interim results presented at </a:t>
                      </a:r>
                      <a:r>
                        <a:rPr lang="en-US" sz="1400" u="sng" kern="1200">
                          <a:solidFill>
                            <a:schemeClr val="dk1"/>
                          </a:solidFill>
                          <a:effectLst/>
                          <a:latin typeface="+mn-lt"/>
                          <a:ea typeface="+mn-ea"/>
                          <a:cs typeface="+mn-cs"/>
                          <a:hlinkClick r:id="rId8"/>
                        </a:rPr>
                        <a:t>AIDS 2022</a:t>
                      </a:r>
                      <a:r>
                        <a:rPr lang="en-US" sz="1400" kern="1200">
                          <a:solidFill>
                            <a:schemeClr val="dk1"/>
                          </a:solidFill>
                          <a:effectLst/>
                          <a:latin typeface="+mn-lt"/>
                          <a:ea typeface="+mn-ea"/>
                          <a:cs typeface="+mn-cs"/>
                        </a:rPr>
                        <a:t> and final results presented at </a:t>
                      </a:r>
                      <a:r>
                        <a:rPr lang="en-US" sz="1400" u="sng" kern="1200">
                          <a:solidFill>
                            <a:schemeClr val="dk1"/>
                          </a:solidFill>
                          <a:effectLst/>
                          <a:latin typeface="+mn-lt"/>
                          <a:ea typeface="+mn-ea"/>
                          <a:cs typeface="+mn-cs"/>
                          <a:hlinkClick r:id="rId9"/>
                        </a:rPr>
                        <a:t>CROI 2023</a:t>
                      </a:r>
                      <a:r>
                        <a:rPr lang="en-US" sz="1400" kern="1200">
                          <a:solidFill>
                            <a:schemeClr val="dk1"/>
                          </a:solidFill>
                          <a:effectLst/>
                          <a:latin typeface="+mn-lt"/>
                          <a:ea typeface="+mn-ea"/>
                          <a:cs typeface="+mn-cs"/>
                        </a:rPr>
                        <a:t> and FIGO 2023.</a:t>
                      </a:r>
                    </a:p>
                    <a:p>
                      <a:endParaRPr lang="en-US" sz="1400" kern="1200">
                        <a:solidFill>
                          <a:schemeClr val="dk1"/>
                        </a:solidFill>
                        <a:effectLst/>
                        <a:latin typeface="+mn-lt"/>
                        <a:ea typeface="+mn-ea"/>
                        <a:cs typeface="+mn-cs"/>
                      </a:endParaRPr>
                    </a:p>
                    <a:p>
                      <a:r>
                        <a:rPr lang="en-US" sz="1400" i="1" kern="1200">
                          <a:solidFill>
                            <a:schemeClr val="accent1"/>
                          </a:solidFill>
                          <a:effectLst/>
                          <a:latin typeface="+mn-lt"/>
                          <a:ea typeface="+mn-ea"/>
                          <a:cs typeface="+mn-cs"/>
                        </a:rPr>
                        <a:t>Paper in development, anticipate submission Q1 2024</a:t>
                      </a:r>
                      <a:endParaRPr lang="en-US" sz="1400" i="1">
                        <a:solidFill>
                          <a:schemeClr val="accent1"/>
                        </a:solidFill>
                      </a:endParaRPr>
                    </a:p>
                  </a:txBody>
                  <a:tcPr/>
                </a:tc>
                <a:extLst>
                  <a:ext uri="{0D108BD9-81ED-4DB2-BD59-A6C34878D82A}">
                    <a16:rowId xmlns:a16="http://schemas.microsoft.com/office/drawing/2014/main" val="1177054317"/>
                  </a:ext>
                </a:extLst>
              </a:tr>
            </a:tbl>
          </a:graphicData>
        </a:graphic>
      </p:graphicFrame>
      <p:sp>
        <p:nvSpPr>
          <p:cNvPr id="2" name="Title 1">
            <a:extLst>
              <a:ext uri="{FF2B5EF4-FFF2-40B4-BE49-F238E27FC236}">
                <a16:creationId xmlns:a16="http://schemas.microsoft.com/office/drawing/2014/main" id="{66575CB0-0BDC-0696-B579-F215018927CF}"/>
              </a:ext>
            </a:extLst>
          </p:cNvPr>
          <p:cNvSpPr>
            <a:spLocks noGrp="1"/>
          </p:cNvSpPr>
          <p:nvPr>
            <p:ph type="title"/>
          </p:nvPr>
        </p:nvSpPr>
        <p:spPr/>
        <p:txBody>
          <a:bodyPr>
            <a:normAutofit/>
          </a:bodyPr>
          <a:lstStyle/>
          <a:p>
            <a:r>
              <a:rPr lang="en-US" sz="2400"/>
              <a:t>PrEP Ring – Available and Anticipated Data in PBFW</a:t>
            </a:r>
          </a:p>
        </p:txBody>
      </p:sp>
    </p:spTree>
    <p:extLst>
      <p:ext uri="{BB962C8B-B14F-4D97-AF65-F5344CB8AC3E}">
        <p14:creationId xmlns:p14="http://schemas.microsoft.com/office/powerpoint/2010/main" val="3563679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314A349-7BC5-41C3-A0C7-75D1898C7FF0}"/>
              </a:ext>
            </a:extLst>
          </p:cNvPr>
          <p:cNvGraphicFramePr>
            <a:graphicFrameLocks noGrp="1"/>
          </p:cNvGraphicFramePr>
          <p:nvPr>
            <p:ph idx="1"/>
            <p:extLst>
              <p:ext uri="{D42A27DB-BD31-4B8C-83A1-F6EECF244321}">
                <p14:modId xmlns:p14="http://schemas.microsoft.com/office/powerpoint/2010/main" val="436276255"/>
              </p:ext>
            </p:extLst>
          </p:nvPr>
        </p:nvGraphicFramePr>
        <p:xfrm>
          <a:off x="998093" y="1281212"/>
          <a:ext cx="10337537" cy="4602480"/>
        </p:xfrm>
        <a:graphic>
          <a:graphicData uri="http://schemas.openxmlformats.org/drawingml/2006/table">
            <a:tbl>
              <a:tblPr firstRow="1" firstCol="1" bandRow="1">
                <a:tableStyleId>{1E171933-4619-4E11-9A3F-F7608DF75F80}</a:tableStyleId>
              </a:tblPr>
              <a:tblGrid>
                <a:gridCol w="944891">
                  <a:extLst>
                    <a:ext uri="{9D8B030D-6E8A-4147-A177-3AD203B41FA5}">
                      <a16:colId xmlns:a16="http://schemas.microsoft.com/office/drawing/2014/main" val="3475589301"/>
                    </a:ext>
                  </a:extLst>
                </a:gridCol>
                <a:gridCol w="1565441">
                  <a:extLst>
                    <a:ext uri="{9D8B030D-6E8A-4147-A177-3AD203B41FA5}">
                      <a16:colId xmlns:a16="http://schemas.microsoft.com/office/drawing/2014/main" val="738678677"/>
                    </a:ext>
                  </a:extLst>
                </a:gridCol>
                <a:gridCol w="1565441">
                  <a:extLst>
                    <a:ext uri="{9D8B030D-6E8A-4147-A177-3AD203B41FA5}">
                      <a16:colId xmlns:a16="http://schemas.microsoft.com/office/drawing/2014/main" val="3678273811"/>
                    </a:ext>
                  </a:extLst>
                </a:gridCol>
                <a:gridCol w="1565441">
                  <a:extLst>
                    <a:ext uri="{9D8B030D-6E8A-4147-A177-3AD203B41FA5}">
                      <a16:colId xmlns:a16="http://schemas.microsoft.com/office/drawing/2014/main" val="1537995412"/>
                    </a:ext>
                  </a:extLst>
                </a:gridCol>
                <a:gridCol w="1565441">
                  <a:extLst>
                    <a:ext uri="{9D8B030D-6E8A-4147-A177-3AD203B41FA5}">
                      <a16:colId xmlns:a16="http://schemas.microsoft.com/office/drawing/2014/main" val="860788165"/>
                    </a:ext>
                  </a:extLst>
                </a:gridCol>
                <a:gridCol w="1565441">
                  <a:extLst>
                    <a:ext uri="{9D8B030D-6E8A-4147-A177-3AD203B41FA5}">
                      <a16:colId xmlns:a16="http://schemas.microsoft.com/office/drawing/2014/main" val="1347752473"/>
                    </a:ext>
                  </a:extLst>
                </a:gridCol>
                <a:gridCol w="1565441">
                  <a:extLst>
                    <a:ext uri="{9D8B030D-6E8A-4147-A177-3AD203B41FA5}">
                      <a16:colId xmlns:a16="http://schemas.microsoft.com/office/drawing/2014/main" val="2520923866"/>
                    </a:ext>
                  </a:extLst>
                </a:gridCol>
              </a:tblGrid>
              <a:tr h="241949">
                <a:tc>
                  <a:txBody>
                    <a:bodyPr/>
                    <a:lstStyle/>
                    <a:p>
                      <a:pPr marL="0" marR="0">
                        <a:spcBef>
                          <a:spcPts val="0"/>
                        </a:spcBef>
                        <a:spcAft>
                          <a:spcPts val="0"/>
                        </a:spcAft>
                      </a:pPr>
                      <a:r>
                        <a:rPr lang="en-US" sz="1600">
                          <a:effectLst/>
                        </a:rPr>
                        <a:t> </a:t>
                      </a:r>
                      <a:endParaRPr lang="en-US" sz="1600">
                        <a:effectLst/>
                        <a:latin typeface="Arial Narrow" panose="020B0606020202030204" pitchFamily="34" charset="0"/>
                        <a:ea typeface="Times New Roman" panose="02020603050405020304" pitchFamily="18" charset="0"/>
                      </a:endParaRPr>
                    </a:p>
                  </a:txBody>
                  <a:tcPr marL="51435" marR="51435" marT="0" marB="0" anchor="ctr"/>
                </a:tc>
                <a:tc gridSpan="2">
                  <a:txBody>
                    <a:bodyPr/>
                    <a:lstStyle/>
                    <a:p>
                      <a:pPr marL="0" marR="0" algn="ctr">
                        <a:spcBef>
                          <a:spcPts val="0"/>
                        </a:spcBef>
                        <a:spcAft>
                          <a:spcPts val="0"/>
                        </a:spcAft>
                      </a:pPr>
                      <a:r>
                        <a:rPr lang="en-US" sz="1800">
                          <a:effectLst/>
                        </a:rPr>
                        <a:t>Maternal Plasma</a:t>
                      </a:r>
                      <a:endParaRPr lang="en-US" sz="1800" b="1">
                        <a:effectLst/>
                        <a:latin typeface="Arial Narrow" panose="020B0606020202030204" pitchFamily="34" charset="0"/>
                        <a:ea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800">
                          <a:effectLst/>
                        </a:rPr>
                        <a:t>Breast Milk</a:t>
                      </a:r>
                      <a:endParaRPr lang="en-US" sz="1800" b="1">
                        <a:effectLst/>
                        <a:latin typeface="Arial Narrow" panose="020B0606020202030204" pitchFamily="34" charset="0"/>
                        <a:ea typeface="Times New Roman" panose="02020603050405020304" pitchFamily="18" charset="0"/>
                      </a:endParaRPr>
                    </a:p>
                  </a:txBody>
                  <a:tcPr marL="51435" marR="51435" marT="0" marB="0" anchor="ctr"/>
                </a:tc>
                <a:tc hMerge="1">
                  <a:txBody>
                    <a:bodyPr/>
                    <a:lstStyle/>
                    <a:p>
                      <a:endParaRPr lang="en-US"/>
                    </a:p>
                  </a:txBody>
                  <a:tcPr/>
                </a:tc>
                <a:tc gridSpan="2">
                  <a:txBody>
                    <a:bodyPr/>
                    <a:lstStyle/>
                    <a:p>
                      <a:pPr marL="0" marR="0" algn="ctr">
                        <a:spcBef>
                          <a:spcPts val="0"/>
                        </a:spcBef>
                        <a:spcAft>
                          <a:spcPts val="0"/>
                        </a:spcAft>
                      </a:pPr>
                      <a:r>
                        <a:rPr lang="en-US" sz="1800">
                          <a:effectLst/>
                        </a:rPr>
                        <a:t>Infant Plasma</a:t>
                      </a:r>
                      <a:endParaRPr lang="en-US" sz="1800" b="1">
                        <a:effectLst/>
                        <a:latin typeface="Arial Narrow" panose="020B0606020202030204" pitchFamily="34" charset="0"/>
                        <a:ea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2086935201"/>
                  </a:ext>
                </a:extLst>
              </a:tr>
              <a:tr h="487679">
                <a:tc>
                  <a:txBody>
                    <a:bodyPr/>
                    <a:lstStyle/>
                    <a:p>
                      <a:pPr marL="0" marR="0">
                        <a:spcBef>
                          <a:spcPts val="0"/>
                        </a:spcBef>
                        <a:spcAft>
                          <a:spcPts val="0"/>
                        </a:spcAft>
                      </a:pPr>
                      <a:r>
                        <a:rPr lang="en-US" sz="1600">
                          <a:effectLst/>
                        </a:rPr>
                        <a:t> </a:t>
                      </a:r>
                      <a:endParaRPr lang="en-US" sz="1600">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Quantification </a:t>
                      </a:r>
                    </a:p>
                    <a:p>
                      <a:pPr marL="0" marR="0" algn="ctr">
                        <a:spcBef>
                          <a:spcPts val="0"/>
                        </a:spcBef>
                        <a:spcAft>
                          <a:spcPts val="0"/>
                        </a:spcAft>
                      </a:pPr>
                      <a:r>
                        <a:rPr lang="en-US" sz="1800">
                          <a:effectLst/>
                        </a:rPr>
                        <a:t>(%)</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Median (IQR) </a:t>
                      </a:r>
                      <a:r>
                        <a:rPr lang="en-US" sz="1800" err="1">
                          <a:effectLst/>
                        </a:rPr>
                        <a:t>pg</a:t>
                      </a:r>
                      <a:r>
                        <a:rPr lang="en-US" sz="1800">
                          <a:effectLst/>
                        </a:rPr>
                        <a:t>/mL</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Quantification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Median (IQR) </a:t>
                      </a:r>
                      <a:r>
                        <a:rPr lang="en-US" sz="1800" err="1">
                          <a:effectLst/>
                        </a:rPr>
                        <a:t>pg</a:t>
                      </a:r>
                      <a:r>
                        <a:rPr lang="en-US" sz="1800">
                          <a:effectLst/>
                        </a:rPr>
                        <a:t>/mL</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Quantification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Median (IQR) </a:t>
                      </a:r>
                    </a:p>
                    <a:p>
                      <a:pPr marL="0" marR="0" algn="ctr">
                        <a:spcBef>
                          <a:spcPts val="0"/>
                        </a:spcBef>
                        <a:spcAft>
                          <a:spcPts val="0"/>
                        </a:spcAft>
                      </a:pPr>
                      <a:r>
                        <a:rPr lang="en-US" sz="1800" err="1">
                          <a:effectLst/>
                        </a:rPr>
                        <a:t>pg</a:t>
                      </a:r>
                      <a:r>
                        <a:rPr lang="en-US" sz="1800">
                          <a:effectLst/>
                        </a:rPr>
                        <a:t>/mL</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1925957285"/>
                  </a:ext>
                </a:extLst>
              </a:tr>
              <a:tr h="487679">
                <a:tc>
                  <a:txBody>
                    <a:bodyPr/>
                    <a:lstStyle/>
                    <a:p>
                      <a:pPr marL="0" marR="0">
                        <a:spcBef>
                          <a:spcPts val="0"/>
                        </a:spcBef>
                        <a:spcAft>
                          <a:spcPts val="0"/>
                        </a:spcAft>
                      </a:pPr>
                      <a:r>
                        <a:rPr lang="en-US" sz="1600">
                          <a:effectLst/>
                        </a:rPr>
                        <a:t>Week 1</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99%</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374.0 </a:t>
                      </a:r>
                    </a:p>
                    <a:p>
                      <a:pPr marL="0" marR="0" algn="ctr">
                        <a:spcBef>
                          <a:spcPts val="0"/>
                        </a:spcBef>
                        <a:spcAft>
                          <a:spcPts val="0"/>
                        </a:spcAft>
                      </a:pPr>
                      <a:r>
                        <a:rPr lang="en-US" sz="1800">
                          <a:effectLst/>
                        </a:rPr>
                        <a:t>(285.0, 448.0)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99%</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656.0 </a:t>
                      </a:r>
                    </a:p>
                    <a:p>
                      <a:pPr marL="0" marR="0" algn="ctr">
                        <a:spcBef>
                          <a:spcPts val="0"/>
                        </a:spcBef>
                        <a:spcAft>
                          <a:spcPts val="0"/>
                        </a:spcAft>
                      </a:pPr>
                      <a:r>
                        <a:rPr lang="en-US" sz="1800">
                          <a:effectLst/>
                        </a:rPr>
                        <a:t>(407.0, 878.0)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3045144355"/>
                  </a:ext>
                </a:extLst>
              </a:tr>
              <a:tr h="487679">
                <a:tc>
                  <a:txBody>
                    <a:bodyPr/>
                    <a:lstStyle/>
                    <a:p>
                      <a:pPr marL="0" marR="0">
                        <a:spcBef>
                          <a:spcPts val="0"/>
                        </a:spcBef>
                        <a:spcAft>
                          <a:spcPts val="0"/>
                        </a:spcAft>
                      </a:pPr>
                      <a:r>
                        <a:rPr lang="en-US" sz="1600">
                          <a:effectLst/>
                        </a:rPr>
                        <a:t>Week 2</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98%</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388.5 </a:t>
                      </a:r>
                    </a:p>
                    <a:p>
                      <a:pPr marL="0" marR="0" algn="ctr">
                        <a:spcBef>
                          <a:spcPts val="0"/>
                        </a:spcBef>
                        <a:spcAft>
                          <a:spcPts val="0"/>
                        </a:spcAft>
                      </a:pPr>
                      <a:r>
                        <a:rPr lang="en-US" sz="1800">
                          <a:effectLst/>
                        </a:rPr>
                        <a:t>(299.0, 469.0)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99%</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611.0 </a:t>
                      </a:r>
                    </a:p>
                    <a:p>
                      <a:pPr marL="0" marR="0" algn="ctr">
                        <a:spcBef>
                          <a:spcPts val="0"/>
                        </a:spcBef>
                        <a:spcAft>
                          <a:spcPts val="0"/>
                        </a:spcAft>
                      </a:pPr>
                      <a:r>
                        <a:rPr lang="en-US" sz="1800">
                          <a:effectLst/>
                        </a:rPr>
                        <a:t>(407.0, 877.0)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15%</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 </a:t>
                      </a:r>
                    </a:p>
                    <a:p>
                      <a:pPr marL="0" marR="0" algn="ctr">
                        <a:spcBef>
                          <a:spcPts val="0"/>
                        </a:spcBef>
                        <a:spcAft>
                          <a:spcPts val="0"/>
                        </a:spcAft>
                      </a:pPr>
                      <a:r>
                        <a:rPr lang="en-US" sz="1800">
                          <a:effectLst/>
                        </a:rPr>
                        <a:t>(BLQ, BLQ)</a:t>
                      </a:r>
                      <a:r>
                        <a:rPr lang="en-US" sz="1800" baseline="30000">
                          <a:effectLst/>
                        </a:rPr>
                        <a:t> </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1829748386"/>
                  </a:ext>
                </a:extLst>
              </a:tr>
              <a:tr h="487679">
                <a:tc>
                  <a:txBody>
                    <a:bodyPr/>
                    <a:lstStyle/>
                    <a:p>
                      <a:pPr marL="0" marR="0">
                        <a:spcBef>
                          <a:spcPts val="0"/>
                        </a:spcBef>
                        <a:spcAft>
                          <a:spcPts val="0"/>
                        </a:spcAft>
                      </a:pPr>
                      <a:r>
                        <a:rPr lang="en-US" sz="1600">
                          <a:effectLst/>
                        </a:rPr>
                        <a:t>Month 1</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99%</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326.0 </a:t>
                      </a:r>
                    </a:p>
                    <a:p>
                      <a:pPr marL="0" marR="0" algn="ctr">
                        <a:spcBef>
                          <a:spcPts val="0"/>
                        </a:spcBef>
                        <a:spcAft>
                          <a:spcPts val="0"/>
                        </a:spcAft>
                      </a:pPr>
                      <a:r>
                        <a:rPr lang="en-US" sz="1800">
                          <a:effectLst/>
                        </a:rPr>
                        <a:t>(241.0, 402.0)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99%</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559.0 </a:t>
                      </a:r>
                    </a:p>
                    <a:p>
                      <a:pPr marL="0" marR="0" algn="ctr">
                        <a:spcBef>
                          <a:spcPts val="0"/>
                        </a:spcBef>
                        <a:spcAft>
                          <a:spcPts val="0"/>
                        </a:spcAft>
                      </a:pPr>
                      <a:r>
                        <a:rPr lang="en-US" sz="1800">
                          <a:effectLst/>
                        </a:rPr>
                        <a:t>(339.5, 811.0)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14%</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 </a:t>
                      </a:r>
                    </a:p>
                    <a:p>
                      <a:pPr marL="0" marR="0" algn="ctr">
                        <a:spcBef>
                          <a:spcPts val="0"/>
                        </a:spcBef>
                        <a:spcAft>
                          <a:spcPts val="0"/>
                        </a:spcAft>
                      </a:pPr>
                      <a:r>
                        <a:rPr lang="en-US" sz="1800">
                          <a:effectLst/>
                        </a:rPr>
                        <a:t>(BLQ, BLQ)</a:t>
                      </a:r>
                      <a:r>
                        <a:rPr lang="en-US" sz="1800" baseline="30000">
                          <a:effectLst/>
                        </a:rPr>
                        <a:t> </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2143658443"/>
                  </a:ext>
                </a:extLst>
              </a:tr>
              <a:tr h="487679">
                <a:tc>
                  <a:txBody>
                    <a:bodyPr/>
                    <a:lstStyle/>
                    <a:p>
                      <a:pPr marL="0" marR="0">
                        <a:spcBef>
                          <a:spcPts val="0"/>
                        </a:spcBef>
                        <a:spcAft>
                          <a:spcPts val="0"/>
                        </a:spcAft>
                      </a:pPr>
                      <a:r>
                        <a:rPr lang="en-US" sz="1600">
                          <a:effectLst/>
                        </a:rPr>
                        <a:t>Month 2</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96%</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316.5 </a:t>
                      </a:r>
                    </a:p>
                    <a:p>
                      <a:pPr marL="0" marR="0" algn="ctr">
                        <a:spcBef>
                          <a:spcPts val="0"/>
                        </a:spcBef>
                        <a:spcAft>
                          <a:spcPts val="0"/>
                        </a:spcAft>
                      </a:pPr>
                      <a:r>
                        <a:rPr lang="en-US" sz="1800">
                          <a:effectLst/>
                        </a:rPr>
                        <a:t>(234.5, 428.0)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97%</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545.0 </a:t>
                      </a:r>
                    </a:p>
                    <a:p>
                      <a:pPr marL="0" marR="0" algn="ctr">
                        <a:spcBef>
                          <a:spcPts val="0"/>
                        </a:spcBef>
                        <a:spcAft>
                          <a:spcPts val="0"/>
                        </a:spcAft>
                      </a:pPr>
                      <a:r>
                        <a:rPr lang="en-US" sz="1800">
                          <a:effectLst/>
                        </a:rPr>
                        <a:t>(315.0, 719.0)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10%</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 </a:t>
                      </a:r>
                    </a:p>
                    <a:p>
                      <a:pPr marL="0" marR="0" algn="ctr">
                        <a:spcBef>
                          <a:spcPts val="0"/>
                        </a:spcBef>
                        <a:spcAft>
                          <a:spcPts val="0"/>
                        </a:spcAft>
                      </a:pPr>
                      <a:r>
                        <a:rPr lang="en-US" sz="1800">
                          <a:effectLst/>
                        </a:rPr>
                        <a:t>(BLQ, BLQ)</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3576626761"/>
                  </a:ext>
                </a:extLst>
              </a:tr>
              <a:tr h="487679">
                <a:tc>
                  <a:txBody>
                    <a:bodyPr/>
                    <a:lstStyle/>
                    <a:p>
                      <a:pPr marL="0" marR="0">
                        <a:spcBef>
                          <a:spcPts val="0"/>
                        </a:spcBef>
                        <a:spcAft>
                          <a:spcPts val="0"/>
                        </a:spcAft>
                      </a:pPr>
                      <a:r>
                        <a:rPr lang="en-US" sz="1600">
                          <a:effectLst/>
                        </a:rPr>
                        <a:t>Month 3 </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98 %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311.0 </a:t>
                      </a:r>
                    </a:p>
                    <a:p>
                      <a:pPr marL="0" marR="0" algn="ctr">
                        <a:spcBef>
                          <a:spcPts val="0"/>
                        </a:spcBef>
                        <a:spcAft>
                          <a:spcPts val="0"/>
                        </a:spcAft>
                      </a:pPr>
                      <a:r>
                        <a:rPr lang="en-US" sz="1800">
                          <a:effectLst/>
                        </a:rPr>
                        <a:t>(212.0, 406.0)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98%</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558.5 </a:t>
                      </a:r>
                    </a:p>
                    <a:p>
                      <a:pPr marL="0" marR="0" algn="ctr">
                        <a:spcBef>
                          <a:spcPts val="0"/>
                        </a:spcBef>
                        <a:spcAft>
                          <a:spcPts val="0"/>
                        </a:spcAft>
                      </a:pPr>
                      <a:r>
                        <a:rPr lang="en-US" sz="1800">
                          <a:effectLst/>
                        </a:rPr>
                        <a:t>(282.0, 778.0)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5%</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 </a:t>
                      </a:r>
                    </a:p>
                    <a:p>
                      <a:pPr marL="0" marR="0" algn="ctr">
                        <a:spcBef>
                          <a:spcPts val="0"/>
                        </a:spcBef>
                        <a:spcAft>
                          <a:spcPts val="0"/>
                        </a:spcAft>
                      </a:pPr>
                      <a:r>
                        <a:rPr lang="en-US" sz="1800">
                          <a:effectLst/>
                        </a:rPr>
                        <a:t>(BLQ, BLQ)</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3964525945"/>
                  </a:ext>
                </a:extLst>
              </a:tr>
              <a:tr h="487679">
                <a:tc>
                  <a:txBody>
                    <a:bodyPr/>
                    <a:lstStyle/>
                    <a:p>
                      <a:pPr marL="0" marR="0">
                        <a:spcBef>
                          <a:spcPts val="0"/>
                        </a:spcBef>
                        <a:spcAft>
                          <a:spcPts val="0"/>
                        </a:spcAft>
                      </a:pPr>
                      <a:r>
                        <a:rPr lang="en-US" sz="1600">
                          <a:effectLst/>
                        </a:rPr>
                        <a:t>2 weeks post-use </a:t>
                      </a:r>
                      <a:endParaRPr lang="en-US" sz="1600" b="1">
                        <a:effectLst/>
                        <a:latin typeface="Arial Narrow" panose="020B0606020202030204" pitchFamily="34" charset="0"/>
                        <a:ea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1800">
                          <a:effectLst/>
                        </a:rPr>
                        <a:t>34 %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 </a:t>
                      </a:r>
                    </a:p>
                    <a:p>
                      <a:pPr marL="0" marR="0" algn="ctr">
                        <a:spcBef>
                          <a:spcPts val="0"/>
                        </a:spcBef>
                        <a:spcAft>
                          <a:spcPts val="0"/>
                        </a:spcAft>
                      </a:pPr>
                      <a:r>
                        <a:rPr lang="en-US" sz="1800">
                          <a:effectLst/>
                        </a:rPr>
                        <a:t>(BLQ, 29.7)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66%</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16.7 </a:t>
                      </a:r>
                    </a:p>
                    <a:p>
                      <a:pPr marL="0" marR="0" algn="ctr">
                        <a:spcBef>
                          <a:spcPts val="0"/>
                        </a:spcBef>
                        <a:spcAft>
                          <a:spcPts val="0"/>
                        </a:spcAft>
                      </a:pPr>
                      <a:r>
                        <a:rPr lang="en-US" sz="1800">
                          <a:effectLst/>
                        </a:rPr>
                        <a:t>(BLQ, 49.1) </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0%</a:t>
                      </a:r>
                      <a:endParaRPr lang="en-US" sz="1800">
                        <a:effectLst/>
                        <a:latin typeface="Arial Narrow" panose="020B0606020202030204" pitchFamily="34" charset="0"/>
                        <a:ea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800">
                          <a:effectLst/>
                        </a:rPr>
                        <a:t>BLQ</a:t>
                      </a:r>
                      <a:r>
                        <a:rPr lang="en-US" sz="1800" baseline="30000">
                          <a:effectLst/>
                        </a:rPr>
                        <a:t> </a:t>
                      </a:r>
                      <a:endParaRPr lang="en-US" sz="1800">
                        <a:effectLst/>
                      </a:endParaRPr>
                    </a:p>
                    <a:p>
                      <a:pPr marL="0" marR="0" algn="ctr">
                        <a:spcBef>
                          <a:spcPts val="0"/>
                        </a:spcBef>
                        <a:spcAft>
                          <a:spcPts val="0"/>
                        </a:spcAft>
                      </a:pPr>
                      <a:r>
                        <a:rPr lang="en-US" sz="1800">
                          <a:effectLst/>
                        </a:rPr>
                        <a:t>(BLQ, BLQ)</a:t>
                      </a:r>
                      <a:endParaRPr lang="en-US" sz="1800">
                        <a:effectLst/>
                        <a:latin typeface="Arial Narrow" panose="020B0606020202030204" pitchFamily="34" charset="0"/>
                        <a:ea typeface="Times New Roman" panose="02020603050405020304" pitchFamily="18" charset="0"/>
                      </a:endParaRPr>
                    </a:p>
                  </a:txBody>
                  <a:tcPr marL="51435" marR="51435" marT="0" marB="0" anchor="ctr"/>
                </a:tc>
                <a:extLst>
                  <a:ext uri="{0D108BD9-81ED-4DB2-BD59-A6C34878D82A}">
                    <a16:rowId xmlns:a16="http://schemas.microsoft.com/office/drawing/2014/main" val="274202375"/>
                  </a:ext>
                </a:extLst>
              </a:tr>
              <a:tr h="487679">
                <a:tc gridSpan="7">
                  <a:txBody>
                    <a:bodyPr/>
                    <a:lstStyle/>
                    <a:p>
                      <a:pPr marL="0" marR="0">
                        <a:spcBef>
                          <a:spcPts val="0"/>
                        </a:spcBef>
                        <a:spcAft>
                          <a:spcPts val="0"/>
                        </a:spcAft>
                      </a:pPr>
                      <a:r>
                        <a:rPr lang="en-US" sz="1600" b="0">
                          <a:effectLst/>
                        </a:rPr>
                        <a:t>BLQ=below lower level of quantification; LLOQ=lower level of quantification. </a:t>
                      </a:r>
                      <a:r>
                        <a:rPr lang="en-US" sz="1600" b="0" baseline="30000">
                          <a:effectLst/>
                        </a:rPr>
                        <a:t> </a:t>
                      </a:r>
                      <a:r>
                        <a:rPr lang="en-US" sz="1600" b="0">
                          <a:effectLst/>
                        </a:rPr>
                        <a:t>LLOQ of dapivirine in plasma and breast milk were 20 pg/mL and 10 pg/mL, respectively. Drug concentrations below LLOQ are identified as “BLQ”. </a:t>
                      </a:r>
                      <a:endParaRPr lang="en-US" sz="1600" b="0">
                        <a:effectLst/>
                        <a:latin typeface="Arial Narrow" panose="020B0606020202030204" pitchFamily="34" charset="0"/>
                      </a:endParaRPr>
                    </a:p>
                  </a:txBody>
                  <a:tcPr marL="51435" marR="5143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7114457"/>
                  </a:ext>
                </a:extLst>
              </a:tr>
            </a:tbl>
          </a:graphicData>
        </a:graphic>
      </p:graphicFrame>
      <p:sp>
        <p:nvSpPr>
          <p:cNvPr id="3" name="Text Placeholder 2">
            <a:extLst>
              <a:ext uri="{FF2B5EF4-FFF2-40B4-BE49-F238E27FC236}">
                <a16:creationId xmlns:a16="http://schemas.microsoft.com/office/drawing/2014/main" id="{719E3B03-9307-4791-BE64-45329399B16C}"/>
              </a:ext>
            </a:extLst>
          </p:cNvPr>
          <p:cNvSpPr>
            <a:spLocks noGrp="1"/>
          </p:cNvSpPr>
          <p:nvPr>
            <p:ph type="body" sz="quarter" idx="10"/>
          </p:nvPr>
        </p:nvSpPr>
        <p:spPr>
          <a:xfrm>
            <a:off x="1829992" y="381000"/>
            <a:ext cx="8532021" cy="789278"/>
          </a:xfrm>
        </p:spPr>
        <p:txBody>
          <a:bodyPr/>
          <a:lstStyle/>
          <a:p>
            <a:pPr marL="0" indent="0" algn="ctr">
              <a:buNone/>
            </a:pPr>
            <a:r>
              <a:rPr lang="en-US" sz="2800" b="1">
                <a:solidFill>
                  <a:schemeClr val="accent4"/>
                </a:solidFill>
              </a:rPr>
              <a:t>Dapivirine Quantification and Concentrations in Maternal Plasma, Breast Milk, and Infant Plasma </a:t>
            </a:r>
          </a:p>
        </p:txBody>
      </p:sp>
      <p:sp>
        <p:nvSpPr>
          <p:cNvPr id="6" name="TextBox 5">
            <a:extLst>
              <a:ext uri="{FF2B5EF4-FFF2-40B4-BE49-F238E27FC236}">
                <a16:creationId xmlns:a16="http://schemas.microsoft.com/office/drawing/2014/main" id="{71E3C1AC-3636-4AEE-A9C8-798AC170CD23}"/>
              </a:ext>
            </a:extLst>
          </p:cNvPr>
          <p:cNvSpPr txBox="1"/>
          <p:nvPr/>
        </p:nvSpPr>
        <p:spPr>
          <a:xfrm>
            <a:off x="2111033" y="6139884"/>
            <a:ext cx="7969933" cy="461665"/>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ndara"/>
                <a:ea typeface="+mn-ea"/>
                <a:cs typeface="+mn-cs"/>
              </a:rPr>
              <a:t>Very little dapivirine passed to milk and even less to babies.</a:t>
            </a:r>
          </a:p>
        </p:txBody>
      </p:sp>
      <p:pic>
        <p:nvPicPr>
          <p:cNvPr id="2" name="Picture 1">
            <a:extLst>
              <a:ext uri="{FF2B5EF4-FFF2-40B4-BE49-F238E27FC236}">
                <a16:creationId xmlns:a16="http://schemas.microsoft.com/office/drawing/2014/main" id="{44CE4792-2BB2-7137-AD2E-26460C1EAE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7" name="Picture 6">
            <a:extLst>
              <a:ext uri="{FF2B5EF4-FFF2-40B4-BE49-F238E27FC236}">
                <a16:creationId xmlns:a16="http://schemas.microsoft.com/office/drawing/2014/main" id="{E39EB2F8-86ED-2137-FF34-D1E93D96A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2458216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D3C6F12-9107-43E9-A661-FFBB0F255141}"/>
              </a:ext>
            </a:extLst>
          </p:cNvPr>
          <p:cNvGraphicFramePr>
            <a:graphicFrameLocks noGrp="1"/>
          </p:cNvGraphicFramePr>
          <p:nvPr>
            <p:ph idx="1"/>
            <p:extLst>
              <p:ext uri="{D42A27DB-BD31-4B8C-83A1-F6EECF244321}">
                <p14:modId xmlns:p14="http://schemas.microsoft.com/office/powerpoint/2010/main" val="1344721731"/>
              </p:ext>
            </p:extLst>
          </p:nvPr>
        </p:nvGraphicFramePr>
        <p:xfrm>
          <a:off x="827757" y="1263976"/>
          <a:ext cx="10366406" cy="4388872"/>
        </p:xfrm>
        <a:graphic>
          <a:graphicData uri="http://schemas.openxmlformats.org/drawingml/2006/table">
            <a:tbl>
              <a:tblPr firstRow="1" bandRow="1">
                <a:tableStyleId>{1E171933-4619-4E11-9A3F-F7608DF75F80}</a:tableStyleId>
              </a:tblPr>
              <a:tblGrid>
                <a:gridCol w="723005">
                  <a:extLst>
                    <a:ext uri="{9D8B030D-6E8A-4147-A177-3AD203B41FA5}">
                      <a16:colId xmlns:a16="http://schemas.microsoft.com/office/drawing/2014/main" val="3201317769"/>
                    </a:ext>
                  </a:extLst>
                </a:gridCol>
                <a:gridCol w="1155145">
                  <a:extLst>
                    <a:ext uri="{9D8B030D-6E8A-4147-A177-3AD203B41FA5}">
                      <a16:colId xmlns:a16="http://schemas.microsoft.com/office/drawing/2014/main" val="122639265"/>
                    </a:ext>
                  </a:extLst>
                </a:gridCol>
                <a:gridCol w="1212608">
                  <a:extLst>
                    <a:ext uri="{9D8B030D-6E8A-4147-A177-3AD203B41FA5}">
                      <a16:colId xmlns:a16="http://schemas.microsoft.com/office/drawing/2014/main" val="2538519184"/>
                    </a:ext>
                  </a:extLst>
                </a:gridCol>
                <a:gridCol w="1212608">
                  <a:extLst>
                    <a:ext uri="{9D8B030D-6E8A-4147-A177-3AD203B41FA5}">
                      <a16:colId xmlns:a16="http://schemas.microsoft.com/office/drawing/2014/main" val="532220536"/>
                    </a:ext>
                  </a:extLst>
                </a:gridCol>
                <a:gridCol w="1212608">
                  <a:extLst>
                    <a:ext uri="{9D8B030D-6E8A-4147-A177-3AD203B41FA5}">
                      <a16:colId xmlns:a16="http://schemas.microsoft.com/office/drawing/2014/main" val="1685809878"/>
                    </a:ext>
                  </a:extLst>
                </a:gridCol>
                <a:gridCol w="1212608">
                  <a:extLst>
                    <a:ext uri="{9D8B030D-6E8A-4147-A177-3AD203B41FA5}">
                      <a16:colId xmlns:a16="http://schemas.microsoft.com/office/drawing/2014/main" val="3723243953"/>
                    </a:ext>
                  </a:extLst>
                </a:gridCol>
                <a:gridCol w="1212608">
                  <a:extLst>
                    <a:ext uri="{9D8B030D-6E8A-4147-A177-3AD203B41FA5}">
                      <a16:colId xmlns:a16="http://schemas.microsoft.com/office/drawing/2014/main" val="3623230868"/>
                    </a:ext>
                  </a:extLst>
                </a:gridCol>
                <a:gridCol w="1212608">
                  <a:extLst>
                    <a:ext uri="{9D8B030D-6E8A-4147-A177-3AD203B41FA5}">
                      <a16:colId xmlns:a16="http://schemas.microsoft.com/office/drawing/2014/main" val="1391870752"/>
                    </a:ext>
                  </a:extLst>
                </a:gridCol>
                <a:gridCol w="1212608">
                  <a:extLst>
                    <a:ext uri="{9D8B030D-6E8A-4147-A177-3AD203B41FA5}">
                      <a16:colId xmlns:a16="http://schemas.microsoft.com/office/drawing/2014/main" val="489726949"/>
                    </a:ext>
                  </a:extLst>
                </a:gridCol>
              </a:tblGrid>
              <a:tr h="242762">
                <a:tc>
                  <a:txBody>
                    <a:bodyPr/>
                    <a:lstStyle/>
                    <a:p>
                      <a:pPr marL="0" marR="0" algn="just">
                        <a:spcBef>
                          <a:spcPts val="300"/>
                        </a:spcBef>
                        <a:spcAft>
                          <a:spcPts val="300"/>
                        </a:spcAft>
                      </a:pPr>
                      <a:r>
                        <a:rPr lang="en-US" sz="1400">
                          <a:effectLst/>
                        </a:rPr>
                        <a:t> </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gridSpan="4">
                  <a:txBody>
                    <a:bodyPr/>
                    <a:lstStyle/>
                    <a:p>
                      <a:pPr marL="0" marR="0" algn="ctr">
                        <a:spcBef>
                          <a:spcPts val="300"/>
                        </a:spcBef>
                        <a:spcAft>
                          <a:spcPts val="300"/>
                        </a:spcAft>
                      </a:pPr>
                      <a:r>
                        <a:rPr lang="en-US" sz="1400">
                          <a:effectLst/>
                        </a:rPr>
                        <a:t>Quantification and Concentrations of TFV-DP</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300"/>
                        </a:spcBef>
                        <a:spcAft>
                          <a:spcPts val="300"/>
                        </a:spcAft>
                      </a:pPr>
                      <a:r>
                        <a:rPr lang="en-US" sz="1400">
                          <a:effectLst/>
                        </a:rPr>
                        <a:t>Quantification and Concentrations of FTC-TP</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4658775"/>
                  </a:ext>
                </a:extLst>
              </a:tr>
              <a:tr h="208440">
                <a:tc>
                  <a:txBody>
                    <a:bodyPr/>
                    <a:lstStyle/>
                    <a:p>
                      <a:pPr marL="0" marR="0" algn="just">
                        <a:spcBef>
                          <a:spcPts val="300"/>
                        </a:spcBef>
                        <a:spcAft>
                          <a:spcPts val="300"/>
                        </a:spcAft>
                      </a:pPr>
                      <a:r>
                        <a:rPr lang="en-US" sz="1400">
                          <a:effectLst/>
                        </a:rPr>
                        <a:t> </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gridSpan="2">
                  <a:txBody>
                    <a:bodyPr/>
                    <a:lstStyle/>
                    <a:p>
                      <a:pPr marL="0" marR="0" algn="ctr">
                        <a:spcBef>
                          <a:spcPts val="300"/>
                        </a:spcBef>
                        <a:spcAft>
                          <a:spcPts val="300"/>
                        </a:spcAft>
                      </a:pPr>
                      <a:r>
                        <a:rPr lang="en-US" sz="1400">
                          <a:effectLst/>
                        </a:rPr>
                        <a:t>Maternal DBS</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tc gridSpan="2">
                  <a:txBody>
                    <a:bodyPr/>
                    <a:lstStyle/>
                    <a:p>
                      <a:pPr marL="0" marR="0" algn="ctr">
                        <a:spcBef>
                          <a:spcPts val="300"/>
                        </a:spcBef>
                        <a:spcAft>
                          <a:spcPts val="300"/>
                        </a:spcAft>
                      </a:pPr>
                      <a:r>
                        <a:rPr lang="en-US" sz="1400">
                          <a:effectLst/>
                        </a:rPr>
                        <a:t>Infant DBS</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tc gridSpan="2">
                  <a:txBody>
                    <a:bodyPr/>
                    <a:lstStyle/>
                    <a:p>
                      <a:pPr marL="0" marR="0" algn="ctr">
                        <a:spcBef>
                          <a:spcPts val="300"/>
                        </a:spcBef>
                        <a:spcAft>
                          <a:spcPts val="300"/>
                        </a:spcAft>
                      </a:pPr>
                      <a:r>
                        <a:rPr lang="en-US" sz="1400">
                          <a:effectLst/>
                        </a:rPr>
                        <a:t>Maternal DBS</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tc gridSpan="2">
                  <a:txBody>
                    <a:bodyPr/>
                    <a:lstStyle/>
                    <a:p>
                      <a:pPr marL="0" marR="0" algn="ctr">
                        <a:spcBef>
                          <a:spcPts val="300"/>
                        </a:spcBef>
                        <a:spcAft>
                          <a:spcPts val="300"/>
                        </a:spcAft>
                      </a:pPr>
                      <a:r>
                        <a:rPr lang="en-US" sz="1400">
                          <a:effectLst/>
                        </a:rPr>
                        <a:t>Infant DBS</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hMerge="1">
                  <a:txBody>
                    <a:bodyPr/>
                    <a:lstStyle/>
                    <a:p>
                      <a:endParaRPr lang="en-US"/>
                    </a:p>
                  </a:txBody>
                  <a:tcPr/>
                </a:tc>
                <a:extLst>
                  <a:ext uri="{0D108BD9-81ED-4DB2-BD59-A6C34878D82A}">
                    <a16:rowId xmlns:a16="http://schemas.microsoft.com/office/drawing/2014/main" val="4240931438"/>
                  </a:ext>
                </a:extLst>
              </a:tr>
              <a:tr h="690459">
                <a:tc>
                  <a:txBody>
                    <a:bodyPr/>
                    <a:lstStyle/>
                    <a:p>
                      <a:endParaRPr lang="en-US" sz="1400">
                        <a:effectLst/>
                        <a:latin typeface="Arial Narrow" panose="020B0606020202030204" pitchFamily="34"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Quantification (%)</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Median</a:t>
                      </a:r>
                    </a:p>
                    <a:p>
                      <a:pPr marL="0" marR="0" algn="ctr">
                        <a:spcBef>
                          <a:spcPts val="300"/>
                        </a:spcBef>
                        <a:spcAft>
                          <a:spcPts val="300"/>
                        </a:spcAft>
                      </a:pPr>
                      <a:r>
                        <a:rPr lang="en-US" sz="1400">
                          <a:effectLst/>
                        </a:rPr>
                        <a:t>(IQR) </a:t>
                      </a:r>
                      <a:r>
                        <a:rPr lang="en-US" sz="1400" err="1">
                          <a:effectLst/>
                        </a:rPr>
                        <a:t>fmol</a:t>
                      </a:r>
                      <a:r>
                        <a:rPr lang="en-US" sz="1400">
                          <a:effectLst/>
                        </a:rPr>
                        <a:t>/ punch</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Quantification </a:t>
                      </a:r>
                    </a:p>
                    <a:p>
                      <a:pPr marL="0" marR="0" algn="ctr">
                        <a:spcBef>
                          <a:spcPts val="300"/>
                        </a:spcBef>
                        <a:spcAft>
                          <a:spcPts val="300"/>
                        </a:spcAft>
                      </a:pPr>
                      <a:r>
                        <a:rPr lang="en-US" sz="1400">
                          <a:effectLst/>
                        </a:rPr>
                        <a:t>(%)</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Median</a:t>
                      </a:r>
                    </a:p>
                    <a:p>
                      <a:pPr marL="0" marR="0" algn="ctr">
                        <a:spcBef>
                          <a:spcPts val="300"/>
                        </a:spcBef>
                        <a:spcAft>
                          <a:spcPts val="300"/>
                        </a:spcAft>
                      </a:pPr>
                      <a:r>
                        <a:rPr lang="en-US" sz="1400">
                          <a:effectLst/>
                        </a:rPr>
                        <a:t>(IQR) </a:t>
                      </a:r>
                      <a:r>
                        <a:rPr lang="en-US" sz="1400" err="1">
                          <a:effectLst/>
                        </a:rPr>
                        <a:t>fmol</a:t>
                      </a:r>
                      <a:r>
                        <a:rPr lang="en-US" sz="1400">
                          <a:effectLst/>
                        </a:rPr>
                        <a:t>/ punch</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Quantification (%)</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Median</a:t>
                      </a:r>
                    </a:p>
                    <a:p>
                      <a:pPr marL="0" marR="0" algn="ctr">
                        <a:spcBef>
                          <a:spcPts val="300"/>
                        </a:spcBef>
                        <a:spcAft>
                          <a:spcPts val="300"/>
                        </a:spcAft>
                      </a:pPr>
                      <a:r>
                        <a:rPr lang="en-US" sz="1400">
                          <a:effectLst/>
                        </a:rPr>
                        <a:t>(IQR) </a:t>
                      </a:r>
                      <a:r>
                        <a:rPr lang="en-US" sz="1400" err="1">
                          <a:effectLst/>
                        </a:rPr>
                        <a:t>pmol</a:t>
                      </a:r>
                      <a:r>
                        <a:rPr lang="en-US" sz="1400">
                          <a:effectLst/>
                        </a:rPr>
                        <a:t>/ punch</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Quantification </a:t>
                      </a:r>
                    </a:p>
                    <a:p>
                      <a:pPr marL="0" marR="0" algn="ctr">
                        <a:spcBef>
                          <a:spcPts val="300"/>
                        </a:spcBef>
                        <a:spcAft>
                          <a:spcPts val="300"/>
                        </a:spcAft>
                      </a:pPr>
                      <a:r>
                        <a:rPr lang="en-US" sz="1400">
                          <a:effectLst/>
                        </a:rPr>
                        <a:t>(%)</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Median</a:t>
                      </a:r>
                    </a:p>
                    <a:p>
                      <a:pPr marL="0" marR="0" algn="ctr">
                        <a:spcBef>
                          <a:spcPts val="300"/>
                        </a:spcBef>
                        <a:spcAft>
                          <a:spcPts val="300"/>
                        </a:spcAft>
                      </a:pPr>
                      <a:r>
                        <a:rPr lang="en-US" sz="1400">
                          <a:effectLst/>
                        </a:rPr>
                        <a:t>(IQR) </a:t>
                      </a:r>
                      <a:r>
                        <a:rPr lang="en-US" sz="1400" err="1">
                          <a:effectLst/>
                        </a:rPr>
                        <a:t>pmol</a:t>
                      </a:r>
                      <a:r>
                        <a:rPr lang="en-US" sz="1400">
                          <a:effectLst/>
                        </a:rPr>
                        <a:t>/ punch</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extLst>
                  <a:ext uri="{0D108BD9-81ED-4DB2-BD59-A6C34878D82A}">
                    <a16:rowId xmlns:a16="http://schemas.microsoft.com/office/drawing/2014/main" val="3803468151"/>
                  </a:ext>
                </a:extLst>
              </a:tr>
              <a:tr h="411480">
                <a:tc>
                  <a:txBody>
                    <a:bodyPr/>
                    <a:lstStyle/>
                    <a:p>
                      <a:pPr marL="0" marR="0" algn="just">
                        <a:spcBef>
                          <a:spcPts val="300"/>
                        </a:spcBef>
                        <a:spcAft>
                          <a:spcPts val="300"/>
                        </a:spcAft>
                      </a:pPr>
                      <a:r>
                        <a:rPr lang="en-US" sz="1400">
                          <a:effectLst/>
                        </a:rPr>
                        <a:t>Week 1</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100%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263 </a:t>
                      </a:r>
                    </a:p>
                    <a:p>
                      <a:pPr marL="0" marR="0" algn="ctr" defTabSz="914400" rtl="0" eaLnBrk="1" latinLnBrk="0" hangingPunct="1">
                        <a:spcBef>
                          <a:spcPts val="0"/>
                        </a:spcBef>
                        <a:spcAft>
                          <a:spcPts val="0"/>
                        </a:spcAft>
                      </a:pPr>
                      <a:r>
                        <a:rPr lang="en-US" sz="1500" kern="1200">
                          <a:solidFill>
                            <a:schemeClr val="dk1"/>
                          </a:solidFill>
                          <a:effectLst/>
                        </a:rPr>
                        <a:t>(193, 363)</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err="1">
                          <a:effectLst/>
                        </a:rPr>
                        <a:t>n.a.</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err="1">
                          <a:effectLst/>
                        </a:rPr>
                        <a:t>n.a.</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96%</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0.34 </a:t>
                      </a:r>
                    </a:p>
                    <a:p>
                      <a:pPr marL="0" marR="0" algn="ctr" defTabSz="914400" rtl="0" eaLnBrk="1" latinLnBrk="0" hangingPunct="1">
                        <a:spcBef>
                          <a:spcPts val="0"/>
                        </a:spcBef>
                        <a:spcAft>
                          <a:spcPts val="0"/>
                        </a:spcAft>
                      </a:pPr>
                      <a:r>
                        <a:rPr lang="en-US" sz="1500" kern="1200">
                          <a:solidFill>
                            <a:schemeClr val="dk1"/>
                          </a:solidFill>
                          <a:effectLst/>
                        </a:rPr>
                        <a:t>(0.27, 0.45)</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err="1">
                          <a:effectLst/>
                        </a:rPr>
                        <a:t>n.a.</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err="1">
                          <a:effectLst/>
                        </a:rPr>
                        <a:t>n.a.</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extLst>
                  <a:ext uri="{0D108BD9-81ED-4DB2-BD59-A6C34878D82A}">
                    <a16:rowId xmlns:a16="http://schemas.microsoft.com/office/drawing/2014/main" val="1920487068"/>
                  </a:ext>
                </a:extLst>
              </a:tr>
              <a:tr h="416882">
                <a:tc>
                  <a:txBody>
                    <a:bodyPr/>
                    <a:lstStyle/>
                    <a:p>
                      <a:pPr marL="0" marR="0" algn="just">
                        <a:spcBef>
                          <a:spcPts val="300"/>
                        </a:spcBef>
                        <a:spcAft>
                          <a:spcPts val="300"/>
                        </a:spcAft>
                      </a:pPr>
                      <a:r>
                        <a:rPr lang="en-US" sz="1400">
                          <a:effectLst/>
                        </a:rPr>
                        <a:t>Week 2</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100%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463 </a:t>
                      </a:r>
                    </a:p>
                    <a:p>
                      <a:pPr marL="0" marR="0" algn="ctr" defTabSz="914400" rtl="0" eaLnBrk="1" latinLnBrk="0" hangingPunct="1">
                        <a:spcBef>
                          <a:spcPts val="0"/>
                        </a:spcBef>
                        <a:spcAft>
                          <a:spcPts val="0"/>
                        </a:spcAft>
                      </a:pPr>
                      <a:r>
                        <a:rPr lang="en-US" sz="1500" kern="1200">
                          <a:solidFill>
                            <a:schemeClr val="dk1"/>
                          </a:solidFill>
                          <a:effectLst/>
                        </a:rPr>
                        <a:t>(270.5, 613)</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baseline="300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96%</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0.37 </a:t>
                      </a:r>
                    </a:p>
                    <a:p>
                      <a:pPr marL="0" marR="0" algn="ctr" defTabSz="914400" rtl="0" eaLnBrk="1" latinLnBrk="0" hangingPunct="1">
                        <a:spcBef>
                          <a:spcPts val="0"/>
                        </a:spcBef>
                        <a:spcAft>
                          <a:spcPts val="0"/>
                        </a:spcAft>
                      </a:pPr>
                      <a:r>
                        <a:rPr lang="en-US" sz="1500" kern="1200">
                          <a:solidFill>
                            <a:schemeClr val="dk1"/>
                          </a:solidFill>
                          <a:effectLst/>
                        </a:rPr>
                        <a:t>(0.26, 0.47)</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9%</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extLst>
                  <a:ext uri="{0D108BD9-81ED-4DB2-BD59-A6C34878D82A}">
                    <a16:rowId xmlns:a16="http://schemas.microsoft.com/office/drawing/2014/main" val="425557172"/>
                  </a:ext>
                </a:extLst>
              </a:tr>
              <a:tr h="416882">
                <a:tc>
                  <a:txBody>
                    <a:bodyPr/>
                    <a:lstStyle/>
                    <a:p>
                      <a:pPr marL="0" marR="0" algn="just">
                        <a:spcBef>
                          <a:spcPts val="300"/>
                        </a:spcBef>
                        <a:spcAft>
                          <a:spcPts val="300"/>
                        </a:spcAft>
                      </a:pPr>
                      <a:r>
                        <a:rPr lang="en-US" sz="1400">
                          <a:effectLst/>
                        </a:rPr>
                        <a:t>Month 1</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96%</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675.5 </a:t>
                      </a:r>
                    </a:p>
                    <a:p>
                      <a:pPr marL="0" marR="0" algn="ctr" defTabSz="914400" rtl="0" eaLnBrk="1" latinLnBrk="0" hangingPunct="1">
                        <a:spcBef>
                          <a:spcPts val="0"/>
                        </a:spcBef>
                        <a:spcAft>
                          <a:spcPts val="0"/>
                        </a:spcAft>
                      </a:pPr>
                      <a:r>
                        <a:rPr lang="en-US" sz="1500" kern="1200">
                          <a:solidFill>
                            <a:schemeClr val="dk1"/>
                          </a:solidFill>
                          <a:effectLst/>
                        </a:rPr>
                        <a:t>(380, 983)</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83%</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0.33 </a:t>
                      </a:r>
                    </a:p>
                    <a:p>
                      <a:pPr marL="0" marR="0" algn="ctr" defTabSz="914400" rtl="0" eaLnBrk="1" latinLnBrk="0" hangingPunct="1">
                        <a:spcBef>
                          <a:spcPts val="0"/>
                        </a:spcBef>
                        <a:spcAft>
                          <a:spcPts val="0"/>
                        </a:spcAft>
                      </a:pPr>
                      <a:r>
                        <a:rPr lang="en-US" sz="1500" kern="1200">
                          <a:solidFill>
                            <a:schemeClr val="dk1"/>
                          </a:solidFill>
                          <a:effectLst/>
                        </a:rPr>
                        <a:t>(0.19, 0.46)</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4%</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extLst>
                  <a:ext uri="{0D108BD9-81ED-4DB2-BD59-A6C34878D82A}">
                    <a16:rowId xmlns:a16="http://schemas.microsoft.com/office/drawing/2014/main" val="348204230"/>
                  </a:ext>
                </a:extLst>
              </a:tr>
              <a:tr h="416882">
                <a:tc>
                  <a:txBody>
                    <a:bodyPr/>
                    <a:lstStyle/>
                    <a:p>
                      <a:pPr marL="0" marR="0" algn="just">
                        <a:spcBef>
                          <a:spcPts val="300"/>
                        </a:spcBef>
                        <a:spcAft>
                          <a:spcPts val="300"/>
                        </a:spcAft>
                      </a:pPr>
                      <a:r>
                        <a:rPr lang="en-US" sz="1400">
                          <a:effectLst/>
                        </a:rPr>
                        <a:t>Month 2</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100%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612.5 </a:t>
                      </a:r>
                    </a:p>
                    <a:p>
                      <a:pPr marL="0" marR="0" algn="ctr" defTabSz="914400" rtl="0" eaLnBrk="1" latinLnBrk="0" hangingPunct="1">
                        <a:spcBef>
                          <a:spcPts val="0"/>
                        </a:spcBef>
                        <a:spcAft>
                          <a:spcPts val="0"/>
                        </a:spcAft>
                      </a:pPr>
                      <a:r>
                        <a:rPr lang="en-US" sz="1500" kern="1200">
                          <a:solidFill>
                            <a:schemeClr val="dk1"/>
                          </a:solidFill>
                          <a:effectLst/>
                        </a:rPr>
                        <a:t>(327.5, 1041)</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  </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77%</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0.30 </a:t>
                      </a:r>
                    </a:p>
                    <a:p>
                      <a:pPr marL="0" marR="0" algn="ctr" defTabSz="914400" rtl="0" eaLnBrk="1" latinLnBrk="0" hangingPunct="1">
                        <a:spcBef>
                          <a:spcPts val="0"/>
                        </a:spcBef>
                        <a:spcAft>
                          <a:spcPts val="0"/>
                        </a:spcAft>
                      </a:pPr>
                      <a:r>
                        <a:rPr lang="en-US" sz="1500" kern="1200">
                          <a:solidFill>
                            <a:schemeClr val="dk1"/>
                          </a:solidFill>
                          <a:effectLst/>
                        </a:rPr>
                        <a:t>(0.17, 0.41)</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4%</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extLst>
                  <a:ext uri="{0D108BD9-81ED-4DB2-BD59-A6C34878D82A}">
                    <a16:rowId xmlns:a16="http://schemas.microsoft.com/office/drawing/2014/main" val="2883443726"/>
                  </a:ext>
                </a:extLst>
              </a:tr>
              <a:tr h="416882">
                <a:tc>
                  <a:txBody>
                    <a:bodyPr/>
                    <a:lstStyle/>
                    <a:p>
                      <a:pPr marL="0" marR="0">
                        <a:spcBef>
                          <a:spcPts val="300"/>
                        </a:spcBef>
                        <a:spcAft>
                          <a:spcPts val="300"/>
                        </a:spcAft>
                      </a:pPr>
                      <a:r>
                        <a:rPr lang="en-US" sz="1400">
                          <a:effectLst/>
                        </a:rPr>
                        <a:t>Month 3 </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100%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777 </a:t>
                      </a:r>
                    </a:p>
                    <a:p>
                      <a:pPr marL="0" marR="0" algn="ctr" defTabSz="914400" rtl="0" eaLnBrk="1" latinLnBrk="0" hangingPunct="1">
                        <a:spcBef>
                          <a:spcPts val="0"/>
                        </a:spcBef>
                        <a:spcAft>
                          <a:spcPts val="0"/>
                        </a:spcAft>
                      </a:pPr>
                      <a:r>
                        <a:rPr lang="en-US" sz="1500" kern="1200">
                          <a:solidFill>
                            <a:schemeClr val="dk1"/>
                          </a:solidFill>
                          <a:effectLst/>
                        </a:rPr>
                        <a:t>(381, 1241) </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81%</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0.31 </a:t>
                      </a:r>
                    </a:p>
                    <a:p>
                      <a:pPr marL="0" marR="0" algn="ctr" defTabSz="914400" rtl="0" eaLnBrk="1" latinLnBrk="0" hangingPunct="1">
                        <a:spcBef>
                          <a:spcPts val="0"/>
                        </a:spcBef>
                        <a:spcAft>
                          <a:spcPts val="0"/>
                        </a:spcAft>
                      </a:pPr>
                      <a:r>
                        <a:rPr lang="en-US" sz="1500" kern="1200">
                          <a:solidFill>
                            <a:schemeClr val="dk1"/>
                          </a:solidFill>
                          <a:effectLst/>
                        </a:rPr>
                        <a:t>(0.19, 0.39)</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2%</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extLst>
                  <a:ext uri="{0D108BD9-81ED-4DB2-BD59-A6C34878D82A}">
                    <a16:rowId xmlns:a16="http://schemas.microsoft.com/office/drawing/2014/main" val="650371454"/>
                  </a:ext>
                </a:extLst>
              </a:tr>
              <a:tr h="416882">
                <a:tc>
                  <a:txBody>
                    <a:bodyPr/>
                    <a:lstStyle/>
                    <a:p>
                      <a:pPr marL="0" marR="0">
                        <a:spcBef>
                          <a:spcPts val="300"/>
                        </a:spcBef>
                        <a:spcAft>
                          <a:spcPts val="300"/>
                        </a:spcAft>
                      </a:pPr>
                      <a:r>
                        <a:rPr lang="en-US" sz="1400">
                          <a:effectLst/>
                        </a:rPr>
                        <a:t>2 weeks post-use </a:t>
                      </a:r>
                      <a:endParaRPr lang="en-US" sz="14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a:spcBef>
                          <a:spcPts val="300"/>
                        </a:spcBef>
                        <a:spcAft>
                          <a:spcPts val="300"/>
                        </a:spcAft>
                      </a:pPr>
                      <a:r>
                        <a:rPr lang="en-US" sz="1400">
                          <a:effectLst/>
                        </a:rPr>
                        <a:t>98%</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410.5</a:t>
                      </a:r>
                    </a:p>
                    <a:p>
                      <a:pPr marL="0" marR="0" algn="ctr" defTabSz="914400" rtl="0" eaLnBrk="1" latinLnBrk="0" hangingPunct="1">
                        <a:spcBef>
                          <a:spcPts val="0"/>
                        </a:spcBef>
                        <a:spcAft>
                          <a:spcPts val="0"/>
                        </a:spcAft>
                      </a:pPr>
                      <a:r>
                        <a:rPr lang="en-US" sz="1500" kern="1200">
                          <a:solidFill>
                            <a:schemeClr val="dk1"/>
                          </a:solidFill>
                          <a:effectLst/>
                        </a:rPr>
                        <a:t> (216, 674)</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2%</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a:t>
                      </a:r>
                      <a:endParaRPr lang="en-US" sz="1500" kern="1200">
                        <a:solidFill>
                          <a:schemeClr val="dk1"/>
                        </a:solidFill>
                        <a:effectLst/>
                        <a:latin typeface="+mn-lt"/>
                        <a:ea typeface="+mn-ea"/>
                        <a:cs typeface="+mn-cs"/>
                      </a:endParaRPr>
                    </a:p>
                  </a:txBody>
                  <a:tcPr marL="33604" marR="33604" marT="0" marB="0"/>
                </a:tc>
                <a:tc>
                  <a:txBody>
                    <a:bodyPr/>
                    <a:lstStyle/>
                    <a:p>
                      <a:pPr marL="0" marR="0" algn="ctr">
                        <a:spcBef>
                          <a:spcPts val="300"/>
                        </a:spcBef>
                        <a:spcAft>
                          <a:spcPts val="300"/>
                        </a:spcAft>
                      </a:pPr>
                      <a:r>
                        <a:rPr lang="en-US" sz="1400">
                          <a:effectLst/>
                        </a:rPr>
                        <a:t>0%</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tc>
                <a:tc>
                  <a:txBody>
                    <a:bodyPr/>
                    <a:lstStyle/>
                    <a:p>
                      <a:pPr marL="0" marR="0" algn="ctr" defTabSz="914400" rtl="0" eaLnBrk="1" latinLnBrk="0" hangingPunct="1">
                        <a:spcBef>
                          <a:spcPts val="0"/>
                        </a:spcBef>
                        <a:spcAft>
                          <a:spcPts val="0"/>
                        </a:spcAft>
                      </a:pPr>
                      <a:r>
                        <a:rPr lang="en-US" sz="1500" kern="1200">
                          <a:solidFill>
                            <a:schemeClr val="dk1"/>
                          </a:solidFill>
                          <a:effectLst/>
                        </a:rPr>
                        <a:t>BLQ </a:t>
                      </a:r>
                    </a:p>
                    <a:p>
                      <a:pPr marL="0" marR="0" algn="ctr" defTabSz="914400" rtl="0" eaLnBrk="1" latinLnBrk="0" hangingPunct="1">
                        <a:spcBef>
                          <a:spcPts val="0"/>
                        </a:spcBef>
                        <a:spcAft>
                          <a:spcPts val="0"/>
                        </a:spcAft>
                      </a:pPr>
                      <a:r>
                        <a:rPr lang="en-US" sz="1500" kern="1200">
                          <a:solidFill>
                            <a:schemeClr val="dk1"/>
                          </a:solidFill>
                          <a:effectLst/>
                        </a:rPr>
                        <a:t>(BLQ, BLQ)</a:t>
                      </a:r>
                      <a:endParaRPr lang="en-US" sz="1500" kern="1200">
                        <a:solidFill>
                          <a:schemeClr val="dk1"/>
                        </a:solidFill>
                        <a:effectLst/>
                        <a:latin typeface="+mn-lt"/>
                        <a:ea typeface="+mn-ea"/>
                        <a:cs typeface="+mn-cs"/>
                      </a:endParaRPr>
                    </a:p>
                  </a:txBody>
                  <a:tcPr marL="33604" marR="33604" marT="0" marB="0"/>
                </a:tc>
                <a:extLst>
                  <a:ext uri="{0D108BD9-81ED-4DB2-BD59-A6C34878D82A}">
                    <a16:rowId xmlns:a16="http://schemas.microsoft.com/office/drawing/2014/main" val="1464174341"/>
                  </a:ext>
                </a:extLst>
              </a:tr>
              <a:tr h="473270">
                <a:tc gridSpan="9">
                  <a:txBody>
                    <a:bodyPr/>
                    <a:lstStyle/>
                    <a:p>
                      <a:pPr marL="0" marR="0">
                        <a:spcBef>
                          <a:spcPts val="300"/>
                        </a:spcBef>
                        <a:spcAft>
                          <a:spcPts val="300"/>
                        </a:spcAft>
                      </a:pPr>
                      <a:r>
                        <a:rPr lang="en-US" sz="1400">
                          <a:effectLst/>
                        </a:rPr>
                        <a:t>BLQ=below lower level of quantification; DBS=dried blood spots; FTC-TP=emtricitabine triphosphate; TFV-DP=tenofovir diphosphate; LLOQ=lower level of quantification. LLOQ of TFV-DP and FTC-TP in DBS were 31.3 fmol/punch and 0.125 pmol/punch, respectively. </a:t>
                      </a:r>
                      <a:endParaRPr lang="en-US" sz="14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3604" marR="3360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4245171"/>
                  </a:ext>
                </a:extLst>
              </a:tr>
            </a:tbl>
          </a:graphicData>
        </a:graphic>
      </p:graphicFrame>
      <p:sp>
        <p:nvSpPr>
          <p:cNvPr id="3" name="Text Placeholder 2">
            <a:extLst>
              <a:ext uri="{FF2B5EF4-FFF2-40B4-BE49-F238E27FC236}">
                <a16:creationId xmlns:a16="http://schemas.microsoft.com/office/drawing/2014/main" id="{47FFE4F8-DA4C-41DD-8829-969E54BB58DA}"/>
              </a:ext>
            </a:extLst>
          </p:cNvPr>
          <p:cNvSpPr>
            <a:spLocks noGrp="1"/>
          </p:cNvSpPr>
          <p:nvPr>
            <p:ph type="body" sz="quarter" idx="10"/>
          </p:nvPr>
        </p:nvSpPr>
        <p:spPr>
          <a:xfrm>
            <a:off x="1776469" y="228601"/>
            <a:ext cx="8743945" cy="685799"/>
          </a:xfrm>
          <a:solidFill>
            <a:schemeClr val="bg1"/>
          </a:solidFill>
        </p:spPr>
        <p:txBody>
          <a:bodyPr/>
          <a:lstStyle/>
          <a:p>
            <a:pPr marL="0" indent="0" algn="ctr">
              <a:buNone/>
            </a:pPr>
            <a:r>
              <a:rPr lang="en-US" sz="2800" b="1">
                <a:solidFill>
                  <a:schemeClr val="accent4"/>
                </a:solidFill>
              </a:rPr>
              <a:t>TFV-DP and FTC-TP Quantification and Concentrations in Maternal and Infant Dried Blood Spots </a:t>
            </a:r>
          </a:p>
        </p:txBody>
      </p:sp>
      <p:sp>
        <p:nvSpPr>
          <p:cNvPr id="5" name="TextBox 4">
            <a:extLst>
              <a:ext uri="{FF2B5EF4-FFF2-40B4-BE49-F238E27FC236}">
                <a16:creationId xmlns:a16="http://schemas.microsoft.com/office/drawing/2014/main" id="{4215BEC3-43A0-4F07-A1BA-66B428ADFCC8}"/>
              </a:ext>
            </a:extLst>
          </p:cNvPr>
          <p:cNvSpPr txBox="1"/>
          <p:nvPr/>
        </p:nvSpPr>
        <p:spPr>
          <a:xfrm>
            <a:off x="3121296" y="5971528"/>
            <a:ext cx="6054290" cy="830997"/>
          </a:xfrm>
          <a:prstGeom prst="rect">
            <a:avLst/>
          </a:prstGeom>
          <a:solidFill>
            <a:schemeClr val="accent1"/>
          </a:solid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solidFill>
                <a:effectLst/>
                <a:uLnTx/>
                <a:uFillTx/>
                <a:latin typeface="Candar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ndara"/>
                <a:ea typeface="+mn-ea"/>
                <a:cs typeface="+mn-cs"/>
              </a:rPr>
              <a:t>No significant transfer of oral PrEP medications to infants via breastfeeding. </a:t>
            </a:r>
          </a:p>
        </p:txBody>
      </p:sp>
      <p:pic>
        <p:nvPicPr>
          <p:cNvPr id="2" name="Picture 1">
            <a:extLst>
              <a:ext uri="{FF2B5EF4-FFF2-40B4-BE49-F238E27FC236}">
                <a16:creationId xmlns:a16="http://schemas.microsoft.com/office/drawing/2014/main" id="{55D62106-D3F5-C3D5-FD78-4FD29C0AB6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741" y="121094"/>
            <a:ext cx="843290" cy="1073145"/>
          </a:xfrm>
          <a:prstGeom prst="rect">
            <a:avLst/>
          </a:prstGeom>
        </p:spPr>
      </p:pic>
      <p:pic>
        <p:nvPicPr>
          <p:cNvPr id="8" name="Picture 7">
            <a:extLst>
              <a:ext uri="{FF2B5EF4-FFF2-40B4-BE49-F238E27FC236}">
                <a16:creationId xmlns:a16="http://schemas.microsoft.com/office/drawing/2014/main" id="{7EF5FA15-7EB4-4A0A-B12E-8D26E3168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7747" y="6223741"/>
            <a:ext cx="1524011" cy="525784"/>
          </a:xfrm>
          <a:prstGeom prst="rect">
            <a:avLst/>
          </a:prstGeom>
        </p:spPr>
      </p:pic>
    </p:spTree>
    <p:extLst>
      <p:ext uri="{BB962C8B-B14F-4D97-AF65-F5344CB8AC3E}">
        <p14:creationId xmlns:p14="http://schemas.microsoft.com/office/powerpoint/2010/main" val="56583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6E3F35-A342-D446-BC79-E39D6F08A93F}"/>
              </a:ext>
            </a:extLst>
          </p:cNvPr>
          <p:cNvSpPr>
            <a:spLocks noGrp="1"/>
          </p:cNvSpPr>
          <p:nvPr>
            <p:ph type="title"/>
          </p:nvPr>
        </p:nvSpPr>
        <p:spPr/>
        <p:txBody>
          <a:bodyPr>
            <a:normAutofit fontScale="90000"/>
          </a:bodyPr>
          <a:lstStyle/>
          <a:p>
            <a:r>
              <a:rPr lang="en-US"/>
              <a:t>Women of reproductive age are a growing population in Africa, the continent most impacted by HIV transmission</a:t>
            </a:r>
          </a:p>
        </p:txBody>
      </p:sp>
      <p:sp>
        <p:nvSpPr>
          <p:cNvPr id="3" name="Content Placeholder 2">
            <a:extLst>
              <a:ext uri="{FF2B5EF4-FFF2-40B4-BE49-F238E27FC236}">
                <a16:creationId xmlns:a16="http://schemas.microsoft.com/office/drawing/2014/main" id="{1B530D42-8D2D-1C02-3539-DDB124A7F5F4}"/>
              </a:ext>
            </a:extLst>
          </p:cNvPr>
          <p:cNvSpPr>
            <a:spLocks noGrp="1"/>
          </p:cNvSpPr>
          <p:nvPr>
            <p:ph idx="1"/>
          </p:nvPr>
        </p:nvSpPr>
        <p:spPr/>
        <p:txBody>
          <a:bodyPr/>
          <a:lstStyle/>
          <a:p>
            <a:endParaRPr lang="en-GB"/>
          </a:p>
        </p:txBody>
      </p:sp>
      <p:grpSp>
        <p:nvGrpSpPr>
          <p:cNvPr id="8" name="Group 4">
            <a:extLst>
              <a:ext uri="{FF2B5EF4-FFF2-40B4-BE49-F238E27FC236}">
                <a16:creationId xmlns:a16="http://schemas.microsoft.com/office/drawing/2014/main" id="{572CA2C5-D3E7-4649-81F7-1B4B0D27481A}"/>
              </a:ext>
            </a:extLst>
          </p:cNvPr>
          <p:cNvGrpSpPr>
            <a:grpSpLocks noChangeAspect="1"/>
          </p:cNvGrpSpPr>
          <p:nvPr/>
        </p:nvGrpSpPr>
        <p:grpSpPr bwMode="auto">
          <a:xfrm>
            <a:off x="560820" y="1422125"/>
            <a:ext cx="10435199" cy="4832281"/>
            <a:chOff x="2188" y="1395"/>
            <a:chExt cx="3304" cy="1530"/>
          </a:xfrm>
        </p:grpSpPr>
        <p:sp>
          <p:nvSpPr>
            <p:cNvPr id="9" name="AutoShape 3">
              <a:extLst>
                <a:ext uri="{FF2B5EF4-FFF2-40B4-BE49-F238E27FC236}">
                  <a16:creationId xmlns:a16="http://schemas.microsoft.com/office/drawing/2014/main" id="{9C426923-60C2-4542-8530-338FC17D24F2}"/>
                </a:ext>
              </a:extLst>
            </p:cNvPr>
            <p:cNvSpPr>
              <a:spLocks noChangeAspect="1" noChangeArrowheads="1" noTextEdit="1"/>
            </p:cNvSpPr>
            <p:nvPr/>
          </p:nvSpPr>
          <p:spPr bwMode="auto">
            <a:xfrm>
              <a:off x="2188" y="1395"/>
              <a:ext cx="3304"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4F741174-CEF2-4A5D-B087-193CEA85D0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8" y="1395"/>
              <a:ext cx="3307" cy="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634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5F86EC-AC25-2485-FF35-CF2EAD863482}"/>
              </a:ext>
            </a:extLst>
          </p:cNvPr>
          <p:cNvSpPr/>
          <p:nvPr/>
        </p:nvSpPr>
        <p:spPr>
          <a:xfrm>
            <a:off x="5697414" y="0"/>
            <a:ext cx="6494585" cy="6858000"/>
          </a:xfrm>
          <a:prstGeom prst="rect">
            <a:avLst/>
          </a:prstGeom>
          <a:solidFill>
            <a:srgbClr val="E3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52E7624-1BE1-C51F-35EA-60B4265FED8D}"/>
              </a:ext>
            </a:extLst>
          </p:cNvPr>
          <p:cNvSpPr/>
          <p:nvPr/>
        </p:nvSpPr>
        <p:spPr>
          <a:xfrm>
            <a:off x="0" y="304800"/>
            <a:ext cx="538480" cy="894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D84F743-20B6-F0AB-6319-B0D1E6162F05}"/>
              </a:ext>
            </a:extLst>
          </p:cNvPr>
          <p:cNvSpPr/>
          <p:nvPr/>
        </p:nvSpPr>
        <p:spPr>
          <a:xfrm>
            <a:off x="0" y="0"/>
            <a:ext cx="5697415" cy="6858000"/>
          </a:xfrm>
          <a:prstGeom prst="rect">
            <a:avLst/>
          </a:prstGeom>
          <a:solidFill>
            <a:schemeClr val="accent1">
              <a:lumMod val="20000"/>
              <a:lumOff val="80000"/>
              <a:alpha val="56413"/>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oppins Medium"/>
              <a:ea typeface="+mn-ea"/>
              <a:cs typeface="+mn-cs"/>
            </a:endParaRPr>
          </a:p>
        </p:txBody>
      </p:sp>
      <p:pic>
        <p:nvPicPr>
          <p:cNvPr id="8" name="Picture 7" descr="A blue and green background&#10;&#10;Description automatically generated">
            <a:extLst>
              <a:ext uri="{FF2B5EF4-FFF2-40B4-BE49-F238E27FC236}">
                <a16:creationId xmlns:a16="http://schemas.microsoft.com/office/drawing/2014/main" id="{E764F797-6929-1DD8-A628-790C583BD6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2547"/>
          <a:stretch/>
        </p:blipFill>
        <p:spPr>
          <a:xfrm rot="10800000">
            <a:off x="0" y="1"/>
            <a:ext cx="4321464" cy="6857999"/>
          </a:xfrm>
          <a:prstGeom prst="rect">
            <a:avLst/>
          </a:prstGeom>
        </p:spPr>
      </p:pic>
      <p:sp>
        <p:nvSpPr>
          <p:cNvPr id="7" name="Content Placeholder 6">
            <a:extLst>
              <a:ext uri="{FF2B5EF4-FFF2-40B4-BE49-F238E27FC236}">
                <a16:creationId xmlns:a16="http://schemas.microsoft.com/office/drawing/2014/main" id="{C10A2A08-68E9-2CC1-BA4D-B12CFA3F3950}"/>
              </a:ext>
            </a:extLst>
          </p:cNvPr>
          <p:cNvSpPr>
            <a:spLocks noGrp="1"/>
          </p:cNvSpPr>
          <p:nvPr>
            <p:ph idx="1"/>
          </p:nvPr>
        </p:nvSpPr>
        <p:spPr>
          <a:xfrm>
            <a:off x="718276" y="1855268"/>
            <a:ext cx="3319425" cy="398329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Arial"/>
                <a:ea typeface="+mn-ea"/>
                <a:cs typeface="+mn-cs"/>
              </a:rPr>
              <a:t>Childbearing individuals spend a significant part of their </a:t>
            </a:r>
            <a:r>
              <a:rPr lang="en-US" sz="3200">
                <a:solidFill>
                  <a:prstClr val="white"/>
                </a:solidFill>
                <a:latin typeface="Arial"/>
                <a:ea typeface="+mn-ea"/>
                <a:cs typeface="+mn-cs"/>
              </a:rPr>
              <a:t>lifetime</a:t>
            </a:r>
            <a:r>
              <a:rPr kumimoji="0" lang="en-US" sz="3200" b="0" i="0" u="none" strike="noStrike" kern="1200" cap="none" spc="0" normalizeH="0" baseline="0" noProof="0">
                <a:ln>
                  <a:noFill/>
                </a:ln>
                <a:solidFill>
                  <a:prstClr val="white"/>
                </a:solidFill>
                <a:effectLst/>
                <a:uLnTx/>
                <a:uFillTx/>
                <a:latin typeface="Arial"/>
                <a:ea typeface="+mn-ea"/>
                <a:cs typeface="+mn-cs"/>
              </a:rPr>
              <a:t> pregnant or breastfeeding</a:t>
            </a:r>
          </a:p>
        </p:txBody>
      </p:sp>
      <p:graphicFrame>
        <p:nvGraphicFramePr>
          <p:cNvPr id="3" name="Content Placeholder 2">
            <a:extLst>
              <a:ext uri="{FF2B5EF4-FFF2-40B4-BE49-F238E27FC236}">
                <a16:creationId xmlns:a16="http://schemas.microsoft.com/office/drawing/2014/main" id="{EFE4B833-7AC9-AC63-92E1-9A5F226AC34F}"/>
              </a:ext>
            </a:extLst>
          </p:cNvPr>
          <p:cNvGraphicFramePr>
            <a:graphicFrameLocks noGrp="1"/>
          </p:cNvGraphicFramePr>
          <p:nvPr>
            <p:ph idx="11"/>
            <p:extLst>
              <p:ext uri="{D42A27DB-BD31-4B8C-83A1-F6EECF244321}">
                <p14:modId xmlns:p14="http://schemas.microsoft.com/office/powerpoint/2010/main" val="345435474"/>
              </p:ext>
            </p:extLst>
          </p:nvPr>
        </p:nvGraphicFramePr>
        <p:xfrm>
          <a:off x="4374154" y="1417650"/>
          <a:ext cx="7724760" cy="3758565"/>
        </p:xfrm>
        <a:graphic>
          <a:graphicData uri="http://schemas.openxmlformats.org/drawingml/2006/table">
            <a:tbl>
              <a:tblPr firstRow="1" bandRow="1">
                <a:tableStyleId>{93296810-A885-4BE3-A3E7-6D5BEEA58F35}</a:tableStyleId>
              </a:tblPr>
              <a:tblGrid>
                <a:gridCol w="1392643">
                  <a:extLst>
                    <a:ext uri="{9D8B030D-6E8A-4147-A177-3AD203B41FA5}">
                      <a16:colId xmlns:a16="http://schemas.microsoft.com/office/drawing/2014/main" val="4126110527"/>
                    </a:ext>
                  </a:extLst>
                </a:gridCol>
                <a:gridCol w="1442067">
                  <a:extLst>
                    <a:ext uri="{9D8B030D-6E8A-4147-A177-3AD203B41FA5}">
                      <a16:colId xmlns:a16="http://schemas.microsoft.com/office/drawing/2014/main" val="1017828353"/>
                    </a:ext>
                  </a:extLst>
                </a:gridCol>
                <a:gridCol w="1800146">
                  <a:extLst>
                    <a:ext uri="{9D8B030D-6E8A-4147-A177-3AD203B41FA5}">
                      <a16:colId xmlns:a16="http://schemas.microsoft.com/office/drawing/2014/main" val="93481509"/>
                    </a:ext>
                  </a:extLst>
                </a:gridCol>
                <a:gridCol w="1544952">
                  <a:extLst>
                    <a:ext uri="{9D8B030D-6E8A-4147-A177-3AD203B41FA5}">
                      <a16:colId xmlns:a16="http://schemas.microsoft.com/office/drawing/2014/main" val="2325596533"/>
                    </a:ext>
                  </a:extLst>
                </a:gridCol>
                <a:gridCol w="1544952">
                  <a:extLst>
                    <a:ext uri="{9D8B030D-6E8A-4147-A177-3AD203B41FA5}">
                      <a16:colId xmlns:a16="http://schemas.microsoft.com/office/drawing/2014/main" val="171428882"/>
                    </a:ext>
                  </a:extLst>
                </a:gridCol>
              </a:tblGrid>
              <a:tr h="370840">
                <a:tc>
                  <a:txBody>
                    <a:bodyPr/>
                    <a:lstStyle/>
                    <a:p>
                      <a:pPr algn="l" fontAlgn="b"/>
                      <a:endParaRPr lang="en-US" sz="2000" b="0" i="0" u="none" strike="noStrike">
                        <a:solidFill>
                          <a:schemeClr val="bg1"/>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chemeClr val="bg1"/>
                          </a:solidFill>
                          <a:effectLst/>
                        </a:rPr>
                        <a:t>Total fertility rate</a:t>
                      </a:r>
                      <a:r>
                        <a:rPr lang="en-US" sz="2000" b="0" u="none" strike="noStrike" baseline="30000">
                          <a:solidFill>
                            <a:schemeClr val="bg1"/>
                          </a:solidFill>
                          <a:effectLst/>
                        </a:rPr>
                        <a:t>6</a:t>
                      </a:r>
                      <a:endParaRPr lang="en-US" sz="2000" b="0" i="0" u="none" strike="noStrike" baseline="30000">
                        <a:solidFill>
                          <a:schemeClr val="bg1"/>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chemeClr val="bg1"/>
                          </a:solidFill>
                          <a:effectLst/>
                        </a:rPr>
                        <a:t>Mean duration of breastfeeding</a:t>
                      </a:r>
                      <a:r>
                        <a:rPr lang="en-US" sz="2000" b="0" u="none" strike="noStrike" baseline="30000">
                          <a:solidFill>
                            <a:schemeClr val="bg1"/>
                          </a:solidFill>
                          <a:effectLst/>
                        </a:rPr>
                        <a:t>1</a:t>
                      </a:r>
                      <a:endParaRPr lang="en-US" sz="2000" b="0" i="0" u="none" strike="noStrike" baseline="30000">
                        <a:solidFill>
                          <a:schemeClr val="bg1"/>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chemeClr val="bg1"/>
                          </a:solidFill>
                          <a:effectLst/>
                        </a:rPr>
                        <a:t>Estimated total time pregnant or breastfeeding (years)</a:t>
                      </a:r>
                      <a:endParaRPr lang="en-US" sz="2000" b="0" i="0" u="none" strike="noStrike">
                        <a:solidFill>
                          <a:schemeClr val="bg1"/>
                        </a:solidFill>
                        <a:effectLst/>
                        <a:latin typeface="Calibri" panose="020F0502020204030204" pitchFamily="34" charset="0"/>
                      </a:endParaRPr>
                    </a:p>
                  </a:txBody>
                  <a:tcPr marL="9525" marR="9525" marT="9525" marB="0" anchor="b"/>
                </a:tc>
                <a:tc>
                  <a:txBody>
                    <a:bodyPr/>
                    <a:lstStyle/>
                    <a:p>
                      <a:pPr algn="ctr" fontAlgn="b"/>
                      <a:r>
                        <a:rPr lang="en-US" sz="2000" b="0" i="0" u="none" strike="noStrike">
                          <a:solidFill>
                            <a:schemeClr val="bg1"/>
                          </a:solidFill>
                          <a:effectLst/>
                          <a:latin typeface="Calibri" panose="020F0502020204030204" pitchFamily="34" charset="0"/>
                        </a:rPr>
                        <a:t>% time during reproductive age (age 15-49)</a:t>
                      </a:r>
                    </a:p>
                  </a:txBody>
                  <a:tcPr marL="9525" marR="9525" marT="9525" marB="0" anchor="b"/>
                </a:tc>
                <a:extLst>
                  <a:ext uri="{0D108BD9-81ED-4DB2-BD59-A6C34878D82A}">
                    <a16:rowId xmlns:a16="http://schemas.microsoft.com/office/drawing/2014/main" val="3124542845"/>
                  </a:ext>
                </a:extLst>
              </a:tr>
              <a:tr h="370840">
                <a:tc>
                  <a:txBody>
                    <a:bodyPr/>
                    <a:lstStyle/>
                    <a:p>
                      <a:pPr algn="l" fontAlgn="b"/>
                      <a:r>
                        <a:rPr lang="en-US" sz="2000" b="0" u="none" strike="noStrike">
                          <a:solidFill>
                            <a:srgbClr val="000000"/>
                          </a:solidFill>
                          <a:effectLst/>
                        </a:rPr>
                        <a:t>Kenya</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3.3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21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6.6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25%</a:t>
                      </a:r>
                    </a:p>
                  </a:txBody>
                  <a:tcPr marL="9525" marR="9525" marT="9525" marB="0" anchor="b"/>
                </a:tc>
                <a:extLst>
                  <a:ext uri="{0D108BD9-81ED-4DB2-BD59-A6C34878D82A}">
                    <a16:rowId xmlns:a16="http://schemas.microsoft.com/office/drawing/2014/main" val="2786361218"/>
                  </a:ext>
                </a:extLst>
              </a:tr>
              <a:tr h="370840">
                <a:tc>
                  <a:txBody>
                    <a:bodyPr/>
                    <a:lstStyle/>
                    <a:p>
                      <a:pPr algn="l" fontAlgn="b"/>
                      <a:r>
                        <a:rPr lang="en-US" sz="2000" b="0" u="none" strike="noStrike">
                          <a:solidFill>
                            <a:srgbClr val="000000"/>
                          </a:solidFill>
                          <a:effectLst/>
                        </a:rPr>
                        <a:t>South Africa</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2.4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10.7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4.8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12%</a:t>
                      </a:r>
                    </a:p>
                  </a:txBody>
                  <a:tcPr marL="9525" marR="9525" marT="9525" marB="0" anchor="b"/>
                </a:tc>
                <a:extLst>
                  <a:ext uri="{0D108BD9-81ED-4DB2-BD59-A6C34878D82A}">
                    <a16:rowId xmlns:a16="http://schemas.microsoft.com/office/drawing/2014/main" val="439953364"/>
                  </a:ext>
                </a:extLst>
              </a:tr>
              <a:tr h="370840">
                <a:tc>
                  <a:txBody>
                    <a:bodyPr/>
                    <a:lstStyle/>
                    <a:p>
                      <a:pPr algn="l" fontAlgn="b"/>
                      <a:r>
                        <a:rPr lang="en-US" sz="2000" b="0" u="none" strike="noStrike">
                          <a:solidFill>
                            <a:srgbClr val="000000"/>
                          </a:solidFill>
                          <a:effectLst/>
                        </a:rPr>
                        <a:t>Uganda</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4.6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20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9.2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34%</a:t>
                      </a:r>
                    </a:p>
                  </a:txBody>
                  <a:tcPr marL="9525" marR="9525" marT="9525" marB="0" anchor="b"/>
                </a:tc>
                <a:extLst>
                  <a:ext uri="{0D108BD9-81ED-4DB2-BD59-A6C34878D82A}">
                    <a16:rowId xmlns:a16="http://schemas.microsoft.com/office/drawing/2014/main" val="1115842032"/>
                  </a:ext>
                </a:extLst>
              </a:tr>
              <a:tr h="370840">
                <a:tc>
                  <a:txBody>
                    <a:bodyPr/>
                    <a:lstStyle/>
                    <a:p>
                      <a:pPr algn="l" fontAlgn="b"/>
                      <a:r>
                        <a:rPr lang="en-US" sz="2000" b="0" u="none" strike="noStrike">
                          <a:solidFill>
                            <a:srgbClr val="000000"/>
                          </a:solidFill>
                          <a:effectLst/>
                        </a:rPr>
                        <a:t>Zimbabwe</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18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24%</a:t>
                      </a:r>
                    </a:p>
                  </a:txBody>
                  <a:tcPr marL="9525" marR="9525" marT="9525" marB="0" anchor="b"/>
                </a:tc>
                <a:extLst>
                  <a:ext uri="{0D108BD9-81ED-4DB2-BD59-A6C34878D82A}">
                    <a16:rowId xmlns:a16="http://schemas.microsoft.com/office/drawing/2014/main" val="3427713720"/>
                  </a:ext>
                </a:extLst>
              </a:tr>
              <a:tr h="370840">
                <a:tc>
                  <a:txBody>
                    <a:bodyPr/>
                    <a:lstStyle/>
                    <a:p>
                      <a:pPr algn="l" fontAlgn="b"/>
                      <a:r>
                        <a:rPr lang="en-US" sz="2000" b="0" u="none" strike="noStrike">
                          <a:solidFill>
                            <a:srgbClr val="000000"/>
                          </a:solidFill>
                          <a:effectLst/>
                        </a:rPr>
                        <a:t>Lesotho</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17.2 months</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u="none" strike="noStrike">
                          <a:solidFill>
                            <a:srgbClr val="000000"/>
                          </a:solidFill>
                          <a:effectLst/>
                        </a:rPr>
                        <a:t>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20%</a:t>
                      </a:r>
                    </a:p>
                  </a:txBody>
                  <a:tcPr marL="9525" marR="9525" marT="9525" marB="0" anchor="b"/>
                </a:tc>
                <a:extLst>
                  <a:ext uri="{0D108BD9-81ED-4DB2-BD59-A6C34878D82A}">
                    <a16:rowId xmlns:a16="http://schemas.microsoft.com/office/drawing/2014/main" val="592174992"/>
                  </a:ext>
                </a:extLst>
              </a:tr>
              <a:tr h="370840">
                <a:tc>
                  <a:txBody>
                    <a:bodyPr/>
                    <a:lstStyle/>
                    <a:p>
                      <a:pPr algn="l" fontAlgn="b"/>
                      <a:r>
                        <a:rPr lang="en-US" sz="2000" b="0" i="0" u="none" strike="noStrike">
                          <a:solidFill>
                            <a:srgbClr val="000000"/>
                          </a:solidFill>
                          <a:effectLst/>
                          <a:latin typeface="Calibri" panose="020F0502020204030204" pitchFamily="34" charset="0"/>
                        </a:rPr>
                        <a:t>Eswatini</a:t>
                      </a:r>
                    </a:p>
                  </a:txBody>
                  <a:tcPr marL="9525" marR="9525" marT="9525" marB="0" anchor="b"/>
                </a:tc>
                <a:tc>
                  <a:txBody>
                    <a:bodyPr/>
                    <a:lstStyle/>
                    <a:p>
                      <a:pPr algn="ctr" fontAlgn="b"/>
                      <a:r>
                        <a:rPr lang="en-US" sz="2000" b="0" i="0" u="none" strike="noStrike">
                          <a:solidFill>
                            <a:srgbClr val="000000"/>
                          </a:solidFill>
                          <a:effectLst/>
                          <a:latin typeface="Calibri" panose="020F0502020204030204" pitchFamily="34" charset="0"/>
                        </a:rPr>
                        <a:t>3.2</a:t>
                      </a:r>
                    </a:p>
                  </a:txBody>
                  <a:tcPr marL="9525" marR="9525" marT="9525" marB="0" anchor="b"/>
                </a:tc>
                <a:tc>
                  <a:txBody>
                    <a:bodyPr/>
                    <a:lstStyle/>
                    <a:p>
                      <a:pPr algn="ctr" fontAlgn="b"/>
                      <a:r>
                        <a:rPr lang="en-US" sz="2000" b="0" i="0" u="none" strike="noStrike">
                          <a:solidFill>
                            <a:srgbClr val="000000"/>
                          </a:solidFill>
                          <a:effectLst/>
                          <a:latin typeface="Calibri" panose="020F0502020204030204" pitchFamily="34" charset="0"/>
                        </a:rPr>
                        <a:t>14.7 months</a:t>
                      </a:r>
                      <a:r>
                        <a:rPr lang="en-US" sz="2000" b="0" i="0" u="none" strike="noStrike" baseline="30000">
                          <a:solidFill>
                            <a:srgbClr val="000000"/>
                          </a:solidFill>
                          <a:effectLst/>
                          <a:latin typeface="Calibri" panose="020F0502020204030204" pitchFamily="34" charset="0"/>
                        </a:rPr>
                        <a:t>7</a:t>
                      </a:r>
                    </a:p>
                  </a:txBody>
                  <a:tcPr marL="9525" marR="9525" marT="9525" marB="0" anchor="b"/>
                </a:tc>
                <a:tc>
                  <a:txBody>
                    <a:bodyPr/>
                    <a:lstStyle/>
                    <a:p>
                      <a:pPr algn="ctr" fontAlgn="b"/>
                      <a:r>
                        <a:rPr lang="en-US" sz="2000" b="0" i="0" u="none" strike="noStrike">
                          <a:solidFill>
                            <a:srgbClr val="000000"/>
                          </a:solidFill>
                          <a:effectLst/>
                          <a:latin typeface="Calibri" panose="020F0502020204030204" pitchFamily="34" charset="0"/>
                        </a:rPr>
                        <a:t>6</a:t>
                      </a:r>
                    </a:p>
                  </a:txBody>
                  <a:tcPr marL="9525" marR="9525" marT="9525" marB="0" anchor="b"/>
                </a:tc>
                <a:tc>
                  <a:txBody>
                    <a:bodyPr/>
                    <a:lstStyle/>
                    <a:p>
                      <a:pPr marL="0" algn="ctr" defTabSz="914400" rtl="0" eaLnBrk="1" fontAlgn="b" latinLnBrk="0" hangingPunct="1"/>
                      <a:r>
                        <a:rPr lang="en-US" sz="2000" b="0" u="none" strike="noStrike" kern="1200">
                          <a:solidFill>
                            <a:srgbClr val="000000"/>
                          </a:solidFill>
                          <a:effectLst/>
                          <a:latin typeface="+mn-lt"/>
                          <a:ea typeface="+mn-ea"/>
                          <a:cs typeface="+mn-cs"/>
                        </a:rPr>
                        <a:t>18%</a:t>
                      </a:r>
                    </a:p>
                  </a:txBody>
                  <a:tcPr marL="9525" marR="9525" marT="9525" marB="0" anchor="b"/>
                </a:tc>
                <a:extLst>
                  <a:ext uri="{0D108BD9-81ED-4DB2-BD59-A6C34878D82A}">
                    <a16:rowId xmlns:a16="http://schemas.microsoft.com/office/drawing/2014/main" val="1174929310"/>
                  </a:ext>
                </a:extLst>
              </a:tr>
            </a:tbl>
          </a:graphicData>
        </a:graphic>
      </p:graphicFrame>
      <p:sp>
        <p:nvSpPr>
          <p:cNvPr id="4" name="TextBox 3">
            <a:extLst>
              <a:ext uri="{FF2B5EF4-FFF2-40B4-BE49-F238E27FC236}">
                <a16:creationId xmlns:a16="http://schemas.microsoft.com/office/drawing/2014/main" id="{2E813B1A-EAD6-D1F6-DB79-0A70FBA6927B}"/>
              </a:ext>
            </a:extLst>
          </p:cNvPr>
          <p:cNvSpPr txBox="1"/>
          <p:nvPr/>
        </p:nvSpPr>
        <p:spPr>
          <a:xfrm>
            <a:off x="8860527" y="6200629"/>
            <a:ext cx="3238387" cy="553998"/>
          </a:xfrm>
          <a:prstGeom prst="rect">
            <a:avLst/>
          </a:prstGeom>
          <a:noFill/>
        </p:spPr>
        <p:txBody>
          <a:bodyPr wrap="none" lIns="91440" tIns="45720" rIns="91440" bIns="45720" rtlCol="0" anchor="t">
            <a:spAutoFit/>
          </a:bodyPr>
          <a:lstStyle/>
          <a:p>
            <a:r>
              <a:rPr lang="en-AU" sz="1000" baseline="30000"/>
              <a:t>1</a:t>
            </a:r>
            <a:r>
              <a:rPr lang="en-AU" sz="1000" u="none">
                <a:effectLst/>
              </a:rPr>
              <a:t> MEASURE DHS. Demographic and Health Surveys. 2023</a:t>
            </a:r>
          </a:p>
          <a:p>
            <a:r>
              <a:rPr lang="en-AU" sz="1000" baseline="30000"/>
              <a:t>6</a:t>
            </a:r>
            <a:r>
              <a:rPr lang="en-AU" sz="1000"/>
              <a:t> World Bank. Fertility rate. 2022. </a:t>
            </a:r>
          </a:p>
          <a:p>
            <a:r>
              <a:rPr lang="en-AU" sz="1000" u="none" baseline="30000">
                <a:effectLst/>
              </a:rPr>
              <a:t>7</a:t>
            </a:r>
            <a:r>
              <a:rPr lang="en-AU" sz="1000" u="none">
                <a:effectLst/>
              </a:rPr>
              <a:t> </a:t>
            </a:r>
            <a:r>
              <a:rPr lang="en-AU" sz="1000"/>
              <a:t>UNICEF. Eswatini Multiple Indicator Cluster Survey. 2022.</a:t>
            </a:r>
            <a:endParaRPr lang="en-AU" sz="1000" u="none">
              <a:effectLst/>
            </a:endParaRPr>
          </a:p>
        </p:txBody>
      </p:sp>
    </p:spTree>
    <p:extLst>
      <p:ext uri="{BB962C8B-B14F-4D97-AF65-F5344CB8AC3E}">
        <p14:creationId xmlns:p14="http://schemas.microsoft.com/office/powerpoint/2010/main" val="146936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1EFF8F-B10A-BA32-F29E-4C2DFCC5BEE0}"/>
              </a:ext>
            </a:extLst>
          </p:cNvPr>
          <p:cNvSpPr txBox="1"/>
          <p:nvPr/>
        </p:nvSpPr>
        <p:spPr>
          <a:xfrm>
            <a:off x="421251" y="252936"/>
            <a:ext cx="11151624" cy="107721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Poppins SemiBold" pitchFamily="2" charset="77"/>
                <a:ea typeface="Calibri" panose="020F0502020204030204" pitchFamily="34" charset="0"/>
                <a:cs typeface="Poppins SemiBold" pitchFamily="2" charset="77"/>
              </a:rPr>
              <a:t>Pregnancy and postpartum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Poppins SemiBold" pitchFamily="2" charset="77"/>
                <a:ea typeface="Calibri" panose="020F0502020204030204" pitchFamily="34" charset="0"/>
                <a:cs typeface="Poppins SemiBold" pitchFamily="2" charset="77"/>
              </a:rPr>
              <a:t>times of increased HIV acquisition risk</a:t>
            </a:r>
            <a:r>
              <a:rPr kumimoji="0" lang="en-US" sz="3200" b="1" i="0" u="none" strike="noStrike" kern="1200" cap="none" spc="0" normalizeH="0" baseline="30000" noProof="0">
                <a:ln>
                  <a:noFill/>
                </a:ln>
                <a:solidFill>
                  <a:schemeClr val="bg1"/>
                </a:solidFill>
                <a:effectLst/>
                <a:uLnTx/>
                <a:uFillTx/>
                <a:latin typeface="Poppins SemiBold" pitchFamily="2" charset="77"/>
                <a:ea typeface="Calibri" panose="020F0502020204030204" pitchFamily="34" charset="0"/>
                <a:cs typeface="Poppins SemiBold" pitchFamily="2" charset="77"/>
              </a:rPr>
              <a:t>2</a:t>
            </a:r>
          </a:p>
        </p:txBody>
      </p:sp>
      <p:pic>
        <p:nvPicPr>
          <p:cNvPr id="8" name="Picture 7">
            <a:extLst>
              <a:ext uri="{FF2B5EF4-FFF2-40B4-BE49-F238E27FC236}">
                <a16:creationId xmlns:a16="http://schemas.microsoft.com/office/drawing/2014/main" id="{05091F55-4D3A-3FFE-5DA4-329D90359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4924" y="1490195"/>
            <a:ext cx="9763125" cy="503495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11096FC-B9D9-38AD-701C-2FCF839FAF63}"/>
              </a:ext>
            </a:extLst>
          </p:cNvPr>
          <p:cNvSpPr txBox="1"/>
          <p:nvPr/>
        </p:nvSpPr>
        <p:spPr>
          <a:xfrm>
            <a:off x="8601740" y="6532546"/>
            <a:ext cx="3268110" cy="246221"/>
          </a:xfrm>
          <a:prstGeom prst="rect">
            <a:avLst/>
          </a:prstGeom>
          <a:noFill/>
        </p:spPr>
        <p:txBody>
          <a:bodyPr wrap="square">
            <a:spAutoFit/>
          </a:bodyPr>
          <a:lstStyle/>
          <a:p>
            <a:r>
              <a:rPr lang="en-AU" sz="1000" u="none" baseline="30000">
                <a:solidFill>
                  <a:schemeClr val="bg1"/>
                </a:solidFill>
                <a:effectLst/>
              </a:rPr>
              <a:t>2</a:t>
            </a:r>
            <a:r>
              <a:rPr lang="en-AU" sz="1000" u="none">
                <a:solidFill>
                  <a:schemeClr val="bg1"/>
                </a:solidFill>
                <a:effectLst/>
              </a:rPr>
              <a:t> Thomson KA, et al. Increased risk of HIV acquisition. 2018 </a:t>
            </a:r>
          </a:p>
        </p:txBody>
      </p:sp>
    </p:spTree>
    <p:extLst>
      <p:ext uri="{BB962C8B-B14F-4D97-AF65-F5344CB8AC3E}">
        <p14:creationId xmlns:p14="http://schemas.microsoft.com/office/powerpoint/2010/main" val="3415835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563A-EC28-45A3-A14F-ADDFC83906B4}"/>
              </a:ext>
            </a:extLst>
          </p:cNvPr>
          <p:cNvSpPr>
            <a:spLocks noGrp="1"/>
          </p:cNvSpPr>
          <p:nvPr>
            <p:ph type="title"/>
          </p:nvPr>
        </p:nvSpPr>
        <p:spPr/>
        <p:txBody>
          <a:bodyPr>
            <a:normAutofit/>
          </a:bodyPr>
          <a:lstStyle/>
          <a:p>
            <a:r>
              <a:rPr lang="en-US" sz="2400"/>
              <a:t>Incident HIV infection during pregnancy or breastfeeding increases risk of vertical transmission to infants</a:t>
            </a:r>
          </a:p>
        </p:txBody>
      </p:sp>
      <p:pic>
        <p:nvPicPr>
          <p:cNvPr id="1026" name="Picture 2" descr="https://www.unaids.org/sites/default/files/media/images/The-causes-of-vertical-transmission-of-HIV-in-Africa_2263px.png">
            <a:extLst>
              <a:ext uri="{FF2B5EF4-FFF2-40B4-BE49-F238E27FC236}">
                <a16:creationId xmlns:a16="http://schemas.microsoft.com/office/drawing/2014/main" id="{4A71A2C5-2EEB-42DD-AC13-462CAF06E506}"/>
              </a:ext>
            </a:extLst>
          </p:cNvPr>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tretch/>
        </p:blipFill>
        <p:spPr bwMode="auto">
          <a:xfrm>
            <a:off x="854827" y="1067955"/>
            <a:ext cx="9323421" cy="5697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5EFF61-B14A-4E41-55BA-E5135917DB26}"/>
              </a:ext>
            </a:extLst>
          </p:cNvPr>
          <p:cNvSpPr/>
          <p:nvPr/>
        </p:nvSpPr>
        <p:spPr>
          <a:xfrm>
            <a:off x="1792423" y="4197359"/>
            <a:ext cx="633410" cy="74295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DEA3BD-DB14-7CE6-110E-13F8B04119F4}"/>
              </a:ext>
            </a:extLst>
          </p:cNvPr>
          <p:cNvSpPr/>
          <p:nvPr/>
        </p:nvSpPr>
        <p:spPr>
          <a:xfrm>
            <a:off x="2802731" y="4248150"/>
            <a:ext cx="704850" cy="4953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54AD5D-3532-B5AF-AEDC-FCD7067B68F6}"/>
              </a:ext>
            </a:extLst>
          </p:cNvPr>
          <p:cNvSpPr/>
          <p:nvPr/>
        </p:nvSpPr>
        <p:spPr>
          <a:xfrm>
            <a:off x="1748901" y="2333144"/>
            <a:ext cx="720454" cy="32749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F35FC6-0B6E-15E2-9494-988DC5D51CE6}"/>
              </a:ext>
            </a:extLst>
          </p:cNvPr>
          <p:cNvSpPr/>
          <p:nvPr/>
        </p:nvSpPr>
        <p:spPr>
          <a:xfrm>
            <a:off x="2814641" y="2333144"/>
            <a:ext cx="704850" cy="21003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018B4EA-12D5-BEB2-D8D1-A164C27CE890}"/>
              </a:ext>
            </a:extLst>
          </p:cNvPr>
          <p:cNvCxnSpPr>
            <a:cxnSpLocks/>
          </p:cNvCxnSpPr>
          <p:nvPr/>
        </p:nvCxnSpPr>
        <p:spPr>
          <a:xfrm flipH="1">
            <a:off x="2469355" y="4568834"/>
            <a:ext cx="29289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131F118-EF99-35DC-E5C5-F73CF00FB825}"/>
              </a:ext>
            </a:extLst>
          </p:cNvPr>
          <p:cNvSpPr txBox="1"/>
          <p:nvPr/>
        </p:nvSpPr>
        <p:spPr>
          <a:xfrm>
            <a:off x="4221953" y="6020713"/>
            <a:ext cx="7569997" cy="707886"/>
          </a:xfrm>
          <a:prstGeom prst="rect">
            <a:avLst/>
          </a:prstGeom>
          <a:solidFill>
            <a:schemeClr val="accent1"/>
          </a:solidFill>
          <a:ln w="57150">
            <a:solidFill>
              <a:schemeClr val="accent1"/>
            </a:solidFill>
          </a:ln>
        </p:spPr>
        <p:txBody>
          <a:bodyPr wrap="square" rtlCol="0">
            <a:spAutoFit/>
          </a:bodyPr>
          <a:lstStyle/>
          <a:p>
            <a:r>
              <a:rPr lang="en-US" sz="2000">
                <a:solidFill>
                  <a:schemeClr val="bg1"/>
                </a:solidFill>
              </a:rPr>
              <a:t>Incident HIV infections during pregnancy and breastfeeding responsible for about 30% of vertical transmissions in eastern and southern Africa</a:t>
            </a:r>
          </a:p>
        </p:txBody>
      </p:sp>
    </p:spTree>
    <p:extLst>
      <p:ext uri="{BB962C8B-B14F-4D97-AF65-F5344CB8AC3E}">
        <p14:creationId xmlns:p14="http://schemas.microsoft.com/office/powerpoint/2010/main" val="1504096367"/>
      </p:ext>
    </p:extLst>
  </p:cSld>
  <p:clrMapOvr>
    <a:masterClrMapping/>
  </p:clrMapOvr>
</p:sld>
</file>

<file path=ppt/theme/theme1.xml><?xml version="1.0" encoding="utf-8"?>
<a:theme xmlns:a="http://schemas.openxmlformats.org/drawingml/2006/main" name="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talyst pregnancy meeting September 2023.potx [Last saved by user]" id="{E9F8B284-8B47-4181-AEA6-79EBB4AE12AD}" vid="{4E9CCDA6-D2B5-4EEA-BFF4-7DA1A20562B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26 Jan 20" id="{801B418B-45D4-4A47-81FC-CDE3ED574B32}" vid="{156F7FEB-5C00-459F-B633-6220C2E86153}"/>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 Template" id="{EDE88C39-BB2F-EC47-820C-C106C626B9A9}" vid="{2DBB073A-E9F2-9A41-A7EA-389AE1A32566}"/>
    </a:ext>
  </a:extLst>
</a:theme>
</file>

<file path=ppt/theme/theme6.xml><?xml version="1.0" encoding="utf-8"?>
<a:theme xmlns:a="http://schemas.openxmlformats.org/drawingml/2006/main" name="1_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 Theme 2" id="{D8447026-B611-1040-A708-85BDE0F13E25}" vid="{FDDAADCD-A2E2-864C-BBF7-633400918221}"/>
    </a:ext>
  </a:extLst>
</a:theme>
</file>

<file path=ppt/theme/theme7.xml><?xml version="1.0" encoding="utf-8"?>
<a:theme xmlns:a="http://schemas.openxmlformats.org/drawingml/2006/main" name="1_MOSAIC-Template Core Colors">
  <a:themeElements>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PPT Presentation Template" id="{752C5D05-4E11-4F88-A2D1-A9F67E2FEF6C}" vid="{12C9106E-E13C-402D-964D-6306C9AD9EB2}"/>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F882A536-67BD-9A4E-8C03-D50D2E04A445}" vid="{C7A71C3F-220E-F943-B96D-FF9ED4B8535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1" ma:contentTypeDescription="Create a new document." ma:contentTypeScope="" ma:versionID="c4c89288d78cfcd0854017651aa9a8a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2501ba5978110bc1d207bac2b9154eb3"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onU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onUse" ma:index="26" nillable="true" ma:displayName="Notes on Use" ma:format="Dropdown" ma:internalName="NotesonU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Katie Schwartz</DisplayName>
        <AccountId>15</AccountId>
        <AccountType/>
      </UserInfo>
      <UserInfo>
        <DisplayName>Njambi Njuguna</DisplayName>
        <AccountId>37</AccountId>
        <AccountType/>
      </UserInfo>
      <UserInfo>
        <DisplayName>Kristine Torjesen</DisplayName>
        <AccountId>14</AccountId>
        <AccountType/>
      </UserInfo>
      <UserInfo>
        <DisplayName>Rose Wilcher</DisplayName>
        <AccountId>18</AccountId>
        <AccountType/>
      </UserInfo>
      <UserInfo>
        <DisplayName>Martha Larson</DisplayName>
        <AccountId>12</AccountId>
        <AccountType/>
      </UserInfo>
      <UserInfo>
        <DisplayName>Alisa Alano</DisplayName>
        <AccountId>17</AccountId>
        <AccountType/>
      </UserInfo>
      <UserInfo>
        <DisplayName>Emily Wendel</DisplayName>
        <AccountId>1744</AccountId>
        <AccountType/>
      </UserInfo>
      <UserInfo>
        <DisplayName>Katie Williams</DisplayName>
        <AccountId>26</AccountId>
        <AccountType/>
      </UserInfo>
      <UserInfo>
        <DisplayName>Stevie Daniels</DisplayName>
        <AccountId>1024</AccountId>
        <AccountType/>
      </UserInfo>
      <UserInfo>
        <DisplayName>Kathleen Shears</DisplayName>
        <AccountId>124</AccountId>
        <AccountType/>
      </UserInfo>
    </SharedWithUsers>
    <NotesonUse xmlns="1865d82a-bf83-4eaa-817a-e97c662b7d46" xsi:nil="true"/>
  </documentManagement>
</p:properties>
</file>

<file path=customXml/itemProps1.xml><?xml version="1.0" encoding="utf-8"?>
<ds:datastoreItem xmlns:ds="http://schemas.openxmlformats.org/officeDocument/2006/customXml" ds:itemID="{DE167492-89BE-4551-95E1-A9D2818429F2}">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D2EFC8-0153-47B6-B50D-57DBA314CAD3}">
  <ds:schemaRefs>
    <ds:schemaRef ds:uri="http://schemas.microsoft.com/sharepoint/v3/contenttype/forms"/>
  </ds:schemaRefs>
</ds:datastoreItem>
</file>

<file path=customXml/itemProps3.xml><?xml version="1.0" encoding="utf-8"?>
<ds:datastoreItem xmlns:ds="http://schemas.openxmlformats.org/officeDocument/2006/customXml" ds:itemID="{9C3D4C3A-1CCE-447A-B500-FB2391C0BE2B}">
  <ds:schemaRefs>
    <ds:schemaRef ds:uri="http://schemas.microsoft.com/office/2006/documentManagement/types"/>
    <ds:schemaRef ds:uri="http://purl.org/dc/terms/"/>
    <ds:schemaRef ds:uri="1865d82a-bf83-4eaa-817a-e97c662b7d46"/>
    <ds:schemaRef ds:uri="http://purl.org/dc/dcmitype/"/>
    <ds:schemaRef ds:uri="http://schemas.microsoft.com/office/infopath/2007/PartnerControls"/>
    <ds:schemaRef ds:uri="http://www.w3.org/XML/1998/namespace"/>
    <ds:schemaRef ds:uri="http://purl.org/dc/elements/1.1/"/>
    <ds:schemaRef ds:uri="http://schemas.microsoft.com/office/2006/metadata/properties"/>
    <ds:schemaRef ds:uri="http://schemas.openxmlformats.org/package/2006/metadata/core-properties"/>
    <ds:schemaRef ds:uri="d35616bd-f3ab-4ee4-8f55-73cb5167d9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7377</Words>
  <Application>Microsoft Macintosh PowerPoint</Application>
  <PresentationFormat>Widescreen</PresentationFormat>
  <Paragraphs>1063</Paragraphs>
  <Slides>53</Slides>
  <Notes>33</Notes>
  <HiddenSlides>3</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53</vt:i4>
      </vt:variant>
    </vt:vector>
  </HeadingPairs>
  <TitlesOfParts>
    <vt:vector size="78" baseType="lpstr">
      <vt:lpstr>Arial</vt:lpstr>
      <vt:lpstr>Arial Narrow</vt:lpstr>
      <vt:lpstr>BlinkMacSystemFont</vt:lpstr>
      <vt:lpstr>Calibri</vt:lpstr>
      <vt:lpstr>Calibri Light</vt:lpstr>
      <vt:lpstr>Candara</vt:lpstr>
      <vt:lpstr>Helvetica</vt:lpstr>
      <vt:lpstr>Merriweather</vt:lpstr>
      <vt:lpstr>Poppins</vt:lpstr>
      <vt:lpstr>Poppins Medium</vt:lpstr>
      <vt:lpstr>Poppins SemiBold</vt:lpstr>
      <vt:lpstr>Roboto</vt:lpstr>
      <vt:lpstr>Segoe UI</vt:lpstr>
      <vt:lpstr>Symbol</vt:lpstr>
      <vt:lpstr>Times New Roman</vt:lpstr>
      <vt:lpstr>Wingdings</vt:lpstr>
      <vt:lpstr>MOSAIC-Template Core Colors</vt:lpstr>
      <vt:lpstr>1_Office Theme</vt:lpstr>
      <vt:lpstr>4_Office Theme</vt:lpstr>
      <vt:lpstr>2_Office Theme</vt:lpstr>
      <vt:lpstr>MOSAIC Theme 2</vt:lpstr>
      <vt:lpstr>1_MOSAIC Theme 2</vt:lpstr>
      <vt:lpstr>1_MOSAIC-Template Core Colors</vt:lpstr>
      <vt:lpstr>5_Office Theme</vt:lpstr>
      <vt:lpstr>2_MOSAIC Theme 2</vt:lpstr>
      <vt:lpstr>PrEP Ring Safety Data in Pregnant and Breastfeeding Women </vt:lpstr>
      <vt:lpstr>How to Use This PowerPoint</vt:lpstr>
      <vt:lpstr>Included Content</vt:lpstr>
      <vt:lpstr>PowerPoint Presentation</vt:lpstr>
      <vt:lpstr>PowerPoint Presentation</vt:lpstr>
      <vt:lpstr>Women of reproductive age are a growing population in Africa, the continent most impacted by HIV transmission</vt:lpstr>
      <vt:lpstr>PowerPoint Presentation</vt:lpstr>
      <vt:lpstr>PowerPoint Presentation</vt:lpstr>
      <vt:lpstr>Incident HIV infection during pregnancy or breastfeeding increases risk of vertical transmission to infants</vt:lpstr>
      <vt:lpstr>PrEP options currently vary in terms of safety data for pregnant and breastfeeding women</vt:lpstr>
      <vt:lpstr>Current PrEP ring guidelines limit use in many countries (as of February 2024)</vt:lpstr>
      <vt:lpstr>PowerPoint Presentation</vt:lpstr>
      <vt:lpstr>Sources of PrEP ring pregnancy safety data</vt:lpstr>
      <vt:lpstr>PowerPoint Presentation</vt:lpstr>
      <vt:lpstr>Ring is an appealing option for PBFW </vt:lpstr>
      <vt:lpstr>Male partner and provider perceptions are influential</vt:lpstr>
      <vt:lpstr>PowerPoint Presentation</vt:lpstr>
      <vt:lpstr>Results of a multi-country, Phase 3B randomized trial of dapivirine vaginal ring and oral pre-exposure prophylaxis use for HIV prevention during breastfeeding</vt:lpstr>
      <vt:lpstr>PowerPoint Presentation</vt:lpstr>
      <vt:lpstr>PowerPoint Presentation</vt:lpstr>
      <vt:lpstr>PowerPoint Presentation</vt:lpstr>
      <vt:lpstr>Why was exclusive breastfeeding important for MTN-043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Pre-conception and early pregnancy exposure data</vt:lpstr>
      <vt:lpstr>ASPIRE results—Pregnancy outcomes</vt:lpstr>
      <vt:lpstr>EMBRACE results — Infant outcomes</vt:lpstr>
      <vt:lpstr>A safety study of a dapivirine vaginal ring and oral PrEP for the prevention of HIV during pregnancy (MTN-042)</vt:lpstr>
      <vt:lpstr>Study design</vt:lpstr>
      <vt:lpstr>Visit schedule and methods</vt:lpstr>
      <vt:lpstr>Study population and retention</vt:lpstr>
      <vt:lpstr>Pregnancy outcomes</vt:lpstr>
      <vt:lpstr>Pregnancy complications (1) </vt:lpstr>
      <vt:lpstr>Pregnancy complications (2) </vt:lpstr>
      <vt:lpstr>Maternal and infant adverse events</vt:lpstr>
      <vt:lpstr>There were no HIV seroconversions  </vt:lpstr>
      <vt:lpstr>Acceptability and adherence</vt:lpstr>
      <vt:lpstr>Conclusions</vt:lpstr>
      <vt:lpstr>Acknowledgments</vt:lpstr>
      <vt:lpstr>PowerPoint Presentation</vt:lpstr>
      <vt:lpstr>Summary and recommendations</vt:lpstr>
      <vt:lpstr>PowerPoint Presentation</vt:lpstr>
      <vt:lpstr>PowerPoint Presentation</vt:lpstr>
      <vt:lpstr>References</vt:lpstr>
      <vt:lpstr>PrEP Ring – Available and Anticipated Data in PBFW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Casey Bishopp</cp:lastModifiedBy>
  <cp:revision>2</cp:revision>
  <dcterms:created xsi:type="dcterms:W3CDTF">2023-10-04T19:40:20Z</dcterms:created>
  <dcterms:modified xsi:type="dcterms:W3CDTF">2024-04-03T18:32:40Z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