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44"/>
  </p:notesMasterIdLst>
  <p:sldIdLst>
    <p:sldId id="256" r:id="rId5"/>
    <p:sldId id="304" r:id="rId6"/>
    <p:sldId id="368" r:id="rId7"/>
    <p:sldId id="426" r:id="rId8"/>
    <p:sldId id="359" r:id="rId9"/>
    <p:sldId id="361" r:id="rId10"/>
    <p:sldId id="2147375435" r:id="rId11"/>
    <p:sldId id="2147375436" r:id="rId12"/>
    <p:sldId id="2147375437" r:id="rId13"/>
    <p:sldId id="352" r:id="rId14"/>
    <p:sldId id="363" r:id="rId15"/>
    <p:sldId id="305" r:id="rId16"/>
    <p:sldId id="357" r:id="rId17"/>
    <p:sldId id="308" r:id="rId18"/>
    <p:sldId id="310" r:id="rId19"/>
    <p:sldId id="417" r:id="rId20"/>
    <p:sldId id="422" r:id="rId21"/>
    <p:sldId id="423" r:id="rId22"/>
    <p:sldId id="424" r:id="rId23"/>
    <p:sldId id="425" r:id="rId24"/>
    <p:sldId id="263" r:id="rId25"/>
    <p:sldId id="427" r:id="rId26"/>
    <p:sldId id="309" r:id="rId27"/>
    <p:sldId id="2147375434" r:id="rId28"/>
    <p:sldId id="351" r:id="rId29"/>
    <p:sldId id="353" r:id="rId30"/>
    <p:sldId id="311" r:id="rId31"/>
    <p:sldId id="348" r:id="rId32"/>
    <p:sldId id="314" r:id="rId33"/>
    <p:sldId id="264" r:id="rId34"/>
    <p:sldId id="349" r:id="rId35"/>
    <p:sldId id="313" r:id="rId36"/>
    <p:sldId id="350" r:id="rId37"/>
    <p:sldId id="346" r:id="rId38"/>
    <p:sldId id="345" r:id="rId39"/>
    <p:sldId id="2147375438" r:id="rId40"/>
    <p:sldId id="355" r:id="rId41"/>
    <p:sldId id="354" r:id="rId42"/>
    <p:sldId id="35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9690C-B91F-15F6-66CA-D99C06D2E4DD}" name="Katharine Kripke" initials="KK" userId="S::kkripke@futuresinstitute.org::737067a8-ce4c-468f-a99a-57252e8500d5" providerId="AD"/>
  <p188:author id="{03951E49-19E3-55F7-612A-5CFEE862F365}" name="Jessica Williamson" initials="JW" userId="S::JWilliamson@avenirhealth.org::71e97779-5dee-4eb6-87ca-70c1b1c05501" providerId="AD"/>
  <p188:author id="{4B7D815F-1EAD-343B-48FC-1290F4C0EA6D}" name="John Davis" initials="JD" userId="S::JDavis@avenirhealth.org::5de92185-bff0-4ee0-9496-e1a6fa0ce269" providerId="AD"/>
  <p188:author id="{1122EABA-21EF-A20D-2CEE-6697002E3416}" name="Katharine Kripke" initials="KK" userId="S::kkripke@avenirhealth.org::737067a8-ce4c-468f-a99a-57252e8500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9EB"/>
    <a:srgbClr val="E6F5F6"/>
    <a:srgbClr val="ABDBDF"/>
    <a:srgbClr val="F9E7ED"/>
    <a:srgbClr val="ECF7F8"/>
    <a:srgbClr val="29676B"/>
    <a:srgbClr val="F3D1DC"/>
    <a:srgbClr val="DEF1F2"/>
    <a:srgbClr val="F0C8D4"/>
    <a:srgbClr val="635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DACDE-2EC0-4EF1-BFCE-8552951B75E1}" v="9" dt="2023-10-24T20:01:56.27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4968" autoAdjust="0"/>
  </p:normalViewPr>
  <p:slideViewPr>
    <p:cSldViewPr snapToGrid="0" snapToObjects="1">
      <p:cViewPr varScale="1">
        <p:scale>
          <a:sx n="101" d="100"/>
          <a:sy n="101" d="100"/>
        </p:scale>
        <p:origin x="768"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Kripke" userId="737067a8-ce4c-468f-a99a-57252e8500d5" providerId="ADAL" clId="{4E1DACDE-2EC0-4EF1-BFCE-8552951B75E1}"/>
    <pc:docChg chg="undo custSel addSld modSld sldOrd">
      <pc:chgData name="Katharine Kripke" userId="737067a8-ce4c-468f-a99a-57252e8500d5" providerId="ADAL" clId="{4E1DACDE-2EC0-4EF1-BFCE-8552951B75E1}" dt="2023-10-24T20:09:28.335" v="1161" actId="20577"/>
      <pc:docMkLst>
        <pc:docMk/>
      </pc:docMkLst>
      <pc:sldChg chg="modSp mod">
        <pc:chgData name="Katharine Kripke" userId="737067a8-ce4c-468f-a99a-57252e8500d5" providerId="ADAL" clId="{4E1DACDE-2EC0-4EF1-BFCE-8552951B75E1}" dt="2023-10-24T20:05:11.964" v="1014" actId="114"/>
        <pc:sldMkLst>
          <pc:docMk/>
          <pc:sldMk cId="802128974" sldId="256"/>
        </pc:sldMkLst>
        <pc:spChg chg="mod">
          <ac:chgData name="Katharine Kripke" userId="737067a8-ce4c-468f-a99a-57252e8500d5" providerId="ADAL" clId="{4E1DACDE-2EC0-4EF1-BFCE-8552951B75E1}" dt="2023-10-24T20:05:11.964" v="1014" actId="114"/>
          <ac:spMkLst>
            <pc:docMk/>
            <pc:sldMk cId="802128974" sldId="256"/>
            <ac:spMk id="5" creationId="{AE36B07D-CFC6-184C-823C-C940B3F68AC9}"/>
          </ac:spMkLst>
        </pc:spChg>
      </pc:sldChg>
      <pc:sldChg chg="modSp mod">
        <pc:chgData name="Katharine Kripke" userId="737067a8-ce4c-468f-a99a-57252e8500d5" providerId="ADAL" clId="{4E1DACDE-2EC0-4EF1-BFCE-8552951B75E1}" dt="2023-10-24T20:08:24.971" v="1132" actId="20577"/>
        <pc:sldMkLst>
          <pc:docMk/>
          <pc:sldMk cId="661395270" sldId="266"/>
        </pc:sldMkLst>
        <pc:spChg chg="mod">
          <ac:chgData name="Katharine Kripke" userId="737067a8-ce4c-468f-a99a-57252e8500d5" providerId="ADAL" clId="{4E1DACDE-2EC0-4EF1-BFCE-8552951B75E1}" dt="2023-10-24T20:08:24.971" v="1132" actId="20577"/>
          <ac:spMkLst>
            <pc:docMk/>
            <pc:sldMk cId="661395270" sldId="266"/>
            <ac:spMk id="4" creationId="{4771AC45-870F-8C4A-9ECE-9F6DD861686D}"/>
          </ac:spMkLst>
        </pc:spChg>
      </pc:sldChg>
      <pc:sldChg chg="addSp modSp mod">
        <pc:chgData name="Katharine Kripke" userId="737067a8-ce4c-468f-a99a-57252e8500d5" providerId="ADAL" clId="{4E1DACDE-2EC0-4EF1-BFCE-8552951B75E1}" dt="2023-10-24T19:18:42.926" v="204" actId="465"/>
        <pc:sldMkLst>
          <pc:docMk/>
          <pc:sldMk cId="4036342119" sldId="268"/>
        </pc:sldMkLst>
        <pc:spChg chg="add mod">
          <ac:chgData name="Katharine Kripke" userId="737067a8-ce4c-468f-a99a-57252e8500d5" providerId="ADAL" clId="{4E1DACDE-2EC0-4EF1-BFCE-8552951B75E1}" dt="2023-10-24T19:18:42.926" v="204" actId="465"/>
          <ac:spMkLst>
            <pc:docMk/>
            <pc:sldMk cId="4036342119" sldId="268"/>
            <ac:spMk id="2" creationId="{9EC828ED-E358-246B-8377-67C0E22D0DE0}"/>
          </ac:spMkLst>
        </pc:spChg>
        <pc:spChg chg="mod">
          <ac:chgData name="Katharine Kripke" userId="737067a8-ce4c-468f-a99a-57252e8500d5" providerId="ADAL" clId="{4E1DACDE-2EC0-4EF1-BFCE-8552951B75E1}" dt="2023-10-24T19:18:08.577" v="199" actId="1076"/>
          <ac:spMkLst>
            <pc:docMk/>
            <pc:sldMk cId="4036342119" sldId="268"/>
            <ac:spMk id="3" creationId="{E6CA3D6F-69C7-AF80-45EA-580143F6C4D0}"/>
          </ac:spMkLst>
        </pc:spChg>
        <pc:spChg chg="mod">
          <ac:chgData name="Katharine Kripke" userId="737067a8-ce4c-468f-a99a-57252e8500d5" providerId="ADAL" clId="{4E1DACDE-2EC0-4EF1-BFCE-8552951B75E1}" dt="2023-10-24T19:17:30.332" v="172" actId="1076"/>
          <ac:spMkLst>
            <pc:docMk/>
            <pc:sldMk cId="4036342119" sldId="268"/>
            <ac:spMk id="5" creationId="{3F09002E-239D-0C46-A681-C6131C64D56D}"/>
          </ac:spMkLst>
        </pc:spChg>
        <pc:spChg chg="mod">
          <ac:chgData name="Katharine Kripke" userId="737067a8-ce4c-468f-a99a-57252e8500d5" providerId="ADAL" clId="{4E1DACDE-2EC0-4EF1-BFCE-8552951B75E1}" dt="2023-10-24T19:18:24.187" v="203" actId="14100"/>
          <ac:spMkLst>
            <pc:docMk/>
            <pc:sldMk cId="4036342119" sldId="268"/>
            <ac:spMk id="6" creationId="{8EC9158B-7D91-FA60-7817-04F3A56746F2}"/>
          </ac:spMkLst>
        </pc:spChg>
      </pc:sldChg>
      <pc:sldChg chg="modSp mod ord">
        <pc:chgData name="Katharine Kripke" userId="737067a8-ce4c-468f-a99a-57252e8500d5" providerId="ADAL" clId="{4E1DACDE-2EC0-4EF1-BFCE-8552951B75E1}" dt="2023-10-24T20:07:59.437" v="1125" actId="108"/>
        <pc:sldMkLst>
          <pc:docMk/>
          <pc:sldMk cId="2293038729" sldId="304"/>
        </pc:sldMkLst>
        <pc:spChg chg="mod">
          <ac:chgData name="Katharine Kripke" userId="737067a8-ce4c-468f-a99a-57252e8500d5" providerId="ADAL" clId="{4E1DACDE-2EC0-4EF1-BFCE-8552951B75E1}" dt="2023-10-24T20:07:59.437" v="1125" actId="108"/>
          <ac:spMkLst>
            <pc:docMk/>
            <pc:sldMk cId="2293038729" sldId="304"/>
            <ac:spMk id="3" creationId="{2AF3A247-E76E-4955-906C-C85E68CA1093}"/>
          </ac:spMkLst>
        </pc:spChg>
      </pc:sldChg>
      <pc:sldChg chg="modNotesTx">
        <pc:chgData name="Katharine Kripke" userId="737067a8-ce4c-468f-a99a-57252e8500d5" providerId="ADAL" clId="{4E1DACDE-2EC0-4EF1-BFCE-8552951B75E1}" dt="2023-10-24T19:48:54.992" v="489"/>
        <pc:sldMkLst>
          <pc:docMk/>
          <pc:sldMk cId="1429440643" sldId="305"/>
        </pc:sldMkLst>
      </pc:sldChg>
      <pc:sldChg chg="modSp mod">
        <pc:chgData name="Katharine Kripke" userId="737067a8-ce4c-468f-a99a-57252e8500d5" providerId="ADAL" clId="{4E1DACDE-2EC0-4EF1-BFCE-8552951B75E1}" dt="2023-10-24T20:08:30.093" v="1139" actId="20577"/>
        <pc:sldMkLst>
          <pc:docMk/>
          <pc:sldMk cId="862177687" sldId="306"/>
        </pc:sldMkLst>
        <pc:spChg chg="mod">
          <ac:chgData name="Katharine Kripke" userId="737067a8-ce4c-468f-a99a-57252e8500d5" providerId="ADAL" clId="{4E1DACDE-2EC0-4EF1-BFCE-8552951B75E1}" dt="2023-10-24T20:08:30.093" v="1139" actId="20577"/>
          <ac:spMkLst>
            <pc:docMk/>
            <pc:sldMk cId="862177687" sldId="306"/>
            <ac:spMk id="3" creationId="{EC1F4F73-492F-18A2-C981-2A1E3721C5BF}"/>
          </ac:spMkLst>
        </pc:spChg>
      </pc:sldChg>
      <pc:sldChg chg="modSp mod">
        <pc:chgData name="Katharine Kripke" userId="737067a8-ce4c-468f-a99a-57252e8500d5" providerId="ADAL" clId="{4E1DACDE-2EC0-4EF1-BFCE-8552951B75E1}" dt="2023-10-24T19:41:15.365" v="483" actId="1036"/>
        <pc:sldMkLst>
          <pc:docMk/>
          <pc:sldMk cId="3335431897" sldId="309"/>
        </pc:sldMkLst>
        <pc:spChg chg="mod">
          <ac:chgData name="Katharine Kripke" userId="737067a8-ce4c-468f-a99a-57252e8500d5" providerId="ADAL" clId="{4E1DACDE-2EC0-4EF1-BFCE-8552951B75E1}" dt="2023-10-24T19:41:15.365" v="483" actId="1036"/>
          <ac:spMkLst>
            <pc:docMk/>
            <pc:sldMk cId="3335431897" sldId="309"/>
            <ac:spMk id="6" creationId="{266805B5-073C-7401-8950-95A67E1A5C97}"/>
          </ac:spMkLst>
        </pc:spChg>
      </pc:sldChg>
      <pc:sldChg chg="modNotesTx">
        <pc:chgData name="Katharine Kripke" userId="737067a8-ce4c-468f-a99a-57252e8500d5" providerId="ADAL" clId="{4E1DACDE-2EC0-4EF1-BFCE-8552951B75E1}" dt="2023-10-24T19:57:31.737" v="995" actId="20577"/>
        <pc:sldMkLst>
          <pc:docMk/>
          <pc:sldMk cId="2273019359" sldId="310"/>
        </pc:sldMkLst>
      </pc:sldChg>
      <pc:sldChg chg="modSp mod">
        <pc:chgData name="Katharine Kripke" userId="737067a8-ce4c-468f-a99a-57252e8500d5" providerId="ADAL" clId="{4E1DACDE-2EC0-4EF1-BFCE-8552951B75E1}" dt="2023-10-24T19:19:04.680" v="205" actId="14100"/>
        <pc:sldMkLst>
          <pc:docMk/>
          <pc:sldMk cId="2836107176" sldId="312"/>
        </pc:sldMkLst>
        <pc:spChg chg="mod">
          <ac:chgData name="Katharine Kripke" userId="737067a8-ce4c-468f-a99a-57252e8500d5" providerId="ADAL" clId="{4E1DACDE-2EC0-4EF1-BFCE-8552951B75E1}" dt="2023-10-24T19:19:04.680" v="205" actId="14100"/>
          <ac:spMkLst>
            <pc:docMk/>
            <pc:sldMk cId="2836107176" sldId="312"/>
            <ac:spMk id="2" creationId="{2F658C65-CBCE-8957-B7CC-690F8742568E}"/>
          </ac:spMkLst>
        </pc:spChg>
      </pc:sldChg>
      <pc:sldChg chg="modSp">
        <pc:chgData name="Katharine Kripke" userId="737067a8-ce4c-468f-a99a-57252e8500d5" providerId="ADAL" clId="{4E1DACDE-2EC0-4EF1-BFCE-8552951B75E1}" dt="2023-10-24T19:43:03.426" v="487" actId="20578"/>
        <pc:sldMkLst>
          <pc:docMk/>
          <pc:sldMk cId="2926884469" sldId="348"/>
        </pc:sldMkLst>
        <pc:spChg chg="mod">
          <ac:chgData name="Katharine Kripke" userId="737067a8-ce4c-468f-a99a-57252e8500d5" providerId="ADAL" clId="{4E1DACDE-2EC0-4EF1-BFCE-8552951B75E1}" dt="2023-10-24T19:43:03.426" v="487" actId="20578"/>
          <ac:spMkLst>
            <pc:docMk/>
            <pc:sldMk cId="2926884469" sldId="348"/>
            <ac:spMk id="3" creationId="{65E4AF4C-B2E6-15B8-BC66-EEE29867EAD5}"/>
          </ac:spMkLst>
        </pc:spChg>
      </pc:sldChg>
      <pc:sldChg chg="modSp">
        <pc:chgData name="Katharine Kripke" userId="737067a8-ce4c-468f-a99a-57252e8500d5" providerId="ADAL" clId="{4E1DACDE-2EC0-4EF1-BFCE-8552951B75E1}" dt="2023-10-24T19:41:59.596" v="485" actId="20578"/>
        <pc:sldMkLst>
          <pc:docMk/>
          <pc:sldMk cId="3867655053" sldId="351"/>
        </pc:sldMkLst>
        <pc:spChg chg="mod">
          <ac:chgData name="Katharine Kripke" userId="737067a8-ce4c-468f-a99a-57252e8500d5" providerId="ADAL" clId="{4E1DACDE-2EC0-4EF1-BFCE-8552951B75E1}" dt="2023-10-24T19:41:59.596" v="485" actId="20578"/>
          <ac:spMkLst>
            <pc:docMk/>
            <pc:sldMk cId="3867655053" sldId="351"/>
            <ac:spMk id="9" creationId="{C45260CE-035F-0274-175E-0353E48272FE}"/>
          </ac:spMkLst>
        </pc:spChg>
      </pc:sldChg>
      <pc:sldChg chg="mod modShow">
        <pc:chgData name="Katharine Kripke" userId="737067a8-ce4c-468f-a99a-57252e8500d5" providerId="ADAL" clId="{4E1DACDE-2EC0-4EF1-BFCE-8552951B75E1}" dt="2023-10-24T19:45:12.895" v="488" actId="729"/>
        <pc:sldMkLst>
          <pc:docMk/>
          <pc:sldMk cId="4045663082" sldId="354"/>
        </pc:sldMkLst>
      </pc:sldChg>
      <pc:sldChg chg="mod modShow">
        <pc:chgData name="Katharine Kripke" userId="737067a8-ce4c-468f-a99a-57252e8500d5" providerId="ADAL" clId="{4E1DACDE-2EC0-4EF1-BFCE-8552951B75E1}" dt="2023-10-24T19:45:12.895" v="488" actId="729"/>
        <pc:sldMkLst>
          <pc:docMk/>
          <pc:sldMk cId="571738570" sldId="355"/>
        </pc:sldMkLst>
      </pc:sldChg>
      <pc:sldChg chg="modSp mod">
        <pc:chgData name="Katharine Kripke" userId="737067a8-ce4c-468f-a99a-57252e8500d5" providerId="ADAL" clId="{4E1DACDE-2EC0-4EF1-BFCE-8552951B75E1}" dt="2023-10-24T20:09:28.335" v="1161" actId="20577"/>
        <pc:sldMkLst>
          <pc:docMk/>
          <pc:sldMk cId="1569823085" sldId="356"/>
        </pc:sldMkLst>
        <pc:spChg chg="mod">
          <ac:chgData name="Katharine Kripke" userId="737067a8-ce4c-468f-a99a-57252e8500d5" providerId="ADAL" clId="{4E1DACDE-2EC0-4EF1-BFCE-8552951B75E1}" dt="2023-10-24T20:09:28.335" v="1161" actId="20577"/>
          <ac:spMkLst>
            <pc:docMk/>
            <pc:sldMk cId="1569823085" sldId="356"/>
            <ac:spMk id="2" creationId="{D17EDD02-8794-787A-5153-A878BA1492F0}"/>
          </ac:spMkLst>
        </pc:spChg>
      </pc:sldChg>
      <pc:sldChg chg="add">
        <pc:chgData name="Katharine Kripke" userId="737067a8-ce4c-468f-a99a-57252e8500d5" providerId="ADAL" clId="{4E1DACDE-2EC0-4EF1-BFCE-8552951B75E1}" dt="2023-10-24T20:01:56.256" v="996"/>
        <pc:sldMkLst>
          <pc:docMk/>
          <pc:sldMk cId="4241634817" sldId="359"/>
        </pc:sldMkLst>
      </pc:sldChg>
      <pc:sldChg chg="add">
        <pc:chgData name="Katharine Kripke" userId="737067a8-ce4c-468f-a99a-57252e8500d5" providerId="ADAL" clId="{4E1DACDE-2EC0-4EF1-BFCE-8552951B75E1}" dt="2023-10-24T20:01:56.256" v="996"/>
        <pc:sldMkLst>
          <pc:docMk/>
          <pc:sldMk cId="4189217772"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F7843-DEE0-4892-B66F-1170BDF4AD1B}"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137EC-AC22-4124-B6B7-3B31AD542551}" type="slidenum">
              <a:rPr lang="en-US" smtClean="0"/>
              <a:t>‹#›</a:t>
            </a:fld>
            <a:endParaRPr lang="en-US"/>
          </a:p>
        </p:txBody>
      </p:sp>
    </p:spTree>
    <p:extLst>
      <p:ext uri="{BB962C8B-B14F-4D97-AF65-F5344CB8AC3E}">
        <p14:creationId xmlns:p14="http://schemas.microsoft.com/office/powerpoint/2010/main" val="310955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experience with PrEP implementation, the working group agreed that </a:t>
            </a:r>
          </a:p>
          <a:p>
            <a:r>
              <a:rPr lang="en-US" dirty="0"/>
              <a:t>in order to measure the performance and progress of PrEP programs, our indicators need to convey two fundamental pieces of information</a:t>
            </a:r>
          </a:p>
          <a:p>
            <a:endParaRPr lang="en-US" dirty="0"/>
          </a:p>
          <a:p>
            <a:r>
              <a:rPr lang="en-US" dirty="0"/>
              <a:t>First </a:t>
            </a:r>
          </a:p>
          <a:p>
            <a:r>
              <a:rPr lang="en-US" dirty="0"/>
              <a:t>the magnitude of the PrEP program – how many people are initiating PrEP and how much of each PrEP method is being used over time– </a:t>
            </a:r>
          </a:p>
          <a:p>
            <a:r>
              <a:rPr lang="en-US" dirty="0"/>
              <a:t>And Second</a:t>
            </a:r>
          </a:p>
          <a:p>
            <a:r>
              <a:rPr lang="en-US" dirty="0"/>
              <a:t>Who is using PrEP – what are the characteristics of PrEP clients and are we reaching folks in key and priority populations. </a:t>
            </a:r>
          </a:p>
          <a:p>
            <a:endParaRPr lang="en-US" dirty="0"/>
          </a:p>
          <a:p>
            <a:r>
              <a:rPr lang="en-US" dirty="0"/>
              <a:t>With this information – we should be able to </a:t>
            </a:r>
          </a:p>
          <a:p>
            <a:r>
              <a:rPr lang="en-US" dirty="0"/>
              <a:t>- assess progress towards targets for PrEP programs</a:t>
            </a:r>
          </a:p>
          <a:p>
            <a:r>
              <a:rPr lang="en-US" dirty="0"/>
              <a:t>- monitor choice across PrEP methods</a:t>
            </a:r>
          </a:p>
          <a:p>
            <a:r>
              <a:rPr lang="en-US" dirty="0"/>
              <a:t>- assess resource utilization against outputs</a:t>
            </a:r>
          </a:p>
          <a:p>
            <a:r>
              <a:rPr lang="en-US" dirty="0"/>
              <a:t>- project future resource needs</a:t>
            </a:r>
          </a:p>
          <a:p>
            <a:r>
              <a:rPr lang="en-US" dirty="0"/>
              <a:t>- and estimate the coverage and impact of the PrEP program. </a:t>
            </a:r>
          </a:p>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11</a:t>
            </a:fld>
            <a:endParaRPr lang="en-US"/>
          </a:p>
        </p:txBody>
      </p:sp>
    </p:spTree>
    <p:extLst>
      <p:ext uri="{BB962C8B-B14F-4D97-AF65-F5344CB8AC3E}">
        <p14:creationId xmlns:p14="http://schemas.microsoft.com/office/powerpoint/2010/main" val="284308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28</a:t>
            </a:fld>
            <a:endParaRPr lang="en-US"/>
          </a:p>
        </p:txBody>
      </p:sp>
    </p:spTree>
    <p:extLst>
      <p:ext uri="{BB962C8B-B14F-4D97-AF65-F5344CB8AC3E}">
        <p14:creationId xmlns:p14="http://schemas.microsoft.com/office/powerpoint/2010/main" val="375816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32</a:t>
            </a:fld>
            <a:endParaRPr lang="en-US"/>
          </a:p>
        </p:txBody>
      </p:sp>
    </p:spTree>
    <p:extLst>
      <p:ext uri="{BB962C8B-B14F-4D97-AF65-F5344CB8AC3E}">
        <p14:creationId xmlns:p14="http://schemas.microsoft.com/office/powerpoint/2010/main" val="210021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F137EC-AC22-4124-B6B7-3B31AD542551}" type="slidenum">
              <a:rPr lang="en-US" smtClean="0"/>
              <a:t>33</a:t>
            </a:fld>
            <a:endParaRPr lang="en-US"/>
          </a:p>
        </p:txBody>
      </p:sp>
    </p:spTree>
    <p:extLst>
      <p:ext uri="{BB962C8B-B14F-4D97-AF65-F5344CB8AC3E}">
        <p14:creationId xmlns:p14="http://schemas.microsoft.com/office/powerpoint/2010/main" val="25548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39</a:t>
            </a:fld>
            <a:endParaRPr lang="en-US"/>
          </a:p>
        </p:txBody>
      </p:sp>
    </p:spTree>
    <p:extLst>
      <p:ext uri="{BB962C8B-B14F-4D97-AF65-F5344CB8AC3E}">
        <p14:creationId xmlns:p14="http://schemas.microsoft.com/office/powerpoint/2010/main" val="241274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experience with PrEP implementation, the working group agreed that </a:t>
            </a:r>
          </a:p>
          <a:p>
            <a:r>
              <a:rPr lang="en-US" dirty="0"/>
              <a:t>in order to measure the performance and progress of PrEP programs, our indicators need to convey two fundamental pieces of information</a:t>
            </a:r>
          </a:p>
          <a:p>
            <a:endParaRPr lang="en-US" dirty="0"/>
          </a:p>
          <a:p>
            <a:r>
              <a:rPr lang="en-US" dirty="0"/>
              <a:t>First </a:t>
            </a:r>
          </a:p>
          <a:p>
            <a:r>
              <a:rPr lang="en-US" dirty="0"/>
              <a:t>the magnitude of the PrEP program – how many people are initiating PrEP and how much of each PrEP method is being used over time– </a:t>
            </a:r>
          </a:p>
          <a:p>
            <a:r>
              <a:rPr lang="en-US" dirty="0"/>
              <a:t>And Second</a:t>
            </a:r>
          </a:p>
          <a:p>
            <a:r>
              <a:rPr lang="en-US" dirty="0"/>
              <a:t>Who is using PrEP – what are the characteristics of PrEP clients and are we reaching folks in key and priority populations. </a:t>
            </a:r>
          </a:p>
          <a:p>
            <a:endParaRPr lang="en-US" dirty="0"/>
          </a:p>
          <a:p>
            <a:r>
              <a:rPr lang="en-US" dirty="0"/>
              <a:t>With this information – we should be able to </a:t>
            </a:r>
          </a:p>
          <a:p>
            <a:r>
              <a:rPr lang="en-US" dirty="0"/>
              <a:t>- assess progress towards targets for PrEP programs</a:t>
            </a:r>
          </a:p>
          <a:p>
            <a:r>
              <a:rPr lang="en-US" dirty="0"/>
              <a:t>- monitor choice across PrEP methods</a:t>
            </a:r>
          </a:p>
          <a:p>
            <a:r>
              <a:rPr lang="en-US" dirty="0"/>
              <a:t>- assess resource utilization against outputs</a:t>
            </a:r>
          </a:p>
          <a:p>
            <a:r>
              <a:rPr lang="en-US" dirty="0"/>
              <a:t>- project future resource needs</a:t>
            </a:r>
          </a:p>
          <a:p>
            <a:r>
              <a:rPr lang="en-US" dirty="0"/>
              <a:t>- and estimate the coverage and impact of the PrEP program. </a:t>
            </a:r>
          </a:p>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12</a:t>
            </a:fld>
            <a:endParaRPr lang="en-US"/>
          </a:p>
        </p:txBody>
      </p:sp>
    </p:spTree>
    <p:extLst>
      <p:ext uri="{BB962C8B-B14F-4D97-AF65-F5344CB8AC3E}">
        <p14:creationId xmlns:p14="http://schemas.microsoft.com/office/powerpoint/2010/main" val="408311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indicators currently being used to understand PrEP programs largely aim to measure the magnitude of the PrEP program in terms of the number people who received PrEP at least once during a set reporting period. </a:t>
            </a:r>
          </a:p>
          <a:p>
            <a:r>
              <a:rPr lang="en-US" dirty="0"/>
              <a:t>PEPFAR aims to understand the scale of uptake by measuring total PrEP initiations as a distinct indicator, while UNAIDS and WHO include first time initiation or “experience with PrEP” as a disaggregation. </a:t>
            </a:r>
          </a:p>
          <a:p>
            <a:endParaRPr lang="en-US" dirty="0"/>
          </a:p>
          <a:p>
            <a:r>
              <a:rPr lang="en-US" dirty="0"/>
              <a:t>While generally aiming to measure a similar concept – these indicators all vary slightly in terms of how they are aggregated over time – with most not aggregable across reporting periods. This makes data collection challenging as it requires the counting of an individual only once during the reporting period despite potentially returning multiple times. It can also make data interpretation and utilization challenging as the indicators can’t convey the cumulative scale of the program over time. </a:t>
            </a:r>
          </a:p>
          <a:p>
            <a:endParaRPr lang="en-US" dirty="0"/>
          </a:p>
          <a:p>
            <a:r>
              <a:rPr lang="en-US" dirty="0"/>
              <a:t>There are also key differences in how the indicators are disaggregated, with PEPFAR requiring individuals to be reported under only one KP category and UNAIDS and WHO requesting all relevant KP categories for an individual. As new methods are rolled out – disaggregation by method also introduces differences with UNAIDS counting individuals for each product used and WHO suggesting individuals should be counted only once, regardless of method. </a:t>
            </a:r>
          </a:p>
          <a:p>
            <a:endParaRPr lang="en-US" dirty="0"/>
          </a:p>
          <a:p>
            <a:r>
              <a:rPr lang="en-US" dirty="0"/>
              <a:t>New guidance from WHO introduces a new core indicator for PrEP – Volume of PrEP prescribed – which represents a very different approach to measuring the magnitude of the PrEP program in terms of product volume rather than people.  </a:t>
            </a:r>
          </a:p>
        </p:txBody>
      </p:sp>
      <p:sp>
        <p:nvSpPr>
          <p:cNvPr id="4" name="Slide Number Placeholder 3"/>
          <p:cNvSpPr>
            <a:spLocks noGrp="1"/>
          </p:cNvSpPr>
          <p:nvPr>
            <p:ph type="sldNum" sz="quarter" idx="5"/>
          </p:nvPr>
        </p:nvSpPr>
        <p:spPr/>
        <p:txBody>
          <a:bodyPr/>
          <a:lstStyle/>
          <a:p>
            <a:fld id="{63F137EC-AC22-4124-B6B7-3B31AD542551}" type="slidenum">
              <a:rPr lang="en-US" smtClean="0"/>
              <a:t>13</a:t>
            </a:fld>
            <a:endParaRPr lang="en-US"/>
          </a:p>
        </p:txBody>
      </p:sp>
    </p:spTree>
    <p:extLst>
      <p:ext uri="{BB962C8B-B14F-4D97-AF65-F5344CB8AC3E}">
        <p14:creationId xmlns:p14="http://schemas.microsoft.com/office/powerpoint/2010/main" val="351314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14</a:t>
            </a:fld>
            <a:endParaRPr lang="en-US"/>
          </a:p>
        </p:txBody>
      </p:sp>
    </p:spTree>
    <p:extLst>
      <p:ext uri="{BB962C8B-B14F-4D97-AF65-F5344CB8AC3E}">
        <p14:creationId xmlns:p14="http://schemas.microsoft.com/office/powerpoint/2010/main" val="55176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PrEP_NEW – while valuable in understanding the scale of uptake of PrEP overall does not provide information on initiation of a specific type of PrEP if users switch from another method. There are also often issues with data collection in identifying true “first time” PrEP users, so may be issues with accuracy. </a:t>
            </a:r>
          </a:p>
          <a:p>
            <a:endParaRPr lang="en-US" dirty="0"/>
          </a:p>
          <a:p>
            <a:r>
              <a:rPr lang="en-US" dirty="0"/>
              <a:t>The quarterly timeframe of </a:t>
            </a:r>
            <a:r>
              <a:rPr lang="en-US" dirty="0" err="1"/>
              <a:t>PrEP_CT</a:t>
            </a:r>
            <a:r>
              <a:rPr lang="en-US" dirty="0"/>
              <a:t> doesn’t always align with visit schedules, so may be difficult to collect and may not reflect use accurately. It also makes the data difficult to use for forecasting and impact estimation. As mentioned earlier, the inability to aggregate over time makes it difficult to look at trends and the true scale of the program. </a:t>
            </a:r>
          </a:p>
          <a:p>
            <a:endParaRPr lang="en-US" dirty="0"/>
          </a:p>
          <a:p>
            <a:r>
              <a:rPr lang="en-US" dirty="0"/>
              <a:t>This issue also holds true for the UNAIDS and WHO indicators “people who received PrEP” and “total PrEP recipients.” Program experience across settings has shown that many people initiate PrEP but never return for refills, so these indicators tell us nothing about how much PrEP people actually used over time. In addition – these indicators require the ability to identify individuals and count them once over the reporting period – this can be very challenging to do well in systems without national Electronic Medical Records, as it may require hand counting individuals from paper registers. </a:t>
            </a:r>
          </a:p>
          <a:p>
            <a:endParaRPr lang="en-US" dirty="0"/>
          </a:p>
          <a:p>
            <a:r>
              <a:rPr lang="en-US" dirty="0"/>
              <a:t>Finally – Volume of PrEP prescribed, the newest indicator is not yet widely collected so experience has been limited, but a few potential challenges have been identified including that the data, where it exists, is often not associated with client characteristics, and in some data systems there may be challenges with a lack of distinction between oral PrEP and ART data. </a:t>
            </a:r>
          </a:p>
          <a:p>
            <a:endParaRPr lang="en-US" dirty="0"/>
          </a:p>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15</a:t>
            </a:fld>
            <a:endParaRPr lang="en-US"/>
          </a:p>
        </p:txBody>
      </p:sp>
    </p:spTree>
    <p:extLst>
      <p:ext uri="{BB962C8B-B14F-4D97-AF65-F5344CB8AC3E}">
        <p14:creationId xmlns:p14="http://schemas.microsoft.com/office/powerpoint/2010/main" val="226658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22</a:t>
            </a:fld>
            <a:endParaRPr lang="en-US"/>
          </a:p>
        </p:txBody>
      </p:sp>
    </p:spTree>
    <p:extLst>
      <p:ext uri="{BB962C8B-B14F-4D97-AF65-F5344CB8AC3E}">
        <p14:creationId xmlns:p14="http://schemas.microsoft.com/office/powerpoint/2010/main" val="404485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indicators :  Volume of PrEP Prescribed and PrEP Visits give us the fundamental information we need to understand a PrEP program : </a:t>
            </a:r>
          </a:p>
          <a:p>
            <a:r>
              <a:rPr lang="en-US" dirty="0"/>
              <a:t>the magnitude of the program and the characteristics of PrEP clients. </a:t>
            </a:r>
          </a:p>
          <a:p>
            <a:endParaRPr lang="en-US" dirty="0"/>
          </a:p>
          <a:p>
            <a:r>
              <a:rPr lang="en-US" dirty="0"/>
              <a:t>When combined, they can be used to estimate Person Years of PrEP … OR … the total years of PrEP product dispensed based on the duration of HIV prevention provided by each unit of product. </a:t>
            </a:r>
          </a:p>
          <a:p>
            <a:endParaRPr lang="en-US" dirty="0"/>
          </a:p>
          <a:p>
            <a:r>
              <a:rPr lang="en-US" dirty="0"/>
              <a:t>According to WHO’s guidance, this measure could be used to examine the level of PrEP availability, to monitor trends, and for modelling the impact and coverage of PrEP at the population level. </a:t>
            </a:r>
          </a:p>
        </p:txBody>
      </p:sp>
      <p:sp>
        <p:nvSpPr>
          <p:cNvPr id="4" name="Slide Number Placeholder 3"/>
          <p:cNvSpPr>
            <a:spLocks noGrp="1"/>
          </p:cNvSpPr>
          <p:nvPr>
            <p:ph type="sldNum" sz="quarter" idx="5"/>
          </p:nvPr>
        </p:nvSpPr>
        <p:spPr/>
        <p:txBody>
          <a:bodyPr/>
          <a:lstStyle/>
          <a:p>
            <a:fld id="{7FA41386-5699-47D0-BC0C-01B3CBFECB93}" type="slidenum">
              <a:rPr lang="en-US" smtClean="0"/>
              <a:t>24</a:t>
            </a:fld>
            <a:endParaRPr lang="en-US"/>
          </a:p>
        </p:txBody>
      </p:sp>
    </p:spTree>
    <p:extLst>
      <p:ext uri="{BB962C8B-B14F-4D97-AF65-F5344CB8AC3E}">
        <p14:creationId xmlns:p14="http://schemas.microsoft.com/office/powerpoint/2010/main" val="241552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26</a:t>
            </a:fld>
            <a:endParaRPr lang="en-US"/>
          </a:p>
        </p:txBody>
      </p:sp>
    </p:spTree>
    <p:extLst>
      <p:ext uri="{BB962C8B-B14F-4D97-AF65-F5344CB8AC3E}">
        <p14:creationId xmlns:p14="http://schemas.microsoft.com/office/powerpoint/2010/main" val="200121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137EC-AC22-4124-B6B7-3B31AD542551}" type="slidenum">
              <a:rPr lang="en-US" smtClean="0"/>
              <a:t>27</a:t>
            </a:fld>
            <a:endParaRPr lang="en-US"/>
          </a:p>
        </p:txBody>
      </p:sp>
    </p:spTree>
    <p:extLst>
      <p:ext uri="{BB962C8B-B14F-4D97-AF65-F5344CB8AC3E}">
        <p14:creationId xmlns:p14="http://schemas.microsoft.com/office/powerpoint/2010/main" val="384184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8F54F-975F-4B47-B428-5E4CB9F2A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2436" y="5731720"/>
            <a:ext cx="1867191" cy="529139"/>
          </a:xfrm>
          <a:prstGeom prst="rect">
            <a:avLst/>
          </a:prstGeom>
        </p:spPr>
      </p:pic>
      <p:sp>
        <p:nvSpPr>
          <p:cNvPr id="2" name="Title 1">
            <a:extLst>
              <a:ext uri="{FF2B5EF4-FFF2-40B4-BE49-F238E27FC236}">
                <a16:creationId xmlns:a16="http://schemas.microsoft.com/office/drawing/2014/main" id="{6770063B-6453-2A42-8D03-76AE5EA5A98B}"/>
              </a:ext>
            </a:extLst>
          </p:cNvPr>
          <p:cNvSpPr>
            <a:spLocks noGrp="1"/>
          </p:cNvSpPr>
          <p:nvPr>
            <p:ph type="ctrTitle" hasCustomPrompt="1"/>
          </p:nvPr>
        </p:nvSpPr>
        <p:spPr>
          <a:xfrm>
            <a:off x="0" y="997648"/>
            <a:ext cx="10026502" cy="2006840"/>
          </a:xfrm>
        </p:spPr>
        <p:txBody>
          <a:bodyPr lIns="1371600" rIns="685800" anchor="b">
            <a:normAutofit/>
          </a:bodyPr>
          <a:lstStyle>
            <a:lvl1pPr algn="l">
              <a:defRPr sz="4200" b="0" i="0">
                <a:solidFill>
                  <a:schemeClr val="bg1"/>
                </a:solidFill>
                <a:latin typeface="Poppins SemiBold" pitchFamily="2" charset="77"/>
                <a:ea typeface="Roboto" panose="02000000000000000000" pitchFamily="2" charset="0"/>
                <a:cs typeface="Poppins SemiBold" pitchFamily="2" charset="77"/>
              </a:defRPr>
            </a:lvl1pPr>
          </a:lstStyle>
          <a:p>
            <a:r>
              <a:rPr lang="en-US" dirty="0"/>
              <a:t>Add Presentation Title Here</a:t>
            </a:r>
            <a:br>
              <a:rPr lang="en-US" dirty="0"/>
            </a:br>
            <a:r>
              <a:rPr lang="en-US" dirty="0"/>
              <a:t>Add Presentation Title Here</a:t>
            </a:r>
          </a:p>
        </p:txBody>
      </p:sp>
      <p:sp>
        <p:nvSpPr>
          <p:cNvPr id="3" name="Subtitle 2">
            <a:extLst>
              <a:ext uri="{FF2B5EF4-FFF2-40B4-BE49-F238E27FC236}">
                <a16:creationId xmlns:a16="http://schemas.microsoft.com/office/drawing/2014/main" id="{377053FB-3181-5D49-BE63-400BC05649CF}"/>
              </a:ext>
            </a:extLst>
          </p:cNvPr>
          <p:cNvSpPr>
            <a:spLocks noGrp="1"/>
          </p:cNvSpPr>
          <p:nvPr>
            <p:ph type="subTitle" idx="1" hasCustomPrompt="1"/>
          </p:nvPr>
        </p:nvSpPr>
        <p:spPr>
          <a:xfrm>
            <a:off x="0" y="3497182"/>
            <a:ext cx="10026502" cy="1655762"/>
          </a:xfrm>
        </p:spPr>
        <p:txBody>
          <a:bodyPr lIns="1371600">
            <a:normAutofit/>
          </a:bodyPr>
          <a:lstStyle>
            <a:lvl1pPr marL="0" indent="0" algn="l">
              <a:spcBef>
                <a:spcPts val="400"/>
              </a:spcBef>
              <a:buNone/>
              <a:defRPr sz="1600" b="0" i="0" cap="all" spc="250" baseline="0">
                <a:solidFill>
                  <a:schemeClr val="bg1"/>
                </a:solidFill>
                <a:latin typeface="Poppins" pitchFamily="2" charset="77"/>
                <a:ea typeface="Roboto" panose="02000000000000000000" pitchFamily="2" charset="0"/>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Presentation Subtitle Here</a:t>
            </a:r>
          </a:p>
          <a:p>
            <a:r>
              <a:rPr lang="en-US" dirty="0"/>
              <a:t>Name, Affiliation</a:t>
            </a:r>
          </a:p>
          <a:p>
            <a:r>
              <a:rPr lang="en-US" dirty="0"/>
              <a:t>Date</a:t>
            </a:r>
          </a:p>
        </p:txBody>
      </p:sp>
      <p:pic>
        <p:nvPicPr>
          <p:cNvPr id="14" name="Picture 13">
            <a:extLst>
              <a:ext uri="{FF2B5EF4-FFF2-40B4-BE49-F238E27FC236}">
                <a16:creationId xmlns:a16="http://schemas.microsoft.com/office/drawing/2014/main" id="{B020C297-0AAB-3641-83C6-4EA8E63A6A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1105" y="5726320"/>
            <a:ext cx="1877087" cy="563126"/>
          </a:xfrm>
          <a:prstGeom prst="rect">
            <a:avLst/>
          </a:prstGeom>
        </p:spPr>
      </p:pic>
      <p:pic>
        <p:nvPicPr>
          <p:cNvPr id="16" name="Picture 15">
            <a:extLst>
              <a:ext uri="{FF2B5EF4-FFF2-40B4-BE49-F238E27FC236}">
                <a16:creationId xmlns:a16="http://schemas.microsoft.com/office/drawing/2014/main" id="{935DDD90-2572-2142-A32E-F632BC6370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2008" y="5497972"/>
            <a:ext cx="1491482" cy="880219"/>
          </a:xfrm>
          <a:prstGeom prst="rect">
            <a:avLst/>
          </a:prstGeom>
        </p:spPr>
      </p:pic>
    </p:spTree>
    <p:extLst>
      <p:ext uri="{BB962C8B-B14F-4D97-AF65-F5344CB8AC3E}">
        <p14:creationId xmlns:p14="http://schemas.microsoft.com/office/powerpoint/2010/main" val="64040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5CE729-EF4F-E94A-85D2-3668AEFAA529}"/>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1" y="375464"/>
            <a:ext cx="496601" cy="708171"/>
          </a:xfrm>
          <a:prstGeom prst="rect">
            <a:avLst/>
          </a:prstGeom>
        </p:spPr>
      </p:pic>
      <p:sp>
        <p:nvSpPr>
          <p:cNvPr id="5" name="Title 1">
            <a:extLst>
              <a:ext uri="{FF2B5EF4-FFF2-40B4-BE49-F238E27FC236}">
                <a16:creationId xmlns:a16="http://schemas.microsoft.com/office/drawing/2014/main" id="{7EC2E576-8369-45BC-A089-0B31C7F1303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F56A08E6-2B96-4F88-B6EB-F6B8ADFF82D6}"/>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627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5CE729-EF4F-E94A-85D2-3668AEFAA529}"/>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1" y="375464"/>
            <a:ext cx="496601" cy="708171"/>
          </a:xfrm>
          <a:prstGeom prst="rect">
            <a:avLst/>
          </a:prstGeom>
        </p:spPr>
      </p:pic>
      <p:sp>
        <p:nvSpPr>
          <p:cNvPr id="10" name="Content Placeholder 2">
            <a:extLst>
              <a:ext uri="{FF2B5EF4-FFF2-40B4-BE49-F238E27FC236}">
                <a16:creationId xmlns:a16="http://schemas.microsoft.com/office/drawing/2014/main" id="{C7B1B3EC-872B-4194-A0DB-1BDA946FB219}"/>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E015CB24-8436-4EEF-A592-7C06AD8B32B5}"/>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6FD3F024-36A0-426B-A8DC-BC1B10A4E3B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84134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CFD60-40D4-3345-8773-F42ECF9D1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375464"/>
            <a:ext cx="496601" cy="708171"/>
          </a:xfrm>
          <a:prstGeom prst="rect">
            <a:avLst/>
          </a:prstGeom>
        </p:spPr>
      </p:pic>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369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CFD60-40D4-3345-8773-F42ECF9D1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375464"/>
            <a:ext cx="496601" cy="708171"/>
          </a:xfrm>
          <a:prstGeom prst="rect">
            <a:avLst/>
          </a:prstGeom>
        </p:spPr>
      </p:pic>
      <p:sp>
        <p:nvSpPr>
          <p:cNvPr id="9" name="Content Placeholder 2">
            <a:extLst>
              <a:ext uri="{FF2B5EF4-FFF2-40B4-BE49-F238E27FC236}">
                <a16:creationId xmlns:a16="http://schemas.microsoft.com/office/drawing/2014/main" id="{6169E144-BFE2-4CC2-BE63-EAD3E30B0AAC}"/>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B71E526-EFDA-4787-8B6A-FAB888784F3C}"/>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9CC519C8-34B2-4606-9A3B-B2B6A3865438}"/>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96498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31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52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41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al">
    <p:bg>
      <p:bgPr>
        <a:solidFill>
          <a:srgbClr val="02666D">
            <a:alpha val="10000"/>
          </a:srgb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53B96F-08DD-469C-9F8C-D31ACBFAA87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518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ink">
    <p:bg>
      <p:bgPr>
        <a:solidFill>
          <a:srgbClr val="AF315A">
            <a:alpha val="10000"/>
          </a:srgb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30B7A9-3A89-6E4C-ADF6-FA23B9E6469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4894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Gold">
    <p:bg>
      <p:bgPr>
        <a:solidFill>
          <a:srgbClr val="E0A141">
            <a:alpha val="5000"/>
          </a:srgb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4B6B67-225D-474B-A9EC-88515CA904BB}"/>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26024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Photo-Pink">
    <p:spTree>
      <p:nvGrpSpPr>
        <p:cNvPr id="1" name=""/>
        <p:cNvGrpSpPr/>
        <p:nvPr/>
      </p:nvGrpSpPr>
      <p:grpSpPr>
        <a:xfrm>
          <a:off x="0" y="0"/>
          <a:ext cx="0" cy="0"/>
          <a:chOff x="0" y="0"/>
          <a:chExt cx="0" cy="0"/>
        </a:xfrm>
      </p:grpSpPr>
      <p:pic>
        <p:nvPicPr>
          <p:cNvPr id="8" name="Picture 7" descr="A couple of women posing for a picture&#10;&#10;Description automatically generated with low confidence">
            <a:extLst>
              <a:ext uri="{FF2B5EF4-FFF2-40B4-BE49-F238E27FC236}">
                <a16:creationId xmlns:a16="http://schemas.microsoft.com/office/drawing/2014/main" id="{FB7E668C-EDC6-BD6B-645B-A91850FA20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 y="0"/>
            <a:ext cx="12192006" cy="6858000"/>
          </a:xfrm>
          <a:prstGeom prst="rect">
            <a:avLst/>
          </a:prstGeom>
        </p:spPr>
      </p:pic>
      <p:pic>
        <p:nvPicPr>
          <p:cNvPr id="9" name="Picture 8">
            <a:extLst>
              <a:ext uri="{FF2B5EF4-FFF2-40B4-BE49-F238E27FC236}">
                <a16:creationId xmlns:a16="http://schemas.microsoft.com/office/drawing/2014/main" id="{FDB24FB4-FBDB-BCDD-8726-2003B5B5C3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0DB9E195-1A02-E6B3-24D0-FAB94BBF2588}"/>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a:extLst>
              <a:ext uri="{FF2B5EF4-FFF2-40B4-BE49-F238E27FC236}">
                <a16:creationId xmlns:a16="http://schemas.microsoft.com/office/drawing/2014/main" id="{D41F857F-4A06-C174-6986-639EC00395DD}"/>
              </a:ext>
            </a:extLst>
          </p:cNvPr>
          <p:cNvSpPr/>
          <p:nvPr userDrawn="1"/>
        </p:nvSpPr>
        <p:spPr>
          <a:xfrm rot="5400000">
            <a:off x="508046" y="3815574"/>
            <a:ext cx="1816442" cy="2832533"/>
          </a:xfrm>
          <a:prstGeom prst="round2SameRect">
            <a:avLst>
              <a:gd name="adj1" fmla="val 50000"/>
              <a:gd name="adj2" fmla="val 0"/>
            </a:avLst>
          </a:prstGeom>
          <a:solidFill>
            <a:srgbClr val="AF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3F4F93-1E7C-F640-8BE4-319E5E0030AD}"/>
              </a:ext>
            </a:extLst>
          </p:cNvPr>
          <p:cNvSpPr/>
          <p:nvPr/>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p:nvSpPr>
        <p:spPr>
          <a:xfrm rot="5400000">
            <a:off x="508046" y="3815574"/>
            <a:ext cx="1816442" cy="2832533"/>
          </a:xfrm>
          <a:prstGeom prst="round2SameRect">
            <a:avLst>
              <a:gd name="adj1" fmla="val 50000"/>
              <a:gd name="adj2" fmla="val 0"/>
            </a:avLst>
          </a:prstGeom>
          <a:solidFill>
            <a:srgbClr val="AF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chorCtr="0">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2604452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eal">
    <p:bg>
      <p:bgPr>
        <a:solidFill>
          <a:srgbClr val="02666D">
            <a:alpha val="10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D1475-7176-2948-9793-B78039E83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375464"/>
            <a:ext cx="496601" cy="708171"/>
          </a:xfrm>
          <a:prstGeom prst="rect">
            <a:avLst/>
          </a:prstGeom>
        </p:spPr>
      </p:pic>
      <p:sp>
        <p:nvSpPr>
          <p:cNvPr id="4" name="Title 1">
            <a:extLst>
              <a:ext uri="{FF2B5EF4-FFF2-40B4-BE49-F238E27FC236}">
                <a16:creationId xmlns:a16="http://schemas.microsoft.com/office/drawing/2014/main" id="{9C55E129-83E0-3A46-AF56-E1BAEB2554D6}"/>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569287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Pink">
    <p:bg>
      <p:bgPr>
        <a:solidFill>
          <a:srgbClr val="AF315A">
            <a:alpha val="10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0BC5F-C487-A744-9239-01BA7E5D1EEA}"/>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0" y="375464"/>
            <a:ext cx="496601" cy="708171"/>
          </a:xfrm>
          <a:prstGeom prst="rect">
            <a:avLst/>
          </a:prstGeom>
        </p:spPr>
      </p:pic>
      <p:sp>
        <p:nvSpPr>
          <p:cNvPr id="6" name="Title 1">
            <a:extLst>
              <a:ext uri="{FF2B5EF4-FFF2-40B4-BE49-F238E27FC236}">
                <a16:creationId xmlns:a16="http://schemas.microsoft.com/office/drawing/2014/main" id="{F4C2EEB0-D3B9-B449-BE0E-901ADF190C7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209729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Gold">
    <p:bg>
      <p:bgPr>
        <a:solidFill>
          <a:srgbClr val="E0A141">
            <a:alpha val="5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04DB06-2BB7-FA4D-9DA1-8DE92897C0BA}"/>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 y="375464"/>
            <a:ext cx="496601" cy="708171"/>
          </a:xfrm>
          <a:prstGeom prst="rect">
            <a:avLst/>
          </a:prstGeom>
        </p:spPr>
      </p:pic>
      <p:sp>
        <p:nvSpPr>
          <p:cNvPr id="5" name="Title 1">
            <a:extLst>
              <a:ext uri="{FF2B5EF4-FFF2-40B4-BE49-F238E27FC236}">
                <a16:creationId xmlns:a16="http://schemas.microsoft.com/office/drawing/2014/main" id="{2917282B-4C54-3F4D-9CDA-5B7D607EA0B9}"/>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964968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5C8800-B6EF-A145-A1F1-96E4FF516797}"/>
              </a:ext>
            </a:extLst>
          </p:cNvPr>
          <p:cNvSpPr>
            <a:spLocks noGrp="1"/>
          </p:cNvSpPr>
          <p:nvPr>
            <p:ph type="title" hasCustomPrompt="1"/>
          </p:nvPr>
        </p:nvSpPr>
        <p:spPr>
          <a:xfrm>
            <a:off x="0" y="190956"/>
            <a:ext cx="10515600" cy="1143000"/>
          </a:xfrm>
        </p:spPr>
        <p:txBody>
          <a:bodyPr lIns="804672">
            <a:normAutofit/>
          </a:bodyPr>
          <a:lstStyle>
            <a:lvl1pPr>
              <a:defRPr sz="3000" b="1" i="0">
                <a:solidFill>
                  <a:srgbClr val="02666D"/>
                </a:solidFill>
                <a:latin typeface="Poppins SemiBold" pitchFamily="2" charset="77"/>
                <a:ea typeface="Roboto" panose="02000000000000000000" pitchFamily="2" charset="0"/>
                <a:cs typeface="Poppins SemiBold" pitchFamily="2" charset="77"/>
              </a:defRPr>
            </a:lvl1pPr>
          </a:lstStyle>
          <a:p>
            <a:r>
              <a:rPr lang="en-US" dirty="0"/>
              <a:t>Click to edit Chart Title</a:t>
            </a:r>
          </a:p>
        </p:txBody>
      </p:sp>
    </p:spTree>
    <p:extLst>
      <p:ext uri="{BB962C8B-B14F-4D97-AF65-F5344CB8AC3E}">
        <p14:creationId xmlns:p14="http://schemas.microsoft.com/office/powerpoint/2010/main" val="811865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et the Te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78A47C4-1320-9047-8046-FA0DB1A98318}"/>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dirty="0"/>
              <a:t>Meet the Team</a:t>
            </a:r>
          </a:p>
        </p:txBody>
      </p:sp>
      <p:sp>
        <p:nvSpPr>
          <p:cNvPr id="2" name="Title 2">
            <a:extLst>
              <a:ext uri="{FF2B5EF4-FFF2-40B4-BE49-F238E27FC236}">
                <a16:creationId xmlns:a16="http://schemas.microsoft.com/office/drawing/2014/main" id="{0764CF7B-840F-2D41-ED09-59B769EDD88F}"/>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dirty="0">
                <a:solidFill>
                  <a:schemeClr val="accent1"/>
                </a:solidFill>
              </a:rPr>
              <a:t>Meet the Team</a:t>
            </a:r>
          </a:p>
        </p:txBody>
      </p:sp>
    </p:spTree>
    <p:extLst>
      <p:ext uri="{BB962C8B-B14F-4D97-AF65-F5344CB8AC3E}">
        <p14:creationId xmlns:p14="http://schemas.microsoft.com/office/powerpoint/2010/main" val="3272678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2F22F6D-0BA2-4FDF-B4C4-04522317677D}"/>
              </a:ext>
            </a:extLst>
          </p:cNvPr>
          <p:cNvSpPr>
            <a:spLocks noGrp="1"/>
          </p:cNvSpPr>
          <p:nvPr>
            <p:ph idx="1"/>
          </p:nvPr>
        </p:nvSpPr>
        <p:spPr>
          <a:xfrm>
            <a:off x="1724753" y="1663699"/>
            <a:ext cx="9548751" cy="4716569"/>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F4711F"/>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buClr>
                <a:srgbClr val="F4711F"/>
              </a:buClr>
            </a:pPr>
            <a:r>
              <a:rPr lang="en-US" sz="3200">
                <a:solidFill>
                  <a:srgbClr val="557A89"/>
                </a:solidFill>
                <a:latin typeface="Calibri" panose="020F0502020204030204" pitchFamily="34" charset="0"/>
                <a:cs typeface="Calibri" panose="020F0502020204030204" pitchFamily="34" charset="0"/>
              </a:rPr>
              <a:t>Click to edit Master text styles</a:t>
            </a:r>
          </a:p>
          <a:p>
            <a:pPr lvl="1">
              <a:buClr>
                <a:srgbClr val="F4711F"/>
              </a:buClr>
            </a:pPr>
            <a:r>
              <a:rPr lang="en-US" sz="3200">
                <a:solidFill>
                  <a:srgbClr val="557A89"/>
                </a:solidFill>
                <a:latin typeface="Calibri" panose="020F0502020204030204" pitchFamily="34" charset="0"/>
                <a:cs typeface="Calibri" panose="020F0502020204030204" pitchFamily="34" charset="0"/>
              </a:rPr>
              <a:t>Second level</a:t>
            </a:r>
          </a:p>
          <a:p>
            <a:pPr lvl="2">
              <a:buClr>
                <a:srgbClr val="F4711F"/>
              </a:buClr>
            </a:pPr>
            <a:r>
              <a:rPr lang="en-US" sz="3200">
                <a:solidFill>
                  <a:srgbClr val="557A89"/>
                </a:solidFill>
                <a:latin typeface="Calibri" panose="020F0502020204030204" pitchFamily="34" charset="0"/>
                <a:cs typeface="Calibri" panose="020F0502020204030204" pitchFamily="34" charset="0"/>
              </a:rPr>
              <a:t>Third level</a:t>
            </a:r>
          </a:p>
        </p:txBody>
      </p:sp>
      <p:sp>
        <p:nvSpPr>
          <p:cNvPr id="8" name="Rectangle 7">
            <a:extLst>
              <a:ext uri="{FF2B5EF4-FFF2-40B4-BE49-F238E27FC236}">
                <a16:creationId xmlns:a16="http://schemas.microsoft.com/office/drawing/2014/main" id="{4B458CE0-2B64-4BC9-B39D-8F03A7E98EC6}"/>
              </a:ext>
            </a:extLst>
          </p:cNvPr>
          <p:cNvSpPr/>
          <p:nvPr/>
        </p:nvSpPr>
        <p:spPr>
          <a:xfrm>
            <a:off x="0" y="6640126"/>
            <a:ext cx="12192000" cy="217877"/>
          </a:xfrm>
          <a:prstGeom prst="rect">
            <a:avLst/>
          </a:prstGeom>
          <a:solidFill>
            <a:srgbClr val="01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 name="Rectangle 9">
            <a:extLst>
              <a:ext uri="{FF2B5EF4-FFF2-40B4-BE49-F238E27FC236}">
                <a16:creationId xmlns:a16="http://schemas.microsoft.com/office/drawing/2014/main" id="{FAEEB3C0-F463-438B-84D6-E33C907891D6}"/>
              </a:ext>
            </a:extLst>
          </p:cNvPr>
          <p:cNvSpPr/>
          <p:nvPr userDrawn="1"/>
        </p:nvSpPr>
        <p:spPr>
          <a:xfrm>
            <a:off x="0" y="6640126"/>
            <a:ext cx="12192000" cy="217877"/>
          </a:xfrm>
          <a:prstGeom prst="rect">
            <a:avLst/>
          </a:prstGeom>
          <a:solidFill>
            <a:srgbClr val="01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Text Placeholder 6">
            <a:extLst>
              <a:ext uri="{FF2B5EF4-FFF2-40B4-BE49-F238E27FC236}">
                <a16:creationId xmlns:a16="http://schemas.microsoft.com/office/drawing/2014/main" id="{CDBDBB54-D286-4B5F-A38F-218C9F7A5104}"/>
              </a:ext>
            </a:extLst>
          </p:cNvPr>
          <p:cNvSpPr>
            <a:spLocks noGrp="1"/>
          </p:cNvSpPr>
          <p:nvPr>
            <p:ph type="body" sz="quarter" idx="10" hasCustomPrompt="1"/>
          </p:nvPr>
        </p:nvSpPr>
        <p:spPr>
          <a:xfrm>
            <a:off x="1724752" y="687020"/>
            <a:ext cx="8742499" cy="976679"/>
          </a:xfrm>
          <a:prstGeom prst="rect">
            <a:avLst/>
          </a:prstGeom>
        </p:spPr>
        <p:txBody>
          <a:bodyPr/>
          <a:lstStyle>
            <a:lvl1pPr marL="0" indent="0">
              <a:buFontTx/>
              <a:buNone/>
              <a:defRPr sz="4000" b="1"/>
            </a:lvl1pPr>
            <a:lvl5pPr marL="1828800" indent="0">
              <a:buNone/>
              <a:defRPr/>
            </a:lvl5pPr>
          </a:lstStyle>
          <a:p>
            <a:pPr lvl="0"/>
            <a:r>
              <a:rPr lang="en-US"/>
              <a:t>Click to edit Master title style</a:t>
            </a:r>
          </a:p>
        </p:txBody>
      </p:sp>
      <p:pic>
        <p:nvPicPr>
          <p:cNvPr id="12" name="Picture 11">
            <a:extLst>
              <a:ext uri="{FF2B5EF4-FFF2-40B4-BE49-F238E27FC236}">
                <a16:creationId xmlns:a16="http://schemas.microsoft.com/office/drawing/2014/main" id="{E6E3BDBB-DDAF-4BC9-B82E-D03697907974}"/>
              </a:ext>
            </a:extLst>
          </p:cNvPr>
          <p:cNvPicPr/>
          <p:nvPr userDrawn="1"/>
        </p:nvPicPr>
        <p:blipFill rotWithShape="1">
          <a:blip r:embed="rId2">
            <a:extLst>
              <a:ext uri="{28A0092B-C50C-407E-A947-70E740481C1C}">
                <a14:useLocalDpi xmlns:a14="http://schemas.microsoft.com/office/drawing/2010/main" val="0"/>
              </a:ext>
            </a:extLst>
          </a:blip>
          <a:srcRect l="37111" b="31206"/>
          <a:stretch/>
        </p:blipFill>
        <p:spPr bwMode="auto">
          <a:xfrm rot="16200000">
            <a:off x="-2681458" y="2681462"/>
            <a:ext cx="6651029" cy="1288110"/>
          </a:xfrm>
          <a:prstGeom prst="rect">
            <a:avLst/>
          </a:prstGeom>
          <a:noFill/>
          <a:ln>
            <a:noFill/>
          </a:ln>
        </p:spPr>
      </p:pic>
    </p:spTree>
    <p:extLst>
      <p:ext uri="{BB962C8B-B14F-4D97-AF65-F5344CB8AC3E}">
        <p14:creationId xmlns:p14="http://schemas.microsoft.com/office/powerpoint/2010/main" val="1462648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hank You">
    <p:spTree>
      <p:nvGrpSpPr>
        <p:cNvPr id="1" name=""/>
        <p:cNvGrpSpPr/>
        <p:nvPr/>
      </p:nvGrpSpPr>
      <p:grpSpPr>
        <a:xfrm>
          <a:off x="0" y="0"/>
          <a:ext cx="0" cy="0"/>
          <a:chOff x="0" y="0"/>
          <a:chExt cx="0" cy="0"/>
        </a:xfrm>
      </p:grpSpPr>
      <p:pic>
        <p:nvPicPr>
          <p:cNvPr id="4" name="Picture 3" descr="A picture containing outdoor, tree, person, standing&#10;&#10;Description automatically generated">
            <a:extLst>
              <a:ext uri="{FF2B5EF4-FFF2-40B4-BE49-F238E27FC236}">
                <a16:creationId xmlns:a16="http://schemas.microsoft.com/office/drawing/2014/main" id="{DE3DFD45-99EF-10D2-19EC-E88E4B854F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56500" y="0"/>
            <a:ext cx="4101912" cy="6858000"/>
          </a:xfrm>
          <a:prstGeom prst="rect">
            <a:avLst/>
          </a:prstGeom>
        </p:spPr>
      </p:pic>
      <p:sp>
        <p:nvSpPr>
          <p:cNvPr id="37" name="TextBox 36">
            <a:extLst>
              <a:ext uri="{FF2B5EF4-FFF2-40B4-BE49-F238E27FC236}">
                <a16:creationId xmlns:a16="http://schemas.microsoft.com/office/drawing/2014/main" id="{C355AD93-7E4A-4B1B-A616-C5E58B8E1BE9}"/>
              </a:ext>
            </a:extLst>
          </p:cNvPr>
          <p:cNvSpPr txBox="1"/>
          <p:nvPr/>
        </p:nvSpPr>
        <p:spPr>
          <a:xfrm>
            <a:off x="715518" y="5374719"/>
            <a:ext cx="6020711" cy="98232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1" u="none" strike="noStrike" kern="1200" cap="none" spc="0" normalizeH="0" baseline="0" noProof="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1" u="none" strike="noStrike" kern="1200" cap="none" spc="0" normalizeH="0" baseline="0" noProof="0">
                <a:ln>
                  <a:noFill/>
                </a:ln>
                <a:solidFill>
                  <a:srgbClr val="635F59"/>
                </a:solidFill>
                <a:effectLst/>
                <a:uLnTx/>
                <a:uFillTx/>
                <a:latin typeface="Calibri" panose="020F0502020204030204"/>
                <a:ea typeface="+mn-ea"/>
                <a:cs typeface="+mn-cs"/>
              </a:rPr>
              <a:t>Photo Credit: MOSAIC Consortium</a:t>
            </a: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solidFill>
                  <a:schemeClr val="accent1"/>
                </a:solidFill>
              </a:rPr>
              <a:t>ACKNOWLEDGMENTS</a:t>
            </a:r>
          </a:p>
        </p:txBody>
      </p:sp>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74662" y="0"/>
            <a:ext cx="917337" cy="6858000"/>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33395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Click here to add the names of individual contributors to this presentation/slide deck, as well as photography credit (if applicable).</a:t>
            </a:r>
          </a:p>
        </p:txBody>
      </p:sp>
      <p:pic>
        <p:nvPicPr>
          <p:cNvPr id="13" name="Picture 12" descr="A group of logos on a black background&#10;&#10;Description automatically generated">
            <a:extLst>
              <a:ext uri="{FF2B5EF4-FFF2-40B4-BE49-F238E27FC236}">
                <a16:creationId xmlns:a16="http://schemas.microsoft.com/office/drawing/2014/main" id="{8E5941AE-C937-1910-0F6A-CC27FE61FC82}"/>
              </a:ext>
            </a:extLst>
          </p:cNvPr>
          <p:cNvPicPr>
            <a:picLocks noChangeAspect="1"/>
          </p:cNvPicPr>
          <p:nvPr userDrawn="1"/>
        </p:nvPicPr>
        <p:blipFill rotWithShape="1">
          <a:blip r:embed="rId4"/>
          <a:srcRect l="5072" t="36398" r="26721" b="11963"/>
          <a:stretch/>
        </p:blipFill>
        <p:spPr>
          <a:xfrm>
            <a:off x="715517" y="2602588"/>
            <a:ext cx="6209717" cy="2651922"/>
          </a:xfrm>
          <a:prstGeom prst="rect">
            <a:avLst/>
          </a:prstGeom>
        </p:spPr>
      </p:pic>
    </p:spTree>
    <p:extLst>
      <p:ext uri="{BB962C8B-B14F-4D97-AF65-F5344CB8AC3E}">
        <p14:creationId xmlns:p14="http://schemas.microsoft.com/office/powerpoint/2010/main" val="316056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Photo-Teal">
    <p:spTree>
      <p:nvGrpSpPr>
        <p:cNvPr id="1" name=""/>
        <p:cNvGrpSpPr/>
        <p:nvPr/>
      </p:nvGrpSpPr>
      <p:grpSpPr>
        <a:xfrm>
          <a:off x="0" y="0"/>
          <a:ext cx="0" cy="0"/>
          <a:chOff x="0" y="0"/>
          <a:chExt cx="0" cy="0"/>
        </a:xfrm>
      </p:grpSpPr>
      <p:pic>
        <p:nvPicPr>
          <p:cNvPr id="4" name="Picture 3" descr="A group of women sitting on a bed&#10;&#10;Description automatically generated with low confidence">
            <a:extLst>
              <a:ext uri="{FF2B5EF4-FFF2-40B4-BE49-F238E27FC236}">
                <a16:creationId xmlns:a16="http://schemas.microsoft.com/office/drawing/2014/main" id="{61E110E7-E123-F276-8AD4-28D7AAE07C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F2F28414-4EED-FB93-56C2-412A14F6E9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pic>
        <p:nvPicPr>
          <p:cNvPr id="9" name="Picture 8">
            <a:extLst>
              <a:ext uri="{FF2B5EF4-FFF2-40B4-BE49-F238E27FC236}">
                <a16:creationId xmlns:a16="http://schemas.microsoft.com/office/drawing/2014/main" id="{A5867A2A-0E3F-ED7B-908F-DA0C25325CAD}"/>
              </a:ext>
            </a:extLst>
          </p:cNvPr>
          <p:cNvPicPr>
            <a:picLocks noChangeAspect="1"/>
          </p:cNvPicPr>
          <p:nvPr userDrawn="1"/>
        </p:nvPicPr>
        <p:blipFill rotWithShape="1">
          <a:blip r:embed="rId4"/>
          <a:srcRect l="64006" t="78" r="-1" b="-78"/>
          <a:stretch/>
        </p:blipFill>
        <p:spPr>
          <a:xfrm>
            <a:off x="7803472" y="0"/>
            <a:ext cx="4388528" cy="6858000"/>
          </a:xfrm>
          <a:prstGeom prst="rect">
            <a:avLst/>
          </a:prstGeom>
        </p:spPr>
      </p:pic>
      <p:sp>
        <p:nvSpPr>
          <p:cNvPr id="10" name="Rectangle 9">
            <a:extLst>
              <a:ext uri="{FF2B5EF4-FFF2-40B4-BE49-F238E27FC236}">
                <a16:creationId xmlns:a16="http://schemas.microsoft.com/office/drawing/2014/main" id="{7BD26820-EDFB-7F15-B829-80F4642B3979}"/>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a:extLst>
              <a:ext uri="{FF2B5EF4-FFF2-40B4-BE49-F238E27FC236}">
                <a16:creationId xmlns:a16="http://schemas.microsoft.com/office/drawing/2014/main" id="{EA2946DD-A6C7-0A3D-35B9-E5B90FF64163}"/>
              </a:ext>
            </a:extLst>
          </p:cNvPr>
          <p:cNvSpPr/>
          <p:nvPr userDrawn="1"/>
        </p:nvSpPr>
        <p:spPr>
          <a:xfrm rot="5400000">
            <a:off x="508046" y="3815574"/>
            <a:ext cx="1816442" cy="2832533"/>
          </a:xfrm>
          <a:prstGeom prst="round2SameRect">
            <a:avLst>
              <a:gd name="adj1" fmla="val 50000"/>
              <a:gd name="adj2" fmla="val 0"/>
            </a:avLst>
          </a:prstGeom>
          <a:solidFill>
            <a:srgbClr val="02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FFB380-79DD-9AB1-25DF-283BBD8E282C}"/>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a:extLst>
              <a:ext uri="{FF2B5EF4-FFF2-40B4-BE49-F238E27FC236}">
                <a16:creationId xmlns:a16="http://schemas.microsoft.com/office/drawing/2014/main" id="{14C0A663-45FD-78F6-92BB-67D71A98BFA4}"/>
              </a:ext>
            </a:extLst>
          </p:cNvPr>
          <p:cNvSpPr/>
          <p:nvPr userDrawn="1"/>
        </p:nvSpPr>
        <p:spPr>
          <a:xfrm rot="5400000">
            <a:off x="508046" y="3815575"/>
            <a:ext cx="1816442" cy="2832533"/>
          </a:xfrm>
          <a:prstGeom prst="round2SameRect">
            <a:avLst>
              <a:gd name="adj1" fmla="val 50000"/>
              <a:gd name="adj2" fmla="val 0"/>
            </a:avLst>
          </a:prstGeom>
          <a:solidFill>
            <a:srgbClr val="02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9">
            <a:extLst>
              <a:ext uri="{FF2B5EF4-FFF2-40B4-BE49-F238E27FC236}">
                <a16:creationId xmlns:a16="http://schemas.microsoft.com/office/drawing/2014/main" id="{D411D53B-2C17-0513-DAAF-C9EEA0ACA832}"/>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dirty="0"/>
              <a:t> 1</a:t>
            </a:r>
          </a:p>
        </p:txBody>
      </p:sp>
      <p:sp>
        <p:nvSpPr>
          <p:cNvPr id="16" name="Text Placeholder 21">
            <a:extLst>
              <a:ext uri="{FF2B5EF4-FFF2-40B4-BE49-F238E27FC236}">
                <a16:creationId xmlns:a16="http://schemas.microsoft.com/office/drawing/2014/main" id="{F01515E3-006C-9ED8-FA17-B99B5E3067DD}"/>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257445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Photo-Gold">
    <p:spTree>
      <p:nvGrpSpPr>
        <p:cNvPr id="1" name=""/>
        <p:cNvGrpSpPr/>
        <p:nvPr/>
      </p:nvGrpSpPr>
      <p:grpSpPr>
        <a:xfrm>
          <a:off x="0" y="0"/>
          <a:ext cx="0" cy="0"/>
          <a:chOff x="0" y="0"/>
          <a:chExt cx="0" cy="0"/>
        </a:xfrm>
      </p:grpSpPr>
      <p:pic>
        <p:nvPicPr>
          <p:cNvPr id="4" name="Picture 3" descr="A picture containing person, outdoor, tree&#10;&#10;Description automatically generated">
            <a:extLst>
              <a:ext uri="{FF2B5EF4-FFF2-40B4-BE49-F238E27FC236}">
                <a16:creationId xmlns:a16="http://schemas.microsoft.com/office/drawing/2014/main" id="{76062521-196F-236D-42EF-188B4FE16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00"/>
            <a:ext cx="12191998" cy="6854100"/>
          </a:xfrm>
          <a:prstGeom prst="rect">
            <a:avLst/>
          </a:prstGeom>
        </p:spPr>
      </p:pic>
      <p:pic>
        <p:nvPicPr>
          <p:cNvPr id="7" name="Picture 6">
            <a:extLst>
              <a:ext uri="{FF2B5EF4-FFF2-40B4-BE49-F238E27FC236}">
                <a16:creationId xmlns:a16="http://schemas.microsoft.com/office/drawing/2014/main" id="{137306F4-AE0F-F13F-D53B-4E9D7C3FA0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9" name="Rectangle 8">
            <a:extLst>
              <a:ext uri="{FF2B5EF4-FFF2-40B4-BE49-F238E27FC236}">
                <a16:creationId xmlns:a16="http://schemas.microsoft.com/office/drawing/2014/main" id="{777471C7-EDCF-B8F6-839D-A040509AFFD2}"/>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9">
            <a:extLst>
              <a:ext uri="{FF2B5EF4-FFF2-40B4-BE49-F238E27FC236}">
                <a16:creationId xmlns:a16="http://schemas.microsoft.com/office/drawing/2014/main" id="{CDED1D49-4FFE-FD17-B7E1-0EB298C4B3C3}"/>
              </a:ext>
            </a:extLst>
          </p:cNvPr>
          <p:cNvSpPr/>
          <p:nvPr userDrawn="1"/>
        </p:nvSpPr>
        <p:spPr>
          <a:xfrm rot="5400000">
            <a:off x="508046" y="3815577"/>
            <a:ext cx="1816442" cy="2832533"/>
          </a:xfrm>
          <a:prstGeom prst="round2SameRect">
            <a:avLst>
              <a:gd name="adj1" fmla="val 50000"/>
              <a:gd name="adj2" fmla="val 0"/>
            </a:avLst>
          </a:prstGeom>
          <a:solidFill>
            <a:srgbClr val="DF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39E7DF-9EF7-1D29-E2FE-10EBEEA10D80}"/>
              </a:ext>
            </a:extLst>
          </p:cNvPr>
          <p:cNvPicPr>
            <a:picLocks noChangeAspect="1"/>
          </p:cNvPicPr>
          <p:nvPr userDrawn="1"/>
        </p:nvPicPr>
        <p:blipFill rotWithShape="1">
          <a:blip r:embed="rId4"/>
          <a:srcRect l="64006" t="78" r="-1" b="-78"/>
          <a:stretch/>
        </p:blipFill>
        <p:spPr>
          <a:xfrm>
            <a:off x="7803472" y="0"/>
            <a:ext cx="4388528" cy="6858000"/>
          </a:xfrm>
          <a:prstGeom prst="rect">
            <a:avLst/>
          </a:prstGeom>
        </p:spPr>
      </p:pic>
      <p:sp>
        <p:nvSpPr>
          <p:cNvPr id="12" name="Rectangle 11">
            <a:extLst>
              <a:ext uri="{FF2B5EF4-FFF2-40B4-BE49-F238E27FC236}">
                <a16:creationId xmlns:a16="http://schemas.microsoft.com/office/drawing/2014/main" id="{62897F14-2BE8-B7C1-3969-B64D618890AA}"/>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a:extLst>
              <a:ext uri="{FF2B5EF4-FFF2-40B4-BE49-F238E27FC236}">
                <a16:creationId xmlns:a16="http://schemas.microsoft.com/office/drawing/2014/main" id="{C9E64E1D-F63D-8649-CACC-05D3D8724CF8}"/>
              </a:ext>
            </a:extLst>
          </p:cNvPr>
          <p:cNvSpPr/>
          <p:nvPr userDrawn="1"/>
        </p:nvSpPr>
        <p:spPr>
          <a:xfrm rot="5400000">
            <a:off x="508046" y="3815577"/>
            <a:ext cx="1816442" cy="2832533"/>
          </a:xfrm>
          <a:prstGeom prst="round2SameRect">
            <a:avLst>
              <a:gd name="adj1" fmla="val 50000"/>
              <a:gd name="adj2" fmla="val 0"/>
            </a:avLst>
          </a:prstGeom>
          <a:solidFill>
            <a:srgbClr val="DF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9">
            <a:extLst>
              <a:ext uri="{FF2B5EF4-FFF2-40B4-BE49-F238E27FC236}">
                <a16:creationId xmlns:a16="http://schemas.microsoft.com/office/drawing/2014/main" id="{E09BC866-D106-A00C-64CA-14503E732485}"/>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dirty="0"/>
              <a:t> 1</a:t>
            </a:r>
          </a:p>
        </p:txBody>
      </p:sp>
      <p:sp>
        <p:nvSpPr>
          <p:cNvPr id="16" name="Text Placeholder 21">
            <a:extLst>
              <a:ext uri="{FF2B5EF4-FFF2-40B4-BE49-F238E27FC236}">
                <a16:creationId xmlns:a16="http://schemas.microsoft.com/office/drawing/2014/main" id="{EA1D9D07-D075-7CEC-341D-0EB776192B0B}"/>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139469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02666D"/>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
        <p:nvSpPr>
          <p:cNvPr id="3" name="Round Same Side Corner Rectangle 2">
            <a:extLst>
              <a:ext uri="{FF2B5EF4-FFF2-40B4-BE49-F238E27FC236}">
                <a16:creationId xmlns:a16="http://schemas.microsoft.com/office/drawing/2014/main" id="{EAA457FB-0279-DF5F-C9A6-62C28081BE54}"/>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3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AF315A"/>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
        <p:nvSpPr>
          <p:cNvPr id="3" name="Round Same Side Corner Rectangle 2">
            <a:extLst>
              <a:ext uri="{FF2B5EF4-FFF2-40B4-BE49-F238E27FC236}">
                <a16:creationId xmlns:a16="http://schemas.microsoft.com/office/drawing/2014/main" id="{5D7C1A45-D173-C8B1-BC80-C4A338932B9F}"/>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9449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DF9F3B"/>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
        <p:nvSpPr>
          <p:cNvPr id="3" name="Round Same Side Corner Rectangle 2">
            <a:extLst>
              <a:ext uri="{FF2B5EF4-FFF2-40B4-BE49-F238E27FC236}">
                <a16:creationId xmlns:a16="http://schemas.microsoft.com/office/drawing/2014/main" id="{86EE2C5D-5463-C964-5C5A-7128CA81CC3E}"/>
              </a:ext>
            </a:extLst>
          </p:cNvPr>
          <p:cNvSpPr/>
          <p:nvPr userDrawn="1"/>
        </p:nvSpPr>
        <p:spPr>
          <a:xfrm rot="5400000">
            <a:off x="515572" y="2012734"/>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176277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2777A70A-6F4E-5C47-8E74-FD877FEDCF69}"/>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375464"/>
            <a:ext cx="496601" cy="708171"/>
          </a:xfrm>
          <a:prstGeom prst="rect">
            <a:avLst/>
          </a:prstGeom>
        </p:spPr>
      </p:pic>
      <p:sp>
        <p:nvSpPr>
          <p:cNvPr id="5" name="Title 1">
            <a:extLst>
              <a:ext uri="{FF2B5EF4-FFF2-40B4-BE49-F238E27FC236}">
                <a16:creationId xmlns:a16="http://schemas.microsoft.com/office/drawing/2014/main" id="{031A0D84-D40D-4B0B-AA0B-6E5D05F5667F}"/>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34735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BF9E271-AAC7-F748-AA3D-0443064B07B0}"/>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2777A70A-6F4E-5C47-8E74-FD877FEDCF69}"/>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375464"/>
            <a:ext cx="496601" cy="708171"/>
          </a:xfrm>
          <a:prstGeom prst="rect">
            <a:avLst/>
          </a:prstGeom>
        </p:spPr>
      </p:pic>
      <p:sp>
        <p:nvSpPr>
          <p:cNvPr id="11" name="Title 1">
            <a:extLst>
              <a:ext uri="{FF2B5EF4-FFF2-40B4-BE49-F238E27FC236}">
                <a16:creationId xmlns:a16="http://schemas.microsoft.com/office/drawing/2014/main" id="{EFF6C658-983B-4C3F-9E55-51F84372F6E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00215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C18C7-44E9-A849-A928-B8E8636A7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DA799-6C4E-E449-822B-0C755EE6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7D608-4208-EF42-89C9-4CF2EAA4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7F1C-AA46-F440-992C-E659F30495C3}" type="datetimeFigureOut">
              <a:rPr lang="en-US" smtClean="0"/>
              <a:t>9/19/2024</a:t>
            </a:fld>
            <a:endParaRPr lang="en-US"/>
          </a:p>
        </p:txBody>
      </p:sp>
      <p:sp>
        <p:nvSpPr>
          <p:cNvPr id="5" name="Footer Placeholder 4">
            <a:extLst>
              <a:ext uri="{FF2B5EF4-FFF2-40B4-BE49-F238E27FC236}">
                <a16:creationId xmlns:a16="http://schemas.microsoft.com/office/drawing/2014/main" id="{AD22D1D9-95FD-2048-8C24-2A1B55F65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BEC77-9EA5-F74E-A125-70D246120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773F-A8FD-9A43-AD89-7584A207DBAB}" type="slidenum">
              <a:rPr lang="en-US" smtClean="0"/>
              <a:t>‹#›</a:t>
            </a:fld>
            <a:endParaRPr lang="en-US"/>
          </a:p>
        </p:txBody>
      </p:sp>
    </p:spTree>
    <p:extLst>
      <p:ext uri="{BB962C8B-B14F-4D97-AF65-F5344CB8AC3E}">
        <p14:creationId xmlns:p14="http://schemas.microsoft.com/office/powerpoint/2010/main" val="39659338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6"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53" r:id="rId25"/>
    <p:sldLayoutId id="214748375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www.prepwatch.org/prep-me-working-group/"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www.who.int/publications/i/item/9789240055315"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83FF-577A-C643-8B63-00EA32A36BAA}"/>
              </a:ext>
            </a:extLst>
          </p:cNvPr>
          <p:cNvSpPr>
            <a:spLocks noGrp="1"/>
          </p:cNvSpPr>
          <p:nvPr>
            <p:ph type="ctrTitle"/>
          </p:nvPr>
        </p:nvSpPr>
        <p:spPr/>
        <p:txBody>
          <a:bodyPr>
            <a:normAutofit fontScale="90000"/>
          </a:bodyPr>
          <a:lstStyle/>
          <a:p>
            <a:r>
              <a:rPr lang="en-US" dirty="0"/>
              <a:t>Strengthening and harmonizing key indicators for PrEP in light of new WHO SI Guidelines and to support PrEP choice</a:t>
            </a:r>
          </a:p>
        </p:txBody>
      </p:sp>
      <p:sp>
        <p:nvSpPr>
          <p:cNvPr id="5" name="Subtitle 4">
            <a:extLst>
              <a:ext uri="{FF2B5EF4-FFF2-40B4-BE49-F238E27FC236}">
                <a16:creationId xmlns:a16="http://schemas.microsoft.com/office/drawing/2014/main" id="{AE36B07D-CFC6-184C-823C-C940B3F68AC9}"/>
              </a:ext>
            </a:extLst>
          </p:cNvPr>
          <p:cNvSpPr>
            <a:spLocks noGrp="1"/>
          </p:cNvSpPr>
          <p:nvPr>
            <p:ph type="subTitle" idx="1"/>
          </p:nvPr>
        </p:nvSpPr>
        <p:spPr/>
        <p:txBody>
          <a:bodyPr/>
          <a:lstStyle/>
          <a:p>
            <a:r>
              <a:rPr lang="en-US" dirty="0"/>
              <a:t>On Behalf of the MOSAIC PrEP M&amp;E Working Group</a:t>
            </a:r>
          </a:p>
          <a:p>
            <a:endParaRPr lang="en-US" dirty="0"/>
          </a:p>
          <a:p>
            <a:r>
              <a:rPr lang="en-US" i="1" dirty="0"/>
              <a:t>October 2023</a:t>
            </a:r>
          </a:p>
        </p:txBody>
      </p:sp>
    </p:spTree>
    <p:extLst>
      <p:ext uri="{BB962C8B-B14F-4D97-AF65-F5344CB8AC3E}">
        <p14:creationId xmlns:p14="http://schemas.microsoft.com/office/powerpoint/2010/main" val="80212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27FAEC-0A9E-4445-A30C-9D360FD25190}"/>
              </a:ext>
            </a:extLst>
          </p:cNvPr>
          <p:cNvSpPr>
            <a:spLocks noGrp="1"/>
          </p:cNvSpPr>
          <p:nvPr>
            <p:ph type="body" sz="quarter" idx="14"/>
          </p:nvPr>
        </p:nvSpPr>
        <p:spPr/>
        <p:txBody>
          <a:bodyPr/>
          <a:lstStyle/>
          <a:p>
            <a:r>
              <a:rPr lang="en-US" sz="3200" dirty="0"/>
              <a:t>PrEP M&amp;E needs and current approaches to measurement</a:t>
            </a:r>
          </a:p>
        </p:txBody>
      </p:sp>
    </p:spTree>
    <p:extLst>
      <p:ext uri="{BB962C8B-B14F-4D97-AF65-F5344CB8AC3E}">
        <p14:creationId xmlns:p14="http://schemas.microsoft.com/office/powerpoint/2010/main" val="301007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F8510B-4DEB-DEAB-AD30-AA1873FADACC}"/>
              </a:ext>
            </a:extLst>
          </p:cNvPr>
          <p:cNvSpPr/>
          <p:nvPr/>
        </p:nvSpPr>
        <p:spPr>
          <a:xfrm>
            <a:off x="7484277" y="1463040"/>
            <a:ext cx="3436142" cy="3931920"/>
          </a:xfrm>
          <a:prstGeom prst="roundRect">
            <a:avLst/>
          </a:prstGeom>
          <a:solidFill>
            <a:srgbClr val="F9E7ED"/>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28C94297-2341-5934-29E7-03896E196DB4}"/>
              </a:ext>
            </a:extLst>
          </p:cNvPr>
          <p:cNvSpPr>
            <a:spLocks noGrp="1"/>
          </p:cNvSpPr>
          <p:nvPr>
            <p:ph type="title"/>
          </p:nvPr>
        </p:nvSpPr>
        <p:spPr>
          <a:xfrm>
            <a:off x="0" y="190956"/>
            <a:ext cx="10515600" cy="1143000"/>
          </a:xfrm>
        </p:spPr>
        <p:txBody>
          <a:bodyPr/>
          <a:lstStyle/>
          <a:p>
            <a:r>
              <a:rPr lang="en-US" dirty="0"/>
              <a:t>How is PrEP M&amp;E data used nationally and globally?</a:t>
            </a:r>
          </a:p>
        </p:txBody>
      </p:sp>
      <p:grpSp>
        <p:nvGrpSpPr>
          <p:cNvPr id="11" name="Group 10">
            <a:extLst>
              <a:ext uri="{FF2B5EF4-FFF2-40B4-BE49-F238E27FC236}">
                <a16:creationId xmlns:a16="http://schemas.microsoft.com/office/drawing/2014/main" id="{A2083EC6-2145-0AEE-63C3-83A7033D6F56}"/>
              </a:ext>
            </a:extLst>
          </p:cNvPr>
          <p:cNvGrpSpPr/>
          <p:nvPr/>
        </p:nvGrpSpPr>
        <p:grpSpPr>
          <a:xfrm>
            <a:off x="340064" y="2180993"/>
            <a:ext cx="1645839" cy="2928376"/>
            <a:chOff x="601318" y="2917254"/>
            <a:chExt cx="1645839" cy="2928376"/>
          </a:xfrm>
        </p:grpSpPr>
        <p:pic>
          <p:nvPicPr>
            <p:cNvPr id="12" name="Graphic 11" descr="Bullseye with solid fill">
              <a:extLst>
                <a:ext uri="{FF2B5EF4-FFF2-40B4-BE49-F238E27FC236}">
                  <a16:creationId xmlns:a16="http://schemas.microsoft.com/office/drawing/2014/main" id="{2FEEB58D-6D5C-F947-3733-23D69AACF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037" y="4931230"/>
              <a:ext cx="914400" cy="914400"/>
            </a:xfrm>
            <a:prstGeom prst="rect">
              <a:avLst/>
            </a:prstGeom>
          </p:spPr>
        </p:pic>
        <p:sp>
          <p:nvSpPr>
            <p:cNvPr id="13" name="TextBox 12">
              <a:extLst>
                <a:ext uri="{FF2B5EF4-FFF2-40B4-BE49-F238E27FC236}">
                  <a16:creationId xmlns:a16="http://schemas.microsoft.com/office/drawing/2014/main" id="{BE07AEEC-7D8F-CED9-363F-FF10BDD4CDE0}"/>
                </a:ext>
              </a:extLst>
            </p:cNvPr>
            <p:cNvSpPr txBox="1"/>
            <p:nvPr/>
          </p:nvSpPr>
          <p:spPr>
            <a:xfrm>
              <a:off x="601318" y="2917254"/>
              <a:ext cx="1645839" cy="1815882"/>
            </a:xfrm>
            <a:prstGeom prst="rect">
              <a:avLst/>
            </a:prstGeom>
            <a:noFill/>
          </p:spPr>
          <p:txBody>
            <a:bodyPr wrap="square" rtlCol="0">
              <a:spAutoFit/>
            </a:bodyPr>
            <a:lstStyle/>
            <a:p>
              <a:pPr algn="ctr"/>
              <a:r>
                <a:rPr lang="en-US" sz="2800" dirty="0">
                  <a:solidFill>
                    <a:schemeClr val="accent2"/>
                  </a:solidFill>
                </a:rPr>
                <a:t>assess progress towards targets </a:t>
              </a:r>
            </a:p>
          </p:txBody>
        </p:sp>
      </p:grpSp>
      <p:grpSp>
        <p:nvGrpSpPr>
          <p:cNvPr id="14" name="Group 13">
            <a:extLst>
              <a:ext uri="{FF2B5EF4-FFF2-40B4-BE49-F238E27FC236}">
                <a16:creationId xmlns:a16="http://schemas.microsoft.com/office/drawing/2014/main" id="{2D858EE9-5A6B-20CE-D021-B8108971794D}"/>
              </a:ext>
            </a:extLst>
          </p:cNvPr>
          <p:cNvGrpSpPr/>
          <p:nvPr/>
        </p:nvGrpSpPr>
        <p:grpSpPr>
          <a:xfrm>
            <a:off x="2130369" y="2180993"/>
            <a:ext cx="1645839" cy="2928376"/>
            <a:chOff x="2382615" y="2917254"/>
            <a:chExt cx="1645839" cy="2928376"/>
          </a:xfrm>
        </p:grpSpPr>
        <p:pic>
          <p:nvPicPr>
            <p:cNvPr id="15" name="Graphic 14" descr="Signpost with solid fill">
              <a:extLst>
                <a:ext uri="{FF2B5EF4-FFF2-40B4-BE49-F238E27FC236}">
                  <a16:creationId xmlns:a16="http://schemas.microsoft.com/office/drawing/2014/main" id="{681F6709-0BC9-EBBD-3C0F-88A2C1E3DB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8334" y="4931230"/>
              <a:ext cx="914400" cy="914400"/>
            </a:xfrm>
            <a:prstGeom prst="rect">
              <a:avLst/>
            </a:prstGeom>
          </p:spPr>
        </p:pic>
        <p:sp>
          <p:nvSpPr>
            <p:cNvPr id="16" name="TextBox 15">
              <a:extLst>
                <a:ext uri="{FF2B5EF4-FFF2-40B4-BE49-F238E27FC236}">
                  <a16:creationId xmlns:a16="http://schemas.microsoft.com/office/drawing/2014/main" id="{92481F51-9736-0580-4546-58607BD1736D}"/>
                </a:ext>
              </a:extLst>
            </p:cNvPr>
            <p:cNvSpPr txBox="1"/>
            <p:nvPr/>
          </p:nvSpPr>
          <p:spPr>
            <a:xfrm>
              <a:off x="2382615" y="2917254"/>
              <a:ext cx="1645839" cy="1815882"/>
            </a:xfrm>
            <a:prstGeom prst="rect">
              <a:avLst/>
            </a:prstGeom>
            <a:noFill/>
          </p:spPr>
          <p:txBody>
            <a:bodyPr wrap="square" rtlCol="0">
              <a:spAutoFit/>
            </a:bodyPr>
            <a:lstStyle/>
            <a:p>
              <a:pPr algn="ctr"/>
              <a:r>
                <a:rPr lang="en-US" sz="2800" dirty="0">
                  <a:solidFill>
                    <a:schemeClr val="accent2"/>
                  </a:solidFill>
                </a:rPr>
                <a:t>monitor PrEP method choice</a:t>
              </a:r>
            </a:p>
          </p:txBody>
        </p:sp>
      </p:grpSp>
      <p:grpSp>
        <p:nvGrpSpPr>
          <p:cNvPr id="17" name="Group 16">
            <a:extLst>
              <a:ext uri="{FF2B5EF4-FFF2-40B4-BE49-F238E27FC236}">
                <a16:creationId xmlns:a16="http://schemas.microsoft.com/office/drawing/2014/main" id="{2C44D766-A7AD-2585-B3C6-183E63B02549}"/>
              </a:ext>
            </a:extLst>
          </p:cNvPr>
          <p:cNvGrpSpPr/>
          <p:nvPr/>
        </p:nvGrpSpPr>
        <p:grpSpPr>
          <a:xfrm>
            <a:off x="3920674" y="1750106"/>
            <a:ext cx="1645839" cy="3359263"/>
            <a:chOff x="4168239" y="2486367"/>
            <a:chExt cx="1645839" cy="3359263"/>
          </a:xfrm>
        </p:grpSpPr>
        <p:pic>
          <p:nvPicPr>
            <p:cNvPr id="18" name="Graphic 17" descr="Exponential Graph with solid fill">
              <a:extLst>
                <a:ext uri="{FF2B5EF4-FFF2-40B4-BE49-F238E27FC236}">
                  <a16:creationId xmlns:a16="http://schemas.microsoft.com/office/drawing/2014/main" id="{2D3CA5E8-67F0-E289-9A25-178A307671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33958" y="4931230"/>
              <a:ext cx="914400" cy="914400"/>
            </a:xfrm>
            <a:prstGeom prst="rect">
              <a:avLst/>
            </a:prstGeom>
          </p:spPr>
        </p:pic>
        <p:sp>
          <p:nvSpPr>
            <p:cNvPr id="19" name="TextBox 18">
              <a:extLst>
                <a:ext uri="{FF2B5EF4-FFF2-40B4-BE49-F238E27FC236}">
                  <a16:creationId xmlns:a16="http://schemas.microsoft.com/office/drawing/2014/main" id="{37A66E72-5DF4-A4A9-E6F9-86463032EEC5}"/>
                </a:ext>
              </a:extLst>
            </p:cNvPr>
            <p:cNvSpPr txBox="1"/>
            <p:nvPr/>
          </p:nvSpPr>
          <p:spPr>
            <a:xfrm>
              <a:off x="4168239" y="2486367"/>
              <a:ext cx="1645839" cy="2246769"/>
            </a:xfrm>
            <a:prstGeom prst="rect">
              <a:avLst/>
            </a:prstGeom>
            <a:noFill/>
          </p:spPr>
          <p:txBody>
            <a:bodyPr wrap="square" rtlCol="0">
              <a:spAutoFit/>
            </a:bodyPr>
            <a:lstStyle/>
            <a:p>
              <a:pPr algn="ctr"/>
              <a:r>
                <a:rPr lang="en-US" sz="2800" dirty="0">
                  <a:solidFill>
                    <a:schemeClr val="accent2"/>
                  </a:solidFill>
                </a:rPr>
                <a:t>assess resources used vs. program outputs</a:t>
              </a:r>
            </a:p>
          </p:txBody>
        </p:sp>
      </p:grpSp>
      <p:grpSp>
        <p:nvGrpSpPr>
          <p:cNvPr id="20" name="Group 19">
            <a:extLst>
              <a:ext uri="{FF2B5EF4-FFF2-40B4-BE49-F238E27FC236}">
                <a16:creationId xmlns:a16="http://schemas.microsoft.com/office/drawing/2014/main" id="{C0638194-175F-C327-5DA3-DA0F57EAEAF1}"/>
              </a:ext>
            </a:extLst>
          </p:cNvPr>
          <p:cNvGrpSpPr/>
          <p:nvPr/>
        </p:nvGrpSpPr>
        <p:grpSpPr>
          <a:xfrm>
            <a:off x="5710979" y="2611880"/>
            <a:ext cx="1645839" cy="2497489"/>
            <a:chOff x="5945209" y="3348141"/>
            <a:chExt cx="1645839" cy="2497489"/>
          </a:xfrm>
        </p:grpSpPr>
        <p:pic>
          <p:nvPicPr>
            <p:cNvPr id="21" name="Graphic 20" descr="Treasure chest with solid fill">
              <a:extLst>
                <a:ext uri="{FF2B5EF4-FFF2-40B4-BE49-F238E27FC236}">
                  <a16:creationId xmlns:a16="http://schemas.microsoft.com/office/drawing/2014/main" id="{18F75278-8F40-7DD2-7D88-9A3C9A0E29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10928" y="4931230"/>
              <a:ext cx="914400" cy="914400"/>
            </a:xfrm>
            <a:prstGeom prst="rect">
              <a:avLst/>
            </a:prstGeom>
          </p:spPr>
        </p:pic>
        <p:sp>
          <p:nvSpPr>
            <p:cNvPr id="22" name="TextBox 21">
              <a:extLst>
                <a:ext uri="{FF2B5EF4-FFF2-40B4-BE49-F238E27FC236}">
                  <a16:creationId xmlns:a16="http://schemas.microsoft.com/office/drawing/2014/main" id="{7FFE3670-9605-1E88-C2F1-951CDB573937}"/>
                </a:ext>
              </a:extLst>
            </p:cNvPr>
            <p:cNvSpPr txBox="1"/>
            <p:nvPr/>
          </p:nvSpPr>
          <p:spPr>
            <a:xfrm>
              <a:off x="5945209" y="3348141"/>
              <a:ext cx="1645839" cy="1384995"/>
            </a:xfrm>
            <a:prstGeom prst="rect">
              <a:avLst/>
            </a:prstGeom>
            <a:noFill/>
          </p:spPr>
          <p:txBody>
            <a:bodyPr wrap="square" rtlCol="0">
              <a:spAutoFit/>
            </a:bodyPr>
            <a:lstStyle/>
            <a:p>
              <a:pPr algn="ctr"/>
              <a:r>
                <a:rPr lang="en-US" sz="2800" dirty="0">
                  <a:solidFill>
                    <a:schemeClr val="accent2"/>
                  </a:solidFill>
                </a:rPr>
                <a:t>project resource needs </a:t>
              </a:r>
            </a:p>
          </p:txBody>
        </p:sp>
      </p:grpSp>
      <p:grpSp>
        <p:nvGrpSpPr>
          <p:cNvPr id="23" name="Group 22">
            <a:extLst>
              <a:ext uri="{FF2B5EF4-FFF2-40B4-BE49-F238E27FC236}">
                <a16:creationId xmlns:a16="http://schemas.microsoft.com/office/drawing/2014/main" id="{1E5797A3-E717-9D8D-13D1-32589387714C}"/>
              </a:ext>
            </a:extLst>
          </p:cNvPr>
          <p:cNvGrpSpPr/>
          <p:nvPr/>
        </p:nvGrpSpPr>
        <p:grpSpPr>
          <a:xfrm>
            <a:off x="7501284" y="1750106"/>
            <a:ext cx="1645839" cy="3359263"/>
            <a:chOff x="7752227" y="2486367"/>
            <a:chExt cx="1645839" cy="3359263"/>
          </a:xfrm>
        </p:grpSpPr>
        <p:pic>
          <p:nvPicPr>
            <p:cNvPr id="24" name="Graphic 23" descr="Pie chart with solid fill">
              <a:extLst>
                <a:ext uri="{FF2B5EF4-FFF2-40B4-BE49-F238E27FC236}">
                  <a16:creationId xmlns:a16="http://schemas.microsoft.com/office/drawing/2014/main" id="{80739671-EE28-763B-738D-E87C13D12F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17946" y="4931230"/>
              <a:ext cx="914400" cy="914400"/>
            </a:xfrm>
            <a:prstGeom prst="rect">
              <a:avLst/>
            </a:prstGeom>
          </p:spPr>
        </p:pic>
        <p:sp>
          <p:nvSpPr>
            <p:cNvPr id="25" name="TextBox 24">
              <a:extLst>
                <a:ext uri="{FF2B5EF4-FFF2-40B4-BE49-F238E27FC236}">
                  <a16:creationId xmlns:a16="http://schemas.microsoft.com/office/drawing/2014/main" id="{77FC0125-5008-3DAD-36D8-670DFC0063E0}"/>
                </a:ext>
              </a:extLst>
            </p:cNvPr>
            <p:cNvSpPr txBox="1"/>
            <p:nvPr/>
          </p:nvSpPr>
          <p:spPr>
            <a:xfrm>
              <a:off x="7752227" y="2486367"/>
              <a:ext cx="1645839" cy="2246769"/>
            </a:xfrm>
            <a:prstGeom prst="rect">
              <a:avLst/>
            </a:prstGeom>
            <a:noFill/>
          </p:spPr>
          <p:txBody>
            <a:bodyPr wrap="square" rtlCol="0">
              <a:spAutoFit/>
            </a:bodyPr>
            <a:lstStyle/>
            <a:p>
              <a:pPr algn="ctr"/>
              <a:r>
                <a:rPr lang="en-US" sz="2800" dirty="0">
                  <a:solidFill>
                    <a:schemeClr val="accent2"/>
                  </a:solidFill>
                </a:rPr>
                <a:t>estimate coverage of the PrEP program</a:t>
              </a:r>
            </a:p>
          </p:txBody>
        </p:sp>
      </p:grpSp>
      <p:grpSp>
        <p:nvGrpSpPr>
          <p:cNvPr id="26" name="Group 25">
            <a:extLst>
              <a:ext uri="{FF2B5EF4-FFF2-40B4-BE49-F238E27FC236}">
                <a16:creationId xmlns:a16="http://schemas.microsoft.com/office/drawing/2014/main" id="{3B916264-A828-36B1-76D6-30009C169A9D}"/>
              </a:ext>
            </a:extLst>
          </p:cNvPr>
          <p:cNvGrpSpPr/>
          <p:nvPr/>
        </p:nvGrpSpPr>
        <p:grpSpPr>
          <a:xfrm>
            <a:off x="9291587" y="2611880"/>
            <a:ext cx="1645839" cy="2497489"/>
            <a:chOff x="9552841" y="3348141"/>
            <a:chExt cx="1645839" cy="2497489"/>
          </a:xfrm>
        </p:grpSpPr>
        <p:pic>
          <p:nvPicPr>
            <p:cNvPr id="27" name="Graphic 26" descr="Exclamation mark with solid fill">
              <a:extLst>
                <a:ext uri="{FF2B5EF4-FFF2-40B4-BE49-F238E27FC236}">
                  <a16:creationId xmlns:a16="http://schemas.microsoft.com/office/drawing/2014/main" id="{78ADC30A-6D1F-D777-E92F-3B5BE364E0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18560" y="4931230"/>
              <a:ext cx="914400" cy="914400"/>
            </a:xfrm>
            <a:prstGeom prst="rect">
              <a:avLst/>
            </a:prstGeom>
          </p:spPr>
        </p:pic>
        <p:sp>
          <p:nvSpPr>
            <p:cNvPr id="28" name="TextBox 27">
              <a:extLst>
                <a:ext uri="{FF2B5EF4-FFF2-40B4-BE49-F238E27FC236}">
                  <a16:creationId xmlns:a16="http://schemas.microsoft.com/office/drawing/2014/main" id="{515104DB-3503-0BAE-2E27-5D94E264926A}"/>
                </a:ext>
              </a:extLst>
            </p:cNvPr>
            <p:cNvSpPr txBox="1"/>
            <p:nvPr/>
          </p:nvSpPr>
          <p:spPr>
            <a:xfrm>
              <a:off x="9552841" y="3348141"/>
              <a:ext cx="1645839" cy="1384995"/>
            </a:xfrm>
            <a:prstGeom prst="rect">
              <a:avLst/>
            </a:prstGeom>
            <a:noFill/>
          </p:spPr>
          <p:txBody>
            <a:bodyPr wrap="square" rtlCol="0">
              <a:spAutoFit/>
            </a:bodyPr>
            <a:lstStyle/>
            <a:p>
              <a:pPr algn="ctr"/>
              <a:r>
                <a:rPr lang="en-US" sz="2800" dirty="0">
                  <a:solidFill>
                    <a:schemeClr val="accent2"/>
                  </a:solidFill>
                </a:rPr>
                <a:t>estimate epidemic impact </a:t>
              </a:r>
            </a:p>
          </p:txBody>
        </p:sp>
      </p:grpSp>
    </p:spTree>
    <p:extLst>
      <p:ext uri="{BB962C8B-B14F-4D97-AF65-F5344CB8AC3E}">
        <p14:creationId xmlns:p14="http://schemas.microsoft.com/office/powerpoint/2010/main" val="2204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EA49D-1E79-8F60-EAA7-71B39C8D6FC2}"/>
              </a:ext>
            </a:extLst>
          </p:cNvPr>
          <p:cNvSpPr>
            <a:spLocks noGrp="1"/>
          </p:cNvSpPr>
          <p:nvPr>
            <p:ph idx="1"/>
          </p:nvPr>
        </p:nvSpPr>
        <p:spPr>
          <a:xfrm>
            <a:off x="5645077" y="1893356"/>
            <a:ext cx="5257800" cy="1937966"/>
          </a:xfrm>
          <a:ln w="28575">
            <a:solidFill>
              <a:schemeClr val="tx1"/>
            </a:solidFill>
          </a:ln>
        </p:spPr>
        <p:txBody>
          <a:bodyPr/>
          <a:lstStyle/>
          <a:p>
            <a:pPr marL="0" indent="0">
              <a:buNone/>
            </a:pPr>
            <a:r>
              <a:rPr lang="en-US" b="1" u="sng" dirty="0"/>
              <a:t>Characteristics of PrEP clients</a:t>
            </a:r>
          </a:p>
          <a:p>
            <a:pPr lvl="1"/>
            <a:r>
              <a:rPr lang="en-US" dirty="0"/>
              <a:t>Age/sex and membership in key and other PrEP priority populations</a:t>
            </a:r>
          </a:p>
          <a:p>
            <a:pPr lvl="1"/>
            <a:endParaRPr lang="en-US" dirty="0"/>
          </a:p>
        </p:txBody>
      </p:sp>
      <p:sp>
        <p:nvSpPr>
          <p:cNvPr id="2" name="Title 1">
            <a:extLst>
              <a:ext uri="{FF2B5EF4-FFF2-40B4-BE49-F238E27FC236}">
                <a16:creationId xmlns:a16="http://schemas.microsoft.com/office/drawing/2014/main" id="{0FD6F196-DF3F-82FE-49E7-99F2D7587DCB}"/>
              </a:ext>
            </a:extLst>
          </p:cNvPr>
          <p:cNvSpPr>
            <a:spLocks noGrp="1"/>
          </p:cNvSpPr>
          <p:nvPr>
            <p:ph type="title"/>
          </p:nvPr>
        </p:nvSpPr>
        <p:spPr/>
        <p:txBody>
          <a:bodyPr/>
          <a:lstStyle/>
          <a:p>
            <a:r>
              <a:rPr lang="en-US" sz="3200" dirty="0"/>
              <a:t>What do we need to measure to understand PrEP programs?</a:t>
            </a:r>
            <a:endParaRPr lang="en-US" dirty="0"/>
          </a:p>
        </p:txBody>
      </p:sp>
      <p:sp>
        <p:nvSpPr>
          <p:cNvPr id="5" name="TextBox 4">
            <a:extLst>
              <a:ext uri="{FF2B5EF4-FFF2-40B4-BE49-F238E27FC236}">
                <a16:creationId xmlns:a16="http://schemas.microsoft.com/office/drawing/2014/main" id="{33402FB2-E49E-0641-7003-28E1ACD46477}"/>
              </a:ext>
            </a:extLst>
          </p:cNvPr>
          <p:cNvSpPr txBox="1"/>
          <p:nvPr/>
        </p:nvSpPr>
        <p:spPr>
          <a:xfrm>
            <a:off x="373565" y="1893355"/>
            <a:ext cx="4884235" cy="1937966"/>
          </a:xfrm>
          <a:prstGeom prst="rect">
            <a:avLst/>
          </a:prstGeom>
          <a:noFill/>
          <a:ln w="28575">
            <a:solidFill>
              <a:schemeClr val="tx1"/>
            </a:solidFill>
          </a:ln>
        </p:spPr>
        <p:txBody>
          <a:bodyPr wrap="square" rtlCol="0">
            <a:spAutoFit/>
          </a:bodyPr>
          <a:lstStyle/>
          <a:p>
            <a:pPr>
              <a:lnSpc>
                <a:spcPct val="90000"/>
              </a:lnSpc>
              <a:spcBef>
                <a:spcPts val="1000"/>
              </a:spcBef>
              <a:buClr>
                <a:srgbClr val="E0A141"/>
              </a:buClr>
            </a:pPr>
            <a:r>
              <a:rPr lang="en-US" sz="2800" b="1" u="sng" dirty="0">
                <a:solidFill>
                  <a:srgbClr val="635F59"/>
                </a:solidFill>
                <a:latin typeface="Calibri" panose="020F0502020204030204" pitchFamily="34" charset="0"/>
                <a:ea typeface="Roboto" panose="02000000000000000000" pitchFamily="2" charset="0"/>
                <a:cs typeface="Calibri" panose="020F0502020204030204" pitchFamily="34" charset="0"/>
              </a:rPr>
              <a:t>Magnitude of the PrEP program</a:t>
            </a:r>
          </a:p>
          <a:p>
            <a:pPr marL="685800" lvl="1" indent="-228600">
              <a:lnSpc>
                <a:spcPct val="90000"/>
              </a:lnSpc>
              <a:spcBef>
                <a:spcPts val="500"/>
              </a:spcBef>
              <a:buClr>
                <a:srgbClr val="E0A141"/>
              </a:buClr>
              <a:buFont typeface="Arial" panose="020B0604020202020204" pitchFamily="34" charset="0"/>
              <a:buChar char="•"/>
            </a:pPr>
            <a:r>
              <a:rPr lang="en-US" sz="2400" dirty="0">
                <a:solidFill>
                  <a:srgbClr val="635F59"/>
                </a:solidFill>
                <a:latin typeface="Calibri" panose="020F0502020204030204" pitchFamily="34" charset="0"/>
                <a:ea typeface="Roboto" panose="02000000000000000000" pitchFamily="2" charset="0"/>
                <a:cs typeface="Calibri" panose="020F0502020204030204" pitchFamily="34" charset="0"/>
              </a:rPr>
              <a:t>Uptake and use over time of </a:t>
            </a:r>
            <a:r>
              <a:rPr lang="en-US" sz="2400" u="sng" dirty="0">
                <a:solidFill>
                  <a:srgbClr val="635F59"/>
                </a:solidFill>
                <a:latin typeface="Calibri" panose="020F0502020204030204" pitchFamily="34" charset="0"/>
                <a:ea typeface="Roboto" panose="02000000000000000000" pitchFamily="2" charset="0"/>
                <a:cs typeface="Calibri" panose="020F0502020204030204" pitchFamily="34" charset="0"/>
              </a:rPr>
              <a:t>each</a:t>
            </a:r>
            <a:r>
              <a:rPr lang="en-US" sz="2400" dirty="0">
                <a:solidFill>
                  <a:srgbClr val="635F59"/>
                </a:solidFill>
                <a:latin typeface="Calibri" panose="020F0502020204030204" pitchFamily="34" charset="0"/>
                <a:ea typeface="Roboto" panose="02000000000000000000" pitchFamily="2" charset="0"/>
                <a:cs typeface="Calibri" panose="020F0502020204030204" pitchFamily="34" charset="0"/>
              </a:rPr>
              <a:t> PrEP method</a:t>
            </a:r>
          </a:p>
          <a:p>
            <a:pPr marL="685800" lvl="1" indent="-228600">
              <a:lnSpc>
                <a:spcPct val="90000"/>
              </a:lnSpc>
              <a:spcBef>
                <a:spcPts val="500"/>
              </a:spcBef>
              <a:buClr>
                <a:srgbClr val="E0A141"/>
              </a:buClr>
              <a:buFont typeface="Arial" panose="020B0604020202020204" pitchFamily="34" charset="0"/>
              <a:buChar char="•"/>
            </a:pPr>
            <a:r>
              <a:rPr lang="en-US" sz="2400" dirty="0">
                <a:solidFill>
                  <a:srgbClr val="635F59"/>
                </a:solidFill>
                <a:latin typeface="Calibri" panose="020F0502020204030204" pitchFamily="34" charset="0"/>
                <a:ea typeface="Roboto" panose="02000000000000000000" pitchFamily="2" charset="0"/>
                <a:cs typeface="Calibri" panose="020F0502020204030204" pitchFamily="34" charset="0"/>
              </a:rPr>
              <a:t>Needs to take into account discontinuous use patterns</a:t>
            </a:r>
          </a:p>
        </p:txBody>
      </p:sp>
    </p:spTree>
    <p:extLst>
      <p:ext uri="{BB962C8B-B14F-4D97-AF65-F5344CB8AC3E}">
        <p14:creationId xmlns:p14="http://schemas.microsoft.com/office/powerpoint/2010/main" val="142944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5BC41-1C07-0E50-971F-3DA9D7C41D4D}"/>
              </a:ext>
            </a:extLst>
          </p:cNvPr>
          <p:cNvSpPr>
            <a:spLocks noGrp="1"/>
          </p:cNvSpPr>
          <p:nvPr>
            <p:ph type="title"/>
          </p:nvPr>
        </p:nvSpPr>
        <p:spPr/>
        <p:txBody>
          <a:bodyPr/>
          <a:lstStyle/>
          <a:p>
            <a:r>
              <a:rPr lang="en-US" dirty="0"/>
              <a:t>What are we currently measuring for PrEP?</a:t>
            </a:r>
          </a:p>
        </p:txBody>
      </p:sp>
      <p:graphicFrame>
        <p:nvGraphicFramePr>
          <p:cNvPr id="4" name="Table 4">
            <a:extLst>
              <a:ext uri="{FF2B5EF4-FFF2-40B4-BE49-F238E27FC236}">
                <a16:creationId xmlns:a16="http://schemas.microsoft.com/office/drawing/2014/main" id="{C449C426-621F-76E2-3572-AB1282EF0AE6}"/>
              </a:ext>
            </a:extLst>
          </p:cNvPr>
          <p:cNvGraphicFramePr>
            <a:graphicFrameLocks noGrp="1"/>
          </p:cNvGraphicFramePr>
          <p:nvPr>
            <p:extLst>
              <p:ext uri="{D42A27DB-BD31-4B8C-83A1-F6EECF244321}">
                <p14:modId xmlns:p14="http://schemas.microsoft.com/office/powerpoint/2010/main" val="2412994678"/>
              </p:ext>
            </p:extLst>
          </p:nvPr>
        </p:nvGraphicFramePr>
        <p:xfrm>
          <a:off x="146217" y="1127759"/>
          <a:ext cx="10982226" cy="5559276"/>
        </p:xfrm>
        <a:graphic>
          <a:graphicData uri="http://schemas.openxmlformats.org/drawingml/2006/table">
            <a:tbl>
              <a:tblPr firstRow="1" bandRow="1">
                <a:tableStyleId>{72833802-FEF1-4C79-8D5D-14CF1EAF98D9}</a:tableStyleId>
              </a:tblPr>
              <a:tblGrid>
                <a:gridCol w="1050919">
                  <a:extLst>
                    <a:ext uri="{9D8B030D-6E8A-4147-A177-3AD203B41FA5}">
                      <a16:colId xmlns:a16="http://schemas.microsoft.com/office/drawing/2014/main" val="696372650"/>
                    </a:ext>
                  </a:extLst>
                </a:gridCol>
                <a:gridCol w="1346366">
                  <a:extLst>
                    <a:ext uri="{9D8B030D-6E8A-4147-A177-3AD203B41FA5}">
                      <a16:colId xmlns:a16="http://schemas.microsoft.com/office/drawing/2014/main" val="3950091698"/>
                    </a:ext>
                  </a:extLst>
                </a:gridCol>
                <a:gridCol w="1114098">
                  <a:extLst>
                    <a:ext uri="{9D8B030D-6E8A-4147-A177-3AD203B41FA5}">
                      <a16:colId xmlns:a16="http://schemas.microsoft.com/office/drawing/2014/main" val="3298510504"/>
                    </a:ext>
                  </a:extLst>
                </a:gridCol>
                <a:gridCol w="3234519">
                  <a:extLst>
                    <a:ext uri="{9D8B030D-6E8A-4147-A177-3AD203B41FA5}">
                      <a16:colId xmlns:a16="http://schemas.microsoft.com/office/drawing/2014/main" val="1042249465"/>
                    </a:ext>
                  </a:extLst>
                </a:gridCol>
                <a:gridCol w="1692323">
                  <a:extLst>
                    <a:ext uri="{9D8B030D-6E8A-4147-A177-3AD203B41FA5}">
                      <a16:colId xmlns:a16="http://schemas.microsoft.com/office/drawing/2014/main" val="3183441012"/>
                    </a:ext>
                  </a:extLst>
                </a:gridCol>
                <a:gridCol w="2544001">
                  <a:extLst>
                    <a:ext uri="{9D8B030D-6E8A-4147-A177-3AD203B41FA5}">
                      <a16:colId xmlns:a16="http://schemas.microsoft.com/office/drawing/2014/main" val="1845222824"/>
                    </a:ext>
                  </a:extLst>
                </a:gridCol>
              </a:tblGrid>
              <a:tr h="423196">
                <a:tc>
                  <a:txBody>
                    <a:bodyPr/>
                    <a:lstStyle/>
                    <a:p>
                      <a:r>
                        <a:rPr lang="en-US" dirty="0"/>
                        <a:t>Org.</a:t>
                      </a:r>
                    </a:p>
                  </a:txBody>
                  <a:tcPr/>
                </a:tc>
                <a:tc>
                  <a:txBody>
                    <a:bodyPr/>
                    <a:lstStyle/>
                    <a:p>
                      <a:r>
                        <a:rPr lang="en-US" dirty="0"/>
                        <a:t>Source</a:t>
                      </a:r>
                    </a:p>
                  </a:txBody>
                  <a:tcPr/>
                </a:tc>
                <a:tc>
                  <a:txBody>
                    <a:bodyPr/>
                    <a:lstStyle/>
                    <a:p>
                      <a:r>
                        <a:rPr lang="en-US" dirty="0"/>
                        <a:t>Indicator</a:t>
                      </a:r>
                    </a:p>
                  </a:txBody>
                  <a:tcPr/>
                </a:tc>
                <a:tc>
                  <a:txBody>
                    <a:bodyPr/>
                    <a:lstStyle/>
                    <a:p>
                      <a:r>
                        <a:rPr lang="en-US" dirty="0"/>
                        <a:t>Definition</a:t>
                      </a:r>
                    </a:p>
                  </a:txBody>
                  <a:tcPr/>
                </a:tc>
                <a:tc>
                  <a:txBody>
                    <a:bodyPr/>
                    <a:lstStyle/>
                    <a:p>
                      <a:r>
                        <a:rPr lang="en-US" dirty="0"/>
                        <a:t>Aggregation</a:t>
                      </a:r>
                    </a:p>
                  </a:txBody>
                  <a:tcPr/>
                </a:tc>
                <a:tc>
                  <a:txBody>
                    <a:bodyPr/>
                    <a:lstStyle/>
                    <a:p>
                      <a:r>
                        <a:rPr lang="en-US" dirty="0"/>
                        <a:t>Disaggregation</a:t>
                      </a:r>
                    </a:p>
                  </a:txBody>
                  <a:tcPr/>
                </a:tc>
                <a:extLst>
                  <a:ext uri="{0D108BD9-81ED-4DB2-BD59-A6C34878D82A}">
                    <a16:rowId xmlns:a16="http://schemas.microsoft.com/office/drawing/2014/main" val="3722251745"/>
                  </a:ext>
                </a:extLst>
              </a:tr>
              <a:tr h="591315">
                <a:tc rowSpan="2">
                  <a:txBody>
                    <a:bodyPr/>
                    <a:lstStyle/>
                    <a:p>
                      <a:r>
                        <a:rPr lang="en-US" sz="1600" b="1" dirty="0"/>
                        <a:t>PEPFAR</a:t>
                      </a:r>
                    </a:p>
                  </a:txBody>
                  <a:tcPr anchor="ctr">
                    <a:lnB w="12700" cap="flat" cmpd="sng" algn="ctr">
                      <a:solidFill>
                        <a:schemeClr val="accent2"/>
                      </a:solidFill>
                      <a:prstDash val="solid"/>
                      <a:round/>
                      <a:headEnd type="none" w="med" len="med"/>
                      <a:tailEnd type="none" w="med" len="med"/>
                    </a:lnB>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MER 2.0 (Version 2.7)</a:t>
                      </a:r>
                    </a:p>
                    <a:p>
                      <a:endParaRPr lang="en-US" sz="1600" dirty="0"/>
                    </a:p>
                  </a:txBody>
                  <a:tcPr anchor="ctr">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600" dirty="0" err="1"/>
                        <a:t>PrEP_NEW</a:t>
                      </a:r>
                      <a:endParaRPr lang="en-US" sz="1600" dirty="0"/>
                    </a:p>
                  </a:txBody>
                  <a:tcPr anchor="ctr">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600" dirty="0"/>
                        <a:t># of individuals newly enrolled on PrEP in the reporting period</a:t>
                      </a:r>
                      <a:endParaRPr lang="en-US" sz="1600" i="0" dirty="0"/>
                    </a:p>
                  </a:txBody>
                  <a:tcPr anchor="ctr">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600" dirty="0"/>
                        <a:t>Can be added across reporting periods</a:t>
                      </a:r>
                      <a:endParaRPr lang="en-US" sz="1600" i="0" dirty="0"/>
                    </a:p>
                  </a:txBody>
                  <a:tcPr anchor="ctr">
                    <a:lnB w="12700" cap="flat" cmpd="sng" algn="ctr">
                      <a:solidFill>
                        <a:schemeClr val="accent2"/>
                      </a:solidFill>
                      <a:prstDash val="solid"/>
                      <a:round/>
                      <a:headEnd type="none" w="med" len="med"/>
                      <a:tailEnd type="none" w="med" len="med"/>
                    </a:lnB>
                    <a:solidFill>
                      <a:schemeClr val="accent2">
                        <a:lumMod val="20000"/>
                        <a:lumOff val="80000"/>
                      </a:schemeClr>
                    </a:solidFill>
                  </a:tcPr>
                </a:tc>
                <a:tc rowSpan="2">
                  <a:txBody>
                    <a:bodyPr/>
                    <a:lstStyle/>
                    <a:p>
                      <a:r>
                        <a:rPr lang="en-US" sz="1600" i="0" dirty="0"/>
                        <a:t>- Age/sex</a:t>
                      </a:r>
                    </a:p>
                    <a:p>
                      <a:r>
                        <a:rPr lang="en-US" sz="1600" i="0" dirty="0"/>
                        <a:t>- One key population category per individual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PrEP type (oral/injectable/other)</a:t>
                      </a:r>
                    </a:p>
                  </a:txBody>
                  <a:tcPr anchor="ctr">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13600694"/>
                  </a:ext>
                </a:extLst>
              </a:tr>
              <a:tr h="1078280">
                <a:tc vMerge="1">
                  <a:txBody>
                    <a:bodyPr/>
                    <a:lstStyle/>
                    <a:p>
                      <a:endParaRPr lang="en-US" dirty="0"/>
                    </a:p>
                  </a:txBody>
                  <a:tcPr/>
                </a:tc>
                <a:tc vMerge="1">
                  <a:txBody>
                    <a:bodyPr/>
                    <a:lstStyle/>
                    <a:p>
                      <a:endParaRPr lang="en-US" dirty="0"/>
                    </a:p>
                  </a:txBody>
                  <a:tcPr/>
                </a:tc>
                <a:tc>
                  <a:txBody>
                    <a:bodyPr/>
                    <a:lstStyle/>
                    <a:p>
                      <a:r>
                        <a:rPr lang="en-US" sz="1600" dirty="0"/>
                        <a:t>PrEP_CT </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600" dirty="0"/>
                        <a:t># of individuals, excluding those newly enrolled, that return for a follow-up or reinitiation visit for PrEP during the quarter</a:t>
                      </a:r>
                      <a:endParaRPr lang="en-US" sz="1600" i="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600" dirty="0"/>
                        <a:t>Snapshot; cannot be added across reporting periods</a:t>
                      </a:r>
                      <a:endParaRPr lang="en-US" sz="1600" i="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vMerge="1">
                  <a:txBody>
                    <a:bodyPr/>
                    <a:lstStyle/>
                    <a:p>
                      <a:endParaRPr lang="en-US" sz="1600" i="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78364405"/>
                  </a:ext>
                </a:extLst>
              </a:tr>
              <a:tr h="1078280">
                <a:tc>
                  <a:txBody>
                    <a:bodyPr/>
                    <a:lstStyle/>
                    <a:p>
                      <a:r>
                        <a:rPr lang="en-US" sz="1600" b="1" dirty="0"/>
                        <a:t>UNAIDS</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600" dirty="0"/>
                        <a:t>Global AIDS</a:t>
                      </a:r>
                    </a:p>
                    <a:p>
                      <a:r>
                        <a:rPr lang="en-US" sz="1600" dirty="0"/>
                        <a:t>Monitoring</a:t>
                      </a:r>
                    </a:p>
                    <a:p>
                      <a:r>
                        <a:rPr lang="en-US" sz="1600" dirty="0"/>
                        <a:t>2023</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600" dirty="0"/>
                        <a:t>People who </a:t>
                      </a:r>
                      <a:r>
                        <a:rPr lang="en-US" sz="1600"/>
                        <a:t>received PrEP</a:t>
                      </a:r>
                      <a:endParaRPr lang="en-US" sz="1600" dirty="0"/>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
                  <a:txBody>
                    <a:bodyPr/>
                    <a:lstStyle/>
                    <a:p>
                      <a:r>
                        <a:rPr lang="en-US" sz="1600" dirty="0"/>
                        <a:t>Number of people who received pre-exposure prophylaxis (PrEP) at least once during the reporting period (reporting period is one year)</a:t>
                      </a:r>
                      <a:endParaRPr lang="en-US" sz="1600" i="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Snapshot: cannot be added across reporting periods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All relevant population categories per individual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Individual counted for each product</a:t>
                      </a: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3408961"/>
                  </a:ext>
                </a:extLst>
              </a:tr>
              <a:tr h="1078280">
                <a:tc rowSpan="2">
                  <a:txBody>
                    <a:bodyPr/>
                    <a:lstStyle/>
                    <a:p>
                      <a:r>
                        <a:rPr lang="en-US" sz="1600" b="1" dirty="0"/>
                        <a:t>WHO</a:t>
                      </a:r>
                    </a:p>
                  </a:txBody>
                  <a:tcPr anchor="ctr">
                    <a:lnT w="12700" cap="flat" cmpd="sng" algn="ctr">
                      <a:solidFill>
                        <a:schemeClr val="accent2"/>
                      </a:solidFill>
                      <a:prstDash val="solid"/>
                      <a:round/>
                      <a:headEnd type="none" w="med" len="med"/>
                      <a:tailEnd type="none" w="med" len="med"/>
                    </a:lnT>
                    <a:solidFill>
                      <a:schemeClr val="accent2">
                        <a:lumMod val="20000"/>
                        <a:lumOff val="80000"/>
                      </a:schemeClr>
                    </a:solidFill>
                  </a:tcPr>
                </a:tc>
                <a:tc rowSpan="2">
                  <a:txBody>
                    <a:bodyPr/>
                    <a:lstStyle/>
                    <a:p>
                      <a:r>
                        <a:rPr lang="en-US" sz="1600" dirty="0"/>
                        <a:t>Consolidated Guidelines on Person Centered HIV Strategic Information (2022)</a:t>
                      </a:r>
                    </a:p>
                  </a:txBody>
                  <a:tcPr anchor="ctr">
                    <a:lnT w="12700" cap="flat" cmpd="sng" algn="ctr">
                      <a:solidFill>
                        <a:schemeClr val="accent2"/>
                      </a:solidFill>
                      <a:prstDash val="solid"/>
                      <a:round/>
                      <a:headEnd type="none" w="med" len="med"/>
                      <a:tailEnd type="none" w="med" len="med"/>
                    </a:lnT>
                    <a:solidFill>
                      <a:schemeClr val="accent2">
                        <a:lumMod val="20000"/>
                        <a:lumOff val="80000"/>
                      </a:schemeClr>
                    </a:solidFill>
                  </a:tcPr>
                </a:tc>
                <a:tc>
                  <a:txBody>
                    <a:bodyPr/>
                    <a:lstStyle/>
                    <a:p>
                      <a:r>
                        <a:rPr lang="en-US" sz="1600" dirty="0"/>
                        <a:t>Total PrEP recipients</a:t>
                      </a: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vMerge="1">
                  <a:txBody>
                    <a:bodyPr/>
                    <a:lstStyle/>
                    <a:p>
                      <a:r>
                        <a:rPr lang="en-US" sz="1600" dirty="0"/>
                        <a:t># of people who received PrEP at least once during the reporting period (reporting period is one year)</a:t>
                      </a:r>
                      <a:endParaRPr lang="en-US" sz="1600" i="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vMerge="1">
                  <a:txBody>
                    <a:bodyPr/>
                    <a:lstStyle/>
                    <a:p>
                      <a:r>
                        <a:rPr lang="en-US" sz="1600" dirty="0"/>
                        <a:t>Snapshot: cannot be added across reporting periods</a:t>
                      </a:r>
                      <a:endParaRPr lang="en-US" sz="1600" i="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All relevant population categories per individual</a:t>
                      </a:r>
                    </a:p>
                    <a:p>
                      <a:r>
                        <a:rPr lang="en-US" sz="1600" i="0" dirty="0"/>
                        <a:t>- Individuals counted once despite different products</a:t>
                      </a: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77667797"/>
                  </a:ext>
                </a:extLst>
              </a:tr>
              <a:tr h="107828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Volume of PrEP prescribed </a:t>
                      </a:r>
                      <a:r>
                        <a:rPr lang="en-US" sz="1600" b="0" kern="1200" dirty="0">
                          <a:solidFill>
                            <a:schemeClr val="tx1"/>
                          </a:solidFill>
                        </a:rPr>
                        <a:t>(NEW)</a:t>
                      </a:r>
                      <a:endParaRPr lang="en-US" sz="1600" b="0" kern="1200" dirty="0">
                        <a:solidFill>
                          <a:schemeClr val="tx1"/>
                        </a:solidFill>
                        <a:latin typeface="+mn-lt"/>
                        <a:ea typeface="+mn-ea"/>
                        <a:cs typeface="+mn-cs"/>
                      </a:endParaRPr>
                    </a:p>
                  </a:txBody>
                  <a:tcPr anchor="ctr">
                    <a:lnT w="12700" cap="flat" cmpd="sng" algn="ctr">
                      <a:solidFill>
                        <a:schemeClr val="accent2"/>
                      </a:solid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Total volume of PrEP prescribed (or dispensed) during the reporting period</a:t>
                      </a:r>
                      <a:endParaRPr lang="en-US" sz="1600" b="0" i="0" dirty="0"/>
                    </a:p>
                  </a:txBody>
                  <a:tcPr anchor="ctr">
                    <a:lnT w="12700" cap="flat" cmpd="sng" algn="ctr">
                      <a:solidFill>
                        <a:schemeClr val="accent2"/>
                      </a:solid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Can be added across reporting periods</a:t>
                      </a:r>
                      <a:endParaRPr lang="en-US" sz="1600" b="0" i="0" dirty="0"/>
                    </a:p>
                  </a:txBody>
                  <a:tcPr anchor="ctr">
                    <a:lnT w="12700" cap="flat" cmpd="sng" algn="ctr">
                      <a:solidFill>
                        <a:schemeClr val="accent2"/>
                      </a:solid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All relevant population categories per individual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t>- Volume disaggregated by product and formulation</a:t>
                      </a:r>
                    </a:p>
                  </a:txBody>
                  <a:tcPr anchor="ctr">
                    <a:lnT w="12700" cap="flat" cmpd="sng" algn="ctr">
                      <a:solidFill>
                        <a:schemeClr val="accent2"/>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543771751"/>
                  </a:ext>
                </a:extLst>
              </a:tr>
            </a:tbl>
          </a:graphicData>
        </a:graphic>
      </p:graphicFrame>
    </p:spTree>
    <p:extLst>
      <p:ext uri="{BB962C8B-B14F-4D97-AF65-F5344CB8AC3E}">
        <p14:creationId xmlns:p14="http://schemas.microsoft.com/office/powerpoint/2010/main" val="403442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5BC41-1C07-0E50-971F-3DA9D7C41D4D}"/>
              </a:ext>
            </a:extLst>
          </p:cNvPr>
          <p:cNvSpPr>
            <a:spLocks noGrp="1"/>
          </p:cNvSpPr>
          <p:nvPr>
            <p:ph type="title"/>
          </p:nvPr>
        </p:nvSpPr>
        <p:spPr/>
        <p:txBody>
          <a:bodyPr/>
          <a:lstStyle/>
          <a:p>
            <a:r>
              <a:rPr lang="en-US" dirty="0"/>
              <a:t>Issues with the Current Indicators</a:t>
            </a:r>
          </a:p>
        </p:txBody>
      </p:sp>
      <p:sp>
        <p:nvSpPr>
          <p:cNvPr id="2" name="TextBox 1">
            <a:extLst>
              <a:ext uri="{FF2B5EF4-FFF2-40B4-BE49-F238E27FC236}">
                <a16:creationId xmlns:a16="http://schemas.microsoft.com/office/drawing/2014/main" id="{C57FE7F5-DEC1-B750-8866-899A05DC55B6}"/>
              </a:ext>
            </a:extLst>
          </p:cNvPr>
          <p:cNvSpPr txBox="1"/>
          <p:nvPr/>
        </p:nvSpPr>
        <p:spPr>
          <a:xfrm>
            <a:off x="735956" y="1341629"/>
            <a:ext cx="10515599" cy="707886"/>
          </a:xfrm>
          <a:prstGeom prst="rect">
            <a:avLst/>
          </a:prstGeom>
          <a:noFill/>
        </p:spPr>
        <p:txBody>
          <a:bodyPr wrap="square" rtlCol="0" anchor="ctr">
            <a:spAutoFit/>
          </a:bodyPr>
          <a:lstStyle/>
          <a:p>
            <a:pPr>
              <a:spcBef>
                <a:spcPts val="600"/>
              </a:spcBef>
            </a:pPr>
            <a:r>
              <a:rPr lang="en-US" sz="2000" dirty="0"/>
              <a:t>Experience with implementation and analysis of oral PrEP programs has shown that existing indicators, especially those measuring “people receiving PrEP”, have some meaningful limitations. </a:t>
            </a:r>
          </a:p>
        </p:txBody>
      </p:sp>
      <p:sp>
        <p:nvSpPr>
          <p:cNvPr id="8" name="TextBox 7">
            <a:extLst>
              <a:ext uri="{FF2B5EF4-FFF2-40B4-BE49-F238E27FC236}">
                <a16:creationId xmlns:a16="http://schemas.microsoft.com/office/drawing/2014/main" id="{0F429FBA-CDA6-BBE9-DD23-1DAAB9E57567}"/>
              </a:ext>
            </a:extLst>
          </p:cNvPr>
          <p:cNvSpPr txBox="1"/>
          <p:nvPr/>
        </p:nvSpPr>
        <p:spPr>
          <a:xfrm>
            <a:off x="439095" y="2616159"/>
            <a:ext cx="5160822" cy="398570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spcBef>
                <a:spcPts val="600"/>
              </a:spcBef>
              <a:buFont typeface="Arial" panose="020B0604020202020204" pitchFamily="34" charset="0"/>
              <a:buChar char="•"/>
            </a:pPr>
            <a:r>
              <a:rPr lang="en-US" sz="1800" dirty="0">
                <a:solidFill>
                  <a:schemeClr val="bg2">
                    <a:lumMod val="10000"/>
                  </a:schemeClr>
                </a:solidFill>
              </a:rPr>
              <a:t>These indicators require counting individual clients only once over the reporting period. Experience has shown this to be difficult in most data systems, resulting in data quality issues.</a:t>
            </a:r>
          </a:p>
          <a:p>
            <a:pPr marL="742950" lvl="1" indent="-285750">
              <a:spcBef>
                <a:spcPts val="600"/>
              </a:spcBef>
              <a:buFont typeface="Arial" panose="020B0604020202020204" pitchFamily="34" charset="0"/>
              <a:buChar char="•"/>
            </a:pPr>
            <a:r>
              <a:rPr lang="en-US" sz="1600" dirty="0">
                <a:solidFill>
                  <a:schemeClr val="bg2">
                    <a:lumMod val="10000"/>
                  </a:schemeClr>
                </a:solidFill>
              </a:rPr>
              <a:t>Paper-based systems present considerable challenges with tracking individuals over time and across different service delivery points.</a:t>
            </a:r>
          </a:p>
          <a:p>
            <a:pPr marL="742950" lvl="1" indent="-285750">
              <a:spcBef>
                <a:spcPts val="600"/>
              </a:spcBef>
              <a:buFont typeface="Arial" panose="020B0604020202020204" pitchFamily="34" charset="0"/>
              <a:buChar char="•"/>
            </a:pPr>
            <a:r>
              <a:rPr lang="en-US" sz="1600" dirty="0">
                <a:solidFill>
                  <a:schemeClr val="bg2">
                    <a:lumMod val="10000"/>
                  </a:schemeClr>
                </a:solidFill>
              </a:rPr>
              <a:t>Without unique identifiers and a comprehensive national system of linked electronic medical records, it is difficult to track clients across access points and over time.</a:t>
            </a:r>
          </a:p>
          <a:p>
            <a:pPr marL="285750" indent="-285750">
              <a:spcBef>
                <a:spcPts val="600"/>
              </a:spcBef>
              <a:buFont typeface="Arial" panose="020B0604020202020204" pitchFamily="34" charset="0"/>
              <a:buChar char="•"/>
            </a:pPr>
            <a:r>
              <a:rPr lang="en-US" dirty="0">
                <a:solidFill>
                  <a:schemeClr val="bg2">
                    <a:lumMod val="10000"/>
                  </a:schemeClr>
                </a:solidFill>
              </a:rPr>
              <a:t>Counting individuals once over the period can also  create issues with aggregating values over time (quarterly vs annual measures).</a:t>
            </a:r>
          </a:p>
        </p:txBody>
      </p:sp>
      <p:sp>
        <p:nvSpPr>
          <p:cNvPr id="9" name="TextBox 8">
            <a:extLst>
              <a:ext uri="{FF2B5EF4-FFF2-40B4-BE49-F238E27FC236}">
                <a16:creationId xmlns:a16="http://schemas.microsoft.com/office/drawing/2014/main" id="{21134DA6-B343-95EA-8882-A79A63F71D84}"/>
              </a:ext>
            </a:extLst>
          </p:cNvPr>
          <p:cNvSpPr txBox="1"/>
          <p:nvPr/>
        </p:nvSpPr>
        <p:spPr>
          <a:xfrm>
            <a:off x="347655" y="2093765"/>
            <a:ext cx="5194163" cy="4086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Challenges with Data Collection</a:t>
            </a:r>
          </a:p>
        </p:txBody>
      </p:sp>
      <p:sp>
        <p:nvSpPr>
          <p:cNvPr id="10" name="TextBox 9">
            <a:extLst>
              <a:ext uri="{FF2B5EF4-FFF2-40B4-BE49-F238E27FC236}">
                <a16:creationId xmlns:a16="http://schemas.microsoft.com/office/drawing/2014/main" id="{26DBF55B-6A3C-9BB1-42AE-01C5E271B227}"/>
              </a:ext>
            </a:extLst>
          </p:cNvPr>
          <p:cNvSpPr txBox="1"/>
          <p:nvPr/>
        </p:nvSpPr>
        <p:spPr>
          <a:xfrm>
            <a:off x="5868873" y="2093765"/>
            <a:ext cx="5160822" cy="4086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Challenges with Data Use / Interpretation</a:t>
            </a:r>
          </a:p>
        </p:txBody>
      </p:sp>
      <p:sp>
        <p:nvSpPr>
          <p:cNvPr id="11" name="TextBox 10">
            <a:extLst>
              <a:ext uri="{FF2B5EF4-FFF2-40B4-BE49-F238E27FC236}">
                <a16:creationId xmlns:a16="http://schemas.microsoft.com/office/drawing/2014/main" id="{437E18CD-FA88-0F44-CE0C-2E12EAC7EEEC}"/>
              </a:ext>
            </a:extLst>
          </p:cNvPr>
          <p:cNvSpPr txBox="1"/>
          <p:nvPr/>
        </p:nvSpPr>
        <p:spPr>
          <a:xfrm>
            <a:off x="5898709" y="2616159"/>
            <a:ext cx="5160822" cy="480131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spcBef>
                <a:spcPts val="600"/>
              </a:spcBef>
              <a:buFont typeface="Arial" panose="020B0604020202020204" pitchFamily="34" charset="0"/>
              <a:buChar char="•"/>
            </a:pPr>
            <a:r>
              <a:rPr lang="en-US" sz="1800" dirty="0">
                <a:solidFill>
                  <a:schemeClr val="accent2"/>
                </a:solidFill>
              </a:rPr>
              <a:t>It can be difficult to relate these indicators to PrEP </a:t>
            </a:r>
            <a:r>
              <a:rPr lang="en-US" sz="1800" b="1" dirty="0">
                <a:solidFill>
                  <a:schemeClr val="accent2"/>
                </a:solidFill>
              </a:rPr>
              <a:t>coverage</a:t>
            </a:r>
            <a:r>
              <a:rPr lang="en-US" dirty="0">
                <a:solidFill>
                  <a:schemeClr val="accent2"/>
                </a:solidFill>
              </a:rPr>
              <a:t> and </a:t>
            </a:r>
            <a:r>
              <a:rPr lang="en-US" sz="1800" dirty="0">
                <a:solidFill>
                  <a:schemeClr val="accent2"/>
                </a:solidFill>
              </a:rPr>
              <a:t>program </a:t>
            </a:r>
            <a:r>
              <a:rPr lang="en-US" sz="1800" b="1" dirty="0">
                <a:solidFill>
                  <a:schemeClr val="accent2"/>
                </a:solidFill>
              </a:rPr>
              <a:t>impact</a:t>
            </a:r>
            <a:r>
              <a:rPr lang="en-US" dirty="0">
                <a:solidFill>
                  <a:schemeClr val="accent2"/>
                </a:solidFill>
              </a:rPr>
              <a:t> </a:t>
            </a:r>
            <a:r>
              <a:rPr lang="en-US" sz="1800" dirty="0">
                <a:solidFill>
                  <a:schemeClr val="accent2"/>
                </a:solidFill>
              </a:rPr>
              <a:t>because they do not address the cumulative duration of PrEP use within the reporting period.</a:t>
            </a:r>
            <a:endParaRPr lang="en-US" sz="1800" dirty="0">
              <a:solidFill>
                <a:schemeClr val="bg2">
                  <a:lumMod val="10000"/>
                </a:schemeClr>
              </a:solidFill>
            </a:endParaRPr>
          </a:p>
          <a:p>
            <a:pPr marL="285750" indent="-285750">
              <a:spcBef>
                <a:spcPts val="600"/>
              </a:spcBef>
              <a:buFont typeface="Arial" panose="020B0604020202020204" pitchFamily="34" charset="0"/>
              <a:buChar char="•"/>
            </a:pPr>
            <a:r>
              <a:rPr lang="en-US" sz="1800" dirty="0">
                <a:solidFill>
                  <a:schemeClr val="bg2">
                    <a:lumMod val="10000"/>
                  </a:schemeClr>
                </a:solidFill>
              </a:rPr>
              <a:t>Definitionally, these indicators appear similar, and risk being treated as interchangeable</a:t>
            </a:r>
            <a:r>
              <a:rPr lang="en-US" dirty="0">
                <a:solidFill>
                  <a:schemeClr val="bg2">
                    <a:lumMod val="10000"/>
                  </a:schemeClr>
                </a:solidFill>
              </a:rPr>
              <a:t>. </a:t>
            </a:r>
          </a:p>
          <a:p>
            <a:pPr marL="742950" lvl="1" indent="-285750">
              <a:spcBef>
                <a:spcPts val="600"/>
              </a:spcBef>
              <a:buFont typeface="Arial" panose="020B0604020202020204" pitchFamily="34" charset="0"/>
              <a:buChar char="•"/>
            </a:pPr>
            <a:r>
              <a:rPr lang="en-US" sz="1600" dirty="0">
                <a:solidFill>
                  <a:schemeClr val="bg2">
                    <a:lumMod val="10000"/>
                  </a:schemeClr>
                </a:solidFill>
              </a:rPr>
              <a:t>Differences in reporting period and aggregation rules mean they are calculated and interpreted differently.</a:t>
            </a:r>
          </a:p>
          <a:p>
            <a:pPr marL="742950" lvl="1" indent="-285750">
              <a:spcBef>
                <a:spcPts val="600"/>
              </a:spcBef>
              <a:buFont typeface="Arial" panose="020B0604020202020204" pitchFamily="34" charset="0"/>
              <a:buChar char="•"/>
            </a:pPr>
            <a:r>
              <a:rPr lang="en-US" sz="1600" dirty="0">
                <a:solidFill>
                  <a:schemeClr val="bg2">
                    <a:lumMod val="10000"/>
                  </a:schemeClr>
                </a:solidFill>
              </a:rPr>
              <a:t>Differences in indicator definitions can result in errors in data collection and reporting, making interpretation and use challenging.</a:t>
            </a:r>
          </a:p>
          <a:p>
            <a:pPr marL="285750" indent="-285750">
              <a:spcBef>
                <a:spcPts val="600"/>
              </a:spcBef>
              <a:buFont typeface="Arial" panose="020B0604020202020204" pitchFamily="34" charset="0"/>
              <a:buChar char="•"/>
            </a:pPr>
            <a:r>
              <a:rPr lang="en-US" dirty="0">
                <a:solidFill>
                  <a:schemeClr val="bg2">
                    <a:lumMod val="10000"/>
                  </a:schemeClr>
                </a:solidFill>
              </a:rPr>
              <a:t>MOH indicators may not align with PEPFAR, UNAIDS, and WHO indicators, causing confusion.</a:t>
            </a:r>
            <a:endParaRPr lang="en-US" sz="1800" dirty="0">
              <a:solidFill>
                <a:schemeClr val="bg2">
                  <a:lumMod val="10000"/>
                </a:schemeClr>
              </a:solidFill>
            </a:endParaRPr>
          </a:p>
          <a:p>
            <a:pPr marL="285750" indent="-285750">
              <a:spcBef>
                <a:spcPts val="600"/>
              </a:spcBef>
              <a:buFont typeface="Arial" panose="020B0604020202020204" pitchFamily="34" charset="0"/>
              <a:buChar char="•"/>
            </a:pPr>
            <a:endParaRPr lang="en-US" sz="1800" dirty="0">
              <a:solidFill>
                <a:schemeClr val="accent2"/>
              </a:solidFill>
            </a:endParaRPr>
          </a:p>
          <a:p>
            <a:pPr marL="285750" indent="-285750">
              <a:spcBef>
                <a:spcPts val="600"/>
              </a:spcBef>
              <a:buFont typeface="Arial" panose="020B0604020202020204" pitchFamily="34" charset="0"/>
              <a:buChar char="•"/>
            </a:pPr>
            <a:endParaRPr lang="en-US" sz="1800" dirty="0">
              <a:solidFill>
                <a:schemeClr val="accent2"/>
              </a:solidFill>
            </a:endParaRPr>
          </a:p>
        </p:txBody>
      </p:sp>
    </p:spTree>
    <p:extLst>
      <p:ext uri="{BB962C8B-B14F-4D97-AF65-F5344CB8AC3E}">
        <p14:creationId xmlns:p14="http://schemas.microsoft.com/office/powerpoint/2010/main" val="197012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CA8FA-C36D-B215-7F1D-0237618E8742}"/>
              </a:ext>
            </a:extLst>
          </p:cNvPr>
          <p:cNvSpPr>
            <a:spLocks noGrp="1"/>
          </p:cNvSpPr>
          <p:nvPr>
            <p:ph type="title"/>
          </p:nvPr>
        </p:nvSpPr>
        <p:spPr/>
        <p:txBody>
          <a:bodyPr/>
          <a:lstStyle/>
          <a:p>
            <a:r>
              <a:rPr lang="en-US" dirty="0"/>
              <a:t>Issues with the Current Indicators, continued</a:t>
            </a:r>
          </a:p>
        </p:txBody>
      </p:sp>
      <p:graphicFrame>
        <p:nvGraphicFramePr>
          <p:cNvPr id="5" name="Table 4">
            <a:extLst>
              <a:ext uri="{FF2B5EF4-FFF2-40B4-BE49-F238E27FC236}">
                <a16:creationId xmlns:a16="http://schemas.microsoft.com/office/drawing/2014/main" id="{2B7BB7ED-79A0-BF09-18A8-CC613E3F060F}"/>
              </a:ext>
            </a:extLst>
          </p:cNvPr>
          <p:cNvGraphicFramePr>
            <a:graphicFrameLocks noGrp="1"/>
          </p:cNvGraphicFramePr>
          <p:nvPr>
            <p:extLst>
              <p:ext uri="{D42A27DB-BD31-4B8C-83A1-F6EECF244321}">
                <p14:modId xmlns:p14="http://schemas.microsoft.com/office/powerpoint/2010/main" val="1838542182"/>
              </p:ext>
            </p:extLst>
          </p:nvPr>
        </p:nvGraphicFramePr>
        <p:xfrm>
          <a:off x="368476" y="1376560"/>
          <a:ext cx="10515600" cy="5120640"/>
        </p:xfrm>
        <a:graphic>
          <a:graphicData uri="http://schemas.openxmlformats.org/drawingml/2006/table">
            <a:tbl>
              <a:tblPr firstRow="1" bandRow="1">
                <a:tableStyleId>{72833802-FEF1-4C79-8D5D-14CF1EAF98D9}</a:tableStyleId>
              </a:tblPr>
              <a:tblGrid>
                <a:gridCol w="2366539">
                  <a:extLst>
                    <a:ext uri="{9D8B030D-6E8A-4147-A177-3AD203B41FA5}">
                      <a16:colId xmlns:a16="http://schemas.microsoft.com/office/drawing/2014/main" val="3298510504"/>
                    </a:ext>
                  </a:extLst>
                </a:gridCol>
                <a:gridCol w="8149061">
                  <a:extLst>
                    <a:ext uri="{9D8B030D-6E8A-4147-A177-3AD203B41FA5}">
                      <a16:colId xmlns:a16="http://schemas.microsoft.com/office/drawing/2014/main" val="1042249465"/>
                    </a:ext>
                  </a:extLst>
                </a:gridCol>
              </a:tblGrid>
              <a:tr h="332820">
                <a:tc>
                  <a:txBody>
                    <a:bodyPr/>
                    <a:lstStyle/>
                    <a:p>
                      <a:r>
                        <a:rPr lang="en-US" dirty="0"/>
                        <a:t>Indicator</a:t>
                      </a:r>
                    </a:p>
                  </a:txBody>
                  <a:tcPr>
                    <a:lnB w="12700" cap="flat" cmpd="sng" algn="ctr">
                      <a:noFill/>
                      <a:prstDash val="solid"/>
                      <a:round/>
                      <a:headEnd type="none" w="med" len="med"/>
                      <a:tailEnd type="none" w="med" len="med"/>
                    </a:lnB>
                  </a:tcPr>
                </a:tc>
                <a:tc>
                  <a:txBody>
                    <a:bodyPr/>
                    <a:lstStyle/>
                    <a:p>
                      <a:r>
                        <a:rPr lang="en-US" dirty="0"/>
                        <a:t>Issues</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22251745"/>
                  </a:ext>
                </a:extLst>
              </a:tr>
              <a:tr h="574457">
                <a:tc>
                  <a:txBody>
                    <a:bodyPr/>
                    <a:lstStyle/>
                    <a:p>
                      <a:r>
                        <a:rPr lang="en-US" dirty="0" err="1"/>
                        <a:t>PrEP_NEW</a:t>
                      </a:r>
                      <a:r>
                        <a:rPr lang="en-US" dirty="0"/>
                        <a:t> (PEPFAR)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0" dirty="0"/>
                        <a:t>In many data systems, people can be counted as “new” multiple times, resulting in data quality/interpretation issues. Measures overall uptake of PrEP but doesn’t count first-time use of a specific form of PrEP if PrEP user has used another PrEP method, so cannot be used to track method switching;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600694"/>
                  </a:ext>
                </a:extLst>
              </a:tr>
              <a:tr h="574457">
                <a:tc>
                  <a:txBody>
                    <a:bodyPr/>
                    <a:lstStyle/>
                    <a:p>
                      <a:pPr algn="l"/>
                      <a:r>
                        <a:rPr lang="en-US" dirty="0"/>
                        <a:t>PrEP_CT (PEPFAR)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0" dirty="0"/>
                        <a:t>Quarterly time frame doesn’t always align with visit schedules, so difficult to collect and interpret, especially for product forecasting and impact estimation; not aggregated across quarters. The complexity of </a:t>
                      </a:r>
                      <a:r>
                        <a:rPr lang="en-US" i="0" dirty="0" err="1"/>
                        <a:t>PrEP_CT</a:t>
                      </a:r>
                      <a:r>
                        <a:rPr lang="en-US" i="0" dirty="0"/>
                        <a:t> makes it difficult to collect in the absence of electronic medical records (EMRs).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8364405"/>
                  </a:ext>
                </a:extLst>
              </a:tr>
              <a:tr h="574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who received PrEP (UNAIDS) / Total PrEP recipients (WHO) </a:t>
                      </a:r>
                    </a:p>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0" dirty="0"/>
                        <a:t>Difficult to track individuals over a year in absence of national EMR system; doesn’t reflect duration of use during reporting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3805527"/>
                  </a:ext>
                </a:extLst>
              </a:tr>
              <a:tr h="574457">
                <a:tc>
                  <a:txBody>
                    <a:bodyPr/>
                    <a:lstStyle/>
                    <a:p>
                      <a:r>
                        <a:rPr lang="en-US" sz="1800" b="0" dirty="0"/>
                        <a:t>Volume of PrEP prescribed (WHO)</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0" dirty="0"/>
                        <a:t>Not generally collected nationally; usually not associated in data systems with information about user characteristics (e.g., age/sex, key population); some data systems cannot track oral PrEP product dispensing data separately from ART dispensing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060931"/>
                  </a:ext>
                </a:extLst>
              </a:tr>
            </a:tbl>
          </a:graphicData>
        </a:graphic>
      </p:graphicFrame>
    </p:spTree>
    <p:extLst>
      <p:ext uri="{BB962C8B-B14F-4D97-AF65-F5344CB8AC3E}">
        <p14:creationId xmlns:p14="http://schemas.microsoft.com/office/powerpoint/2010/main" val="227301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92416-A3B2-D7C3-E9DF-8E23B233796B}"/>
              </a:ext>
            </a:extLst>
          </p:cNvPr>
          <p:cNvSpPr>
            <a:spLocks noGrp="1"/>
          </p:cNvSpPr>
          <p:nvPr>
            <p:ph type="title"/>
          </p:nvPr>
        </p:nvSpPr>
        <p:spPr/>
        <p:txBody>
          <a:bodyPr/>
          <a:lstStyle/>
          <a:p>
            <a:r>
              <a:rPr lang="en-US" dirty="0"/>
              <a:t>Issues with the Current Indicators, example</a:t>
            </a:r>
          </a:p>
        </p:txBody>
      </p:sp>
      <p:cxnSp>
        <p:nvCxnSpPr>
          <p:cNvPr id="5" name="Straight Connector 4">
            <a:extLst>
              <a:ext uri="{FF2B5EF4-FFF2-40B4-BE49-F238E27FC236}">
                <a16:creationId xmlns:a16="http://schemas.microsoft.com/office/drawing/2014/main" id="{700892E4-2A1F-AC16-9638-E13F7B7923D7}"/>
              </a:ext>
            </a:extLst>
          </p:cNvPr>
          <p:cNvCxnSpPr>
            <a:cxnSpLocks/>
          </p:cNvCxnSpPr>
          <p:nvPr/>
        </p:nvCxnSpPr>
        <p:spPr>
          <a:xfrm>
            <a:off x="1088136" y="6035040"/>
            <a:ext cx="93284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descr="Walk with solid fill">
            <a:extLst>
              <a:ext uri="{FF2B5EF4-FFF2-40B4-BE49-F238E27FC236}">
                <a16:creationId xmlns:a16="http://schemas.microsoft.com/office/drawing/2014/main" id="{1374BF36-2839-EF3F-137A-A898AC2E8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464" y="5157216"/>
            <a:ext cx="914400" cy="914400"/>
          </a:xfrm>
          <a:prstGeom prst="rect">
            <a:avLst/>
          </a:prstGeom>
        </p:spPr>
      </p:pic>
      <p:sp>
        <p:nvSpPr>
          <p:cNvPr id="20" name="TextBox 5">
            <a:extLst>
              <a:ext uri="{FF2B5EF4-FFF2-40B4-BE49-F238E27FC236}">
                <a16:creationId xmlns:a16="http://schemas.microsoft.com/office/drawing/2014/main" id="{405FE6E8-728A-B4C2-70BD-5C853DE5B5F9}"/>
              </a:ext>
            </a:extLst>
          </p:cNvPr>
          <p:cNvSpPr txBox="1"/>
          <p:nvPr/>
        </p:nvSpPr>
        <p:spPr>
          <a:xfrm rot="3044210">
            <a:off x="816820" y="6499844"/>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Jan</a:t>
            </a:r>
          </a:p>
        </p:txBody>
      </p:sp>
      <p:sp>
        <p:nvSpPr>
          <p:cNvPr id="21" name="TextBox 6">
            <a:extLst>
              <a:ext uri="{FF2B5EF4-FFF2-40B4-BE49-F238E27FC236}">
                <a16:creationId xmlns:a16="http://schemas.microsoft.com/office/drawing/2014/main" id="{AC86D1D9-2999-490D-AABB-AEEAFB8F5C84}"/>
              </a:ext>
            </a:extLst>
          </p:cNvPr>
          <p:cNvSpPr txBox="1"/>
          <p:nvPr/>
        </p:nvSpPr>
        <p:spPr>
          <a:xfrm rot="3044210">
            <a:off x="1715217" y="6368713"/>
            <a:ext cx="1108062" cy="3638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Feb</a:t>
            </a:r>
          </a:p>
        </p:txBody>
      </p:sp>
      <p:sp>
        <p:nvSpPr>
          <p:cNvPr id="22" name="TextBox 7">
            <a:extLst>
              <a:ext uri="{FF2B5EF4-FFF2-40B4-BE49-F238E27FC236}">
                <a16:creationId xmlns:a16="http://schemas.microsoft.com/office/drawing/2014/main" id="{7FB870D8-F8D9-4568-85CB-00B46AC8DBBC}"/>
              </a:ext>
            </a:extLst>
          </p:cNvPr>
          <p:cNvSpPr txBox="1"/>
          <p:nvPr/>
        </p:nvSpPr>
        <p:spPr>
          <a:xfrm rot="3044210">
            <a:off x="2484113" y="6499729"/>
            <a:ext cx="1508760" cy="3600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Mar</a:t>
            </a:r>
          </a:p>
        </p:txBody>
      </p:sp>
      <p:sp>
        <p:nvSpPr>
          <p:cNvPr id="23" name="TextBox 8">
            <a:extLst>
              <a:ext uri="{FF2B5EF4-FFF2-40B4-BE49-F238E27FC236}">
                <a16:creationId xmlns:a16="http://schemas.microsoft.com/office/drawing/2014/main" id="{C23DDBEC-CFD3-4939-9911-6B811DA7960B}"/>
              </a:ext>
            </a:extLst>
          </p:cNvPr>
          <p:cNvSpPr txBox="1"/>
          <p:nvPr/>
        </p:nvSpPr>
        <p:spPr>
          <a:xfrm rot="3044210">
            <a:off x="3437100" y="6203824"/>
            <a:ext cx="757037" cy="3867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Apr</a:t>
            </a:r>
          </a:p>
        </p:txBody>
      </p:sp>
      <p:sp>
        <p:nvSpPr>
          <p:cNvPr id="24" name="TextBox 9">
            <a:extLst>
              <a:ext uri="{FF2B5EF4-FFF2-40B4-BE49-F238E27FC236}">
                <a16:creationId xmlns:a16="http://schemas.microsoft.com/office/drawing/2014/main" id="{3D1D7A05-1ED3-41E4-82A8-9B0186C64825}"/>
              </a:ext>
            </a:extLst>
          </p:cNvPr>
          <p:cNvSpPr txBox="1"/>
          <p:nvPr/>
        </p:nvSpPr>
        <p:spPr>
          <a:xfrm rot="3044210">
            <a:off x="4122052" y="652464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a:t>May</a:t>
            </a:r>
          </a:p>
        </p:txBody>
      </p:sp>
      <p:sp>
        <p:nvSpPr>
          <p:cNvPr id="25" name="TextBox 10">
            <a:extLst>
              <a:ext uri="{FF2B5EF4-FFF2-40B4-BE49-F238E27FC236}">
                <a16:creationId xmlns:a16="http://schemas.microsoft.com/office/drawing/2014/main" id="{BFF1D206-88A7-46D5-B330-1891851CED1A}"/>
              </a:ext>
            </a:extLst>
          </p:cNvPr>
          <p:cNvSpPr txBox="1"/>
          <p:nvPr/>
        </p:nvSpPr>
        <p:spPr>
          <a:xfrm rot="3044210">
            <a:off x="5104264" y="6230991"/>
            <a:ext cx="79045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Jun</a:t>
            </a:r>
          </a:p>
        </p:txBody>
      </p:sp>
      <p:sp>
        <p:nvSpPr>
          <p:cNvPr id="26" name="TextBox 11">
            <a:extLst>
              <a:ext uri="{FF2B5EF4-FFF2-40B4-BE49-F238E27FC236}">
                <a16:creationId xmlns:a16="http://schemas.microsoft.com/office/drawing/2014/main" id="{CD3DD08C-B6F1-4A8F-BAC5-92EA627CEE01}"/>
              </a:ext>
            </a:extLst>
          </p:cNvPr>
          <p:cNvSpPr txBox="1"/>
          <p:nvPr/>
        </p:nvSpPr>
        <p:spPr>
          <a:xfrm rot="3044210">
            <a:off x="6013551" y="6162131"/>
            <a:ext cx="60842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July</a:t>
            </a:r>
          </a:p>
        </p:txBody>
      </p:sp>
      <p:sp>
        <p:nvSpPr>
          <p:cNvPr id="27" name="TextBox 12">
            <a:extLst>
              <a:ext uri="{FF2B5EF4-FFF2-40B4-BE49-F238E27FC236}">
                <a16:creationId xmlns:a16="http://schemas.microsoft.com/office/drawing/2014/main" id="{27C24F8E-D20B-49D9-BD36-B4F2762522AC}"/>
              </a:ext>
            </a:extLst>
          </p:cNvPr>
          <p:cNvSpPr txBox="1"/>
          <p:nvPr/>
        </p:nvSpPr>
        <p:spPr>
          <a:xfrm rot="3044210">
            <a:off x="6807685" y="6256384"/>
            <a:ext cx="88725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Aug</a:t>
            </a:r>
          </a:p>
        </p:txBody>
      </p:sp>
      <p:sp>
        <p:nvSpPr>
          <p:cNvPr id="28" name="TextBox 13">
            <a:extLst>
              <a:ext uri="{FF2B5EF4-FFF2-40B4-BE49-F238E27FC236}">
                <a16:creationId xmlns:a16="http://schemas.microsoft.com/office/drawing/2014/main" id="{2E103BA7-0DF6-4823-B2F4-C4B10D89CB22}"/>
              </a:ext>
            </a:extLst>
          </p:cNvPr>
          <p:cNvSpPr txBox="1"/>
          <p:nvPr/>
        </p:nvSpPr>
        <p:spPr>
          <a:xfrm rot="3044210">
            <a:off x="7537907" y="6502673"/>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Sep</a:t>
            </a:r>
          </a:p>
        </p:txBody>
      </p:sp>
      <p:sp>
        <p:nvSpPr>
          <p:cNvPr id="29" name="TextBox 14">
            <a:extLst>
              <a:ext uri="{FF2B5EF4-FFF2-40B4-BE49-F238E27FC236}">
                <a16:creationId xmlns:a16="http://schemas.microsoft.com/office/drawing/2014/main" id="{10E34E91-FD61-43E6-94D3-DE808545106C}"/>
              </a:ext>
            </a:extLst>
          </p:cNvPr>
          <p:cNvSpPr txBox="1"/>
          <p:nvPr/>
        </p:nvSpPr>
        <p:spPr>
          <a:xfrm rot="3044210">
            <a:off x="8485839" y="6290001"/>
            <a:ext cx="101461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Oct</a:t>
            </a:r>
          </a:p>
        </p:txBody>
      </p:sp>
      <p:sp>
        <p:nvSpPr>
          <p:cNvPr id="30" name="TextBox 15">
            <a:extLst>
              <a:ext uri="{FF2B5EF4-FFF2-40B4-BE49-F238E27FC236}">
                <a16:creationId xmlns:a16="http://schemas.microsoft.com/office/drawing/2014/main" id="{658E3CB7-6C16-47CD-B236-93806A1119A0}"/>
              </a:ext>
            </a:extLst>
          </p:cNvPr>
          <p:cNvSpPr txBox="1"/>
          <p:nvPr/>
        </p:nvSpPr>
        <p:spPr>
          <a:xfrm rot="3044210">
            <a:off x="9172627" y="650712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Nov</a:t>
            </a:r>
          </a:p>
        </p:txBody>
      </p:sp>
      <p:sp>
        <p:nvSpPr>
          <p:cNvPr id="31" name="TextBox 16">
            <a:extLst>
              <a:ext uri="{FF2B5EF4-FFF2-40B4-BE49-F238E27FC236}">
                <a16:creationId xmlns:a16="http://schemas.microsoft.com/office/drawing/2014/main" id="{AFB05005-14E5-443D-912B-2EE3C0F13927}"/>
              </a:ext>
            </a:extLst>
          </p:cNvPr>
          <p:cNvSpPr txBox="1"/>
          <p:nvPr/>
        </p:nvSpPr>
        <p:spPr>
          <a:xfrm rot="3044210">
            <a:off x="10091017" y="6384981"/>
            <a:ext cx="126593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Dec</a:t>
            </a:r>
          </a:p>
        </p:txBody>
      </p:sp>
      <p:sp>
        <p:nvSpPr>
          <p:cNvPr id="36" name="Oval 35">
            <a:extLst>
              <a:ext uri="{FF2B5EF4-FFF2-40B4-BE49-F238E27FC236}">
                <a16:creationId xmlns:a16="http://schemas.microsoft.com/office/drawing/2014/main" id="{3BD0B449-6E3D-E1B7-453D-F954CC1F14BA}"/>
              </a:ext>
            </a:extLst>
          </p:cNvPr>
          <p:cNvSpPr/>
          <p:nvPr/>
        </p:nvSpPr>
        <p:spPr>
          <a:xfrm>
            <a:off x="1064587" y="594388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82E6A4-058E-4BDC-017E-ED6CCDDE4759}"/>
              </a:ext>
            </a:extLst>
          </p:cNvPr>
          <p:cNvSpPr/>
          <p:nvPr/>
        </p:nvSpPr>
        <p:spPr>
          <a:xfrm>
            <a:off x="10247866" y="595487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2596A4B-1149-5555-19C2-EA077137F2D1}"/>
              </a:ext>
            </a:extLst>
          </p:cNvPr>
          <p:cNvSpPr/>
          <p:nvPr/>
        </p:nvSpPr>
        <p:spPr>
          <a:xfrm>
            <a:off x="1899881" y="594464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4948BE4-1CC8-337D-DA55-8D462A899348}"/>
              </a:ext>
            </a:extLst>
          </p:cNvPr>
          <p:cNvSpPr/>
          <p:nvPr/>
        </p:nvSpPr>
        <p:spPr>
          <a:xfrm>
            <a:off x="2742798" y="5945458"/>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6DEFB09-9273-1716-4854-A3F7A09427A9}"/>
              </a:ext>
            </a:extLst>
          </p:cNvPr>
          <p:cNvSpPr/>
          <p:nvPr/>
        </p:nvSpPr>
        <p:spPr>
          <a:xfrm>
            <a:off x="3568664" y="5955645"/>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B7A37AE-CDA8-F748-01D5-53CE36E8E5E7}"/>
              </a:ext>
            </a:extLst>
          </p:cNvPr>
          <p:cNvSpPr/>
          <p:nvPr/>
        </p:nvSpPr>
        <p:spPr>
          <a:xfrm>
            <a:off x="4404718" y="594312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B6021B2-D9DB-00CF-833C-4CA81C71EE98}"/>
              </a:ext>
            </a:extLst>
          </p:cNvPr>
          <p:cNvSpPr/>
          <p:nvPr/>
        </p:nvSpPr>
        <p:spPr>
          <a:xfrm>
            <a:off x="5221157" y="5953310"/>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BB4A2DF-5FCC-FB90-FFB5-67DE0707622B}"/>
              </a:ext>
            </a:extLst>
          </p:cNvPr>
          <p:cNvSpPr/>
          <p:nvPr/>
        </p:nvSpPr>
        <p:spPr>
          <a:xfrm>
            <a:off x="6096382" y="595563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46E626-F5BD-A804-D91C-E31608CBBAF9}"/>
              </a:ext>
            </a:extLst>
          </p:cNvPr>
          <p:cNvSpPr/>
          <p:nvPr/>
        </p:nvSpPr>
        <p:spPr>
          <a:xfrm>
            <a:off x="6948726" y="5956454"/>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1C9118-7704-4211-E3CD-BC4EAFF4D7C6}"/>
              </a:ext>
            </a:extLst>
          </p:cNvPr>
          <p:cNvSpPr/>
          <p:nvPr/>
        </p:nvSpPr>
        <p:spPr>
          <a:xfrm>
            <a:off x="7755738" y="5957214"/>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72B91F8-527B-865B-6CFB-7BBE5C0A72B5}"/>
              </a:ext>
            </a:extLst>
          </p:cNvPr>
          <p:cNvSpPr/>
          <p:nvPr/>
        </p:nvSpPr>
        <p:spPr>
          <a:xfrm>
            <a:off x="8591792" y="5954119"/>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D2B97F-732A-AB32-AE9D-A6454D33BA7C}"/>
              </a:ext>
            </a:extLst>
          </p:cNvPr>
          <p:cNvSpPr/>
          <p:nvPr/>
        </p:nvSpPr>
        <p:spPr>
          <a:xfrm>
            <a:off x="9408231" y="595487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4BDD9AC8-CF7D-7D86-98B6-A0CA91E2DE7B}"/>
              </a:ext>
            </a:extLst>
          </p:cNvPr>
          <p:cNvCxnSpPr>
            <a:cxnSpLocks/>
            <a:stCxn id="4" idx="3"/>
            <a:endCxn id="41" idx="0"/>
          </p:cNvCxnSpPr>
          <p:nvPr/>
        </p:nvCxnSpPr>
        <p:spPr>
          <a:xfrm flipH="1">
            <a:off x="2827639" y="4373857"/>
            <a:ext cx="4311" cy="1571601"/>
          </a:xfrm>
          <a:prstGeom prst="line">
            <a:avLst/>
          </a:prstGeom>
          <a:ln/>
        </p:spPr>
        <p:style>
          <a:lnRef idx="1">
            <a:schemeClr val="accent6"/>
          </a:lnRef>
          <a:fillRef idx="0">
            <a:schemeClr val="accent6"/>
          </a:fillRef>
          <a:effectRef idx="0">
            <a:schemeClr val="accent6"/>
          </a:effectRef>
          <a:fontRef idx="minor">
            <a:schemeClr val="tx1"/>
          </a:fontRef>
        </p:style>
      </p:cxnSp>
      <p:sp>
        <p:nvSpPr>
          <p:cNvPr id="4" name="Rectangle: Rounded Corners 3">
            <a:extLst>
              <a:ext uri="{FF2B5EF4-FFF2-40B4-BE49-F238E27FC236}">
                <a16:creationId xmlns:a16="http://schemas.microsoft.com/office/drawing/2014/main" id="{88B3867D-D73F-92C6-A05D-00EEF645671F}"/>
              </a:ext>
            </a:extLst>
          </p:cNvPr>
          <p:cNvSpPr/>
          <p:nvPr/>
        </p:nvSpPr>
        <p:spPr>
          <a:xfrm>
            <a:off x="645366" y="4220946"/>
            <a:ext cx="2186584"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Oral PrEP initiation</a:t>
            </a:r>
          </a:p>
        </p:txBody>
      </p:sp>
      <p:sp>
        <p:nvSpPr>
          <p:cNvPr id="6" name="Rectangle: Rounded Corners 5">
            <a:extLst>
              <a:ext uri="{FF2B5EF4-FFF2-40B4-BE49-F238E27FC236}">
                <a16:creationId xmlns:a16="http://schemas.microsoft.com/office/drawing/2014/main" id="{52C61B68-CA8F-3A86-0777-CDDFA71B05D2}"/>
              </a:ext>
            </a:extLst>
          </p:cNvPr>
          <p:cNvSpPr/>
          <p:nvPr/>
        </p:nvSpPr>
        <p:spPr>
          <a:xfrm>
            <a:off x="1003800" y="4649170"/>
            <a:ext cx="1828800" cy="27933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1 month supply</a:t>
            </a:r>
          </a:p>
        </p:txBody>
      </p:sp>
      <p:cxnSp>
        <p:nvCxnSpPr>
          <p:cNvPr id="11" name="Straight Connector 10">
            <a:extLst>
              <a:ext uri="{FF2B5EF4-FFF2-40B4-BE49-F238E27FC236}">
                <a16:creationId xmlns:a16="http://schemas.microsoft.com/office/drawing/2014/main" id="{598573E5-A42E-6725-D446-47B313BFBD56}"/>
              </a:ext>
            </a:extLst>
          </p:cNvPr>
          <p:cNvCxnSpPr>
            <a:cxnSpLocks/>
            <a:stCxn id="12" idx="3"/>
            <a:endCxn id="45" idx="0"/>
          </p:cNvCxnSpPr>
          <p:nvPr/>
        </p:nvCxnSpPr>
        <p:spPr>
          <a:xfrm>
            <a:off x="6176295" y="4336518"/>
            <a:ext cx="4928" cy="1619121"/>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Rectangle: Rounded Corners 11">
            <a:extLst>
              <a:ext uri="{FF2B5EF4-FFF2-40B4-BE49-F238E27FC236}">
                <a16:creationId xmlns:a16="http://schemas.microsoft.com/office/drawing/2014/main" id="{42DF1639-9072-46C9-A14E-547D138F10F7}"/>
              </a:ext>
            </a:extLst>
          </p:cNvPr>
          <p:cNvSpPr/>
          <p:nvPr/>
        </p:nvSpPr>
        <p:spPr>
          <a:xfrm>
            <a:off x="4816175" y="4183607"/>
            <a:ext cx="136012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3" name="Rectangle: Rounded Corners 12">
            <a:extLst>
              <a:ext uri="{FF2B5EF4-FFF2-40B4-BE49-F238E27FC236}">
                <a16:creationId xmlns:a16="http://schemas.microsoft.com/office/drawing/2014/main" id="{D0CE5C59-D89B-3A87-AE2F-B7EBB65D7CAF}"/>
              </a:ext>
            </a:extLst>
          </p:cNvPr>
          <p:cNvSpPr/>
          <p:nvPr/>
        </p:nvSpPr>
        <p:spPr>
          <a:xfrm>
            <a:off x="4352423" y="458400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1 month supply</a:t>
            </a:r>
          </a:p>
        </p:txBody>
      </p:sp>
      <p:cxnSp>
        <p:nvCxnSpPr>
          <p:cNvPr id="14" name="Straight Connector 13">
            <a:extLst>
              <a:ext uri="{FF2B5EF4-FFF2-40B4-BE49-F238E27FC236}">
                <a16:creationId xmlns:a16="http://schemas.microsoft.com/office/drawing/2014/main" id="{751FD6B2-3065-84DD-8369-01E98BF09740}"/>
              </a:ext>
            </a:extLst>
          </p:cNvPr>
          <p:cNvCxnSpPr>
            <a:cxnSpLocks/>
            <a:stCxn id="15" idx="1"/>
            <a:endCxn id="46" idx="0"/>
          </p:cNvCxnSpPr>
          <p:nvPr/>
        </p:nvCxnSpPr>
        <p:spPr>
          <a:xfrm>
            <a:off x="7032968" y="3349964"/>
            <a:ext cx="599" cy="2606490"/>
          </a:xfrm>
          <a:prstGeom prst="line">
            <a:avLst/>
          </a:prstGeom>
          <a:ln/>
        </p:spPr>
        <p:style>
          <a:lnRef idx="1">
            <a:schemeClr val="accent6"/>
          </a:lnRef>
          <a:fillRef idx="0">
            <a:schemeClr val="accent6"/>
          </a:fillRef>
          <a:effectRef idx="0">
            <a:schemeClr val="accent6"/>
          </a:effectRef>
          <a:fontRef idx="minor">
            <a:schemeClr val="tx1"/>
          </a:fontRef>
        </p:style>
      </p:cxnSp>
      <p:sp>
        <p:nvSpPr>
          <p:cNvPr id="15" name="Rectangle: Rounded Corners 14">
            <a:extLst>
              <a:ext uri="{FF2B5EF4-FFF2-40B4-BE49-F238E27FC236}">
                <a16:creationId xmlns:a16="http://schemas.microsoft.com/office/drawing/2014/main" id="{A6B49A0D-03E9-7D51-A0F9-BBEFA04C1124}"/>
              </a:ext>
            </a:extLst>
          </p:cNvPr>
          <p:cNvSpPr/>
          <p:nvPr/>
        </p:nvSpPr>
        <p:spPr>
          <a:xfrm>
            <a:off x="7032968" y="3197053"/>
            <a:ext cx="124224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6" name="Rectangle: Rounded Corners 15">
            <a:extLst>
              <a:ext uri="{FF2B5EF4-FFF2-40B4-BE49-F238E27FC236}">
                <a16:creationId xmlns:a16="http://schemas.microsoft.com/office/drawing/2014/main" id="{4022A057-AF90-B6F2-7CE0-082DDF240910}"/>
              </a:ext>
            </a:extLst>
          </p:cNvPr>
          <p:cNvSpPr/>
          <p:nvPr/>
        </p:nvSpPr>
        <p:spPr>
          <a:xfrm>
            <a:off x="7033567" y="357849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3 month supply</a:t>
            </a:r>
          </a:p>
        </p:txBody>
      </p:sp>
      <p:cxnSp>
        <p:nvCxnSpPr>
          <p:cNvPr id="17" name="Straight Connector 16">
            <a:extLst>
              <a:ext uri="{FF2B5EF4-FFF2-40B4-BE49-F238E27FC236}">
                <a16:creationId xmlns:a16="http://schemas.microsoft.com/office/drawing/2014/main" id="{E9BEBAEB-4315-F3C8-4AE6-497EBD216BA8}"/>
              </a:ext>
            </a:extLst>
          </p:cNvPr>
          <p:cNvCxnSpPr>
            <a:cxnSpLocks/>
            <a:stCxn id="18" idx="1"/>
            <a:endCxn id="49" idx="0"/>
          </p:cNvCxnSpPr>
          <p:nvPr/>
        </p:nvCxnSpPr>
        <p:spPr>
          <a:xfrm>
            <a:off x="9458023" y="4354812"/>
            <a:ext cx="35049" cy="1600067"/>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Rectangle: Rounded Corners 17">
            <a:extLst>
              <a:ext uri="{FF2B5EF4-FFF2-40B4-BE49-F238E27FC236}">
                <a16:creationId xmlns:a16="http://schemas.microsoft.com/office/drawing/2014/main" id="{E2BD2ECC-0536-1E82-7110-D233CC1BC500}"/>
              </a:ext>
            </a:extLst>
          </p:cNvPr>
          <p:cNvSpPr/>
          <p:nvPr/>
        </p:nvSpPr>
        <p:spPr>
          <a:xfrm>
            <a:off x="9458023" y="4201901"/>
            <a:ext cx="1289993"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9" name="Rectangle: Rounded Corners 18">
            <a:extLst>
              <a:ext uri="{FF2B5EF4-FFF2-40B4-BE49-F238E27FC236}">
                <a16:creationId xmlns:a16="http://schemas.microsoft.com/office/drawing/2014/main" id="{25B821CF-3E49-3B0B-94ED-1643E4DE37B0}"/>
              </a:ext>
            </a:extLst>
          </p:cNvPr>
          <p:cNvSpPr/>
          <p:nvPr/>
        </p:nvSpPr>
        <p:spPr>
          <a:xfrm>
            <a:off x="9458023" y="4622596"/>
            <a:ext cx="178255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Method switch</a:t>
            </a:r>
          </a:p>
        </p:txBody>
      </p:sp>
      <p:cxnSp>
        <p:nvCxnSpPr>
          <p:cNvPr id="33" name="Straight Connector 32">
            <a:extLst>
              <a:ext uri="{FF2B5EF4-FFF2-40B4-BE49-F238E27FC236}">
                <a16:creationId xmlns:a16="http://schemas.microsoft.com/office/drawing/2014/main" id="{A0CB0566-9EC0-F5AA-10F0-6985E0BA71C3}"/>
              </a:ext>
            </a:extLst>
          </p:cNvPr>
          <p:cNvCxnSpPr>
            <a:cxnSpLocks/>
          </p:cNvCxnSpPr>
          <p:nvPr/>
        </p:nvCxnSpPr>
        <p:spPr>
          <a:xfrm>
            <a:off x="3652810" y="3380787"/>
            <a:ext cx="0" cy="2626031"/>
          </a:xfrm>
          <a:prstGeom prst="line">
            <a:avLst/>
          </a:prstGeom>
          <a:ln/>
        </p:spPr>
        <p:style>
          <a:lnRef idx="1">
            <a:schemeClr val="accent6"/>
          </a:lnRef>
          <a:fillRef idx="0">
            <a:schemeClr val="accent6"/>
          </a:fillRef>
          <a:effectRef idx="0">
            <a:schemeClr val="accent6"/>
          </a:effectRef>
          <a:fontRef idx="minor">
            <a:schemeClr val="tx1"/>
          </a:fontRef>
        </p:style>
      </p:cxnSp>
      <p:sp>
        <p:nvSpPr>
          <p:cNvPr id="34" name="Rectangle: Rounded Corners 33">
            <a:extLst>
              <a:ext uri="{FF2B5EF4-FFF2-40B4-BE49-F238E27FC236}">
                <a16:creationId xmlns:a16="http://schemas.microsoft.com/office/drawing/2014/main" id="{A1BD97C8-6B5D-CB8C-B908-9F590F18AA5A}"/>
              </a:ext>
            </a:extLst>
          </p:cNvPr>
          <p:cNvSpPr/>
          <p:nvPr/>
        </p:nvSpPr>
        <p:spPr>
          <a:xfrm>
            <a:off x="2406709" y="3227876"/>
            <a:ext cx="1246101"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35" name="Rectangle: Rounded Corners 34">
            <a:extLst>
              <a:ext uri="{FF2B5EF4-FFF2-40B4-BE49-F238E27FC236}">
                <a16:creationId xmlns:a16="http://schemas.microsoft.com/office/drawing/2014/main" id="{ECC2411E-C8AA-01CD-3F94-06ACEBBCB243}"/>
              </a:ext>
            </a:extLst>
          </p:cNvPr>
          <p:cNvSpPr/>
          <p:nvPr/>
        </p:nvSpPr>
        <p:spPr>
          <a:xfrm>
            <a:off x="1825033" y="3616562"/>
            <a:ext cx="182777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3 month supply</a:t>
            </a:r>
          </a:p>
        </p:txBody>
      </p:sp>
    </p:spTree>
    <p:extLst>
      <p:ext uri="{BB962C8B-B14F-4D97-AF65-F5344CB8AC3E}">
        <p14:creationId xmlns:p14="http://schemas.microsoft.com/office/powerpoint/2010/main" val="1057588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DC1AF72-30EB-84CB-DFD5-BD4937D1F545}"/>
              </a:ext>
            </a:extLst>
          </p:cNvPr>
          <p:cNvCxnSpPr>
            <a:cxnSpLocks/>
            <a:stCxn id="39" idx="2"/>
            <a:endCxn id="32" idx="1"/>
          </p:cNvCxnSpPr>
          <p:nvPr/>
        </p:nvCxnSpPr>
        <p:spPr>
          <a:xfrm>
            <a:off x="1978476" y="1768011"/>
            <a:ext cx="35092" cy="3897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Left Bracket 31">
            <a:extLst>
              <a:ext uri="{FF2B5EF4-FFF2-40B4-BE49-F238E27FC236}">
                <a16:creationId xmlns:a16="http://schemas.microsoft.com/office/drawing/2014/main" id="{555FF0FF-3B38-F309-6E60-8749D3F71C90}"/>
              </a:ext>
            </a:extLst>
          </p:cNvPr>
          <p:cNvSpPr/>
          <p:nvPr/>
        </p:nvSpPr>
        <p:spPr>
          <a:xfrm rot="5400000">
            <a:off x="1860658" y="4998757"/>
            <a:ext cx="305820" cy="1640227"/>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73999126-55EB-C05A-D375-641378993A59}"/>
              </a:ext>
            </a:extLst>
          </p:cNvPr>
          <p:cNvSpPr txBox="1"/>
          <p:nvPr/>
        </p:nvSpPr>
        <p:spPr>
          <a:xfrm>
            <a:off x="1064587" y="1325337"/>
            <a:ext cx="1827777" cy="442674"/>
          </a:xfrm>
          <a:prstGeom prst="roundRect">
            <a:avLst/>
          </a:prstGeom>
          <a:solidFill>
            <a:srgbClr val="DEF1F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indent="0" algn="ctr">
              <a:buNone/>
            </a:pPr>
            <a:r>
              <a:rPr lang="en-US" sz="2000" dirty="0">
                <a:solidFill>
                  <a:schemeClr val="accent1"/>
                </a:solidFill>
              </a:rPr>
              <a:t>PrEP_NEW =1</a:t>
            </a:r>
          </a:p>
        </p:txBody>
      </p:sp>
      <p:sp>
        <p:nvSpPr>
          <p:cNvPr id="3" name="Title 2">
            <a:extLst>
              <a:ext uri="{FF2B5EF4-FFF2-40B4-BE49-F238E27FC236}">
                <a16:creationId xmlns:a16="http://schemas.microsoft.com/office/drawing/2014/main" id="{A7592416-A3B2-D7C3-E9DF-8E23B233796B}"/>
              </a:ext>
            </a:extLst>
          </p:cNvPr>
          <p:cNvSpPr>
            <a:spLocks noGrp="1"/>
          </p:cNvSpPr>
          <p:nvPr>
            <p:ph type="title"/>
          </p:nvPr>
        </p:nvSpPr>
        <p:spPr/>
        <p:txBody>
          <a:bodyPr/>
          <a:lstStyle/>
          <a:p>
            <a:r>
              <a:rPr lang="en-US" dirty="0"/>
              <a:t>Issues with the Current Indicators, example</a:t>
            </a:r>
          </a:p>
        </p:txBody>
      </p:sp>
      <p:cxnSp>
        <p:nvCxnSpPr>
          <p:cNvPr id="5" name="Straight Connector 4">
            <a:extLst>
              <a:ext uri="{FF2B5EF4-FFF2-40B4-BE49-F238E27FC236}">
                <a16:creationId xmlns:a16="http://schemas.microsoft.com/office/drawing/2014/main" id="{700892E4-2A1F-AC16-9638-E13F7B7923D7}"/>
              </a:ext>
            </a:extLst>
          </p:cNvPr>
          <p:cNvCxnSpPr>
            <a:cxnSpLocks/>
          </p:cNvCxnSpPr>
          <p:nvPr/>
        </p:nvCxnSpPr>
        <p:spPr>
          <a:xfrm>
            <a:off x="1088136" y="6035040"/>
            <a:ext cx="93284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5">
            <a:extLst>
              <a:ext uri="{FF2B5EF4-FFF2-40B4-BE49-F238E27FC236}">
                <a16:creationId xmlns:a16="http://schemas.microsoft.com/office/drawing/2014/main" id="{405FE6E8-728A-B4C2-70BD-5C853DE5B5F9}"/>
              </a:ext>
            </a:extLst>
          </p:cNvPr>
          <p:cNvSpPr txBox="1"/>
          <p:nvPr/>
        </p:nvSpPr>
        <p:spPr>
          <a:xfrm rot="3044210">
            <a:off x="816820" y="6499844"/>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Jan</a:t>
            </a:r>
          </a:p>
        </p:txBody>
      </p:sp>
      <p:sp>
        <p:nvSpPr>
          <p:cNvPr id="21" name="TextBox 6">
            <a:extLst>
              <a:ext uri="{FF2B5EF4-FFF2-40B4-BE49-F238E27FC236}">
                <a16:creationId xmlns:a16="http://schemas.microsoft.com/office/drawing/2014/main" id="{AC86D1D9-2999-490D-AABB-AEEAFB8F5C84}"/>
              </a:ext>
            </a:extLst>
          </p:cNvPr>
          <p:cNvSpPr txBox="1"/>
          <p:nvPr/>
        </p:nvSpPr>
        <p:spPr>
          <a:xfrm rot="3044210">
            <a:off x="1715217" y="6368713"/>
            <a:ext cx="1108062" cy="3638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Feb</a:t>
            </a:r>
          </a:p>
        </p:txBody>
      </p:sp>
      <p:sp>
        <p:nvSpPr>
          <p:cNvPr id="22" name="TextBox 7">
            <a:extLst>
              <a:ext uri="{FF2B5EF4-FFF2-40B4-BE49-F238E27FC236}">
                <a16:creationId xmlns:a16="http://schemas.microsoft.com/office/drawing/2014/main" id="{7FB870D8-F8D9-4568-85CB-00B46AC8DBBC}"/>
              </a:ext>
            </a:extLst>
          </p:cNvPr>
          <p:cNvSpPr txBox="1"/>
          <p:nvPr/>
        </p:nvSpPr>
        <p:spPr>
          <a:xfrm rot="3044210">
            <a:off x="2484113" y="6499729"/>
            <a:ext cx="1508760" cy="3600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Mar</a:t>
            </a:r>
          </a:p>
        </p:txBody>
      </p:sp>
      <p:sp>
        <p:nvSpPr>
          <p:cNvPr id="23" name="TextBox 8">
            <a:extLst>
              <a:ext uri="{FF2B5EF4-FFF2-40B4-BE49-F238E27FC236}">
                <a16:creationId xmlns:a16="http://schemas.microsoft.com/office/drawing/2014/main" id="{C23DDBEC-CFD3-4939-9911-6B811DA7960B}"/>
              </a:ext>
            </a:extLst>
          </p:cNvPr>
          <p:cNvSpPr txBox="1"/>
          <p:nvPr/>
        </p:nvSpPr>
        <p:spPr>
          <a:xfrm rot="3044210">
            <a:off x="3437100" y="6203824"/>
            <a:ext cx="757037" cy="3867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Apr</a:t>
            </a:r>
          </a:p>
        </p:txBody>
      </p:sp>
      <p:sp>
        <p:nvSpPr>
          <p:cNvPr id="24" name="TextBox 9">
            <a:extLst>
              <a:ext uri="{FF2B5EF4-FFF2-40B4-BE49-F238E27FC236}">
                <a16:creationId xmlns:a16="http://schemas.microsoft.com/office/drawing/2014/main" id="{3D1D7A05-1ED3-41E4-82A8-9B0186C64825}"/>
              </a:ext>
            </a:extLst>
          </p:cNvPr>
          <p:cNvSpPr txBox="1"/>
          <p:nvPr/>
        </p:nvSpPr>
        <p:spPr>
          <a:xfrm rot="3044210">
            <a:off x="4122052" y="652464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a:t>May</a:t>
            </a:r>
          </a:p>
        </p:txBody>
      </p:sp>
      <p:sp>
        <p:nvSpPr>
          <p:cNvPr id="25" name="TextBox 10">
            <a:extLst>
              <a:ext uri="{FF2B5EF4-FFF2-40B4-BE49-F238E27FC236}">
                <a16:creationId xmlns:a16="http://schemas.microsoft.com/office/drawing/2014/main" id="{BFF1D206-88A7-46D5-B330-1891851CED1A}"/>
              </a:ext>
            </a:extLst>
          </p:cNvPr>
          <p:cNvSpPr txBox="1"/>
          <p:nvPr/>
        </p:nvSpPr>
        <p:spPr>
          <a:xfrm rot="3044210">
            <a:off x="5104264" y="6230991"/>
            <a:ext cx="79045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Jun</a:t>
            </a:r>
          </a:p>
        </p:txBody>
      </p:sp>
      <p:sp>
        <p:nvSpPr>
          <p:cNvPr id="26" name="TextBox 11">
            <a:extLst>
              <a:ext uri="{FF2B5EF4-FFF2-40B4-BE49-F238E27FC236}">
                <a16:creationId xmlns:a16="http://schemas.microsoft.com/office/drawing/2014/main" id="{CD3DD08C-B6F1-4A8F-BAC5-92EA627CEE01}"/>
              </a:ext>
            </a:extLst>
          </p:cNvPr>
          <p:cNvSpPr txBox="1"/>
          <p:nvPr/>
        </p:nvSpPr>
        <p:spPr>
          <a:xfrm rot="3044210">
            <a:off x="6013551" y="6162131"/>
            <a:ext cx="60842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July</a:t>
            </a:r>
          </a:p>
        </p:txBody>
      </p:sp>
      <p:sp>
        <p:nvSpPr>
          <p:cNvPr id="27" name="TextBox 12">
            <a:extLst>
              <a:ext uri="{FF2B5EF4-FFF2-40B4-BE49-F238E27FC236}">
                <a16:creationId xmlns:a16="http://schemas.microsoft.com/office/drawing/2014/main" id="{27C24F8E-D20B-49D9-BD36-B4F2762522AC}"/>
              </a:ext>
            </a:extLst>
          </p:cNvPr>
          <p:cNvSpPr txBox="1"/>
          <p:nvPr/>
        </p:nvSpPr>
        <p:spPr>
          <a:xfrm rot="3044210">
            <a:off x="6807685" y="6256384"/>
            <a:ext cx="88725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Aug</a:t>
            </a:r>
          </a:p>
        </p:txBody>
      </p:sp>
      <p:sp>
        <p:nvSpPr>
          <p:cNvPr id="28" name="TextBox 13">
            <a:extLst>
              <a:ext uri="{FF2B5EF4-FFF2-40B4-BE49-F238E27FC236}">
                <a16:creationId xmlns:a16="http://schemas.microsoft.com/office/drawing/2014/main" id="{2E103BA7-0DF6-4823-B2F4-C4B10D89CB22}"/>
              </a:ext>
            </a:extLst>
          </p:cNvPr>
          <p:cNvSpPr txBox="1"/>
          <p:nvPr/>
        </p:nvSpPr>
        <p:spPr>
          <a:xfrm rot="3044210">
            <a:off x="7537907" y="6502673"/>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Sep</a:t>
            </a:r>
          </a:p>
        </p:txBody>
      </p:sp>
      <p:sp>
        <p:nvSpPr>
          <p:cNvPr id="29" name="TextBox 14">
            <a:extLst>
              <a:ext uri="{FF2B5EF4-FFF2-40B4-BE49-F238E27FC236}">
                <a16:creationId xmlns:a16="http://schemas.microsoft.com/office/drawing/2014/main" id="{10E34E91-FD61-43E6-94D3-DE808545106C}"/>
              </a:ext>
            </a:extLst>
          </p:cNvPr>
          <p:cNvSpPr txBox="1"/>
          <p:nvPr/>
        </p:nvSpPr>
        <p:spPr>
          <a:xfrm rot="3044210">
            <a:off x="8485839" y="6290001"/>
            <a:ext cx="101461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Oct</a:t>
            </a:r>
          </a:p>
        </p:txBody>
      </p:sp>
      <p:sp>
        <p:nvSpPr>
          <p:cNvPr id="30" name="TextBox 15">
            <a:extLst>
              <a:ext uri="{FF2B5EF4-FFF2-40B4-BE49-F238E27FC236}">
                <a16:creationId xmlns:a16="http://schemas.microsoft.com/office/drawing/2014/main" id="{658E3CB7-6C16-47CD-B236-93806A1119A0}"/>
              </a:ext>
            </a:extLst>
          </p:cNvPr>
          <p:cNvSpPr txBox="1"/>
          <p:nvPr/>
        </p:nvSpPr>
        <p:spPr>
          <a:xfrm rot="3044210">
            <a:off x="9172627" y="650712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Nov</a:t>
            </a:r>
          </a:p>
        </p:txBody>
      </p:sp>
      <p:sp>
        <p:nvSpPr>
          <p:cNvPr id="31" name="TextBox 16">
            <a:extLst>
              <a:ext uri="{FF2B5EF4-FFF2-40B4-BE49-F238E27FC236}">
                <a16:creationId xmlns:a16="http://schemas.microsoft.com/office/drawing/2014/main" id="{AFB05005-14E5-443D-912B-2EE3C0F13927}"/>
              </a:ext>
            </a:extLst>
          </p:cNvPr>
          <p:cNvSpPr txBox="1"/>
          <p:nvPr/>
        </p:nvSpPr>
        <p:spPr>
          <a:xfrm rot="3044210">
            <a:off x="10091017" y="6384981"/>
            <a:ext cx="126593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Dec</a:t>
            </a:r>
          </a:p>
        </p:txBody>
      </p:sp>
      <p:sp>
        <p:nvSpPr>
          <p:cNvPr id="36" name="Oval 35">
            <a:extLst>
              <a:ext uri="{FF2B5EF4-FFF2-40B4-BE49-F238E27FC236}">
                <a16:creationId xmlns:a16="http://schemas.microsoft.com/office/drawing/2014/main" id="{3BD0B449-6E3D-E1B7-453D-F954CC1F14BA}"/>
              </a:ext>
            </a:extLst>
          </p:cNvPr>
          <p:cNvSpPr/>
          <p:nvPr/>
        </p:nvSpPr>
        <p:spPr>
          <a:xfrm>
            <a:off x="1064587" y="594388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82E6A4-058E-4BDC-017E-ED6CCDDE4759}"/>
              </a:ext>
            </a:extLst>
          </p:cNvPr>
          <p:cNvSpPr/>
          <p:nvPr/>
        </p:nvSpPr>
        <p:spPr>
          <a:xfrm>
            <a:off x="10247866" y="595487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2596A4B-1149-5555-19C2-EA077137F2D1}"/>
              </a:ext>
            </a:extLst>
          </p:cNvPr>
          <p:cNvSpPr/>
          <p:nvPr/>
        </p:nvSpPr>
        <p:spPr>
          <a:xfrm>
            <a:off x="1899881" y="594464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4948BE4-1CC8-337D-DA55-8D462A899348}"/>
              </a:ext>
            </a:extLst>
          </p:cNvPr>
          <p:cNvSpPr/>
          <p:nvPr/>
        </p:nvSpPr>
        <p:spPr>
          <a:xfrm>
            <a:off x="2742798" y="5945458"/>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6DEFB09-9273-1716-4854-A3F7A09427A9}"/>
              </a:ext>
            </a:extLst>
          </p:cNvPr>
          <p:cNvSpPr/>
          <p:nvPr/>
        </p:nvSpPr>
        <p:spPr>
          <a:xfrm>
            <a:off x="3568664" y="5955645"/>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B7A37AE-CDA8-F748-01D5-53CE36E8E5E7}"/>
              </a:ext>
            </a:extLst>
          </p:cNvPr>
          <p:cNvSpPr/>
          <p:nvPr/>
        </p:nvSpPr>
        <p:spPr>
          <a:xfrm>
            <a:off x="4404718" y="594312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B6021B2-D9DB-00CF-833C-4CA81C71EE98}"/>
              </a:ext>
            </a:extLst>
          </p:cNvPr>
          <p:cNvSpPr/>
          <p:nvPr/>
        </p:nvSpPr>
        <p:spPr>
          <a:xfrm>
            <a:off x="5221157" y="5953310"/>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BB4A2DF-5FCC-FB90-FFB5-67DE0707622B}"/>
              </a:ext>
            </a:extLst>
          </p:cNvPr>
          <p:cNvSpPr/>
          <p:nvPr/>
        </p:nvSpPr>
        <p:spPr>
          <a:xfrm>
            <a:off x="6096382" y="595563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46E626-F5BD-A804-D91C-E31608CBBAF9}"/>
              </a:ext>
            </a:extLst>
          </p:cNvPr>
          <p:cNvSpPr/>
          <p:nvPr/>
        </p:nvSpPr>
        <p:spPr>
          <a:xfrm>
            <a:off x="6948726" y="5956454"/>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1C9118-7704-4211-E3CD-BC4EAFF4D7C6}"/>
              </a:ext>
            </a:extLst>
          </p:cNvPr>
          <p:cNvSpPr/>
          <p:nvPr/>
        </p:nvSpPr>
        <p:spPr>
          <a:xfrm>
            <a:off x="7755738" y="5957214"/>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72B91F8-527B-865B-6CFB-7BBE5C0A72B5}"/>
              </a:ext>
            </a:extLst>
          </p:cNvPr>
          <p:cNvSpPr/>
          <p:nvPr/>
        </p:nvSpPr>
        <p:spPr>
          <a:xfrm>
            <a:off x="8591792" y="5954119"/>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D2B97F-732A-AB32-AE9D-A6454D33BA7C}"/>
              </a:ext>
            </a:extLst>
          </p:cNvPr>
          <p:cNvSpPr/>
          <p:nvPr/>
        </p:nvSpPr>
        <p:spPr>
          <a:xfrm>
            <a:off x="9408231" y="595487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4BDD9AC8-CF7D-7D86-98B6-A0CA91E2DE7B}"/>
              </a:ext>
            </a:extLst>
          </p:cNvPr>
          <p:cNvCxnSpPr>
            <a:cxnSpLocks/>
            <a:stCxn id="4" idx="3"/>
            <a:endCxn id="41" idx="0"/>
          </p:cNvCxnSpPr>
          <p:nvPr/>
        </p:nvCxnSpPr>
        <p:spPr>
          <a:xfrm flipH="1">
            <a:off x="2827639" y="4373857"/>
            <a:ext cx="4311" cy="1571601"/>
          </a:xfrm>
          <a:prstGeom prst="line">
            <a:avLst/>
          </a:prstGeom>
          <a:ln/>
        </p:spPr>
        <p:style>
          <a:lnRef idx="1">
            <a:schemeClr val="accent6"/>
          </a:lnRef>
          <a:fillRef idx="0">
            <a:schemeClr val="accent6"/>
          </a:fillRef>
          <a:effectRef idx="0">
            <a:schemeClr val="accent6"/>
          </a:effectRef>
          <a:fontRef idx="minor">
            <a:schemeClr val="tx1"/>
          </a:fontRef>
        </p:style>
      </p:cxnSp>
      <p:sp>
        <p:nvSpPr>
          <p:cNvPr id="4" name="Rectangle: Rounded Corners 3">
            <a:extLst>
              <a:ext uri="{FF2B5EF4-FFF2-40B4-BE49-F238E27FC236}">
                <a16:creationId xmlns:a16="http://schemas.microsoft.com/office/drawing/2014/main" id="{88B3867D-D73F-92C6-A05D-00EEF645671F}"/>
              </a:ext>
            </a:extLst>
          </p:cNvPr>
          <p:cNvSpPr/>
          <p:nvPr/>
        </p:nvSpPr>
        <p:spPr>
          <a:xfrm>
            <a:off x="645366" y="4220946"/>
            <a:ext cx="2186584"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Oral PrEP initiation</a:t>
            </a:r>
          </a:p>
        </p:txBody>
      </p:sp>
      <p:sp>
        <p:nvSpPr>
          <p:cNvPr id="6" name="Rectangle: Rounded Corners 5">
            <a:extLst>
              <a:ext uri="{FF2B5EF4-FFF2-40B4-BE49-F238E27FC236}">
                <a16:creationId xmlns:a16="http://schemas.microsoft.com/office/drawing/2014/main" id="{52C61B68-CA8F-3A86-0777-CDDFA71B05D2}"/>
              </a:ext>
            </a:extLst>
          </p:cNvPr>
          <p:cNvSpPr/>
          <p:nvPr/>
        </p:nvSpPr>
        <p:spPr>
          <a:xfrm>
            <a:off x="1003800" y="4649170"/>
            <a:ext cx="1828800" cy="27933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1 month supply</a:t>
            </a:r>
          </a:p>
        </p:txBody>
      </p:sp>
      <p:cxnSp>
        <p:nvCxnSpPr>
          <p:cNvPr id="11" name="Straight Connector 10">
            <a:extLst>
              <a:ext uri="{FF2B5EF4-FFF2-40B4-BE49-F238E27FC236}">
                <a16:creationId xmlns:a16="http://schemas.microsoft.com/office/drawing/2014/main" id="{598573E5-A42E-6725-D446-47B313BFBD56}"/>
              </a:ext>
            </a:extLst>
          </p:cNvPr>
          <p:cNvCxnSpPr>
            <a:cxnSpLocks/>
            <a:stCxn id="12" idx="3"/>
            <a:endCxn id="45" idx="0"/>
          </p:cNvCxnSpPr>
          <p:nvPr/>
        </p:nvCxnSpPr>
        <p:spPr>
          <a:xfrm>
            <a:off x="6176295" y="4336518"/>
            <a:ext cx="4928" cy="1619121"/>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Rectangle: Rounded Corners 11">
            <a:extLst>
              <a:ext uri="{FF2B5EF4-FFF2-40B4-BE49-F238E27FC236}">
                <a16:creationId xmlns:a16="http://schemas.microsoft.com/office/drawing/2014/main" id="{42DF1639-9072-46C9-A14E-547D138F10F7}"/>
              </a:ext>
            </a:extLst>
          </p:cNvPr>
          <p:cNvSpPr/>
          <p:nvPr/>
        </p:nvSpPr>
        <p:spPr>
          <a:xfrm>
            <a:off x="4816175" y="4183607"/>
            <a:ext cx="136012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3" name="Rectangle: Rounded Corners 12">
            <a:extLst>
              <a:ext uri="{FF2B5EF4-FFF2-40B4-BE49-F238E27FC236}">
                <a16:creationId xmlns:a16="http://schemas.microsoft.com/office/drawing/2014/main" id="{D0CE5C59-D89B-3A87-AE2F-B7EBB65D7CAF}"/>
              </a:ext>
            </a:extLst>
          </p:cNvPr>
          <p:cNvSpPr/>
          <p:nvPr/>
        </p:nvSpPr>
        <p:spPr>
          <a:xfrm>
            <a:off x="4352423" y="458400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1 month supply</a:t>
            </a:r>
          </a:p>
        </p:txBody>
      </p:sp>
      <p:cxnSp>
        <p:nvCxnSpPr>
          <p:cNvPr id="14" name="Straight Connector 13">
            <a:extLst>
              <a:ext uri="{FF2B5EF4-FFF2-40B4-BE49-F238E27FC236}">
                <a16:creationId xmlns:a16="http://schemas.microsoft.com/office/drawing/2014/main" id="{751FD6B2-3065-84DD-8369-01E98BF09740}"/>
              </a:ext>
            </a:extLst>
          </p:cNvPr>
          <p:cNvCxnSpPr>
            <a:cxnSpLocks/>
            <a:stCxn id="15" idx="1"/>
            <a:endCxn id="46" idx="0"/>
          </p:cNvCxnSpPr>
          <p:nvPr/>
        </p:nvCxnSpPr>
        <p:spPr>
          <a:xfrm>
            <a:off x="7032968" y="3349964"/>
            <a:ext cx="599" cy="2606490"/>
          </a:xfrm>
          <a:prstGeom prst="line">
            <a:avLst/>
          </a:prstGeom>
          <a:ln/>
        </p:spPr>
        <p:style>
          <a:lnRef idx="1">
            <a:schemeClr val="accent6"/>
          </a:lnRef>
          <a:fillRef idx="0">
            <a:schemeClr val="accent6"/>
          </a:fillRef>
          <a:effectRef idx="0">
            <a:schemeClr val="accent6"/>
          </a:effectRef>
          <a:fontRef idx="minor">
            <a:schemeClr val="tx1"/>
          </a:fontRef>
        </p:style>
      </p:cxnSp>
      <p:sp>
        <p:nvSpPr>
          <p:cNvPr id="15" name="Rectangle: Rounded Corners 14">
            <a:extLst>
              <a:ext uri="{FF2B5EF4-FFF2-40B4-BE49-F238E27FC236}">
                <a16:creationId xmlns:a16="http://schemas.microsoft.com/office/drawing/2014/main" id="{A6B49A0D-03E9-7D51-A0F9-BBEFA04C1124}"/>
              </a:ext>
            </a:extLst>
          </p:cNvPr>
          <p:cNvSpPr/>
          <p:nvPr/>
        </p:nvSpPr>
        <p:spPr>
          <a:xfrm>
            <a:off x="7032968" y="3197053"/>
            <a:ext cx="124224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6" name="Rectangle: Rounded Corners 15">
            <a:extLst>
              <a:ext uri="{FF2B5EF4-FFF2-40B4-BE49-F238E27FC236}">
                <a16:creationId xmlns:a16="http://schemas.microsoft.com/office/drawing/2014/main" id="{4022A057-AF90-B6F2-7CE0-082DDF240910}"/>
              </a:ext>
            </a:extLst>
          </p:cNvPr>
          <p:cNvSpPr/>
          <p:nvPr/>
        </p:nvSpPr>
        <p:spPr>
          <a:xfrm>
            <a:off x="7033567" y="357849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3 month supply</a:t>
            </a:r>
          </a:p>
        </p:txBody>
      </p:sp>
      <p:cxnSp>
        <p:nvCxnSpPr>
          <p:cNvPr id="17" name="Straight Connector 16">
            <a:extLst>
              <a:ext uri="{FF2B5EF4-FFF2-40B4-BE49-F238E27FC236}">
                <a16:creationId xmlns:a16="http://schemas.microsoft.com/office/drawing/2014/main" id="{E9BEBAEB-4315-F3C8-4AE6-497EBD216BA8}"/>
              </a:ext>
            </a:extLst>
          </p:cNvPr>
          <p:cNvCxnSpPr>
            <a:cxnSpLocks/>
            <a:stCxn id="18" idx="1"/>
            <a:endCxn id="49" idx="0"/>
          </p:cNvCxnSpPr>
          <p:nvPr/>
        </p:nvCxnSpPr>
        <p:spPr>
          <a:xfrm>
            <a:off x="9458023" y="4354812"/>
            <a:ext cx="35049" cy="1600067"/>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Rectangle: Rounded Corners 17">
            <a:extLst>
              <a:ext uri="{FF2B5EF4-FFF2-40B4-BE49-F238E27FC236}">
                <a16:creationId xmlns:a16="http://schemas.microsoft.com/office/drawing/2014/main" id="{E2BD2ECC-0536-1E82-7110-D233CC1BC500}"/>
              </a:ext>
            </a:extLst>
          </p:cNvPr>
          <p:cNvSpPr/>
          <p:nvPr/>
        </p:nvSpPr>
        <p:spPr>
          <a:xfrm>
            <a:off x="9458023" y="4201901"/>
            <a:ext cx="1289993"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9" name="Rectangle: Rounded Corners 18">
            <a:extLst>
              <a:ext uri="{FF2B5EF4-FFF2-40B4-BE49-F238E27FC236}">
                <a16:creationId xmlns:a16="http://schemas.microsoft.com/office/drawing/2014/main" id="{25B821CF-3E49-3B0B-94ED-1643E4DE37B0}"/>
              </a:ext>
            </a:extLst>
          </p:cNvPr>
          <p:cNvSpPr/>
          <p:nvPr/>
        </p:nvSpPr>
        <p:spPr>
          <a:xfrm>
            <a:off x="9458023" y="4622596"/>
            <a:ext cx="178255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Method switch</a:t>
            </a:r>
          </a:p>
        </p:txBody>
      </p:sp>
      <p:cxnSp>
        <p:nvCxnSpPr>
          <p:cNvPr id="33" name="Straight Connector 32">
            <a:extLst>
              <a:ext uri="{FF2B5EF4-FFF2-40B4-BE49-F238E27FC236}">
                <a16:creationId xmlns:a16="http://schemas.microsoft.com/office/drawing/2014/main" id="{A0CB0566-9EC0-F5AA-10F0-6985E0BA71C3}"/>
              </a:ext>
            </a:extLst>
          </p:cNvPr>
          <p:cNvCxnSpPr>
            <a:cxnSpLocks/>
          </p:cNvCxnSpPr>
          <p:nvPr/>
        </p:nvCxnSpPr>
        <p:spPr>
          <a:xfrm>
            <a:off x="3652810" y="3380787"/>
            <a:ext cx="0" cy="2626031"/>
          </a:xfrm>
          <a:prstGeom prst="line">
            <a:avLst/>
          </a:prstGeom>
          <a:ln/>
        </p:spPr>
        <p:style>
          <a:lnRef idx="1">
            <a:schemeClr val="accent6"/>
          </a:lnRef>
          <a:fillRef idx="0">
            <a:schemeClr val="accent6"/>
          </a:fillRef>
          <a:effectRef idx="0">
            <a:schemeClr val="accent6"/>
          </a:effectRef>
          <a:fontRef idx="minor">
            <a:schemeClr val="tx1"/>
          </a:fontRef>
        </p:style>
      </p:cxnSp>
      <p:sp>
        <p:nvSpPr>
          <p:cNvPr id="34" name="Rectangle: Rounded Corners 33">
            <a:extLst>
              <a:ext uri="{FF2B5EF4-FFF2-40B4-BE49-F238E27FC236}">
                <a16:creationId xmlns:a16="http://schemas.microsoft.com/office/drawing/2014/main" id="{A1BD97C8-6B5D-CB8C-B908-9F590F18AA5A}"/>
              </a:ext>
            </a:extLst>
          </p:cNvPr>
          <p:cNvSpPr/>
          <p:nvPr/>
        </p:nvSpPr>
        <p:spPr>
          <a:xfrm>
            <a:off x="2406709" y="3227876"/>
            <a:ext cx="1246101"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35" name="Rectangle: Rounded Corners 34">
            <a:extLst>
              <a:ext uri="{FF2B5EF4-FFF2-40B4-BE49-F238E27FC236}">
                <a16:creationId xmlns:a16="http://schemas.microsoft.com/office/drawing/2014/main" id="{ECC2411E-C8AA-01CD-3F94-06ACEBBCB243}"/>
              </a:ext>
            </a:extLst>
          </p:cNvPr>
          <p:cNvSpPr/>
          <p:nvPr/>
        </p:nvSpPr>
        <p:spPr>
          <a:xfrm>
            <a:off x="1825033" y="3616562"/>
            <a:ext cx="182777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3 month supply</a:t>
            </a:r>
          </a:p>
        </p:txBody>
      </p:sp>
      <p:sp>
        <p:nvSpPr>
          <p:cNvPr id="9" name="TextBox 8">
            <a:extLst>
              <a:ext uri="{FF2B5EF4-FFF2-40B4-BE49-F238E27FC236}">
                <a16:creationId xmlns:a16="http://schemas.microsoft.com/office/drawing/2014/main" id="{55BEB8F1-A743-1653-ADE8-C85666068424}"/>
              </a:ext>
            </a:extLst>
          </p:cNvPr>
          <p:cNvSpPr txBox="1"/>
          <p:nvPr/>
        </p:nvSpPr>
        <p:spPr>
          <a:xfrm>
            <a:off x="3030453" y="1237872"/>
            <a:ext cx="4221387" cy="707886"/>
          </a:xfrm>
          <a:prstGeom prst="rect">
            <a:avLst/>
          </a:prstGeom>
          <a:noFill/>
        </p:spPr>
        <p:txBody>
          <a:bodyPr wrap="square" rtlCol="0">
            <a:spAutoFit/>
          </a:bodyPr>
          <a:lstStyle/>
          <a:p>
            <a:r>
              <a:rPr lang="en-US" sz="2000" b="1" dirty="0">
                <a:solidFill>
                  <a:schemeClr val="accent1"/>
                </a:solidFill>
              </a:rPr>
              <a:t>Correct! </a:t>
            </a:r>
            <a:r>
              <a:rPr lang="en-US" sz="2000" dirty="0">
                <a:solidFill>
                  <a:schemeClr val="accent1"/>
                </a:solidFill>
              </a:rPr>
              <a:t>Client initiates PrEP for the first time and is counted as PrEP_NEW</a:t>
            </a:r>
          </a:p>
        </p:txBody>
      </p:sp>
      <p:pic>
        <p:nvPicPr>
          <p:cNvPr id="7" name="Graphic 6" descr="Walk with solid fill">
            <a:extLst>
              <a:ext uri="{FF2B5EF4-FFF2-40B4-BE49-F238E27FC236}">
                <a16:creationId xmlns:a16="http://schemas.microsoft.com/office/drawing/2014/main" id="{1374BF36-2839-EF3F-137A-A898AC2E8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5700" y="5157216"/>
            <a:ext cx="914400" cy="914400"/>
          </a:xfrm>
          <a:prstGeom prst="rect">
            <a:avLst/>
          </a:prstGeom>
        </p:spPr>
      </p:pic>
    </p:spTree>
    <p:extLst>
      <p:ext uri="{BB962C8B-B14F-4D97-AF65-F5344CB8AC3E}">
        <p14:creationId xmlns:p14="http://schemas.microsoft.com/office/powerpoint/2010/main" val="3164323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92416-A3B2-D7C3-E9DF-8E23B233796B}"/>
              </a:ext>
            </a:extLst>
          </p:cNvPr>
          <p:cNvSpPr>
            <a:spLocks noGrp="1"/>
          </p:cNvSpPr>
          <p:nvPr>
            <p:ph type="title"/>
          </p:nvPr>
        </p:nvSpPr>
        <p:spPr/>
        <p:txBody>
          <a:bodyPr/>
          <a:lstStyle/>
          <a:p>
            <a:r>
              <a:rPr lang="en-US" dirty="0"/>
              <a:t>Issues with the Current Indicators, example</a:t>
            </a:r>
          </a:p>
        </p:txBody>
      </p:sp>
      <p:cxnSp>
        <p:nvCxnSpPr>
          <p:cNvPr id="5" name="Straight Connector 4">
            <a:extLst>
              <a:ext uri="{FF2B5EF4-FFF2-40B4-BE49-F238E27FC236}">
                <a16:creationId xmlns:a16="http://schemas.microsoft.com/office/drawing/2014/main" id="{700892E4-2A1F-AC16-9638-E13F7B7923D7}"/>
              </a:ext>
            </a:extLst>
          </p:cNvPr>
          <p:cNvCxnSpPr>
            <a:cxnSpLocks/>
          </p:cNvCxnSpPr>
          <p:nvPr/>
        </p:nvCxnSpPr>
        <p:spPr>
          <a:xfrm>
            <a:off x="1088136" y="6035040"/>
            <a:ext cx="93284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5">
            <a:extLst>
              <a:ext uri="{FF2B5EF4-FFF2-40B4-BE49-F238E27FC236}">
                <a16:creationId xmlns:a16="http://schemas.microsoft.com/office/drawing/2014/main" id="{405FE6E8-728A-B4C2-70BD-5C853DE5B5F9}"/>
              </a:ext>
            </a:extLst>
          </p:cNvPr>
          <p:cNvSpPr txBox="1"/>
          <p:nvPr/>
        </p:nvSpPr>
        <p:spPr>
          <a:xfrm rot="3044210">
            <a:off x="816820" y="6499844"/>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Jan</a:t>
            </a:r>
          </a:p>
        </p:txBody>
      </p:sp>
      <p:sp>
        <p:nvSpPr>
          <p:cNvPr id="21" name="TextBox 6">
            <a:extLst>
              <a:ext uri="{FF2B5EF4-FFF2-40B4-BE49-F238E27FC236}">
                <a16:creationId xmlns:a16="http://schemas.microsoft.com/office/drawing/2014/main" id="{AC86D1D9-2999-490D-AABB-AEEAFB8F5C84}"/>
              </a:ext>
            </a:extLst>
          </p:cNvPr>
          <p:cNvSpPr txBox="1"/>
          <p:nvPr/>
        </p:nvSpPr>
        <p:spPr>
          <a:xfrm rot="3044210">
            <a:off x="1715217" y="6368713"/>
            <a:ext cx="1108062" cy="3638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Feb</a:t>
            </a:r>
          </a:p>
        </p:txBody>
      </p:sp>
      <p:sp>
        <p:nvSpPr>
          <p:cNvPr id="22" name="TextBox 7">
            <a:extLst>
              <a:ext uri="{FF2B5EF4-FFF2-40B4-BE49-F238E27FC236}">
                <a16:creationId xmlns:a16="http://schemas.microsoft.com/office/drawing/2014/main" id="{7FB870D8-F8D9-4568-85CB-00B46AC8DBBC}"/>
              </a:ext>
            </a:extLst>
          </p:cNvPr>
          <p:cNvSpPr txBox="1"/>
          <p:nvPr/>
        </p:nvSpPr>
        <p:spPr>
          <a:xfrm rot="3044210">
            <a:off x="2484113" y="6499729"/>
            <a:ext cx="1508760" cy="3600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Mar</a:t>
            </a:r>
          </a:p>
        </p:txBody>
      </p:sp>
      <p:sp>
        <p:nvSpPr>
          <p:cNvPr id="23" name="TextBox 8">
            <a:extLst>
              <a:ext uri="{FF2B5EF4-FFF2-40B4-BE49-F238E27FC236}">
                <a16:creationId xmlns:a16="http://schemas.microsoft.com/office/drawing/2014/main" id="{C23DDBEC-CFD3-4939-9911-6B811DA7960B}"/>
              </a:ext>
            </a:extLst>
          </p:cNvPr>
          <p:cNvSpPr txBox="1"/>
          <p:nvPr/>
        </p:nvSpPr>
        <p:spPr>
          <a:xfrm rot="3044210">
            <a:off x="3437100" y="6203824"/>
            <a:ext cx="757037" cy="3867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Apr</a:t>
            </a:r>
          </a:p>
        </p:txBody>
      </p:sp>
      <p:sp>
        <p:nvSpPr>
          <p:cNvPr id="24" name="TextBox 9">
            <a:extLst>
              <a:ext uri="{FF2B5EF4-FFF2-40B4-BE49-F238E27FC236}">
                <a16:creationId xmlns:a16="http://schemas.microsoft.com/office/drawing/2014/main" id="{3D1D7A05-1ED3-41E4-82A8-9B0186C64825}"/>
              </a:ext>
            </a:extLst>
          </p:cNvPr>
          <p:cNvSpPr txBox="1"/>
          <p:nvPr/>
        </p:nvSpPr>
        <p:spPr>
          <a:xfrm rot="3044210">
            <a:off x="4122052" y="652464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a:t>May</a:t>
            </a:r>
          </a:p>
        </p:txBody>
      </p:sp>
      <p:sp>
        <p:nvSpPr>
          <p:cNvPr id="25" name="TextBox 10">
            <a:extLst>
              <a:ext uri="{FF2B5EF4-FFF2-40B4-BE49-F238E27FC236}">
                <a16:creationId xmlns:a16="http://schemas.microsoft.com/office/drawing/2014/main" id="{BFF1D206-88A7-46D5-B330-1891851CED1A}"/>
              </a:ext>
            </a:extLst>
          </p:cNvPr>
          <p:cNvSpPr txBox="1"/>
          <p:nvPr/>
        </p:nvSpPr>
        <p:spPr>
          <a:xfrm rot="3044210">
            <a:off x="5104264" y="6230991"/>
            <a:ext cx="79045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Jun</a:t>
            </a:r>
          </a:p>
        </p:txBody>
      </p:sp>
      <p:sp>
        <p:nvSpPr>
          <p:cNvPr id="26" name="TextBox 11">
            <a:extLst>
              <a:ext uri="{FF2B5EF4-FFF2-40B4-BE49-F238E27FC236}">
                <a16:creationId xmlns:a16="http://schemas.microsoft.com/office/drawing/2014/main" id="{CD3DD08C-B6F1-4A8F-BAC5-92EA627CEE01}"/>
              </a:ext>
            </a:extLst>
          </p:cNvPr>
          <p:cNvSpPr txBox="1"/>
          <p:nvPr/>
        </p:nvSpPr>
        <p:spPr>
          <a:xfrm rot="3044210">
            <a:off x="6013551" y="6162131"/>
            <a:ext cx="60842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July</a:t>
            </a:r>
          </a:p>
        </p:txBody>
      </p:sp>
      <p:sp>
        <p:nvSpPr>
          <p:cNvPr id="27" name="TextBox 12">
            <a:extLst>
              <a:ext uri="{FF2B5EF4-FFF2-40B4-BE49-F238E27FC236}">
                <a16:creationId xmlns:a16="http://schemas.microsoft.com/office/drawing/2014/main" id="{27C24F8E-D20B-49D9-BD36-B4F2762522AC}"/>
              </a:ext>
            </a:extLst>
          </p:cNvPr>
          <p:cNvSpPr txBox="1"/>
          <p:nvPr/>
        </p:nvSpPr>
        <p:spPr>
          <a:xfrm rot="3044210">
            <a:off x="6807685" y="6256384"/>
            <a:ext cx="88725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Aug</a:t>
            </a:r>
          </a:p>
        </p:txBody>
      </p:sp>
      <p:sp>
        <p:nvSpPr>
          <p:cNvPr id="28" name="TextBox 13">
            <a:extLst>
              <a:ext uri="{FF2B5EF4-FFF2-40B4-BE49-F238E27FC236}">
                <a16:creationId xmlns:a16="http://schemas.microsoft.com/office/drawing/2014/main" id="{2E103BA7-0DF6-4823-B2F4-C4B10D89CB22}"/>
              </a:ext>
            </a:extLst>
          </p:cNvPr>
          <p:cNvSpPr txBox="1"/>
          <p:nvPr/>
        </p:nvSpPr>
        <p:spPr>
          <a:xfrm rot="3044210">
            <a:off x="7537907" y="6502673"/>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Sep</a:t>
            </a:r>
          </a:p>
        </p:txBody>
      </p:sp>
      <p:sp>
        <p:nvSpPr>
          <p:cNvPr id="29" name="TextBox 14">
            <a:extLst>
              <a:ext uri="{FF2B5EF4-FFF2-40B4-BE49-F238E27FC236}">
                <a16:creationId xmlns:a16="http://schemas.microsoft.com/office/drawing/2014/main" id="{10E34E91-FD61-43E6-94D3-DE808545106C}"/>
              </a:ext>
            </a:extLst>
          </p:cNvPr>
          <p:cNvSpPr txBox="1"/>
          <p:nvPr/>
        </p:nvSpPr>
        <p:spPr>
          <a:xfrm rot="3044210">
            <a:off x="8485839" y="6290001"/>
            <a:ext cx="101461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Oct</a:t>
            </a:r>
          </a:p>
        </p:txBody>
      </p:sp>
      <p:sp>
        <p:nvSpPr>
          <p:cNvPr id="30" name="TextBox 15">
            <a:extLst>
              <a:ext uri="{FF2B5EF4-FFF2-40B4-BE49-F238E27FC236}">
                <a16:creationId xmlns:a16="http://schemas.microsoft.com/office/drawing/2014/main" id="{658E3CB7-6C16-47CD-B236-93806A1119A0}"/>
              </a:ext>
            </a:extLst>
          </p:cNvPr>
          <p:cNvSpPr txBox="1"/>
          <p:nvPr/>
        </p:nvSpPr>
        <p:spPr>
          <a:xfrm rot="3044210">
            <a:off x="9172627" y="650712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Nov</a:t>
            </a:r>
          </a:p>
        </p:txBody>
      </p:sp>
      <p:sp>
        <p:nvSpPr>
          <p:cNvPr id="31" name="TextBox 16">
            <a:extLst>
              <a:ext uri="{FF2B5EF4-FFF2-40B4-BE49-F238E27FC236}">
                <a16:creationId xmlns:a16="http://schemas.microsoft.com/office/drawing/2014/main" id="{AFB05005-14E5-443D-912B-2EE3C0F13927}"/>
              </a:ext>
            </a:extLst>
          </p:cNvPr>
          <p:cNvSpPr txBox="1"/>
          <p:nvPr/>
        </p:nvSpPr>
        <p:spPr>
          <a:xfrm rot="3044210">
            <a:off x="10091017" y="6384981"/>
            <a:ext cx="126593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Dec</a:t>
            </a:r>
          </a:p>
        </p:txBody>
      </p:sp>
      <p:sp>
        <p:nvSpPr>
          <p:cNvPr id="36" name="Oval 35">
            <a:extLst>
              <a:ext uri="{FF2B5EF4-FFF2-40B4-BE49-F238E27FC236}">
                <a16:creationId xmlns:a16="http://schemas.microsoft.com/office/drawing/2014/main" id="{3BD0B449-6E3D-E1B7-453D-F954CC1F14BA}"/>
              </a:ext>
            </a:extLst>
          </p:cNvPr>
          <p:cNvSpPr/>
          <p:nvPr/>
        </p:nvSpPr>
        <p:spPr>
          <a:xfrm>
            <a:off x="1064587" y="594388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82E6A4-058E-4BDC-017E-ED6CCDDE4759}"/>
              </a:ext>
            </a:extLst>
          </p:cNvPr>
          <p:cNvSpPr/>
          <p:nvPr/>
        </p:nvSpPr>
        <p:spPr>
          <a:xfrm>
            <a:off x="10247866" y="595487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2596A4B-1149-5555-19C2-EA077137F2D1}"/>
              </a:ext>
            </a:extLst>
          </p:cNvPr>
          <p:cNvSpPr/>
          <p:nvPr/>
        </p:nvSpPr>
        <p:spPr>
          <a:xfrm>
            <a:off x="1899881" y="594464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4948BE4-1CC8-337D-DA55-8D462A899348}"/>
              </a:ext>
            </a:extLst>
          </p:cNvPr>
          <p:cNvSpPr/>
          <p:nvPr/>
        </p:nvSpPr>
        <p:spPr>
          <a:xfrm>
            <a:off x="2742798" y="594545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6DEFB09-9273-1716-4854-A3F7A09427A9}"/>
              </a:ext>
            </a:extLst>
          </p:cNvPr>
          <p:cNvSpPr/>
          <p:nvPr/>
        </p:nvSpPr>
        <p:spPr>
          <a:xfrm>
            <a:off x="3568664" y="5955645"/>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B7A37AE-CDA8-F748-01D5-53CE36E8E5E7}"/>
              </a:ext>
            </a:extLst>
          </p:cNvPr>
          <p:cNvSpPr/>
          <p:nvPr/>
        </p:nvSpPr>
        <p:spPr>
          <a:xfrm>
            <a:off x="4404718" y="594312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B6021B2-D9DB-00CF-833C-4CA81C71EE98}"/>
              </a:ext>
            </a:extLst>
          </p:cNvPr>
          <p:cNvSpPr/>
          <p:nvPr/>
        </p:nvSpPr>
        <p:spPr>
          <a:xfrm>
            <a:off x="5221157" y="5953310"/>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BB4A2DF-5FCC-FB90-FFB5-67DE0707622B}"/>
              </a:ext>
            </a:extLst>
          </p:cNvPr>
          <p:cNvSpPr/>
          <p:nvPr/>
        </p:nvSpPr>
        <p:spPr>
          <a:xfrm>
            <a:off x="6096382" y="595563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46E626-F5BD-A804-D91C-E31608CBBAF9}"/>
              </a:ext>
            </a:extLst>
          </p:cNvPr>
          <p:cNvSpPr/>
          <p:nvPr/>
        </p:nvSpPr>
        <p:spPr>
          <a:xfrm>
            <a:off x="6948726" y="5956454"/>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1C9118-7704-4211-E3CD-BC4EAFF4D7C6}"/>
              </a:ext>
            </a:extLst>
          </p:cNvPr>
          <p:cNvSpPr/>
          <p:nvPr/>
        </p:nvSpPr>
        <p:spPr>
          <a:xfrm>
            <a:off x="7755738" y="5957214"/>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72B91F8-527B-865B-6CFB-7BBE5C0A72B5}"/>
              </a:ext>
            </a:extLst>
          </p:cNvPr>
          <p:cNvSpPr/>
          <p:nvPr/>
        </p:nvSpPr>
        <p:spPr>
          <a:xfrm>
            <a:off x="8591792" y="5954119"/>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D2B97F-732A-AB32-AE9D-A6454D33BA7C}"/>
              </a:ext>
            </a:extLst>
          </p:cNvPr>
          <p:cNvSpPr/>
          <p:nvPr/>
        </p:nvSpPr>
        <p:spPr>
          <a:xfrm>
            <a:off x="9408231" y="595487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8573E5-A42E-6725-D446-47B313BFBD56}"/>
              </a:ext>
            </a:extLst>
          </p:cNvPr>
          <p:cNvCxnSpPr>
            <a:cxnSpLocks/>
            <a:stCxn id="12" idx="3"/>
            <a:endCxn id="45" idx="0"/>
          </p:cNvCxnSpPr>
          <p:nvPr/>
        </p:nvCxnSpPr>
        <p:spPr>
          <a:xfrm>
            <a:off x="6176295" y="4336518"/>
            <a:ext cx="4928" cy="1619121"/>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Rectangle: Rounded Corners 11">
            <a:extLst>
              <a:ext uri="{FF2B5EF4-FFF2-40B4-BE49-F238E27FC236}">
                <a16:creationId xmlns:a16="http://schemas.microsoft.com/office/drawing/2014/main" id="{42DF1639-9072-46C9-A14E-547D138F10F7}"/>
              </a:ext>
            </a:extLst>
          </p:cNvPr>
          <p:cNvSpPr/>
          <p:nvPr/>
        </p:nvSpPr>
        <p:spPr>
          <a:xfrm>
            <a:off x="4816175" y="4183607"/>
            <a:ext cx="136012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3" name="Rectangle: Rounded Corners 12">
            <a:extLst>
              <a:ext uri="{FF2B5EF4-FFF2-40B4-BE49-F238E27FC236}">
                <a16:creationId xmlns:a16="http://schemas.microsoft.com/office/drawing/2014/main" id="{D0CE5C59-D89B-3A87-AE2F-B7EBB65D7CAF}"/>
              </a:ext>
            </a:extLst>
          </p:cNvPr>
          <p:cNvSpPr/>
          <p:nvPr/>
        </p:nvSpPr>
        <p:spPr>
          <a:xfrm>
            <a:off x="4352423" y="458400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1 month supply</a:t>
            </a:r>
          </a:p>
        </p:txBody>
      </p:sp>
      <p:cxnSp>
        <p:nvCxnSpPr>
          <p:cNvPr id="14" name="Straight Connector 13">
            <a:extLst>
              <a:ext uri="{FF2B5EF4-FFF2-40B4-BE49-F238E27FC236}">
                <a16:creationId xmlns:a16="http://schemas.microsoft.com/office/drawing/2014/main" id="{751FD6B2-3065-84DD-8369-01E98BF09740}"/>
              </a:ext>
            </a:extLst>
          </p:cNvPr>
          <p:cNvCxnSpPr>
            <a:cxnSpLocks/>
            <a:stCxn id="15" idx="1"/>
            <a:endCxn id="46" idx="0"/>
          </p:cNvCxnSpPr>
          <p:nvPr/>
        </p:nvCxnSpPr>
        <p:spPr>
          <a:xfrm>
            <a:off x="7032968" y="3349964"/>
            <a:ext cx="599" cy="2606490"/>
          </a:xfrm>
          <a:prstGeom prst="line">
            <a:avLst/>
          </a:prstGeom>
          <a:ln/>
        </p:spPr>
        <p:style>
          <a:lnRef idx="1">
            <a:schemeClr val="accent6"/>
          </a:lnRef>
          <a:fillRef idx="0">
            <a:schemeClr val="accent6"/>
          </a:fillRef>
          <a:effectRef idx="0">
            <a:schemeClr val="accent6"/>
          </a:effectRef>
          <a:fontRef idx="minor">
            <a:schemeClr val="tx1"/>
          </a:fontRef>
        </p:style>
      </p:cxnSp>
      <p:sp>
        <p:nvSpPr>
          <p:cNvPr id="15" name="Rectangle: Rounded Corners 14">
            <a:extLst>
              <a:ext uri="{FF2B5EF4-FFF2-40B4-BE49-F238E27FC236}">
                <a16:creationId xmlns:a16="http://schemas.microsoft.com/office/drawing/2014/main" id="{A6B49A0D-03E9-7D51-A0F9-BBEFA04C1124}"/>
              </a:ext>
            </a:extLst>
          </p:cNvPr>
          <p:cNvSpPr/>
          <p:nvPr/>
        </p:nvSpPr>
        <p:spPr>
          <a:xfrm>
            <a:off x="7032968" y="3197053"/>
            <a:ext cx="124224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6" name="Rectangle: Rounded Corners 15">
            <a:extLst>
              <a:ext uri="{FF2B5EF4-FFF2-40B4-BE49-F238E27FC236}">
                <a16:creationId xmlns:a16="http://schemas.microsoft.com/office/drawing/2014/main" id="{4022A057-AF90-B6F2-7CE0-082DDF240910}"/>
              </a:ext>
            </a:extLst>
          </p:cNvPr>
          <p:cNvSpPr/>
          <p:nvPr/>
        </p:nvSpPr>
        <p:spPr>
          <a:xfrm>
            <a:off x="7033567" y="357849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3 month supply</a:t>
            </a:r>
          </a:p>
        </p:txBody>
      </p:sp>
      <p:cxnSp>
        <p:nvCxnSpPr>
          <p:cNvPr id="17" name="Straight Connector 16">
            <a:extLst>
              <a:ext uri="{FF2B5EF4-FFF2-40B4-BE49-F238E27FC236}">
                <a16:creationId xmlns:a16="http://schemas.microsoft.com/office/drawing/2014/main" id="{E9BEBAEB-4315-F3C8-4AE6-497EBD216BA8}"/>
              </a:ext>
            </a:extLst>
          </p:cNvPr>
          <p:cNvCxnSpPr>
            <a:cxnSpLocks/>
            <a:stCxn id="18" idx="1"/>
            <a:endCxn id="49" idx="0"/>
          </p:cNvCxnSpPr>
          <p:nvPr/>
        </p:nvCxnSpPr>
        <p:spPr>
          <a:xfrm>
            <a:off x="9458023" y="4354812"/>
            <a:ext cx="35049" cy="1600067"/>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Rectangle: Rounded Corners 17">
            <a:extLst>
              <a:ext uri="{FF2B5EF4-FFF2-40B4-BE49-F238E27FC236}">
                <a16:creationId xmlns:a16="http://schemas.microsoft.com/office/drawing/2014/main" id="{E2BD2ECC-0536-1E82-7110-D233CC1BC500}"/>
              </a:ext>
            </a:extLst>
          </p:cNvPr>
          <p:cNvSpPr/>
          <p:nvPr/>
        </p:nvSpPr>
        <p:spPr>
          <a:xfrm>
            <a:off x="9458023" y="4201901"/>
            <a:ext cx="1289993"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9" name="Rectangle: Rounded Corners 18">
            <a:extLst>
              <a:ext uri="{FF2B5EF4-FFF2-40B4-BE49-F238E27FC236}">
                <a16:creationId xmlns:a16="http://schemas.microsoft.com/office/drawing/2014/main" id="{25B821CF-3E49-3B0B-94ED-1643E4DE37B0}"/>
              </a:ext>
            </a:extLst>
          </p:cNvPr>
          <p:cNvSpPr/>
          <p:nvPr/>
        </p:nvSpPr>
        <p:spPr>
          <a:xfrm>
            <a:off x="9458023" y="4622596"/>
            <a:ext cx="178255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Method switch</a:t>
            </a:r>
          </a:p>
        </p:txBody>
      </p:sp>
      <p:cxnSp>
        <p:nvCxnSpPr>
          <p:cNvPr id="33" name="Straight Connector 32">
            <a:extLst>
              <a:ext uri="{FF2B5EF4-FFF2-40B4-BE49-F238E27FC236}">
                <a16:creationId xmlns:a16="http://schemas.microsoft.com/office/drawing/2014/main" id="{A0CB0566-9EC0-F5AA-10F0-6985E0BA71C3}"/>
              </a:ext>
            </a:extLst>
          </p:cNvPr>
          <p:cNvCxnSpPr>
            <a:cxnSpLocks/>
          </p:cNvCxnSpPr>
          <p:nvPr/>
        </p:nvCxnSpPr>
        <p:spPr>
          <a:xfrm>
            <a:off x="3652810" y="3380787"/>
            <a:ext cx="0" cy="2626031"/>
          </a:xfrm>
          <a:prstGeom prst="line">
            <a:avLst/>
          </a:prstGeom>
          <a:ln/>
        </p:spPr>
        <p:style>
          <a:lnRef idx="1">
            <a:schemeClr val="accent6"/>
          </a:lnRef>
          <a:fillRef idx="0">
            <a:schemeClr val="accent6"/>
          </a:fillRef>
          <a:effectRef idx="0">
            <a:schemeClr val="accent6"/>
          </a:effectRef>
          <a:fontRef idx="minor">
            <a:schemeClr val="tx1"/>
          </a:fontRef>
        </p:style>
      </p:cxnSp>
      <p:sp>
        <p:nvSpPr>
          <p:cNvPr id="34" name="Rectangle: Rounded Corners 33">
            <a:extLst>
              <a:ext uri="{FF2B5EF4-FFF2-40B4-BE49-F238E27FC236}">
                <a16:creationId xmlns:a16="http://schemas.microsoft.com/office/drawing/2014/main" id="{A1BD97C8-6B5D-CB8C-B908-9F590F18AA5A}"/>
              </a:ext>
            </a:extLst>
          </p:cNvPr>
          <p:cNvSpPr/>
          <p:nvPr/>
        </p:nvSpPr>
        <p:spPr>
          <a:xfrm>
            <a:off x="2406709" y="3227876"/>
            <a:ext cx="1246101"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35" name="Rectangle: Rounded Corners 34">
            <a:extLst>
              <a:ext uri="{FF2B5EF4-FFF2-40B4-BE49-F238E27FC236}">
                <a16:creationId xmlns:a16="http://schemas.microsoft.com/office/drawing/2014/main" id="{ECC2411E-C8AA-01CD-3F94-06ACEBBCB243}"/>
              </a:ext>
            </a:extLst>
          </p:cNvPr>
          <p:cNvSpPr/>
          <p:nvPr/>
        </p:nvSpPr>
        <p:spPr>
          <a:xfrm>
            <a:off x="1825033" y="3616562"/>
            <a:ext cx="182777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3 month supply</a:t>
            </a:r>
          </a:p>
        </p:txBody>
      </p:sp>
      <p:cxnSp>
        <p:nvCxnSpPr>
          <p:cNvPr id="8" name="Straight Connector 7">
            <a:extLst>
              <a:ext uri="{FF2B5EF4-FFF2-40B4-BE49-F238E27FC236}">
                <a16:creationId xmlns:a16="http://schemas.microsoft.com/office/drawing/2014/main" id="{678F52B3-F8F1-4459-8558-B992F65A856F}"/>
              </a:ext>
            </a:extLst>
          </p:cNvPr>
          <p:cNvCxnSpPr>
            <a:stCxn id="10" idx="2"/>
            <a:endCxn id="9" idx="1"/>
          </p:cNvCxnSpPr>
          <p:nvPr/>
        </p:nvCxnSpPr>
        <p:spPr>
          <a:xfrm>
            <a:off x="4440604" y="1775379"/>
            <a:ext cx="42401" cy="392812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BD804B1C-DFFF-CC17-0753-C39C5783F2E3}"/>
              </a:ext>
            </a:extLst>
          </p:cNvPr>
          <p:cNvSpPr/>
          <p:nvPr/>
        </p:nvSpPr>
        <p:spPr>
          <a:xfrm rot="5400000">
            <a:off x="4330095" y="5036301"/>
            <a:ext cx="305820" cy="1640227"/>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BFFAABE-A457-3FB1-7937-0484C515C59E}"/>
              </a:ext>
            </a:extLst>
          </p:cNvPr>
          <p:cNvSpPr txBox="1"/>
          <p:nvPr/>
        </p:nvSpPr>
        <p:spPr>
          <a:xfrm>
            <a:off x="3653505" y="1332705"/>
            <a:ext cx="1574197" cy="442674"/>
          </a:xfrm>
          <a:prstGeom prst="roundRect">
            <a:avLst/>
          </a:prstGeom>
          <a:solidFill>
            <a:srgbClr val="DEF1F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indent="0" algn="ctr">
              <a:buNone/>
            </a:pPr>
            <a:r>
              <a:rPr lang="en-US" sz="2000" dirty="0">
                <a:solidFill>
                  <a:schemeClr val="accent1"/>
                </a:solidFill>
              </a:rPr>
              <a:t>PrEP_CT =1</a:t>
            </a:r>
          </a:p>
        </p:txBody>
      </p:sp>
      <p:sp>
        <p:nvSpPr>
          <p:cNvPr id="54" name="TextBox 53">
            <a:extLst>
              <a:ext uri="{FF2B5EF4-FFF2-40B4-BE49-F238E27FC236}">
                <a16:creationId xmlns:a16="http://schemas.microsoft.com/office/drawing/2014/main" id="{0FDD7549-0C89-4ED8-3FD0-D9344D8DBAE4}"/>
              </a:ext>
            </a:extLst>
          </p:cNvPr>
          <p:cNvSpPr txBox="1"/>
          <p:nvPr/>
        </p:nvSpPr>
        <p:spPr>
          <a:xfrm>
            <a:off x="5266823" y="1197721"/>
            <a:ext cx="2899115" cy="707886"/>
          </a:xfrm>
          <a:prstGeom prst="rect">
            <a:avLst/>
          </a:prstGeom>
          <a:noFill/>
        </p:spPr>
        <p:txBody>
          <a:bodyPr wrap="square" rtlCol="0">
            <a:spAutoFit/>
          </a:bodyPr>
          <a:lstStyle/>
          <a:p>
            <a:r>
              <a:rPr lang="en-US" sz="2000" b="1" dirty="0">
                <a:solidFill>
                  <a:schemeClr val="accent1"/>
                </a:solidFill>
              </a:rPr>
              <a:t>Correct! </a:t>
            </a:r>
            <a:r>
              <a:rPr lang="en-US" sz="2000" dirty="0">
                <a:solidFill>
                  <a:schemeClr val="accent1"/>
                </a:solidFill>
              </a:rPr>
              <a:t>Client is counted once as PrEP_CT in Q2</a:t>
            </a:r>
          </a:p>
        </p:txBody>
      </p:sp>
      <p:pic>
        <p:nvPicPr>
          <p:cNvPr id="7" name="Graphic 6" descr="Walk with solid fill">
            <a:extLst>
              <a:ext uri="{FF2B5EF4-FFF2-40B4-BE49-F238E27FC236}">
                <a16:creationId xmlns:a16="http://schemas.microsoft.com/office/drawing/2014/main" id="{1374BF36-2839-EF3F-137A-A898AC2E8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4814" y="5147084"/>
            <a:ext cx="914400" cy="914400"/>
          </a:xfrm>
          <a:prstGeom prst="rect">
            <a:avLst/>
          </a:prstGeom>
        </p:spPr>
      </p:pic>
    </p:spTree>
    <p:extLst>
      <p:ext uri="{BB962C8B-B14F-4D97-AF65-F5344CB8AC3E}">
        <p14:creationId xmlns:p14="http://schemas.microsoft.com/office/powerpoint/2010/main" val="965130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BAB8B8-B186-C0E5-186E-5A00310A162F}"/>
              </a:ext>
            </a:extLst>
          </p:cNvPr>
          <p:cNvSpPr txBox="1"/>
          <p:nvPr/>
        </p:nvSpPr>
        <p:spPr>
          <a:xfrm>
            <a:off x="6199282" y="1313835"/>
            <a:ext cx="1574197" cy="442674"/>
          </a:xfrm>
          <a:prstGeom prst="roundRect">
            <a:avLst/>
          </a:prstGeom>
          <a:solidFill>
            <a:srgbClr val="DEF1F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indent="0" algn="ctr">
              <a:buNone/>
            </a:pPr>
            <a:r>
              <a:rPr lang="en-US" sz="2000" dirty="0">
                <a:solidFill>
                  <a:schemeClr val="accent1"/>
                </a:solidFill>
              </a:rPr>
              <a:t>PrEP_CT =1</a:t>
            </a:r>
          </a:p>
        </p:txBody>
      </p:sp>
      <p:cxnSp>
        <p:nvCxnSpPr>
          <p:cNvPr id="2" name="Straight Connector 1">
            <a:extLst>
              <a:ext uri="{FF2B5EF4-FFF2-40B4-BE49-F238E27FC236}">
                <a16:creationId xmlns:a16="http://schemas.microsoft.com/office/drawing/2014/main" id="{1913BA10-E263-9B35-462C-AA8E38EC5311}"/>
              </a:ext>
            </a:extLst>
          </p:cNvPr>
          <p:cNvCxnSpPr>
            <a:cxnSpLocks/>
          </p:cNvCxnSpPr>
          <p:nvPr/>
        </p:nvCxnSpPr>
        <p:spPr>
          <a:xfrm>
            <a:off x="7039294" y="1756509"/>
            <a:ext cx="0" cy="389835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Left Bracket 50">
            <a:extLst>
              <a:ext uri="{FF2B5EF4-FFF2-40B4-BE49-F238E27FC236}">
                <a16:creationId xmlns:a16="http://schemas.microsoft.com/office/drawing/2014/main" id="{5ED286A2-703E-16E0-B3A4-924900CC3D7D}"/>
              </a:ext>
            </a:extLst>
          </p:cNvPr>
          <p:cNvSpPr/>
          <p:nvPr/>
        </p:nvSpPr>
        <p:spPr>
          <a:xfrm rot="5400000">
            <a:off x="6886383" y="4997792"/>
            <a:ext cx="305820" cy="1640227"/>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le 2">
            <a:extLst>
              <a:ext uri="{FF2B5EF4-FFF2-40B4-BE49-F238E27FC236}">
                <a16:creationId xmlns:a16="http://schemas.microsoft.com/office/drawing/2014/main" id="{A7592416-A3B2-D7C3-E9DF-8E23B233796B}"/>
              </a:ext>
            </a:extLst>
          </p:cNvPr>
          <p:cNvSpPr>
            <a:spLocks noGrp="1"/>
          </p:cNvSpPr>
          <p:nvPr>
            <p:ph type="title"/>
          </p:nvPr>
        </p:nvSpPr>
        <p:spPr/>
        <p:txBody>
          <a:bodyPr/>
          <a:lstStyle/>
          <a:p>
            <a:r>
              <a:rPr lang="en-US" dirty="0"/>
              <a:t>Issues with the Current Indicators, example</a:t>
            </a:r>
          </a:p>
        </p:txBody>
      </p:sp>
      <p:cxnSp>
        <p:nvCxnSpPr>
          <p:cNvPr id="5" name="Straight Connector 4">
            <a:extLst>
              <a:ext uri="{FF2B5EF4-FFF2-40B4-BE49-F238E27FC236}">
                <a16:creationId xmlns:a16="http://schemas.microsoft.com/office/drawing/2014/main" id="{700892E4-2A1F-AC16-9638-E13F7B7923D7}"/>
              </a:ext>
            </a:extLst>
          </p:cNvPr>
          <p:cNvCxnSpPr>
            <a:cxnSpLocks/>
          </p:cNvCxnSpPr>
          <p:nvPr/>
        </p:nvCxnSpPr>
        <p:spPr>
          <a:xfrm>
            <a:off x="1088136" y="6035040"/>
            <a:ext cx="93284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5">
            <a:extLst>
              <a:ext uri="{FF2B5EF4-FFF2-40B4-BE49-F238E27FC236}">
                <a16:creationId xmlns:a16="http://schemas.microsoft.com/office/drawing/2014/main" id="{405FE6E8-728A-B4C2-70BD-5C853DE5B5F9}"/>
              </a:ext>
            </a:extLst>
          </p:cNvPr>
          <p:cNvSpPr txBox="1"/>
          <p:nvPr/>
        </p:nvSpPr>
        <p:spPr>
          <a:xfrm rot="3044210">
            <a:off x="816820" y="6499844"/>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Jan</a:t>
            </a:r>
          </a:p>
        </p:txBody>
      </p:sp>
      <p:sp>
        <p:nvSpPr>
          <p:cNvPr id="21" name="TextBox 6">
            <a:extLst>
              <a:ext uri="{FF2B5EF4-FFF2-40B4-BE49-F238E27FC236}">
                <a16:creationId xmlns:a16="http://schemas.microsoft.com/office/drawing/2014/main" id="{AC86D1D9-2999-490D-AABB-AEEAFB8F5C84}"/>
              </a:ext>
            </a:extLst>
          </p:cNvPr>
          <p:cNvSpPr txBox="1"/>
          <p:nvPr/>
        </p:nvSpPr>
        <p:spPr>
          <a:xfrm rot="3044210">
            <a:off x="1715217" y="6368713"/>
            <a:ext cx="1108062" cy="3638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Feb</a:t>
            </a:r>
          </a:p>
        </p:txBody>
      </p:sp>
      <p:sp>
        <p:nvSpPr>
          <p:cNvPr id="22" name="TextBox 7">
            <a:extLst>
              <a:ext uri="{FF2B5EF4-FFF2-40B4-BE49-F238E27FC236}">
                <a16:creationId xmlns:a16="http://schemas.microsoft.com/office/drawing/2014/main" id="{7FB870D8-F8D9-4568-85CB-00B46AC8DBBC}"/>
              </a:ext>
            </a:extLst>
          </p:cNvPr>
          <p:cNvSpPr txBox="1"/>
          <p:nvPr/>
        </p:nvSpPr>
        <p:spPr>
          <a:xfrm rot="3044210">
            <a:off x="2484113" y="6499729"/>
            <a:ext cx="1508760" cy="3600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Mar</a:t>
            </a:r>
          </a:p>
        </p:txBody>
      </p:sp>
      <p:sp>
        <p:nvSpPr>
          <p:cNvPr id="23" name="TextBox 8">
            <a:extLst>
              <a:ext uri="{FF2B5EF4-FFF2-40B4-BE49-F238E27FC236}">
                <a16:creationId xmlns:a16="http://schemas.microsoft.com/office/drawing/2014/main" id="{C23DDBEC-CFD3-4939-9911-6B811DA7960B}"/>
              </a:ext>
            </a:extLst>
          </p:cNvPr>
          <p:cNvSpPr txBox="1"/>
          <p:nvPr/>
        </p:nvSpPr>
        <p:spPr>
          <a:xfrm rot="3044210">
            <a:off x="3437100" y="6203824"/>
            <a:ext cx="757037" cy="3867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Apr</a:t>
            </a:r>
          </a:p>
        </p:txBody>
      </p:sp>
      <p:sp>
        <p:nvSpPr>
          <p:cNvPr id="24" name="TextBox 9">
            <a:extLst>
              <a:ext uri="{FF2B5EF4-FFF2-40B4-BE49-F238E27FC236}">
                <a16:creationId xmlns:a16="http://schemas.microsoft.com/office/drawing/2014/main" id="{3D1D7A05-1ED3-41E4-82A8-9B0186C64825}"/>
              </a:ext>
            </a:extLst>
          </p:cNvPr>
          <p:cNvSpPr txBox="1"/>
          <p:nvPr/>
        </p:nvSpPr>
        <p:spPr>
          <a:xfrm rot="3044210">
            <a:off x="4122052" y="652464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a:t>May</a:t>
            </a:r>
          </a:p>
        </p:txBody>
      </p:sp>
      <p:sp>
        <p:nvSpPr>
          <p:cNvPr id="25" name="TextBox 10">
            <a:extLst>
              <a:ext uri="{FF2B5EF4-FFF2-40B4-BE49-F238E27FC236}">
                <a16:creationId xmlns:a16="http://schemas.microsoft.com/office/drawing/2014/main" id="{BFF1D206-88A7-46D5-B330-1891851CED1A}"/>
              </a:ext>
            </a:extLst>
          </p:cNvPr>
          <p:cNvSpPr txBox="1"/>
          <p:nvPr/>
        </p:nvSpPr>
        <p:spPr>
          <a:xfrm rot="3044210">
            <a:off x="5104264" y="6230991"/>
            <a:ext cx="79045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Jun</a:t>
            </a:r>
          </a:p>
        </p:txBody>
      </p:sp>
      <p:sp>
        <p:nvSpPr>
          <p:cNvPr id="26" name="TextBox 11">
            <a:extLst>
              <a:ext uri="{FF2B5EF4-FFF2-40B4-BE49-F238E27FC236}">
                <a16:creationId xmlns:a16="http://schemas.microsoft.com/office/drawing/2014/main" id="{CD3DD08C-B6F1-4A8F-BAC5-92EA627CEE01}"/>
              </a:ext>
            </a:extLst>
          </p:cNvPr>
          <p:cNvSpPr txBox="1"/>
          <p:nvPr/>
        </p:nvSpPr>
        <p:spPr>
          <a:xfrm rot="3044210">
            <a:off x="6013551" y="6162131"/>
            <a:ext cx="60842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July</a:t>
            </a:r>
          </a:p>
        </p:txBody>
      </p:sp>
      <p:sp>
        <p:nvSpPr>
          <p:cNvPr id="27" name="TextBox 12">
            <a:extLst>
              <a:ext uri="{FF2B5EF4-FFF2-40B4-BE49-F238E27FC236}">
                <a16:creationId xmlns:a16="http://schemas.microsoft.com/office/drawing/2014/main" id="{27C24F8E-D20B-49D9-BD36-B4F2762522AC}"/>
              </a:ext>
            </a:extLst>
          </p:cNvPr>
          <p:cNvSpPr txBox="1"/>
          <p:nvPr/>
        </p:nvSpPr>
        <p:spPr>
          <a:xfrm rot="3044210">
            <a:off x="6807685" y="6256384"/>
            <a:ext cx="88725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Aug</a:t>
            </a:r>
          </a:p>
        </p:txBody>
      </p:sp>
      <p:sp>
        <p:nvSpPr>
          <p:cNvPr id="28" name="TextBox 13">
            <a:extLst>
              <a:ext uri="{FF2B5EF4-FFF2-40B4-BE49-F238E27FC236}">
                <a16:creationId xmlns:a16="http://schemas.microsoft.com/office/drawing/2014/main" id="{2E103BA7-0DF6-4823-B2F4-C4B10D89CB22}"/>
              </a:ext>
            </a:extLst>
          </p:cNvPr>
          <p:cNvSpPr txBox="1"/>
          <p:nvPr/>
        </p:nvSpPr>
        <p:spPr>
          <a:xfrm rot="3044210">
            <a:off x="7537907" y="6502673"/>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Sep</a:t>
            </a:r>
          </a:p>
        </p:txBody>
      </p:sp>
      <p:sp>
        <p:nvSpPr>
          <p:cNvPr id="29" name="TextBox 14">
            <a:extLst>
              <a:ext uri="{FF2B5EF4-FFF2-40B4-BE49-F238E27FC236}">
                <a16:creationId xmlns:a16="http://schemas.microsoft.com/office/drawing/2014/main" id="{10E34E91-FD61-43E6-94D3-DE808545106C}"/>
              </a:ext>
            </a:extLst>
          </p:cNvPr>
          <p:cNvSpPr txBox="1"/>
          <p:nvPr/>
        </p:nvSpPr>
        <p:spPr>
          <a:xfrm rot="3044210">
            <a:off x="8485839" y="6290001"/>
            <a:ext cx="101461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Oct</a:t>
            </a:r>
          </a:p>
        </p:txBody>
      </p:sp>
      <p:sp>
        <p:nvSpPr>
          <p:cNvPr id="30" name="TextBox 15">
            <a:extLst>
              <a:ext uri="{FF2B5EF4-FFF2-40B4-BE49-F238E27FC236}">
                <a16:creationId xmlns:a16="http://schemas.microsoft.com/office/drawing/2014/main" id="{658E3CB7-6C16-47CD-B236-93806A1119A0}"/>
              </a:ext>
            </a:extLst>
          </p:cNvPr>
          <p:cNvSpPr txBox="1"/>
          <p:nvPr/>
        </p:nvSpPr>
        <p:spPr>
          <a:xfrm rot="3044210">
            <a:off x="9172627" y="650712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Nov</a:t>
            </a:r>
          </a:p>
        </p:txBody>
      </p:sp>
      <p:sp>
        <p:nvSpPr>
          <p:cNvPr id="31" name="TextBox 16">
            <a:extLst>
              <a:ext uri="{FF2B5EF4-FFF2-40B4-BE49-F238E27FC236}">
                <a16:creationId xmlns:a16="http://schemas.microsoft.com/office/drawing/2014/main" id="{AFB05005-14E5-443D-912B-2EE3C0F13927}"/>
              </a:ext>
            </a:extLst>
          </p:cNvPr>
          <p:cNvSpPr txBox="1"/>
          <p:nvPr/>
        </p:nvSpPr>
        <p:spPr>
          <a:xfrm rot="3044210">
            <a:off x="10091017" y="6384981"/>
            <a:ext cx="126593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Dec</a:t>
            </a:r>
          </a:p>
        </p:txBody>
      </p:sp>
      <p:sp>
        <p:nvSpPr>
          <p:cNvPr id="36" name="Oval 35">
            <a:extLst>
              <a:ext uri="{FF2B5EF4-FFF2-40B4-BE49-F238E27FC236}">
                <a16:creationId xmlns:a16="http://schemas.microsoft.com/office/drawing/2014/main" id="{3BD0B449-6E3D-E1B7-453D-F954CC1F14BA}"/>
              </a:ext>
            </a:extLst>
          </p:cNvPr>
          <p:cNvSpPr/>
          <p:nvPr/>
        </p:nvSpPr>
        <p:spPr>
          <a:xfrm>
            <a:off x="1064587" y="594388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82E6A4-058E-4BDC-017E-ED6CCDDE4759}"/>
              </a:ext>
            </a:extLst>
          </p:cNvPr>
          <p:cNvSpPr/>
          <p:nvPr/>
        </p:nvSpPr>
        <p:spPr>
          <a:xfrm>
            <a:off x="10247866" y="595487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2596A4B-1149-5555-19C2-EA077137F2D1}"/>
              </a:ext>
            </a:extLst>
          </p:cNvPr>
          <p:cNvSpPr/>
          <p:nvPr/>
        </p:nvSpPr>
        <p:spPr>
          <a:xfrm>
            <a:off x="1899881" y="594464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4948BE4-1CC8-337D-DA55-8D462A899348}"/>
              </a:ext>
            </a:extLst>
          </p:cNvPr>
          <p:cNvSpPr/>
          <p:nvPr/>
        </p:nvSpPr>
        <p:spPr>
          <a:xfrm>
            <a:off x="2742798" y="594545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6DEFB09-9273-1716-4854-A3F7A09427A9}"/>
              </a:ext>
            </a:extLst>
          </p:cNvPr>
          <p:cNvSpPr/>
          <p:nvPr/>
        </p:nvSpPr>
        <p:spPr>
          <a:xfrm>
            <a:off x="3568664" y="5955645"/>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B7A37AE-CDA8-F748-01D5-53CE36E8E5E7}"/>
              </a:ext>
            </a:extLst>
          </p:cNvPr>
          <p:cNvSpPr/>
          <p:nvPr/>
        </p:nvSpPr>
        <p:spPr>
          <a:xfrm>
            <a:off x="4404718" y="594312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B6021B2-D9DB-00CF-833C-4CA81C71EE98}"/>
              </a:ext>
            </a:extLst>
          </p:cNvPr>
          <p:cNvSpPr/>
          <p:nvPr/>
        </p:nvSpPr>
        <p:spPr>
          <a:xfrm>
            <a:off x="5221157" y="5953310"/>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BB4A2DF-5FCC-FB90-FFB5-67DE0707622B}"/>
              </a:ext>
            </a:extLst>
          </p:cNvPr>
          <p:cNvSpPr/>
          <p:nvPr/>
        </p:nvSpPr>
        <p:spPr>
          <a:xfrm>
            <a:off x="6096382" y="595563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46E626-F5BD-A804-D91C-E31608CBBAF9}"/>
              </a:ext>
            </a:extLst>
          </p:cNvPr>
          <p:cNvSpPr/>
          <p:nvPr/>
        </p:nvSpPr>
        <p:spPr>
          <a:xfrm>
            <a:off x="6948726" y="5956454"/>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1C9118-7704-4211-E3CD-BC4EAFF4D7C6}"/>
              </a:ext>
            </a:extLst>
          </p:cNvPr>
          <p:cNvSpPr/>
          <p:nvPr/>
        </p:nvSpPr>
        <p:spPr>
          <a:xfrm>
            <a:off x="7755738" y="5957214"/>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72B91F8-527B-865B-6CFB-7BBE5C0A72B5}"/>
              </a:ext>
            </a:extLst>
          </p:cNvPr>
          <p:cNvSpPr/>
          <p:nvPr/>
        </p:nvSpPr>
        <p:spPr>
          <a:xfrm>
            <a:off x="8591792" y="5954119"/>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D2B97F-732A-AB32-AE9D-A6454D33BA7C}"/>
              </a:ext>
            </a:extLst>
          </p:cNvPr>
          <p:cNvSpPr/>
          <p:nvPr/>
        </p:nvSpPr>
        <p:spPr>
          <a:xfrm>
            <a:off x="9408231" y="595487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8573E5-A42E-6725-D446-47B313BFBD56}"/>
              </a:ext>
            </a:extLst>
          </p:cNvPr>
          <p:cNvCxnSpPr>
            <a:cxnSpLocks/>
            <a:stCxn id="12" idx="3"/>
            <a:endCxn id="45" idx="0"/>
          </p:cNvCxnSpPr>
          <p:nvPr/>
        </p:nvCxnSpPr>
        <p:spPr>
          <a:xfrm>
            <a:off x="6176295" y="4336518"/>
            <a:ext cx="4928" cy="1619121"/>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Rectangle: Rounded Corners 11">
            <a:extLst>
              <a:ext uri="{FF2B5EF4-FFF2-40B4-BE49-F238E27FC236}">
                <a16:creationId xmlns:a16="http://schemas.microsoft.com/office/drawing/2014/main" id="{42DF1639-9072-46C9-A14E-547D138F10F7}"/>
              </a:ext>
            </a:extLst>
          </p:cNvPr>
          <p:cNvSpPr/>
          <p:nvPr/>
        </p:nvSpPr>
        <p:spPr>
          <a:xfrm>
            <a:off x="4816175" y="4183607"/>
            <a:ext cx="136012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3" name="Rectangle: Rounded Corners 12">
            <a:extLst>
              <a:ext uri="{FF2B5EF4-FFF2-40B4-BE49-F238E27FC236}">
                <a16:creationId xmlns:a16="http://schemas.microsoft.com/office/drawing/2014/main" id="{D0CE5C59-D89B-3A87-AE2F-B7EBB65D7CAF}"/>
              </a:ext>
            </a:extLst>
          </p:cNvPr>
          <p:cNvSpPr/>
          <p:nvPr/>
        </p:nvSpPr>
        <p:spPr>
          <a:xfrm>
            <a:off x="4352423" y="458400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1 month supply</a:t>
            </a:r>
          </a:p>
        </p:txBody>
      </p:sp>
      <p:cxnSp>
        <p:nvCxnSpPr>
          <p:cNvPr id="14" name="Straight Connector 13">
            <a:extLst>
              <a:ext uri="{FF2B5EF4-FFF2-40B4-BE49-F238E27FC236}">
                <a16:creationId xmlns:a16="http://schemas.microsoft.com/office/drawing/2014/main" id="{751FD6B2-3065-84DD-8369-01E98BF09740}"/>
              </a:ext>
            </a:extLst>
          </p:cNvPr>
          <p:cNvCxnSpPr>
            <a:cxnSpLocks/>
            <a:stCxn id="15" idx="1"/>
            <a:endCxn id="46" idx="0"/>
          </p:cNvCxnSpPr>
          <p:nvPr/>
        </p:nvCxnSpPr>
        <p:spPr>
          <a:xfrm>
            <a:off x="7032968" y="3349964"/>
            <a:ext cx="599" cy="2606490"/>
          </a:xfrm>
          <a:prstGeom prst="line">
            <a:avLst/>
          </a:prstGeom>
          <a:ln/>
        </p:spPr>
        <p:style>
          <a:lnRef idx="1">
            <a:schemeClr val="accent6"/>
          </a:lnRef>
          <a:fillRef idx="0">
            <a:schemeClr val="accent6"/>
          </a:fillRef>
          <a:effectRef idx="0">
            <a:schemeClr val="accent6"/>
          </a:effectRef>
          <a:fontRef idx="minor">
            <a:schemeClr val="tx1"/>
          </a:fontRef>
        </p:style>
      </p:cxnSp>
      <p:sp>
        <p:nvSpPr>
          <p:cNvPr id="15" name="Rectangle: Rounded Corners 14">
            <a:extLst>
              <a:ext uri="{FF2B5EF4-FFF2-40B4-BE49-F238E27FC236}">
                <a16:creationId xmlns:a16="http://schemas.microsoft.com/office/drawing/2014/main" id="{A6B49A0D-03E9-7D51-A0F9-BBEFA04C1124}"/>
              </a:ext>
            </a:extLst>
          </p:cNvPr>
          <p:cNvSpPr/>
          <p:nvPr/>
        </p:nvSpPr>
        <p:spPr>
          <a:xfrm>
            <a:off x="7032968" y="3197053"/>
            <a:ext cx="124224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6" name="Rectangle: Rounded Corners 15">
            <a:extLst>
              <a:ext uri="{FF2B5EF4-FFF2-40B4-BE49-F238E27FC236}">
                <a16:creationId xmlns:a16="http://schemas.microsoft.com/office/drawing/2014/main" id="{4022A057-AF90-B6F2-7CE0-082DDF240910}"/>
              </a:ext>
            </a:extLst>
          </p:cNvPr>
          <p:cNvSpPr/>
          <p:nvPr/>
        </p:nvSpPr>
        <p:spPr>
          <a:xfrm>
            <a:off x="7033567" y="3578493"/>
            <a:ext cx="1828800"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3 month supply</a:t>
            </a:r>
          </a:p>
        </p:txBody>
      </p:sp>
      <p:cxnSp>
        <p:nvCxnSpPr>
          <p:cNvPr id="17" name="Straight Connector 16">
            <a:extLst>
              <a:ext uri="{FF2B5EF4-FFF2-40B4-BE49-F238E27FC236}">
                <a16:creationId xmlns:a16="http://schemas.microsoft.com/office/drawing/2014/main" id="{E9BEBAEB-4315-F3C8-4AE6-497EBD216BA8}"/>
              </a:ext>
            </a:extLst>
          </p:cNvPr>
          <p:cNvCxnSpPr>
            <a:cxnSpLocks/>
            <a:stCxn id="18" idx="1"/>
            <a:endCxn id="49" idx="0"/>
          </p:cNvCxnSpPr>
          <p:nvPr/>
        </p:nvCxnSpPr>
        <p:spPr>
          <a:xfrm>
            <a:off x="9458023" y="4354812"/>
            <a:ext cx="35049" cy="1600067"/>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Rectangle: Rounded Corners 17">
            <a:extLst>
              <a:ext uri="{FF2B5EF4-FFF2-40B4-BE49-F238E27FC236}">
                <a16:creationId xmlns:a16="http://schemas.microsoft.com/office/drawing/2014/main" id="{E2BD2ECC-0536-1E82-7110-D233CC1BC500}"/>
              </a:ext>
            </a:extLst>
          </p:cNvPr>
          <p:cNvSpPr/>
          <p:nvPr/>
        </p:nvSpPr>
        <p:spPr>
          <a:xfrm>
            <a:off x="9458023" y="4201901"/>
            <a:ext cx="1289993"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9" name="Rectangle: Rounded Corners 18">
            <a:extLst>
              <a:ext uri="{FF2B5EF4-FFF2-40B4-BE49-F238E27FC236}">
                <a16:creationId xmlns:a16="http://schemas.microsoft.com/office/drawing/2014/main" id="{25B821CF-3E49-3B0B-94ED-1643E4DE37B0}"/>
              </a:ext>
            </a:extLst>
          </p:cNvPr>
          <p:cNvSpPr/>
          <p:nvPr/>
        </p:nvSpPr>
        <p:spPr>
          <a:xfrm>
            <a:off x="9458023" y="4622596"/>
            <a:ext cx="178255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Method switch</a:t>
            </a:r>
          </a:p>
        </p:txBody>
      </p:sp>
      <p:cxnSp>
        <p:nvCxnSpPr>
          <p:cNvPr id="8" name="Straight Connector 7">
            <a:extLst>
              <a:ext uri="{FF2B5EF4-FFF2-40B4-BE49-F238E27FC236}">
                <a16:creationId xmlns:a16="http://schemas.microsoft.com/office/drawing/2014/main" id="{678F52B3-F8F1-4459-8558-B992F65A856F}"/>
              </a:ext>
            </a:extLst>
          </p:cNvPr>
          <p:cNvCxnSpPr>
            <a:stCxn id="10" idx="2"/>
            <a:endCxn id="9" idx="1"/>
          </p:cNvCxnSpPr>
          <p:nvPr/>
        </p:nvCxnSpPr>
        <p:spPr>
          <a:xfrm flipH="1">
            <a:off x="7038206" y="2788716"/>
            <a:ext cx="15275" cy="286615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BD804B1C-DFFF-CC17-0753-C39C5783F2E3}"/>
              </a:ext>
            </a:extLst>
          </p:cNvPr>
          <p:cNvSpPr/>
          <p:nvPr/>
        </p:nvSpPr>
        <p:spPr>
          <a:xfrm rot="5400000">
            <a:off x="6885296" y="4987663"/>
            <a:ext cx="305820" cy="1640227"/>
          </a:xfrm>
          <a:prstGeom prst="lef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BFFAABE-A457-3FB1-7937-0484C515C59E}"/>
              </a:ext>
            </a:extLst>
          </p:cNvPr>
          <p:cNvSpPr txBox="1"/>
          <p:nvPr/>
        </p:nvSpPr>
        <p:spPr>
          <a:xfrm>
            <a:off x="6266382" y="2346042"/>
            <a:ext cx="1574197" cy="442674"/>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indent="0" algn="ctr">
              <a:buNone/>
            </a:pPr>
            <a:r>
              <a:rPr lang="en-US" sz="2000" dirty="0">
                <a:solidFill>
                  <a:schemeClr val="accent3"/>
                </a:solidFill>
              </a:rPr>
              <a:t>PrEP_CT =2</a:t>
            </a:r>
          </a:p>
        </p:txBody>
      </p:sp>
      <p:sp>
        <p:nvSpPr>
          <p:cNvPr id="54" name="TextBox 53">
            <a:extLst>
              <a:ext uri="{FF2B5EF4-FFF2-40B4-BE49-F238E27FC236}">
                <a16:creationId xmlns:a16="http://schemas.microsoft.com/office/drawing/2014/main" id="{0FDD7549-0C89-4ED8-3FD0-D9344D8DBAE4}"/>
              </a:ext>
            </a:extLst>
          </p:cNvPr>
          <p:cNvSpPr txBox="1"/>
          <p:nvPr/>
        </p:nvSpPr>
        <p:spPr>
          <a:xfrm>
            <a:off x="7952589" y="2053750"/>
            <a:ext cx="3264836" cy="1015663"/>
          </a:xfrm>
          <a:prstGeom prst="rect">
            <a:avLst/>
          </a:prstGeom>
          <a:noFill/>
        </p:spPr>
        <p:txBody>
          <a:bodyPr wrap="square" rtlCol="0">
            <a:spAutoFit/>
          </a:bodyPr>
          <a:lstStyle/>
          <a:p>
            <a:r>
              <a:rPr lang="en-US" sz="2000" b="1" dirty="0">
                <a:solidFill>
                  <a:schemeClr val="accent3"/>
                </a:solidFill>
              </a:rPr>
              <a:t>Incorrect! </a:t>
            </a:r>
            <a:r>
              <a:rPr lang="en-US" sz="2000" dirty="0">
                <a:solidFill>
                  <a:schemeClr val="accent3"/>
                </a:solidFill>
              </a:rPr>
              <a:t>Client should only be counted as PrEP_CT once in a quarter</a:t>
            </a:r>
          </a:p>
        </p:txBody>
      </p:sp>
      <p:sp>
        <p:nvSpPr>
          <p:cNvPr id="32" name="TextBox 31">
            <a:extLst>
              <a:ext uri="{FF2B5EF4-FFF2-40B4-BE49-F238E27FC236}">
                <a16:creationId xmlns:a16="http://schemas.microsoft.com/office/drawing/2014/main" id="{4B92F47C-F114-1DEA-FD31-24A337871C7E}"/>
              </a:ext>
            </a:extLst>
          </p:cNvPr>
          <p:cNvSpPr txBox="1"/>
          <p:nvPr/>
        </p:nvSpPr>
        <p:spPr>
          <a:xfrm>
            <a:off x="3300167" y="1248891"/>
            <a:ext cx="2899115" cy="707886"/>
          </a:xfrm>
          <a:prstGeom prst="rect">
            <a:avLst/>
          </a:prstGeom>
          <a:noFill/>
        </p:spPr>
        <p:txBody>
          <a:bodyPr wrap="square" rtlCol="0">
            <a:spAutoFit/>
          </a:bodyPr>
          <a:lstStyle/>
          <a:p>
            <a:r>
              <a:rPr lang="en-US" sz="2000" b="1" dirty="0">
                <a:solidFill>
                  <a:schemeClr val="accent1"/>
                </a:solidFill>
              </a:rPr>
              <a:t>Correct! </a:t>
            </a:r>
            <a:r>
              <a:rPr lang="en-US" sz="2000" dirty="0">
                <a:solidFill>
                  <a:schemeClr val="accent1"/>
                </a:solidFill>
              </a:rPr>
              <a:t>Client is counted once as PrEP_CT in Q2</a:t>
            </a:r>
          </a:p>
        </p:txBody>
      </p:sp>
      <p:pic>
        <p:nvPicPr>
          <p:cNvPr id="7" name="Graphic 6" descr="Walk with solid fill">
            <a:extLst>
              <a:ext uri="{FF2B5EF4-FFF2-40B4-BE49-F238E27FC236}">
                <a16:creationId xmlns:a16="http://schemas.microsoft.com/office/drawing/2014/main" id="{1374BF36-2839-EF3F-137A-A898AC2E8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9459" y="5156647"/>
            <a:ext cx="914400" cy="914400"/>
          </a:xfrm>
          <a:prstGeom prst="rect">
            <a:avLst/>
          </a:prstGeom>
        </p:spPr>
      </p:pic>
    </p:spTree>
    <p:extLst>
      <p:ext uri="{BB962C8B-B14F-4D97-AF65-F5344CB8AC3E}">
        <p14:creationId xmlns:p14="http://schemas.microsoft.com/office/powerpoint/2010/main" val="372513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ppt_x"/>
                                          </p:val>
                                        </p:tav>
                                        <p:tav tm="100000">
                                          <p:val>
                                            <p:strVal val="#ppt_x"/>
                                          </p:val>
                                        </p:tav>
                                      </p:tavLst>
                                    </p:anim>
                                    <p:anim calcmode="lin" valueType="num">
                                      <p:cBhvr additive="base">
                                        <p:cTn id="39"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 grpId="0" animBg="1"/>
      <p:bldP spid="9" grpId="0" animBg="1"/>
      <p:bldP spid="10" grpId="0" animBg="1"/>
      <p:bldP spid="54"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14C9013-ED86-EEAC-678E-6626F47648EA}"/>
              </a:ext>
            </a:extLst>
          </p:cNvPr>
          <p:cNvSpPr>
            <a:spLocks noGrp="1"/>
          </p:cNvSpPr>
          <p:nvPr>
            <p:ph type="title"/>
          </p:nvPr>
        </p:nvSpPr>
        <p:spPr>
          <a:xfrm>
            <a:off x="0" y="190956"/>
            <a:ext cx="10515600" cy="1143000"/>
          </a:xfrm>
        </p:spPr>
        <p:txBody>
          <a:bodyPr/>
          <a:lstStyle/>
          <a:p>
            <a:r>
              <a:rPr lang="en-US" dirty="0"/>
              <a:t>Outline</a:t>
            </a:r>
          </a:p>
        </p:txBody>
      </p:sp>
      <p:sp>
        <p:nvSpPr>
          <p:cNvPr id="13" name="Content Placeholder 2">
            <a:extLst>
              <a:ext uri="{FF2B5EF4-FFF2-40B4-BE49-F238E27FC236}">
                <a16:creationId xmlns:a16="http://schemas.microsoft.com/office/drawing/2014/main" id="{BBB17D61-A0B0-AD99-0F45-F9A015146F49}"/>
              </a:ext>
            </a:extLst>
          </p:cNvPr>
          <p:cNvSpPr>
            <a:spLocks noGrp="1"/>
          </p:cNvSpPr>
          <p:nvPr>
            <p:ph idx="1"/>
          </p:nvPr>
        </p:nvSpPr>
        <p:spPr>
          <a:xfrm>
            <a:off x="419548" y="1333956"/>
            <a:ext cx="4737668" cy="5004379"/>
          </a:xfrm>
        </p:spPr>
        <p:txBody>
          <a:bodyPr/>
          <a:lstStyle/>
          <a:p>
            <a:pPr>
              <a:lnSpc>
                <a:spcPct val="100000"/>
              </a:lnSpc>
              <a:spcBef>
                <a:spcPts val="600"/>
              </a:spcBef>
            </a:pPr>
            <a:r>
              <a:rPr lang="en-US" sz="1600" b="1" dirty="0"/>
              <a:t>Background</a:t>
            </a:r>
          </a:p>
          <a:p>
            <a:pPr lvl="1">
              <a:lnSpc>
                <a:spcPct val="100000"/>
              </a:lnSpc>
              <a:spcBef>
                <a:spcPts val="600"/>
              </a:spcBef>
            </a:pPr>
            <a:r>
              <a:rPr lang="en-US" sz="1400" dirty="0"/>
              <a:t>Who is the M&amp;E Working Group?</a:t>
            </a:r>
          </a:p>
          <a:p>
            <a:pPr lvl="1">
              <a:lnSpc>
                <a:spcPct val="100000"/>
              </a:lnSpc>
              <a:spcBef>
                <a:spcPts val="600"/>
              </a:spcBef>
            </a:pPr>
            <a:r>
              <a:rPr lang="en-US" sz="1400" dirty="0"/>
              <a:t>Why are we proposing a revision to PrEP indicators?</a:t>
            </a:r>
          </a:p>
          <a:p>
            <a:pPr lvl="1">
              <a:lnSpc>
                <a:spcPct val="100000"/>
              </a:lnSpc>
              <a:spcBef>
                <a:spcPts val="600"/>
              </a:spcBef>
            </a:pPr>
            <a:r>
              <a:rPr lang="en-US" sz="1400" dirty="0"/>
              <a:t>Current status of M&amp;E systems for PrEP in MOSAIC WG countries</a:t>
            </a:r>
          </a:p>
          <a:p>
            <a:pPr lvl="1">
              <a:lnSpc>
                <a:spcPct val="100000"/>
              </a:lnSpc>
              <a:spcBef>
                <a:spcPts val="600"/>
              </a:spcBef>
            </a:pPr>
            <a:r>
              <a:rPr lang="en-US" sz="1400" dirty="0"/>
              <a:t>Key Takeaways on Experience with PrEP Indicators</a:t>
            </a:r>
          </a:p>
          <a:p>
            <a:pPr lvl="1">
              <a:lnSpc>
                <a:spcPct val="100000"/>
              </a:lnSpc>
              <a:spcBef>
                <a:spcPts val="600"/>
              </a:spcBef>
            </a:pPr>
            <a:r>
              <a:rPr lang="en-US" sz="1400" dirty="0"/>
              <a:t>A word about routine data collection</a:t>
            </a:r>
          </a:p>
          <a:p>
            <a:pPr lvl="1">
              <a:lnSpc>
                <a:spcPct val="100000"/>
              </a:lnSpc>
              <a:spcBef>
                <a:spcPts val="600"/>
              </a:spcBef>
            </a:pPr>
            <a:r>
              <a:rPr lang="en-US" sz="1400" dirty="0"/>
              <a:t>Why don’t we have to measure adherence?</a:t>
            </a:r>
          </a:p>
          <a:p>
            <a:pPr lvl="1">
              <a:lnSpc>
                <a:spcPct val="100000"/>
              </a:lnSpc>
              <a:spcBef>
                <a:spcPts val="600"/>
              </a:spcBef>
            </a:pPr>
            <a:r>
              <a:rPr lang="en-US" sz="1400" dirty="0"/>
              <a:t>Do we have to measure continuation?</a:t>
            </a:r>
          </a:p>
          <a:p>
            <a:pPr>
              <a:lnSpc>
                <a:spcPct val="100000"/>
              </a:lnSpc>
              <a:spcBef>
                <a:spcPts val="600"/>
              </a:spcBef>
            </a:pPr>
            <a:r>
              <a:rPr lang="en-US" sz="1600" b="1" dirty="0"/>
              <a:t>PrEP M&amp;E needs and current approaches to measurement</a:t>
            </a:r>
          </a:p>
          <a:p>
            <a:pPr lvl="1">
              <a:lnSpc>
                <a:spcPct val="100000"/>
              </a:lnSpc>
              <a:spcBef>
                <a:spcPts val="600"/>
              </a:spcBef>
            </a:pPr>
            <a:r>
              <a:rPr lang="en-US" sz="1400" dirty="0"/>
              <a:t>How is PrEP M&amp;E data used nationally and globally?</a:t>
            </a:r>
          </a:p>
          <a:p>
            <a:pPr lvl="1">
              <a:lnSpc>
                <a:spcPct val="100000"/>
              </a:lnSpc>
              <a:spcBef>
                <a:spcPts val="600"/>
              </a:spcBef>
            </a:pPr>
            <a:r>
              <a:rPr lang="en-US" sz="1400" dirty="0"/>
              <a:t>What do we need to measure to understand PrEP programs?</a:t>
            </a:r>
          </a:p>
          <a:p>
            <a:pPr lvl="1">
              <a:lnSpc>
                <a:spcPct val="100000"/>
              </a:lnSpc>
              <a:spcBef>
                <a:spcPts val="600"/>
              </a:spcBef>
            </a:pPr>
            <a:r>
              <a:rPr lang="en-US" sz="1400" dirty="0"/>
              <a:t>What are we currently measuring?</a:t>
            </a:r>
          </a:p>
          <a:p>
            <a:pPr lvl="1">
              <a:lnSpc>
                <a:spcPct val="100000"/>
              </a:lnSpc>
              <a:spcBef>
                <a:spcPts val="600"/>
              </a:spcBef>
            </a:pPr>
            <a:r>
              <a:rPr lang="en-US" sz="1400" dirty="0"/>
              <a:t>What are issues with the current indicators?</a:t>
            </a:r>
          </a:p>
        </p:txBody>
      </p:sp>
      <p:sp>
        <p:nvSpPr>
          <p:cNvPr id="14" name="Content Placeholder 2">
            <a:extLst>
              <a:ext uri="{FF2B5EF4-FFF2-40B4-BE49-F238E27FC236}">
                <a16:creationId xmlns:a16="http://schemas.microsoft.com/office/drawing/2014/main" id="{BE0697E4-C14A-5E76-6F3E-94D46166B828}"/>
              </a:ext>
            </a:extLst>
          </p:cNvPr>
          <p:cNvSpPr txBox="1">
            <a:spLocks/>
          </p:cNvSpPr>
          <p:nvPr/>
        </p:nvSpPr>
        <p:spPr>
          <a:xfrm>
            <a:off x="5592004" y="1333955"/>
            <a:ext cx="4737668" cy="5004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endParaRPr lang="en-US" sz="1400" b="1" dirty="0"/>
          </a:p>
        </p:txBody>
      </p:sp>
      <p:sp>
        <p:nvSpPr>
          <p:cNvPr id="15" name="Content Placeholder 2">
            <a:extLst>
              <a:ext uri="{FF2B5EF4-FFF2-40B4-BE49-F238E27FC236}">
                <a16:creationId xmlns:a16="http://schemas.microsoft.com/office/drawing/2014/main" id="{BDC8487D-F0B5-8C4C-90C3-5E18C419A87B}"/>
              </a:ext>
            </a:extLst>
          </p:cNvPr>
          <p:cNvSpPr txBox="1">
            <a:spLocks/>
          </p:cNvSpPr>
          <p:nvPr/>
        </p:nvSpPr>
        <p:spPr>
          <a:xfrm>
            <a:off x="5660584" y="1333956"/>
            <a:ext cx="4737668" cy="5004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b="1" dirty="0"/>
              <a:t>New WHO recommended indicator : Volume of PrEP Prescribed</a:t>
            </a:r>
          </a:p>
          <a:p>
            <a:pPr lvl="1">
              <a:lnSpc>
                <a:spcPct val="100000"/>
              </a:lnSpc>
              <a:spcBef>
                <a:spcPts val="600"/>
              </a:spcBef>
            </a:pPr>
            <a:r>
              <a:rPr lang="en-US" sz="1400" dirty="0"/>
              <a:t>WHO Recommends “Volume of PrEP Prescribed”</a:t>
            </a:r>
          </a:p>
          <a:p>
            <a:pPr lvl="1">
              <a:lnSpc>
                <a:spcPct val="100000"/>
              </a:lnSpc>
              <a:spcBef>
                <a:spcPts val="600"/>
              </a:spcBef>
            </a:pPr>
            <a:r>
              <a:rPr lang="en-US" sz="1400" dirty="0"/>
              <a:t>Advantages of “Volume of PrEP Prescribed”</a:t>
            </a:r>
          </a:p>
          <a:p>
            <a:pPr lvl="1">
              <a:lnSpc>
                <a:spcPct val="100000"/>
              </a:lnSpc>
              <a:spcBef>
                <a:spcPts val="600"/>
              </a:spcBef>
            </a:pPr>
            <a:r>
              <a:rPr lang="en-US" sz="1400" dirty="0"/>
              <a:t>Calculating Person-Years of PrEP Dispensed</a:t>
            </a:r>
          </a:p>
          <a:p>
            <a:pPr lvl="1">
              <a:lnSpc>
                <a:spcPct val="100000"/>
              </a:lnSpc>
              <a:spcBef>
                <a:spcPts val="600"/>
              </a:spcBef>
            </a:pPr>
            <a:r>
              <a:rPr lang="en-US" sz="1400" dirty="0"/>
              <a:t>Benefits of Person-years of PrEP dispensed</a:t>
            </a:r>
          </a:p>
          <a:p>
            <a:pPr lvl="1">
              <a:lnSpc>
                <a:spcPct val="100000"/>
              </a:lnSpc>
              <a:spcBef>
                <a:spcPts val="600"/>
              </a:spcBef>
            </a:pPr>
            <a:r>
              <a:rPr lang="en-US" sz="1400" dirty="0"/>
              <a:t>Uses for Person-years of PrEP dispensed</a:t>
            </a:r>
          </a:p>
          <a:p>
            <a:pPr lvl="1">
              <a:lnSpc>
                <a:spcPct val="100000"/>
              </a:lnSpc>
              <a:spcBef>
                <a:spcPts val="600"/>
              </a:spcBef>
            </a:pPr>
            <a:r>
              <a:rPr lang="en-US" sz="1400" dirty="0"/>
              <a:t>How to measure volume of PrEP prescribed</a:t>
            </a:r>
          </a:p>
          <a:p>
            <a:pPr lvl="1">
              <a:lnSpc>
                <a:spcPct val="100000"/>
              </a:lnSpc>
              <a:spcBef>
                <a:spcPts val="600"/>
              </a:spcBef>
            </a:pPr>
            <a:r>
              <a:rPr lang="en-US" sz="1400" dirty="0"/>
              <a:t>Measuring volume of PrEP prescribed in the context of different data systems</a:t>
            </a:r>
          </a:p>
          <a:p>
            <a:pPr lvl="1">
              <a:lnSpc>
                <a:spcPct val="100000"/>
              </a:lnSpc>
              <a:spcBef>
                <a:spcPts val="600"/>
              </a:spcBef>
            </a:pPr>
            <a:r>
              <a:rPr lang="en-US" sz="1400" dirty="0"/>
              <a:t>Limitations of volume of PrEP prescribed</a:t>
            </a:r>
          </a:p>
          <a:p>
            <a:pPr>
              <a:lnSpc>
                <a:spcPct val="100000"/>
              </a:lnSpc>
              <a:spcBef>
                <a:spcPts val="600"/>
              </a:spcBef>
            </a:pPr>
            <a:r>
              <a:rPr lang="en-US" sz="1600" b="1" dirty="0"/>
              <a:t>Additional Recommendations – Supporting the New WHO Guidance</a:t>
            </a:r>
          </a:p>
          <a:p>
            <a:pPr lvl="1">
              <a:lnSpc>
                <a:spcPct val="100000"/>
              </a:lnSpc>
              <a:spcBef>
                <a:spcPts val="600"/>
              </a:spcBef>
            </a:pPr>
            <a:r>
              <a:rPr lang="en-US" sz="1400" dirty="0"/>
              <a:t>Additional data to support new WHO guidance</a:t>
            </a:r>
          </a:p>
          <a:p>
            <a:pPr lvl="1">
              <a:lnSpc>
                <a:spcPct val="100000"/>
              </a:lnSpc>
              <a:spcBef>
                <a:spcPts val="600"/>
              </a:spcBef>
            </a:pPr>
            <a:r>
              <a:rPr lang="en-US" sz="1400" dirty="0"/>
              <a:t>Collecting and using PrEP Visits</a:t>
            </a:r>
          </a:p>
          <a:p>
            <a:pPr>
              <a:lnSpc>
                <a:spcPct val="100000"/>
              </a:lnSpc>
              <a:spcBef>
                <a:spcPts val="600"/>
              </a:spcBef>
            </a:pPr>
            <a:r>
              <a:rPr lang="en-US" sz="1600" b="1" dirty="0"/>
              <a:t>Conclusion</a:t>
            </a:r>
          </a:p>
          <a:p>
            <a:pPr>
              <a:lnSpc>
                <a:spcPct val="100000"/>
              </a:lnSpc>
              <a:spcBef>
                <a:spcPts val="600"/>
              </a:spcBef>
            </a:pPr>
            <a:r>
              <a:rPr lang="en-US" sz="1600" b="1" dirty="0"/>
              <a:t>Supplemental Slides </a:t>
            </a:r>
          </a:p>
        </p:txBody>
      </p:sp>
    </p:spTree>
    <p:extLst>
      <p:ext uri="{BB962C8B-B14F-4D97-AF65-F5344CB8AC3E}">
        <p14:creationId xmlns:p14="http://schemas.microsoft.com/office/powerpoint/2010/main" val="229303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92416-A3B2-D7C3-E9DF-8E23B233796B}"/>
              </a:ext>
            </a:extLst>
          </p:cNvPr>
          <p:cNvSpPr>
            <a:spLocks noGrp="1"/>
          </p:cNvSpPr>
          <p:nvPr>
            <p:ph type="title"/>
          </p:nvPr>
        </p:nvSpPr>
        <p:spPr/>
        <p:txBody>
          <a:bodyPr/>
          <a:lstStyle/>
          <a:p>
            <a:r>
              <a:rPr lang="en-US" dirty="0"/>
              <a:t>Issues with the Current Indicators, example</a:t>
            </a:r>
          </a:p>
        </p:txBody>
      </p:sp>
      <p:cxnSp>
        <p:nvCxnSpPr>
          <p:cNvPr id="5" name="Straight Connector 4">
            <a:extLst>
              <a:ext uri="{FF2B5EF4-FFF2-40B4-BE49-F238E27FC236}">
                <a16:creationId xmlns:a16="http://schemas.microsoft.com/office/drawing/2014/main" id="{700892E4-2A1F-AC16-9638-E13F7B7923D7}"/>
              </a:ext>
            </a:extLst>
          </p:cNvPr>
          <p:cNvCxnSpPr>
            <a:cxnSpLocks/>
          </p:cNvCxnSpPr>
          <p:nvPr/>
        </p:nvCxnSpPr>
        <p:spPr>
          <a:xfrm>
            <a:off x="1088136" y="6035040"/>
            <a:ext cx="93284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5">
            <a:extLst>
              <a:ext uri="{FF2B5EF4-FFF2-40B4-BE49-F238E27FC236}">
                <a16:creationId xmlns:a16="http://schemas.microsoft.com/office/drawing/2014/main" id="{405FE6E8-728A-B4C2-70BD-5C853DE5B5F9}"/>
              </a:ext>
            </a:extLst>
          </p:cNvPr>
          <p:cNvSpPr txBox="1"/>
          <p:nvPr/>
        </p:nvSpPr>
        <p:spPr>
          <a:xfrm rot="3044210">
            <a:off x="816820" y="6499844"/>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Jan</a:t>
            </a:r>
          </a:p>
        </p:txBody>
      </p:sp>
      <p:sp>
        <p:nvSpPr>
          <p:cNvPr id="21" name="TextBox 6">
            <a:extLst>
              <a:ext uri="{FF2B5EF4-FFF2-40B4-BE49-F238E27FC236}">
                <a16:creationId xmlns:a16="http://schemas.microsoft.com/office/drawing/2014/main" id="{AC86D1D9-2999-490D-AABB-AEEAFB8F5C84}"/>
              </a:ext>
            </a:extLst>
          </p:cNvPr>
          <p:cNvSpPr txBox="1"/>
          <p:nvPr/>
        </p:nvSpPr>
        <p:spPr>
          <a:xfrm rot="3044210">
            <a:off x="1715217" y="6368713"/>
            <a:ext cx="1108062" cy="3638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Feb</a:t>
            </a:r>
          </a:p>
        </p:txBody>
      </p:sp>
      <p:sp>
        <p:nvSpPr>
          <p:cNvPr id="22" name="TextBox 7">
            <a:extLst>
              <a:ext uri="{FF2B5EF4-FFF2-40B4-BE49-F238E27FC236}">
                <a16:creationId xmlns:a16="http://schemas.microsoft.com/office/drawing/2014/main" id="{7FB870D8-F8D9-4568-85CB-00B46AC8DBBC}"/>
              </a:ext>
            </a:extLst>
          </p:cNvPr>
          <p:cNvSpPr txBox="1"/>
          <p:nvPr/>
        </p:nvSpPr>
        <p:spPr>
          <a:xfrm rot="3044210">
            <a:off x="2484113" y="6499729"/>
            <a:ext cx="1508760" cy="3600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Mar</a:t>
            </a:r>
          </a:p>
        </p:txBody>
      </p:sp>
      <p:sp>
        <p:nvSpPr>
          <p:cNvPr id="23" name="TextBox 8">
            <a:extLst>
              <a:ext uri="{FF2B5EF4-FFF2-40B4-BE49-F238E27FC236}">
                <a16:creationId xmlns:a16="http://schemas.microsoft.com/office/drawing/2014/main" id="{C23DDBEC-CFD3-4939-9911-6B811DA7960B}"/>
              </a:ext>
            </a:extLst>
          </p:cNvPr>
          <p:cNvSpPr txBox="1"/>
          <p:nvPr/>
        </p:nvSpPr>
        <p:spPr>
          <a:xfrm rot="3044210">
            <a:off x="3437100" y="6203824"/>
            <a:ext cx="757037" cy="3867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Apr</a:t>
            </a:r>
          </a:p>
        </p:txBody>
      </p:sp>
      <p:sp>
        <p:nvSpPr>
          <p:cNvPr id="24" name="TextBox 9">
            <a:extLst>
              <a:ext uri="{FF2B5EF4-FFF2-40B4-BE49-F238E27FC236}">
                <a16:creationId xmlns:a16="http://schemas.microsoft.com/office/drawing/2014/main" id="{3D1D7A05-1ED3-41E4-82A8-9B0186C64825}"/>
              </a:ext>
            </a:extLst>
          </p:cNvPr>
          <p:cNvSpPr txBox="1"/>
          <p:nvPr/>
        </p:nvSpPr>
        <p:spPr>
          <a:xfrm rot="3044210">
            <a:off x="4122052" y="652464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a:t>May</a:t>
            </a:r>
          </a:p>
        </p:txBody>
      </p:sp>
      <p:sp>
        <p:nvSpPr>
          <p:cNvPr id="25" name="TextBox 10">
            <a:extLst>
              <a:ext uri="{FF2B5EF4-FFF2-40B4-BE49-F238E27FC236}">
                <a16:creationId xmlns:a16="http://schemas.microsoft.com/office/drawing/2014/main" id="{BFF1D206-88A7-46D5-B330-1891851CED1A}"/>
              </a:ext>
            </a:extLst>
          </p:cNvPr>
          <p:cNvSpPr txBox="1"/>
          <p:nvPr/>
        </p:nvSpPr>
        <p:spPr>
          <a:xfrm rot="3044210">
            <a:off x="5104264" y="6230991"/>
            <a:ext cx="79045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Jun</a:t>
            </a:r>
          </a:p>
        </p:txBody>
      </p:sp>
      <p:sp>
        <p:nvSpPr>
          <p:cNvPr id="26" name="TextBox 11">
            <a:extLst>
              <a:ext uri="{FF2B5EF4-FFF2-40B4-BE49-F238E27FC236}">
                <a16:creationId xmlns:a16="http://schemas.microsoft.com/office/drawing/2014/main" id="{CD3DD08C-B6F1-4A8F-BAC5-92EA627CEE01}"/>
              </a:ext>
            </a:extLst>
          </p:cNvPr>
          <p:cNvSpPr txBox="1"/>
          <p:nvPr/>
        </p:nvSpPr>
        <p:spPr>
          <a:xfrm rot="3044210">
            <a:off x="6013551" y="6162131"/>
            <a:ext cx="60842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July</a:t>
            </a:r>
          </a:p>
        </p:txBody>
      </p:sp>
      <p:sp>
        <p:nvSpPr>
          <p:cNvPr id="27" name="TextBox 12">
            <a:extLst>
              <a:ext uri="{FF2B5EF4-FFF2-40B4-BE49-F238E27FC236}">
                <a16:creationId xmlns:a16="http://schemas.microsoft.com/office/drawing/2014/main" id="{27C24F8E-D20B-49D9-BD36-B4F2762522AC}"/>
              </a:ext>
            </a:extLst>
          </p:cNvPr>
          <p:cNvSpPr txBox="1"/>
          <p:nvPr/>
        </p:nvSpPr>
        <p:spPr>
          <a:xfrm rot="3044210">
            <a:off x="6807685" y="6256384"/>
            <a:ext cx="887259"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Aug</a:t>
            </a:r>
          </a:p>
        </p:txBody>
      </p:sp>
      <p:sp>
        <p:nvSpPr>
          <p:cNvPr id="28" name="TextBox 13">
            <a:extLst>
              <a:ext uri="{FF2B5EF4-FFF2-40B4-BE49-F238E27FC236}">
                <a16:creationId xmlns:a16="http://schemas.microsoft.com/office/drawing/2014/main" id="{2E103BA7-0DF6-4823-B2F4-C4B10D89CB22}"/>
              </a:ext>
            </a:extLst>
          </p:cNvPr>
          <p:cNvSpPr txBox="1"/>
          <p:nvPr/>
        </p:nvSpPr>
        <p:spPr>
          <a:xfrm rot="3044210">
            <a:off x="7537907" y="6502673"/>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Sep</a:t>
            </a:r>
          </a:p>
        </p:txBody>
      </p:sp>
      <p:sp>
        <p:nvSpPr>
          <p:cNvPr id="29" name="TextBox 14">
            <a:extLst>
              <a:ext uri="{FF2B5EF4-FFF2-40B4-BE49-F238E27FC236}">
                <a16:creationId xmlns:a16="http://schemas.microsoft.com/office/drawing/2014/main" id="{10E34E91-FD61-43E6-94D3-DE808545106C}"/>
              </a:ext>
            </a:extLst>
          </p:cNvPr>
          <p:cNvSpPr txBox="1"/>
          <p:nvPr/>
        </p:nvSpPr>
        <p:spPr>
          <a:xfrm rot="3044210">
            <a:off x="8485839" y="6290001"/>
            <a:ext cx="101461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Oct</a:t>
            </a:r>
          </a:p>
        </p:txBody>
      </p:sp>
      <p:sp>
        <p:nvSpPr>
          <p:cNvPr id="30" name="TextBox 15">
            <a:extLst>
              <a:ext uri="{FF2B5EF4-FFF2-40B4-BE49-F238E27FC236}">
                <a16:creationId xmlns:a16="http://schemas.microsoft.com/office/drawing/2014/main" id="{658E3CB7-6C16-47CD-B236-93806A1119A0}"/>
              </a:ext>
            </a:extLst>
          </p:cNvPr>
          <p:cNvSpPr txBox="1"/>
          <p:nvPr/>
        </p:nvSpPr>
        <p:spPr>
          <a:xfrm rot="3044210">
            <a:off x="9172627" y="6507126"/>
            <a:ext cx="151447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Nov</a:t>
            </a:r>
          </a:p>
        </p:txBody>
      </p:sp>
      <p:sp>
        <p:nvSpPr>
          <p:cNvPr id="31" name="TextBox 16">
            <a:extLst>
              <a:ext uri="{FF2B5EF4-FFF2-40B4-BE49-F238E27FC236}">
                <a16:creationId xmlns:a16="http://schemas.microsoft.com/office/drawing/2014/main" id="{AFB05005-14E5-443D-912B-2EE3C0F13927}"/>
              </a:ext>
            </a:extLst>
          </p:cNvPr>
          <p:cNvSpPr txBox="1"/>
          <p:nvPr/>
        </p:nvSpPr>
        <p:spPr>
          <a:xfrm rot="3044210">
            <a:off x="10091017" y="6384981"/>
            <a:ext cx="1265938"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t>Dec</a:t>
            </a:r>
          </a:p>
        </p:txBody>
      </p:sp>
      <p:sp>
        <p:nvSpPr>
          <p:cNvPr id="36" name="Oval 35">
            <a:extLst>
              <a:ext uri="{FF2B5EF4-FFF2-40B4-BE49-F238E27FC236}">
                <a16:creationId xmlns:a16="http://schemas.microsoft.com/office/drawing/2014/main" id="{3BD0B449-6E3D-E1B7-453D-F954CC1F14BA}"/>
              </a:ext>
            </a:extLst>
          </p:cNvPr>
          <p:cNvSpPr/>
          <p:nvPr/>
        </p:nvSpPr>
        <p:spPr>
          <a:xfrm>
            <a:off x="1064587" y="594388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82E6A4-058E-4BDC-017E-ED6CCDDE4759}"/>
              </a:ext>
            </a:extLst>
          </p:cNvPr>
          <p:cNvSpPr/>
          <p:nvPr/>
        </p:nvSpPr>
        <p:spPr>
          <a:xfrm>
            <a:off x="10247866" y="595487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2596A4B-1149-5555-19C2-EA077137F2D1}"/>
              </a:ext>
            </a:extLst>
          </p:cNvPr>
          <p:cNvSpPr/>
          <p:nvPr/>
        </p:nvSpPr>
        <p:spPr>
          <a:xfrm>
            <a:off x="1899881" y="594464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4948BE4-1CC8-337D-DA55-8D462A899348}"/>
              </a:ext>
            </a:extLst>
          </p:cNvPr>
          <p:cNvSpPr/>
          <p:nvPr/>
        </p:nvSpPr>
        <p:spPr>
          <a:xfrm>
            <a:off x="2742798" y="5945458"/>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6DEFB09-9273-1716-4854-A3F7A09427A9}"/>
              </a:ext>
            </a:extLst>
          </p:cNvPr>
          <p:cNvSpPr/>
          <p:nvPr/>
        </p:nvSpPr>
        <p:spPr>
          <a:xfrm>
            <a:off x="3568664" y="5955645"/>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B7A37AE-CDA8-F748-01D5-53CE36E8E5E7}"/>
              </a:ext>
            </a:extLst>
          </p:cNvPr>
          <p:cNvSpPr/>
          <p:nvPr/>
        </p:nvSpPr>
        <p:spPr>
          <a:xfrm>
            <a:off x="4404718" y="5943123"/>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B6021B2-D9DB-00CF-833C-4CA81C71EE98}"/>
              </a:ext>
            </a:extLst>
          </p:cNvPr>
          <p:cNvSpPr/>
          <p:nvPr/>
        </p:nvSpPr>
        <p:spPr>
          <a:xfrm>
            <a:off x="5221157" y="5953310"/>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BB4A2DF-5FCC-FB90-FFB5-67DE0707622B}"/>
              </a:ext>
            </a:extLst>
          </p:cNvPr>
          <p:cNvSpPr/>
          <p:nvPr/>
        </p:nvSpPr>
        <p:spPr>
          <a:xfrm>
            <a:off x="6096382" y="5955639"/>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46E626-F5BD-A804-D91C-E31608CBBAF9}"/>
              </a:ext>
            </a:extLst>
          </p:cNvPr>
          <p:cNvSpPr/>
          <p:nvPr/>
        </p:nvSpPr>
        <p:spPr>
          <a:xfrm>
            <a:off x="6948726" y="5956454"/>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1C9118-7704-4211-E3CD-BC4EAFF4D7C6}"/>
              </a:ext>
            </a:extLst>
          </p:cNvPr>
          <p:cNvSpPr/>
          <p:nvPr/>
        </p:nvSpPr>
        <p:spPr>
          <a:xfrm>
            <a:off x="7755738" y="5957214"/>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72B91F8-527B-865B-6CFB-7BBE5C0A72B5}"/>
              </a:ext>
            </a:extLst>
          </p:cNvPr>
          <p:cNvSpPr/>
          <p:nvPr/>
        </p:nvSpPr>
        <p:spPr>
          <a:xfrm>
            <a:off x="8591792" y="5954119"/>
            <a:ext cx="169682" cy="15082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D2B97F-732A-AB32-AE9D-A6454D33BA7C}"/>
              </a:ext>
            </a:extLst>
          </p:cNvPr>
          <p:cNvSpPr/>
          <p:nvPr/>
        </p:nvSpPr>
        <p:spPr>
          <a:xfrm>
            <a:off x="9408231" y="5954879"/>
            <a:ext cx="169682" cy="1508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9BEBAEB-4315-F3C8-4AE6-497EBD216BA8}"/>
              </a:ext>
            </a:extLst>
          </p:cNvPr>
          <p:cNvCxnSpPr>
            <a:cxnSpLocks/>
            <a:stCxn id="18" idx="1"/>
            <a:endCxn id="49" idx="0"/>
          </p:cNvCxnSpPr>
          <p:nvPr/>
        </p:nvCxnSpPr>
        <p:spPr>
          <a:xfrm>
            <a:off x="9458023" y="4354812"/>
            <a:ext cx="35049" cy="1600067"/>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Rectangle: Rounded Corners 17">
            <a:extLst>
              <a:ext uri="{FF2B5EF4-FFF2-40B4-BE49-F238E27FC236}">
                <a16:creationId xmlns:a16="http://schemas.microsoft.com/office/drawing/2014/main" id="{E2BD2ECC-0536-1E82-7110-D233CC1BC500}"/>
              </a:ext>
            </a:extLst>
          </p:cNvPr>
          <p:cNvSpPr/>
          <p:nvPr/>
        </p:nvSpPr>
        <p:spPr>
          <a:xfrm>
            <a:off x="9458023" y="4201901"/>
            <a:ext cx="1289993"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Refill visit</a:t>
            </a:r>
          </a:p>
        </p:txBody>
      </p:sp>
      <p:sp>
        <p:nvSpPr>
          <p:cNvPr id="19" name="Rectangle: Rounded Corners 18">
            <a:extLst>
              <a:ext uri="{FF2B5EF4-FFF2-40B4-BE49-F238E27FC236}">
                <a16:creationId xmlns:a16="http://schemas.microsoft.com/office/drawing/2014/main" id="{25B821CF-3E49-3B0B-94ED-1643E4DE37B0}"/>
              </a:ext>
            </a:extLst>
          </p:cNvPr>
          <p:cNvSpPr/>
          <p:nvPr/>
        </p:nvSpPr>
        <p:spPr>
          <a:xfrm>
            <a:off x="9458023" y="4622596"/>
            <a:ext cx="1782557" cy="3058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tx1"/>
                </a:solidFill>
              </a:rPr>
              <a:t>Method switch</a:t>
            </a:r>
          </a:p>
        </p:txBody>
      </p:sp>
      <p:cxnSp>
        <p:nvCxnSpPr>
          <p:cNvPr id="33" name="Straight Connector 32">
            <a:extLst>
              <a:ext uri="{FF2B5EF4-FFF2-40B4-BE49-F238E27FC236}">
                <a16:creationId xmlns:a16="http://schemas.microsoft.com/office/drawing/2014/main" id="{825DFAE2-9549-2238-68C8-0204F53CFBC9}"/>
              </a:ext>
            </a:extLst>
          </p:cNvPr>
          <p:cNvCxnSpPr>
            <a:cxnSpLocks/>
          </p:cNvCxnSpPr>
          <p:nvPr/>
        </p:nvCxnSpPr>
        <p:spPr>
          <a:xfrm flipH="1">
            <a:off x="9464316" y="1777578"/>
            <a:ext cx="16884" cy="387252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Left Bracket 33">
            <a:extLst>
              <a:ext uri="{FF2B5EF4-FFF2-40B4-BE49-F238E27FC236}">
                <a16:creationId xmlns:a16="http://schemas.microsoft.com/office/drawing/2014/main" id="{18BCACF2-1D0A-73E5-A511-8458A0B512C2}"/>
              </a:ext>
            </a:extLst>
          </p:cNvPr>
          <p:cNvSpPr/>
          <p:nvPr/>
        </p:nvSpPr>
        <p:spPr>
          <a:xfrm rot="5400000">
            <a:off x="9340902" y="4982901"/>
            <a:ext cx="305820" cy="1640227"/>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0B98A0F-0289-5906-A948-B22C8D12938B}"/>
              </a:ext>
            </a:extLst>
          </p:cNvPr>
          <p:cNvSpPr txBox="1"/>
          <p:nvPr/>
        </p:nvSpPr>
        <p:spPr>
          <a:xfrm>
            <a:off x="6265531" y="1174319"/>
            <a:ext cx="2326261" cy="830997"/>
          </a:xfrm>
          <a:prstGeom prst="rect">
            <a:avLst/>
          </a:prstGeom>
          <a:noFill/>
        </p:spPr>
        <p:txBody>
          <a:bodyPr wrap="square" rtlCol="0">
            <a:spAutoFit/>
          </a:bodyPr>
          <a:lstStyle/>
          <a:p>
            <a:r>
              <a:rPr lang="en-US" sz="1600" b="1" dirty="0">
                <a:solidFill>
                  <a:schemeClr val="accent1"/>
                </a:solidFill>
              </a:rPr>
              <a:t>Correct! </a:t>
            </a:r>
            <a:r>
              <a:rPr lang="en-US" sz="1600" dirty="0">
                <a:solidFill>
                  <a:schemeClr val="accent1"/>
                </a:solidFill>
              </a:rPr>
              <a:t>Client return counted as PrEP_CT during Q4</a:t>
            </a:r>
          </a:p>
        </p:txBody>
      </p:sp>
      <p:sp>
        <p:nvSpPr>
          <p:cNvPr id="39" name="TextBox 38">
            <a:extLst>
              <a:ext uri="{FF2B5EF4-FFF2-40B4-BE49-F238E27FC236}">
                <a16:creationId xmlns:a16="http://schemas.microsoft.com/office/drawing/2014/main" id="{6A1B8040-19E0-194E-5001-C147296F7A81}"/>
              </a:ext>
            </a:extLst>
          </p:cNvPr>
          <p:cNvSpPr txBox="1"/>
          <p:nvPr/>
        </p:nvSpPr>
        <p:spPr>
          <a:xfrm>
            <a:off x="8723597" y="1334904"/>
            <a:ext cx="1574197" cy="442674"/>
          </a:xfrm>
          <a:prstGeom prst="roundRect">
            <a:avLst/>
          </a:prstGeom>
          <a:solidFill>
            <a:srgbClr val="DEF1F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indent="0" algn="ctr">
              <a:buNone/>
            </a:pPr>
            <a:r>
              <a:rPr lang="en-US" sz="2000" dirty="0">
                <a:solidFill>
                  <a:schemeClr val="accent1"/>
                </a:solidFill>
              </a:rPr>
              <a:t>PrEP_CT =1</a:t>
            </a:r>
          </a:p>
        </p:txBody>
      </p:sp>
      <p:cxnSp>
        <p:nvCxnSpPr>
          <p:cNvPr id="40" name="Straight Connector 39">
            <a:extLst>
              <a:ext uri="{FF2B5EF4-FFF2-40B4-BE49-F238E27FC236}">
                <a16:creationId xmlns:a16="http://schemas.microsoft.com/office/drawing/2014/main" id="{1B714E9B-F9E2-F266-ACF9-19EBDEE84095}"/>
              </a:ext>
            </a:extLst>
          </p:cNvPr>
          <p:cNvCxnSpPr>
            <a:cxnSpLocks/>
          </p:cNvCxnSpPr>
          <p:nvPr/>
        </p:nvCxnSpPr>
        <p:spPr>
          <a:xfrm>
            <a:off x="9486547" y="2726416"/>
            <a:ext cx="0" cy="29236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Left Bracket 49">
            <a:extLst>
              <a:ext uri="{FF2B5EF4-FFF2-40B4-BE49-F238E27FC236}">
                <a16:creationId xmlns:a16="http://schemas.microsoft.com/office/drawing/2014/main" id="{CB7C74B0-82B5-8BB4-9CA4-8ED3DEED46CC}"/>
              </a:ext>
            </a:extLst>
          </p:cNvPr>
          <p:cNvSpPr/>
          <p:nvPr/>
        </p:nvSpPr>
        <p:spPr>
          <a:xfrm rot="5400000">
            <a:off x="9356081" y="4995520"/>
            <a:ext cx="305820" cy="1640227"/>
          </a:xfrm>
          <a:prstGeom prst="lef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8B5A8471-6CD5-C90A-9EBC-42C40512B932}"/>
              </a:ext>
            </a:extLst>
          </p:cNvPr>
          <p:cNvSpPr txBox="1"/>
          <p:nvPr/>
        </p:nvSpPr>
        <p:spPr>
          <a:xfrm>
            <a:off x="8613270" y="2251014"/>
            <a:ext cx="1791441" cy="442674"/>
          </a:xfrm>
          <a:prstGeom prst="round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indent="0" algn="ctr">
              <a:buNone/>
            </a:pPr>
            <a:r>
              <a:rPr lang="en-US" sz="2000" dirty="0">
                <a:solidFill>
                  <a:schemeClr val="accent3"/>
                </a:solidFill>
              </a:rPr>
              <a:t>PrEP_NEW =1</a:t>
            </a:r>
          </a:p>
        </p:txBody>
      </p:sp>
      <p:sp>
        <p:nvSpPr>
          <p:cNvPr id="56" name="TextBox 55">
            <a:extLst>
              <a:ext uri="{FF2B5EF4-FFF2-40B4-BE49-F238E27FC236}">
                <a16:creationId xmlns:a16="http://schemas.microsoft.com/office/drawing/2014/main" id="{196EB1D0-541C-922A-AC77-F55404AE17BD}"/>
              </a:ext>
            </a:extLst>
          </p:cNvPr>
          <p:cNvSpPr txBox="1"/>
          <p:nvPr/>
        </p:nvSpPr>
        <p:spPr>
          <a:xfrm>
            <a:off x="6276282" y="2245831"/>
            <a:ext cx="2326261" cy="1077218"/>
          </a:xfrm>
          <a:prstGeom prst="rect">
            <a:avLst/>
          </a:prstGeom>
          <a:noFill/>
        </p:spPr>
        <p:txBody>
          <a:bodyPr wrap="square" rtlCol="0">
            <a:spAutoFit/>
          </a:bodyPr>
          <a:lstStyle/>
          <a:p>
            <a:r>
              <a:rPr lang="en-US" sz="1600" b="1" dirty="0">
                <a:solidFill>
                  <a:schemeClr val="accent3"/>
                </a:solidFill>
              </a:rPr>
              <a:t>Incorrect! </a:t>
            </a:r>
            <a:r>
              <a:rPr lang="en-US" sz="1600" dirty="0">
                <a:solidFill>
                  <a:schemeClr val="accent3"/>
                </a:solidFill>
              </a:rPr>
              <a:t>Client switching to a new method shouldn’t be counted as PrEP_NEW</a:t>
            </a:r>
          </a:p>
        </p:txBody>
      </p:sp>
      <p:pic>
        <p:nvPicPr>
          <p:cNvPr id="7" name="Graphic 6" descr="Walk with solid fill">
            <a:extLst>
              <a:ext uri="{FF2B5EF4-FFF2-40B4-BE49-F238E27FC236}">
                <a16:creationId xmlns:a16="http://schemas.microsoft.com/office/drawing/2014/main" id="{1374BF36-2839-EF3F-137A-A898AC2E8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94003" y="5154845"/>
            <a:ext cx="914400" cy="914400"/>
          </a:xfrm>
          <a:prstGeom prst="rect">
            <a:avLst/>
          </a:prstGeom>
        </p:spPr>
      </p:pic>
    </p:spTree>
    <p:extLst>
      <p:ext uri="{BB962C8B-B14F-4D97-AF65-F5344CB8AC3E}">
        <p14:creationId xmlns:p14="http://schemas.microsoft.com/office/powerpoint/2010/main" val="2318947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9" grpId="0" animBg="1"/>
      <p:bldP spid="50" grpId="0" animBg="1"/>
      <p:bldP spid="52" grpId="0" animBg="1"/>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E933A6-E6C9-A947-9415-1293CB2B876D}"/>
              </a:ext>
            </a:extLst>
          </p:cNvPr>
          <p:cNvSpPr>
            <a:spLocks noGrp="1"/>
          </p:cNvSpPr>
          <p:nvPr>
            <p:ph type="body" sz="quarter" idx="14"/>
          </p:nvPr>
        </p:nvSpPr>
        <p:spPr/>
        <p:txBody>
          <a:bodyPr/>
          <a:lstStyle/>
          <a:p>
            <a:r>
              <a:rPr lang="en-US" sz="3200" dirty="0"/>
              <a:t>New WHO recommended indicator : </a:t>
            </a:r>
          </a:p>
          <a:p>
            <a:r>
              <a:rPr lang="en-US" sz="3200" u="sng" dirty="0"/>
              <a:t>Volume of PrEP Prescribed</a:t>
            </a:r>
          </a:p>
        </p:txBody>
      </p:sp>
    </p:spTree>
    <p:extLst>
      <p:ext uri="{BB962C8B-B14F-4D97-AF65-F5344CB8AC3E}">
        <p14:creationId xmlns:p14="http://schemas.microsoft.com/office/powerpoint/2010/main" val="217210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E3F35-A342-D446-BC79-E39D6F08A93F}"/>
              </a:ext>
            </a:extLst>
          </p:cNvPr>
          <p:cNvSpPr>
            <a:spLocks noGrp="1"/>
          </p:cNvSpPr>
          <p:nvPr>
            <p:ph type="title"/>
          </p:nvPr>
        </p:nvSpPr>
        <p:spPr/>
        <p:txBody>
          <a:bodyPr/>
          <a:lstStyle/>
          <a:p>
            <a:r>
              <a:rPr lang="en-US" dirty="0"/>
              <a:t>WHO Recommends “Volume of PrEP Prescribed”</a:t>
            </a:r>
          </a:p>
        </p:txBody>
      </p:sp>
      <p:sp>
        <p:nvSpPr>
          <p:cNvPr id="5" name="Content Placeholder 4">
            <a:extLst>
              <a:ext uri="{FF2B5EF4-FFF2-40B4-BE49-F238E27FC236}">
                <a16:creationId xmlns:a16="http://schemas.microsoft.com/office/drawing/2014/main" id="{3F09002E-239D-0C46-A681-C6131C64D56D}"/>
              </a:ext>
            </a:extLst>
          </p:cNvPr>
          <p:cNvSpPr>
            <a:spLocks noGrp="1"/>
          </p:cNvSpPr>
          <p:nvPr>
            <p:ph idx="1"/>
          </p:nvPr>
        </p:nvSpPr>
        <p:spPr>
          <a:xfrm>
            <a:off x="780322" y="1180621"/>
            <a:ext cx="9677400" cy="1279115"/>
          </a:xfrm>
          <a:prstGeom prst="roundRect">
            <a:avLst/>
          </a:prstGeom>
          <a:solidFill>
            <a:srgbClr val="ECF7F8"/>
          </a:solidFill>
          <a:ln>
            <a:solidFill>
              <a:srgbClr val="29676B"/>
            </a:solidFill>
          </a:ln>
        </p:spPr>
        <p:txBody>
          <a:bodyPr anchor="ctr"/>
          <a:lstStyle/>
          <a:p>
            <a:pPr marL="0" indent="0" algn="ctr">
              <a:buNone/>
            </a:pPr>
            <a:r>
              <a:rPr lang="en-US" sz="2400" dirty="0"/>
              <a:t>Within WHO’s new Consolidated Guidelines, they have added a new Core Indicator for PrEP programs : </a:t>
            </a:r>
          </a:p>
          <a:p>
            <a:pPr marL="0" indent="0" algn="ctr">
              <a:buNone/>
            </a:pPr>
            <a:r>
              <a:rPr lang="en-US" sz="2400" b="1" u="sng" dirty="0"/>
              <a:t>Volume of PrEP Prescribed</a:t>
            </a:r>
          </a:p>
        </p:txBody>
      </p:sp>
      <p:sp>
        <p:nvSpPr>
          <p:cNvPr id="7" name="TextBox 6">
            <a:extLst>
              <a:ext uri="{FF2B5EF4-FFF2-40B4-BE49-F238E27FC236}">
                <a16:creationId xmlns:a16="http://schemas.microsoft.com/office/drawing/2014/main" id="{5FA0148D-D538-B453-3225-D1F514B86317}"/>
              </a:ext>
            </a:extLst>
          </p:cNvPr>
          <p:cNvSpPr txBox="1"/>
          <p:nvPr/>
        </p:nvSpPr>
        <p:spPr>
          <a:xfrm>
            <a:off x="780322" y="2578638"/>
            <a:ext cx="5561621" cy="1123712"/>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chemeClr val="accent1"/>
                </a:solidFill>
              </a:rPr>
              <a:t>Definition</a:t>
            </a:r>
            <a:r>
              <a:rPr lang="en-US" sz="2000" dirty="0"/>
              <a:t>: Total </a:t>
            </a:r>
            <a:r>
              <a:rPr lang="en-US" sz="2000" b="1" u="sng" dirty="0"/>
              <a:t>volume</a:t>
            </a:r>
            <a:r>
              <a:rPr lang="en-US" sz="2000" dirty="0"/>
              <a:t> of each PrEP product prescribed or dispensed to PrEP clients within a period.</a:t>
            </a:r>
          </a:p>
        </p:txBody>
      </p:sp>
      <p:sp>
        <p:nvSpPr>
          <p:cNvPr id="8" name="TextBox 7">
            <a:extLst>
              <a:ext uri="{FF2B5EF4-FFF2-40B4-BE49-F238E27FC236}">
                <a16:creationId xmlns:a16="http://schemas.microsoft.com/office/drawing/2014/main" id="{1152BD7F-1753-7DB7-D20E-43514445FFCE}"/>
              </a:ext>
            </a:extLst>
          </p:cNvPr>
          <p:cNvSpPr txBox="1"/>
          <p:nvPr/>
        </p:nvSpPr>
        <p:spPr>
          <a:xfrm>
            <a:off x="780321" y="3818174"/>
            <a:ext cx="5561621" cy="1123712"/>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chemeClr val="accent1"/>
                </a:solidFill>
              </a:rPr>
              <a:t>Use</a:t>
            </a:r>
            <a:r>
              <a:rPr lang="en-US" sz="2000" dirty="0"/>
              <a:t>: This indicator shows the magnitude of </a:t>
            </a:r>
            <a:r>
              <a:rPr lang="en-US" sz="2000" b="1" u="sng" dirty="0"/>
              <a:t>cumulative PrEP access over time </a:t>
            </a:r>
            <a:r>
              <a:rPr lang="en-US" sz="2000" dirty="0"/>
              <a:t>and can be used to forecast future commodity needs </a:t>
            </a:r>
          </a:p>
        </p:txBody>
      </p:sp>
      <p:sp>
        <p:nvSpPr>
          <p:cNvPr id="9" name="TextBox 8">
            <a:extLst>
              <a:ext uri="{FF2B5EF4-FFF2-40B4-BE49-F238E27FC236}">
                <a16:creationId xmlns:a16="http://schemas.microsoft.com/office/drawing/2014/main" id="{EECB6359-15F0-9BBB-90FE-394571B52732}"/>
              </a:ext>
            </a:extLst>
          </p:cNvPr>
          <p:cNvSpPr txBox="1"/>
          <p:nvPr/>
        </p:nvSpPr>
        <p:spPr>
          <a:xfrm>
            <a:off x="780322" y="5063201"/>
            <a:ext cx="5561621" cy="783193"/>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chemeClr val="accent1"/>
                </a:solidFill>
              </a:rPr>
              <a:t>Source</a:t>
            </a:r>
            <a:r>
              <a:rPr lang="en-US" sz="2000" dirty="0"/>
              <a:t>: Electronic medical records, facility records, or pharmacy records</a:t>
            </a:r>
          </a:p>
        </p:txBody>
      </p:sp>
      <p:sp>
        <p:nvSpPr>
          <p:cNvPr id="10" name="TextBox 9">
            <a:extLst>
              <a:ext uri="{FF2B5EF4-FFF2-40B4-BE49-F238E27FC236}">
                <a16:creationId xmlns:a16="http://schemas.microsoft.com/office/drawing/2014/main" id="{5819E67A-2412-E563-5656-F1DA0FFF08D7}"/>
              </a:ext>
            </a:extLst>
          </p:cNvPr>
          <p:cNvSpPr txBox="1"/>
          <p:nvPr/>
        </p:nvSpPr>
        <p:spPr>
          <a:xfrm>
            <a:off x="780320" y="5966004"/>
            <a:ext cx="5561621" cy="783193"/>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chemeClr val="accent1"/>
                </a:solidFill>
              </a:rPr>
              <a:t>Disaggregations</a:t>
            </a:r>
            <a:r>
              <a:rPr lang="en-US" sz="2000" dirty="0"/>
              <a:t>: PrEP product, age, sex, key population, provider type, setting, and location</a:t>
            </a:r>
          </a:p>
        </p:txBody>
      </p:sp>
      <p:sp>
        <p:nvSpPr>
          <p:cNvPr id="11" name="Speech Bubble: Rectangle 10">
            <a:extLst>
              <a:ext uri="{FF2B5EF4-FFF2-40B4-BE49-F238E27FC236}">
                <a16:creationId xmlns:a16="http://schemas.microsoft.com/office/drawing/2014/main" id="{292B538D-3AFB-91D3-262E-6FF0BD797359}"/>
              </a:ext>
            </a:extLst>
          </p:cNvPr>
          <p:cNvSpPr/>
          <p:nvPr/>
        </p:nvSpPr>
        <p:spPr>
          <a:xfrm>
            <a:off x="6936718" y="2599923"/>
            <a:ext cx="4017794" cy="539032"/>
          </a:xfrm>
          <a:prstGeom prst="wedgeRectCallout">
            <a:avLst>
              <a:gd name="adj1" fmla="val -64159"/>
              <a:gd name="adj2" fmla="val 46876"/>
            </a:avLst>
          </a:prstGeom>
          <a:solidFill>
            <a:srgbClr val="F9E7ED"/>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Simply defined, limited room for misinterpretation</a:t>
            </a:r>
          </a:p>
        </p:txBody>
      </p:sp>
      <p:sp>
        <p:nvSpPr>
          <p:cNvPr id="12" name="Speech Bubble: Rectangle 11">
            <a:extLst>
              <a:ext uri="{FF2B5EF4-FFF2-40B4-BE49-F238E27FC236}">
                <a16:creationId xmlns:a16="http://schemas.microsoft.com/office/drawing/2014/main" id="{90F0E70B-209F-A246-7453-6DF6470646E7}"/>
              </a:ext>
            </a:extLst>
          </p:cNvPr>
          <p:cNvSpPr/>
          <p:nvPr/>
        </p:nvSpPr>
        <p:spPr>
          <a:xfrm>
            <a:off x="6936718" y="3692763"/>
            <a:ext cx="4017794" cy="897525"/>
          </a:xfrm>
          <a:prstGeom prst="wedgeRectCallout">
            <a:avLst>
              <a:gd name="adj1" fmla="val -64615"/>
              <a:gd name="adj2" fmla="val 18749"/>
            </a:avLst>
          </a:prstGeom>
          <a:solidFill>
            <a:srgbClr val="F9E7ED"/>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Describes the scale of the PrEP program without requiring tracking of individuals and their patterns of use</a:t>
            </a:r>
          </a:p>
        </p:txBody>
      </p:sp>
      <p:sp>
        <p:nvSpPr>
          <p:cNvPr id="14" name="Speech Bubble: Rectangle 13">
            <a:extLst>
              <a:ext uri="{FF2B5EF4-FFF2-40B4-BE49-F238E27FC236}">
                <a16:creationId xmlns:a16="http://schemas.microsoft.com/office/drawing/2014/main" id="{2037241B-7B8B-9542-6832-CFC4D56401A6}"/>
              </a:ext>
            </a:extLst>
          </p:cNvPr>
          <p:cNvSpPr/>
          <p:nvPr/>
        </p:nvSpPr>
        <p:spPr>
          <a:xfrm>
            <a:off x="6936718" y="5795206"/>
            <a:ext cx="4017794" cy="898202"/>
          </a:xfrm>
          <a:prstGeom prst="wedgeRectCallout">
            <a:avLst>
              <a:gd name="adj1" fmla="val -63705"/>
              <a:gd name="adj2" fmla="val 6507"/>
            </a:avLst>
          </a:prstGeom>
          <a:solidFill>
            <a:srgbClr val="F9E7ED"/>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Unless collected through electronic medical records, volume data is generally </a:t>
            </a:r>
            <a:r>
              <a:rPr lang="en-US" b="1" u="sng" dirty="0">
                <a:solidFill>
                  <a:schemeClr val="tx1">
                    <a:lumMod val="50000"/>
                  </a:schemeClr>
                </a:solidFill>
              </a:rPr>
              <a:t>not </a:t>
            </a:r>
            <a:r>
              <a:rPr lang="en-US" dirty="0">
                <a:solidFill>
                  <a:schemeClr val="tx1">
                    <a:lumMod val="50000"/>
                  </a:schemeClr>
                </a:solidFill>
              </a:rPr>
              <a:t>associated with client characteristics</a:t>
            </a:r>
          </a:p>
        </p:txBody>
      </p:sp>
      <p:sp>
        <p:nvSpPr>
          <p:cNvPr id="13" name="Speech Bubble: Rectangle 12">
            <a:extLst>
              <a:ext uri="{FF2B5EF4-FFF2-40B4-BE49-F238E27FC236}">
                <a16:creationId xmlns:a16="http://schemas.microsoft.com/office/drawing/2014/main" id="{5D7620FE-9E3B-C933-8CF9-1302E3C0F7FB}"/>
              </a:ext>
            </a:extLst>
          </p:cNvPr>
          <p:cNvSpPr/>
          <p:nvPr/>
        </p:nvSpPr>
        <p:spPr>
          <a:xfrm>
            <a:off x="6936718" y="4970447"/>
            <a:ext cx="4017794" cy="593231"/>
          </a:xfrm>
          <a:prstGeom prst="wedgeRectCallout">
            <a:avLst>
              <a:gd name="adj1" fmla="val -63932"/>
              <a:gd name="adj2" fmla="val 30352"/>
            </a:avLst>
          </a:prstGeom>
          <a:solidFill>
            <a:srgbClr val="F9E7ED"/>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Generally already available through HMIS or logistics systems</a:t>
            </a:r>
          </a:p>
        </p:txBody>
      </p:sp>
    </p:spTree>
    <p:extLst>
      <p:ext uri="{BB962C8B-B14F-4D97-AF65-F5344CB8AC3E}">
        <p14:creationId xmlns:p14="http://schemas.microsoft.com/office/powerpoint/2010/main" val="154922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D634-E923-622F-2A17-11FCF0EF1358}"/>
              </a:ext>
            </a:extLst>
          </p:cNvPr>
          <p:cNvSpPr>
            <a:spLocks noGrp="1"/>
          </p:cNvSpPr>
          <p:nvPr>
            <p:ph type="title"/>
          </p:nvPr>
        </p:nvSpPr>
        <p:spPr/>
        <p:txBody>
          <a:bodyPr/>
          <a:lstStyle/>
          <a:p>
            <a:r>
              <a:rPr lang="en-US" dirty="0"/>
              <a:t>Advantages of “Volume of PrEP Prescribed”</a:t>
            </a:r>
          </a:p>
        </p:txBody>
      </p:sp>
      <p:sp>
        <p:nvSpPr>
          <p:cNvPr id="3" name="Content Placeholder 2">
            <a:extLst>
              <a:ext uri="{FF2B5EF4-FFF2-40B4-BE49-F238E27FC236}">
                <a16:creationId xmlns:a16="http://schemas.microsoft.com/office/drawing/2014/main" id="{A1DD8ECC-E90E-BA64-8C4D-3E8C874EF218}"/>
              </a:ext>
            </a:extLst>
          </p:cNvPr>
          <p:cNvSpPr>
            <a:spLocks noGrp="1"/>
          </p:cNvSpPr>
          <p:nvPr>
            <p:ph idx="1"/>
          </p:nvPr>
        </p:nvSpPr>
        <p:spPr>
          <a:xfrm>
            <a:off x="527538" y="1350337"/>
            <a:ext cx="9988062" cy="1143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a:buNone/>
            </a:pPr>
            <a:r>
              <a:rPr lang="en-US" sz="2400" dirty="0"/>
              <a:t>This new indicator can add substantially to the function and utility of PrEP M&amp;E Data for program planning and for tracking program progress and impact, especially in the context of discontinuous use. </a:t>
            </a:r>
          </a:p>
        </p:txBody>
      </p:sp>
      <p:sp>
        <p:nvSpPr>
          <p:cNvPr id="6" name="Content Placeholder 2">
            <a:extLst>
              <a:ext uri="{FF2B5EF4-FFF2-40B4-BE49-F238E27FC236}">
                <a16:creationId xmlns:a16="http://schemas.microsoft.com/office/drawing/2014/main" id="{266805B5-073C-7401-8950-95A67E1A5C97}"/>
              </a:ext>
            </a:extLst>
          </p:cNvPr>
          <p:cNvSpPr txBox="1">
            <a:spLocks/>
          </p:cNvSpPr>
          <p:nvPr/>
        </p:nvSpPr>
        <p:spPr>
          <a:xfrm>
            <a:off x="527537" y="2492601"/>
            <a:ext cx="10515599" cy="4035542"/>
          </a:xfrm>
          <a:prstGeom prst="round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35F59"/>
                </a:solidFill>
                <a:latin typeface="Calibri" panose="020F0502020204030204" pitchFamily="34" charset="0"/>
                <a:ea typeface="Roboto" panose="02000000000000000000" pitchFamily="2" charset="0"/>
                <a:cs typeface="Calibri" panose="020F0502020204030204" pitchFamily="34" charset="0"/>
              </a:rPr>
              <a:t>“Volume of PrEP Prescribed” can meet many of th</a:t>
            </a:r>
            <a:r>
              <a:rPr lang="en-US" sz="2400" dirty="0"/>
              <a:t>e measurement needs of PrEP programs : </a:t>
            </a:r>
            <a:endParaRPr lang="en-US" sz="2400" dirty="0">
              <a:solidFill>
                <a:srgbClr val="635F59"/>
              </a:solidFill>
              <a:latin typeface="Calibri" panose="020F0502020204030204" pitchFamily="34" charset="0"/>
              <a:ea typeface="Roboto" panose="02000000000000000000" pitchFamily="2" charset="0"/>
              <a:cs typeface="Calibri" panose="020F0502020204030204" pitchFamily="34" charset="0"/>
            </a:endParaRPr>
          </a:p>
          <a:p>
            <a:pPr marL="742950" lvl="1" indent="-285750"/>
            <a:r>
              <a:rPr lang="en-US" sz="2000" dirty="0"/>
              <a:t>Assessing </a:t>
            </a:r>
            <a:r>
              <a:rPr lang="en-US" sz="2000" b="1" dirty="0">
                <a:solidFill>
                  <a:schemeClr val="accent1"/>
                </a:solidFill>
              </a:rPr>
              <a:t>program outputs </a:t>
            </a:r>
            <a:r>
              <a:rPr lang="en-US" sz="2000" dirty="0"/>
              <a:t>in terms of the total duration (or person-time) of PrEP provided (calculated from this indicator)</a:t>
            </a:r>
          </a:p>
          <a:p>
            <a:pPr marL="742950" lvl="1" indent="-285750"/>
            <a:r>
              <a:rPr lang="en-US" sz="2000" dirty="0"/>
              <a:t>Supporting monitoring of </a:t>
            </a:r>
            <a:r>
              <a:rPr lang="en-US" sz="2000" b="1" dirty="0">
                <a:solidFill>
                  <a:schemeClr val="accent1"/>
                </a:solidFill>
              </a:rPr>
              <a:t>choice</a:t>
            </a:r>
            <a:r>
              <a:rPr lang="en-US" sz="2000" dirty="0"/>
              <a:t> in PrEP programs by providing information on volume of each PrEP method dispensed (represents use over time rather than just initial uptake)</a:t>
            </a:r>
          </a:p>
          <a:p>
            <a:pPr marL="742950" lvl="1" indent="-285750"/>
            <a:r>
              <a:rPr lang="en-US" sz="2000" dirty="0"/>
              <a:t>Contributing to estimates of program </a:t>
            </a:r>
            <a:r>
              <a:rPr lang="en-US" sz="2000" b="1" dirty="0">
                <a:solidFill>
                  <a:schemeClr val="accent1"/>
                </a:solidFill>
              </a:rPr>
              <a:t>coverage</a:t>
            </a:r>
            <a:r>
              <a:rPr lang="en-US" sz="2000" dirty="0"/>
              <a:t> relative to need </a:t>
            </a:r>
          </a:p>
          <a:p>
            <a:pPr marL="742950" lvl="1" indent="-285750"/>
            <a:r>
              <a:rPr lang="en-US" sz="2000" dirty="0"/>
              <a:t>Contributing to estimates of program </a:t>
            </a:r>
            <a:r>
              <a:rPr lang="en-US" sz="2000" b="1" dirty="0">
                <a:solidFill>
                  <a:schemeClr val="accent1"/>
                </a:solidFill>
              </a:rPr>
              <a:t>impact</a:t>
            </a:r>
            <a:r>
              <a:rPr lang="en-US" sz="2000" dirty="0"/>
              <a:t> on reducing new HIV incidence</a:t>
            </a:r>
          </a:p>
          <a:p>
            <a:pPr marL="742950" lvl="1" indent="-285750">
              <a:buFont typeface="Arial" panose="020B0604020202020204" pitchFamily="34" charset="0"/>
              <a:buChar char="•"/>
            </a:pPr>
            <a:r>
              <a:rPr lang="en-US" sz="2000" dirty="0">
                <a:solidFill>
                  <a:srgbClr val="635F59"/>
                </a:solidFill>
                <a:latin typeface="Calibri" panose="020F0502020204030204" pitchFamily="34" charset="0"/>
                <a:ea typeface="Roboto" panose="02000000000000000000" pitchFamily="2" charset="0"/>
                <a:cs typeface="Calibri" panose="020F0502020204030204" pitchFamily="34" charset="0"/>
              </a:rPr>
              <a:t>Forecasting future commodity needs and supporting </a:t>
            </a:r>
            <a:r>
              <a:rPr lang="en-US" sz="2000" b="1" dirty="0">
                <a:solidFill>
                  <a:schemeClr val="accent1"/>
                </a:solidFill>
                <a:latin typeface="Calibri" panose="020F0502020204030204" pitchFamily="34" charset="0"/>
                <a:ea typeface="Roboto" panose="02000000000000000000" pitchFamily="2" charset="0"/>
                <a:cs typeface="Calibri" panose="020F0502020204030204" pitchFamily="34" charset="0"/>
              </a:rPr>
              <a:t>supply chain </a:t>
            </a:r>
            <a:r>
              <a:rPr lang="en-US" sz="2000" dirty="0">
                <a:solidFill>
                  <a:srgbClr val="635F59"/>
                </a:solidFill>
                <a:latin typeface="Calibri" panose="020F0502020204030204" pitchFamily="34" charset="0"/>
                <a:ea typeface="Roboto" panose="02000000000000000000" pitchFamily="2" charset="0"/>
                <a:cs typeface="Calibri" panose="020F0502020204030204" pitchFamily="34" charset="0"/>
              </a:rPr>
              <a:t>management</a:t>
            </a:r>
          </a:p>
          <a:p>
            <a:r>
              <a:rPr lang="en-US" sz="2400" dirty="0"/>
              <a:t>Can easily be collected, aggregated, and disaggregated across time periods</a:t>
            </a:r>
          </a:p>
          <a:p>
            <a:r>
              <a:rPr lang="en-US" sz="2400" dirty="0"/>
              <a:t>Less subject to data quality issues associated with clinical records</a:t>
            </a:r>
          </a:p>
        </p:txBody>
      </p:sp>
    </p:spTree>
    <p:extLst>
      <p:ext uri="{BB962C8B-B14F-4D97-AF65-F5344CB8AC3E}">
        <p14:creationId xmlns:p14="http://schemas.microsoft.com/office/powerpoint/2010/main" val="333543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C9D9-B642-8326-3C0E-E4EB3BAF7043}"/>
              </a:ext>
            </a:extLst>
          </p:cNvPr>
          <p:cNvSpPr>
            <a:spLocks noGrp="1"/>
          </p:cNvSpPr>
          <p:nvPr>
            <p:ph type="title"/>
          </p:nvPr>
        </p:nvSpPr>
        <p:spPr/>
        <p:txBody>
          <a:bodyPr/>
          <a:lstStyle/>
          <a:p>
            <a:r>
              <a:rPr lang="en-US" dirty="0"/>
              <a:t>Calculating Person-Years of PrEP Dispensed</a:t>
            </a:r>
          </a:p>
        </p:txBody>
      </p:sp>
      <p:sp>
        <p:nvSpPr>
          <p:cNvPr id="3" name="Content Placeholder 2">
            <a:extLst>
              <a:ext uri="{FF2B5EF4-FFF2-40B4-BE49-F238E27FC236}">
                <a16:creationId xmlns:a16="http://schemas.microsoft.com/office/drawing/2014/main" id="{60560F7B-A01B-62DB-CD7A-4777BD57B8CE}"/>
              </a:ext>
            </a:extLst>
          </p:cNvPr>
          <p:cNvSpPr>
            <a:spLocks noGrp="1"/>
          </p:cNvSpPr>
          <p:nvPr>
            <p:ph idx="1"/>
          </p:nvPr>
        </p:nvSpPr>
        <p:spPr>
          <a:xfrm>
            <a:off x="838200" y="1181241"/>
            <a:ext cx="9677400" cy="2192964"/>
          </a:xfrm>
        </p:spPr>
        <p:txBody>
          <a:bodyPr/>
          <a:lstStyle/>
          <a:p>
            <a:pPr marL="0" indent="0">
              <a:buNone/>
            </a:pPr>
            <a:r>
              <a:rPr lang="en-US" sz="2400" dirty="0">
                <a:solidFill>
                  <a:schemeClr val="tx1"/>
                </a:solidFill>
              </a:rPr>
              <a:t>Volume of PrEP Prescribed </a:t>
            </a:r>
            <a:r>
              <a:rPr lang="en-US" sz="2400" dirty="0"/>
              <a:t>can help us estimate </a:t>
            </a:r>
            <a:r>
              <a:rPr lang="en-US" sz="2400" b="1" dirty="0">
                <a:solidFill>
                  <a:schemeClr val="accent1"/>
                </a:solidFill>
              </a:rPr>
              <a:t>coverage</a:t>
            </a:r>
            <a:r>
              <a:rPr lang="en-US" sz="2400" dirty="0"/>
              <a:t> and </a:t>
            </a:r>
            <a:r>
              <a:rPr lang="en-US" sz="2400" b="1" dirty="0">
                <a:solidFill>
                  <a:schemeClr val="accent1"/>
                </a:solidFill>
              </a:rPr>
              <a:t>impact</a:t>
            </a:r>
            <a:r>
              <a:rPr lang="en-US" sz="2400" dirty="0"/>
              <a:t> of PrEP programs. First, we must convert PrEP volume to the total number of days, months, or years of product dispensed based on the duration of HIV prevention provided by each unit of product. The result is called </a:t>
            </a:r>
            <a:r>
              <a:rPr lang="en-US" sz="2400" b="1" dirty="0">
                <a:solidFill>
                  <a:schemeClr val="accent1"/>
                </a:solidFill>
              </a:rPr>
              <a:t>Person-Years of PrEP Dispensed (PYP).</a:t>
            </a:r>
          </a:p>
        </p:txBody>
      </p:sp>
      <p:sp>
        <p:nvSpPr>
          <p:cNvPr id="6" name="Rectangle: Rounded Corners 5">
            <a:extLst>
              <a:ext uri="{FF2B5EF4-FFF2-40B4-BE49-F238E27FC236}">
                <a16:creationId xmlns:a16="http://schemas.microsoft.com/office/drawing/2014/main" id="{9BC32089-BF06-73BE-99EF-03B0A27DFDF2}"/>
              </a:ext>
            </a:extLst>
          </p:cNvPr>
          <p:cNvSpPr/>
          <p:nvPr/>
        </p:nvSpPr>
        <p:spPr>
          <a:xfrm>
            <a:off x="838200" y="2955575"/>
            <a:ext cx="9635888" cy="862193"/>
          </a:xfrm>
          <a:prstGeom prst="roundRect">
            <a:avLst/>
          </a:prstGeom>
          <a:solidFill>
            <a:schemeClr val="accent1"/>
          </a:solid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t>Person-Years of PrEP Dispensed (PYP)</a:t>
            </a:r>
          </a:p>
        </p:txBody>
      </p:sp>
      <p:sp>
        <p:nvSpPr>
          <p:cNvPr id="5" name="TextBox 4">
            <a:extLst>
              <a:ext uri="{FF2B5EF4-FFF2-40B4-BE49-F238E27FC236}">
                <a16:creationId xmlns:a16="http://schemas.microsoft.com/office/drawing/2014/main" id="{B18F6F43-13C2-4EBC-7E13-C8F0FA87971C}"/>
              </a:ext>
            </a:extLst>
          </p:cNvPr>
          <p:cNvSpPr txBox="1"/>
          <p:nvPr/>
        </p:nvSpPr>
        <p:spPr>
          <a:xfrm>
            <a:off x="838200" y="3935967"/>
            <a:ext cx="9635888" cy="442674"/>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chemeClr val="accent1"/>
                </a:solidFill>
              </a:rPr>
              <a:t>Definition</a:t>
            </a:r>
            <a:r>
              <a:rPr lang="en-US" sz="2000" dirty="0"/>
              <a:t>: The cumulative duration of product used within a year.</a:t>
            </a:r>
          </a:p>
        </p:txBody>
      </p:sp>
      <p:sp>
        <p:nvSpPr>
          <p:cNvPr id="7" name="TextBox 6">
            <a:extLst>
              <a:ext uri="{FF2B5EF4-FFF2-40B4-BE49-F238E27FC236}">
                <a16:creationId xmlns:a16="http://schemas.microsoft.com/office/drawing/2014/main" id="{98517626-8520-A7F5-C090-05FA3D0CA9A7}"/>
              </a:ext>
            </a:extLst>
          </p:cNvPr>
          <p:cNvSpPr txBox="1"/>
          <p:nvPr/>
        </p:nvSpPr>
        <p:spPr>
          <a:xfrm>
            <a:off x="838539" y="4507338"/>
            <a:ext cx="9635888" cy="442674"/>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chemeClr val="accent1"/>
                </a:solidFill>
              </a:rPr>
              <a:t>Use</a:t>
            </a:r>
            <a:r>
              <a:rPr lang="en-US" sz="2000" dirty="0"/>
              <a:t>: Measuring the scale of the PrEP program and estimating coverage and impact.</a:t>
            </a:r>
          </a:p>
        </p:txBody>
      </p:sp>
      <p:sp>
        <p:nvSpPr>
          <p:cNvPr id="9" name="TextBox 8">
            <a:extLst>
              <a:ext uri="{FF2B5EF4-FFF2-40B4-BE49-F238E27FC236}">
                <a16:creationId xmlns:a16="http://schemas.microsoft.com/office/drawing/2014/main" id="{AC11D329-8F93-6366-260A-7945EBC1F9C5}"/>
              </a:ext>
            </a:extLst>
          </p:cNvPr>
          <p:cNvSpPr txBox="1"/>
          <p:nvPr/>
        </p:nvSpPr>
        <p:spPr>
          <a:xfrm>
            <a:off x="838539" y="6254243"/>
            <a:ext cx="9635888" cy="442674"/>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chemeClr val="accent1"/>
                </a:solidFill>
              </a:rPr>
              <a:t>Disaggregations</a:t>
            </a:r>
            <a:r>
              <a:rPr lang="en-US" sz="2000" dirty="0"/>
              <a:t>: Age, sex, population, location</a:t>
            </a:r>
          </a:p>
        </p:txBody>
      </p:sp>
      <p:sp>
        <p:nvSpPr>
          <p:cNvPr id="10" name="Content Placeholder 8">
            <a:extLst>
              <a:ext uri="{FF2B5EF4-FFF2-40B4-BE49-F238E27FC236}">
                <a16:creationId xmlns:a16="http://schemas.microsoft.com/office/drawing/2014/main" id="{4AE535B5-9763-247F-2F5F-55765885BE2C}"/>
              </a:ext>
            </a:extLst>
          </p:cNvPr>
          <p:cNvSpPr txBox="1">
            <a:spLocks/>
          </p:cNvSpPr>
          <p:nvPr/>
        </p:nvSpPr>
        <p:spPr>
          <a:xfrm>
            <a:off x="838540" y="5090875"/>
            <a:ext cx="9635888" cy="10215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Wingdings" pitchFamily="2" charset="2"/>
              <a:buNone/>
            </a:pPr>
            <a:r>
              <a:rPr lang="en-US" sz="2000" b="1" dirty="0">
                <a:solidFill>
                  <a:schemeClr val="accent1"/>
                </a:solidFill>
                <a:latin typeface="+mn-lt"/>
                <a:ea typeface="+mn-ea"/>
                <a:cs typeface="+mn-cs"/>
              </a:rPr>
              <a:t>Calculating PYP</a:t>
            </a:r>
            <a:r>
              <a:rPr lang="en-US" sz="2000" dirty="0">
                <a:solidFill>
                  <a:schemeClr val="accent1"/>
                </a:solidFill>
                <a:latin typeface="+mn-lt"/>
                <a:ea typeface="+mn-ea"/>
                <a:cs typeface="+mn-cs"/>
              </a:rPr>
              <a:t>: </a:t>
            </a:r>
            <a:r>
              <a:rPr lang="en-US" sz="2000" dirty="0">
                <a:solidFill>
                  <a:schemeClr val="tx1"/>
                </a:solidFill>
                <a:latin typeface="+mn-lt"/>
                <a:ea typeface="+mn-ea"/>
                <a:cs typeface="+mn-cs"/>
              </a:rPr>
              <a:t>For each PrEP method, the total number of units prescribed/dispensed is multiplied by the duration of HIV prevention provided by one unit of that method. (ex. one bottle of Oral PrEP = 1 month of PrEP).</a:t>
            </a:r>
          </a:p>
        </p:txBody>
      </p:sp>
    </p:spTree>
    <p:extLst>
      <p:ext uri="{BB962C8B-B14F-4D97-AF65-F5344CB8AC3E}">
        <p14:creationId xmlns:p14="http://schemas.microsoft.com/office/powerpoint/2010/main" val="345497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8C65-CBCE-8957-B7CC-690F8742568E}"/>
              </a:ext>
            </a:extLst>
          </p:cNvPr>
          <p:cNvSpPr>
            <a:spLocks noGrp="1"/>
          </p:cNvSpPr>
          <p:nvPr>
            <p:ph type="title"/>
          </p:nvPr>
        </p:nvSpPr>
        <p:spPr/>
        <p:txBody>
          <a:bodyPr>
            <a:noAutofit/>
          </a:bodyPr>
          <a:lstStyle/>
          <a:p>
            <a:r>
              <a:rPr lang="en-US" sz="2800" dirty="0"/>
              <a:t>Using the New Indicator :  Benefits of </a:t>
            </a:r>
            <a:r>
              <a:rPr lang="en-US" sz="2800" i="1" dirty="0"/>
              <a:t>Person-years of PrEP dispensed</a:t>
            </a:r>
            <a:endParaRPr lang="en-US" sz="2800" dirty="0"/>
          </a:p>
        </p:txBody>
      </p:sp>
      <p:sp>
        <p:nvSpPr>
          <p:cNvPr id="9" name="Content Placeholder 8">
            <a:extLst>
              <a:ext uri="{FF2B5EF4-FFF2-40B4-BE49-F238E27FC236}">
                <a16:creationId xmlns:a16="http://schemas.microsoft.com/office/drawing/2014/main" id="{C45260CE-035F-0274-175E-0353E48272FE}"/>
              </a:ext>
            </a:extLst>
          </p:cNvPr>
          <p:cNvSpPr>
            <a:spLocks noGrp="1"/>
          </p:cNvSpPr>
          <p:nvPr>
            <p:ph idx="1"/>
          </p:nvPr>
        </p:nvSpPr>
        <p:spPr>
          <a:xfrm>
            <a:off x="498764" y="1678329"/>
            <a:ext cx="10016836" cy="4754002"/>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nSpc>
                <a:spcPct val="100000"/>
              </a:lnSpc>
              <a:spcBef>
                <a:spcPts val="1200"/>
              </a:spcBef>
              <a:buNone/>
            </a:pPr>
            <a:r>
              <a:rPr lang="en-US" sz="3200" b="1" dirty="0">
                <a:solidFill>
                  <a:schemeClr val="accent1"/>
                </a:solidFill>
              </a:rPr>
              <a:t>What are the benefits of PYP? </a:t>
            </a:r>
          </a:p>
          <a:p>
            <a:pPr>
              <a:lnSpc>
                <a:spcPct val="100000"/>
              </a:lnSpc>
              <a:spcBef>
                <a:spcPts val="1200"/>
              </a:spcBef>
            </a:pPr>
            <a:r>
              <a:rPr lang="en-US" dirty="0"/>
              <a:t>PYP creates a single measure that is comparable and aggregable across methods with different units and durations of use.</a:t>
            </a:r>
          </a:p>
          <a:p>
            <a:pPr>
              <a:lnSpc>
                <a:spcPct val="100000"/>
              </a:lnSpc>
              <a:spcBef>
                <a:spcPts val="1200"/>
              </a:spcBef>
            </a:pPr>
            <a:r>
              <a:rPr lang="en-US" dirty="0"/>
              <a:t>Useful in capturing scale of program in the context of discontinuous use (agnostic to the duration or frequency of individual use, reflects overall use within the population).</a:t>
            </a:r>
          </a:p>
          <a:p>
            <a:pPr>
              <a:lnSpc>
                <a:spcPct val="100000"/>
              </a:lnSpc>
              <a:spcBef>
                <a:spcPts val="1200"/>
              </a:spcBef>
            </a:pPr>
            <a:r>
              <a:rPr lang="en-US" dirty="0"/>
              <a:t>PYP supports monitoring of method choice in PrEP programs by allowing comparison between methods.</a:t>
            </a:r>
          </a:p>
          <a:p>
            <a:pPr>
              <a:lnSpc>
                <a:spcPct val="100000"/>
              </a:lnSpc>
              <a:spcBef>
                <a:spcPts val="1200"/>
              </a:spcBef>
            </a:pPr>
            <a:r>
              <a:rPr lang="en-US" dirty="0"/>
              <a:t>PYP can be easily adapted to incorporate new methods or durations as the become available. </a:t>
            </a:r>
          </a:p>
          <a:p>
            <a:pPr>
              <a:lnSpc>
                <a:spcPct val="100000"/>
              </a:lnSpc>
              <a:spcBef>
                <a:spcPts val="1200"/>
              </a:spcBef>
            </a:pPr>
            <a:endParaRPr lang="en-US" dirty="0"/>
          </a:p>
          <a:p>
            <a:pPr>
              <a:lnSpc>
                <a:spcPct val="100000"/>
              </a:lnSpc>
              <a:spcBef>
                <a:spcPts val="1200"/>
              </a:spcBef>
            </a:pPr>
            <a:endParaRPr lang="en-US" sz="3200" dirty="0"/>
          </a:p>
        </p:txBody>
      </p:sp>
    </p:spTree>
    <p:extLst>
      <p:ext uri="{BB962C8B-B14F-4D97-AF65-F5344CB8AC3E}">
        <p14:creationId xmlns:p14="http://schemas.microsoft.com/office/powerpoint/2010/main" val="3867655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8C65-CBCE-8957-B7CC-690F8742568E}"/>
              </a:ext>
            </a:extLst>
          </p:cNvPr>
          <p:cNvSpPr>
            <a:spLocks noGrp="1"/>
          </p:cNvSpPr>
          <p:nvPr>
            <p:ph type="title"/>
          </p:nvPr>
        </p:nvSpPr>
        <p:spPr/>
        <p:txBody>
          <a:bodyPr>
            <a:noAutofit/>
          </a:bodyPr>
          <a:lstStyle/>
          <a:p>
            <a:r>
              <a:rPr lang="en-US" sz="2800" dirty="0"/>
              <a:t>Using the New Indicator :  </a:t>
            </a:r>
            <a:br>
              <a:rPr lang="en-US" sz="2800" dirty="0"/>
            </a:br>
            <a:r>
              <a:rPr lang="en-US" sz="2800" dirty="0"/>
              <a:t>Uses for </a:t>
            </a:r>
            <a:r>
              <a:rPr lang="en-US" sz="2800" i="1" dirty="0"/>
              <a:t>Person-years of PrEP dispensed</a:t>
            </a:r>
            <a:endParaRPr lang="en-US" sz="2800" dirty="0"/>
          </a:p>
        </p:txBody>
      </p:sp>
      <p:sp>
        <p:nvSpPr>
          <p:cNvPr id="3" name="Content Placeholder 8">
            <a:extLst>
              <a:ext uri="{FF2B5EF4-FFF2-40B4-BE49-F238E27FC236}">
                <a16:creationId xmlns:a16="http://schemas.microsoft.com/office/drawing/2014/main" id="{753269A1-0F73-22BB-5A33-0D82FE832BAB}"/>
              </a:ext>
            </a:extLst>
          </p:cNvPr>
          <p:cNvSpPr txBox="1">
            <a:spLocks/>
          </p:cNvSpPr>
          <p:nvPr/>
        </p:nvSpPr>
        <p:spPr>
          <a:xfrm>
            <a:off x="756356" y="1734773"/>
            <a:ext cx="9759244" cy="4547087"/>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1200"/>
              </a:spcBef>
              <a:buNone/>
            </a:pPr>
            <a:r>
              <a:rPr lang="en-US" sz="3200" b="1" dirty="0">
                <a:solidFill>
                  <a:schemeClr val="accent1"/>
                </a:solidFill>
              </a:rPr>
              <a:t>How can we use PYP?</a:t>
            </a:r>
          </a:p>
          <a:p>
            <a:pPr>
              <a:lnSpc>
                <a:spcPct val="100000"/>
              </a:lnSpc>
              <a:spcBef>
                <a:spcPts val="1200"/>
              </a:spcBef>
            </a:pPr>
            <a:r>
              <a:rPr lang="en-US" dirty="0"/>
              <a:t>Monitoring trends in uptake over time, across methods, and across locations</a:t>
            </a:r>
          </a:p>
          <a:p>
            <a:pPr>
              <a:lnSpc>
                <a:spcPct val="100000"/>
              </a:lnSpc>
              <a:spcBef>
                <a:spcPts val="1200"/>
              </a:spcBef>
            </a:pPr>
            <a:r>
              <a:rPr lang="en-US" dirty="0"/>
              <a:t>In combination with other data, estimating the amount of product needed per PrEP client per year</a:t>
            </a:r>
          </a:p>
          <a:p>
            <a:pPr>
              <a:lnSpc>
                <a:spcPct val="100000"/>
              </a:lnSpc>
              <a:spcBef>
                <a:spcPts val="1200"/>
              </a:spcBef>
            </a:pPr>
            <a:r>
              <a:rPr lang="en-US" dirty="0"/>
              <a:t>Modeling the </a:t>
            </a:r>
            <a:r>
              <a:rPr lang="en-US" b="1" i="1" dirty="0"/>
              <a:t>impact</a:t>
            </a:r>
            <a:r>
              <a:rPr lang="en-US" dirty="0"/>
              <a:t> of PrEP on HIV incidence at the population level</a:t>
            </a:r>
          </a:p>
          <a:p>
            <a:pPr>
              <a:lnSpc>
                <a:spcPct val="100000"/>
              </a:lnSpc>
              <a:spcBef>
                <a:spcPts val="1200"/>
              </a:spcBef>
            </a:pPr>
            <a:r>
              <a:rPr lang="en-US" dirty="0"/>
              <a:t>Estimating annual </a:t>
            </a:r>
            <a:r>
              <a:rPr lang="en-US" b="1" i="1" dirty="0"/>
              <a:t>coverage</a:t>
            </a:r>
            <a:r>
              <a:rPr lang="en-US" dirty="0"/>
              <a:t> of the PrEP Program: PYP divided by the size of the population in need of PrEP</a:t>
            </a:r>
          </a:p>
          <a:p>
            <a:pPr marL="0" indent="0">
              <a:lnSpc>
                <a:spcPct val="100000"/>
              </a:lnSpc>
              <a:spcBef>
                <a:spcPts val="1200"/>
              </a:spcBef>
              <a:buNone/>
            </a:pPr>
            <a:endParaRPr lang="en-US" dirty="0"/>
          </a:p>
          <a:p>
            <a:pPr>
              <a:lnSpc>
                <a:spcPct val="100000"/>
              </a:lnSpc>
              <a:spcBef>
                <a:spcPts val="1200"/>
              </a:spcBef>
            </a:pPr>
            <a:endParaRPr lang="en-US" sz="3200" dirty="0"/>
          </a:p>
        </p:txBody>
      </p:sp>
    </p:spTree>
    <p:extLst>
      <p:ext uri="{BB962C8B-B14F-4D97-AF65-F5344CB8AC3E}">
        <p14:creationId xmlns:p14="http://schemas.microsoft.com/office/powerpoint/2010/main" val="58069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0B4D-99BD-0E93-E22D-07B0E5B18A21}"/>
              </a:ext>
            </a:extLst>
          </p:cNvPr>
          <p:cNvSpPr>
            <a:spLocks noGrp="1"/>
          </p:cNvSpPr>
          <p:nvPr>
            <p:ph type="title"/>
          </p:nvPr>
        </p:nvSpPr>
        <p:spPr/>
        <p:txBody>
          <a:bodyPr>
            <a:normAutofit/>
          </a:bodyPr>
          <a:lstStyle/>
          <a:p>
            <a:pPr lvl="1"/>
            <a:r>
              <a:rPr lang="en-US" sz="3000" b="1" kern="1200" dirty="0">
                <a:solidFill>
                  <a:schemeClr val="accent1"/>
                </a:solidFill>
                <a:latin typeface="Poppins SemiBold" pitchFamily="2" charset="77"/>
                <a:ea typeface="Roboto" panose="02000000000000000000" pitchFamily="2" charset="0"/>
                <a:cs typeface="Poppins SemiBold" pitchFamily="2" charset="77"/>
              </a:rPr>
              <a:t>How to measure volume of PrEP prescribed</a:t>
            </a:r>
            <a:br>
              <a:rPr lang="en-US" sz="2000" dirty="0"/>
            </a:br>
            <a:endParaRPr lang="en-US" dirty="0"/>
          </a:p>
        </p:txBody>
      </p:sp>
      <p:sp>
        <p:nvSpPr>
          <p:cNvPr id="3" name="Content Placeholder 2">
            <a:extLst>
              <a:ext uri="{FF2B5EF4-FFF2-40B4-BE49-F238E27FC236}">
                <a16:creationId xmlns:a16="http://schemas.microsoft.com/office/drawing/2014/main" id="{65E4AF4C-B2E6-15B8-BC66-EEE29867EAD5}"/>
              </a:ext>
            </a:extLst>
          </p:cNvPr>
          <p:cNvSpPr>
            <a:spLocks noGrp="1"/>
          </p:cNvSpPr>
          <p:nvPr>
            <p:ph idx="1"/>
          </p:nvPr>
        </p:nvSpPr>
        <p:spPr>
          <a:xfrm>
            <a:off x="5882523" y="1333956"/>
            <a:ext cx="5133733" cy="4624918"/>
          </a:xfrm>
        </p:spPr>
        <p:txBody>
          <a:bodyPr/>
          <a:lstStyle/>
          <a:p>
            <a:r>
              <a:rPr lang="en-US" dirty="0"/>
              <a:t>As part of a minimum dataset for HIV Prevention programs, WHO’s Consolidated guidelines recommends collecting </a:t>
            </a:r>
          </a:p>
          <a:p>
            <a:pPr lvl="1"/>
            <a:r>
              <a:rPr lang="en-US" dirty="0"/>
              <a:t>Date of PrEP prescription and dispensation, </a:t>
            </a:r>
          </a:p>
          <a:p>
            <a:pPr lvl="1"/>
            <a:r>
              <a:rPr lang="en-US" dirty="0"/>
              <a:t>Specific PrEP product prescribed, and </a:t>
            </a:r>
          </a:p>
          <a:p>
            <a:pPr lvl="1"/>
            <a:r>
              <a:rPr lang="en-US" dirty="0"/>
              <a:t>Volume of PrEP product prescribed/ dispensed</a:t>
            </a:r>
          </a:p>
          <a:p>
            <a:r>
              <a:rPr lang="en-US" dirty="0"/>
              <a:t>This data provides the information needed to calculate WHO’s recommended PrEP indicators</a:t>
            </a:r>
          </a:p>
        </p:txBody>
      </p:sp>
      <p:pic>
        <p:nvPicPr>
          <p:cNvPr id="4" name="Picture 3">
            <a:extLst>
              <a:ext uri="{FF2B5EF4-FFF2-40B4-BE49-F238E27FC236}">
                <a16:creationId xmlns:a16="http://schemas.microsoft.com/office/drawing/2014/main" id="{533E35FE-6C15-A112-21E6-6C5C809E5F29}"/>
              </a:ext>
            </a:extLst>
          </p:cNvPr>
          <p:cNvPicPr>
            <a:picLocks noChangeAspect="1"/>
          </p:cNvPicPr>
          <p:nvPr/>
        </p:nvPicPr>
        <p:blipFill>
          <a:blip r:embed="rId3"/>
          <a:stretch>
            <a:fillRect/>
          </a:stretch>
        </p:blipFill>
        <p:spPr>
          <a:xfrm>
            <a:off x="500657" y="1132247"/>
            <a:ext cx="5296639" cy="5534797"/>
          </a:xfrm>
          <a:prstGeom prst="rect">
            <a:avLst/>
          </a:prstGeom>
        </p:spPr>
      </p:pic>
      <p:sp>
        <p:nvSpPr>
          <p:cNvPr id="5" name="Rectangle: Rounded Corners 4">
            <a:extLst>
              <a:ext uri="{FF2B5EF4-FFF2-40B4-BE49-F238E27FC236}">
                <a16:creationId xmlns:a16="http://schemas.microsoft.com/office/drawing/2014/main" id="{EEDDCCD1-25C4-9816-8C2C-52F355BD457D}"/>
              </a:ext>
            </a:extLst>
          </p:cNvPr>
          <p:cNvSpPr/>
          <p:nvPr/>
        </p:nvSpPr>
        <p:spPr>
          <a:xfrm>
            <a:off x="585885" y="3047999"/>
            <a:ext cx="5126182" cy="127027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7715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0B4D-99BD-0E93-E22D-07B0E5B18A21}"/>
              </a:ext>
            </a:extLst>
          </p:cNvPr>
          <p:cNvSpPr>
            <a:spLocks noGrp="1"/>
          </p:cNvSpPr>
          <p:nvPr>
            <p:ph type="title"/>
          </p:nvPr>
        </p:nvSpPr>
        <p:spPr/>
        <p:txBody>
          <a:bodyPr>
            <a:normAutofit fontScale="90000"/>
          </a:bodyPr>
          <a:lstStyle/>
          <a:p>
            <a:pPr lvl="1"/>
            <a:r>
              <a:rPr lang="en-US" sz="3000" b="1" kern="1200" dirty="0">
                <a:solidFill>
                  <a:schemeClr val="accent1"/>
                </a:solidFill>
                <a:latin typeface="Poppins SemiBold" pitchFamily="2" charset="77"/>
                <a:ea typeface="Roboto" panose="02000000000000000000" pitchFamily="2" charset="0"/>
                <a:cs typeface="Poppins SemiBold" pitchFamily="2" charset="77"/>
              </a:rPr>
              <a:t>Measuring volume of PrEP prescribed in the context of different data systems</a:t>
            </a:r>
            <a:br>
              <a:rPr lang="en-US" sz="2000" dirty="0"/>
            </a:br>
            <a:endParaRPr lang="en-US" dirty="0"/>
          </a:p>
        </p:txBody>
      </p:sp>
      <p:sp>
        <p:nvSpPr>
          <p:cNvPr id="3" name="Content Placeholder 2">
            <a:extLst>
              <a:ext uri="{FF2B5EF4-FFF2-40B4-BE49-F238E27FC236}">
                <a16:creationId xmlns:a16="http://schemas.microsoft.com/office/drawing/2014/main" id="{65E4AF4C-B2E6-15B8-BC66-EEE29867EAD5}"/>
              </a:ext>
            </a:extLst>
          </p:cNvPr>
          <p:cNvSpPr>
            <a:spLocks noGrp="1"/>
          </p:cNvSpPr>
          <p:nvPr>
            <p:ph idx="1"/>
          </p:nvPr>
        </p:nvSpPr>
        <p:spPr>
          <a:xfrm>
            <a:off x="838200" y="1197936"/>
            <a:ext cx="9677400" cy="5316708"/>
          </a:xfrm>
        </p:spPr>
        <p:txBody>
          <a:bodyPr/>
          <a:lstStyle/>
          <a:p>
            <a:r>
              <a:rPr lang="en-US" dirty="0"/>
              <a:t>In an ideal system (such as an electronic systems based on EMRs) PrEP product prescription/dispensation data would be easily collected and linked to client profile and facility information. </a:t>
            </a:r>
          </a:p>
          <a:p>
            <a:r>
              <a:rPr lang="en-US" dirty="0"/>
              <a:t>In many contexts, PrEP program data is collected through a paper-based, or mixed paper and electronic system. </a:t>
            </a:r>
          </a:p>
          <a:p>
            <a:r>
              <a:rPr lang="en-US" dirty="0"/>
              <a:t>Sources of PrEP Product data : </a:t>
            </a:r>
          </a:p>
          <a:p>
            <a:pPr lvl="1"/>
            <a:r>
              <a:rPr lang="en-US" dirty="0"/>
              <a:t>Pharmacy records (likely only contains aggregate product volume data, unlikely to include client/facility data)</a:t>
            </a:r>
          </a:p>
          <a:p>
            <a:pPr lvl="1"/>
            <a:r>
              <a:rPr lang="en-US" dirty="0"/>
              <a:t>Paper register (may not contain minimum dataset; challenging to change; linked to client profile data)</a:t>
            </a:r>
          </a:p>
          <a:p>
            <a:pPr lvl="1"/>
            <a:r>
              <a:rPr lang="en-US" dirty="0"/>
              <a:t>EMR or electronified system with unique client identifiers (likely contains minimum dataset)</a:t>
            </a:r>
          </a:p>
        </p:txBody>
      </p:sp>
    </p:spTree>
    <p:extLst>
      <p:ext uri="{BB962C8B-B14F-4D97-AF65-F5344CB8AC3E}">
        <p14:creationId xmlns:p14="http://schemas.microsoft.com/office/powerpoint/2010/main" val="292688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8178-BC1E-1F83-CDFE-63ADD6A889C6}"/>
              </a:ext>
            </a:extLst>
          </p:cNvPr>
          <p:cNvSpPr>
            <a:spLocks noGrp="1"/>
          </p:cNvSpPr>
          <p:nvPr>
            <p:ph type="title"/>
          </p:nvPr>
        </p:nvSpPr>
        <p:spPr/>
        <p:txBody>
          <a:bodyPr/>
          <a:lstStyle/>
          <a:p>
            <a:r>
              <a:rPr lang="en-US" dirty="0"/>
              <a:t>Limitations of Volume of PrEP Prescribed </a:t>
            </a:r>
          </a:p>
        </p:txBody>
      </p:sp>
      <p:sp>
        <p:nvSpPr>
          <p:cNvPr id="3" name="Content Placeholder 2">
            <a:extLst>
              <a:ext uri="{FF2B5EF4-FFF2-40B4-BE49-F238E27FC236}">
                <a16:creationId xmlns:a16="http://schemas.microsoft.com/office/drawing/2014/main" id="{130848E7-11B1-4991-FF30-F912CE951970}"/>
              </a:ext>
            </a:extLst>
          </p:cNvPr>
          <p:cNvSpPr>
            <a:spLocks noGrp="1"/>
          </p:cNvSpPr>
          <p:nvPr>
            <p:ph idx="1"/>
          </p:nvPr>
        </p:nvSpPr>
        <p:spPr>
          <a:xfrm>
            <a:off x="838200" y="1350336"/>
            <a:ext cx="9677400" cy="3632630"/>
          </a:xfrm>
        </p:spPr>
        <p:txBody>
          <a:bodyPr/>
          <a:lstStyle/>
          <a:p>
            <a:r>
              <a:rPr lang="en-US" sz="2400" dirty="0"/>
              <a:t>Depending on source of data, components of minimum dataset may not be present and product volume data may lack required disaggregations (age, sex, key population)</a:t>
            </a:r>
          </a:p>
          <a:p>
            <a:r>
              <a:rPr lang="en-US" sz="2400" dirty="0"/>
              <a:t>Minimum dataset doesn’t indicate initiation vs return/ reinitiation. This information can be helpful for monitoring scale-up of PrEP programs and is required for PEPFAR reporting (</a:t>
            </a:r>
            <a:r>
              <a:rPr lang="en-US" sz="2400" dirty="0" err="1"/>
              <a:t>PrEP_NEW</a:t>
            </a:r>
            <a:r>
              <a:rPr lang="en-US" sz="2400" dirty="0"/>
              <a:t>)</a:t>
            </a:r>
          </a:p>
          <a:p>
            <a:r>
              <a:rPr lang="en-US" sz="2400" dirty="0"/>
              <a:t>In contexts where the same product is being used for PrEP and treatment, there may be challenges in disaggregating product volume data sourced from pharmacy or logistics records. </a:t>
            </a:r>
          </a:p>
          <a:p>
            <a:pPr marL="0" indent="0">
              <a:buNone/>
            </a:pPr>
            <a:endParaRPr lang="en-US" sz="2400" dirty="0"/>
          </a:p>
        </p:txBody>
      </p:sp>
      <p:sp>
        <p:nvSpPr>
          <p:cNvPr id="5" name="TextBox 4">
            <a:extLst>
              <a:ext uri="{FF2B5EF4-FFF2-40B4-BE49-F238E27FC236}">
                <a16:creationId xmlns:a16="http://schemas.microsoft.com/office/drawing/2014/main" id="{0B219A76-1B66-9B6D-6B3E-49E45B1C05C6}"/>
              </a:ext>
            </a:extLst>
          </p:cNvPr>
          <p:cNvSpPr txBox="1"/>
          <p:nvPr/>
        </p:nvSpPr>
        <p:spPr>
          <a:xfrm>
            <a:off x="838200" y="5135357"/>
            <a:ext cx="9677400" cy="105560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solidFill>
                  <a:schemeClr val="accent1">
                    <a:lumMod val="75000"/>
                  </a:schemeClr>
                </a:solidFill>
              </a:rPr>
              <a:t>Collecting and reporting on PrEP Visits, in conjunction with Volume of PrEP Prescribed can help address these limitations</a:t>
            </a:r>
          </a:p>
        </p:txBody>
      </p:sp>
    </p:spTree>
    <p:extLst>
      <p:ext uri="{BB962C8B-B14F-4D97-AF65-F5344CB8AC3E}">
        <p14:creationId xmlns:p14="http://schemas.microsoft.com/office/powerpoint/2010/main" val="27193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2E2A-6E08-17B7-71E6-917CDE7CAFC2}"/>
              </a:ext>
            </a:extLst>
          </p:cNvPr>
          <p:cNvSpPr>
            <a:spLocks noGrp="1"/>
          </p:cNvSpPr>
          <p:nvPr>
            <p:ph type="title"/>
          </p:nvPr>
        </p:nvSpPr>
        <p:spPr/>
        <p:txBody>
          <a:bodyPr/>
          <a:lstStyle/>
          <a:p>
            <a:r>
              <a:rPr lang="en-US" dirty="0"/>
              <a:t>Who is the MOSAIC M&amp;E Working Group?</a:t>
            </a:r>
          </a:p>
        </p:txBody>
      </p:sp>
      <p:sp>
        <p:nvSpPr>
          <p:cNvPr id="3" name="Content Placeholder 2">
            <a:extLst>
              <a:ext uri="{FF2B5EF4-FFF2-40B4-BE49-F238E27FC236}">
                <a16:creationId xmlns:a16="http://schemas.microsoft.com/office/drawing/2014/main" id="{BE1AA8BC-09C0-5AC6-5DA9-7974DFBD1666}"/>
              </a:ext>
            </a:extLst>
          </p:cNvPr>
          <p:cNvSpPr>
            <a:spLocks noGrp="1"/>
          </p:cNvSpPr>
          <p:nvPr>
            <p:ph idx="1"/>
          </p:nvPr>
        </p:nvSpPr>
        <p:spPr/>
        <p:txBody>
          <a:bodyPr/>
          <a:lstStyle/>
          <a:p>
            <a:r>
              <a:rPr lang="en-US" sz="2800" dirty="0">
                <a:solidFill>
                  <a:schemeClr val="tx1"/>
                </a:solidFill>
              </a:rPr>
              <a:t>A group of M&amp;E experts and PrEP implementers from across the MOSAIC consortium, </a:t>
            </a:r>
            <a:r>
              <a:rPr lang="en-US" dirty="0">
                <a:solidFill>
                  <a:schemeClr val="tx1"/>
                </a:solidFill>
              </a:rPr>
              <a:t>including representatives from Eswatini, Kenya, Lesotho, Nigeria, South Africa, Uganda, Zambia, and Zimbabwe.</a:t>
            </a:r>
          </a:p>
          <a:p>
            <a:r>
              <a:rPr lang="en-US" sz="2800" dirty="0">
                <a:solidFill>
                  <a:schemeClr val="tx1"/>
                </a:solidFill>
              </a:rPr>
              <a:t>The Working Group developed a </a:t>
            </a:r>
            <a:r>
              <a:rPr lang="en-US" sz="2800" b="1" dirty="0">
                <a:solidFill>
                  <a:schemeClr val="accent1"/>
                </a:solidFill>
              </a:rPr>
              <a:t>suite of new indicators </a:t>
            </a:r>
            <a:r>
              <a:rPr lang="en-US" sz="2800" dirty="0">
                <a:solidFill>
                  <a:schemeClr val="tx1"/>
                </a:solidFill>
              </a:rPr>
              <a:t>to </a:t>
            </a:r>
            <a:r>
              <a:rPr lang="en-US" dirty="0">
                <a:solidFill>
                  <a:schemeClr val="tx1"/>
                </a:solidFill>
              </a:rPr>
              <a:t>improve PrEP M&amp;E </a:t>
            </a:r>
            <a:r>
              <a:rPr lang="en-US" sz="2800" dirty="0">
                <a:solidFill>
                  <a:schemeClr val="tx1"/>
                </a:solidFill>
              </a:rPr>
              <a:t>based on learnings about the realities of PrEP data systems. </a:t>
            </a:r>
          </a:p>
        </p:txBody>
      </p:sp>
    </p:spTree>
    <p:extLst>
      <p:ext uri="{BB962C8B-B14F-4D97-AF65-F5344CB8AC3E}">
        <p14:creationId xmlns:p14="http://schemas.microsoft.com/office/powerpoint/2010/main" val="87251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27FAEC-0A9E-4445-A30C-9D360FD25190}"/>
              </a:ext>
            </a:extLst>
          </p:cNvPr>
          <p:cNvSpPr>
            <a:spLocks noGrp="1"/>
          </p:cNvSpPr>
          <p:nvPr>
            <p:ph type="body" sz="quarter" idx="14"/>
          </p:nvPr>
        </p:nvSpPr>
        <p:spPr/>
        <p:txBody>
          <a:bodyPr/>
          <a:lstStyle/>
          <a:p>
            <a:r>
              <a:rPr lang="en-US" dirty="0"/>
              <a:t>Additional Recommendations – Supporting the New WHO Guidance</a:t>
            </a:r>
          </a:p>
        </p:txBody>
      </p:sp>
    </p:spTree>
    <p:extLst>
      <p:ext uri="{BB962C8B-B14F-4D97-AF65-F5344CB8AC3E}">
        <p14:creationId xmlns:p14="http://schemas.microsoft.com/office/powerpoint/2010/main" val="3035478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F18F8F-0D45-5DFE-E4BF-F116BA7AE909}"/>
              </a:ext>
            </a:extLst>
          </p:cNvPr>
          <p:cNvSpPr>
            <a:spLocks noGrp="1"/>
          </p:cNvSpPr>
          <p:nvPr>
            <p:ph idx="1"/>
          </p:nvPr>
        </p:nvSpPr>
        <p:spPr>
          <a:xfrm>
            <a:off x="838200" y="1350336"/>
            <a:ext cx="9677400" cy="2641801"/>
          </a:xfrm>
        </p:spPr>
        <p:txBody>
          <a:bodyPr/>
          <a:lstStyle/>
          <a:p>
            <a:pPr marL="0" indent="0" algn="ctr">
              <a:buNone/>
            </a:pPr>
            <a:r>
              <a:rPr lang="en-US" dirty="0"/>
              <a:t>WHO’s new guidance represents a step forward in PrEP M&amp;E, incorporating more detailed and useful information for understanding PrEP programs. </a:t>
            </a:r>
          </a:p>
          <a:p>
            <a:pPr marL="0" indent="0" algn="ctr">
              <a:buNone/>
            </a:pPr>
            <a:r>
              <a:rPr lang="en-US" dirty="0"/>
              <a:t>However, not all systems are currently set up to collect the minimum data set or indicator disaggregations. </a:t>
            </a:r>
            <a:endParaRPr lang="en-US" sz="2800" dirty="0"/>
          </a:p>
        </p:txBody>
      </p:sp>
      <p:sp>
        <p:nvSpPr>
          <p:cNvPr id="4" name="Title 3">
            <a:extLst>
              <a:ext uri="{FF2B5EF4-FFF2-40B4-BE49-F238E27FC236}">
                <a16:creationId xmlns:a16="http://schemas.microsoft.com/office/drawing/2014/main" id="{899CF577-7A33-6B11-1A59-883BC0E3F2B4}"/>
              </a:ext>
            </a:extLst>
          </p:cNvPr>
          <p:cNvSpPr>
            <a:spLocks noGrp="1"/>
          </p:cNvSpPr>
          <p:nvPr>
            <p:ph type="title"/>
          </p:nvPr>
        </p:nvSpPr>
        <p:spPr/>
        <p:txBody>
          <a:bodyPr/>
          <a:lstStyle/>
          <a:p>
            <a:r>
              <a:rPr lang="en-US" dirty="0"/>
              <a:t>Additional Data to Support New WHO Guidance</a:t>
            </a:r>
          </a:p>
        </p:txBody>
      </p:sp>
      <p:sp>
        <p:nvSpPr>
          <p:cNvPr id="7" name="TextBox 6">
            <a:extLst>
              <a:ext uri="{FF2B5EF4-FFF2-40B4-BE49-F238E27FC236}">
                <a16:creationId xmlns:a16="http://schemas.microsoft.com/office/drawing/2014/main" id="{18FD74B7-DD02-CE42-49EE-545D56D161EE}"/>
              </a:ext>
            </a:extLst>
          </p:cNvPr>
          <p:cNvSpPr txBox="1"/>
          <p:nvPr/>
        </p:nvSpPr>
        <p:spPr>
          <a:xfrm>
            <a:off x="838200" y="3992137"/>
            <a:ext cx="9677400" cy="200906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a:t>MOSAIC’s PrEP M&amp;E Working Group proposes collecting an additional indicator, </a:t>
            </a:r>
            <a:r>
              <a:rPr lang="en-US" sz="2800" b="1" dirty="0">
                <a:solidFill>
                  <a:schemeClr val="accent2"/>
                </a:solidFill>
              </a:rPr>
              <a:t>PrEP Visits</a:t>
            </a:r>
            <a:r>
              <a:rPr lang="en-US" sz="2800" dirty="0"/>
              <a:t>, to support reporting on Volume of PrEP Product Dispensed and address the limitations of existing data systems </a:t>
            </a:r>
          </a:p>
        </p:txBody>
      </p:sp>
    </p:spTree>
    <p:extLst>
      <p:ext uri="{BB962C8B-B14F-4D97-AF65-F5344CB8AC3E}">
        <p14:creationId xmlns:p14="http://schemas.microsoft.com/office/powerpoint/2010/main" val="276349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EBB2-A506-9D64-62D5-228ECB4E4FF1}"/>
              </a:ext>
            </a:extLst>
          </p:cNvPr>
          <p:cNvSpPr>
            <a:spLocks noGrp="1"/>
          </p:cNvSpPr>
          <p:nvPr>
            <p:ph type="title"/>
          </p:nvPr>
        </p:nvSpPr>
        <p:spPr/>
        <p:txBody>
          <a:bodyPr/>
          <a:lstStyle/>
          <a:p>
            <a:r>
              <a:rPr lang="en-US" dirty="0"/>
              <a:t>Collecting PrEP Visits</a:t>
            </a:r>
          </a:p>
        </p:txBody>
      </p:sp>
      <p:sp>
        <p:nvSpPr>
          <p:cNvPr id="5" name="TextBox 4">
            <a:extLst>
              <a:ext uri="{FF2B5EF4-FFF2-40B4-BE49-F238E27FC236}">
                <a16:creationId xmlns:a16="http://schemas.microsoft.com/office/drawing/2014/main" id="{B841F1B8-5F9C-195A-CA22-EE48B8B7D81B}"/>
              </a:ext>
            </a:extLst>
          </p:cNvPr>
          <p:cNvSpPr txBox="1"/>
          <p:nvPr/>
        </p:nvSpPr>
        <p:spPr>
          <a:xfrm>
            <a:off x="419100" y="2815961"/>
            <a:ext cx="6244040" cy="3785652"/>
          </a:xfrm>
          <a:prstGeom prst="rect">
            <a:avLst/>
          </a:prstGeom>
          <a:noFill/>
        </p:spPr>
        <p:txBody>
          <a:bodyPr wrap="square">
            <a:spAutoFit/>
          </a:bodyPr>
          <a:lstStyle/>
          <a:p>
            <a:r>
              <a:rPr lang="en-US" sz="1600" dirty="0"/>
              <a:t>While volume data measures </a:t>
            </a:r>
            <a:r>
              <a:rPr lang="en-US" sz="1600" b="1" i="1" dirty="0"/>
              <a:t>how much </a:t>
            </a:r>
            <a:r>
              <a:rPr lang="en-US" sz="1600" dirty="0"/>
              <a:t>PrEP was provided, visit data can provide information for understanding </a:t>
            </a:r>
            <a:r>
              <a:rPr lang="en-US" sz="1600" b="1" i="1" dirty="0"/>
              <a:t>who</a:t>
            </a:r>
            <a:r>
              <a:rPr lang="en-US" sz="1600" dirty="0"/>
              <a:t> is receiving </a:t>
            </a:r>
            <a:r>
              <a:rPr lang="en-US" sz="1600" dirty="0" err="1"/>
              <a:t>PrEP.</a:t>
            </a:r>
            <a:r>
              <a:rPr lang="en-US" sz="1600" dirty="0"/>
              <a:t> </a:t>
            </a:r>
          </a:p>
          <a:p>
            <a:endParaRPr lang="en-US" sz="1600" dirty="0"/>
          </a:p>
          <a:p>
            <a:r>
              <a:rPr lang="en-US" sz="1600" dirty="0"/>
              <a:t>PrEP Visits are easier to measure and understand than the various measures of “people receiving PrEP” and are likely to cause fewer data quality and consistency problems</a:t>
            </a:r>
          </a:p>
          <a:p>
            <a:endParaRPr lang="en-US" sz="1600" dirty="0"/>
          </a:p>
          <a:p>
            <a:r>
              <a:rPr lang="en-US" sz="1600" dirty="0"/>
              <a:t>Visit data is generally already collected as a fundamental part of PrEP M&amp;E systems (both paper and electronic, in registers and/or client cards) and can be counted as the total # of visits (rather than total clients) in a reporting period. </a:t>
            </a:r>
          </a:p>
          <a:p>
            <a:endParaRPr lang="en-US" sz="1600" dirty="0"/>
          </a:p>
          <a:p>
            <a:r>
              <a:rPr lang="en-US" sz="1600" dirty="0"/>
              <a:t>PrEP Visits are also included within the minimum dataset from WHO’s Guidance, captured as date PrEP prescribed/dispensed and date individual attends follow-up appointments. </a:t>
            </a:r>
          </a:p>
        </p:txBody>
      </p:sp>
      <p:sp>
        <p:nvSpPr>
          <p:cNvPr id="6" name="TextBox 5">
            <a:extLst>
              <a:ext uri="{FF2B5EF4-FFF2-40B4-BE49-F238E27FC236}">
                <a16:creationId xmlns:a16="http://schemas.microsoft.com/office/drawing/2014/main" id="{B03E7A95-CF35-8C4B-CE35-541FC89BCDEF}"/>
              </a:ext>
            </a:extLst>
          </p:cNvPr>
          <p:cNvSpPr txBox="1"/>
          <p:nvPr/>
        </p:nvSpPr>
        <p:spPr>
          <a:xfrm>
            <a:off x="419100" y="1148657"/>
            <a:ext cx="6140130" cy="1328023"/>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a:solidFill>
                  <a:schemeClr val="accent2"/>
                </a:solidFill>
              </a:rPr>
              <a:t>PrEP Visits </a:t>
            </a:r>
            <a:r>
              <a:rPr lang="en-US" sz="2400" dirty="0"/>
              <a:t>: total number of visits during which PrEP is provided (by visit type, PrEP method, age/sex, and priority population)</a:t>
            </a:r>
          </a:p>
        </p:txBody>
      </p:sp>
      <p:pic>
        <p:nvPicPr>
          <p:cNvPr id="7" name="Picture 6">
            <a:extLst>
              <a:ext uri="{FF2B5EF4-FFF2-40B4-BE49-F238E27FC236}">
                <a16:creationId xmlns:a16="http://schemas.microsoft.com/office/drawing/2014/main" id="{533E35FE-6C15-A112-21E6-6C5C809E5F29}"/>
              </a:ext>
            </a:extLst>
          </p:cNvPr>
          <p:cNvPicPr>
            <a:picLocks noChangeAspect="1"/>
          </p:cNvPicPr>
          <p:nvPr/>
        </p:nvPicPr>
        <p:blipFill>
          <a:blip r:embed="rId3"/>
          <a:stretch>
            <a:fillRect/>
          </a:stretch>
        </p:blipFill>
        <p:spPr>
          <a:xfrm>
            <a:off x="6625777" y="1148657"/>
            <a:ext cx="5296639" cy="5534797"/>
          </a:xfrm>
          <a:prstGeom prst="rect">
            <a:avLst/>
          </a:prstGeom>
        </p:spPr>
      </p:pic>
      <p:sp>
        <p:nvSpPr>
          <p:cNvPr id="8" name="Rectangle: Rounded Corners 7">
            <a:extLst>
              <a:ext uri="{FF2B5EF4-FFF2-40B4-BE49-F238E27FC236}">
                <a16:creationId xmlns:a16="http://schemas.microsoft.com/office/drawing/2014/main" id="{EEDDCCD1-25C4-9816-8C2C-52F355BD457D}"/>
              </a:ext>
            </a:extLst>
          </p:cNvPr>
          <p:cNvSpPr/>
          <p:nvPr/>
        </p:nvSpPr>
        <p:spPr>
          <a:xfrm>
            <a:off x="6729687" y="3005532"/>
            <a:ext cx="5126182" cy="137621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56938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08578-31A3-9CF0-4C5E-F1C571C23D87}"/>
              </a:ext>
            </a:extLst>
          </p:cNvPr>
          <p:cNvSpPr>
            <a:spLocks noGrp="1"/>
          </p:cNvSpPr>
          <p:nvPr>
            <p:ph idx="1"/>
          </p:nvPr>
        </p:nvSpPr>
        <p:spPr>
          <a:xfrm>
            <a:off x="365759" y="1350336"/>
            <a:ext cx="10639313" cy="4826627"/>
          </a:xfrm>
        </p:spPr>
        <p:txBody>
          <a:bodyPr/>
          <a:lstStyle/>
          <a:p>
            <a:r>
              <a:rPr lang="en-US" sz="2400" dirty="0"/>
              <a:t>Visit data can be used to disaggregate product volume indicators where client profile data is lacking. </a:t>
            </a:r>
          </a:p>
          <a:p>
            <a:pPr lvl="1"/>
            <a:r>
              <a:rPr lang="en-US" sz="1800" dirty="0"/>
              <a:t>Visit data is usually associated with client profile information (age, sex, key population). </a:t>
            </a:r>
          </a:p>
          <a:p>
            <a:pPr lvl="1"/>
            <a:r>
              <a:rPr lang="en-US" sz="1800" dirty="0"/>
              <a:t>In contexts where product volume data is not associated with client profile information, PrEP Visits can be combined with Volume of PrEP Prescribed to estimate required disaggregations </a:t>
            </a:r>
          </a:p>
          <a:p>
            <a:pPr lvl="1"/>
            <a:r>
              <a:rPr lang="en-US" sz="1800" dirty="0"/>
              <a:t>These disaggregations can support estimates of PrEP program scale, coverage, and epidemiological impact. </a:t>
            </a:r>
          </a:p>
          <a:p>
            <a:pPr marL="0" indent="0">
              <a:buNone/>
            </a:pPr>
            <a:endParaRPr lang="en-US" sz="1000" dirty="0"/>
          </a:p>
          <a:p>
            <a:r>
              <a:rPr lang="en-US" sz="2400" dirty="0"/>
              <a:t>Visit data can be used to collect information on visit type : initiation on any PrEP, initiation of a specific PrEP method, PrEP refill, and PrEP reinitiation </a:t>
            </a:r>
          </a:p>
          <a:p>
            <a:pPr lvl="1"/>
            <a:r>
              <a:rPr lang="en-US" sz="1800" dirty="0"/>
              <a:t>This information can be used to understand PrEP uptake (similar to PrEP_NEW) and the progress of the program in terms of scale-up</a:t>
            </a:r>
          </a:p>
          <a:p>
            <a:pPr lvl="1"/>
            <a:r>
              <a:rPr lang="en-US" sz="1800" dirty="0"/>
              <a:t>This can also help monitor the introduction of new PrEP methods</a:t>
            </a:r>
          </a:p>
          <a:p>
            <a:endParaRPr lang="en-US" sz="1000" dirty="0"/>
          </a:p>
          <a:p>
            <a:r>
              <a:rPr lang="en-US" sz="2400" dirty="0"/>
              <a:t>Visit data can also be useful on its own in understanding and projecting utilization of resources such as staff, HIV tests, other lab tests, and other commodities</a:t>
            </a:r>
          </a:p>
        </p:txBody>
      </p:sp>
      <p:sp>
        <p:nvSpPr>
          <p:cNvPr id="2" name="Title 1">
            <a:extLst>
              <a:ext uri="{FF2B5EF4-FFF2-40B4-BE49-F238E27FC236}">
                <a16:creationId xmlns:a16="http://schemas.microsoft.com/office/drawing/2014/main" id="{88FC72A3-D62A-E4AA-F2E4-05D16DCD6BD3}"/>
              </a:ext>
            </a:extLst>
          </p:cNvPr>
          <p:cNvSpPr>
            <a:spLocks noGrp="1"/>
          </p:cNvSpPr>
          <p:nvPr>
            <p:ph type="title"/>
          </p:nvPr>
        </p:nvSpPr>
        <p:spPr/>
        <p:txBody>
          <a:bodyPr/>
          <a:lstStyle/>
          <a:p>
            <a:r>
              <a:rPr lang="en-US" dirty="0"/>
              <a:t>Using PrEP Visits</a:t>
            </a:r>
          </a:p>
        </p:txBody>
      </p:sp>
    </p:spTree>
    <p:extLst>
      <p:ext uri="{BB962C8B-B14F-4D97-AF65-F5344CB8AC3E}">
        <p14:creationId xmlns:p14="http://schemas.microsoft.com/office/powerpoint/2010/main" val="220078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9179A6-C383-BFE2-3939-1AAE38FC28D5}"/>
              </a:ext>
            </a:extLst>
          </p:cNvPr>
          <p:cNvSpPr>
            <a:spLocks noGrp="1"/>
          </p:cNvSpPr>
          <p:nvPr>
            <p:ph type="body" sz="quarter" idx="14"/>
          </p:nvPr>
        </p:nvSpPr>
        <p:spPr/>
        <p:txBody>
          <a:bodyPr/>
          <a:lstStyle/>
          <a:p>
            <a:r>
              <a:rPr lang="en-US" dirty="0"/>
              <a:t>Conclusion</a:t>
            </a:r>
          </a:p>
        </p:txBody>
      </p:sp>
    </p:spTree>
    <p:extLst>
      <p:ext uri="{BB962C8B-B14F-4D97-AF65-F5344CB8AC3E}">
        <p14:creationId xmlns:p14="http://schemas.microsoft.com/office/powerpoint/2010/main" val="160169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06E6E212-CDD1-9218-EE30-DB54AD284E94}"/>
              </a:ext>
            </a:extLst>
          </p:cNvPr>
          <p:cNvSpPr>
            <a:spLocks noGrp="1"/>
          </p:cNvSpPr>
          <p:nvPr>
            <p:ph idx="1"/>
          </p:nvPr>
        </p:nvSpPr>
        <p:spPr>
          <a:xfrm>
            <a:off x="838200" y="1350336"/>
            <a:ext cx="9677400" cy="5170780"/>
          </a:xfrm>
        </p:spPr>
        <p:txBody>
          <a:bodyPr anchor="ctr"/>
          <a:lstStyle/>
          <a:p>
            <a:pPr>
              <a:lnSpc>
                <a:spcPct val="100000"/>
              </a:lnSpc>
              <a:spcAft>
                <a:spcPts val="600"/>
              </a:spcAft>
            </a:pPr>
            <a:r>
              <a:rPr lang="en-US" sz="2400" dirty="0"/>
              <a:t>At a minimum, </a:t>
            </a:r>
            <a:r>
              <a:rPr lang="en-US" sz="2400" u="sng" dirty="0"/>
              <a:t>we suggest that Ministries of Health consider adopting Volume of PrEP Prescribed as a new indicator </a:t>
            </a:r>
            <a:r>
              <a:rPr lang="en-US" sz="2400" dirty="0"/>
              <a:t>in national M&amp;E systems based on WHO updated guidelines</a:t>
            </a:r>
          </a:p>
          <a:p>
            <a:pPr lvl="1">
              <a:lnSpc>
                <a:spcPct val="100000"/>
              </a:lnSpc>
              <a:spcAft>
                <a:spcPts val="600"/>
              </a:spcAft>
            </a:pPr>
            <a:r>
              <a:rPr lang="en-US" sz="1800" dirty="0"/>
              <a:t>Ministries of Health </a:t>
            </a:r>
            <a:r>
              <a:rPr lang="en-US" sz="1800" u="sng" dirty="0"/>
              <a:t>may consider also adopting PrEP Visits</a:t>
            </a:r>
            <a:r>
              <a:rPr lang="en-US" sz="1800" dirty="0"/>
              <a:t>, to provide supplemental data that may not be available related to volume data. </a:t>
            </a:r>
          </a:p>
          <a:p>
            <a:pPr>
              <a:lnSpc>
                <a:spcPct val="100000"/>
              </a:lnSpc>
              <a:spcAft>
                <a:spcPts val="600"/>
              </a:spcAft>
            </a:pPr>
            <a:r>
              <a:rPr lang="en-US" sz="2400" dirty="0"/>
              <a:t>We acknowledge that changing data collection systems and adding new indicators is not a simple task. Ministries are already balancing different data and reporting requirements from different organizations while also trying to limit the burden that data collection places on providers. </a:t>
            </a:r>
          </a:p>
          <a:p>
            <a:pPr>
              <a:lnSpc>
                <a:spcPct val="100000"/>
              </a:lnSpc>
              <a:spcAft>
                <a:spcPts val="600"/>
              </a:spcAft>
            </a:pPr>
            <a:r>
              <a:rPr lang="en-US" sz="2400" dirty="0"/>
              <a:t>As a community, we should be working towards a harmonization of indicators and a simplification of data collection in order to streamline PrEP M&amp;E and improve the utility of the data collected. </a:t>
            </a:r>
            <a:endParaRPr lang="en-US" sz="1800" dirty="0"/>
          </a:p>
        </p:txBody>
      </p:sp>
      <p:sp>
        <p:nvSpPr>
          <p:cNvPr id="8" name="Title 3">
            <a:extLst>
              <a:ext uri="{FF2B5EF4-FFF2-40B4-BE49-F238E27FC236}">
                <a16:creationId xmlns:a16="http://schemas.microsoft.com/office/drawing/2014/main" id="{08EE5CD2-4ED7-4A06-1F66-56046A3650FF}"/>
              </a:ext>
            </a:extLst>
          </p:cNvPr>
          <p:cNvSpPr>
            <a:spLocks noGrp="1"/>
          </p:cNvSpPr>
          <p:nvPr>
            <p:ph type="title"/>
          </p:nvPr>
        </p:nvSpPr>
        <p:spPr>
          <a:xfrm>
            <a:off x="0" y="190956"/>
            <a:ext cx="10515600" cy="1143000"/>
          </a:xfrm>
        </p:spPr>
        <p:txBody>
          <a:bodyPr/>
          <a:lstStyle/>
          <a:p>
            <a:r>
              <a:rPr lang="en-US" dirty="0"/>
              <a:t>Considerations for Ministries of Health related to new WHO Guidance</a:t>
            </a:r>
          </a:p>
        </p:txBody>
      </p:sp>
    </p:spTree>
    <p:extLst>
      <p:ext uri="{BB962C8B-B14F-4D97-AF65-F5344CB8AC3E}">
        <p14:creationId xmlns:p14="http://schemas.microsoft.com/office/powerpoint/2010/main" val="1129205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59B1B-0265-C9DC-2C3E-905FD0AA744D}"/>
              </a:ext>
            </a:extLst>
          </p:cNvPr>
          <p:cNvSpPr>
            <a:spLocks noGrp="1"/>
          </p:cNvSpPr>
          <p:nvPr>
            <p:ph idx="1"/>
          </p:nvPr>
        </p:nvSpPr>
        <p:spPr/>
        <p:txBody>
          <a:bodyPr/>
          <a:lstStyle/>
          <a:p>
            <a:pPr marL="0" indent="0">
              <a:buNone/>
            </a:pPr>
            <a:r>
              <a:rPr lang="en-US" dirty="0"/>
              <a:t>Additional materials, including indicator reference sheets and sample data collection tools, can be found on </a:t>
            </a:r>
            <a:r>
              <a:rPr lang="en-US" dirty="0" err="1"/>
              <a:t>PrEPWatch</a:t>
            </a:r>
            <a:r>
              <a:rPr lang="en-US" dirty="0"/>
              <a:t>:</a:t>
            </a:r>
          </a:p>
          <a:p>
            <a:endParaRPr lang="en-US" dirty="0"/>
          </a:p>
          <a:p>
            <a:pPr marL="0" indent="0" algn="ctr">
              <a:buNone/>
            </a:pPr>
            <a:r>
              <a:rPr lang="en-US" dirty="0">
                <a:hlinkClick r:id="rId2"/>
              </a:rPr>
              <a:t>https://www.prepwatch.org/prep-me-working-group/</a:t>
            </a:r>
            <a:r>
              <a:rPr lang="en-US" dirty="0"/>
              <a:t> </a:t>
            </a:r>
          </a:p>
        </p:txBody>
      </p:sp>
    </p:spTree>
    <p:extLst>
      <p:ext uri="{BB962C8B-B14F-4D97-AF65-F5344CB8AC3E}">
        <p14:creationId xmlns:p14="http://schemas.microsoft.com/office/powerpoint/2010/main" val="964634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E39711-D99D-2301-F842-E25D2ED2E267}"/>
              </a:ext>
            </a:extLst>
          </p:cNvPr>
          <p:cNvSpPr>
            <a:spLocks noGrp="1"/>
          </p:cNvSpPr>
          <p:nvPr>
            <p:ph type="body" sz="quarter" idx="14"/>
          </p:nvPr>
        </p:nvSpPr>
        <p:spPr/>
        <p:txBody>
          <a:bodyPr/>
          <a:lstStyle/>
          <a:p>
            <a:r>
              <a:rPr lang="en-US" dirty="0"/>
              <a:t>Supplemental Slides</a:t>
            </a:r>
          </a:p>
        </p:txBody>
      </p:sp>
    </p:spTree>
    <p:extLst>
      <p:ext uri="{BB962C8B-B14F-4D97-AF65-F5344CB8AC3E}">
        <p14:creationId xmlns:p14="http://schemas.microsoft.com/office/powerpoint/2010/main" val="571738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8C65-CBCE-8957-B7CC-690F8742568E}"/>
              </a:ext>
            </a:extLst>
          </p:cNvPr>
          <p:cNvSpPr>
            <a:spLocks noGrp="1"/>
          </p:cNvSpPr>
          <p:nvPr>
            <p:ph type="title"/>
          </p:nvPr>
        </p:nvSpPr>
        <p:spPr/>
        <p:txBody>
          <a:bodyPr>
            <a:noAutofit/>
          </a:bodyPr>
          <a:lstStyle/>
          <a:p>
            <a:r>
              <a:rPr lang="en-US" sz="2800" dirty="0"/>
              <a:t>Using the New Indicator :  Calculating </a:t>
            </a:r>
            <a:r>
              <a:rPr lang="en-US" sz="2800" i="1" dirty="0"/>
              <a:t>Person-years of PrEP dispensed</a:t>
            </a:r>
            <a:br>
              <a:rPr lang="en-US" sz="2800" dirty="0"/>
            </a:br>
            <a:endParaRPr lang="en-US" sz="2800" dirty="0"/>
          </a:p>
        </p:txBody>
      </p:sp>
      <p:sp>
        <p:nvSpPr>
          <p:cNvPr id="9" name="Content Placeholder 8">
            <a:extLst>
              <a:ext uri="{FF2B5EF4-FFF2-40B4-BE49-F238E27FC236}">
                <a16:creationId xmlns:a16="http://schemas.microsoft.com/office/drawing/2014/main" id="{C45260CE-035F-0274-175E-0353E48272FE}"/>
              </a:ext>
            </a:extLst>
          </p:cNvPr>
          <p:cNvSpPr>
            <a:spLocks noGrp="1"/>
          </p:cNvSpPr>
          <p:nvPr>
            <p:ph idx="1"/>
          </p:nvPr>
        </p:nvSpPr>
        <p:spPr>
          <a:xfrm>
            <a:off x="498764" y="1333957"/>
            <a:ext cx="4599709" cy="5333088"/>
          </a:xfrm>
        </p:spPr>
        <p:txBody>
          <a:bodyPr>
            <a:normAutofit fontScale="77500" lnSpcReduction="20000"/>
          </a:bodyPr>
          <a:lstStyle/>
          <a:p>
            <a:pPr marL="0" indent="0">
              <a:lnSpc>
                <a:spcPct val="120000"/>
              </a:lnSpc>
              <a:spcBef>
                <a:spcPts val="600"/>
              </a:spcBef>
              <a:buNone/>
            </a:pPr>
            <a:r>
              <a:rPr lang="en-US" sz="2800" b="1" dirty="0">
                <a:solidFill>
                  <a:schemeClr val="accent1"/>
                </a:solidFill>
              </a:rPr>
              <a:t>How do we calculate PYP?</a:t>
            </a:r>
          </a:p>
          <a:p>
            <a:pPr>
              <a:lnSpc>
                <a:spcPct val="120000"/>
              </a:lnSpc>
              <a:spcBef>
                <a:spcPts val="600"/>
              </a:spcBef>
            </a:pPr>
            <a:r>
              <a:rPr lang="en-US" sz="2800" dirty="0"/>
              <a:t>For each method (oral/ring/injectable), the total number of units is multiplied by the duration of HIV prevention provided by one unit of that method. </a:t>
            </a:r>
          </a:p>
          <a:p>
            <a:pPr>
              <a:lnSpc>
                <a:spcPct val="120000"/>
              </a:lnSpc>
              <a:spcBef>
                <a:spcPts val="600"/>
              </a:spcBef>
            </a:pPr>
            <a:r>
              <a:rPr lang="en-US" sz="2800" dirty="0"/>
              <a:t>It is assumed that: </a:t>
            </a:r>
          </a:p>
          <a:p>
            <a:pPr lvl="1">
              <a:lnSpc>
                <a:spcPct val="120000"/>
              </a:lnSpc>
              <a:spcBef>
                <a:spcPts val="600"/>
              </a:spcBef>
            </a:pPr>
            <a:r>
              <a:rPr lang="en-US" sz="2200" dirty="0"/>
              <a:t>1 bottle of oral PrEP = 1 Person-Month of PrEP = 1/12 Person-Year of PrEP </a:t>
            </a:r>
          </a:p>
          <a:p>
            <a:pPr lvl="1">
              <a:lnSpc>
                <a:spcPct val="120000"/>
              </a:lnSpc>
              <a:spcBef>
                <a:spcPts val="600"/>
              </a:spcBef>
            </a:pPr>
            <a:r>
              <a:rPr lang="en-US" sz="2200" dirty="0"/>
              <a:t>1 Monthly PrEP Ring = 1 Person-Month of PrEP = 1/12 Person-Year of PrEP</a:t>
            </a:r>
          </a:p>
          <a:p>
            <a:pPr lvl="1">
              <a:lnSpc>
                <a:spcPct val="120000"/>
              </a:lnSpc>
              <a:spcBef>
                <a:spcPts val="600"/>
              </a:spcBef>
            </a:pPr>
            <a:r>
              <a:rPr lang="en-US" sz="2200" dirty="0"/>
              <a:t>1 CAB PrEP injection = 2 Person-Months of PrEP = 2/12 Person-Year of PrEP</a:t>
            </a:r>
          </a:p>
          <a:p>
            <a:pPr>
              <a:lnSpc>
                <a:spcPct val="120000"/>
              </a:lnSpc>
              <a:spcBef>
                <a:spcPts val="600"/>
              </a:spcBef>
            </a:pPr>
            <a:endParaRPr lang="en-US" sz="2800" dirty="0"/>
          </a:p>
        </p:txBody>
      </p:sp>
      <p:grpSp>
        <p:nvGrpSpPr>
          <p:cNvPr id="38" name="Group 37">
            <a:extLst>
              <a:ext uri="{FF2B5EF4-FFF2-40B4-BE49-F238E27FC236}">
                <a16:creationId xmlns:a16="http://schemas.microsoft.com/office/drawing/2014/main" id="{6177BFFE-60F7-D0C5-008A-960024A25994}"/>
              </a:ext>
            </a:extLst>
          </p:cNvPr>
          <p:cNvGrpSpPr/>
          <p:nvPr/>
        </p:nvGrpSpPr>
        <p:grpSpPr>
          <a:xfrm>
            <a:off x="6786453" y="1399114"/>
            <a:ext cx="2053368" cy="509613"/>
            <a:chOff x="5640879" y="3607820"/>
            <a:chExt cx="2053368" cy="509613"/>
          </a:xfrm>
        </p:grpSpPr>
        <p:pic>
          <p:nvPicPr>
            <p:cNvPr id="27" name="Graphic 26" descr="Medicine outline">
              <a:extLst>
                <a:ext uri="{FF2B5EF4-FFF2-40B4-BE49-F238E27FC236}">
                  <a16:creationId xmlns:a16="http://schemas.microsoft.com/office/drawing/2014/main" id="{10DE6E1E-AF9B-FE61-5A45-89ED435130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57695" y="3607820"/>
              <a:ext cx="502920" cy="502920"/>
            </a:xfrm>
            <a:prstGeom prst="rect">
              <a:avLst/>
            </a:prstGeom>
          </p:spPr>
        </p:pic>
        <p:pic>
          <p:nvPicPr>
            <p:cNvPr id="28" name="Graphic 27" descr="Medicine outline">
              <a:extLst>
                <a:ext uri="{FF2B5EF4-FFF2-40B4-BE49-F238E27FC236}">
                  <a16:creationId xmlns:a16="http://schemas.microsoft.com/office/drawing/2014/main" id="{2520D8DB-7E2F-1447-1A7F-1656194778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879" y="3611361"/>
              <a:ext cx="502920" cy="502920"/>
            </a:xfrm>
            <a:prstGeom prst="rect">
              <a:avLst/>
            </a:prstGeom>
          </p:spPr>
        </p:pic>
        <p:pic>
          <p:nvPicPr>
            <p:cNvPr id="29" name="Graphic 28" descr="Medicine outline">
              <a:extLst>
                <a:ext uri="{FF2B5EF4-FFF2-40B4-BE49-F238E27FC236}">
                  <a16:creationId xmlns:a16="http://schemas.microsoft.com/office/drawing/2014/main" id="{4E1A4FED-549B-15D3-0FCE-E08A6D1053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4511" y="3611149"/>
              <a:ext cx="502920" cy="502920"/>
            </a:xfrm>
            <a:prstGeom prst="rect">
              <a:avLst/>
            </a:prstGeom>
          </p:spPr>
        </p:pic>
        <p:pic>
          <p:nvPicPr>
            <p:cNvPr id="30" name="Graphic 29" descr="Medicine outline">
              <a:extLst>
                <a:ext uri="{FF2B5EF4-FFF2-40B4-BE49-F238E27FC236}">
                  <a16:creationId xmlns:a16="http://schemas.microsoft.com/office/drawing/2014/main" id="{51D66D28-707C-BB4F-C587-93E288E6F5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27" y="3614513"/>
              <a:ext cx="502920" cy="502920"/>
            </a:xfrm>
            <a:prstGeom prst="rect">
              <a:avLst/>
            </a:prstGeom>
          </p:spPr>
        </p:pic>
      </p:grpSp>
      <p:grpSp>
        <p:nvGrpSpPr>
          <p:cNvPr id="37" name="Group 36">
            <a:extLst>
              <a:ext uri="{FF2B5EF4-FFF2-40B4-BE49-F238E27FC236}">
                <a16:creationId xmlns:a16="http://schemas.microsoft.com/office/drawing/2014/main" id="{D8DB075C-C344-E662-AA03-F0F8146F2EC2}"/>
              </a:ext>
            </a:extLst>
          </p:cNvPr>
          <p:cNvGrpSpPr/>
          <p:nvPr/>
        </p:nvGrpSpPr>
        <p:grpSpPr>
          <a:xfrm>
            <a:off x="7125767" y="3963811"/>
            <a:ext cx="1518692" cy="1005840"/>
            <a:chOff x="7791526" y="3111593"/>
            <a:chExt cx="1518692" cy="1005840"/>
          </a:xfrm>
        </p:grpSpPr>
        <p:pic>
          <p:nvPicPr>
            <p:cNvPr id="31" name="Graphic 30" descr="Needle outline">
              <a:extLst>
                <a:ext uri="{FF2B5EF4-FFF2-40B4-BE49-F238E27FC236}">
                  <a16:creationId xmlns:a16="http://schemas.microsoft.com/office/drawing/2014/main" id="{1936D891-EBA9-4D7C-814A-E0A55542DB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526" y="3111593"/>
              <a:ext cx="502920" cy="502920"/>
            </a:xfrm>
            <a:prstGeom prst="rect">
              <a:avLst/>
            </a:prstGeom>
          </p:spPr>
        </p:pic>
        <p:pic>
          <p:nvPicPr>
            <p:cNvPr id="32" name="Graphic 31" descr="Needle outline">
              <a:extLst>
                <a:ext uri="{FF2B5EF4-FFF2-40B4-BE49-F238E27FC236}">
                  <a16:creationId xmlns:a16="http://schemas.microsoft.com/office/drawing/2014/main" id="{6CD7521A-5012-DC57-C017-1D41245D42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9412" y="3111593"/>
              <a:ext cx="502920" cy="502920"/>
            </a:xfrm>
            <a:prstGeom prst="rect">
              <a:avLst/>
            </a:prstGeom>
          </p:spPr>
        </p:pic>
        <p:pic>
          <p:nvPicPr>
            <p:cNvPr id="33" name="Graphic 32" descr="Needle outline">
              <a:extLst>
                <a:ext uri="{FF2B5EF4-FFF2-40B4-BE49-F238E27FC236}">
                  <a16:creationId xmlns:a16="http://schemas.microsoft.com/office/drawing/2014/main" id="{0DC70276-213D-AA37-F4DA-3F2FF66284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7298" y="3111593"/>
              <a:ext cx="502920" cy="502920"/>
            </a:xfrm>
            <a:prstGeom prst="rect">
              <a:avLst/>
            </a:prstGeom>
          </p:spPr>
        </p:pic>
        <p:pic>
          <p:nvPicPr>
            <p:cNvPr id="34" name="Graphic 33" descr="Needle outline">
              <a:extLst>
                <a:ext uri="{FF2B5EF4-FFF2-40B4-BE49-F238E27FC236}">
                  <a16:creationId xmlns:a16="http://schemas.microsoft.com/office/drawing/2014/main" id="{B741E777-B2B3-C769-88AE-16DB4AB5E3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526" y="3600128"/>
              <a:ext cx="502920" cy="502920"/>
            </a:xfrm>
            <a:prstGeom prst="rect">
              <a:avLst/>
            </a:prstGeom>
          </p:spPr>
        </p:pic>
        <p:pic>
          <p:nvPicPr>
            <p:cNvPr id="35" name="Graphic 34" descr="Needle outline">
              <a:extLst>
                <a:ext uri="{FF2B5EF4-FFF2-40B4-BE49-F238E27FC236}">
                  <a16:creationId xmlns:a16="http://schemas.microsoft.com/office/drawing/2014/main" id="{5E77C3BD-4A73-322C-02FE-F215EE10A3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9412" y="3614513"/>
              <a:ext cx="502920" cy="502920"/>
            </a:xfrm>
            <a:prstGeom prst="rect">
              <a:avLst/>
            </a:prstGeom>
          </p:spPr>
        </p:pic>
        <p:pic>
          <p:nvPicPr>
            <p:cNvPr id="36" name="Graphic 35" descr="Needle outline">
              <a:extLst>
                <a:ext uri="{FF2B5EF4-FFF2-40B4-BE49-F238E27FC236}">
                  <a16:creationId xmlns:a16="http://schemas.microsoft.com/office/drawing/2014/main" id="{F131E03C-2DAD-1855-5E9D-FC6020B3FF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7298" y="3600128"/>
              <a:ext cx="502920" cy="502920"/>
            </a:xfrm>
            <a:prstGeom prst="rect">
              <a:avLst/>
            </a:prstGeom>
          </p:spPr>
        </p:pic>
      </p:grpSp>
      <p:grpSp>
        <p:nvGrpSpPr>
          <p:cNvPr id="39" name="Group 38">
            <a:extLst>
              <a:ext uri="{FF2B5EF4-FFF2-40B4-BE49-F238E27FC236}">
                <a16:creationId xmlns:a16="http://schemas.microsoft.com/office/drawing/2014/main" id="{C264ECFD-57AB-3FF8-DF84-1CC3B8C4C7FF}"/>
              </a:ext>
            </a:extLst>
          </p:cNvPr>
          <p:cNvGrpSpPr/>
          <p:nvPr/>
        </p:nvGrpSpPr>
        <p:grpSpPr>
          <a:xfrm>
            <a:off x="6795580" y="2548135"/>
            <a:ext cx="2053368" cy="509613"/>
            <a:chOff x="5640879" y="3607820"/>
            <a:chExt cx="2053368" cy="509613"/>
          </a:xfrm>
        </p:grpSpPr>
        <p:pic>
          <p:nvPicPr>
            <p:cNvPr id="40" name="Graphic 39" descr="Medicine outline">
              <a:extLst>
                <a:ext uri="{FF2B5EF4-FFF2-40B4-BE49-F238E27FC236}">
                  <a16:creationId xmlns:a16="http://schemas.microsoft.com/office/drawing/2014/main" id="{EAD7C06D-2AAC-F0F7-5F1D-78EF6AA81E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57695" y="3607820"/>
              <a:ext cx="502920" cy="502920"/>
            </a:xfrm>
            <a:prstGeom prst="rect">
              <a:avLst/>
            </a:prstGeom>
          </p:spPr>
        </p:pic>
        <p:pic>
          <p:nvPicPr>
            <p:cNvPr id="41" name="Graphic 40" descr="Medicine outline">
              <a:extLst>
                <a:ext uri="{FF2B5EF4-FFF2-40B4-BE49-F238E27FC236}">
                  <a16:creationId xmlns:a16="http://schemas.microsoft.com/office/drawing/2014/main" id="{7EADBC29-E8F5-0E20-DC0F-A3BAD425B1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879" y="3611361"/>
              <a:ext cx="502920" cy="502920"/>
            </a:xfrm>
            <a:prstGeom prst="rect">
              <a:avLst/>
            </a:prstGeom>
          </p:spPr>
        </p:pic>
        <p:pic>
          <p:nvPicPr>
            <p:cNvPr id="42" name="Graphic 41" descr="Medicine outline">
              <a:extLst>
                <a:ext uri="{FF2B5EF4-FFF2-40B4-BE49-F238E27FC236}">
                  <a16:creationId xmlns:a16="http://schemas.microsoft.com/office/drawing/2014/main" id="{FB66D968-FA67-E366-EFD0-B2673A834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4511" y="3611149"/>
              <a:ext cx="502920" cy="502920"/>
            </a:xfrm>
            <a:prstGeom prst="rect">
              <a:avLst/>
            </a:prstGeom>
          </p:spPr>
        </p:pic>
        <p:pic>
          <p:nvPicPr>
            <p:cNvPr id="43" name="Graphic 42" descr="Medicine outline">
              <a:extLst>
                <a:ext uri="{FF2B5EF4-FFF2-40B4-BE49-F238E27FC236}">
                  <a16:creationId xmlns:a16="http://schemas.microsoft.com/office/drawing/2014/main" id="{DFFE11E0-8427-A924-B16C-33B99D38E1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27" y="3614513"/>
              <a:ext cx="502920" cy="502920"/>
            </a:xfrm>
            <a:prstGeom prst="rect">
              <a:avLst/>
            </a:prstGeom>
          </p:spPr>
        </p:pic>
      </p:grpSp>
      <p:grpSp>
        <p:nvGrpSpPr>
          <p:cNvPr id="44" name="Group 43">
            <a:extLst>
              <a:ext uri="{FF2B5EF4-FFF2-40B4-BE49-F238E27FC236}">
                <a16:creationId xmlns:a16="http://schemas.microsoft.com/office/drawing/2014/main" id="{1F970C1B-2930-B202-E9E9-043589827ADB}"/>
              </a:ext>
            </a:extLst>
          </p:cNvPr>
          <p:cNvGrpSpPr/>
          <p:nvPr/>
        </p:nvGrpSpPr>
        <p:grpSpPr>
          <a:xfrm>
            <a:off x="6774759" y="1973625"/>
            <a:ext cx="2053368" cy="509613"/>
            <a:chOff x="5640879" y="3607820"/>
            <a:chExt cx="2053368" cy="509613"/>
          </a:xfrm>
        </p:grpSpPr>
        <p:pic>
          <p:nvPicPr>
            <p:cNvPr id="45" name="Graphic 44" descr="Medicine outline">
              <a:extLst>
                <a:ext uri="{FF2B5EF4-FFF2-40B4-BE49-F238E27FC236}">
                  <a16:creationId xmlns:a16="http://schemas.microsoft.com/office/drawing/2014/main" id="{6AED3331-7B8F-8BDF-CCCC-02452C09B3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57695" y="3607820"/>
              <a:ext cx="502920" cy="502920"/>
            </a:xfrm>
            <a:prstGeom prst="rect">
              <a:avLst/>
            </a:prstGeom>
          </p:spPr>
        </p:pic>
        <p:pic>
          <p:nvPicPr>
            <p:cNvPr id="46" name="Graphic 45" descr="Medicine outline">
              <a:extLst>
                <a:ext uri="{FF2B5EF4-FFF2-40B4-BE49-F238E27FC236}">
                  <a16:creationId xmlns:a16="http://schemas.microsoft.com/office/drawing/2014/main" id="{1A6E348A-D2C7-FF9C-D5D5-E7C735C7F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879" y="3611361"/>
              <a:ext cx="502920" cy="502920"/>
            </a:xfrm>
            <a:prstGeom prst="rect">
              <a:avLst/>
            </a:prstGeom>
          </p:spPr>
        </p:pic>
        <p:pic>
          <p:nvPicPr>
            <p:cNvPr id="47" name="Graphic 46" descr="Medicine outline">
              <a:extLst>
                <a:ext uri="{FF2B5EF4-FFF2-40B4-BE49-F238E27FC236}">
                  <a16:creationId xmlns:a16="http://schemas.microsoft.com/office/drawing/2014/main" id="{B915536C-4B76-C73B-D941-8F37F4E1CD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4511" y="3611149"/>
              <a:ext cx="502920" cy="502920"/>
            </a:xfrm>
            <a:prstGeom prst="rect">
              <a:avLst/>
            </a:prstGeom>
          </p:spPr>
        </p:pic>
        <p:pic>
          <p:nvPicPr>
            <p:cNvPr id="48" name="Graphic 47" descr="Medicine outline">
              <a:extLst>
                <a:ext uri="{FF2B5EF4-FFF2-40B4-BE49-F238E27FC236}">
                  <a16:creationId xmlns:a16="http://schemas.microsoft.com/office/drawing/2014/main" id="{32985C7E-7B42-7D7F-B9B1-21385BB699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27" y="3614513"/>
              <a:ext cx="502920" cy="502920"/>
            </a:xfrm>
            <a:prstGeom prst="rect">
              <a:avLst/>
            </a:prstGeom>
          </p:spPr>
        </p:pic>
      </p:grpSp>
      <p:sp>
        <p:nvSpPr>
          <p:cNvPr id="49" name="Rectangle: Rounded Corners 48">
            <a:extLst>
              <a:ext uri="{FF2B5EF4-FFF2-40B4-BE49-F238E27FC236}">
                <a16:creationId xmlns:a16="http://schemas.microsoft.com/office/drawing/2014/main" id="{506C9A45-90D1-B3D7-DDE5-7A4B7AFBC316}"/>
              </a:ext>
            </a:extLst>
          </p:cNvPr>
          <p:cNvSpPr/>
          <p:nvPr/>
        </p:nvSpPr>
        <p:spPr>
          <a:xfrm>
            <a:off x="6795580" y="924970"/>
            <a:ext cx="2053368" cy="322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PYP (oral PrEP)</a:t>
            </a:r>
          </a:p>
        </p:txBody>
      </p:sp>
      <p:sp>
        <p:nvSpPr>
          <p:cNvPr id="50" name="Rectangle: Rounded Corners 49">
            <a:extLst>
              <a:ext uri="{FF2B5EF4-FFF2-40B4-BE49-F238E27FC236}">
                <a16:creationId xmlns:a16="http://schemas.microsoft.com/office/drawing/2014/main" id="{4C3701B9-A938-4FB4-83A7-780BBF0A0573}"/>
              </a:ext>
            </a:extLst>
          </p:cNvPr>
          <p:cNvSpPr/>
          <p:nvPr/>
        </p:nvSpPr>
        <p:spPr>
          <a:xfrm>
            <a:off x="6858429" y="3427830"/>
            <a:ext cx="2053368" cy="3229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 PYP (CAB PrEP)</a:t>
            </a:r>
          </a:p>
        </p:txBody>
      </p:sp>
      <p:grpSp>
        <p:nvGrpSpPr>
          <p:cNvPr id="51" name="Group 50">
            <a:extLst>
              <a:ext uri="{FF2B5EF4-FFF2-40B4-BE49-F238E27FC236}">
                <a16:creationId xmlns:a16="http://schemas.microsoft.com/office/drawing/2014/main" id="{402AD2F3-A449-044E-1FD1-C4F1FE19F3B8}"/>
              </a:ext>
            </a:extLst>
          </p:cNvPr>
          <p:cNvGrpSpPr/>
          <p:nvPr/>
        </p:nvGrpSpPr>
        <p:grpSpPr>
          <a:xfrm>
            <a:off x="6336541" y="5584981"/>
            <a:ext cx="514608" cy="934997"/>
            <a:chOff x="5843843" y="984420"/>
            <a:chExt cx="514608" cy="934997"/>
          </a:xfrm>
        </p:grpSpPr>
        <p:pic>
          <p:nvPicPr>
            <p:cNvPr id="52" name="Picture 5" descr="A picture containing clipart&#10;&#10;Description automatically generated">
              <a:extLst>
                <a:ext uri="{FF2B5EF4-FFF2-40B4-BE49-F238E27FC236}">
                  <a16:creationId xmlns:a16="http://schemas.microsoft.com/office/drawing/2014/main" id="{C00010A1-C015-5BE9-9663-C36F696AF4AD}"/>
                </a:ext>
              </a:extLst>
            </p:cNvPr>
            <p:cNvPicPr>
              <a:picLocks noChangeAspect="1"/>
            </p:cNvPicPr>
            <p:nvPr/>
          </p:nvPicPr>
          <p:blipFill>
            <a:blip r:embed="rId6"/>
            <a:stretch>
              <a:fillRect/>
            </a:stretch>
          </p:blipFill>
          <p:spPr>
            <a:xfrm>
              <a:off x="5843843" y="1458096"/>
              <a:ext cx="514608" cy="461321"/>
            </a:xfrm>
            <a:prstGeom prst="rect">
              <a:avLst/>
            </a:prstGeom>
          </p:spPr>
        </p:pic>
        <p:pic>
          <p:nvPicPr>
            <p:cNvPr id="53" name="Picture 5" descr="A picture containing clipart&#10;&#10;Description automatically generated">
              <a:extLst>
                <a:ext uri="{FF2B5EF4-FFF2-40B4-BE49-F238E27FC236}">
                  <a16:creationId xmlns:a16="http://schemas.microsoft.com/office/drawing/2014/main" id="{9234FBAE-F375-DB10-CBC2-5C5E27F2CB6C}"/>
                </a:ext>
              </a:extLst>
            </p:cNvPr>
            <p:cNvPicPr>
              <a:picLocks noChangeAspect="1"/>
            </p:cNvPicPr>
            <p:nvPr/>
          </p:nvPicPr>
          <p:blipFill>
            <a:blip r:embed="rId6"/>
            <a:stretch>
              <a:fillRect/>
            </a:stretch>
          </p:blipFill>
          <p:spPr>
            <a:xfrm>
              <a:off x="5843843" y="984420"/>
              <a:ext cx="514608" cy="461321"/>
            </a:xfrm>
            <a:prstGeom prst="rect">
              <a:avLst/>
            </a:prstGeom>
          </p:spPr>
        </p:pic>
      </p:grpSp>
      <p:grpSp>
        <p:nvGrpSpPr>
          <p:cNvPr id="54" name="Group 53">
            <a:extLst>
              <a:ext uri="{FF2B5EF4-FFF2-40B4-BE49-F238E27FC236}">
                <a16:creationId xmlns:a16="http://schemas.microsoft.com/office/drawing/2014/main" id="{5149C10A-5743-DD60-3C67-21DA158C75A8}"/>
              </a:ext>
            </a:extLst>
          </p:cNvPr>
          <p:cNvGrpSpPr/>
          <p:nvPr/>
        </p:nvGrpSpPr>
        <p:grpSpPr>
          <a:xfrm>
            <a:off x="6880469" y="5584981"/>
            <a:ext cx="514608" cy="934997"/>
            <a:chOff x="5843843" y="984420"/>
            <a:chExt cx="514608" cy="934997"/>
          </a:xfrm>
        </p:grpSpPr>
        <p:pic>
          <p:nvPicPr>
            <p:cNvPr id="55" name="Picture 5" descr="A picture containing clipart&#10;&#10;Description automatically generated">
              <a:extLst>
                <a:ext uri="{FF2B5EF4-FFF2-40B4-BE49-F238E27FC236}">
                  <a16:creationId xmlns:a16="http://schemas.microsoft.com/office/drawing/2014/main" id="{BD1D35CD-5224-8164-8CAA-0DE89145C4A8}"/>
                </a:ext>
              </a:extLst>
            </p:cNvPr>
            <p:cNvPicPr>
              <a:picLocks noChangeAspect="1"/>
            </p:cNvPicPr>
            <p:nvPr/>
          </p:nvPicPr>
          <p:blipFill>
            <a:blip r:embed="rId6"/>
            <a:stretch>
              <a:fillRect/>
            </a:stretch>
          </p:blipFill>
          <p:spPr>
            <a:xfrm>
              <a:off x="5843843" y="1458096"/>
              <a:ext cx="514608" cy="461321"/>
            </a:xfrm>
            <a:prstGeom prst="rect">
              <a:avLst/>
            </a:prstGeom>
          </p:spPr>
        </p:pic>
        <p:pic>
          <p:nvPicPr>
            <p:cNvPr id="56" name="Picture 5" descr="A picture containing clipart&#10;&#10;Description automatically generated">
              <a:extLst>
                <a:ext uri="{FF2B5EF4-FFF2-40B4-BE49-F238E27FC236}">
                  <a16:creationId xmlns:a16="http://schemas.microsoft.com/office/drawing/2014/main" id="{E14F0017-F9DA-D369-D2A7-F1A1673D1F11}"/>
                </a:ext>
              </a:extLst>
            </p:cNvPr>
            <p:cNvPicPr>
              <a:picLocks noChangeAspect="1"/>
            </p:cNvPicPr>
            <p:nvPr/>
          </p:nvPicPr>
          <p:blipFill>
            <a:blip r:embed="rId6"/>
            <a:stretch>
              <a:fillRect/>
            </a:stretch>
          </p:blipFill>
          <p:spPr>
            <a:xfrm>
              <a:off x="5843843" y="984420"/>
              <a:ext cx="514608" cy="461321"/>
            </a:xfrm>
            <a:prstGeom prst="rect">
              <a:avLst/>
            </a:prstGeom>
          </p:spPr>
        </p:pic>
      </p:grpSp>
      <p:grpSp>
        <p:nvGrpSpPr>
          <p:cNvPr id="57" name="Group 56">
            <a:extLst>
              <a:ext uri="{FF2B5EF4-FFF2-40B4-BE49-F238E27FC236}">
                <a16:creationId xmlns:a16="http://schemas.microsoft.com/office/drawing/2014/main" id="{1A2851BC-30C5-5DA1-A3DB-7BDA1DEED010}"/>
              </a:ext>
            </a:extLst>
          </p:cNvPr>
          <p:cNvGrpSpPr/>
          <p:nvPr/>
        </p:nvGrpSpPr>
        <p:grpSpPr>
          <a:xfrm>
            <a:off x="7424397" y="5584981"/>
            <a:ext cx="514608" cy="934997"/>
            <a:chOff x="5843843" y="984420"/>
            <a:chExt cx="514608" cy="934997"/>
          </a:xfrm>
        </p:grpSpPr>
        <p:pic>
          <p:nvPicPr>
            <p:cNvPr id="58" name="Picture 5" descr="A picture containing clipart&#10;&#10;Description automatically generated">
              <a:extLst>
                <a:ext uri="{FF2B5EF4-FFF2-40B4-BE49-F238E27FC236}">
                  <a16:creationId xmlns:a16="http://schemas.microsoft.com/office/drawing/2014/main" id="{ECF87515-E7C9-75AE-D446-ACBC2AFC8B0C}"/>
                </a:ext>
              </a:extLst>
            </p:cNvPr>
            <p:cNvPicPr>
              <a:picLocks noChangeAspect="1"/>
            </p:cNvPicPr>
            <p:nvPr/>
          </p:nvPicPr>
          <p:blipFill>
            <a:blip r:embed="rId6"/>
            <a:stretch>
              <a:fillRect/>
            </a:stretch>
          </p:blipFill>
          <p:spPr>
            <a:xfrm>
              <a:off x="5843843" y="1458096"/>
              <a:ext cx="514608" cy="461321"/>
            </a:xfrm>
            <a:prstGeom prst="rect">
              <a:avLst/>
            </a:prstGeom>
          </p:spPr>
        </p:pic>
        <p:pic>
          <p:nvPicPr>
            <p:cNvPr id="59" name="Picture 5" descr="A picture containing clipart&#10;&#10;Description automatically generated">
              <a:extLst>
                <a:ext uri="{FF2B5EF4-FFF2-40B4-BE49-F238E27FC236}">
                  <a16:creationId xmlns:a16="http://schemas.microsoft.com/office/drawing/2014/main" id="{B44E7D7E-3F41-B63C-44D3-7F474AB493F2}"/>
                </a:ext>
              </a:extLst>
            </p:cNvPr>
            <p:cNvPicPr>
              <a:picLocks noChangeAspect="1"/>
            </p:cNvPicPr>
            <p:nvPr/>
          </p:nvPicPr>
          <p:blipFill>
            <a:blip r:embed="rId6"/>
            <a:stretch>
              <a:fillRect/>
            </a:stretch>
          </p:blipFill>
          <p:spPr>
            <a:xfrm>
              <a:off x="5843843" y="984420"/>
              <a:ext cx="514608" cy="461321"/>
            </a:xfrm>
            <a:prstGeom prst="rect">
              <a:avLst/>
            </a:prstGeom>
          </p:spPr>
        </p:pic>
      </p:grpSp>
      <p:grpSp>
        <p:nvGrpSpPr>
          <p:cNvPr id="60" name="Group 59">
            <a:extLst>
              <a:ext uri="{FF2B5EF4-FFF2-40B4-BE49-F238E27FC236}">
                <a16:creationId xmlns:a16="http://schemas.microsoft.com/office/drawing/2014/main" id="{3A3E799C-C1B9-BFEF-DA93-BB39B036D465}"/>
              </a:ext>
            </a:extLst>
          </p:cNvPr>
          <p:cNvGrpSpPr/>
          <p:nvPr/>
        </p:nvGrpSpPr>
        <p:grpSpPr>
          <a:xfrm>
            <a:off x="7968325" y="5584981"/>
            <a:ext cx="514608" cy="934997"/>
            <a:chOff x="5843843" y="984420"/>
            <a:chExt cx="514608" cy="934997"/>
          </a:xfrm>
        </p:grpSpPr>
        <p:pic>
          <p:nvPicPr>
            <p:cNvPr id="61" name="Picture 5" descr="A picture containing clipart&#10;&#10;Description automatically generated">
              <a:extLst>
                <a:ext uri="{FF2B5EF4-FFF2-40B4-BE49-F238E27FC236}">
                  <a16:creationId xmlns:a16="http://schemas.microsoft.com/office/drawing/2014/main" id="{624FFA68-822E-95CF-BB2C-13EF11B05ADB}"/>
                </a:ext>
              </a:extLst>
            </p:cNvPr>
            <p:cNvPicPr>
              <a:picLocks noChangeAspect="1"/>
            </p:cNvPicPr>
            <p:nvPr/>
          </p:nvPicPr>
          <p:blipFill>
            <a:blip r:embed="rId6"/>
            <a:stretch>
              <a:fillRect/>
            </a:stretch>
          </p:blipFill>
          <p:spPr>
            <a:xfrm>
              <a:off x="5843843" y="1458096"/>
              <a:ext cx="514608" cy="461321"/>
            </a:xfrm>
            <a:prstGeom prst="rect">
              <a:avLst/>
            </a:prstGeom>
          </p:spPr>
        </p:pic>
        <p:pic>
          <p:nvPicPr>
            <p:cNvPr id="62" name="Picture 5" descr="A picture containing clipart&#10;&#10;Description automatically generated">
              <a:extLst>
                <a:ext uri="{FF2B5EF4-FFF2-40B4-BE49-F238E27FC236}">
                  <a16:creationId xmlns:a16="http://schemas.microsoft.com/office/drawing/2014/main" id="{312DCDAA-B74B-DF8B-4039-652A0CF15D2D}"/>
                </a:ext>
              </a:extLst>
            </p:cNvPr>
            <p:cNvPicPr>
              <a:picLocks noChangeAspect="1"/>
            </p:cNvPicPr>
            <p:nvPr/>
          </p:nvPicPr>
          <p:blipFill>
            <a:blip r:embed="rId6"/>
            <a:stretch>
              <a:fillRect/>
            </a:stretch>
          </p:blipFill>
          <p:spPr>
            <a:xfrm>
              <a:off x="5843843" y="984420"/>
              <a:ext cx="514608" cy="461321"/>
            </a:xfrm>
            <a:prstGeom prst="rect">
              <a:avLst/>
            </a:prstGeom>
          </p:spPr>
        </p:pic>
      </p:grpSp>
      <p:grpSp>
        <p:nvGrpSpPr>
          <p:cNvPr id="63" name="Group 62">
            <a:extLst>
              <a:ext uri="{FF2B5EF4-FFF2-40B4-BE49-F238E27FC236}">
                <a16:creationId xmlns:a16="http://schemas.microsoft.com/office/drawing/2014/main" id="{D275FB1B-307E-4043-BD3C-C0DA993C44C3}"/>
              </a:ext>
            </a:extLst>
          </p:cNvPr>
          <p:cNvGrpSpPr/>
          <p:nvPr/>
        </p:nvGrpSpPr>
        <p:grpSpPr>
          <a:xfrm>
            <a:off x="8512253" y="5584981"/>
            <a:ext cx="514608" cy="934997"/>
            <a:chOff x="5843843" y="984420"/>
            <a:chExt cx="514608" cy="934997"/>
          </a:xfrm>
        </p:grpSpPr>
        <p:pic>
          <p:nvPicPr>
            <p:cNvPr id="64" name="Picture 5" descr="A picture containing clipart&#10;&#10;Description automatically generated">
              <a:extLst>
                <a:ext uri="{FF2B5EF4-FFF2-40B4-BE49-F238E27FC236}">
                  <a16:creationId xmlns:a16="http://schemas.microsoft.com/office/drawing/2014/main" id="{71AD5498-E4EC-7000-68B6-4041FA43125A}"/>
                </a:ext>
              </a:extLst>
            </p:cNvPr>
            <p:cNvPicPr>
              <a:picLocks noChangeAspect="1"/>
            </p:cNvPicPr>
            <p:nvPr/>
          </p:nvPicPr>
          <p:blipFill>
            <a:blip r:embed="rId6"/>
            <a:stretch>
              <a:fillRect/>
            </a:stretch>
          </p:blipFill>
          <p:spPr>
            <a:xfrm>
              <a:off x="5843843" y="1458096"/>
              <a:ext cx="514608" cy="461321"/>
            </a:xfrm>
            <a:prstGeom prst="rect">
              <a:avLst/>
            </a:prstGeom>
          </p:spPr>
        </p:pic>
        <p:pic>
          <p:nvPicPr>
            <p:cNvPr id="65" name="Picture 5" descr="A picture containing clipart&#10;&#10;Description automatically generated">
              <a:extLst>
                <a:ext uri="{FF2B5EF4-FFF2-40B4-BE49-F238E27FC236}">
                  <a16:creationId xmlns:a16="http://schemas.microsoft.com/office/drawing/2014/main" id="{02B65610-44A2-1F0B-70EF-F12754BDF59C}"/>
                </a:ext>
              </a:extLst>
            </p:cNvPr>
            <p:cNvPicPr>
              <a:picLocks noChangeAspect="1"/>
            </p:cNvPicPr>
            <p:nvPr/>
          </p:nvPicPr>
          <p:blipFill>
            <a:blip r:embed="rId6"/>
            <a:stretch>
              <a:fillRect/>
            </a:stretch>
          </p:blipFill>
          <p:spPr>
            <a:xfrm>
              <a:off x="5843843" y="984420"/>
              <a:ext cx="514608" cy="461321"/>
            </a:xfrm>
            <a:prstGeom prst="rect">
              <a:avLst/>
            </a:prstGeom>
          </p:spPr>
        </p:pic>
      </p:grpSp>
      <p:grpSp>
        <p:nvGrpSpPr>
          <p:cNvPr id="66" name="Group 65">
            <a:extLst>
              <a:ext uri="{FF2B5EF4-FFF2-40B4-BE49-F238E27FC236}">
                <a16:creationId xmlns:a16="http://schemas.microsoft.com/office/drawing/2014/main" id="{45D0D5FD-0B4D-3F8C-84F4-0E0A9B8E4F7E}"/>
              </a:ext>
            </a:extLst>
          </p:cNvPr>
          <p:cNvGrpSpPr/>
          <p:nvPr/>
        </p:nvGrpSpPr>
        <p:grpSpPr>
          <a:xfrm>
            <a:off x="9056181" y="5584981"/>
            <a:ext cx="514608" cy="934997"/>
            <a:chOff x="5843843" y="984420"/>
            <a:chExt cx="514608" cy="934997"/>
          </a:xfrm>
        </p:grpSpPr>
        <p:pic>
          <p:nvPicPr>
            <p:cNvPr id="67" name="Picture 5" descr="A picture containing clipart&#10;&#10;Description automatically generated">
              <a:extLst>
                <a:ext uri="{FF2B5EF4-FFF2-40B4-BE49-F238E27FC236}">
                  <a16:creationId xmlns:a16="http://schemas.microsoft.com/office/drawing/2014/main" id="{0D1568B7-65CF-2A8B-09C4-D7F23B5AA733}"/>
                </a:ext>
              </a:extLst>
            </p:cNvPr>
            <p:cNvPicPr>
              <a:picLocks noChangeAspect="1"/>
            </p:cNvPicPr>
            <p:nvPr/>
          </p:nvPicPr>
          <p:blipFill>
            <a:blip r:embed="rId6"/>
            <a:stretch>
              <a:fillRect/>
            </a:stretch>
          </p:blipFill>
          <p:spPr>
            <a:xfrm>
              <a:off x="5843843" y="1458096"/>
              <a:ext cx="514608" cy="461321"/>
            </a:xfrm>
            <a:prstGeom prst="rect">
              <a:avLst/>
            </a:prstGeom>
          </p:spPr>
        </p:pic>
        <p:pic>
          <p:nvPicPr>
            <p:cNvPr id="68" name="Picture 5" descr="A picture containing clipart&#10;&#10;Description automatically generated">
              <a:extLst>
                <a:ext uri="{FF2B5EF4-FFF2-40B4-BE49-F238E27FC236}">
                  <a16:creationId xmlns:a16="http://schemas.microsoft.com/office/drawing/2014/main" id="{D9E2B362-AE0C-5895-2801-F144F47EBFB4}"/>
                </a:ext>
              </a:extLst>
            </p:cNvPr>
            <p:cNvPicPr>
              <a:picLocks noChangeAspect="1"/>
            </p:cNvPicPr>
            <p:nvPr/>
          </p:nvPicPr>
          <p:blipFill>
            <a:blip r:embed="rId6"/>
            <a:stretch>
              <a:fillRect/>
            </a:stretch>
          </p:blipFill>
          <p:spPr>
            <a:xfrm>
              <a:off x="5843843" y="984420"/>
              <a:ext cx="514608" cy="461321"/>
            </a:xfrm>
            <a:prstGeom prst="rect">
              <a:avLst/>
            </a:prstGeom>
          </p:spPr>
        </p:pic>
      </p:grpSp>
      <p:sp>
        <p:nvSpPr>
          <p:cNvPr id="69" name="Rectangle: Rounded Corners 68">
            <a:extLst>
              <a:ext uri="{FF2B5EF4-FFF2-40B4-BE49-F238E27FC236}">
                <a16:creationId xmlns:a16="http://schemas.microsoft.com/office/drawing/2014/main" id="{9D0DB865-F30E-8536-CA56-17F80F5320E2}"/>
              </a:ext>
            </a:extLst>
          </p:cNvPr>
          <p:cNvSpPr/>
          <p:nvPr/>
        </p:nvSpPr>
        <p:spPr>
          <a:xfrm>
            <a:off x="6343595" y="5192441"/>
            <a:ext cx="3227194" cy="3229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 PYP (Ring PrEP)</a:t>
            </a:r>
          </a:p>
        </p:txBody>
      </p:sp>
    </p:spTree>
    <p:extLst>
      <p:ext uri="{BB962C8B-B14F-4D97-AF65-F5344CB8AC3E}">
        <p14:creationId xmlns:p14="http://schemas.microsoft.com/office/powerpoint/2010/main" val="4045663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7EDD02-8794-787A-5153-A878BA1492F0}"/>
              </a:ext>
            </a:extLst>
          </p:cNvPr>
          <p:cNvSpPr>
            <a:spLocks noGrp="1"/>
          </p:cNvSpPr>
          <p:nvPr>
            <p:ph type="body" sz="quarter" idx="10"/>
          </p:nvPr>
        </p:nvSpPr>
        <p:spPr/>
        <p:txBody>
          <a:bodyPr/>
          <a:lstStyle/>
          <a:p>
            <a:r>
              <a:rPr lang="en-US" dirty="0"/>
              <a:t>Prepared by Katharine Kripke, Jessica Williamson, and John Davis of Avenir Health in collaboration with the MOSAIC PrEP Monitoring and Evaluation Working Group</a:t>
            </a:r>
          </a:p>
        </p:txBody>
      </p:sp>
      <p:sp>
        <p:nvSpPr>
          <p:cNvPr id="3" name="TextBox 2">
            <a:extLst>
              <a:ext uri="{FF2B5EF4-FFF2-40B4-BE49-F238E27FC236}">
                <a16:creationId xmlns:a16="http://schemas.microsoft.com/office/drawing/2014/main" id="{E8A5D917-AFF5-DBF9-57BA-DDA31BAA2F3B}"/>
              </a:ext>
            </a:extLst>
          </p:cNvPr>
          <p:cNvSpPr txBox="1"/>
          <p:nvPr/>
        </p:nvSpPr>
        <p:spPr>
          <a:xfrm>
            <a:off x="715518" y="5384151"/>
            <a:ext cx="5996000" cy="1277273"/>
          </a:xfrm>
          <a:prstGeom prst="rect">
            <a:avLst/>
          </a:prstGeom>
          <a:solidFill>
            <a:schemeClr val="bg1"/>
          </a:solidFill>
        </p:spPr>
        <p:txBody>
          <a:bodyPr wrap="square" rtlCol="0">
            <a:spAutoFit/>
          </a:bodyPr>
          <a:lstStyle/>
          <a:p>
            <a:r>
              <a:rPr lang="en-US" sz="1100" i="1" dirty="0"/>
              <a:t>MOSAIC is made possible by the generous support of the American people through the U.S. President’s Emergency Plan for AIDS Relief (PEPFAR) through the U.S. Agency for International Development (USAID) cooperative agreement 7200AA21CA00011. The contents of this presentation are the responsibility of MOSAIC and do not necessarily reflect the views of PEPFAR, USAID, or the U.A. Government.</a:t>
            </a:r>
          </a:p>
          <a:p>
            <a:endParaRPr lang="en-US" sz="1100" i="1" dirty="0"/>
          </a:p>
          <a:p>
            <a:r>
              <a:rPr lang="en-US" sz="1100" i="1" dirty="0"/>
              <a:t>Photo Credit: MOSAIC Consortium</a:t>
            </a:r>
          </a:p>
        </p:txBody>
      </p:sp>
    </p:spTree>
    <p:extLst>
      <p:ext uri="{BB962C8B-B14F-4D97-AF65-F5344CB8AC3E}">
        <p14:creationId xmlns:p14="http://schemas.microsoft.com/office/powerpoint/2010/main" val="156982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71AC45-870F-8C4A-9ECE-9F6DD861686D}"/>
              </a:ext>
            </a:extLst>
          </p:cNvPr>
          <p:cNvSpPr>
            <a:spLocks noGrp="1"/>
          </p:cNvSpPr>
          <p:nvPr>
            <p:ph type="title"/>
          </p:nvPr>
        </p:nvSpPr>
        <p:spPr/>
        <p:txBody>
          <a:bodyPr/>
          <a:lstStyle/>
          <a:p>
            <a:r>
              <a:rPr lang="en-US" dirty="0"/>
              <a:t>Why are we proposing a revision to PrEP indicators?</a:t>
            </a:r>
          </a:p>
        </p:txBody>
      </p:sp>
      <p:sp>
        <p:nvSpPr>
          <p:cNvPr id="5" name="Content Placeholder 4">
            <a:extLst>
              <a:ext uri="{FF2B5EF4-FFF2-40B4-BE49-F238E27FC236}">
                <a16:creationId xmlns:a16="http://schemas.microsoft.com/office/drawing/2014/main" id="{1FDD2365-A693-824B-8B4E-FFAD48F9D8E7}"/>
              </a:ext>
            </a:extLst>
          </p:cNvPr>
          <p:cNvSpPr>
            <a:spLocks noGrp="1"/>
          </p:cNvSpPr>
          <p:nvPr>
            <p:ph idx="1"/>
          </p:nvPr>
        </p:nvSpPr>
        <p:spPr>
          <a:xfrm>
            <a:off x="838200" y="1291169"/>
            <a:ext cx="9677400" cy="4762159"/>
          </a:xfrm>
        </p:spPr>
        <p:txBody>
          <a:bodyPr/>
          <a:lstStyle/>
          <a:p>
            <a:pPr>
              <a:lnSpc>
                <a:spcPct val="100000"/>
              </a:lnSpc>
              <a:spcBef>
                <a:spcPts val="600"/>
              </a:spcBef>
            </a:pPr>
            <a:r>
              <a:rPr lang="en-US" sz="2400" u="sng" dirty="0"/>
              <a:t>Reported challenges with existing indicators</a:t>
            </a:r>
          </a:p>
          <a:p>
            <a:pPr lvl="1">
              <a:lnSpc>
                <a:spcPct val="100000"/>
              </a:lnSpc>
              <a:spcBef>
                <a:spcPts val="600"/>
              </a:spcBef>
            </a:pPr>
            <a:r>
              <a:rPr lang="en-US" sz="2000" dirty="0"/>
              <a:t>Including challenges with data collection and data use/interpretation.</a:t>
            </a:r>
          </a:p>
          <a:p>
            <a:pPr>
              <a:lnSpc>
                <a:spcPct val="100000"/>
              </a:lnSpc>
              <a:spcBef>
                <a:spcPts val="600"/>
              </a:spcBef>
            </a:pPr>
            <a:r>
              <a:rPr lang="en-US" sz="2400" u="sng" dirty="0"/>
              <a:t>Scale up of oral PrEP </a:t>
            </a:r>
          </a:p>
          <a:p>
            <a:pPr lvl="1">
              <a:lnSpc>
                <a:spcPct val="100000"/>
              </a:lnSpc>
              <a:spcBef>
                <a:spcPts val="600"/>
              </a:spcBef>
            </a:pPr>
            <a:r>
              <a:rPr lang="en-US" sz="2000" dirty="0"/>
              <a:t>Lessons learned through PrEP scale-up have prompted a re-evaluation of existing indicators and a shift away from M&amp;E approaches used for HIV treatment.</a:t>
            </a:r>
          </a:p>
          <a:p>
            <a:pPr>
              <a:lnSpc>
                <a:spcPct val="100000"/>
              </a:lnSpc>
              <a:spcBef>
                <a:spcPts val="600"/>
              </a:spcBef>
            </a:pPr>
            <a:r>
              <a:rPr lang="en-US" sz="2400" u="sng" dirty="0"/>
              <a:t>Expanding choice in PrEP methods </a:t>
            </a:r>
          </a:p>
          <a:p>
            <a:pPr lvl="1">
              <a:lnSpc>
                <a:spcPct val="100000"/>
              </a:lnSpc>
              <a:spcBef>
                <a:spcPts val="600"/>
              </a:spcBef>
            </a:pPr>
            <a:r>
              <a:rPr lang="en-US" sz="2000" dirty="0"/>
              <a:t>The ongoing introduction of new PrEP methods presents new M&amp;E challenges to effectively measure choice. These necessary updates also present opportunities to make PrEP M&amp;E more meaningful and actionable.</a:t>
            </a:r>
          </a:p>
          <a:p>
            <a:pPr>
              <a:lnSpc>
                <a:spcPct val="100000"/>
              </a:lnSpc>
              <a:spcBef>
                <a:spcPts val="600"/>
              </a:spcBef>
            </a:pPr>
            <a:r>
              <a:rPr lang="en-US" sz="2400" u="sng" dirty="0"/>
              <a:t>Operationalizing new WHO guidelines</a:t>
            </a:r>
          </a:p>
          <a:p>
            <a:pPr lvl="1">
              <a:lnSpc>
                <a:spcPct val="100000"/>
              </a:lnSpc>
              <a:spcBef>
                <a:spcPts val="600"/>
              </a:spcBef>
            </a:pPr>
            <a:r>
              <a:rPr lang="en-US" sz="2000" dirty="0">
                <a:hlinkClick r:id="rId2"/>
              </a:rPr>
              <a:t>2022 WHO guidelines </a:t>
            </a:r>
            <a:r>
              <a:rPr lang="en-US" sz="2000" dirty="0"/>
              <a:t>include PrEP volume data in the standard minimum data set. Our recommended PrEP indicators can help operationalize the new guidelines.</a:t>
            </a:r>
          </a:p>
        </p:txBody>
      </p:sp>
    </p:spTree>
    <p:extLst>
      <p:ext uri="{BB962C8B-B14F-4D97-AF65-F5344CB8AC3E}">
        <p14:creationId xmlns:p14="http://schemas.microsoft.com/office/powerpoint/2010/main" val="319787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02D435-F78B-0F39-4528-E8DA4B9B04CA}"/>
              </a:ext>
            </a:extLst>
          </p:cNvPr>
          <p:cNvSpPr>
            <a:spLocks noGrp="1"/>
          </p:cNvSpPr>
          <p:nvPr>
            <p:ph idx="1"/>
          </p:nvPr>
        </p:nvSpPr>
        <p:spPr>
          <a:xfrm>
            <a:off x="499311" y="2276856"/>
            <a:ext cx="3208421" cy="4390188"/>
          </a:xfrm>
          <a:solidFill>
            <a:srgbClr val="ECF7F8"/>
          </a:solidFill>
        </p:spPr>
        <p:txBody>
          <a:bodyPr/>
          <a:lstStyle/>
          <a:p>
            <a:r>
              <a:rPr lang="en-US" sz="1800" dirty="0"/>
              <a:t>This results in difficultly preparing Global Fund applications and reporting to the UNAIDS Global AIDS Monitoring (GAM) system</a:t>
            </a:r>
          </a:p>
          <a:p>
            <a:r>
              <a:rPr lang="en-US" sz="1800" dirty="0"/>
              <a:t>PEPFAR indicators are being collected inconsistently within and across countries, making it difficult to use them</a:t>
            </a:r>
          </a:p>
          <a:p>
            <a:r>
              <a:rPr lang="en-US" sz="1800" dirty="0"/>
              <a:t>There is confusion especially about how to use </a:t>
            </a:r>
            <a:r>
              <a:rPr lang="en-US" sz="1800" dirty="0" err="1"/>
              <a:t>PrEP_CT</a:t>
            </a:r>
            <a:endParaRPr lang="en-US" sz="1800" dirty="0"/>
          </a:p>
          <a:p>
            <a:r>
              <a:rPr lang="en-US" sz="1800" dirty="0"/>
              <a:t>Where indicators are collected for other funders, there is often duplication of data entry across funder-specific forms</a:t>
            </a:r>
          </a:p>
        </p:txBody>
      </p:sp>
      <p:sp>
        <p:nvSpPr>
          <p:cNvPr id="4" name="Title 3">
            <a:extLst>
              <a:ext uri="{FF2B5EF4-FFF2-40B4-BE49-F238E27FC236}">
                <a16:creationId xmlns:a16="http://schemas.microsoft.com/office/drawing/2014/main" id="{5AAEB124-DC98-FAC4-EC73-DC540C87D738}"/>
              </a:ext>
            </a:extLst>
          </p:cNvPr>
          <p:cNvSpPr>
            <a:spLocks noGrp="1"/>
          </p:cNvSpPr>
          <p:nvPr>
            <p:ph type="title"/>
          </p:nvPr>
        </p:nvSpPr>
        <p:spPr/>
        <p:txBody>
          <a:bodyPr/>
          <a:lstStyle/>
          <a:p>
            <a:r>
              <a:rPr lang="en-US" dirty="0"/>
              <a:t>Current status of M&amp;E systems for PrEP in MOSAIC WG countries</a:t>
            </a:r>
          </a:p>
        </p:txBody>
      </p:sp>
      <p:sp>
        <p:nvSpPr>
          <p:cNvPr id="3" name="Content Placeholder 4">
            <a:extLst>
              <a:ext uri="{FF2B5EF4-FFF2-40B4-BE49-F238E27FC236}">
                <a16:creationId xmlns:a16="http://schemas.microsoft.com/office/drawing/2014/main" id="{ADAA9199-8E92-8978-D7F0-67158613B0D3}"/>
              </a:ext>
            </a:extLst>
          </p:cNvPr>
          <p:cNvSpPr txBox="1">
            <a:spLocks/>
          </p:cNvSpPr>
          <p:nvPr/>
        </p:nvSpPr>
        <p:spPr>
          <a:xfrm>
            <a:off x="7497677" y="2276857"/>
            <a:ext cx="3208421" cy="4390187"/>
          </a:xfrm>
          <a:prstGeom prst="rect">
            <a:avLst/>
          </a:prstGeom>
          <a:solidFill>
            <a:srgbClr val="ECF7F8"/>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Many revisions have been made to incorporate PrEP Ring and CAB PrEP</a:t>
            </a:r>
          </a:p>
          <a:p>
            <a:r>
              <a:rPr lang="en-US" sz="1800" dirty="0"/>
              <a:t>Some countries are piloting new tools/indicators and have not officially adopted them yet</a:t>
            </a:r>
          </a:p>
          <a:p>
            <a:r>
              <a:rPr lang="en-US" sz="1800" dirty="0"/>
              <a:t>Updates represent an opportunity for system improvements, but additional changes may need to wait for the next cycle. </a:t>
            </a:r>
          </a:p>
          <a:p>
            <a:endParaRPr lang="en-US" sz="1800" dirty="0"/>
          </a:p>
        </p:txBody>
      </p:sp>
      <p:sp>
        <p:nvSpPr>
          <p:cNvPr id="6" name="Content Placeholder 4">
            <a:extLst>
              <a:ext uri="{FF2B5EF4-FFF2-40B4-BE49-F238E27FC236}">
                <a16:creationId xmlns:a16="http://schemas.microsoft.com/office/drawing/2014/main" id="{56C1AC70-20AC-DA24-2A19-7E64D0D3904B}"/>
              </a:ext>
            </a:extLst>
          </p:cNvPr>
          <p:cNvSpPr txBox="1">
            <a:spLocks/>
          </p:cNvSpPr>
          <p:nvPr/>
        </p:nvSpPr>
        <p:spPr>
          <a:xfrm>
            <a:off x="3928309" y="2276856"/>
            <a:ext cx="3348790" cy="4390188"/>
          </a:xfrm>
          <a:prstGeom prst="rect">
            <a:avLst/>
          </a:prstGeom>
          <a:solidFill>
            <a:srgbClr val="ECF7F8"/>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Incomplete roll-out of EMRs resulting in duplication of effort and maintenance of paper forms</a:t>
            </a:r>
          </a:p>
          <a:p>
            <a:r>
              <a:rPr lang="en-US" sz="1800" dirty="0"/>
              <a:t>Funder-specific indicators and disaggregations collected by some implementers but not nationally</a:t>
            </a:r>
          </a:p>
          <a:p>
            <a:r>
              <a:rPr lang="en-US" sz="1800" dirty="0"/>
              <a:t>Parallel reporting systems for different funders requiring duplication of effort</a:t>
            </a:r>
          </a:p>
          <a:p>
            <a:r>
              <a:rPr lang="en-US" sz="1800" dirty="0"/>
              <a:t>Lack of clarity on how to properly report and collect indicators resulting in inaccurate and incomplete data  </a:t>
            </a:r>
          </a:p>
          <a:p>
            <a:endParaRPr lang="en-US" sz="1800" dirty="0"/>
          </a:p>
        </p:txBody>
      </p:sp>
      <p:sp>
        <p:nvSpPr>
          <p:cNvPr id="2" name="TextBox 1">
            <a:extLst>
              <a:ext uri="{FF2B5EF4-FFF2-40B4-BE49-F238E27FC236}">
                <a16:creationId xmlns:a16="http://schemas.microsoft.com/office/drawing/2014/main" id="{C65F8E15-4264-34AE-301C-BDE31F300D42}"/>
              </a:ext>
            </a:extLst>
          </p:cNvPr>
          <p:cNvSpPr txBox="1"/>
          <p:nvPr/>
        </p:nvSpPr>
        <p:spPr>
          <a:xfrm>
            <a:off x="499311" y="1143093"/>
            <a:ext cx="3208420" cy="1021556"/>
          </a:xfrm>
          <a:prstGeom prst="roundRect">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lumMod val="75000"/>
                  </a:schemeClr>
                </a:solidFill>
              </a:rPr>
              <a:t>Countries are largely collecting PEPFAR indicators alongside national indicators</a:t>
            </a:r>
          </a:p>
        </p:txBody>
      </p:sp>
      <p:sp>
        <p:nvSpPr>
          <p:cNvPr id="7" name="TextBox 6">
            <a:extLst>
              <a:ext uri="{FF2B5EF4-FFF2-40B4-BE49-F238E27FC236}">
                <a16:creationId xmlns:a16="http://schemas.microsoft.com/office/drawing/2014/main" id="{1852ACEF-FBD4-7B68-6309-4DECF8E6B95B}"/>
              </a:ext>
            </a:extLst>
          </p:cNvPr>
          <p:cNvSpPr txBox="1"/>
          <p:nvPr/>
        </p:nvSpPr>
        <p:spPr>
          <a:xfrm>
            <a:off x="3903245" y="1138419"/>
            <a:ext cx="3373854" cy="1021556"/>
          </a:xfrm>
          <a:prstGeom prst="roundRect">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lumMod val="75000"/>
                  </a:schemeClr>
                </a:solidFill>
              </a:rPr>
              <a:t>Most partners reported inconsistent implementation of PrEP M&amp;E across the country</a:t>
            </a:r>
          </a:p>
        </p:txBody>
      </p:sp>
      <p:sp>
        <p:nvSpPr>
          <p:cNvPr id="8" name="TextBox 7">
            <a:extLst>
              <a:ext uri="{FF2B5EF4-FFF2-40B4-BE49-F238E27FC236}">
                <a16:creationId xmlns:a16="http://schemas.microsoft.com/office/drawing/2014/main" id="{AD2B047A-1BB5-50EE-556C-E20E1D844589}"/>
              </a:ext>
            </a:extLst>
          </p:cNvPr>
          <p:cNvSpPr txBox="1"/>
          <p:nvPr/>
        </p:nvSpPr>
        <p:spPr>
          <a:xfrm>
            <a:off x="7472612" y="1138419"/>
            <a:ext cx="3208421" cy="1021556"/>
          </a:xfrm>
          <a:prstGeom prst="roundRect">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lumMod val="75000"/>
                  </a:schemeClr>
                </a:solidFill>
              </a:rPr>
              <a:t>Most countries have recently gone through M&amp;E form and indicator revisions</a:t>
            </a:r>
          </a:p>
        </p:txBody>
      </p:sp>
    </p:spTree>
    <p:extLst>
      <p:ext uri="{BB962C8B-B14F-4D97-AF65-F5344CB8AC3E}">
        <p14:creationId xmlns:p14="http://schemas.microsoft.com/office/powerpoint/2010/main" val="424163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FFB4DD-B438-FEE1-FF7E-078273F69074}"/>
              </a:ext>
            </a:extLst>
          </p:cNvPr>
          <p:cNvSpPr>
            <a:spLocks noGrp="1"/>
          </p:cNvSpPr>
          <p:nvPr>
            <p:ph idx="1"/>
          </p:nvPr>
        </p:nvSpPr>
        <p:spPr>
          <a:xfrm>
            <a:off x="625643" y="1350336"/>
            <a:ext cx="10266946" cy="5146717"/>
          </a:xfrm>
        </p:spPr>
        <p:txBody>
          <a:bodyPr/>
          <a:lstStyle/>
          <a:p>
            <a:r>
              <a:rPr lang="en-US" sz="2200" dirty="0"/>
              <a:t>Data collection tools are often serving a dual purpose of client care and M&amp;E at the facility level, making aggregation of indicators </a:t>
            </a:r>
            <a:r>
              <a:rPr lang="en-US" sz="2200" b="1" dirty="0">
                <a:solidFill>
                  <a:schemeClr val="accent1"/>
                </a:solidFill>
              </a:rPr>
              <a:t>challenging</a:t>
            </a:r>
            <a:r>
              <a:rPr lang="en-US" sz="2200" dirty="0"/>
              <a:t> from paper records. </a:t>
            </a:r>
          </a:p>
          <a:p>
            <a:pPr marL="0" indent="0">
              <a:buNone/>
            </a:pPr>
            <a:endParaRPr lang="en-US" sz="2200" dirty="0"/>
          </a:p>
          <a:p>
            <a:r>
              <a:rPr lang="en-US" sz="2200" dirty="0"/>
              <a:t>Lack of clarity around indicator definitions and cumbersome data collection tools and processes at lower levels are resulting in PrEP data </a:t>
            </a:r>
            <a:r>
              <a:rPr lang="en-US" sz="2200" b="1" dirty="0">
                <a:solidFill>
                  <a:schemeClr val="accent1"/>
                </a:solidFill>
              </a:rPr>
              <a:t>quality issues </a:t>
            </a:r>
            <a:r>
              <a:rPr lang="en-US" sz="2200" dirty="0"/>
              <a:t>and may limit ability to use the resulting data for intended M&amp;E purposes at the national level. </a:t>
            </a:r>
          </a:p>
          <a:p>
            <a:pPr marL="0" indent="0">
              <a:buNone/>
            </a:pPr>
            <a:endParaRPr lang="en-US" sz="2200" dirty="0"/>
          </a:p>
          <a:p>
            <a:r>
              <a:rPr lang="en-US" sz="2200" dirty="0"/>
              <a:t>Variations in global PrEP indicators often require countries to maintain separate data collection tools and systems for reporting, resulting in </a:t>
            </a:r>
            <a:r>
              <a:rPr lang="en-US" sz="2200" b="1" dirty="0">
                <a:solidFill>
                  <a:schemeClr val="accent1"/>
                </a:solidFill>
              </a:rPr>
              <a:t>duplication of effort </a:t>
            </a:r>
            <a:r>
              <a:rPr lang="en-US" sz="2200" dirty="0"/>
              <a:t>at the facility level. </a:t>
            </a:r>
          </a:p>
          <a:p>
            <a:pPr marL="0" indent="0">
              <a:buNone/>
            </a:pPr>
            <a:endParaRPr lang="en-US" sz="2200" dirty="0"/>
          </a:p>
          <a:p>
            <a:r>
              <a:rPr lang="en-US" sz="2200" dirty="0"/>
              <a:t>Reducing reporting burden may be less a question of the number of indicators and more related to consistency and alignment across data collection tools and systems.</a:t>
            </a:r>
          </a:p>
        </p:txBody>
      </p:sp>
      <p:sp>
        <p:nvSpPr>
          <p:cNvPr id="3" name="Title 2">
            <a:extLst>
              <a:ext uri="{FF2B5EF4-FFF2-40B4-BE49-F238E27FC236}">
                <a16:creationId xmlns:a16="http://schemas.microsoft.com/office/drawing/2014/main" id="{439C7BC7-5553-48DC-239C-E2D8FC4D8FDB}"/>
              </a:ext>
            </a:extLst>
          </p:cNvPr>
          <p:cNvSpPr>
            <a:spLocks noGrp="1"/>
          </p:cNvSpPr>
          <p:nvPr>
            <p:ph type="title"/>
          </p:nvPr>
        </p:nvSpPr>
        <p:spPr/>
        <p:txBody>
          <a:bodyPr/>
          <a:lstStyle/>
          <a:p>
            <a:r>
              <a:rPr lang="en-US" dirty="0"/>
              <a:t>Key Takeaways on Experience with PrEP Indicators</a:t>
            </a:r>
          </a:p>
        </p:txBody>
      </p:sp>
    </p:spTree>
    <p:extLst>
      <p:ext uri="{BB962C8B-B14F-4D97-AF65-F5344CB8AC3E}">
        <p14:creationId xmlns:p14="http://schemas.microsoft.com/office/powerpoint/2010/main" val="418921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72741-3E45-F23B-82CC-CA336F1BAAF1}"/>
              </a:ext>
            </a:extLst>
          </p:cNvPr>
          <p:cNvSpPr>
            <a:spLocks noGrp="1"/>
          </p:cNvSpPr>
          <p:nvPr>
            <p:ph type="title"/>
          </p:nvPr>
        </p:nvSpPr>
        <p:spPr/>
        <p:txBody>
          <a:bodyPr/>
          <a:lstStyle/>
          <a:p>
            <a:r>
              <a:rPr lang="en-US" dirty="0"/>
              <a:t>A word about routine data collection</a:t>
            </a:r>
          </a:p>
        </p:txBody>
      </p:sp>
      <p:sp>
        <p:nvSpPr>
          <p:cNvPr id="2" name="Content Placeholder 1">
            <a:extLst>
              <a:ext uri="{FF2B5EF4-FFF2-40B4-BE49-F238E27FC236}">
                <a16:creationId xmlns:a16="http://schemas.microsoft.com/office/drawing/2014/main" id="{97C88B1D-7233-A19D-6351-051442F00221}"/>
              </a:ext>
            </a:extLst>
          </p:cNvPr>
          <p:cNvSpPr>
            <a:spLocks noGrp="1"/>
          </p:cNvSpPr>
          <p:nvPr>
            <p:ph idx="1"/>
          </p:nvPr>
        </p:nvSpPr>
        <p:spPr/>
        <p:txBody>
          <a:bodyPr/>
          <a:lstStyle/>
          <a:p>
            <a:r>
              <a:rPr lang="en-US" dirty="0"/>
              <a:t>Not everything we want to measure needs to be reported nationally</a:t>
            </a:r>
          </a:p>
          <a:p>
            <a:pPr lvl="1"/>
            <a:r>
              <a:rPr lang="en-US" dirty="0"/>
              <a:t>Some data needs to be collected for client management or site quality improvement but not reported up</a:t>
            </a:r>
          </a:p>
          <a:p>
            <a:pPr lvl="2"/>
            <a:r>
              <a:rPr lang="en-US" dirty="0"/>
              <a:t>For example, individual client history of PrEP use, other medications, etc.</a:t>
            </a:r>
          </a:p>
          <a:p>
            <a:pPr lvl="1"/>
            <a:r>
              <a:rPr lang="en-US" dirty="0"/>
              <a:t>Some data are best collected through research studies</a:t>
            </a:r>
          </a:p>
          <a:p>
            <a:pPr lvl="2"/>
            <a:r>
              <a:rPr lang="en-US" dirty="0"/>
              <a:t>For example, dispensing vs. use, method effectiveness, switching patterns</a:t>
            </a:r>
          </a:p>
          <a:p>
            <a:pPr lvl="2"/>
            <a:endParaRPr lang="en-US" dirty="0"/>
          </a:p>
          <a:p>
            <a:pPr lvl="2"/>
            <a:endParaRPr lang="en-US" dirty="0"/>
          </a:p>
          <a:p>
            <a:r>
              <a:rPr lang="en-US" dirty="0"/>
              <a:t>Routine data collection should be </a:t>
            </a:r>
            <a:r>
              <a:rPr lang="en-US" b="1" dirty="0">
                <a:solidFill>
                  <a:schemeClr val="accent2"/>
                </a:solidFill>
              </a:rPr>
              <a:t>S</a:t>
            </a:r>
            <a:r>
              <a:rPr lang="en-US" dirty="0"/>
              <a:t>treamlined, </a:t>
            </a:r>
            <a:r>
              <a:rPr lang="en-US" b="1" dirty="0">
                <a:solidFill>
                  <a:schemeClr val="accent2"/>
                </a:solidFill>
              </a:rPr>
              <a:t>S</a:t>
            </a:r>
            <a:r>
              <a:rPr lang="en-US" dirty="0"/>
              <a:t>imple, and </a:t>
            </a:r>
            <a:r>
              <a:rPr lang="en-US" b="1" dirty="0">
                <a:solidFill>
                  <a:schemeClr val="accent2"/>
                </a:solidFill>
              </a:rPr>
              <a:t>I</a:t>
            </a:r>
            <a:r>
              <a:rPr lang="en-US" dirty="0"/>
              <a:t>nformative (</a:t>
            </a:r>
            <a:r>
              <a:rPr lang="en-US" b="1" dirty="0">
                <a:solidFill>
                  <a:schemeClr val="accent2"/>
                </a:solidFill>
              </a:rPr>
              <a:t>SSI</a:t>
            </a:r>
            <a:r>
              <a:rPr lang="en-US" dirty="0"/>
              <a:t>)</a:t>
            </a:r>
          </a:p>
        </p:txBody>
      </p:sp>
    </p:spTree>
    <p:extLst>
      <p:ext uri="{BB962C8B-B14F-4D97-AF65-F5344CB8AC3E}">
        <p14:creationId xmlns:p14="http://schemas.microsoft.com/office/powerpoint/2010/main" val="194719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B0B9E-4938-AE70-5FC6-0AC468ECD603}"/>
              </a:ext>
            </a:extLst>
          </p:cNvPr>
          <p:cNvSpPr>
            <a:spLocks noGrp="1"/>
          </p:cNvSpPr>
          <p:nvPr>
            <p:ph type="title"/>
          </p:nvPr>
        </p:nvSpPr>
        <p:spPr/>
        <p:txBody>
          <a:bodyPr/>
          <a:lstStyle/>
          <a:p>
            <a:r>
              <a:rPr lang="en-US" dirty="0"/>
              <a:t>Why don’t we have to measure adherence?</a:t>
            </a:r>
          </a:p>
        </p:txBody>
      </p:sp>
      <p:sp>
        <p:nvSpPr>
          <p:cNvPr id="2" name="Content Placeholder 1">
            <a:extLst>
              <a:ext uri="{FF2B5EF4-FFF2-40B4-BE49-F238E27FC236}">
                <a16:creationId xmlns:a16="http://schemas.microsoft.com/office/drawing/2014/main" id="{005419E8-C0C5-5669-510A-D372FDB011EA}"/>
              </a:ext>
            </a:extLst>
          </p:cNvPr>
          <p:cNvSpPr>
            <a:spLocks noGrp="1"/>
          </p:cNvSpPr>
          <p:nvPr>
            <p:ph idx="1"/>
          </p:nvPr>
        </p:nvSpPr>
        <p:spPr/>
        <p:txBody>
          <a:bodyPr/>
          <a:lstStyle/>
          <a:p>
            <a:r>
              <a:rPr lang="en-US" dirty="0"/>
              <a:t>People vote with their feet!</a:t>
            </a:r>
          </a:p>
          <a:p>
            <a:pPr lvl="1"/>
            <a:r>
              <a:rPr lang="en-US" sz="2000" dirty="0"/>
              <a:t>Adherence is directly related to PrEP effectiveness. Findings from SEARCH and many other studies indicate that oral PrEP effectiveness is high among people who take PrEP in real-world implementation (outside of studies)</a:t>
            </a:r>
          </a:p>
          <a:p>
            <a:r>
              <a:rPr lang="en-US" dirty="0"/>
              <a:t>People don’t need PrEP all the time (unlike ART)</a:t>
            </a:r>
          </a:p>
          <a:p>
            <a:pPr lvl="1"/>
            <a:r>
              <a:rPr lang="en-US" sz="2000" dirty="0"/>
              <a:t>In SEARCH, the protective effect of oral PrEP was HIGHER than reported adherence, suggesting that people taking PrEP were good at taking it WHEN they needed it</a:t>
            </a:r>
          </a:p>
          <a:p>
            <a:r>
              <a:rPr lang="en-US" dirty="0"/>
              <a:t>PrEP adherence is not that bad</a:t>
            </a:r>
          </a:p>
          <a:p>
            <a:pPr lvl="1"/>
            <a:r>
              <a:rPr lang="en-US" sz="2000" dirty="0"/>
              <a:t>Studies have suggested that oral PrEP adherence is higher in real-world implementation than in randomized clinical trials</a:t>
            </a:r>
          </a:p>
          <a:p>
            <a:r>
              <a:rPr lang="en-US" dirty="0"/>
              <a:t>We can’t measure it well, anyway</a:t>
            </a:r>
          </a:p>
          <a:p>
            <a:pPr lvl="1"/>
            <a:r>
              <a:rPr lang="en-US" sz="2000" dirty="0"/>
              <a:t>Self-reported adherence has little to no correlation with measured drug levels</a:t>
            </a:r>
          </a:p>
        </p:txBody>
      </p:sp>
    </p:spTree>
    <p:extLst>
      <p:ext uri="{BB962C8B-B14F-4D97-AF65-F5344CB8AC3E}">
        <p14:creationId xmlns:p14="http://schemas.microsoft.com/office/powerpoint/2010/main" val="426707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E7A228-3546-F218-B902-2257275BE334}"/>
              </a:ext>
            </a:extLst>
          </p:cNvPr>
          <p:cNvSpPr>
            <a:spLocks noGrp="1"/>
          </p:cNvSpPr>
          <p:nvPr>
            <p:ph type="title"/>
          </p:nvPr>
        </p:nvSpPr>
        <p:spPr/>
        <p:txBody>
          <a:bodyPr/>
          <a:lstStyle/>
          <a:p>
            <a:r>
              <a:rPr lang="en-US" dirty="0"/>
              <a:t>Do we have to measure continuation?</a:t>
            </a:r>
          </a:p>
        </p:txBody>
      </p:sp>
      <p:sp>
        <p:nvSpPr>
          <p:cNvPr id="2" name="Content Placeholder 1">
            <a:extLst>
              <a:ext uri="{FF2B5EF4-FFF2-40B4-BE49-F238E27FC236}">
                <a16:creationId xmlns:a16="http://schemas.microsoft.com/office/drawing/2014/main" id="{6284C7DD-479E-5190-A7C7-937BCEEC09FE}"/>
              </a:ext>
            </a:extLst>
          </p:cNvPr>
          <p:cNvSpPr>
            <a:spLocks noGrp="1"/>
          </p:cNvSpPr>
          <p:nvPr>
            <p:ph idx="1"/>
          </p:nvPr>
        </p:nvSpPr>
        <p:spPr/>
        <p:txBody>
          <a:bodyPr/>
          <a:lstStyle/>
          <a:p>
            <a:r>
              <a:rPr lang="en-US" dirty="0"/>
              <a:t>For individual client management, yes</a:t>
            </a:r>
          </a:p>
          <a:p>
            <a:r>
              <a:rPr lang="en-US" dirty="0"/>
              <a:t>In research studies, we can</a:t>
            </a:r>
          </a:p>
          <a:p>
            <a:r>
              <a:rPr lang="en-US" dirty="0"/>
              <a:t>For routine monitoring and evaluation, not so much</a:t>
            </a:r>
          </a:p>
          <a:p>
            <a:pPr lvl="1"/>
            <a:r>
              <a:rPr lang="en-US" dirty="0"/>
              <a:t>If we make sure PrEP is accessible to people who want it, we can trust them to know when they need it</a:t>
            </a:r>
          </a:p>
          <a:p>
            <a:pPr lvl="1"/>
            <a:r>
              <a:rPr lang="en-US" dirty="0"/>
              <a:t>We can measure the magnitude of the PrEP program without measuring continuation </a:t>
            </a:r>
          </a:p>
          <a:p>
            <a:pPr lvl="1"/>
            <a:r>
              <a:rPr lang="en-US" dirty="0"/>
              <a:t>It’s hard to measure continuation at a population level without national electronic medical records with unique individual identifiers (potential privacy/safety concern for members of key populations)</a:t>
            </a:r>
          </a:p>
        </p:txBody>
      </p:sp>
    </p:spTree>
    <p:extLst>
      <p:ext uri="{BB962C8B-B14F-4D97-AF65-F5344CB8AC3E}">
        <p14:creationId xmlns:p14="http://schemas.microsoft.com/office/powerpoint/2010/main" val="2985422980"/>
      </p:ext>
    </p:extLst>
  </p:cSld>
  <p:clrMapOvr>
    <a:masterClrMapping/>
  </p:clrMapOvr>
</p:sld>
</file>

<file path=ppt/theme/theme1.xml><?xml version="1.0" encoding="utf-8"?>
<a:theme xmlns:a="http://schemas.openxmlformats.org/drawingml/2006/main" name="MosaicColorThemeADJ">
  <a:themeElements>
    <a:clrScheme name="MOSAIC Template Colors">
      <a:dk1>
        <a:srgbClr val="625E58"/>
      </a:dk1>
      <a:lt1>
        <a:srgbClr val="FFFFFF"/>
      </a:lt1>
      <a:dk2>
        <a:srgbClr val="625E58"/>
      </a:dk2>
      <a:lt2>
        <a:srgbClr val="E7E6E6"/>
      </a:lt2>
      <a:accent1>
        <a:srgbClr val="29676B"/>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44E04ED-FB5F-435A-9522-2ADC80DFB895}" vid="{FCBD714F-4460-46DD-AEAF-4BF9CF183C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18" ma:contentTypeDescription="Create a new document." ma:contentTypeScope="" ma:versionID="db235ef9cd5e4203c8c5e0ffb862b242">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ef0a53d1d17084104c8ff2252ea4822d"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35616bd-f3ab-4ee4-8f55-73cb5167d911" xsi:nil="true"/>
    <lcf76f155ced4ddcb4097134ff3c332f xmlns="1865d82a-bf83-4eaa-817a-e97c662b7d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479079-273F-4AE9-85C4-98276B00939E}">
  <ds:schemaRefs>
    <ds:schemaRef ds:uri="http://schemas.microsoft.com/sharepoint/v3/contenttype/forms"/>
  </ds:schemaRefs>
</ds:datastoreItem>
</file>

<file path=customXml/itemProps2.xml><?xml version="1.0" encoding="utf-8"?>
<ds:datastoreItem xmlns:ds="http://schemas.openxmlformats.org/officeDocument/2006/customXml" ds:itemID="{B15A3F2B-AA8F-45C9-9355-36375C51D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5d82a-bf83-4eaa-817a-e97c662b7d46"/>
    <ds:schemaRef ds:uri="d35616bd-f3ab-4ee4-8f55-73cb5167d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6EBD7C-FDA1-47A0-8E65-4816BEEBFFC4}">
  <ds:schemaRefs>
    <ds:schemaRef ds:uri="http://schemas.microsoft.com/office/2006/metadata/properties"/>
    <ds:schemaRef ds:uri="http://schemas.microsoft.com/office/infopath/2007/PartnerControls"/>
    <ds:schemaRef ds:uri="1865d82a-bf83-4eaa-817a-e97c662b7d46"/>
    <ds:schemaRef ds:uri="http://purl.org/dc/dcmitype/"/>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d35616bd-f3ab-4ee4-8f55-73cb5167d911"/>
  </ds:schemaRefs>
</ds:datastoreItem>
</file>

<file path=docProps/app.xml><?xml version="1.0" encoding="utf-8"?>
<Properties xmlns="http://schemas.openxmlformats.org/officeDocument/2006/extended-properties" xmlns:vt="http://schemas.openxmlformats.org/officeDocument/2006/docPropsVTypes">
  <Template>MOSAIC_PPT Presentation Template_FINAL_Dec2022</Template>
  <TotalTime>8945</TotalTime>
  <Words>4869</Words>
  <Application>Microsoft Office PowerPoint</Application>
  <PresentationFormat>Widescreen</PresentationFormat>
  <Paragraphs>451</Paragraphs>
  <Slides>39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Poppins</vt:lpstr>
      <vt:lpstr>Poppins SemiBold</vt:lpstr>
      <vt:lpstr>Wingdings</vt:lpstr>
      <vt:lpstr>MosaicColorThemeADJ</vt:lpstr>
      <vt:lpstr>Strengthening and harmonizing key indicators for PrEP in light of new WHO SI Guidelines and to support PrEP choice</vt:lpstr>
      <vt:lpstr>Outline</vt:lpstr>
      <vt:lpstr>Who is the MOSAIC M&amp;E Working Group?</vt:lpstr>
      <vt:lpstr>Why are we proposing a revision to PrEP indicators?</vt:lpstr>
      <vt:lpstr>Current status of M&amp;E systems for PrEP in MOSAIC WG countries</vt:lpstr>
      <vt:lpstr>Key Takeaways on Experience with PrEP Indicators</vt:lpstr>
      <vt:lpstr>A word about routine data collection</vt:lpstr>
      <vt:lpstr>Why don’t we have to measure adherence?</vt:lpstr>
      <vt:lpstr>Do we have to measure continuation?</vt:lpstr>
      <vt:lpstr>PowerPoint Presentation</vt:lpstr>
      <vt:lpstr>How is PrEP M&amp;E data used nationally and globally?</vt:lpstr>
      <vt:lpstr>What do we need to measure to understand PrEP programs?</vt:lpstr>
      <vt:lpstr>What are we currently measuring for PrEP?</vt:lpstr>
      <vt:lpstr>Issues with the Current Indicators</vt:lpstr>
      <vt:lpstr>Issues with the Current Indicators, continued</vt:lpstr>
      <vt:lpstr>Issues with the Current Indicators, example</vt:lpstr>
      <vt:lpstr>Issues with the Current Indicators, example</vt:lpstr>
      <vt:lpstr>Issues with the Current Indicators, example</vt:lpstr>
      <vt:lpstr>Issues with the Current Indicators, example</vt:lpstr>
      <vt:lpstr>Issues with the Current Indicators, example</vt:lpstr>
      <vt:lpstr>PowerPoint Presentation</vt:lpstr>
      <vt:lpstr>WHO Recommends “Volume of PrEP Prescribed”</vt:lpstr>
      <vt:lpstr>Advantages of “Volume of PrEP Prescribed”</vt:lpstr>
      <vt:lpstr>Calculating Person-Years of PrEP Dispensed</vt:lpstr>
      <vt:lpstr>Using the New Indicator :  Benefits of Person-years of PrEP dispensed</vt:lpstr>
      <vt:lpstr>Using the New Indicator :   Uses for Person-years of PrEP dispensed</vt:lpstr>
      <vt:lpstr>How to measure volume of PrEP prescribed </vt:lpstr>
      <vt:lpstr>Measuring volume of PrEP prescribed in the context of different data systems </vt:lpstr>
      <vt:lpstr>Limitations of Volume of PrEP Prescribed </vt:lpstr>
      <vt:lpstr>PowerPoint Presentation</vt:lpstr>
      <vt:lpstr>Additional Data to Support New WHO Guidance</vt:lpstr>
      <vt:lpstr>Collecting PrEP Visits</vt:lpstr>
      <vt:lpstr>Using PrEP Visits</vt:lpstr>
      <vt:lpstr>PowerPoint Presentation</vt:lpstr>
      <vt:lpstr>Considerations for Ministries of Health related to new WHO Guidance</vt:lpstr>
      <vt:lpstr>PowerPoint Presentation</vt:lpstr>
      <vt:lpstr>PowerPoint Presentation</vt:lpstr>
      <vt:lpstr>Using the New Indicator :  Calculating Person-years of PrEP dispensed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and harmonizing key indicators for PrEP in light of new WHO SI Guidelines</dc:title>
  <dc:creator>Katharine Kripke</dc:creator>
  <cp:lastModifiedBy>Katharine Kripke</cp:lastModifiedBy>
  <cp:revision>118</cp:revision>
  <dcterms:created xsi:type="dcterms:W3CDTF">2023-06-07T20:52:30Z</dcterms:created>
  <dcterms:modified xsi:type="dcterms:W3CDTF">2024-09-19T17:56:22Z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ies>
</file>