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67" r:id="rId4"/>
  </p:sldMasterIdLst>
  <p:notesMasterIdLst>
    <p:notesMasterId r:id="rId23"/>
  </p:notesMasterIdLst>
  <p:sldIdLst>
    <p:sldId id="6583" r:id="rId5"/>
    <p:sldId id="6590" r:id="rId6"/>
    <p:sldId id="6555" r:id="rId7"/>
    <p:sldId id="6582" r:id="rId8"/>
    <p:sldId id="6571" r:id="rId9"/>
    <p:sldId id="6569" r:id="rId10"/>
    <p:sldId id="6589" r:id="rId11"/>
    <p:sldId id="6572" r:id="rId12"/>
    <p:sldId id="6574" r:id="rId13"/>
    <p:sldId id="6588" r:id="rId14"/>
    <p:sldId id="6586" r:id="rId15"/>
    <p:sldId id="6587" r:id="rId16"/>
    <p:sldId id="6573" r:id="rId17"/>
    <p:sldId id="6575" r:id="rId18"/>
    <p:sldId id="6576" r:id="rId19"/>
    <p:sldId id="6577" r:id="rId20"/>
    <p:sldId id="6581" r:id="rId21"/>
    <p:sldId id="257" r:id="rId22"/>
  </p:sldIdLst>
  <p:sldSz cx="10698163" cy="7589838"/>
  <p:notesSz cx="8312150" cy="11442700"/>
  <p:defaultTextStyle>
    <a:defPPr>
      <a:defRPr kern="0"/>
    </a:defPPr>
  </p:defaultTextStyle>
  <p:extLst>
    <p:ext uri="{EFAFB233-063F-42B5-8137-9DF3F51BA10A}">
      <p15:sldGuideLst xmlns:p15="http://schemas.microsoft.com/office/powerpoint/2012/main">
        <p15:guide id="2" pos="3370" userDrawn="1">
          <p15:clr>
            <a:srgbClr val="A4A3A4"/>
          </p15:clr>
        </p15:guide>
        <p15:guide id="3" orient="horz" pos="1479" userDrawn="1">
          <p15:clr>
            <a:srgbClr val="A4A3A4"/>
          </p15:clr>
        </p15:guide>
      </p15:sldGuideLst>
    </p:ext>
    <p:ext uri="{2D200454-40CA-4A62-9FC3-DE9A4176ACB9}">
      <p15:notesGuideLst xmlns:p15="http://schemas.microsoft.com/office/powerpoint/2012/main">
        <p15:guide id="1" orient="horz" pos="3604" userDrawn="1">
          <p15:clr>
            <a:srgbClr val="A4A3A4"/>
          </p15:clr>
        </p15:guide>
        <p15:guide id="2" pos="261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69763A-5FEA-46F9-9795-086892C39DC2}" v="3" dt="2025-01-21T16:30:57.28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629" autoAdjust="0"/>
    <p:restoredTop sz="96437" autoAdjust="0"/>
  </p:normalViewPr>
  <p:slideViewPr>
    <p:cSldViewPr snapToGrid="0">
      <p:cViewPr varScale="1">
        <p:scale>
          <a:sx n="58" d="100"/>
          <a:sy n="58" d="100"/>
        </p:scale>
        <p:origin x="776" y="268"/>
      </p:cViewPr>
      <p:guideLst>
        <p:guide pos="3370"/>
        <p:guide orient="horz" pos="1479"/>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p:scale>
          <a:sx n="90" d="100"/>
          <a:sy n="90" d="100"/>
        </p:scale>
        <p:origin x="1444" y="-1564"/>
      </p:cViewPr>
      <p:guideLst>
        <p:guide orient="horz" pos="3604"/>
        <p:guide pos="26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601394" cy="572572"/>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en-BW" dirty="0"/>
          </a:p>
        </p:txBody>
      </p:sp>
      <p:sp>
        <p:nvSpPr>
          <p:cNvPr id="3" name="Date Placeholder 2"/>
          <p:cNvSpPr>
            <a:spLocks noGrp="1"/>
          </p:cNvSpPr>
          <p:nvPr>
            <p:ph type="dt" idx="1"/>
          </p:nvPr>
        </p:nvSpPr>
        <p:spPr>
          <a:xfrm>
            <a:off x="4708451" y="1"/>
            <a:ext cx="3601393" cy="572572"/>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5E48F2EC-D5A5-4093-A765-F1C63ACEDD99}" type="datetimeFigureOut">
              <a:rPr lang="en-BW" smtClean="0"/>
              <a:pPr/>
              <a:t>01/21/2025</a:t>
            </a:fld>
            <a:endParaRPr lang="en-BW" dirty="0"/>
          </a:p>
        </p:txBody>
      </p:sp>
      <p:sp>
        <p:nvSpPr>
          <p:cNvPr id="4" name="Slide Image Placeholder 3"/>
          <p:cNvSpPr>
            <a:spLocks noGrp="1" noRot="1" noChangeAspect="1"/>
          </p:cNvSpPr>
          <p:nvPr>
            <p:ph type="sldImg" idx="2"/>
          </p:nvPr>
        </p:nvSpPr>
        <p:spPr>
          <a:xfrm>
            <a:off x="1436688" y="1109478"/>
            <a:ext cx="5438775" cy="3860800"/>
          </a:xfrm>
          <a:prstGeom prst="rect">
            <a:avLst/>
          </a:prstGeom>
          <a:noFill/>
          <a:ln w="12700">
            <a:solidFill>
              <a:prstClr val="black"/>
            </a:solidFill>
          </a:ln>
        </p:spPr>
        <p:txBody>
          <a:bodyPr vert="horz" lIns="91440" tIns="45720" rIns="91440" bIns="45720" rtlCol="0" anchor="ctr"/>
          <a:lstStyle/>
          <a:p>
            <a:endParaRPr lang="en-BW"/>
          </a:p>
        </p:txBody>
      </p:sp>
      <p:sp>
        <p:nvSpPr>
          <p:cNvPr id="5" name="Notes Placeholder 4"/>
          <p:cNvSpPr>
            <a:spLocks noGrp="1"/>
          </p:cNvSpPr>
          <p:nvPr>
            <p:ph type="body" sz="quarter" idx="3"/>
          </p:nvPr>
        </p:nvSpPr>
        <p:spPr>
          <a:xfrm>
            <a:off x="831446" y="5507183"/>
            <a:ext cx="6649259" cy="4506273"/>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BW" dirty="0"/>
          </a:p>
        </p:txBody>
      </p:sp>
      <p:sp>
        <p:nvSpPr>
          <p:cNvPr id="6" name="Footer Placeholder 5"/>
          <p:cNvSpPr>
            <a:spLocks noGrp="1"/>
          </p:cNvSpPr>
          <p:nvPr>
            <p:ph type="ftr" sz="quarter" idx="4"/>
          </p:nvPr>
        </p:nvSpPr>
        <p:spPr>
          <a:xfrm>
            <a:off x="0" y="10870129"/>
            <a:ext cx="3601394" cy="572572"/>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en-BW" dirty="0"/>
          </a:p>
        </p:txBody>
      </p:sp>
      <p:sp>
        <p:nvSpPr>
          <p:cNvPr id="7" name="Slide Number Placeholder 6"/>
          <p:cNvSpPr>
            <a:spLocks noGrp="1"/>
          </p:cNvSpPr>
          <p:nvPr>
            <p:ph type="sldNum" sz="quarter" idx="5"/>
          </p:nvPr>
        </p:nvSpPr>
        <p:spPr>
          <a:xfrm>
            <a:off x="4708451" y="10870129"/>
            <a:ext cx="3601393" cy="572572"/>
          </a:xfrm>
          <a:prstGeom prst="rect">
            <a:avLst/>
          </a:prstGeom>
        </p:spPr>
        <p:txBody>
          <a:bodyPr vert="horz" lIns="91440" tIns="45720" rIns="91440" bIns="45720" rtlCol="0" anchor="b"/>
          <a:lstStyle>
            <a:lvl1pPr algn="r">
              <a:defRPr sz="1200" baseline="0">
                <a:latin typeface="Arial" panose="020B0604020202020204" pitchFamily="34" charset="0"/>
              </a:defRPr>
            </a:lvl1pPr>
          </a:lstStyle>
          <a:p>
            <a:fld id="{EC520D40-09CA-4E12-B1F9-4A4D9D5800F8}" type="slidenum">
              <a:rPr lang="en-BW" smtClean="0"/>
              <a:pPr/>
              <a:t>‹#›</a:t>
            </a:fld>
            <a:endParaRPr lang="en-BW" dirty="0"/>
          </a:p>
        </p:txBody>
      </p:sp>
    </p:spTree>
    <p:extLst>
      <p:ext uri="{BB962C8B-B14F-4D97-AF65-F5344CB8AC3E}">
        <p14:creationId xmlns:p14="http://schemas.microsoft.com/office/powerpoint/2010/main" val="3273727014"/>
      </p:ext>
    </p:extLst>
  </p:cSld>
  <p:clrMap bg1="lt1" tx1="dk1" bg2="lt2" tx2="dk2" accent1="accent1" accent2="accent2" accent3="accent3" accent4="accent4" accent5="accent5" accent6="accent6" hlink="hlink" folHlink="folHlink"/>
  <p:notesStyle>
    <a:lvl1pPr marL="0" algn="l" defTabSz="724205"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362102" algn="l" defTabSz="724205"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724205" algn="l" defTabSz="724205"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086307" algn="l" defTabSz="724205"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448410" algn="l" defTabSz="724205"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1810512" algn="l" defTabSz="724205" rtl="0" eaLnBrk="1" latinLnBrk="0" hangingPunct="1">
      <a:defRPr sz="950" kern="1200">
        <a:solidFill>
          <a:schemeClr val="tx1"/>
        </a:solidFill>
        <a:latin typeface="+mn-lt"/>
        <a:ea typeface="+mn-ea"/>
        <a:cs typeface="+mn-cs"/>
      </a:defRPr>
    </a:lvl6pPr>
    <a:lvl7pPr marL="2172614" algn="l" defTabSz="724205" rtl="0" eaLnBrk="1" latinLnBrk="0" hangingPunct="1">
      <a:defRPr sz="950" kern="1200">
        <a:solidFill>
          <a:schemeClr val="tx1"/>
        </a:solidFill>
        <a:latin typeface="+mn-lt"/>
        <a:ea typeface="+mn-ea"/>
        <a:cs typeface="+mn-cs"/>
      </a:defRPr>
    </a:lvl7pPr>
    <a:lvl8pPr marL="2534717" algn="l" defTabSz="724205" rtl="0" eaLnBrk="1" latinLnBrk="0" hangingPunct="1">
      <a:defRPr sz="950" kern="1200">
        <a:solidFill>
          <a:schemeClr val="tx1"/>
        </a:solidFill>
        <a:latin typeface="+mn-lt"/>
        <a:ea typeface="+mn-ea"/>
        <a:cs typeface="+mn-cs"/>
      </a:defRPr>
    </a:lvl8pPr>
    <a:lvl9pPr marL="2896819" algn="l" defTabSz="724205" rtl="0" eaLnBrk="1" latinLnBrk="0" hangingPunct="1">
      <a:defRPr sz="95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604" userDrawn="1">
          <p15:clr>
            <a:srgbClr val="F26B43"/>
          </p15:clr>
        </p15:guide>
        <p15:guide id="2" pos="261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r>
              <a:rPr lang="en-US" b="1" dirty="0"/>
              <a:t>Additional Guidance and Printing Instructions</a:t>
            </a:r>
          </a:p>
          <a:p>
            <a:pPr>
              <a:spcBef>
                <a:spcPts val="600"/>
              </a:spcBef>
            </a:pPr>
            <a:r>
              <a:rPr lang="en-US" dirty="0">
                <a:effectLst/>
              </a:rPr>
              <a:t>Make the national/local information added to the booklet as concise as possible. </a:t>
            </a:r>
          </a:p>
          <a:p>
            <a:pPr>
              <a:spcBef>
                <a:spcPts val="600"/>
              </a:spcBef>
            </a:pPr>
            <a:r>
              <a:rPr lang="en-US" dirty="0">
                <a:effectLst/>
              </a:rPr>
              <a:t>Alter the font size and/or change the shapes to accommodate more/less text. </a:t>
            </a:r>
          </a:p>
          <a:p>
            <a:pPr>
              <a:spcBef>
                <a:spcPts val="600"/>
              </a:spcBef>
            </a:pPr>
            <a:r>
              <a:rPr lang="en-US" dirty="0"/>
              <a:t>Delete the </a:t>
            </a:r>
            <a:r>
              <a:rPr lang="en-US" i="1" dirty="0"/>
              <a:t>How to adapt this tool </a:t>
            </a:r>
            <a:r>
              <a:rPr lang="en-US" dirty="0"/>
              <a:t>page prior to printing.</a:t>
            </a:r>
          </a:p>
          <a:p>
            <a:pPr>
              <a:spcBef>
                <a:spcPts val="600"/>
              </a:spcBef>
            </a:pPr>
            <a:r>
              <a:rPr lang="en-US" dirty="0"/>
              <a:t>Print the remaining pages double-sided on sturdy A4-size paper.</a:t>
            </a:r>
          </a:p>
          <a:p>
            <a:pPr>
              <a:spcBef>
                <a:spcPts val="600"/>
              </a:spcBef>
            </a:pPr>
            <a:r>
              <a:rPr lang="en-US" dirty="0"/>
              <a:t>Compile the pages in the proper order.</a:t>
            </a:r>
          </a:p>
          <a:p>
            <a:pPr>
              <a:spcBef>
                <a:spcPts val="600"/>
              </a:spcBef>
            </a:pPr>
            <a:r>
              <a:rPr lang="en-US" dirty="0"/>
              <a:t>Bind on the left edge of the page using a binding suitable for the type/weight of the paper. </a:t>
            </a:r>
          </a:p>
        </p:txBody>
      </p:sp>
      <p:sp>
        <p:nvSpPr>
          <p:cNvPr id="4" name="Slide Number Placeholder 3"/>
          <p:cNvSpPr>
            <a:spLocks noGrp="1"/>
          </p:cNvSpPr>
          <p:nvPr>
            <p:ph type="sldNum" sz="quarter" idx="5"/>
          </p:nvPr>
        </p:nvSpPr>
        <p:spPr/>
        <p:txBody>
          <a:bodyPr/>
          <a:lstStyle/>
          <a:p>
            <a:fld id="{EC520D40-09CA-4E12-B1F9-4A4D9D5800F8}" type="slidenum">
              <a:rPr lang="en-BW" smtClean="0"/>
              <a:t>1</a:t>
            </a:fld>
            <a:endParaRPr lang="en-BW"/>
          </a:p>
        </p:txBody>
      </p:sp>
    </p:spTree>
    <p:extLst>
      <p:ext uri="{BB962C8B-B14F-4D97-AF65-F5344CB8AC3E}">
        <p14:creationId xmlns:p14="http://schemas.microsoft.com/office/powerpoint/2010/main" val="2010840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F0810D-4A47-DD17-0A90-DDEA7DC79A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5408B9-6821-2F85-8C2C-BD4144FE7BD7}"/>
              </a:ext>
            </a:extLst>
          </p:cNvPr>
          <p:cNvSpPr>
            <a:spLocks noGrp="1" noRot="1" noChangeAspect="1"/>
          </p:cNvSpPr>
          <p:nvPr>
            <p:ph type="sldImg"/>
          </p:nvPr>
        </p:nvSpPr>
        <p:spPr>
          <a:xfrm>
            <a:off x="1436688" y="1109663"/>
            <a:ext cx="5438775" cy="3860800"/>
          </a:xfrm>
        </p:spPr>
      </p:sp>
      <p:sp>
        <p:nvSpPr>
          <p:cNvPr id="3" name="Notes Placeholder 2">
            <a:extLst>
              <a:ext uri="{FF2B5EF4-FFF2-40B4-BE49-F238E27FC236}">
                <a16:creationId xmlns:a16="http://schemas.microsoft.com/office/drawing/2014/main" id="{25647802-A8C5-8035-180B-D6F5BF4A2BA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9D379C4-7520-E501-16A1-00A922DB792A}"/>
              </a:ext>
            </a:extLst>
          </p:cNvPr>
          <p:cNvSpPr>
            <a:spLocks noGrp="1"/>
          </p:cNvSpPr>
          <p:nvPr>
            <p:ph type="sldNum" sz="quarter" idx="5"/>
          </p:nvPr>
        </p:nvSpPr>
        <p:spPr/>
        <p:txBody>
          <a:bodyPr/>
          <a:lstStyle/>
          <a:p>
            <a:fld id="{EC520D40-09CA-4E12-B1F9-4A4D9D5800F8}" type="slidenum">
              <a:rPr lang="en-BW" smtClean="0"/>
              <a:pPr/>
              <a:t>10</a:t>
            </a:fld>
            <a:endParaRPr lang="en-BW" dirty="0"/>
          </a:p>
        </p:txBody>
      </p:sp>
    </p:spTree>
    <p:extLst>
      <p:ext uri="{BB962C8B-B14F-4D97-AF65-F5344CB8AC3E}">
        <p14:creationId xmlns:p14="http://schemas.microsoft.com/office/powerpoint/2010/main" val="2551014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520D40-09CA-4E12-B1F9-4A4D9D5800F8}" type="slidenum">
              <a:rPr lang="en-BW" smtClean="0"/>
              <a:pPr/>
              <a:t>11</a:t>
            </a:fld>
            <a:endParaRPr lang="en-BW" dirty="0"/>
          </a:p>
        </p:txBody>
      </p:sp>
    </p:spTree>
    <p:extLst>
      <p:ext uri="{BB962C8B-B14F-4D97-AF65-F5344CB8AC3E}">
        <p14:creationId xmlns:p14="http://schemas.microsoft.com/office/powerpoint/2010/main" val="1302033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12</a:t>
            </a:fld>
            <a:endParaRPr lang="en-BW" dirty="0"/>
          </a:p>
        </p:txBody>
      </p:sp>
    </p:spTree>
    <p:extLst>
      <p:ext uri="{BB962C8B-B14F-4D97-AF65-F5344CB8AC3E}">
        <p14:creationId xmlns:p14="http://schemas.microsoft.com/office/powerpoint/2010/main" val="4758062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13</a:t>
            </a:fld>
            <a:endParaRPr lang="en-BW" dirty="0"/>
          </a:p>
        </p:txBody>
      </p:sp>
    </p:spTree>
    <p:extLst>
      <p:ext uri="{BB962C8B-B14F-4D97-AF65-F5344CB8AC3E}">
        <p14:creationId xmlns:p14="http://schemas.microsoft.com/office/powerpoint/2010/main" val="2774946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520D40-09CA-4E12-B1F9-4A4D9D5800F8}" type="slidenum">
              <a:rPr lang="en-BW" smtClean="0"/>
              <a:pPr/>
              <a:t>14</a:t>
            </a:fld>
            <a:endParaRPr lang="en-BW" dirty="0"/>
          </a:p>
        </p:txBody>
      </p:sp>
    </p:spTree>
    <p:extLst>
      <p:ext uri="{BB962C8B-B14F-4D97-AF65-F5344CB8AC3E}">
        <p14:creationId xmlns:p14="http://schemas.microsoft.com/office/powerpoint/2010/main" val="1160730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15</a:t>
            </a:fld>
            <a:endParaRPr lang="en-BW" dirty="0"/>
          </a:p>
        </p:txBody>
      </p:sp>
    </p:spTree>
    <p:extLst>
      <p:ext uri="{BB962C8B-B14F-4D97-AF65-F5344CB8AC3E}">
        <p14:creationId xmlns:p14="http://schemas.microsoft.com/office/powerpoint/2010/main" val="3223492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16</a:t>
            </a:fld>
            <a:endParaRPr lang="en-BW" dirty="0"/>
          </a:p>
        </p:txBody>
      </p:sp>
    </p:spTree>
    <p:extLst>
      <p:ext uri="{BB962C8B-B14F-4D97-AF65-F5344CB8AC3E}">
        <p14:creationId xmlns:p14="http://schemas.microsoft.com/office/powerpoint/2010/main" val="9034553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431925"/>
            <a:ext cx="5438775" cy="3860800"/>
          </a:xfrm>
        </p:spPr>
      </p:sp>
      <p:sp>
        <p:nvSpPr>
          <p:cNvPr id="3" name="Notes Placeholder 2"/>
          <p:cNvSpPr>
            <a:spLocks noGrp="1"/>
          </p:cNvSpPr>
          <p:nvPr>
            <p:ph type="body" idx="1"/>
          </p:nvPr>
        </p:nvSpPr>
        <p:spPr/>
        <p:txBody>
          <a:bodyPr/>
          <a:lstStyle/>
          <a:p>
            <a:endParaRPr lang="en-BW" dirty="0"/>
          </a:p>
        </p:txBody>
      </p:sp>
      <p:sp>
        <p:nvSpPr>
          <p:cNvPr id="4" name="Slide Number Placeholder 3"/>
          <p:cNvSpPr>
            <a:spLocks noGrp="1"/>
          </p:cNvSpPr>
          <p:nvPr>
            <p:ph type="sldNum" sz="quarter" idx="5"/>
          </p:nvPr>
        </p:nvSpPr>
        <p:spPr/>
        <p:txBody>
          <a:bodyPr/>
          <a:lstStyle/>
          <a:p>
            <a:fld id="{EC520D40-09CA-4E12-B1F9-4A4D9D5800F8}" type="slidenum">
              <a:rPr lang="en-BW" smtClean="0"/>
              <a:t>17</a:t>
            </a:fld>
            <a:endParaRPr lang="en-BW"/>
          </a:p>
        </p:txBody>
      </p:sp>
    </p:spTree>
    <p:extLst>
      <p:ext uri="{BB962C8B-B14F-4D97-AF65-F5344CB8AC3E}">
        <p14:creationId xmlns:p14="http://schemas.microsoft.com/office/powerpoint/2010/main" val="1117764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520D40-09CA-4E12-B1F9-4A4D9D5800F8}" type="slidenum">
              <a:rPr lang="en-BW" smtClean="0"/>
              <a:pPr/>
              <a:t>18</a:t>
            </a:fld>
            <a:endParaRPr lang="en-BW" dirty="0"/>
          </a:p>
        </p:txBody>
      </p:sp>
    </p:spTree>
    <p:extLst>
      <p:ext uri="{BB962C8B-B14F-4D97-AF65-F5344CB8AC3E}">
        <p14:creationId xmlns:p14="http://schemas.microsoft.com/office/powerpoint/2010/main" val="1105651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B166F8-FCB9-7FED-E37F-84578D7A6B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FD60BC-FBCE-7D97-F67E-A81BA9AC9084}"/>
              </a:ext>
            </a:extLst>
          </p:cNvPr>
          <p:cNvSpPr>
            <a:spLocks noGrp="1" noRot="1" noChangeAspect="1"/>
          </p:cNvSpPr>
          <p:nvPr>
            <p:ph type="sldImg"/>
          </p:nvPr>
        </p:nvSpPr>
        <p:spPr>
          <a:xfrm>
            <a:off x="1436688" y="1431925"/>
            <a:ext cx="5438775" cy="3860800"/>
          </a:xfrm>
        </p:spPr>
      </p:sp>
      <p:sp>
        <p:nvSpPr>
          <p:cNvPr id="3" name="Notes Placeholder 2">
            <a:extLst>
              <a:ext uri="{FF2B5EF4-FFF2-40B4-BE49-F238E27FC236}">
                <a16:creationId xmlns:a16="http://schemas.microsoft.com/office/drawing/2014/main" id="{BAE47CBA-BA06-C981-6381-AAE83B06B7E6}"/>
              </a:ext>
            </a:extLst>
          </p:cNvPr>
          <p:cNvSpPr>
            <a:spLocks noGrp="1"/>
          </p:cNvSpPr>
          <p:nvPr>
            <p:ph type="body" idx="1"/>
          </p:nvPr>
        </p:nvSpPr>
        <p:spPr/>
        <p:txBody>
          <a:bodyPr/>
          <a:lstStyle/>
          <a:p>
            <a:endParaRPr lang="en-BW"/>
          </a:p>
        </p:txBody>
      </p:sp>
      <p:sp>
        <p:nvSpPr>
          <p:cNvPr id="4" name="Slide Number Placeholder 3">
            <a:extLst>
              <a:ext uri="{FF2B5EF4-FFF2-40B4-BE49-F238E27FC236}">
                <a16:creationId xmlns:a16="http://schemas.microsoft.com/office/drawing/2014/main" id="{59021C26-EC8B-07C6-44D1-254F8373B414}"/>
              </a:ext>
            </a:extLst>
          </p:cNvPr>
          <p:cNvSpPr>
            <a:spLocks noGrp="1"/>
          </p:cNvSpPr>
          <p:nvPr>
            <p:ph type="sldNum" sz="quarter" idx="5"/>
          </p:nvPr>
        </p:nvSpPr>
        <p:spPr/>
        <p:txBody>
          <a:bodyPr/>
          <a:lstStyle/>
          <a:p>
            <a:fld id="{B62F9892-4FA8-4E47-8751-DA9332AF5A19}" type="slidenum">
              <a:rPr lang="en-US" smtClean="0"/>
              <a:t>2</a:t>
            </a:fld>
            <a:endParaRPr lang="en-US"/>
          </a:p>
        </p:txBody>
      </p:sp>
    </p:spTree>
    <p:extLst>
      <p:ext uri="{BB962C8B-B14F-4D97-AF65-F5344CB8AC3E}">
        <p14:creationId xmlns:p14="http://schemas.microsoft.com/office/powerpoint/2010/main" val="2139435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431925"/>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t>3</a:t>
            </a:fld>
            <a:endParaRPr lang="en-BW"/>
          </a:p>
        </p:txBody>
      </p:sp>
    </p:spTree>
    <p:extLst>
      <p:ext uri="{BB962C8B-B14F-4D97-AF65-F5344CB8AC3E}">
        <p14:creationId xmlns:p14="http://schemas.microsoft.com/office/powerpoint/2010/main" val="3361808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4</a:t>
            </a:fld>
            <a:endParaRPr lang="en-BW" dirty="0"/>
          </a:p>
        </p:txBody>
      </p:sp>
    </p:spTree>
    <p:extLst>
      <p:ext uri="{BB962C8B-B14F-4D97-AF65-F5344CB8AC3E}">
        <p14:creationId xmlns:p14="http://schemas.microsoft.com/office/powerpoint/2010/main" val="402114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520D40-09CA-4E12-B1F9-4A4D9D5800F8}" type="slidenum">
              <a:rPr lang="en-BW" smtClean="0"/>
              <a:pPr/>
              <a:t>5</a:t>
            </a:fld>
            <a:endParaRPr lang="en-BW" dirty="0"/>
          </a:p>
        </p:txBody>
      </p:sp>
    </p:spTree>
    <p:extLst>
      <p:ext uri="{BB962C8B-B14F-4D97-AF65-F5344CB8AC3E}">
        <p14:creationId xmlns:p14="http://schemas.microsoft.com/office/powerpoint/2010/main" val="1074503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520D40-09CA-4E12-B1F9-4A4D9D5800F8}" type="slidenum">
              <a:rPr lang="en-BW" smtClean="0"/>
              <a:pPr/>
              <a:t>6</a:t>
            </a:fld>
            <a:endParaRPr lang="en-BW" dirty="0"/>
          </a:p>
        </p:txBody>
      </p:sp>
    </p:spTree>
    <p:extLst>
      <p:ext uri="{BB962C8B-B14F-4D97-AF65-F5344CB8AC3E}">
        <p14:creationId xmlns:p14="http://schemas.microsoft.com/office/powerpoint/2010/main" val="819399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r>
              <a:rPr lang="en-US" dirty="0"/>
              <a:t>NB: Dosing regimen for people assigned male at birth with sexual exposure and not taking gender affirming hormones is only for sexual exposure. </a:t>
            </a:r>
          </a:p>
          <a:p>
            <a:pPr>
              <a:spcBef>
                <a:spcPts val="600"/>
              </a:spcBef>
            </a:pPr>
            <a:r>
              <a:rPr lang="en-US" dirty="0"/>
              <a:t>PrEP ring is only for sexual vaginal exposure for people assigned female at birth.</a:t>
            </a:r>
          </a:p>
        </p:txBody>
      </p:sp>
      <p:sp>
        <p:nvSpPr>
          <p:cNvPr id="4" name="Slide Number Placeholder 3"/>
          <p:cNvSpPr>
            <a:spLocks noGrp="1"/>
          </p:cNvSpPr>
          <p:nvPr>
            <p:ph type="sldNum" sz="quarter" idx="5"/>
          </p:nvPr>
        </p:nvSpPr>
        <p:spPr/>
        <p:txBody>
          <a:bodyPr/>
          <a:lstStyle/>
          <a:p>
            <a:fld id="{EC520D40-09CA-4E12-B1F9-4A4D9D5800F8}" type="slidenum">
              <a:rPr lang="en-BW" smtClean="0"/>
              <a:pPr/>
              <a:t>7</a:t>
            </a:fld>
            <a:endParaRPr lang="en-BW" dirty="0"/>
          </a:p>
        </p:txBody>
      </p:sp>
    </p:spTree>
    <p:extLst>
      <p:ext uri="{BB962C8B-B14F-4D97-AF65-F5344CB8AC3E}">
        <p14:creationId xmlns:p14="http://schemas.microsoft.com/office/powerpoint/2010/main" val="3988994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8</a:t>
            </a:fld>
            <a:endParaRPr lang="en-BW" dirty="0"/>
          </a:p>
        </p:txBody>
      </p:sp>
    </p:spTree>
    <p:extLst>
      <p:ext uri="{BB962C8B-B14F-4D97-AF65-F5344CB8AC3E}">
        <p14:creationId xmlns:p14="http://schemas.microsoft.com/office/powerpoint/2010/main" val="1316677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9</a:t>
            </a:fld>
            <a:endParaRPr lang="en-BW" dirty="0"/>
          </a:p>
        </p:txBody>
      </p:sp>
    </p:spTree>
    <p:extLst>
      <p:ext uri="{BB962C8B-B14F-4D97-AF65-F5344CB8AC3E}">
        <p14:creationId xmlns:p14="http://schemas.microsoft.com/office/powerpoint/2010/main" val="2458329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4_Title-Content_Plai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1961C13-5CE3-E940-A4D1-4C80766A25CC}"/>
              </a:ext>
            </a:extLst>
          </p:cNvPr>
          <p:cNvSpPr/>
          <p:nvPr userDrawn="1"/>
        </p:nvSpPr>
        <p:spPr>
          <a:xfrm>
            <a:off x="0" y="0"/>
            <a:ext cx="10698163" cy="7589838"/>
          </a:xfrm>
          <a:prstGeom prst="rect">
            <a:avLst/>
          </a:prstGeom>
          <a:solidFill>
            <a:srgbClr val="DEEB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0"/>
          </a:p>
        </p:txBody>
      </p:sp>
      <p:sp>
        <p:nvSpPr>
          <p:cNvPr id="16" name="Rectangle 15">
            <a:extLst>
              <a:ext uri="{FF2B5EF4-FFF2-40B4-BE49-F238E27FC236}">
                <a16:creationId xmlns:a16="http://schemas.microsoft.com/office/drawing/2014/main" id="{2590D058-C445-7F40-AB7D-F52DA6EDF756}"/>
              </a:ext>
            </a:extLst>
          </p:cNvPr>
          <p:cNvSpPr/>
          <p:nvPr userDrawn="1"/>
        </p:nvSpPr>
        <p:spPr>
          <a:xfrm>
            <a:off x="0" y="7515169"/>
            <a:ext cx="10698163" cy="76859"/>
          </a:xfrm>
          <a:prstGeom prst="rect">
            <a:avLst/>
          </a:prstGeom>
          <a:solidFill>
            <a:srgbClr val="E734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0"/>
          </a:p>
        </p:txBody>
      </p:sp>
      <p:sp>
        <p:nvSpPr>
          <p:cNvPr id="2" name="Title 1"/>
          <p:cNvSpPr>
            <a:spLocks noGrp="1"/>
          </p:cNvSpPr>
          <p:nvPr>
            <p:ph type="title"/>
          </p:nvPr>
        </p:nvSpPr>
        <p:spPr>
          <a:xfrm>
            <a:off x="735499" y="651295"/>
            <a:ext cx="9227165" cy="885414"/>
          </a:xfrm>
          <a:prstGeom prst="rect">
            <a:avLst/>
          </a:prstGeom>
        </p:spPr>
        <p:txBody>
          <a:bodyPr anchor="b"/>
          <a:lstStyle>
            <a:lvl1pPr>
              <a:defRPr sz="3159" b="1" i="0">
                <a:solidFill>
                  <a:srgbClr val="577F9F"/>
                </a:solidFill>
                <a:latin typeface="Arial" panose="020B0604020202020204" pitchFamily="34" charset="0"/>
                <a:cs typeface="Arial" panose="020B0604020202020204" pitchFamily="34" charset="0"/>
              </a:defRPr>
            </a:lvl1pPr>
          </a:lstStyle>
          <a:p>
            <a:r>
              <a:rPr lang="en-US"/>
              <a:t>Click to edit Master title style</a:t>
            </a:r>
          </a:p>
        </p:txBody>
      </p:sp>
      <p:sp>
        <p:nvSpPr>
          <p:cNvPr id="13" name="Content Placeholder 2"/>
          <p:cNvSpPr>
            <a:spLocks noGrp="1"/>
          </p:cNvSpPr>
          <p:nvPr>
            <p:ph idx="1"/>
          </p:nvPr>
        </p:nvSpPr>
        <p:spPr>
          <a:xfrm>
            <a:off x="735499" y="1811391"/>
            <a:ext cx="9227165" cy="5459134"/>
          </a:xfrm>
          <a:prstGeom prst="rect">
            <a:avLst/>
          </a:prstGeom>
        </p:spPr>
        <p:txBody>
          <a:bodyPr>
            <a:noAutofit/>
          </a:bodyPr>
          <a:lstStyle>
            <a:lvl1pPr marL="303677" indent="-303677">
              <a:lnSpc>
                <a:spcPct val="95000"/>
              </a:lnSpc>
              <a:spcBef>
                <a:spcPts val="1580"/>
              </a:spcBef>
              <a:buClr>
                <a:srgbClr val="E73439"/>
              </a:buClr>
              <a:defRPr b="0" i="0">
                <a:solidFill>
                  <a:schemeClr val="tx1">
                    <a:lumMod val="85000"/>
                    <a:lumOff val="15000"/>
                  </a:schemeClr>
                </a:solidFill>
                <a:latin typeface="Arial" panose="020B0604020202020204" pitchFamily="34" charset="0"/>
                <a:cs typeface="Arial" panose="020B0604020202020204" pitchFamily="34" charset="0"/>
              </a:defRPr>
            </a:lvl1pPr>
            <a:lvl2pPr marL="601782" indent="-298105">
              <a:lnSpc>
                <a:spcPct val="95000"/>
              </a:lnSpc>
              <a:buClr>
                <a:srgbClr val="E73439"/>
              </a:buClr>
              <a:buFont typeface="Arial" panose="020B0604020202020204" pitchFamily="34" charset="0"/>
              <a:buChar char="–"/>
              <a:defRPr b="0" i="0">
                <a:solidFill>
                  <a:schemeClr val="tx1">
                    <a:lumMod val="85000"/>
                    <a:lumOff val="15000"/>
                  </a:schemeClr>
                </a:solidFill>
                <a:latin typeface="Arial" panose="020B0604020202020204" pitchFamily="34" charset="0"/>
                <a:cs typeface="Arial" panose="020B0604020202020204" pitchFamily="34" charset="0"/>
              </a:defRPr>
            </a:lvl2pPr>
            <a:lvl3pPr marL="802375" indent="-200594">
              <a:lnSpc>
                <a:spcPct val="95000"/>
              </a:lnSpc>
              <a:buClr>
                <a:srgbClr val="E73439"/>
              </a:buClr>
              <a:buFont typeface="Calibri" panose="020F0502020204030204" pitchFamily="34" charset="0"/>
              <a:buChar char="‐"/>
              <a:defRPr b="0" i="0">
                <a:solidFill>
                  <a:schemeClr val="tx1">
                    <a:lumMod val="85000"/>
                    <a:lumOff val="15000"/>
                  </a:schemeClr>
                </a:solidFill>
                <a:latin typeface="Arial" panose="020B0604020202020204" pitchFamily="34" charset="0"/>
                <a:cs typeface="Arial" panose="020B0604020202020204" pitchFamily="34" charset="0"/>
              </a:defRPr>
            </a:lvl3pPr>
            <a:lvl4pPr marL="1404156" indent="-200594">
              <a:buClr>
                <a:srgbClr val="E73439"/>
              </a:buClr>
              <a:buFont typeface="Arial" panose="020B0604020202020204" pitchFamily="34" charset="0"/>
              <a:buChar char="–"/>
              <a:defRPr b="0" i="0">
                <a:solidFill>
                  <a:schemeClr val="tx1">
                    <a:lumMod val="85000"/>
                    <a:lumOff val="15000"/>
                  </a:schemeClr>
                </a:solidFill>
                <a:latin typeface="Arial" panose="020B0604020202020204" pitchFamily="34" charset="0"/>
                <a:cs typeface="Arial" panose="020B0604020202020204" pitchFamily="34" charset="0"/>
              </a:defRPr>
            </a:lvl4pPr>
            <a:lvl5pPr marL="1805344" indent="-200594">
              <a:buClr>
                <a:srgbClr val="E73439"/>
              </a:buClr>
              <a:buFont typeface="Arial" panose="020B0604020202020204" pitchFamily="34" charset="0"/>
              <a:buChar char="–"/>
              <a:defRPr b="0" i="0">
                <a:solidFill>
                  <a:schemeClr val="tx1">
                    <a:lumMod val="85000"/>
                    <a:lumOff val="1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20684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6_CustomLayout">
    <p:spTree>
      <p:nvGrpSpPr>
        <p:cNvPr id="1" name=""/>
        <p:cNvGrpSpPr/>
        <p:nvPr/>
      </p:nvGrpSpPr>
      <p:grpSpPr>
        <a:xfrm>
          <a:off x="0" y="0"/>
          <a:ext cx="0" cy="0"/>
          <a:chOff x="0" y="0"/>
          <a:chExt cx="0" cy="0"/>
        </a:xfrm>
      </p:grpSpPr>
      <p:sp>
        <p:nvSpPr>
          <p:cNvPr id="13" name="Title 1"/>
          <p:cNvSpPr>
            <a:spLocks noGrp="1"/>
          </p:cNvSpPr>
          <p:nvPr>
            <p:ph type="title"/>
          </p:nvPr>
        </p:nvSpPr>
        <p:spPr>
          <a:xfrm>
            <a:off x="684188" y="575090"/>
            <a:ext cx="9227165" cy="515773"/>
          </a:xfrm>
          <a:prstGeom prst="rect">
            <a:avLst/>
          </a:prstGeom>
        </p:spPr>
        <p:txBody>
          <a:bodyPr anchor="b"/>
          <a:lstStyle>
            <a:lvl1pPr>
              <a:defRPr sz="3159" b="1" i="0">
                <a:solidFill>
                  <a:srgbClr val="577F9F"/>
                </a:solidFill>
                <a:latin typeface="Arial" panose="020B0604020202020204" pitchFamily="34" charset="0"/>
                <a:cs typeface="Arial" panose="020B0604020202020204" pitchFamily="34" charset="0"/>
              </a:defRPr>
            </a:lvl1pPr>
          </a:lstStyle>
          <a:p>
            <a:r>
              <a:rPr lang="en-US"/>
              <a:t>Click to edit Master title style</a:t>
            </a:r>
          </a:p>
        </p:txBody>
      </p:sp>
      <p:sp>
        <p:nvSpPr>
          <p:cNvPr id="4" name="Text Placeholder 3">
            <a:extLst>
              <a:ext uri="{FF2B5EF4-FFF2-40B4-BE49-F238E27FC236}">
                <a16:creationId xmlns:a16="http://schemas.microsoft.com/office/drawing/2014/main" id="{4B046DD1-B503-6BB7-B853-4E86D3328AEE}"/>
              </a:ext>
            </a:extLst>
          </p:cNvPr>
          <p:cNvSpPr>
            <a:spLocks noGrp="1"/>
          </p:cNvSpPr>
          <p:nvPr>
            <p:ph type="body" sz="quarter" idx="10"/>
          </p:nvPr>
        </p:nvSpPr>
        <p:spPr>
          <a:xfrm>
            <a:off x="787400" y="1412123"/>
            <a:ext cx="6716713" cy="5138737"/>
          </a:xfrm>
        </p:spPr>
        <p:txBody>
          <a:bodyPr lIns="0"/>
          <a:lstStyle>
            <a:lvl1pPr marL="222250" indent="-222250">
              <a:lnSpc>
                <a:spcPct val="95000"/>
              </a:lnSpc>
              <a:spcBef>
                <a:spcPts val="1200"/>
              </a:spcBef>
              <a:buClr>
                <a:schemeClr val="accent4"/>
              </a:buClr>
              <a:buSzPct val="85000"/>
              <a:buFont typeface="Wingdings" panose="05000000000000000000" pitchFamily="2" charset="2"/>
              <a:buChar char="§"/>
              <a:defRPr sz="2400"/>
            </a:lvl1pPr>
            <a:lvl2pPr marL="457200" indent="-228600">
              <a:buClr>
                <a:schemeClr val="accent4"/>
              </a:buClr>
              <a:buFont typeface="Calibri" panose="020F0502020204030204" pitchFamily="34" charset="0"/>
              <a:buChar char="‒"/>
              <a:defRPr sz="2000"/>
            </a:lvl2pPr>
            <a:lvl3pPr marL="685800" indent="-228600">
              <a:buFont typeface="Calibri" panose="020F0502020204030204" pitchFamily="34" charset="0"/>
              <a:buChar char="-"/>
              <a:defRPr sz="1600"/>
            </a:lvl3pPr>
            <a:lvl4pPr marL="914400" indent="-228600">
              <a:defRPr sz="1400"/>
            </a:lvl4pPr>
            <a:lvl5pPr marL="1082675" indent="-168275">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945433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22722D-56F1-E64E-A95C-4E0EC49E929B}"/>
              </a:ext>
            </a:extLst>
          </p:cNvPr>
          <p:cNvSpPr>
            <a:spLocks noGrp="1"/>
          </p:cNvSpPr>
          <p:nvPr>
            <p:ph type="title"/>
          </p:nvPr>
        </p:nvSpPr>
        <p:spPr>
          <a:xfrm>
            <a:off x="735499" y="404090"/>
            <a:ext cx="9227165" cy="14670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DC111D-7313-984F-B62D-BF2063CA0D2C}"/>
              </a:ext>
            </a:extLst>
          </p:cNvPr>
          <p:cNvSpPr>
            <a:spLocks noGrp="1"/>
          </p:cNvSpPr>
          <p:nvPr>
            <p:ph type="body" idx="1"/>
          </p:nvPr>
        </p:nvSpPr>
        <p:spPr>
          <a:xfrm>
            <a:off x="735499" y="2020443"/>
            <a:ext cx="9227165" cy="48156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B37ACB-0185-8543-AEA9-BEC46554673D}"/>
              </a:ext>
            </a:extLst>
          </p:cNvPr>
          <p:cNvSpPr>
            <a:spLocks noGrp="1"/>
          </p:cNvSpPr>
          <p:nvPr>
            <p:ph type="dt" sz="half" idx="2"/>
          </p:nvPr>
        </p:nvSpPr>
        <p:spPr>
          <a:xfrm>
            <a:off x="735499" y="7034656"/>
            <a:ext cx="2407086" cy="404089"/>
          </a:xfrm>
          <a:prstGeom prst="rect">
            <a:avLst/>
          </a:prstGeom>
        </p:spPr>
        <p:txBody>
          <a:bodyPr vert="horz" lIns="91440" tIns="45720" rIns="91440" bIns="45720" rtlCol="0" anchor="ctr"/>
          <a:lstStyle>
            <a:lvl1pPr algn="l">
              <a:defRPr sz="1053">
                <a:solidFill>
                  <a:schemeClr val="tx1">
                    <a:tint val="75000"/>
                  </a:schemeClr>
                </a:solidFill>
              </a:defRPr>
            </a:lvl1pPr>
          </a:lstStyle>
          <a:p>
            <a:fld id="{C764DE79-268F-4C1A-8933-263129D2AF90}" type="datetimeFigureOut">
              <a:rPr lang="en-US" smtClean="0"/>
              <a:t>1/21/2025</a:t>
            </a:fld>
            <a:endParaRPr lang="en-US"/>
          </a:p>
        </p:txBody>
      </p:sp>
      <p:sp>
        <p:nvSpPr>
          <p:cNvPr id="5" name="Footer Placeholder 4">
            <a:extLst>
              <a:ext uri="{FF2B5EF4-FFF2-40B4-BE49-F238E27FC236}">
                <a16:creationId xmlns:a16="http://schemas.microsoft.com/office/drawing/2014/main" id="{D79DE683-D839-E041-9A26-5D4F5EFE6E4A}"/>
              </a:ext>
            </a:extLst>
          </p:cNvPr>
          <p:cNvSpPr>
            <a:spLocks noGrp="1"/>
          </p:cNvSpPr>
          <p:nvPr>
            <p:ph type="ftr" sz="quarter" idx="3"/>
          </p:nvPr>
        </p:nvSpPr>
        <p:spPr>
          <a:xfrm>
            <a:off x="3543767" y="7034656"/>
            <a:ext cx="3610630" cy="404089"/>
          </a:xfrm>
          <a:prstGeom prst="rect">
            <a:avLst/>
          </a:prstGeom>
        </p:spPr>
        <p:txBody>
          <a:bodyPr vert="horz" lIns="91440" tIns="45720" rIns="91440" bIns="45720" rtlCol="0" anchor="ctr"/>
          <a:lstStyle>
            <a:lvl1pPr algn="ctr">
              <a:defRPr sz="1053">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88E141-32F9-6545-9E6F-E6C09D23AFFB}"/>
              </a:ext>
            </a:extLst>
          </p:cNvPr>
          <p:cNvSpPr>
            <a:spLocks noGrp="1"/>
          </p:cNvSpPr>
          <p:nvPr>
            <p:ph type="sldNum" sz="quarter" idx="4"/>
          </p:nvPr>
        </p:nvSpPr>
        <p:spPr>
          <a:xfrm>
            <a:off x="7555578" y="7034656"/>
            <a:ext cx="2407086" cy="404089"/>
          </a:xfrm>
          <a:prstGeom prst="rect">
            <a:avLst/>
          </a:prstGeom>
        </p:spPr>
        <p:txBody>
          <a:bodyPr vert="horz" lIns="91440" tIns="45720" rIns="91440" bIns="45720" rtlCol="0" anchor="ctr"/>
          <a:lstStyle>
            <a:lvl1pPr algn="r">
              <a:defRPr sz="1053">
                <a:solidFill>
                  <a:schemeClr val="tx1">
                    <a:tint val="75000"/>
                  </a:schemeClr>
                </a:solidFill>
              </a:defRPr>
            </a:lvl1pPr>
          </a:lstStyle>
          <a:p>
            <a:fld id="{48F63A3B-78C7-47BE-AE5E-E10140E04643}" type="slidenum">
              <a:rPr lang="en-US" smtClean="0"/>
              <a:t>‹#›</a:t>
            </a:fld>
            <a:endParaRPr lang="en-US"/>
          </a:p>
        </p:txBody>
      </p:sp>
    </p:spTree>
    <p:extLst>
      <p:ext uri="{BB962C8B-B14F-4D97-AF65-F5344CB8AC3E}">
        <p14:creationId xmlns:p14="http://schemas.microsoft.com/office/powerpoint/2010/main" val="3257313998"/>
      </p:ext>
    </p:extLst>
  </p:cSld>
  <p:clrMap bg1="lt1" tx1="dk1" bg2="lt2" tx2="dk2" accent1="accent1" accent2="accent2" accent3="accent3" accent4="accent4" accent5="accent5" accent6="accent6" hlink="hlink" folHlink="folHlink"/>
  <p:sldLayoutIdLst>
    <p:sldLayoutId id="2147483671" r:id="rId1"/>
    <p:sldLayoutId id="2147483673" r:id="rId2"/>
  </p:sldLayoutIdLst>
  <p:txStyles>
    <p:titleStyle>
      <a:lvl1pPr algn="l" defTabSz="802375" rtl="0" eaLnBrk="1" latinLnBrk="0" hangingPunct="1">
        <a:lnSpc>
          <a:spcPct val="90000"/>
        </a:lnSpc>
        <a:spcBef>
          <a:spcPct val="0"/>
        </a:spcBef>
        <a:buNone/>
        <a:defRPr sz="3861" kern="1200">
          <a:solidFill>
            <a:schemeClr val="tx1"/>
          </a:solidFill>
          <a:latin typeface="+mj-lt"/>
          <a:ea typeface="+mj-ea"/>
          <a:cs typeface="+mj-cs"/>
        </a:defRPr>
      </a:lvl1pPr>
    </p:titleStyle>
    <p:bodyStyle>
      <a:lvl1pPr marL="200594" indent="-200594" algn="l" defTabSz="802375" rtl="0" eaLnBrk="1" latinLnBrk="0" hangingPunct="1">
        <a:lnSpc>
          <a:spcPct val="90000"/>
        </a:lnSpc>
        <a:spcBef>
          <a:spcPts val="877"/>
        </a:spcBef>
        <a:buFont typeface="Arial" panose="020B0604020202020204" pitchFamily="34" charset="0"/>
        <a:buChar char="•"/>
        <a:defRPr sz="2457" kern="1200">
          <a:solidFill>
            <a:schemeClr val="tx1"/>
          </a:solidFill>
          <a:latin typeface="+mn-lt"/>
          <a:ea typeface="+mn-ea"/>
          <a:cs typeface="+mn-cs"/>
        </a:defRPr>
      </a:lvl1pPr>
      <a:lvl2pPr marL="601782" indent="-200594" algn="l" defTabSz="802375" rtl="0" eaLnBrk="1" latinLnBrk="0" hangingPunct="1">
        <a:lnSpc>
          <a:spcPct val="90000"/>
        </a:lnSpc>
        <a:spcBef>
          <a:spcPts val="439"/>
        </a:spcBef>
        <a:buFont typeface="Arial" panose="020B0604020202020204" pitchFamily="34" charset="0"/>
        <a:buChar char="•"/>
        <a:defRPr sz="2106" kern="1200">
          <a:solidFill>
            <a:schemeClr val="tx1"/>
          </a:solidFill>
          <a:latin typeface="+mn-lt"/>
          <a:ea typeface="+mn-ea"/>
          <a:cs typeface="+mn-cs"/>
        </a:defRPr>
      </a:lvl2pPr>
      <a:lvl3pPr marL="1002969" indent="-200594" algn="l" defTabSz="802375" rtl="0" eaLnBrk="1" latinLnBrk="0" hangingPunct="1">
        <a:lnSpc>
          <a:spcPct val="90000"/>
        </a:lnSpc>
        <a:spcBef>
          <a:spcPts val="439"/>
        </a:spcBef>
        <a:buFont typeface="Arial" panose="020B0604020202020204" pitchFamily="34" charset="0"/>
        <a:buChar char="•"/>
        <a:defRPr sz="1755" kern="1200">
          <a:solidFill>
            <a:schemeClr val="tx1"/>
          </a:solidFill>
          <a:latin typeface="+mn-lt"/>
          <a:ea typeface="+mn-ea"/>
          <a:cs typeface="+mn-cs"/>
        </a:defRPr>
      </a:lvl3pPr>
      <a:lvl4pPr marL="1404156" indent="-200594" algn="l" defTabSz="802375" rtl="0" eaLnBrk="1" latinLnBrk="0" hangingPunct="1">
        <a:lnSpc>
          <a:spcPct val="90000"/>
        </a:lnSpc>
        <a:spcBef>
          <a:spcPts val="439"/>
        </a:spcBef>
        <a:buFont typeface="Arial" panose="020B0604020202020204" pitchFamily="34" charset="0"/>
        <a:buChar char="•"/>
        <a:defRPr sz="1580" kern="1200">
          <a:solidFill>
            <a:schemeClr val="tx1"/>
          </a:solidFill>
          <a:latin typeface="+mn-lt"/>
          <a:ea typeface="+mn-ea"/>
          <a:cs typeface="+mn-cs"/>
        </a:defRPr>
      </a:lvl4pPr>
      <a:lvl5pPr marL="1805344" indent="-200594" algn="l" defTabSz="802375" rtl="0" eaLnBrk="1" latinLnBrk="0" hangingPunct="1">
        <a:lnSpc>
          <a:spcPct val="90000"/>
        </a:lnSpc>
        <a:spcBef>
          <a:spcPts val="439"/>
        </a:spcBef>
        <a:buFont typeface="Arial" panose="020B0604020202020204" pitchFamily="34" charset="0"/>
        <a:buChar char="•"/>
        <a:defRPr sz="1580" kern="1200">
          <a:solidFill>
            <a:schemeClr val="tx1"/>
          </a:solidFill>
          <a:latin typeface="+mn-lt"/>
          <a:ea typeface="+mn-ea"/>
          <a:cs typeface="+mn-cs"/>
        </a:defRPr>
      </a:lvl5pPr>
      <a:lvl6pPr marL="2206531" indent="-200594" algn="l" defTabSz="802375" rtl="0" eaLnBrk="1" latinLnBrk="0" hangingPunct="1">
        <a:lnSpc>
          <a:spcPct val="90000"/>
        </a:lnSpc>
        <a:spcBef>
          <a:spcPts val="439"/>
        </a:spcBef>
        <a:buFont typeface="Arial" panose="020B0604020202020204" pitchFamily="34" charset="0"/>
        <a:buChar char="•"/>
        <a:defRPr sz="1580" kern="1200">
          <a:solidFill>
            <a:schemeClr val="tx1"/>
          </a:solidFill>
          <a:latin typeface="+mn-lt"/>
          <a:ea typeface="+mn-ea"/>
          <a:cs typeface="+mn-cs"/>
        </a:defRPr>
      </a:lvl6pPr>
      <a:lvl7pPr marL="2607719" indent="-200594" algn="l" defTabSz="802375" rtl="0" eaLnBrk="1" latinLnBrk="0" hangingPunct="1">
        <a:lnSpc>
          <a:spcPct val="90000"/>
        </a:lnSpc>
        <a:spcBef>
          <a:spcPts val="439"/>
        </a:spcBef>
        <a:buFont typeface="Arial" panose="020B0604020202020204" pitchFamily="34" charset="0"/>
        <a:buChar char="•"/>
        <a:defRPr sz="1580" kern="1200">
          <a:solidFill>
            <a:schemeClr val="tx1"/>
          </a:solidFill>
          <a:latin typeface="+mn-lt"/>
          <a:ea typeface="+mn-ea"/>
          <a:cs typeface="+mn-cs"/>
        </a:defRPr>
      </a:lvl7pPr>
      <a:lvl8pPr marL="3008906" indent="-200594" algn="l" defTabSz="802375" rtl="0" eaLnBrk="1" latinLnBrk="0" hangingPunct="1">
        <a:lnSpc>
          <a:spcPct val="90000"/>
        </a:lnSpc>
        <a:spcBef>
          <a:spcPts val="439"/>
        </a:spcBef>
        <a:buFont typeface="Arial" panose="020B0604020202020204" pitchFamily="34" charset="0"/>
        <a:buChar char="•"/>
        <a:defRPr sz="1580" kern="1200">
          <a:solidFill>
            <a:schemeClr val="tx1"/>
          </a:solidFill>
          <a:latin typeface="+mn-lt"/>
          <a:ea typeface="+mn-ea"/>
          <a:cs typeface="+mn-cs"/>
        </a:defRPr>
      </a:lvl8pPr>
      <a:lvl9pPr marL="3410094" indent="-200594" algn="l" defTabSz="802375" rtl="0" eaLnBrk="1" latinLnBrk="0" hangingPunct="1">
        <a:lnSpc>
          <a:spcPct val="90000"/>
        </a:lnSpc>
        <a:spcBef>
          <a:spcPts val="439"/>
        </a:spcBef>
        <a:buFont typeface="Arial" panose="020B0604020202020204" pitchFamily="34" charset="0"/>
        <a:buChar char="•"/>
        <a:defRPr sz="1580" kern="1200">
          <a:solidFill>
            <a:schemeClr val="tx1"/>
          </a:solidFill>
          <a:latin typeface="+mn-lt"/>
          <a:ea typeface="+mn-ea"/>
          <a:cs typeface="+mn-cs"/>
        </a:defRPr>
      </a:lvl9pPr>
    </p:bodyStyle>
    <p:otherStyle>
      <a:defPPr>
        <a:defRPr lang="en-US"/>
      </a:defPPr>
      <a:lvl1pPr marL="0" algn="l" defTabSz="802375" rtl="0" eaLnBrk="1" latinLnBrk="0" hangingPunct="1">
        <a:defRPr sz="1580" kern="1200">
          <a:solidFill>
            <a:schemeClr val="tx1"/>
          </a:solidFill>
          <a:latin typeface="+mn-lt"/>
          <a:ea typeface="+mn-ea"/>
          <a:cs typeface="+mn-cs"/>
        </a:defRPr>
      </a:lvl1pPr>
      <a:lvl2pPr marL="401187" algn="l" defTabSz="802375" rtl="0" eaLnBrk="1" latinLnBrk="0" hangingPunct="1">
        <a:defRPr sz="1580" kern="1200">
          <a:solidFill>
            <a:schemeClr val="tx1"/>
          </a:solidFill>
          <a:latin typeface="+mn-lt"/>
          <a:ea typeface="+mn-ea"/>
          <a:cs typeface="+mn-cs"/>
        </a:defRPr>
      </a:lvl2pPr>
      <a:lvl3pPr marL="802375" algn="l" defTabSz="802375" rtl="0" eaLnBrk="1" latinLnBrk="0" hangingPunct="1">
        <a:defRPr sz="1580" kern="1200">
          <a:solidFill>
            <a:schemeClr val="tx1"/>
          </a:solidFill>
          <a:latin typeface="+mn-lt"/>
          <a:ea typeface="+mn-ea"/>
          <a:cs typeface="+mn-cs"/>
        </a:defRPr>
      </a:lvl3pPr>
      <a:lvl4pPr marL="1203562" algn="l" defTabSz="802375" rtl="0" eaLnBrk="1" latinLnBrk="0" hangingPunct="1">
        <a:defRPr sz="1580" kern="1200">
          <a:solidFill>
            <a:schemeClr val="tx1"/>
          </a:solidFill>
          <a:latin typeface="+mn-lt"/>
          <a:ea typeface="+mn-ea"/>
          <a:cs typeface="+mn-cs"/>
        </a:defRPr>
      </a:lvl4pPr>
      <a:lvl5pPr marL="1604750" algn="l" defTabSz="802375" rtl="0" eaLnBrk="1" latinLnBrk="0" hangingPunct="1">
        <a:defRPr sz="1580" kern="1200">
          <a:solidFill>
            <a:schemeClr val="tx1"/>
          </a:solidFill>
          <a:latin typeface="+mn-lt"/>
          <a:ea typeface="+mn-ea"/>
          <a:cs typeface="+mn-cs"/>
        </a:defRPr>
      </a:lvl5pPr>
      <a:lvl6pPr marL="2005938" algn="l" defTabSz="802375" rtl="0" eaLnBrk="1" latinLnBrk="0" hangingPunct="1">
        <a:defRPr sz="1580" kern="1200">
          <a:solidFill>
            <a:schemeClr val="tx1"/>
          </a:solidFill>
          <a:latin typeface="+mn-lt"/>
          <a:ea typeface="+mn-ea"/>
          <a:cs typeface="+mn-cs"/>
        </a:defRPr>
      </a:lvl6pPr>
      <a:lvl7pPr marL="2407125" algn="l" defTabSz="802375" rtl="0" eaLnBrk="1" latinLnBrk="0" hangingPunct="1">
        <a:defRPr sz="1580" kern="1200">
          <a:solidFill>
            <a:schemeClr val="tx1"/>
          </a:solidFill>
          <a:latin typeface="+mn-lt"/>
          <a:ea typeface="+mn-ea"/>
          <a:cs typeface="+mn-cs"/>
        </a:defRPr>
      </a:lvl7pPr>
      <a:lvl8pPr marL="2808313" algn="l" defTabSz="802375" rtl="0" eaLnBrk="1" latinLnBrk="0" hangingPunct="1">
        <a:defRPr sz="1580" kern="1200">
          <a:solidFill>
            <a:schemeClr val="tx1"/>
          </a:solidFill>
          <a:latin typeface="+mn-lt"/>
          <a:ea typeface="+mn-ea"/>
          <a:cs typeface="+mn-cs"/>
        </a:defRPr>
      </a:lvl8pPr>
      <a:lvl9pPr marL="3209500" algn="l" defTabSz="802375" rtl="0" eaLnBrk="1" latinLnBrk="0" hangingPunct="1">
        <a:defRPr sz="158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972" userDrawn="1">
          <p15:clr>
            <a:srgbClr val="F26B43"/>
          </p15:clr>
        </p15:guide>
        <p15:guide id="2" pos="27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1.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22.svg"/></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4.svg"/></Relationships>
</file>

<file path=ppt/slides/_rels/slide18.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jpeg"/><Relationship Id="rId7" Type="http://schemas.openxmlformats.org/officeDocument/2006/relationships/image" Target="../media/image13.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jpeg"/><Relationship Id="rId10" Type="http://schemas.openxmlformats.org/officeDocument/2006/relationships/image" Target="../media/image16.jpeg"/><Relationship Id="rId4" Type="http://schemas.openxmlformats.org/officeDocument/2006/relationships/image" Target="../media/image10.jpeg"/><Relationship Id="rId9" Type="http://schemas.openxmlformats.org/officeDocument/2006/relationships/image" Target="../media/image15.sv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s/_rels/slide8.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1.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22.svg"/></Relationships>
</file>

<file path=ppt/slides/_rels/slide9.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679E9-2605-59F6-6D6D-DA066456E328}"/>
              </a:ext>
            </a:extLst>
          </p:cNvPr>
          <p:cNvSpPr>
            <a:spLocks noGrp="1"/>
          </p:cNvSpPr>
          <p:nvPr>
            <p:ph type="title"/>
          </p:nvPr>
        </p:nvSpPr>
        <p:spPr>
          <a:xfrm>
            <a:off x="1239728" y="597505"/>
            <a:ext cx="7921484" cy="885414"/>
          </a:xfrm>
        </p:spPr>
        <p:txBody>
          <a:bodyPr lIns="0">
            <a:normAutofit/>
          </a:bodyPr>
          <a:lstStyle/>
          <a:p>
            <a:r>
              <a:rPr lang="en-US" sz="3000" dirty="0"/>
              <a:t>          How to adapt this tool</a:t>
            </a:r>
          </a:p>
        </p:txBody>
      </p:sp>
      <p:sp>
        <p:nvSpPr>
          <p:cNvPr id="3" name="Content Placeholder 2">
            <a:extLst>
              <a:ext uri="{FF2B5EF4-FFF2-40B4-BE49-F238E27FC236}">
                <a16:creationId xmlns:a16="http://schemas.microsoft.com/office/drawing/2014/main" id="{D492123C-59CC-D9C6-032E-152182994923}"/>
              </a:ext>
            </a:extLst>
          </p:cNvPr>
          <p:cNvSpPr>
            <a:spLocks noGrp="1"/>
          </p:cNvSpPr>
          <p:nvPr>
            <p:ph idx="4294967295"/>
          </p:nvPr>
        </p:nvSpPr>
        <p:spPr>
          <a:xfrm>
            <a:off x="1239728" y="1811338"/>
            <a:ext cx="8362796" cy="4680902"/>
          </a:xfrm>
        </p:spPr>
        <p:txBody>
          <a:bodyPr lIns="0">
            <a:noAutofit/>
          </a:bodyPr>
          <a:lstStyle/>
          <a:p>
            <a:pPr marL="0" indent="0">
              <a:buNone/>
            </a:pPr>
            <a:r>
              <a:rPr lang="en-US" sz="1300" i="1" dirty="0"/>
              <a:t>This page should be deleted when printing (see slide 1 Notes Pane for printing </a:t>
            </a:r>
            <a:r>
              <a:rPr lang="en-US" sz="1300" i="1"/>
              <a:t>guidance).</a:t>
            </a:r>
            <a:endParaRPr lang="en-US" sz="1300" i="1" dirty="0"/>
          </a:p>
          <a:p>
            <a:pPr>
              <a:lnSpc>
                <a:spcPct val="100000"/>
              </a:lnSpc>
              <a:spcBef>
                <a:spcPts val="1000"/>
              </a:spcBef>
              <a:buClr>
                <a:schemeClr val="accent4"/>
              </a:buClr>
              <a:buFont typeface="Wingdings" panose="05000000000000000000" pitchFamily="2" charset="2"/>
              <a:buChar char="§"/>
            </a:pPr>
            <a:r>
              <a:rPr lang="en-US" sz="1300" dirty="0"/>
              <a:t>This tool was developed to be used by peer outreach workers, peer educators, and other community-based health providers to help provide comprehensive information about pre-exposure prophylaxis (PrEP) to key population peers.</a:t>
            </a:r>
          </a:p>
          <a:p>
            <a:pPr>
              <a:lnSpc>
                <a:spcPct val="100000"/>
              </a:lnSpc>
              <a:spcBef>
                <a:spcPts val="1000"/>
              </a:spcBef>
              <a:buClr>
                <a:schemeClr val="accent4"/>
              </a:buClr>
              <a:buFont typeface="Wingdings" panose="05000000000000000000" pitchFamily="2" charset="2"/>
              <a:buChar char="§"/>
            </a:pPr>
            <a:r>
              <a:rPr lang="en-US" sz="1300" dirty="0"/>
              <a:t>Consider working with Ministry of Health and community stakeholders to adapt this tool as necessary. Ensure that technical information is accurate; circulate a draft for expert review. </a:t>
            </a:r>
          </a:p>
          <a:p>
            <a:pPr>
              <a:lnSpc>
                <a:spcPct val="100000"/>
              </a:lnSpc>
              <a:spcBef>
                <a:spcPts val="1000"/>
              </a:spcBef>
              <a:buClr>
                <a:schemeClr val="accent4"/>
              </a:buClr>
              <a:buFont typeface="Wingdings" panose="05000000000000000000" pitchFamily="2" charset="2"/>
              <a:buChar char="§"/>
            </a:pPr>
            <a:r>
              <a:rPr lang="en-US" sz="1300" dirty="0"/>
              <a:t>Sections </a:t>
            </a:r>
            <a:r>
              <a:rPr lang="en-US" sz="1300" dirty="0">
                <a:highlight>
                  <a:srgbClr val="FFFF00"/>
                </a:highlight>
              </a:rPr>
              <a:t>highlighted in yellow</a:t>
            </a:r>
            <a:r>
              <a:rPr lang="en-US" sz="1300" dirty="0"/>
              <a:t> indicate considerations for adaptation, including words, phrases, and images, that should be reviewed for appropriateness in your local contexts, policies, and guidance. For example, key populations such as men who have sex with men, female sex workers, trans and gender diverse individuals, and people who inject drugs are highlighted on pages 3, 5, 9, 10, 11, 12, 13, and 14, and these terms can be updated to reflect the local context based on consultations with peer outreach workers who will use this tool. </a:t>
            </a:r>
          </a:p>
          <a:p>
            <a:pPr>
              <a:lnSpc>
                <a:spcPct val="100000"/>
              </a:lnSpc>
              <a:spcBef>
                <a:spcPts val="1000"/>
              </a:spcBef>
              <a:buClr>
                <a:schemeClr val="accent4"/>
              </a:buClr>
              <a:buFont typeface="Wingdings" panose="05000000000000000000" pitchFamily="2" charset="2"/>
              <a:buChar char="§"/>
            </a:pPr>
            <a:r>
              <a:rPr lang="en-US" sz="1300" dirty="0"/>
              <a:t>PrEP options that are not approved or available in your country, program, or context should be removed.</a:t>
            </a:r>
          </a:p>
          <a:p>
            <a:pPr>
              <a:lnSpc>
                <a:spcPct val="100000"/>
              </a:lnSpc>
              <a:spcBef>
                <a:spcPts val="1000"/>
              </a:spcBef>
              <a:buClr>
                <a:schemeClr val="accent4"/>
              </a:buClr>
              <a:buFont typeface="Wingdings" panose="05000000000000000000" pitchFamily="2" charset="2"/>
              <a:buChar char="§"/>
            </a:pPr>
            <a:r>
              <a:rPr lang="en-US" sz="1300" dirty="0"/>
              <a:t>Translation of this tool into local languages is recommended.</a:t>
            </a:r>
          </a:p>
          <a:p>
            <a:pPr>
              <a:lnSpc>
                <a:spcPct val="100000"/>
              </a:lnSpc>
              <a:spcBef>
                <a:spcPts val="1000"/>
              </a:spcBef>
              <a:buClr>
                <a:schemeClr val="accent4"/>
              </a:buClr>
              <a:buFont typeface="Wingdings" panose="05000000000000000000" pitchFamily="2" charset="2"/>
              <a:buChar char="§"/>
            </a:pPr>
            <a:r>
              <a:rPr lang="en-US" sz="1300" dirty="0"/>
              <a:t>Programs can consider tailoring this tool for each key population group (e.g., keeping information that is relevant only for men who have sex with men to be used by their peer educators) to reduce page count. In such cases, adjust the alignment of the page numbers with the references in the text as needed.</a:t>
            </a:r>
          </a:p>
          <a:p>
            <a:pPr marL="401188" lvl="1" indent="0">
              <a:lnSpc>
                <a:spcPct val="100000"/>
              </a:lnSpc>
              <a:spcBef>
                <a:spcPts val="1200"/>
              </a:spcBef>
              <a:buNone/>
            </a:pPr>
            <a:r>
              <a:rPr lang="en-US" sz="1300" dirty="0">
                <a:solidFill>
                  <a:schemeClr val="accent4"/>
                </a:solidFill>
              </a:rPr>
              <a:t>Note: </a:t>
            </a:r>
            <a:r>
              <a:rPr lang="en-US" sz="1300" dirty="0"/>
              <a:t>Injection drug use can occur among men who have sex with men, female sex workers, and transgender people. People who inject drugs may also have sex and may sell sex as well. Consider keeping the language and perhaps removing the label as appropriate.</a:t>
            </a:r>
          </a:p>
        </p:txBody>
      </p:sp>
      <p:sp>
        <p:nvSpPr>
          <p:cNvPr id="4" name="TextBox 3">
            <a:extLst>
              <a:ext uri="{FF2B5EF4-FFF2-40B4-BE49-F238E27FC236}">
                <a16:creationId xmlns:a16="http://schemas.microsoft.com/office/drawing/2014/main" id="{F4B8E4D4-B509-5CB7-BF17-CFE210F40817}"/>
              </a:ext>
            </a:extLst>
          </p:cNvPr>
          <p:cNvSpPr txBox="1"/>
          <p:nvPr/>
        </p:nvSpPr>
        <p:spPr>
          <a:xfrm>
            <a:off x="1239728" y="6757244"/>
            <a:ext cx="8319049" cy="461665"/>
          </a:xfrm>
          <a:prstGeom prst="rect">
            <a:avLst/>
          </a:prstGeom>
          <a:noFill/>
        </p:spPr>
        <p:txBody>
          <a:bodyPr wrap="square" lIns="0" rtlCol="0">
            <a:spAutoFit/>
          </a:bodyPr>
          <a:lstStyle/>
          <a:p>
            <a:r>
              <a:rPr lang="en-US" sz="1200" b="1" dirty="0"/>
              <a:t>Suggested citation: </a:t>
            </a:r>
            <a:r>
              <a:rPr lang="en-US" sz="1200" dirty="0"/>
              <a:t>EpiC project. PrEP booklet of frequently asked questions (FAQs): a peer outreach worker tool. Durham (NC): FHI 360; 2024.</a:t>
            </a:r>
          </a:p>
        </p:txBody>
      </p:sp>
      <p:sp>
        <p:nvSpPr>
          <p:cNvPr id="8" name="Freeform: Shape 7">
            <a:extLst>
              <a:ext uri="{FF2B5EF4-FFF2-40B4-BE49-F238E27FC236}">
                <a16:creationId xmlns:a16="http://schemas.microsoft.com/office/drawing/2014/main" id="{2748843E-C5B6-D36D-B27E-8F64273E712D}"/>
              </a:ext>
            </a:extLst>
          </p:cNvPr>
          <p:cNvSpPr/>
          <p:nvPr/>
        </p:nvSpPr>
        <p:spPr>
          <a:xfrm rot="2700000">
            <a:off x="1273648" y="778030"/>
            <a:ext cx="853559" cy="857040"/>
          </a:xfrm>
          <a:custGeom>
            <a:avLst/>
            <a:gdLst>
              <a:gd name="connsiteX0" fmla="*/ 711369 w 853559"/>
              <a:gd name="connsiteY0" fmla="*/ 108400 h 857040"/>
              <a:gd name="connsiteX1" fmla="*/ 105903 w 853559"/>
              <a:gd name="connsiteY1" fmla="*/ 143870 h 857040"/>
              <a:gd name="connsiteX2" fmla="*/ 80 w 853559"/>
              <a:gd name="connsiteY2" fmla="*/ 381967 h 857040"/>
              <a:gd name="connsiteX3" fmla="*/ 80 w 853559"/>
              <a:gd name="connsiteY3" fmla="*/ 381967 h 857040"/>
              <a:gd name="connsiteX4" fmla="*/ 7700 w 853559"/>
              <a:gd name="connsiteY4" fmla="*/ 395512 h 857040"/>
              <a:gd name="connsiteX5" fmla="*/ 118791 w 853559"/>
              <a:gd name="connsiteY5" fmla="*/ 447537 h 857040"/>
              <a:gd name="connsiteX6" fmla="*/ 125001 w 853559"/>
              <a:gd name="connsiteY6" fmla="*/ 448947 h 857040"/>
              <a:gd name="connsiteX7" fmla="*/ 138098 w 853559"/>
              <a:gd name="connsiteY7" fmla="*/ 435379 h 857040"/>
              <a:gd name="connsiteX8" fmla="*/ 138098 w 853559"/>
              <a:gd name="connsiteY8" fmla="*/ 435355 h 857040"/>
              <a:gd name="connsiteX9" fmla="*/ 282135 w 853559"/>
              <a:gd name="connsiteY9" fmla="*/ 178961 h 857040"/>
              <a:gd name="connsiteX10" fmla="*/ 282135 w 853559"/>
              <a:gd name="connsiteY10" fmla="*/ 178961 h 857040"/>
              <a:gd name="connsiteX11" fmla="*/ 579505 w 853559"/>
              <a:gd name="connsiteY11" fmla="*/ 184466 h 857040"/>
              <a:gd name="connsiteX12" fmla="*/ 526813 w 853559"/>
              <a:gd name="connsiteY12" fmla="*/ 214899 h 857040"/>
              <a:gd name="connsiteX13" fmla="*/ 526813 w 853559"/>
              <a:gd name="connsiteY13" fmla="*/ 214899 h 857040"/>
              <a:gd name="connsiteX14" fmla="*/ 521962 w 853559"/>
              <a:gd name="connsiteY14" fmla="*/ 233123 h 857040"/>
              <a:gd name="connsiteX15" fmla="*/ 527861 w 853559"/>
              <a:gd name="connsiteY15" fmla="*/ 238521 h 857040"/>
              <a:gd name="connsiteX16" fmla="*/ 776911 w 853559"/>
              <a:gd name="connsiteY16" fmla="*/ 355240 h 857040"/>
              <a:gd name="connsiteX17" fmla="*/ 795189 w 853559"/>
              <a:gd name="connsiteY17" fmla="*/ 350280 h 857040"/>
              <a:gd name="connsiteX18" fmla="*/ 796913 w 853559"/>
              <a:gd name="connsiteY18" fmla="*/ 344763 h 857040"/>
              <a:gd name="connsiteX19" fmla="*/ 820545 w 853559"/>
              <a:gd name="connsiteY19" fmla="*/ 69509 h 857040"/>
              <a:gd name="connsiteX20" fmla="*/ 820545 w 853559"/>
              <a:gd name="connsiteY20" fmla="*/ 69509 h 857040"/>
              <a:gd name="connsiteX21" fmla="*/ 818802 w 853559"/>
              <a:gd name="connsiteY21" fmla="*/ 61784 h 857040"/>
              <a:gd name="connsiteX22" fmla="*/ 800609 w 853559"/>
              <a:gd name="connsiteY22" fmla="*/ 56860 h 857040"/>
              <a:gd name="connsiteX23" fmla="*/ 711369 w 853559"/>
              <a:gd name="connsiteY23" fmla="*/ 108400 h 857040"/>
              <a:gd name="connsiteX24" fmla="*/ 117962 w 853559"/>
              <a:gd name="connsiteY24" fmla="*/ 726572 h 857040"/>
              <a:gd name="connsiteX25" fmla="*/ 31722 w 853559"/>
              <a:gd name="connsiteY25" fmla="*/ 776312 h 857040"/>
              <a:gd name="connsiteX26" fmla="*/ 13516 w 853559"/>
              <a:gd name="connsiteY26" fmla="*/ 771397 h 857040"/>
              <a:gd name="connsiteX27" fmla="*/ 11787 w 853559"/>
              <a:gd name="connsiteY27" fmla="*/ 763653 h 857040"/>
              <a:gd name="connsiteX28" fmla="*/ 11787 w 853559"/>
              <a:gd name="connsiteY28" fmla="*/ 763653 h 857040"/>
              <a:gd name="connsiteX29" fmla="*/ 35323 w 853559"/>
              <a:gd name="connsiteY29" fmla="*/ 488447 h 857040"/>
              <a:gd name="connsiteX30" fmla="*/ 49808 w 853559"/>
              <a:gd name="connsiteY30" fmla="*/ 476246 h 857040"/>
              <a:gd name="connsiteX31" fmla="*/ 55325 w 853559"/>
              <a:gd name="connsiteY31" fmla="*/ 477970 h 857040"/>
              <a:gd name="connsiteX32" fmla="*/ 304461 w 853559"/>
              <a:gd name="connsiteY32" fmla="*/ 594632 h 857040"/>
              <a:gd name="connsiteX33" fmla="*/ 310900 w 853559"/>
              <a:gd name="connsiteY33" fmla="*/ 612357 h 857040"/>
              <a:gd name="connsiteX34" fmla="*/ 310900 w 853559"/>
              <a:gd name="connsiteY34" fmla="*/ 612358 h 857040"/>
              <a:gd name="connsiteX35" fmla="*/ 305185 w 853559"/>
              <a:gd name="connsiteY35" fmla="*/ 618463 h 857040"/>
              <a:gd name="connsiteX36" fmla="*/ 245425 w 853559"/>
              <a:gd name="connsiteY36" fmla="*/ 652944 h 857040"/>
              <a:gd name="connsiteX37" fmla="*/ 650778 w 853559"/>
              <a:gd name="connsiteY37" fmla="*/ 608683 h 857040"/>
              <a:gd name="connsiteX38" fmla="*/ 713570 w 853559"/>
              <a:gd name="connsiteY38" fmla="*/ 407589 h 857040"/>
              <a:gd name="connsiteX39" fmla="*/ 725952 w 853559"/>
              <a:gd name="connsiteY39" fmla="*/ 393302 h 857040"/>
              <a:gd name="connsiteX40" fmla="*/ 733401 w 853559"/>
              <a:gd name="connsiteY40" fmla="*/ 394969 h 857040"/>
              <a:gd name="connsiteX41" fmla="*/ 845900 w 853559"/>
              <a:gd name="connsiteY41" fmla="*/ 447661 h 857040"/>
              <a:gd name="connsiteX42" fmla="*/ 853520 w 853559"/>
              <a:gd name="connsiteY42" fmla="*/ 460739 h 857040"/>
              <a:gd name="connsiteX43" fmla="*/ 853520 w 853559"/>
              <a:gd name="connsiteY43" fmla="*/ 460739 h 857040"/>
              <a:gd name="connsiteX44" fmla="*/ 838500 w 853559"/>
              <a:gd name="connsiteY44" fmla="*/ 545083 h 857040"/>
              <a:gd name="connsiteX45" fmla="*/ 640380 w 853559"/>
              <a:gd name="connsiteY45" fmla="*/ 799686 h 857040"/>
              <a:gd name="connsiteX46" fmla="*/ 639560 w 853559"/>
              <a:gd name="connsiteY46" fmla="*/ 800124 h 857040"/>
              <a:gd name="connsiteX47" fmla="*/ 117848 w 853559"/>
              <a:gd name="connsiteY47" fmla="*/ 726515 h 857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53559" h="857040">
                <a:moveTo>
                  <a:pt x="711369" y="108400"/>
                </a:moveTo>
                <a:cubicBezTo>
                  <a:pt x="534380" y="-49000"/>
                  <a:pt x="263304" y="-33120"/>
                  <a:pt x="105903" y="143870"/>
                </a:cubicBezTo>
                <a:cubicBezTo>
                  <a:pt x="46790" y="210340"/>
                  <a:pt x="9808" y="293548"/>
                  <a:pt x="80" y="381967"/>
                </a:cubicBezTo>
                <a:lnTo>
                  <a:pt x="80" y="381967"/>
                </a:lnTo>
                <a:cubicBezTo>
                  <a:pt x="-545" y="387649"/>
                  <a:pt x="2520" y="393096"/>
                  <a:pt x="7700" y="395512"/>
                </a:cubicBezTo>
                <a:lnTo>
                  <a:pt x="118791" y="447537"/>
                </a:lnTo>
                <a:cubicBezTo>
                  <a:pt x="120712" y="448515"/>
                  <a:pt x="122846" y="448999"/>
                  <a:pt x="125001" y="448947"/>
                </a:cubicBezTo>
                <a:cubicBezTo>
                  <a:pt x="132365" y="448817"/>
                  <a:pt x="138228" y="442742"/>
                  <a:pt x="138098" y="435379"/>
                </a:cubicBezTo>
                <a:cubicBezTo>
                  <a:pt x="138098" y="435371"/>
                  <a:pt x="138098" y="435362"/>
                  <a:pt x="138098" y="435355"/>
                </a:cubicBezTo>
                <a:cubicBezTo>
                  <a:pt x="135494" y="329951"/>
                  <a:pt x="190762" y="231569"/>
                  <a:pt x="282135" y="178961"/>
                </a:cubicBezTo>
                <a:lnTo>
                  <a:pt x="282135" y="178961"/>
                </a:lnTo>
                <a:cubicBezTo>
                  <a:pt x="374633" y="125600"/>
                  <a:pt x="489045" y="127718"/>
                  <a:pt x="579505" y="184466"/>
                </a:cubicBezTo>
                <a:lnTo>
                  <a:pt x="526813" y="214899"/>
                </a:lnTo>
                <a:lnTo>
                  <a:pt x="526813" y="214899"/>
                </a:lnTo>
                <a:cubicBezTo>
                  <a:pt x="520441" y="218592"/>
                  <a:pt x="518269" y="226751"/>
                  <a:pt x="521962" y="233123"/>
                </a:cubicBezTo>
                <a:cubicBezTo>
                  <a:pt x="523330" y="235483"/>
                  <a:pt x="525388" y="237367"/>
                  <a:pt x="527861" y="238521"/>
                </a:cubicBezTo>
                <a:lnTo>
                  <a:pt x="776911" y="355240"/>
                </a:lnTo>
                <a:cubicBezTo>
                  <a:pt x="783328" y="358918"/>
                  <a:pt x="791512" y="356697"/>
                  <a:pt x="795189" y="350280"/>
                </a:cubicBezTo>
                <a:cubicBezTo>
                  <a:pt x="796159" y="348588"/>
                  <a:pt x="796748" y="346706"/>
                  <a:pt x="796913" y="344763"/>
                </a:cubicBezTo>
                <a:lnTo>
                  <a:pt x="820545" y="69509"/>
                </a:lnTo>
                <a:lnTo>
                  <a:pt x="820545" y="69509"/>
                </a:lnTo>
                <a:cubicBezTo>
                  <a:pt x="820773" y="66816"/>
                  <a:pt x="820164" y="64119"/>
                  <a:pt x="818802" y="61784"/>
                </a:cubicBezTo>
                <a:cubicBezTo>
                  <a:pt x="815135" y="55404"/>
                  <a:pt x="806994" y="53201"/>
                  <a:pt x="800609" y="56860"/>
                </a:cubicBezTo>
                <a:lnTo>
                  <a:pt x="711369" y="108400"/>
                </a:lnTo>
                <a:close/>
                <a:moveTo>
                  <a:pt x="117962" y="726572"/>
                </a:moveTo>
                <a:lnTo>
                  <a:pt x="31722" y="776312"/>
                </a:lnTo>
                <a:cubicBezTo>
                  <a:pt x="25338" y="779983"/>
                  <a:pt x="17186" y="777782"/>
                  <a:pt x="13516" y="771397"/>
                </a:cubicBezTo>
                <a:cubicBezTo>
                  <a:pt x="12167" y="769051"/>
                  <a:pt x="11564" y="766351"/>
                  <a:pt x="11787" y="763653"/>
                </a:cubicBezTo>
                <a:lnTo>
                  <a:pt x="11787" y="763653"/>
                </a:lnTo>
                <a:lnTo>
                  <a:pt x="35323" y="488447"/>
                </a:lnTo>
                <a:cubicBezTo>
                  <a:pt x="35953" y="481078"/>
                  <a:pt x="42439" y="475615"/>
                  <a:pt x="49808" y="476246"/>
                </a:cubicBezTo>
                <a:cubicBezTo>
                  <a:pt x="51751" y="476411"/>
                  <a:pt x="53634" y="477000"/>
                  <a:pt x="55325" y="477970"/>
                </a:cubicBezTo>
                <a:lnTo>
                  <a:pt x="304461" y="594632"/>
                </a:lnTo>
                <a:cubicBezTo>
                  <a:pt x="311135" y="597749"/>
                  <a:pt x="314017" y="605684"/>
                  <a:pt x="310900" y="612357"/>
                </a:cubicBezTo>
                <a:cubicBezTo>
                  <a:pt x="310900" y="612357"/>
                  <a:pt x="310900" y="612358"/>
                  <a:pt x="310900" y="612358"/>
                </a:cubicBezTo>
                <a:cubicBezTo>
                  <a:pt x="309709" y="614959"/>
                  <a:pt x="307703" y="617102"/>
                  <a:pt x="305185" y="618463"/>
                </a:cubicBezTo>
                <a:lnTo>
                  <a:pt x="245425" y="652944"/>
                </a:lnTo>
                <a:cubicBezTo>
                  <a:pt x="369583" y="752656"/>
                  <a:pt x="551066" y="732841"/>
                  <a:pt x="650778" y="608683"/>
                </a:cubicBezTo>
                <a:cubicBezTo>
                  <a:pt x="696325" y="551971"/>
                  <a:pt x="718753" y="480141"/>
                  <a:pt x="713570" y="407589"/>
                </a:cubicBezTo>
                <a:cubicBezTo>
                  <a:pt x="713062" y="400230"/>
                  <a:pt x="718596" y="393846"/>
                  <a:pt x="725952" y="393302"/>
                </a:cubicBezTo>
                <a:cubicBezTo>
                  <a:pt x="728545" y="393111"/>
                  <a:pt x="731137" y="393691"/>
                  <a:pt x="733401" y="394969"/>
                </a:cubicBezTo>
                <a:lnTo>
                  <a:pt x="845900" y="447661"/>
                </a:lnTo>
                <a:cubicBezTo>
                  <a:pt x="850908" y="450017"/>
                  <a:pt x="853941" y="455221"/>
                  <a:pt x="853520" y="460739"/>
                </a:cubicBezTo>
                <a:lnTo>
                  <a:pt x="853520" y="460739"/>
                </a:lnTo>
                <a:cubicBezTo>
                  <a:pt x="851305" y="489280"/>
                  <a:pt x="846274" y="517532"/>
                  <a:pt x="838500" y="545083"/>
                </a:cubicBezTo>
                <a:cubicBezTo>
                  <a:pt x="808275" y="652583"/>
                  <a:pt x="737158" y="743975"/>
                  <a:pt x="640380" y="799686"/>
                </a:cubicBezTo>
                <a:cubicBezTo>
                  <a:pt x="640113" y="799848"/>
                  <a:pt x="639846" y="799981"/>
                  <a:pt x="639560" y="800124"/>
                </a:cubicBezTo>
                <a:cubicBezTo>
                  <a:pt x="469291" y="897811"/>
                  <a:pt x="254443" y="867497"/>
                  <a:pt x="117848" y="726515"/>
                </a:cubicBezTo>
                <a:close/>
              </a:path>
            </a:pathLst>
          </a:custGeom>
          <a:solidFill>
            <a:schemeClr val="accent2"/>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924747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A9E890-A36C-B494-DB69-5EFE754E994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4DB1A82-B05E-FA87-C168-96E8DBA56D6C}"/>
              </a:ext>
            </a:extLst>
          </p:cNvPr>
          <p:cNvSpPr>
            <a:spLocks noGrp="1"/>
          </p:cNvSpPr>
          <p:nvPr>
            <p:ph type="title"/>
          </p:nvPr>
        </p:nvSpPr>
        <p:spPr>
          <a:xfrm>
            <a:off x="1235075" y="480611"/>
            <a:ext cx="9227165" cy="515773"/>
          </a:xfrm>
        </p:spPr>
        <p:txBody>
          <a:bodyPr>
            <a:noAutofit/>
          </a:bodyPr>
          <a:lstStyle/>
          <a:p>
            <a:r>
              <a:rPr lang="en-US" sz="3200" dirty="0"/>
              <a:t> General FAQs about PrEP (3 of 3)</a:t>
            </a:r>
          </a:p>
        </p:txBody>
      </p:sp>
      <p:sp>
        <p:nvSpPr>
          <p:cNvPr id="6" name="Flowchart: Process 5">
            <a:extLst>
              <a:ext uri="{FF2B5EF4-FFF2-40B4-BE49-F238E27FC236}">
                <a16:creationId xmlns:a16="http://schemas.microsoft.com/office/drawing/2014/main" id="{5E5C1A87-B5D3-14D7-3D01-C972A3736948}"/>
              </a:ext>
            </a:extLst>
          </p:cNvPr>
          <p:cNvSpPr/>
          <p:nvPr/>
        </p:nvSpPr>
        <p:spPr>
          <a:xfrm>
            <a:off x="5544275" y="2364613"/>
            <a:ext cx="3200400" cy="3492178"/>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8"/>
              </a:spcAft>
            </a:pPr>
            <a:r>
              <a:rPr lang="en-US" sz="1400" kern="100" dirty="0">
                <a:latin typeface="+mj-lt"/>
                <a:ea typeface="Aptos" panose="020B0004020202020204" pitchFamily="34" charset="0"/>
                <a:cs typeface="Arial"/>
              </a:rPr>
              <a:t>Oral PrEP, CAB PrEP, and the PrEP ring can all be taken effectively and safely with alcohol or recreational drugs such as heroin and other opioids, cocaine, or meth. However, alcohol consumption may make you forget to take the pills or miss an appointment. Importantly, </a:t>
            </a:r>
            <a:r>
              <a:rPr lang="en-US" sz="1400" kern="100" dirty="0">
                <a:solidFill>
                  <a:schemeClr val="tx1"/>
                </a:solidFill>
                <a:latin typeface="+mj-lt"/>
                <a:ea typeface="Aptos" panose="020B0004020202020204" pitchFamily="34" charset="0"/>
                <a:cs typeface="Arial"/>
              </a:rPr>
              <a:t>only oral PrEP is protective against HIV exposure through injection.</a:t>
            </a:r>
            <a:r>
              <a:rPr lang="en-US" sz="1400" kern="100" dirty="0">
                <a:solidFill>
                  <a:schemeClr val="accent1"/>
                </a:solidFill>
                <a:latin typeface="+mj-lt"/>
                <a:ea typeface="Aptos" panose="020B0004020202020204" pitchFamily="34" charset="0"/>
                <a:cs typeface="Arial"/>
              </a:rPr>
              <a:t> If</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kern="100" dirty="0">
                <a:solidFill>
                  <a:schemeClr val="accent1"/>
                </a:solidFill>
                <a:latin typeface="+mj-lt"/>
                <a:ea typeface="Aptos" panose="020B0004020202020204" pitchFamily="34" charset="0"/>
                <a:cs typeface="Arial"/>
              </a:rPr>
              <a:t>you also inject drugs, refer to page</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kern="100" dirty="0">
                <a:solidFill>
                  <a:schemeClr val="accent1"/>
                </a:solidFill>
                <a:latin typeface="+mj-lt"/>
                <a:ea typeface="Aptos" panose="020B0004020202020204" pitchFamily="34" charset="0"/>
                <a:cs typeface="Arial"/>
              </a:rPr>
              <a:t>14 for more information.</a:t>
            </a:r>
          </a:p>
        </p:txBody>
      </p:sp>
      <p:sp>
        <p:nvSpPr>
          <p:cNvPr id="9" name="Flowchart: Process 8">
            <a:extLst>
              <a:ext uri="{FF2B5EF4-FFF2-40B4-BE49-F238E27FC236}">
                <a16:creationId xmlns:a16="http://schemas.microsoft.com/office/drawing/2014/main" id="{62F44F34-CE10-9763-A03E-1E8E806C870E}"/>
              </a:ext>
            </a:extLst>
          </p:cNvPr>
          <p:cNvSpPr/>
          <p:nvPr/>
        </p:nvSpPr>
        <p:spPr>
          <a:xfrm>
            <a:off x="1946665" y="2358844"/>
            <a:ext cx="3200400" cy="3500415"/>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798513">
              <a:lnSpc>
                <a:spcPct val="114000"/>
              </a:lnSpc>
              <a:spcAft>
                <a:spcPts val="1086"/>
              </a:spcAft>
            </a:pPr>
            <a:r>
              <a:rPr lang="en-US" sz="1400" kern="100" dirty="0">
                <a:latin typeface="+mj-lt"/>
                <a:ea typeface="Arial" panose="020B0604020202020204" pitchFamily="34" charset="0"/>
                <a:cs typeface="Arial"/>
              </a:rPr>
              <a:t>	All PrEP options (oral  	PrEP, CAB PrEP, and the 	PrEP ring) are available to you! Based on what we know so far, the use of gender-affirming hormones does not reduce the effectiveness of CAB </a:t>
            </a:r>
            <a:r>
              <a:rPr lang="en-US" sz="1400" kern="100" dirty="0" err="1">
                <a:latin typeface="+mj-lt"/>
                <a:ea typeface="Arial" panose="020B0604020202020204" pitchFamily="34" charset="0"/>
                <a:cs typeface="Arial"/>
              </a:rPr>
              <a:t>PrEP</a:t>
            </a:r>
            <a:r>
              <a:rPr lang="en-US" sz="1400" kern="100" dirty="0">
                <a:latin typeface="+mj-lt"/>
                <a:ea typeface="Arial" panose="020B0604020202020204" pitchFamily="34" charset="0"/>
                <a:cs typeface="Arial"/>
              </a:rPr>
              <a:t>, and no interactions are expected between gender-affirming hormones and the </a:t>
            </a:r>
            <a:r>
              <a:rPr lang="en-US" sz="1400" kern="100" dirty="0" err="1">
                <a:latin typeface="+mj-lt"/>
                <a:ea typeface="Arial" panose="020B0604020202020204" pitchFamily="34" charset="0"/>
                <a:cs typeface="Arial"/>
              </a:rPr>
              <a:t>PrEP</a:t>
            </a:r>
            <a:r>
              <a:rPr lang="en-US" sz="1400" kern="100" dirty="0">
                <a:latin typeface="+mj-lt"/>
                <a:ea typeface="Arial" panose="020B0604020202020204" pitchFamily="34" charset="0"/>
                <a:cs typeface="Arial"/>
              </a:rPr>
              <a:t> ring. However, you should talk to your provider to explore the best option for you!</a:t>
            </a:r>
            <a:endParaRPr lang="en-US" sz="1400" kern="100" dirty="0">
              <a:solidFill>
                <a:schemeClr val="accent1"/>
              </a:solidFill>
              <a:latin typeface="+mj-lt"/>
              <a:ea typeface="Arial" panose="020B0604020202020204" pitchFamily="34" charset="0"/>
              <a:cs typeface="Arial"/>
            </a:endParaRPr>
          </a:p>
        </p:txBody>
      </p:sp>
      <p:sp>
        <p:nvSpPr>
          <p:cNvPr id="15" name="TextBox 14">
            <a:extLst>
              <a:ext uri="{FF2B5EF4-FFF2-40B4-BE49-F238E27FC236}">
                <a16:creationId xmlns:a16="http://schemas.microsoft.com/office/drawing/2014/main" id="{CA06AC2F-D77E-2249-1A97-02C681E7701B}"/>
              </a:ext>
            </a:extLst>
          </p:cNvPr>
          <p:cNvSpPr txBox="1"/>
          <p:nvPr/>
        </p:nvSpPr>
        <p:spPr>
          <a:xfrm>
            <a:off x="9935425" y="6992456"/>
            <a:ext cx="441664" cy="369332"/>
          </a:xfrm>
          <a:prstGeom prst="rect">
            <a:avLst/>
          </a:prstGeom>
          <a:noFill/>
        </p:spPr>
        <p:txBody>
          <a:bodyPr wrap="square" rtlCol="0">
            <a:spAutoFit/>
          </a:bodyPr>
          <a:lstStyle/>
          <a:p>
            <a:r>
              <a:rPr lang="en-US" b="1" dirty="0">
                <a:solidFill>
                  <a:schemeClr val="accent2"/>
                </a:solidFill>
                <a:latin typeface="+mj-lt"/>
              </a:rPr>
              <a:t>8</a:t>
            </a:r>
          </a:p>
        </p:txBody>
      </p:sp>
      <p:pic>
        <p:nvPicPr>
          <p:cNvPr id="17" name="Graphic 16" descr="Lights On with solid fill">
            <a:extLst>
              <a:ext uri="{FF2B5EF4-FFF2-40B4-BE49-F238E27FC236}">
                <a16:creationId xmlns:a16="http://schemas.microsoft.com/office/drawing/2014/main" id="{86EE7C17-F8E6-D7D2-B73C-2D008EEA7AC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163990" y="2625920"/>
            <a:ext cx="641146" cy="641146"/>
          </a:xfrm>
          <a:prstGeom prst="rect">
            <a:avLst/>
          </a:prstGeom>
        </p:spPr>
      </p:pic>
      <p:pic>
        <p:nvPicPr>
          <p:cNvPr id="22" name="Graphic 21" descr="Chat bubble with solid fill">
            <a:extLst>
              <a:ext uri="{FF2B5EF4-FFF2-40B4-BE49-F238E27FC236}">
                <a16:creationId xmlns:a16="http://schemas.microsoft.com/office/drawing/2014/main" id="{209CC682-B2F2-7F9E-3F09-6AE6F488C39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flipH="1">
            <a:off x="695760" y="421086"/>
            <a:ext cx="662026" cy="662026"/>
          </a:xfrm>
          <a:prstGeom prst="rect">
            <a:avLst/>
          </a:prstGeom>
        </p:spPr>
      </p:pic>
      <p:sp>
        <p:nvSpPr>
          <p:cNvPr id="5" name="Speech Bubble: Rectangle 4">
            <a:extLst>
              <a:ext uri="{FF2B5EF4-FFF2-40B4-BE49-F238E27FC236}">
                <a16:creationId xmlns:a16="http://schemas.microsoft.com/office/drawing/2014/main" id="{FBBB79C6-76A4-EE2D-2FFD-A34647555678}"/>
              </a:ext>
            </a:extLst>
          </p:cNvPr>
          <p:cNvSpPr/>
          <p:nvPr/>
        </p:nvSpPr>
        <p:spPr>
          <a:xfrm>
            <a:off x="5545197" y="1444321"/>
            <a:ext cx="3200400" cy="914400"/>
          </a:xfrm>
          <a:prstGeom prst="wedgeRectCallout">
            <a:avLst>
              <a:gd name="adj1" fmla="val -36773"/>
              <a:gd name="adj2" fmla="val 70076"/>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I use recreational drugs. What options are available for me?</a:t>
            </a:r>
          </a:p>
        </p:txBody>
      </p:sp>
      <p:sp>
        <p:nvSpPr>
          <p:cNvPr id="2" name="Speech Bubble: Rectangle 1">
            <a:extLst>
              <a:ext uri="{FF2B5EF4-FFF2-40B4-BE49-F238E27FC236}">
                <a16:creationId xmlns:a16="http://schemas.microsoft.com/office/drawing/2014/main" id="{85702D9A-0207-C4D8-6668-90A4D21E5EE8}"/>
              </a:ext>
            </a:extLst>
          </p:cNvPr>
          <p:cNvSpPr/>
          <p:nvPr/>
        </p:nvSpPr>
        <p:spPr>
          <a:xfrm>
            <a:off x="1946665" y="1444322"/>
            <a:ext cx="3200400" cy="914400"/>
          </a:xfrm>
          <a:prstGeom prst="wedgeRectCallout">
            <a:avLst>
              <a:gd name="adj1" fmla="val -35570"/>
              <a:gd name="adj2" fmla="val 67550"/>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I'm taking gender-affirming hormones. What options are</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b="1" kern="100" dirty="0">
                <a:solidFill>
                  <a:schemeClr val="bg1"/>
                </a:solidFill>
                <a:latin typeface="Arial" panose="020B0604020202020204" pitchFamily="34" charset="0"/>
                <a:cs typeface="Arial" panose="020B0604020202020204" pitchFamily="34" charset="0"/>
              </a:rPr>
              <a:t>available for me?</a:t>
            </a:r>
          </a:p>
        </p:txBody>
      </p:sp>
      <p:pic>
        <p:nvPicPr>
          <p:cNvPr id="21" name="Graphic 20" descr="Question Mark with solid fill">
            <a:extLst>
              <a:ext uri="{FF2B5EF4-FFF2-40B4-BE49-F238E27FC236}">
                <a16:creationId xmlns:a16="http://schemas.microsoft.com/office/drawing/2014/main" id="{FCC31CD8-F6E7-D4EC-E654-165FF81B077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487881" y="1579781"/>
            <a:ext cx="631752" cy="631752"/>
          </a:xfrm>
          <a:prstGeom prst="rect">
            <a:avLst/>
          </a:prstGeom>
        </p:spPr>
      </p:pic>
    </p:spTree>
    <p:extLst>
      <p:ext uri="{BB962C8B-B14F-4D97-AF65-F5344CB8AC3E}">
        <p14:creationId xmlns:p14="http://schemas.microsoft.com/office/powerpoint/2010/main" val="2696550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B107A79-06BC-2742-3993-EFA8F0FC9A36}"/>
              </a:ext>
            </a:extLst>
          </p:cNvPr>
          <p:cNvGraphicFramePr>
            <a:graphicFrameLocks noGrp="1"/>
          </p:cNvGraphicFramePr>
          <p:nvPr>
            <p:extLst>
              <p:ext uri="{D42A27DB-BD31-4B8C-83A1-F6EECF244321}">
                <p14:modId xmlns:p14="http://schemas.microsoft.com/office/powerpoint/2010/main" val="287337504"/>
              </p:ext>
            </p:extLst>
          </p:nvPr>
        </p:nvGraphicFramePr>
        <p:xfrm>
          <a:off x="4364501" y="4504669"/>
          <a:ext cx="4313586" cy="1341120"/>
        </p:xfrm>
        <a:graphic>
          <a:graphicData uri="http://schemas.openxmlformats.org/drawingml/2006/table">
            <a:tbl>
              <a:tblPr firstRow="1" bandRow="1"/>
              <a:tblGrid>
                <a:gridCol w="1391172">
                  <a:extLst>
                    <a:ext uri="{9D8B030D-6E8A-4147-A177-3AD203B41FA5}">
                      <a16:colId xmlns:a16="http://schemas.microsoft.com/office/drawing/2014/main" val="1248891060"/>
                    </a:ext>
                  </a:extLst>
                </a:gridCol>
                <a:gridCol w="1277604">
                  <a:extLst>
                    <a:ext uri="{9D8B030D-6E8A-4147-A177-3AD203B41FA5}">
                      <a16:colId xmlns:a16="http://schemas.microsoft.com/office/drawing/2014/main" val="3673111083"/>
                    </a:ext>
                  </a:extLst>
                </a:gridCol>
                <a:gridCol w="1644810">
                  <a:extLst>
                    <a:ext uri="{9D8B030D-6E8A-4147-A177-3AD203B41FA5}">
                      <a16:colId xmlns:a16="http://schemas.microsoft.com/office/drawing/2014/main" val="265141427"/>
                    </a:ext>
                  </a:extLst>
                </a:gridCol>
              </a:tblGrid>
              <a:tr h="370840">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Oral PrEP </a:t>
                      </a:r>
                      <a:br>
                        <a:rPr lang="en-US" sz="1000" dirty="0">
                          <a:solidFill>
                            <a:schemeClr val="tx1">
                              <a:lumMod val="75000"/>
                              <a:lumOff val="25000"/>
                            </a:schemeClr>
                          </a:solidFill>
                          <a:latin typeface="Arial Narrow" panose="020B0606020202030204" pitchFamily="34" charset="0"/>
                          <a:cs typeface="Calibri" panose="020F0502020204030204" pitchFamily="34" charset="0"/>
                        </a:rPr>
                      </a:br>
                      <a:r>
                        <a:rPr lang="en-US" sz="1000" dirty="0">
                          <a:solidFill>
                            <a:schemeClr val="tx1">
                              <a:lumMod val="75000"/>
                              <a:lumOff val="25000"/>
                            </a:schemeClr>
                          </a:solidFill>
                          <a:latin typeface="Arial Narrow" panose="020B0606020202030204" pitchFamily="34" charset="0"/>
                          <a:cs typeface="Calibri" panose="020F0502020204030204" pitchFamily="34" charset="0"/>
                        </a:rPr>
                        <a:t>dose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Potential exposure covered by PrEP</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Continuous PrEP taking, with one dose each day </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5324941"/>
                  </a:ext>
                </a:extLst>
              </a:tr>
              <a:tr h="370840">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marL="0" indent="0">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start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 before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potential exposure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covered by</a:t>
                      </a:r>
                      <a:r>
                        <a:rPr lang="en-US" sz="1000" kern="1200" dirty="0">
                          <a:solidFill>
                            <a:schemeClr val="tx1">
                              <a:lumMod val="75000"/>
                              <a:lumOff val="25000"/>
                            </a:schemeClr>
                          </a:solidFill>
                          <a:effectLst/>
                          <a:latin typeface="Arial Narrow" panose="020B0606020202030204" pitchFamily="34" charset="0"/>
                          <a:ea typeface="+mn-ea"/>
                          <a:cs typeface="Calibri" panose="020F0502020204030204" pitchFamily="34" charset="0"/>
                        </a:rPr>
                        <a:t> </a:t>
                      </a: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stop PrEP after last potential exposure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7188173"/>
                  </a:ext>
                </a:extLst>
              </a:tr>
            </a:tbl>
          </a:graphicData>
        </a:graphic>
      </p:graphicFrame>
      <p:grpSp>
        <p:nvGrpSpPr>
          <p:cNvPr id="6" name="Group 5">
            <a:extLst>
              <a:ext uri="{FF2B5EF4-FFF2-40B4-BE49-F238E27FC236}">
                <a16:creationId xmlns:a16="http://schemas.microsoft.com/office/drawing/2014/main" id="{A5495D06-F4D0-71DB-AFB7-53E98D64E430}"/>
              </a:ext>
            </a:extLst>
          </p:cNvPr>
          <p:cNvGrpSpPr/>
          <p:nvPr/>
        </p:nvGrpSpPr>
        <p:grpSpPr>
          <a:xfrm>
            <a:off x="4624140" y="4556074"/>
            <a:ext cx="181230" cy="302211"/>
            <a:chOff x="3036423" y="1297402"/>
            <a:chExt cx="232162" cy="387142"/>
          </a:xfrm>
          <a:solidFill>
            <a:sysClr val="windowText" lastClr="000000">
              <a:lumMod val="50000"/>
              <a:lumOff val="50000"/>
            </a:sysClr>
          </a:solidFill>
        </p:grpSpPr>
        <p:sp>
          <p:nvSpPr>
            <p:cNvPr id="7" name="Freeform: Shape 6">
              <a:extLst>
                <a:ext uri="{FF2B5EF4-FFF2-40B4-BE49-F238E27FC236}">
                  <a16:creationId xmlns:a16="http://schemas.microsoft.com/office/drawing/2014/main" id="{5BDB7916-DD20-7C85-6856-23012A5906D9}"/>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8" name="Freeform: Shape 7">
              <a:extLst>
                <a:ext uri="{FF2B5EF4-FFF2-40B4-BE49-F238E27FC236}">
                  <a16:creationId xmlns:a16="http://schemas.microsoft.com/office/drawing/2014/main" id="{DD5D4BE2-ADB2-EC97-E835-496EC17D4376}"/>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9" name="Rectangle 8">
            <a:extLst>
              <a:ext uri="{FF2B5EF4-FFF2-40B4-BE49-F238E27FC236}">
                <a16:creationId xmlns:a16="http://schemas.microsoft.com/office/drawing/2014/main" id="{62475C3A-F19E-8F96-199E-0C0EE3739543}"/>
              </a:ext>
            </a:extLst>
          </p:cNvPr>
          <p:cNvSpPr/>
          <p:nvPr/>
        </p:nvSpPr>
        <p:spPr>
          <a:xfrm>
            <a:off x="4412612" y="5249853"/>
            <a:ext cx="411480" cy="241371"/>
          </a:xfrm>
          <a:prstGeom prst="rect">
            <a:avLst/>
          </a:prstGeom>
          <a:solidFill>
            <a:schemeClr val="tx2"/>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2407015D-4FB5-C7C5-5EBA-4902CAD55E22}"/>
              </a:ext>
            </a:extLst>
          </p:cNvPr>
          <p:cNvSpPr/>
          <p:nvPr/>
        </p:nvSpPr>
        <p:spPr>
          <a:xfrm>
            <a:off x="5745833" y="4581087"/>
            <a:ext cx="477857" cy="136090"/>
          </a:xfrm>
          <a:prstGeom prst="rect">
            <a:avLst/>
          </a:prstGeom>
          <a:noFill/>
          <a:ln w="12700" cap="flat" cmpd="sng" algn="ctr">
            <a:solidFill>
              <a:schemeClr val="accent1"/>
            </a:solidFill>
            <a:prstDash val="solid"/>
            <a:miter lim="800000"/>
          </a:ln>
          <a:effectLst/>
        </p:spPr>
        <p:txBody>
          <a:bodyPr lIns="45720" tIns="0" rIns="45720" bIns="0" rtlCol="0" anchor="ctr"/>
          <a:lstStyle/>
          <a:p>
            <a:pPr marL="0" marR="0" lvl="0" indent="0" algn="ctr" defTabSz="457200" rtl="0" eaLnBrk="1" fontAlgn="auto" latinLnBrk="0" hangingPunct="1">
              <a:spcBef>
                <a:spcPts val="0"/>
              </a:spcBef>
              <a:spcAft>
                <a:spcPts val="0"/>
              </a:spcAft>
              <a:buClrTx/>
              <a:buSzTx/>
              <a:buFontTx/>
              <a:buNone/>
              <a:tabLst/>
              <a:defRPr/>
            </a:pPr>
            <a:r>
              <a:rPr kumimoji="0" lang="en-US" sz="600" b="1"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rPr>
              <a:t>EXPOSED</a:t>
            </a:r>
          </a:p>
        </p:txBody>
      </p:sp>
      <p:sp>
        <p:nvSpPr>
          <p:cNvPr id="11" name="Rectangle 10">
            <a:extLst>
              <a:ext uri="{FF2B5EF4-FFF2-40B4-BE49-F238E27FC236}">
                <a16:creationId xmlns:a16="http://schemas.microsoft.com/office/drawing/2014/main" id="{B01E325F-AEE0-0762-53E8-190266304F78}"/>
              </a:ext>
            </a:extLst>
          </p:cNvPr>
          <p:cNvSpPr/>
          <p:nvPr/>
        </p:nvSpPr>
        <p:spPr>
          <a:xfrm>
            <a:off x="5790834" y="5249853"/>
            <a:ext cx="411480" cy="241371"/>
          </a:xfrm>
          <a:prstGeom prst="rect">
            <a:avLst/>
          </a:prstGeom>
          <a:solidFill>
            <a:schemeClr val="accent1"/>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7B977B57-F804-195D-00AD-9CB4A79268D2}"/>
              </a:ext>
            </a:extLst>
          </p:cNvPr>
          <p:cNvSpPr/>
          <p:nvPr/>
        </p:nvSpPr>
        <p:spPr>
          <a:xfrm>
            <a:off x="7106885" y="5249853"/>
            <a:ext cx="411480" cy="241371"/>
          </a:xfrm>
          <a:prstGeom prst="rect">
            <a:avLst/>
          </a:prstGeom>
          <a:solidFill>
            <a:schemeClr val="accent4"/>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13" name="Group 12">
            <a:extLst>
              <a:ext uri="{FF2B5EF4-FFF2-40B4-BE49-F238E27FC236}">
                <a16:creationId xmlns:a16="http://schemas.microsoft.com/office/drawing/2014/main" id="{D6F7381E-2D45-9811-B1C8-E22337C9BD0A}"/>
              </a:ext>
            </a:extLst>
          </p:cNvPr>
          <p:cNvGrpSpPr/>
          <p:nvPr/>
        </p:nvGrpSpPr>
        <p:grpSpPr>
          <a:xfrm flipH="1">
            <a:off x="7133500" y="4560105"/>
            <a:ext cx="352710" cy="371064"/>
            <a:chOff x="8518830" y="4647541"/>
            <a:chExt cx="352710" cy="371064"/>
          </a:xfrm>
          <a:solidFill>
            <a:schemeClr val="accent1"/>
          </a:solidFill>
        </p:grpSpPr>
        <p:sp>
          <p:nvSpPr>
            <p:cNvPr id="14" name="Freeform: Shape 13">
              <a:extLst>
                <a:ext uri="{FF2B5EF4-FFF2-40B4-BE49-F238E27FC236}">
                  <a16:creationId xmlns:a16="http://schemas.microsoft.com/office/drawing/2014/main" id="{36699B4C-E822-7E2E-5145-AFEAA8EF2606}"/>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5" name="Freeform: Shape 14">
              <a:extLst>
                <a:ext uri="{FF2B5EF4-FFF2-40B4-BE49-F238E27FC236}">
                  <a16:creationId xmlns:a16="http://schemas.microsoft.com/office/drawing/2014/main" id="{B68BC9BA-CA89-BFB5-5D86-B85F560A498C}"/>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6" name="Freeform: Shape 15">
              <a:extLst>
                <a:ext uri="{FF2B5EF4-FFF2-40B4-BE49-F238E27FC236}">
                  <a16:creationId xmlns:a16="http://schemas.microsoft.com/office/drawing/2014/main" id="{DB9A8FF3-8A1F-AE54-CDA2-CD21A399D16B}"/>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sp>
        <p:nvSpPr>
          <p:cNvPr id="17" name="TextBox 5">
            <a:extLst>
              <a:ext uri="{FF2B5EF4-FFF2-40B4-BE49-F238E27FC236}">
                <a16:creationId xmlns:a16="http://schemas.microsoft.com/office/drawing/2014/main" id="{FB7B1630-54AD-D8E9-45CE-24482669DA69}"/>
              </a:ext>
            </a:extLst>
          </p:cNvPr>
          <p:cNvSpPr txBox="1"/>
          <p:nvPr/>
        </p:nvSpPr>
        <p:spPr>
          <a:xfrm>
            <a:off x="3634139" y="6847619"/>
            <a:ext cx="6526044" cy="215444"/>
          </a:xfrm>
          <a:prstGeom prst="rect">
            <a:avLst/>
          </a:prstGeom>
          <a:noFill/>
        </p:spPr>
        <p:txBody>
          <a:bodyPr wrap="square" rtlCol="0">
            <a:spAutoFit/>
          </a:bodyPr>
          <a:lstStyle/>
          <a:p>
            <a:pPr algn="l" defTabSz="457200" rtl="0">
              <a:spcBef>
                <a:spcPts val="200"/>
              </a:spcBef>
            </a:pPr>
            <a:r>
              <a:rPr lang="en-US" sz="800" kern="1200" spc="-2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rPr>
              <a:t>Source:  World Health Organization. WHO implementation tool for pre-exposure prophylaxis of HIV infection: provider module for oral and long-acting PrEP. Geneva: WHO; 2024. p. 8.</a:t>
            </a:r>
            <a:endParaRPr lang="en-US" sz="800" kern="120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endParaRPr>
          </a:p>
        </p:txBody>
      </p:sp>
      <p:grpSp>
        <p:nvGrpSpPr>
          <p:cNvPr id="18" name="Group 17">
            <a:extLst>
              <a:ext uri="{FF2B5EF4-FFF2-40B4-BE49-F238E27FC236}">
                <a16:creationId xmlns:a16="http://schemas.microsoft.com/office/drawing/2014/main" id="{015C40B6-BA72-F99B-DFA8-EB218D3D5CF8}"/>
              </a:ext>
            </a:extLst>
          </p:cNvPr>
          <p:cNvGrpSpPr/>
          <p:nvPr/>
        </p:nvGrpSpPr>
        <p:grpSpPr>
          <a:xfrm>
            <a:off x="3741033" y="2046121"/>
            <a:ext cx="6425387" cy="2337208"/>
            <a:chOff x="3577016" y="3298584"/>
            <a:chExt cx="6425387" cy="2337208"/>
          </a:xfrm>
        </p:grpSpPr>
        <p:cxnSp>
          <p:nvCxnSpPr>
            <p:cNvPr id="19" name="Straight Connector 18">
              <a:extLst>
                <a:ext uri="{FF2B5EF4-FFF2-40B4-BE49-F238E27FC236}">
                  <a16:creationId xmlns:a16="http://schemas.microsoft.com/office/drawing/2014/main" id="{D5DA4755-F287-C21D-7900-159F43BF7C69}"/>
                </a:ext>
              </a:extLst>
            </p:cNvPr>
            <p:cNvCxnSpPr>
              <a:cxnSpLocks/>
            </p:cNvCxnSpPr>
            <p:nvPr/>
          </p:nvCxnSpPr>
          <p:spPr>
            <a:xfrm>
              <a:off x="4210495" y="5635792"/>
              <a:ext cx="4152408"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8F4FA84C-ED6D-99F2-92A9-2DC810163DC0}"/>
                </a:ext>
              </a:extLst>
            </p:cNvPr>
            <p:cNvGrpSpPr/>
            <p:nvPr/>
          </p:nvGrpSpPr>
          <p:grpSpPr>
            <a:xfrm>
              <a:off x="3764577" y="3298584"/>
              <a:ext cx="232162" cy="387142"/>
              <a:chOff x="2401132" y="1297402"/>
              <a:chExt cx="232162" cy="387142"/>
            </a:xfrm>
            <a:solidFill>
              <a:sysClr val="windowText" lastClr="000000">
                <a:lumMod val="50000"/>
                <a:lumOff val="50000"/>
              </a:sysClr>
            </a:solidFill>
          </p:grpSpPr>
          <p:sp>
            <p:nvSpPr>
              <p:cNvPr id="113" name="Freeform: Shape 112">
                <a:extLst>
                  <a:ext uri="{FF2B5EF4-FFF2-40B4-BE49-F238E27FC236}">
                    <a16:creationId xmlns:a16="http://schemas.microsoft.com/office/drawing/2014/main" id="{159B7329-2881-50FB-9F48-CF1A686FD575}"/>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14" name="Freeform: Shape 113">
                <a:extLst>
                  <a:ext uri="{FF2B5EF4-FFF2-40B4-BE49-F238E27FC236}">
                    <a16:creationId xmlns:a16="http://schemas.microsoft.com/office/drawing/2014/main" id="{2A6D6490-B861-B336-798D-5FCD6130E9A1}"/>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21" name="Group 20">
              <a:extLst>
                <a:ext uri="{FF2B5EF4-FFF2-40B4-BE49-F238E27FC236}">
                  <a16:creationId xmlns:a16="http://schemas.microsoft.com/office/drawing/2014/main" id="{8E275112-A5AE-2E9F-3A7C-60D4D89BEA7B}"/>
                </a:ext>
              </a:extLst>
            </p:cNvPr>
            <p:cNvGrpSpPr/>
            <p:nvPr/>
          </p:nvGrpSpPr>
          <p:grpSpPr>
            <a:xfrm>
              <a:off x="4381320" y="3298584"/>
              <a:ext cx="232162" cy="387142"/>
              <a:chOff x="3036423" y="1297402"/>
              <a:chExt cx="232162" cy="387142"/>
            </a:xfrm>
            <a:solidFill>
              <a:sysClr val="windowText" lastClr="000000">
                <a:lumMod val="50000"/>
                <a:lumOff val="50000"/>
              </a:sysClr>
            </a:solidFill>
          </p:grpSpPr>
          <p:sp>
            <p:nvSpPr>
              <p:cNvPr id="111" name="Freeform: Shape 110">
                <a:extLst>
                  <a:ext uri="{FF2B5EF4-FFF2-40B4-BE49-F238E27FC236}">
                    <a16:creationId xmlns:a16="http://schemas.microsoft.com/office/drawing/2014/main" id="{8617C2B4-1C9A-8A8F-B478-D7309775C3BE}"/>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12" name="Freeform: Shape 111">
                <a:extLst>
                  <a:ext uri="{FF2B5EF4-FFF2-40B4-BE49-F238E27FC236}">
                    <a16:creationId xmlns:a16="http://schemas.microsoft.com/office/drawing/2014/main" id="{3DA91C5E-F8CD-D458-4ADF-374F8DF72145}"/>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22" name="Straight Arrow Connector 21">
              <a:extLst>
                <a:ext uri="{FF2B5EF4-FFF2-40B4-BE49-F238E27FC236}">
                  <a16:creationId xmlns:a16="http://schemas.microsoft.com/office/drawing/2014/main" id="{3C7C5F4F-40EC-13EF-3576-8A641F628D2D}"/>
                </a:ext>
              </a:extLst>
            </p:cNvPr>
            <p:cNvCxnSpPr>
              <a:cxnSpLocks/>
            </p:cNvCxnSpPr>
            <p:nvPr/>
          </p:nvCxnSpPr>
          <p:spPr>
            <a:xfrm>
              <a:off x="3914569" y="373219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23" name="Straight Arrow Connector 22">
              <a:extLst>
                <a:ext uri="{FF2B5EF4-FFF2-40B4-BE49-F238E27FC236}">
                  <a16:creationId xmlns:a16="http://schemas.microsoft.com/office/drawing/2014/main" id="{EF6EFC00-0738-CAEE-1100-B455D58BF8AF}"/>
                </a:ext>
              </a:extLst>
            </p:cNvPr>
            <p:cNvCxnSpPr>
              <a:cxnSpLocks/>
            </p:cNvCxnSpPr>
            <p:nvPr/>
          </p:nvCxnSpPr>
          <p:spPr>
            <a:xfrm>
              <a:off x="4526564" y="373219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24" name="Arrow: Chevron 23">
              <a:extLst>
                <a:ext uri="{FF2B5EF4-FFF2-40B4-BE49-F238E27FC236}">
                  <a16:creationId xmlns:a16="http://schemas.microsoft.com/office/drawing/2014/main" id="{1D6C8A91-BC94-BE3A-E71E-C5B8A7E0A685}"/>
                </a:ext>
              </a:extLst>
            </p:cNvPr>
            <p:cNvSpPr/>
            <p:nvPr/>
          </p:nvSpPr>
          <p:spPr>
            <a:xfrm>
              <a:off x="3577016" y="396490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1</a:t>
              </a:r>
            </a:p>
          </p:txBody>
        </p:sp>
        <p:sp>
          <p:nvSpPr>
            <p:cNvPr id="25" name="Arrow: Chevron 24">
              <a:extLst>
                <a:ext uri="{FF2B5EF4-FFF2-40B4-BE49-F238E27FC236}">
                  <a16:creationId xmlns:a16="http://schemas.microsoft.com/office/drawing/2014/main" id="{07173F62-0295-6344-57F3-5F74A2518EE8}"/>
                </a:ext>
              </a:extLst>
            </p:cNvPr>
            <p:cNvSpPr/>
            <p:nvPr/>
          </p:nvSpPr>
          <p:spPr>
            <a:xfrm>
              <a:off x="4189472" y="396490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2</a:t>
              </a:r>
            </a:p>
          </p:txBody>
        </p:sp>
        <p:sp>
          <p:nvSpPr>
            <p:cNvPr id="26" name="Arrow: Chevron 25">
              <a:extLst>
                <a:ext uri="{FF2B5EF4-FFF2-40B4-BE49-F238E27FC236}">
                  <a16:creationId xmlns:a16="http://schemas.microsoft.com/office/drawing/2014/main" id="{94A87A1F-0B01-4A7C-9AE2-56BC50EDBF7C}"/>
                </a:ext>
              </a:extLst>
            </p:cNvPr>
            <p:cNvSpPr/>
            <p:nvPr/>
          </p:nvSpPr>
          <p:spPr>
            <a:xfrm>
              <a:off x="4801928" y="396490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3</a:t>
              </a:r>
            </a:p>
          </p:txBody>
        </p:sp>
        <p:grpSp>
          <p:nvGrpSpPr>
            <p:cNvPr id="27" name="Group 26">
              <a:extLst>
                <a:ext uri="{FF2B5EF4-FFF2-40B4-BE49-F238E27FC236}">
                  <a16:creationId xmlns:a16="http://schemas.microsoft.com/office/drawing/2014/main" id="{BE09A9E1-6F81-B324-2193-B21E785AFE46}"/>
                </a:ext>
              </a:extLst>
            </p:cNvPr>
            <p:cNvGrpSpPr/>
            <p:nvPr/>
          </p:nvGrpSpPr>
          <p:grpSpPr>
            <a:xfrm>
              <a:off x="4998063" y="3298584"/>
              <a:ext cx="232162" cy="387142"/>
              <a:chOff x="2401132" y="1297402"/>
              <a:chExt cx="232162" cy="387142"/>
            </a:xfrm>
            <a:solidFill>
              <a:sysClr val="windowText" lastClr="000000">
                <a:lumMod val="50000"/>
                <a:lumOff val="50000"/>
              </a:sysClr>
            </a:solidFill>
          </p:grpSpPr>
          <p:sp>
            <p:nvSpPr>
              <p:cNvPr id="109" name="Freeform: Shape 108">
                <a:extLst>
                  <a:ext uri="{FF2B5EF4-FFF2-40B4-BE49-F238E27FC236}">
                    <a16:creationId xmlns:a16="http://schemas.microsoft.com/office/drawing/2014/main" id="{2EAEF74E-94ED-4BD0-F1C1-7481DE293C19}"/>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10" name="Freeform: Shape 109">
                <a:extLst>
                  <a:ext uri="{FF2B5EF4-FFF2-40B4-BE49-F238E27FC236}">
                    <a16:creationId xmlns:a16="http://schemas.microsoft.com/office/drawing/2014/main" id="{7D251B0D-20C3-916F-3092-77950529033E}"/>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28" name="Straight Arrow Connector 27">
              <a:extLst>
                <a:ext uri="{FF2B5EF4-FFF2-40B4-BE49-F238E27FC236}">
                  <a16:creationId xmlns:a16="http://schemas.microsoft.com/office/drawing/2014/main" id="{E3DB69ED-0A9D-98B8-4A3A-34B7CF238C35}"/>
                </a:ext>
              </a:extLst>
            </p:cNvPr>
            <p:cNvCxnSpPr>
              <a:cxnSpLocks/>
            </p:cNvCxnSpPr>
            <p:nvPr/>
          </p:nvCxnSpPr>
          <p:spPr>
            <a:xfrm>
              <a:off x="5138559" y="373219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29" name="Group 28">
              <a:extLst>
                <a:ext uri="{FF2B5EF4-FFF2-40B4-BE49-F238E27FC236}">
                  <a16:creationId xmlns:a16="http://schemas.microsoft.com/office/drawing/2014/main" id="{D8F9DA74-16A1-2B0C-AA88-B1BC2454D7CD}"/>
                </a:ext>
              </a:extLst>
            </p:cNvPr>
            <p:cNvGrpSpPr/>
            <p:nvPr/>
          </p:nvGrpSpPr>
          <p:grpSpPr>
            <a:xfrm>
              <a:off x="5607736" y="3309143"/>
              <a:ext cx="232162" cy="387142"/>
              <a:chOff x="2401132" y="1297402"/>
              <a:chExt cx="232162" cy="387142"/>
            </a:xfrm>
            <a:solidFill>
              <a:sysClr val="windowText" lastClr="000000">
                <a:lumMod val="50000"/>
                <a:lumOff val="50000"/>
              </a:sysClr>
            </a:solidFill>
          </p:grpSpPr>
          <p:sp>
            <p:nvSpPr>
              <p:cNvPr id="107" name="Freeform: Shape 106">
                <a:extLst>
                  <a:ext uri="{FF2B5EF4-FFF2-40B4-BE49-F238E27FC236}">
                    <a16:creationId xmlns:a16="http://schemas.microsoft.com/office/drawing/2014/main" id="{9945A903-B2E2-51A3-E8A4-CD4A53DC0AEB}"/>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08" name="Freeform: Shape 107">
                <a:extLst>
                  <a:ext uri="{FF2B5EF4-FFF2-40B4-BE49-F238E27FC236}">
                    <a16:creationId xmlns:a16="http://schemas.microsoft.com/office/drawing/2014/main" id="{CEBB7FF3-30AF-9B07-48A8-099E10ACDF95}"/>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30" name="Group 29">
              <a:extLst>
                <a:ext uri="{FF2B5EF4-FFF2-40B4-BE49-F238E27FC236}">
                  <a16:creationId xmlns:a16="http://schemas.microsoft.com/office/drawing/2014/main" id="{11ED1FF7-DF33-E7D7-088C-DD0ED4A83668}"/>
                </a:ext>
              </a:extLst>
            </p:cNvPr>
            <p:cNvGrpSpPr/>
            <p:nvPr/>
          </p:nvGrpSpPr>
          <p:grpSpPr>
            <a:xfrm>
              <a:off x="6224479" y="3309143"/>
              <a:ext cx="232162" cy="387142"/>
              <a:chOff x="3036423" y="1297402"/>
              <a:chExt cx="232162" cy="387142"/>
            </a:xfrm>
            <a:solidFill>
              <a:sysClr val="windowText" lastClr="000000">
                <a:lumMod val="50000"/>
                <a:lumOff val="50000"/>
              </a:sysClr>
            </a:solidFill>
          </p:grpSpPr>
          <p:sp>
            <p:nvSpPr>
              <p:cNvPr id="105" name="Freeform: Shape 104">
                <a:extLst>
                  <a:ext uri="{FF2B5EF4-FFF2-40B4-BE49-F238E27FC236}">
                    <a16:creationId xmlns:a16="http://schemas.microsoft.com/office/drawing/2014/main" id="{E65D6F8C-3F1F-267F-6072-B659B7AD6534}"/>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06" name="Freeform: Shape 105">
                <a:extLst>
                  <a:ext uri="{FF2B5EF4-FFF2-40B4-BE49-F238E27FC236}">
                    <a16:creationId xmlns:a16="http://schemas.microsoft.com/office/drawing/2014/main" id="{EFC5C221-D05B-50BB-5182-F7474D7B8F95}"/>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1" name="Straight Arrow Connector 30">
              <a:extLst>
                <a:ext uri="{FF2B5EF4-FFF2-40B4-BE49-F238E27FC236}">
                  <a16:creationId xmlns:a16="http://schemas.microsoft.com/office/drawing/2014/main" id="{12BFC590-7E61-4A3C-5C53-2D2015225124}"/>
                </a:ext>
              </a:extLst>
            </p:cNvPr>
            <p:cNvCxnSpPr>
              <a:cxnSpLocks/>
            </p:cNvCxnSpPr>
            <p:nvPr/>
          </p:nvCxnSpPr>
          <p:spPr>
            <a:xfrm>
              <a:off x="5757728"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32" name="Straight Arrow Connector 31">
              <a:extLst>
                <a:ext uri="{FF2B5EF4-FFF2-40B4-BE49-F238E27FC236}">
                  <a16:creationId xmlns:a16="http://schemas.microsoft.com/office/drawing/2014/main" id="{474E7684-1850-25BE-C10D-37B3DD663B8A}"/>
                </a:ext>
              </a:extLst>
            </p:cNvPr>
            <p:cNvCxnSpPr>
              <a:cxnSpLocks/>
            </p:cNvCxnSpPr>
            <p:nvPr/>
          </p:nvCxnSpPr>
          <p:spPr>
            <a:xfrm>
              <a:off x="6369723"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33" name="Arrow: Chevron 32">
              <a:extLst>
                <a:ext uri="{FF2B5EF4-FFF2-40B4-BE49-F238E27FC236}">
                  <a16:creationId xmlns:a16="http://schemas.microsoft.com/office/drawing/2014/main" id="{1843AFAB-F683-DEF9-5A38-F2A4C8D50167}"/>
                </a:ext>
              </a:extLst>
            </p:cNvPr>
            <p:cNvSpPr/>
            <p:nvPr/>
          </p:nvSpPr>
          <p:spPr>
            <a:xfrm>
              <a:off x="5414384"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4</a:t>
              </a:r>
            </a:p>
          </p:txBody>
        </p:sp>
        <p:sp>
          <p:nvSpPr>
            <p:cNvPr id="34" name="Arrow: Chevron 33">
              <a:extLst>
                <a:ext uri="{FF2B5EF4-FFF2-40B4-BE49-F238E27FC236}">
                  <a16:creationId xmlns:a16="http://schemas.microsoft.com/office/drawing/2014/main" id="{C27F9EE2-F593-5BA4-9501-2C0FBD5414EC}"/>
                </a:ext>
              </a:extLst>
            </p:cNvPr>
            <p:cNvSpPr/>
            <p:nvPr/>
          </p:nvSpPr>
          <p:spPr>
            <a:xfrm>
              <a:off x="6026840"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5</a:t>
              </a:r>
            </a:p>
          </p:txBody>
        </p:sp>
        <p:sp>
          <p:nvSpPr>
            <p:cNvPr id="35" name="Arrow: Chevron 34">
              <a:extLst>
                <a:ext uri="{FF2B5EF4-FFF2-40B4-BE49-F238E27FC236}">
                  <a16:creationId xmlns:a16="http://schemas.microsoft.com/office/drawing/2014/main" id="{4B254F59-CBA1-C333-F85E-22C21FC3AFBF}"/>
                </a:ext>
              </a:extLst>
            </p:cNvPr>
            <p:cNvSpPr/>
            <p:nvPr/>
          </p:nvSpPr>
          <p:spPr>
            <a:xfrm>
              <a:off x="6639296"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6</a:t>
              </a:r>
            </a:p>
          </p:txBody>
        </p:sp>
        <p:grpSp>
          <p:nvGrpSpPr>
            <p:cNvPr id="36" name="Group 35">
              <a:extLst>
                <a:ext uri="{FF2B5EF4-FFF2-40B4-BE49-F238E27FC236}">
                  <a16:creationId xmlns:a16="http://schemas.microsoft.com/office/drawing/2014/main" id="{9A88EA89-9AAD-405C-C901-FC5BF69E9786}"/>
                </a:ext>
              </a:extLst>
            </p:cNvPr>
            <p:cNvGrpSpPr/>
            <p:nvPr/>
          </p:nvGrpSpPr>
          <p:grpSpPr>
            <a:xfrm>
              <a:off x="6841222" y="3309143"/>
              <a:ext cx="232162" cy="387142"/>
              <a:chOff x="2401132" y="1297402"/>
              <a:chExt cx="232162" cy="387142"/>
            </a:xfrm>
            <a:solidFill>
              <a:sysClr val="windowText" lastClr="000000">
                <a:lumMod val="50000"/>
                <a:lumOff val="50000"/>
              </a:sysClr>
            </a:solidFill>
          </p:grpSpPr>
          <p:sp>
            <p:nvSpPr>
              <p:cNvPr id="103" name="Freeform: Shape 102">
                <a:extLst>
                  <a:ext uri="{FF2B5EF4-FFF2-40B4-BE49-F238E27FC236}">
                    <a16:creationId xmlns:a16="http://schemas.microsoft.com/office/drawing/2014/main" id="{58B4C938-F02A-B28E-BD75-ED189222978C}"/>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04" name="Freeform: Shape 103">
                <a:extLst>
                  <a:ext uri="{FF2B5EF4-FFF2-40B4-BE49-F238E27FC236}">
                    <a16:creationId xmlns:a16="http://schemas.microsoft.com/office/drawing/2014/main" id="{D7E06052-29B9-9D70-98E4-538369CDA941}"/>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37" name="Straight Arrow Connector 36">
              <a:extLst>
                <a:ext uri="{FF2B5EF4-FFF2-40B4-BE49-F238E27FC236}">
                  <a16:creationId xmlns:a16="http://schemas.microsoft.com/office/drawing/2014/main" id="{3A4470CD-B3D1-7124-2B89-7B3C52035EE7}"/>
                </a:ext>
              </a:extLst>
            </p:cNvPr>
            <p:cNvCxnSpPr>
              <a:cxnSpLocks/>
            </p:cNvCxnSpPr>
            <p:nvPr/>
          </p:nvCxnSpPr>
          <p:spPr>
            <a:xfrm>
              <a:off x="6981718"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38" name="Arrow: Chevron 37">
              <a:extLst>
                <a:ext uri="{FF2B5EF4-FFF2-40B4-BE49-F238E27FC236}">
                  <a16:creationId xmlns:a16="http://schemas.microsoft.com/office/drawing/2014/main" id="{945F4BE7-9A8B-A030-0882-D0603698859D}"/>
                </a:ext>
              </a:extLst>
            </p:cNvPr>
            <p:cNvSpPr/>
            <p:nvPr/>
          </p:nvSpPr>
          <p:spPr>
            <a:xfrm>
              <a:off x="7251751"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7</a:t>
              </a:r>
            </a:p>
          </p:txBody>
        </p:sp>
        <p:grpSp>
          <p:nvGrpSpPr>
            <p:cNvPr id="39" name="Group 38">
              <a:extLst>
                <a:ext uri="{FF2B5EF4-FFF2-40B4-BE49-F238E27FC236}">
                  <a16:creationId xmlns:a16="http://schemas.microsoft.com/office/drawing/2014/main" id="{E277665F-B09B-9B53-1BD9-DA79379E9416}"/>
                </a:ext>
              </a:extLst>
            </p:cNvPr>
            <p:cNvGrpSpPr/>
            <p:nvPr/>
          </p:nvGrpSpPr>
          <p:grpSpPr>
            <a:xfrm>
              <a:off x="7443278" y="3309143"/>
              <a:ext cx="232162" cy="387142"/>
              <a:chOff x="2401132" y="1297402"/>
              <a:chExt cx="232162" cy="387142"/>
            </a:xfrm>
            <a:solidFill>
              <a:sysClr val="windowText" lastClr="000000">
                <a:lumMod val="50000"/>
                <a:lumOff val="50000"/>
              </a:sysClr>
            </a:solidFill>
          </p:grpSpPr>
          <p:sp>
            <p:nvSpPr>
              <p:cNvPr id="101" name="Freeform: Shape 100">
                <a:extLst>
                  <a:ext uri="{FF2B5EF4-FFF2-40B4-BE49-F238E27FC236}">
                    <a16:creationId xmlns:a16="http://schemas.microsoft.com/office/drawing/2014/main" id="{178BFF8C-981B-3D80-E9B2-422B187DD27C}"/>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02" name="Freeform: Shape 101">
                <a:extLst>
                  <a:ext uri="{FF2B5EF4-FFF2-40B4-BE49-F238E27FC236}">
                    <a16:creationId xmlns:a16="http://schemas.microsoft.com/office/drawing/2014/main" id="{7DF1057E-D592-3820-6E80-4ECC3BF998A8}"/>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40" name="Straight Arrow Connector 39">
              <a:extLst>
                <a:ext uri="{FF2B5EF4-FFF2-40B4-BE49-F238E27FC236}">
                  <a16:creationId xmlns:a16="http://schemas.microsoft.com/office/drawing/2014/main" id="{C2DA91F9-2353-E04F-0C28-371CB51F5B1C}"/>
                </a:ext>
              </a:extLst>
            </p:cNvPr>
            <p:cNvCxnSpPr>
              <a:cxnSpLocks/>
            </p:cNvCxnSpPr>
            <p:nvPr/>
          </p:nvCxnSpPr>
          <p:spPr>
            <a:xfrm>
              <a:off x="7583774"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41" name="Group 40">
              <a:extLst>
                <a:ext uri="{FF2B5EF4-FFF2-40B4-BE49-F238E27FC236}">
                  <a16:creationId xmlns:a16="http://schemas.microsoft.com/office/drawing/2014/main" id="{0F4C6709-39BF-6B5F-EAC6-013ACA221DB6}"/>
                </a:ext>
              </a:extLst>
            </p:cNvPr>
            <p:cNvGrpSpPr/>
            <p:nvPr/>
          </p:nvGrpSpPr>
          <p:grpSpPr>
            <a:xfrm flipH="1">
              <a:off x="7983505" y="4399829"/>
              <a:ext cx="323493" cy="340328"/>
              <a:chOff x="8518830" y="4647541"/>
              <a:chExt cx="352710" cy="371064"/>
            </a:xfrm>
            <a:solidFill>
              <a:schemeClr val="accent1"/>
            </a:solidFill>
          </p:grpSpPr>
          <p:sp>
            <p:nvSpPr>
              <p:cNvPr id="98" name="Freeform: Shape 97">
                <a:extLst>
                  <a:ext uri="{FF2B5EF4-FFF2-40B4-BE49-F238E27FC236}">
                    <a16:creationId xmlns:a16="http://schemas.microsoft.com/office/drawing/2014/main" id="{BFB6EDFB-A162-7600-0EF6-234481362F64}"/>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99" name="Freeform: Shape 98">
                <a:extLst>
                  <a:ext uri="{FF2B5EF4-FFF2-40B4-BE49-F238E27FC236}">
                    <a16:creationId xmlns:a16="http://schemas.microsoft.com/office/drawing/2014/main" id="{3AC7CDF2-B299-86CB-5966-9B48FB7CCC6F}"/>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00" name="Freeform: Shape 99">
                <a:extLst>
                  <a:ext uri="{FF2B5EF4-FFF2-40B4-BE49-F238E27FC236}">
                    <a16:creationId xmlns:a16="http://schemas.microsoft.com/office/drawing/2014/main" id="{0A5ADC0A-6965-83FD-909F-3D881F5FCA2B}"/>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sp>
          <p:nvSpPr>
            <p:cNvPr id="42" name="Arrow: U-Turn 128">
              <a:extLst>
                <a:ext uri="{FF2B5EF4-FFF2-40B4-BE49-F238E27FC236}">
                  <a16:creationId xmlns:a16="http://schemas.microsoft.com/office/drawing/2014/main" id="{CB30F43A-C792-9F44-BE3D-DD09FE730983}"/>
                </a:ext>
              </a:extLst>
            </p:cNvPr>
            <p:cNvSpPr/>
            <p:nvPr/>
          </p:nvSpPr>
          <p:spPr>
            <a:xfrm rot="5400000">
              <a:off x="7556311" y="4329450"/>
              <a:ext cx="1444064" cy="738127"/>
            </a:xfrm>
            <a:custGeom>
              <a:avLst/>
              <a:gdLst>
                <a:gd name="connsiteX0" fmla="*/ 0 w 1441171"/>
                <a:gd name="connsiteY0" fmla="*/ 984169 h 984169"/>
                <a:gd name="connsiteX1" fmla="*/ 0 w 1441171"/>
                <a:gd name="connsiteY1" fmla="*/ 430574 h 984169"/>
                <a:gd name="connsiteX2" fmla="*/ 430574 w 1441171"/>
                <a:gd name="connsiteY2" fmla="*/ 0 h 984169"/>
                <a:gd name="connsiteX3" fmla="*/ 887576 w 1441171"/>
                <a:gd name="connsiteY3" fmla="*/ 0 h 984169"/>
                <a:gd name="connsiteX4" fmla="*/ 1318150 w 1441171"/>
                <a:gd name="connsiteY4" fmla="*/ 430574 h 984169"/>
                <a:gd name="connsiteX5" fmla="*/ 1318150 w 1441171"/>
                <a:gd name="connsiteY5" fmla="*/ 492085 h 984169"/>
                <a:gd name="connsiteX6" fmla="*/ 1441171 w 1441171"/>
                <a:gd name="connsiteY6" fmla="*/ 492085 h 984169"/>
                <a:gd name="connsiteX7" fmla="*/ 1195129 w 1441171"/>
                <a:gd name="connsiteY7" fmla="*/ 738127 h 984169"/>
                <a:gd name="connsiteX8" fmla="*/ 949087 w 1441171"/>
                <a:gd name="connsiteY8" fmla="*/ 492085 h 984169"/>
                <a:gd name="connsiteX9" fmla="*/ 1072108 w 1441171"/>
                <a:gd name="connsiteY9" fmla="*/ 492085 h 984169"/>
                <a:gd name="connsiteX10" fmla="*/ 1072108 w 1441171"/>
                <a:gd name="connsiteY10" fmla="*/ 430574 h 984169"/>
                <a:gd name="connsiteX11" fmla="*/ 887576 w 1441171"/>
                <a:gd name="connsiteY11" fmla="*/ 246042 h 984169"/>
                <a:gd name="connsiteX12" fmla="*/ 430574 w 1441171"/>
                <a:gd name="connsiteY12" fmla="*/ 246042 h 984169"/>
                <a:gd name="connsiteX13" fmla="*/ 246042 w 1441171"/>
                <a:gd name="connsiteY13" fmla="*/ 430574 h 984169"/>
                <a:gd name="connsiteX14" fmla="*/ 246042 w 1441171"/>
                <a:gd name="connsiteY14" fmla="*/ 984169 h 984169"/>
                <a:gd name="connsiteX15" fmla="*/ 0 w 1441171"/>
                <a:gd name="connsiteY15" fmla="*/ 984169 h 984169"/>
                <a:gd name="connsiteX0" fmla="*/ 0 w 1444064"/>
                <a:gd name="connsiteY0" fmla="*/ 735313 h 984169"/>
                <a:gd name="connsiteX1" fmla="*/ 2893 w 1444064"/>
                <a:gd name="connsiteY1" fmla="*/ 430574 h 984169"/>
                <a:gd name="connsiteX2" fmla="*/ 433467 w 1444064"/>
                <a:gd name="connsiteY2" fmla="*/ 0 h 984169"/>
                <a:gd name="connsiteX3" fmla="*/ 890469 w 1444064"/>
                <a:gd name="connsiteY3" fmla="*/ 0 h 984169"/>
                <a:gd name="connsiteX4" fmla="*/ 1321043 w 1444064"/>
                <a:gd name="connsiteY4" fmla="*/ 430574 h 984169"/>
                <a:gd name="connsiteX5" fmla="*/ 1321043 w 1444064"/>
                <a:gd name="connsiteY5" fmla="*/ 492085 h 984169"/>
                <a:gd name="connsiteX6" fmla="*/ 1444064 w 1444064"/>
                <a:gd name="connsiteY6" fmla="*/ 492085 h 984169"/>
                <a:gd name="connsiteX7" fmla="*/ 1198022 w 1444064"/>
                <a:gd name="connsiteY7" fmla="*/ 738127 h 984169"/>
                <a:gd name="connsiteX8" fmla="*/ 951980 w 1444064"/>
                <a:gd name="connsiteY8" fmla="*/ 492085 h 984169"/>
                <a:gd name="connsiteX9" fmla="*/ 1075001 w 1444064"/>
                <a:gd name="connsiteY9" fmla="*/ 492085 h 984169"/>
                <a:gd name="connsiteX10" fmla="*/ 1075001 w 1444064"/>
                <a:gd name="connsiteY10" fmla="*/ 430574 h 984169"/>
                <a:gd name="connsiteX11" fmla="*/ 890469 w 1444064"/>
                <a:gd name="connsiteY11" fmla="*/ 246042 h 984169"/>
                <a:gd name="connsiteX12" fmla="*/ 433467 w 1444064"/>
                <a:gd name="connsiteY12" fmla="*/ 246042 h 984169"/>
                <a:gd name="connsiteX13" fmla="*/ 248935 w 1444064"/>
                <a:gd name="connsiteY13" fmla="*/ 430574 h 984169"/>
                <a:gd name="connsiteX14" fmla="*/ 248935 w 1444064"/>
                <a:gd name="connsiteY14" fmla="*/ 984169 h 984169"/>
                <a:gd name="connsiteX15" fmla="*/ 0 w 1444064"/>
                <a:gd name="connsiteY15" fmla="*/ 735313 h 984169"/>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8938 w 1444064"/>
                <a:gd name="connsiteY14" fmla="*/ 732420 h 738127"/>
                <a:gd name="connsiteX15" fmla="*/ 0 w 1444064"/>
                <a:gd name="connsiteY15" fmla="*/ 735313 h 738127"/>
                <a:gd name="connsiteX0" fmla="*/ 0 w 1444064"/>
                <a:gd name="connsiteY0" fmla="*/ 735313 h 746888"/>
                <a:gd name="connsiteX1" fmla="*/ 2893 w 1444064"/>
                <a:gd name="connsiteY1" fmla="*/ 430574 h 746888"/>
                <a:gd name="connsiteX2" fmla="*/ 433467 w 1444064"/>
                <a:gd name="connsiteY2" fmla="*/ 0 h 746888"/>
                <a:gd name="connsiteX3" fmla="*/ 890469 w 1444064"/>
                <a:gd name="connsiteY3" fmla="*/ 0 h 746888"/>
                <a:gd name="connsiteX4" fmla="*/ 1321043 w 1444064"/>
                <a:gd name="connsiteY4" fmla="*/ 430574 h 746888"/>
                <a:gd name="connsiteX5" fmla="*/ 1321043 w 1444064"/>
                <a:gd name="connsiteY5" fmla="*/ 492085 h 746888"/>
                <a:gd name="connsiteX6" fmla="*/ 1444064 w 1444064"/>
                <a:gd name="connsiteY6" fmla="*/ 492085 h 746888"/>
                <a:gd name="connsiteX7" fmla="*/ 1198022 w 1444064"/>
                <a:gd name="connsiteY7" fmla="*/ 738127 h 746888"/>
                <a:gd name="connsiteX8" fmla="*/ 951980 w 1444064"/>
                <a:gd name="connsiteY8" fmla="*/ 492085 h 746888"/>
                <a:gd name="connsiteX9" fmla="*/ 1075001 w 1444064"/>
                <a:gd name="connsiteY9" fmla="*/ 492085 h 746888"/>
                <a:gd name="connsiteX10" fmla="*/ 1075001 w 1444064"/>
                <a:gd name="connsiteY10" fmla="*/ 430574 h 746888"/>
                <a:gd name="connsiteX11" fmla="*/ 890469 w 1444064"/>
                <a:gd name="connsiteY11" fmla="*/ 246042 h 746888"/>
                <a:gd name="connsiteX12" fmla="*/ 433467 w 1444064"/>
                <a:gd name="connsiteY12" fmla="*/ 246042 h 746888"/>
                <a:gd name="connsiteX13" fmla="*/ 248935 w 1444064"/>
                <a:gd name="connsiteY13" fmla="*/ 430574 h 746888"/>
                <a:gd name="connsiteX14" fmla="*/ 240260 w 1444064"/>
                <a:gd name="connsiteY14" fmla="*/ 746888 h 746888"/>
                <a:gd name="connsiteX15" fmla="*/ 0 w 1444064"/>
                <a:gd name="connsiteY15" fmla="*/ 735313 h 746888"/>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0 w 1444064"/>
                <a:gd name="connsiteY14" fmla="*/ 732420 h 738127"/>
                <a:gd name="connsiteX15" fmla="*/ 0 w 1444064"/>
                <a:gd name="connsiteY15" fmla="*/ 735313 h 738127"/>
                <a:gd name="connsiteX0" fmla="*/ 0 w 1444064"/>
                <a:gd name="connsiteY0" fmla="*/ 735313 h 743995"/>
                <a:gd name="connsiteX1" fmla="*/ 2893 w 1444064"/>
                <a:gd name="connsiteY1" fmla="*/ 430574 h 743995"/>
                <a:gd name="connsiteX2" fmla="*/ 433467 w 1444064"/>
                <a:gd name="connsiteY2" fmla="*/ 0 h 743995"/>
                <a:gd name="connsiteX3" fmla="*/ 890469 w 1444064"/>
                <a:gd name="connsiteY3" fmla="*/ 0 h 743995"/>
                <a:gd name="connsiteX4" fmla="*/ 1321043 w 1444064"/>
                <a:gd name="connsiteY4" fmla="*/ 430574 h 743995"/>
                <a:gd name="connsiteX5" fmla="*/ 1321043 w 1444064"/>
                <a:gd name="connsiteY5" fmla="*/ 492085 h 743995"/>
                <a:gd name="connsiteX6" fmla="*/ 1444064 w 1444064"/>
                <a:gd name="connsiteY6" fmla="*/ 492085 h 743995"/>
                <a:gd name="connsiteX7" fmla="*/ 1198022 w 1444064"/>
                <a:gd name="connsiteY7" fmla="*/ 738127 h 743995"/>
                <a:gd name="connsiteX8" fmla="*/ 951980 w 1444064"/>
                <a:gd name="connsiteY8" fmla="*/ 492085 h 743995"/>
                <a:gd name="connsiteX9" fmla="*/ 1075001 w 1444064"/>
                <a:gd name="connsiteY9" fmla="*/ 492085 h 743995"/>
                <a:gd name="connsiteX10" fmla="*/ 1075001 w 1444064"/>
                <a:gd name="connsiteY10" fmla="*/ 430574 h 743995"/>
                <a:gd name="connsiteX11" fmla="*/ 890469 w 1444064"/>
                <a:gd name="connsiteY11" fmla="*/ 246042 h 743995"/>
                <a:gd name="connsiteX12" fmla="*/ 433467 w 1444064"/>
                <a:gd name="connsiteY12" fmla="*/ 246042 h 743995"/>
                <a:gd name="connsiteX13" fmla="*/ 248935 w 1444064"/>
                <a:gd name="connsiteY13" fmla="*/ 430574 h 743995"/>
                <a:gd name="connsiteX14" fmla="*/ 237369 w 1444064"/>
                <a:gd name="connsiteY14" fmla="*/ 743995 h 743995"/>
                <a:gd name="connsiteX15" fmla="*/ 0 w 1444064"/>
                <a:gd name="connsiteY15" fmla="*/ 735313 h 743995"/>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0 w 1444064"/>
                <a:gd name="connsiteY15" fmla="*/ 735313 h 738127"/>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104982 w 1444064"/>
                <a:gd name="connsiteY15" fmla="*/ 736890 h 738127"/>
                <a:gd name="connsiteX16" fmla="*/ 0 w 1444064"/>
                <a:gd name="connsiteY16" fmla="*/ 735313 h 738127"/>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119272 w 1444064"/>
                <a:gd name="connsiteY15" fmla="*/ 736890 h 738127"/>
                <a:gd name="connsiteX16" fmla="*/ 0 w 1444064"/>
                <a:gd name="connsiteY16" fmla="*/ 735313 h 738127"/>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126419 w 1444064"/>
                <a:gd name="connsiteY15" fmla="*/ 646403 h 738127"/>
                <a:gd name="connsiteX16" fmla="*/ 0 w 1444064"/>
                <a:gd name="connsiteY16" fmla="*/ 735313 h 738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444064" h="738127">
                  <a:moveTo>
                    <a:pt x="0" y="735313"/>
                  </a:moveTo>
                  <a:cubicBezTo>
                    <a:pt x="0" y="550781"/>
                    <a:pt x="2893" y="615106"/>
                    <a:pt x="2893" y="430574"/>
                  </a:cubicBezTo>
                  <a:cubicBezTo>
                    <a:pt x="2893" y="192775"/>
                    <a:pt x="195668" y="0"/>
                    <a:pt x="433467" y="0"/>
                  </a:cubicBezTo>
                  <a:lnTo>
                    <a:pt x="890469" y="0"/>
                  </a:lnTo>
                  <a:cubicBezTo>
                    <a:pt x="1128268" y="0"/>
                    <a:pt x="1321043" y="192775"/>
                    <a:pt x="1321043" y="430574"/>
                  </a:cubicBezTo>
                  <a:lnTo>
                    <a:pt x="1321043" y="492085"/>
                  </a:lnTo>
                  <a:lnTo>
                    <a:pt x="1444064" y="492085"/>
                  </a:lnTo>
                  <a:lnTo>
                    <a:pt x="1198022" y="738127"/>
                  </a:lnTo>
                  <a:lnTo>
                    <a:pt x="951980" y="492085"/>
                  </a:lnTo>
                  <a:lnTo>
                    <a:pt x="1075001" y="492085"/>
                  </a:lnTo>
                  <a:lnTo>
                    <a:pt x="1075001" y="430574"/>
                  </a:lnTo>
                  <a:cubicBezTo>
                    <a:pt x="1075001" y="328660"/>
                    <a:pt x="992383" y="246042"/>
                    <a:pt x="890469" y="246042"/>
                  </a:cubicBezTo>
                  <a:lnTo>
                    <a:pt x="433467" y="246042"/>
                  </a:lnTo>
                  <a:cubicBezTo>
                    <a:pt x="331553" y="246042"/>
                    <a:pt x="248935" y="328660"/>
                    <a:pt x="248935" y="430574"/>
                  </a:cubicBezTo>
                  <a:cubicBezTo>
                    <a:pt x="248936" y="531189"/>
                    <a:pt x="240264" y="634699"/>
                    <a:pt x="240265" y="735314"/>
                  </a:cubicBezTo>
                  <a:lnTo>
                    <a:pt x="126419" y="646403"/>
                  </a:lnTo>
                  <a:lnTo>
                    <a:pt x="0" y="735313"/>
                  </a:lnTo>
                  <a:close/>
                </a:path>
              </a:pathLst>
            </a:custGeom>
            <a:solidFill>
              <a:schemeClr val="accent1"/>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prstClr val="white"/>
                </a:solidFill>
                <a:effectLst/>
                <a:uLnTx/>
                <a:uFillTx/>
                <a:latin typeface="+mn-lt"/>
                <a:ea typeface="+mn-ea"/>
                <a:cs typeface="+mn-cs"/>
              </a:endParaRPr>
            </a:p>
          </p:txBody>
        </p:sp>
        <p:grpSp>
          <p:nvGrpSpPr>
            <p:cNvPr id="43" name="Group 42">
              <a:extLst>
                <a:ext uri="{FF2B5EF4-FFF2-40B4-BE49-F238E27FC236}">
                  <a16:creationId xmlns:a16="http://schemas.microsoft.com/office/drawing/2014/main" id="{EAE6F8AA-BB29-203C-1CAA-53B31D184112}"/>
                </a:ext>
              </a:extLst>
            </p:cNvPr>
            <p:cNvGrpSpPr/>
            <p:nvPr/>
          </p:nvGrpSpPr>
          <p:grpSpPr>
            <a:xfrm>
              <a:off x="7448827" y="4376820"/>
              <a:ext cx="232162" cy="387142"/>
              <a:chOff x="3036423" y="1297402"/>
              <a:chExt cx="232162" cy="387142"/>
            </a:xfrm>
            <a:solidFill>
              <a:sysClr val="windowText" lastClr="000000">
                <a:lumMod val="50000"/>
                <a:lumOff val="50000"/>
              </a:sysClr>
            </a:solidFill>
          </p:grpSpPr>
          <p:sp>
            <p:nvSpPr>
              <p:cNvPr id="96" name="Freeform: Shape 95">
                <a:extLst>
                  <a:ext uri="{FF2B5EF4-FFF2-40B4-BE49-F238E27FC236}">
                    <a16:creationId xmlns:a16="http://schemas.microsoft.com/office/drawing/2014/main" id="{B813A4B5-3AEB-73C9-4637-7901896B2F77}"/>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97" name="Freeform: Shape 96">
                <a:extLst>
                  <a:ext uri="{FF2B5EF4-FFF2-40B4-BE49-F238E27FC236}">
                    <a16:creationId xmlns:a16="http://schemas.microsoft.com/office/drawing/2014/main" id="{767B35CC-1D6B-29BD-A3BE-E06295322176}"/>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44" name="Straight Arrow Connector 43">
              <a:extLst>
                <a:ext uri="{FF2B5EF4-FFF2-40B4-BE49-F238E27FC236}">
                  <a16:creationId xmlns:a16="http://schemas.microsoft.com/office/drawing/2014/main" id="{64FB6D93-3FF2-CC6E-7704-181F9913EB87}"/>
                </a:ext>
              </a:extLst>
            </p:cNvPr>
            <p:cNvCxnSpPr>
              <a:cxnSpLocks/>
            </p:cNvCxnSpPr>
            <p:nvPr/>
          </p:nvCxnSpPr>
          <p:spPr>
            <a:xfrm>
              <a:off x="7579743" y="4810426"/>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45" name="Group 44">
              <a:extLst>
                <a:ext uri="{FF2B5EF4-FFF2-40B4-BE49-F238E27FC236}">
                  <a16:creationId xmlns:a16="http://schemas.microsoft.com/office/drawing/2014/main" id="{550F204A-370A-0518-5F11-FF9532341449}"/>
                </a:ext>
              </a:extLst>
            </p:cNvPr>
            <p:cNvGrpSpPr/>
            <p:nvPr/>
          </p:nvGrpSpPr>
          <p:grpSpPr>
            <a:xfrm>
              <a:off x="7241661" y="5046163"/>
              <a:ext cx="668354" cy="246043"/>
              <a:chOff x="6536479" y="2335291"/>
              <a:chExt cx="668354" cy="246043"/>
            </a:xfrm>
            <a:solidFill>
              <a:schemeClr val="accent4"/>
            </a:solidFill>
          </p:grpSpPr>
          <p:sp>
            <p:nvSpPr>
              <p:cNvPr id="94" name="Arrow: Chevron 93">
                <a:extLst>
                  <a:ext uri="{FF2B5EF4-FFF2-40B4-BE49-F238E27FC236}">
                    <a16:creationId xmlns:a16="http://schemas.microsoft.com/office/drawing/2014/main" id="{80303585-E753-D8E5-61E0-F86DE3111238}"/>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95" name="Rectangle 94">
                <a:extLst>
                  <a:ext uri="{FF2B5EF4-FFF2-40B4-BE49-F238E27FC236}">
                    <a16:creationId xmlns:a16="http://schemas.microsoft.com/office/drawing/2014/main" id="{CC384A0D-AC53-D0D1-4606-04CA9FAEAF0E}"/>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1</a:t>
                </a:r>
              </a:p>
            </p:txBody>
          </p:sp>
        </p:grpSp>
        <p:grpSp>
          <p:nvGrpSpPr>
            <p:cNvPr id="46" name="Group 45">
              <a:extLst>
                <a:ext uri="{FF2B5EF4-FFF2-40B4-BE49-F238E27FC236}">
                  <a16:creationId xmlns:a16="http://schemas.microsoft.com/office/drawing/2014/main" id="{C77F34D2-5678-17BE-516A-10D16DBB7EEF}"/>
                </a:ext>
              </a:extLst>
            </p:cNvPr>
            <p:cNvGrpSpPr/>
            <p:nvPr/>
          </p:nvGrpSpPr>
          <p:grpSpPr>
            <a:xfrm>
              <a:off x="6839139" y="4377598"/>
              <a:ext cx="232162" cy="387142"/>
              <a:chOff x="3036423" y="1297402"/>
              <a:chExt cx="232162" cy="387142"/>
            </a:xfrm>
            <a:solidFill>
              <a:sysClr val="windowText" lastClr="000000">
                <a:lumMod val="50000"/>
                <a:lumOff val="50000"/>
              </a:sysClr>
            </a:solidFill>
          </p:grpSpPr>
          <p:sp>
            <p:nvSpPr>
              <p:cNvPr id="92" name="Freeform: Shape 91">
                <a:extLst>
                  <a:ext uri="{FF2B5EF4-FFF2-40B4-BE49-F238E27FC236}">
                    <a16:creationId xmlns:a16="http://schemas.microsoft.com/office/drawing/2014/main" id="{C0033549-310E-A9AF-E9B3-E4C9034FFD88}"/>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93" name="Freeform: Shape 92">
                <a:extLst>
                  <a:ext uri="{FF2B5EF4-FFF2-40B4-BE49-F238E27FC236}">
                    <a16:creationId xmlns:a16="http://schemas.microsoft.com/office/drawing/2014/main" id="{8C932FC0-6175-3333-321C-35014388C2B0}"/>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47" name="Straight Arrow Connector 46">
              <a:extLst>
                <a:ext uri="{FF2B5EF4-FFF2-40B4-BE49-F238E27FC236}">
                  <a16:creationId xmlns:a16="http://schemas.microsoft.com/office/drawing/2014/main" id="{AC80F9C5-2837-A73E-3C2F-BFA3C868F7F6}"/>
                </a:ext>
              </a:extLst>
            </p:cNvPr>
            <p:cNvCxnSpPr>
              <a:cxnSpLocks/>
            </p:cNvCxnSpPr>
            <p:nvPr/>
          </p:nvCxnSpPr>
          <p:spPr>
            <a:xfrm>
              <a:off x="6969278" y="4811204"/>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48" name="Group 47">
              <a:extLst>
                <a:ext uri="{FF2B5EF4-FFF2-40B4-BE49-F238E27FC236}">
                  <a16:creationId xmlns:a16="http://schemas.microsoft.com/office/drawing/2014/main" id="{EADD1697-F120-675D-5760-608B0BFC6875}"/>
                </a:ext>
              </a:extLst>
            </p:cNvPr>
            <p:cNvGrpSpPr/>
            <p:nvPr/>
          </p:nvGrpSpPr>
          <p:grpSpPr>
            <a:xfrm>
              <a:off x="6633589" y="5046941"/>
              <a:ext cx="668354" cy="246043"/>
              <a:chOff x="6536479" y="2335291"/>
              <a:chExt cx="668354" cy="246043"/>
            </a:xfrm>
            <a:solidFill>
              <a:schemeClr val="accent4"/>
            </a:solidFill>
          </p:grpSpPr>
          <p:sp>
            <p:nvSpPr>
              <p:cNvPr id="90" name="Arrow: Chevron 89">
                <a:extLst>
                  <a:ext uri="{FF2B5EF4-FFF2-40B4-BE49-F238E27FC236}">
                    <a16:creationId xmlns:a16="http://schemas.microsoft.com/office/drawing/2014/main" id="{9E27EF09-335D-DBCE-1E8D-66CEB479118F}"/>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91" name="Rectangle 90">
                <a:extLst>
                  <a:ext uri="{FF2B5EF4-FFF2-40B4-BE49-F238E27FC236}">
                    <a16:creationId xmlns:a16="http://schemas.microsoft.com/office/drawing/2014/main" id="{B0BBF318-CADA-6881-6716-8BEE3BC844C2}"/>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2</a:t>
                </a:r>
              </a:p>
            </p:txBody>
          </p:sp>
        </p:grpSp>
        <p:grpSp>
          <p:nvGrpSpPr>
            <p:cNvPr id="49" name="Group 48">
              <a:extLst>
                <a:ext uri="{FF2B5EF4-FFF2-40B4-BE49-F238E27FC236}">
                  <a16:creationId xmlns:a16="http://schemas.microsoft.com/office/drawing/2014/main" id="{DB12F6EE-380A-8F8E-EBEA-0542F9CF00C0}"/>
                </a:ext>
              </a:extLst>
            </p:cNvPr>
            <p:cNvGrpSpPr/>
            <p:nvPr/>
          </p:nvGrpSpPr>
          <p:grpSpPr>
            <a:xfrm>
              <a:off x="6229451" y="4379095"/>
              <a:ext cx="232162" cy="387142"/>
              <a:chOff x="3036423" y="1297402"/>
              <a:chExt cx="232162" cy="387142"/>
            </a:xfrm>
            <a:solidFill>
              <a:sysClr val="windowText" lastClr="000000">
                <a:lumMod val="50000"/>
                <a:lumOff val="50000"/>
              </a:sysClr>
            </a:solidFill>
          </p:grpSpPr>
          <p:sp>
            <p:nvSpPr>
              <p:cNvPr id="88" name="Freeform: Shape 87">
                <a:extLst>
                  <a:ext uri="{FF2B5EF4-FFF2-40B4-BE49-F238E27FC236}">
                    <a16:creationId xmlns:a16="http://schemas.microsoft.com/office/drawing/2014/main" id="{6D23534F-8DEF-C520-8C16-3DEE05D300CC}"/>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89" name="Freeform: Shape 88">
                <a:extLst>
                  <a:ext uri="{FF2B5EF4-FFF2-40B4-BE49-F238E27FC236}">
                    <a16:creationId xmlns:a16="http://schemas.microsoft.com/office/drawing/2014/main" id="{A8C35D9D-6AD3-829F-2E9F-868D719CA6F1}"/>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50" name="Straight Arrow Connector 49">
              <a:extLst>
                <a:ext uri="{FF2B5EF4-FFF2-40B4-BE49-F238E27FC236}">
                  <a16:creationId xmlns:a16="http://schemas.microsoft.com/office/drawing/2014/main" id="{0C8F5AE5-DA4F-4047-17C3-65462D298059}"/>
                </a:ext>
              </a:extLst>
            </p:cNvPr>
            <p:cNvCxnSpPr>
              <a:cxnSpLocks/>
            </p:cNvCxnSpPr>
            <p:nvPr/>
          </p:nvCxnSpPr>
          <p:spPr>
            <a:xfrm>
              <a:off x="6358813" y="481270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51" name="Group 50">
              <a:extLst>
                <a:ext uri="{FF2B5EF4-FFF2-40B4-BE49-F238E27FC236}">
                  <a16:creationId xmlns:a16="http://schemas.microsoft.com/office/drawing/2014/main" id="{1B150146-74D6-0827-0979-62421037A306}"/>
                </a:ext>
              </a:extLst>
            </p:cNvPr>
            <p:cNvGrpSpPr/>
            <p:nvPr/>
          </p:nvGrpSpPr>
          <p:grpSpPr>
            <a:xfrm>
              <a:off x="6025516" y="5048438"/>
              <a:ext cx="668354" cy="246043"/>
              <a:chOff x="6536479" y="2335291"/>
              <a:chExt cx="668354" cy="246043"/>
            </a:xfrm>
            <a:solidFill>
              <a:schemeClr val="accent4"/>
            </a:solidFill>
          </p:grpSpPr>
          <p:sp>
            <p:nvSpPr>
              <p:cNvPr id="86" name="Arrow: Chevron 85">
                <a:extLst>
                  <a:ext uri="{FF2B5EF4-FFF2-40B4-BE49-F238E27FC236}">
                    <a16:creationId xmlns:a16="http://schemas.microsoft.com/office/drawing/2014/main" id="{8625149C-8C62-E4AA-0BA1-904A2D2BEBF9}"/>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87" name="Rectangle 86">
                <a:extLst>
                  <a:ext uri="{FF2B5EF4-FFF2-40B4-BE49-F238E27FC236}">
                    <a16:creationId xmlns:a16="http://schemas.microsoft.com/office/drawing/2014/main" id="{EF251C3E-6E9C-9AF8-BCBA-2B6B0311A8DA}"/>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3</a:t>
                </a:r>
              </a:p>
            </p:txBody>
          </p:sp>
        </p:grpSp>
        <p:grpSp>
          <p:nvGrpSpPr>
            <p:cNvPr id="52" name="Group 51">
              <a:extLst>
                <a:ext uri="{FF2B5EF4-FFF2-40B4-BE49-F238E27FC236}">
                  <a16:creationId xmlns:a16="http://schemas.microsoft.com/office/drawing/2014/main" id="{02B89C28-6596-E48A-E99C-46DC1BA7E96C}"/>
                </a:ext>
              </a:extLst>
            </p:cNvPr>
            <p:cNvGrpSpPr/>
            <p:nvPr/>
          </p:nvGrpSpPr>
          <p:grpSpPr>
            <a:xfrm>
              <a:off x="5619763" y="4379873"/>
              <a:ext cx="232162" cy="387142"/>
              <a:chOff x="3036423" y="1297402"/>
              <a:chExt cx="232162" cy="387142"/>
            </a:xfrm>
            <a:solidFill>
              <a:sysClr val="windowText" lastClr="000000">
                <a:lumMod val="50000"/>
                <a:lumOff val="50000"/>
              </a:sysClr>
            </a:solidFill>
          </p:grpSpPr>
          <p:sp>
            <p:nvSpPr>
              <p:cNvPr id="84" name="Freeform: Shape 83">
                <a:extLst>
                  <a:ext uri="{FF2B5EF4-FFF2-40B4-BE49-F238E27FC236}">
                    <a16:creationId xmlns:a16="http://schemas.microsoft.com/office/drawing/2014/main" id="{A948E5D5-FBBB-C213-1154-A399F915CCED}"/>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85" name="Freeform: Shape 84">
                <a:extLst>
                  <a:ext uri="{FF2B5EF4-FFF2-40B4-BE49-F238E27FC236}">
                    <a16:creationId xmlns:a16="http://schemas.microsoft.com/office/drawing/2014/main" id="{210C1659-F8D2-42BE-7ECB-23F18C6D850C}"/>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53" name="Straight Arrow Connector 52">
              <a:extLst>
                <a:ext uri="{FF2B5EF4-FFF2-40B4-BE49-F238E27FC236}">
                  <a16:creationId xmlns:a16="http://schemas.microsoft.com/office/drawing/2014/main" id="{A76F712A-6DFF-8F71-5E40-F26D4678069F}"/>
                </a:ext>
              </a:extLst>
            </p:cNvPr>
            <p:cNvCxnSpPr>
              <a:cxnSpLocks/>
            </p:cNvCxnSpPr>
            <p:nvPr/>
          </p:nvCxnSpPr>
          <p:spPr>
            <a:xfrm>
              <a:off x="5748348" y="481347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54" name="Group 53">
              <a:extLst>
                <a:ext uri="{FF2B5EF4-FFF2-40B4-BE49-F238E27FC236}">
                  <a16:creationId xmlns:a16="http://schemas.microsoft.com/office/drawing/2014/main" id="{5529B16A-4356-3B5B-0C37-344768DAD8D1}"/>
                </a:ext>
              </a:extLst>
            </p:cNvPr>
            <p:cNvGrpSpPr/>
            <p:nvPr/>
          </p:nvGrpSpPr>
          <p:grpSpPr>
            <a:xfrm>
              <a:off x="5417443" y="5049216"/>
              <a:ext cx="668354" cy="246043"/>
              <a:chOff x="6536479" y="2335291"/>
              <a:chExt cx="668354" cy="246043"/>
            </a:xfrm>
            <a:solidFill>
              <a:schemeClr val="accent4"/>
            </a:solidFill>
          </p:grpSpPr>
          <p:sp>
            <p:nvSpPr>
              <p:cNvPr id="82" name="Arrow: Chevron 81">
                <a:extLst>
                  <a:ext uri="{FF2B5EF4-FFF2-40B4-BE49-F238E27FC236}">
                    <a16:creationId xmlns:a16="http://schemas.microsoft.com/office/drawing/2014/main" id="{E3A8EE26-4D22-5174-14DD-32B8145188F0}"/>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83" name="Rectangle 82">
                <a:extLst>
                  <a:ext uri="{FF2B5EF4-FFF2-40B4-BE49-F238E27FC236}">
                    <a16:creationId xmlns:a16="http://schemas.microsoft.com/office/drawing/2014/main" id="{A3713603-5811-3DBF-B6C2-14CADB8C8FF9}"/>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4</a:t>
                </a:r>
              </a:p>
            </p:txBody>
          </p:sp>
        </p:grpSp>
        <p:grpSp>
          <p:nvGrpSpPr>
            <p:cNvPr id="55" name="Group 54">
              <a:extLst>
                <a:ext uri="{FF2B5EF4-FFF2-40B4-BE49-F238E27FC236}">
                  <a16:creationId xmlns:a16="http://schemas.microsoft.com/office/drawing/2014/main" id="{A0B38CAA-D4B6-24AF-2F56-A6A9996964A2}"/>
                </a:ext>
              </a:extLst>
            </p:cNvPr>
            <p:cNvGrpSpPr/>
            <p:nvPr/>
          </p:nvGrpSpPr>
          <p:grpSpPr>
            <a:xfrm>
              <a:off x="5010076" y="4371135"/>
              <a:ext cx="232162" cy="387142"/>
              <a:chOff x="3036423" y="1297402"/>
              <a:chExt cx="232162" cy="387142"/>
            </a:xfrm>
            <a:solidFill>
              <a:sysClr val="windowText" lastClr="000000">
                <a:lumMod val="50000"/>
                <a:lumOff val="50000"/>
              </a:sysClr>
            </a:solidFill>
          </p:grpSpPr>
          <p:sp>
            <p:nvSpPr>
              <p:cNvPr id="80" name="Freeform: Shape 79">
                <a:extLst>
                  <a:ext uri="{FF2B5EF4-FFF2-40B4-BE49-F238E27FC236}">
                    <a16:creationId xmlns:a16="http://schemas.microsoft.com/office/drawing/2014/main" id="{EB4BEB01-D4ED-3C27-0B3C-DCE341955C5B}"/>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81" name="Freeform: Shape 80">
                <a:extLst>
                  <a:ext uri="{FF2B5EF4-FFF2-40B4-BE49-F238E27FC236}">
                    <a16:creationId xmlns:a16="http://schemas.microsoft.com/office/drawing/2014/main" id="{351E4046-4B52-235D-66D7-09FC33B507CE}"/>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56" name="Straight Arrow Connector 55">
              <a:extLst>
                <a:ext uri="{FF2B5EF4-FFF2-40B4-BE49-F238E27FC236}">
                  <a16:creationId xmlns:a16="http://schemas.microsoft.com/office/drawing/2014/main" id="{55458541-F7BB-78B3-9840-3B4F8F02C010}"/>
                </a:ext>
              </a:extLst>
            </p:cNvPr>
            <p:cNvCxnSpPr>
              <a:cxnSpLocks/>
            </p:cNvCxnSpPr>
            <p:nvPr/>
          </p:nvCxnSpPr>
          <p:spPr>
            <a:xfrm>
              <a:off x="5137884" y="480474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57" name="Group 56">
              <a:extLst>
                <a:ext uri="{FF2B5EF4-FFF2-40B4-BE49-F238E27FC236}">
                  <a16:creationId xmlns:a16="http://schemas.microsoft.com/office/drawing/2014/main" id="{7775B997-DB4F-F127-9D38-4A44415B0D03}"/>
                </a:ext>
              </a:extLst>
            </p:cNvPr>
            <p:cNvGrpSpPr/>
            <p:nvPr/>
          </p:nvGrpSpPr>
          <p:grpSpPr>
            <a:xfrm>
              <a:off x="4809370" y="5040478"/>
              <a:ext cx="668354" cy="246043"/>
              <a:chOff x="6536479" y="2335291"/>
              <a:chExt cx="668354" cy="246043"/>
            </a:xfrm>
            <a:solidFill>
              <a:schemeClr val="accent4"/>
            </a:solidFill>
          </p:grpSpPr>
          <p:sp>
            <p:nvSpPr>
              <p:cNvPr id="78" name="Arrow: Chevron 77">
                <a:extLst>
                  <a:ext uri="{FF2B5EF4-FFF2-40B4-BE49-F238E27FC236}">
                    <a16:creationId xmlns:a16="http://schemas.microsoft.com/office/drawing/2014/main" id="{ED0221D5-A6D6-E527-F90A-570BBA3DC766}"/>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79" name="Rectangle 78">
                <a:extLst>
                  <a:ext uri="{FF2B5EF4-FFF2-40B4-BE49-F238E27FC236}">
                    <a16:creationId xmlns:a16="http://schemas.microsoft.com/office/drawing/2014/main" id="{7E95A561-C743-747A-95CB-63FBC0BFEA13}"/>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5</a:t>
                </a:r>
              </a:p>
            </p:txBody>
          </p:sp>
        </p:grpSp>
        <p:grpSp>
          <p:nvGrpSpPr>
            <p:cNvPr id="58" name="Group 57">
              <a:extLst>
                <a:ext uri="{FF2B5EF4-FFF2-40B4-BE49-F238E27FC236}">
                  <a16:creationId xmlns:a16="http://schemas.microsoft.com/office/drawing/2014/main" id="{97837EFE-E567-DED5-5578-089240B1854D}"/>
                </a:ext>
              </a:extLst>
            </p:cNvPr>
            <p:cNvGrpSpPr/>
            <p:nvPr/>
          </p:nvGrpSpPr>
          <p:grpSpPr>
            <a:xfrm>
              <a:off x="4400389" y="4365112"/>
              <a:ext cx="232162" cy="387142"/>
              <a:chOff x="3036423" y="1297402"/>
              <a:chExt cx="232162" cy="387142"/>
            </a:xfrm>
            <a:solidFill>
              <a:sysClr val="windowText" lastClr="000000">
                <a:lumMod val="50000"/>
                <a:lumOff val="50000"/>
              </a:sysClr>
            </a:solidFill>
          </p:grpSpPr>
          <p:sp>
            <p:nvSpPr>
              <p:cNvPr id="76" name="Freeform: Shape 75">
                <a:extLst>
                  <a:ext uri="{FF2B5EF4-FFF2-40B4-BE49-F238E27FC236}">
                    <a16:creationId xmlns:a16="http://schemas.microsoft.com/office/drawing/2014/main" id="{736A926D-4301-6371-0858-B0D40CA0BB9B}"/>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77" name="Freeform: Shape 76">
                <a:extLst>
                  <a:ext uri="{FF2B5EF4-FFF2-40B4-BE49-F238E27FC236}">
                    <a16:creationId xmlns:a16="http://schemas.microsoft.com/office/drawing/2014/main" id="{E9641C32-A758-A968-B16E-FDD5DA895616}"/>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59" name="Straight Arrow Connector 58">
              <a:extLst>
                <a:ext uri="{FF2B5EF4-FFF2-40B4-BE49-F238E27FC236}">
                  <a16:creationId xmlns:a16="http://schemas.microsoft.com/office/drawing/2014/main" id="{16C359E0-0C6F-1F85-B443-EC0C587F1758}"/>
                </a:ext>
              </a:extLst>
            </p:cNvPr>
            <p:cNvCxnSpPr>
              <a:cxnSpLocks/>
            </p:cNvCxnSpPr>
            <p:nvPr/>
          </p:nvCxnSpPr>
          <p:spPr>
            <a:xfrm>
              <a:off x="4527420" y="4798718"/>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60" name="Group 59">
              <a:extLst>
                <a:ext uri="{FF2B5EF4-FFF2-40B4-BE49-F238E27FC236}">
                  <a16:creationId xmlns:a16="http://schemas.microsoft.com/office/drawing/2014/main" id="{A11A6E3B-1FB5-4D9E-23BB-3AD6E35246C9}"/>
                </a:ext>
              </a:extLst>
            </p:cNvPr>
            <p:cNvGrpSpPr/>
            <p:nvPr/>
          </p:nvGrpSpPr>
          <p:grpSpPr>
            <a:xfrm>
              <a:off x="4201297" y="5034455"/>
              <a:ext cx="668354" cy="246043"/>
              <a:chOff x="6536479" y="2335291"/>
              <a:chExt cx="668354" cy="246043"/>
            </a:xfrm>
            <a:solidFill>
              <a:schemeClr val="accent4"/>
            </a:solidFill>
          </p:grpSpPr>
          <p:sp>
            <p:nvSpPr>
              <p:cNvPr id="74" name="Arrow: Chevron 73">
                <a:extLst>
                  <a:ext uri="{FF2B5EF4-FFF2-40B4-BE49-F238E27FC236}">
                    <a16:creationId xmlns:a16="http://schemas.microsoft.com/office/drawing/2014/main" id="{B6376CB0-FCCE-FF8C-C728-18DF47019605}"/>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75" name="Rectangle 74">
                <a:extLst>
                  <a:ext uri="{FF2B5EF4-FFF2-40B4-BE49-F238E27FC236}">
                    <a16:creationId xmlns:a16="http://schemas.microsoft.com/office/drawing/2014/main" id="{EE34CAA8-4525-FAE2-0F5F-DB352326E105}"/>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6</a:t>
                </a:r>
              </a:p>
            </p:txBody>
          </p:sp>
        </p:grpSp>
        <p:grpSp>
          <p:nvGrpSpPr>
            <p:cNvPr id="61" name="Group 60">
              <a:extLst>
                <a:ext uri="{FF2B5EF4-FFF2-40B4-BE49-F238E27FC236}">
                  <a16:creationId xmlns:a16="http://schemas.microsoft.com/office/drawing/2014/main" id="{89CC0548-02E6-2A65-2F77-F4EF84D27335}"/>
                </a:ext>
              </a:extLst>
            </p:cNvPr>
            <p:cNvGrpSpPr/>
            <p:nvPr/>
          </p:nvGrpSpPr>
          <p:grpSpPr>
            <a:xfrm>
              <a:off x="3790702" y="4362504"/>
              <a:ext cx="232162" cy="387142"/>
              <a:chOff x="3036423" y="1297402"/>
              <a:chExt cx="232162" cy="387142"/>
            </a:xfrm>
            <a:solidFill>
              <a:sysClr val="windowText" lastClr="000000">
                <a:lumMod val="50000"/>
                <a:lumOff val="50000"/>
              </a:sysClr>
            </a:solidFill>
          </p:grpSpPr>
          <p:sp>
            <p:nvSpPr>
              <p:cNvPr id="72" name="Freeform: Shape 71">
                <a:extLst>
                  <a:ext uri="{FF2B5EF4-FFF2-40B4-BE49-F238E27FC236}">
                    <a16:creationId xmlns:a16="http://schemas.microsoft.com/office/drawing/2014/main" id="{E7E038ED-29AA-7DD4-6317-088D7985D19A}"/>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73" name="Freeform: Shape 72">
                <a:extLst>
                  <a:ext uri="{FF2B5EF4-FFF2-40B4-BE49-F238E27FC236}">
                    <a16:creationId xmlns:a16="http://schemas.microsoft.com/office/drawing/2014/main" id="{45905E1A-B5FD-DD4C-5DE7-54A8FF8F878E}"/>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62" name="Straight Arrow Connector 61">
              <a:extLst>
                <a:ext uri="{FF2B5EF4-FFF2-40B4-BE49-F238E27FC236}">
                  <a16:creationId xmlns:a16="http://schemas.microsoft.com/office/drawing/2014/main" id="{F41EFDBF-63EC-A2BF-37AE-4D95BCB69957}"/>
                </a:ext>
              </a:extLst>
            </p:cNvPr>
            <p:cNvCxnSpPr>
              <a:cxnSpLocks/>
            </p:cNvCxnSpPr>
            <p:nvPr/>
          </p:nvCxnSpPr>
          <p:spPr>
            <a:xfrm>
              <a:off x="3916956" y="479611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63" name="Group 62">
              <a:extLst>
                <a:ext uri="{FF2B5EF4-FFF2-40B4-BE49-F238E27FC236}">
                  <a16:creationId xmlns:a16="http://schemas.microsoft.com/office/drawing/2014/main" id="{CD3548AF-CED6-BF0B-246E-A73215082A95}"/>
                </a:ext>
              </a:extLst>
            </p:cNvPr>
            <p:cNvGrpSpPr/>
            <p:nvPr/>
          </p:nvGrpSpPr>
          <p:grpSpPr>
            <a:xfrm>
              <a:off x="3593224" y="5031847"/>
              <a:ext cx="668354" cy="246043"/>
              <a:chOff x="6536479" y="2335291"/>
              <a:chExt cx="668354" cy="246043"/>
            </a:xfrm>
            <a:solidFill>
              <a:schemeClr val="accent4"/>
            </a:solidFill>
          </p:grpSpPr>
          <p:sp>
            <p:nvSpPr>
              <p:cNvPr id="70" name="Arrow: Chevron 69">
                <a:extLst>
                  <a:ext uri="{FF2B5EF4-FFF2-40B4-BE49-F238E27FC236}">
                    <a16:creationId xmlns:a16="http://schemas.microsoft.com/office/drawing/2014/main" id="{319703A6-7E48-05E1-C5C9-8AD2ED2DC699}"/>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71" name="Rectangle 70">
                <a:extLst>
                  <a:ext uri="{FF2B5EF4-FFF2-40B4-BE49-F238E27FC236}">
                    <a16:creationId xmlns:a16="http://schemas.microsoft.com/office/drawing/2014/main" id="{77B86B73-4509-9FFE-CF2E-3762E0F35606}"/>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7</a:t>
                </a:r>
              </a:p>
            </p:txBody>
          </p:sp>
        </p:grpSp>
        <p:grpSp>
          <p:nvGrpSpPr>
            <p:cNvPr id="64" name="Group 63">
              <a:extLst>
                <a:ext uri="{FF2B5EF4-FFF2-40B4-BE49-F238E27FC236}">
                  <a16:creationId xmlns:a16="http://schemas.microsoft.com/office/drawing/2014/main" id="{B903F17E-63AF-C4EF-699A-3AD07EB70CFB}"/>
                </a:ext>
              </a:extLst>
            </p:cNvPr>
            <p:cNvGrpSpPr/>
            <p:nvPr/>
          </p:nvGrpSpPr>
          <p:grpSpPr>
            <a:xfrm>
              <a:off x="8928113" y="4263273"/>
              <a:ext cx="232162" cy="387142"/>
              <a:chOff x="2401132" y="1297402"/>
              <a:chExt cx="232162" cy="387142"/>
            </a:xfrm>
            <a:solidFill>
              <a:sysClr val="windowText" lastClr="000000">
                <a:lumMod val="50000"/>
                <a:lumOff val="50000"/>
              </a:sysClr>
            </a:solidFill>
          </p:grpSpPr>
          <p:sp>
            <p:nvSpPr>
              <p:cNvPr id="68" name="Freeform: Shape 67">
                <a:extLst>
                  <a:ext uri="{FF2B5EF4-FFF2-40B4-BE49-F238E27FC236}">
                    <a16:creationId xmlns:a16="http://schemas.microsoft.com/office/drawing/2014/main" id="{E2EA315B-C625-CE03-3BF3-CD33B4FB32EC}"/>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69" name="Freeform: Shape 68">
                <a:extLst>
                  <a:ext uri="{FF2B5EF4-FFF2-40B4-BE49-F238E27FC236}">
                    <a16:creationId xmlns:a16="http://schemas.microsoft.com/office/drawing/2014/main" id="{07512719-0A9D-B5FA-EE57-730DAE3B8568}"/>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65" name="Straight Arrow Connector 64">
              <a:extLst>
                <a:ext uri="{FF2B5EF4-FFF2-40B4-BE49-F238E27FC236}">
                  <a16:creationId xmlns:a16="http://schemas.microsoft.com/office/drawing/2014/main" id="{20DF6A53-54A4-4F4F-9E79-0657F4D4D455}"/>
                </a:ext>
              </a:extLst>
            </p:cNvPr>
            <p:cNvCxnSpPr>
              <a:cxnSpLocks/>
            </p:cNvCxnSpPr>
            <p:nvPr/>
          </p:nvCxnSpPr>
          <p:spPr>
            <a:xfrm rot="5400000">
              <a:off x="8814522" y="4409555"/>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66" name="TextBox 65">
              <a:extLst>
                <a:ext uri="{FF2B5EF4-FFF2-40B4-BE49-F238E27FC236}">
                  <a16:creationId xmlns:a16="http://schemas.microsoft.com/office/drawing/2014/main" id="{9BD3262C-3726-8A74-B655-CA1C55A5E492}"/>
                </a:ext>
              </a:extLst>
            </p:cNvPr>
            <p:cNvSpPr txBox="1"/>
            <p:nvPr/>
          </p:nvSpPr>
          <p:spPr>
            <a:xfrm>
              <a:off x="8618625" y="4706873"/>
              <a:ext cx="1383778" cy="646331"/>
            </a:xfrm>
            <a:prstGeom prst="rect">
              <a:avLst/>
            </a:prstGeom>
            <a:noFill/>
          </p:spPr>
          <p:txBody>
            <a:bodyPr wrap="square" rtlCol="0">
              <a:spAutoFit/>
            </a:bodyPr>
            <a:lstStyle/>
            <a:p>
              <a:pPr algn="l" defTabSz="457200" rtl="0">
                <a:lnSpc>
                  <a:spcPct val="90000"/>
                </a:lnSpc>
              </a:pPr>
              <a:r>
                <a:rPr lang="en-US" sz="1000" kern="1200" dirty="0">
                  <a:solidFill>
                    <a:srgbClr val="494641"/>
                  </a:solidFill>
                  <a:latin typeface="+mn-lt"/>
                  <a:ea typeface="+mn-ea"/>
                  <a:cs typeface="Calibri" panose="020F0502020204030204" pitchFamily="34" charset="0"/>
                </a:rPr>
                <a:t>Continue PrEP with </a:t>
              </a:r>
              <a:r>
                <a:rPr lang="en-US" sz="1000" kern="1200" cap="all" dirty="0">
                  <a:solidFill>
                    <a:srgbClr val="494641"/>
                  </a:solidFill>
                  <a:latin typeface="+mn-lt"/>
                  <a:ea typeface="+mn-ea"/>
                  <a:cs typeface="Calibri" panose="020F0502020204030204" pitchFamily="34" charset="0"/>
                </a:rPr>
                <a:t>one dose each day</a:t>
              </a:r>
              <a:r>
                <a:rPr lang="en-US" sz="1000" kern="1200" dirty="0">
                  <a:solidFill>
                    <a:srgbClr val="494641"/>
                  </a:solidFill>
                  <a:latin typeface="+mn-lt"/>
                  <a:ea typeface="+mn-ea"/>
                  <a:cs typeface="Calibri" panose="020F0502020204030204" pitchFamily="34" charset="0"/>
                </a:rPr>
                <a:t> for as long as protection is desired </a:t>
              </a:r>
            </a:p>
          </p:txBody>
        </p:sp>
        <p:sp>
          <p:nvSpPr>
            <p:cNvPr id="67" name="TextBox 66">
              <a:extLst>
                <a:ext uri="{FF2B5EF4-FFF2-40B4-BE49-F238E27FC236}">
                  <a16:creationId xmlns:a16="http://schemas.microsoft.com/office/drawing/2014/main" id="{96C37512-0A0C-F87E-221B-F0D51A4E54B2}"/>
                </a:ext>
              </a:extLst>
            </p:cNvPr>
            <p:cNvSpPr txBox="1"/>
            <p:nvPr/>
          </p:nvSpPr>
          <p:spPr>
            <a:xfrm rot="5400000">
              <a:off x="7956975" y="4547024"/>
              <a:ext cx="1110118" cy="292388"/>
            </a:xfrm>
            <a:prstGeom prst="rect">
              <a:avLst/>
            </a:prstGeom>
            <a:noFill/>
          </p:spPr>
          <p:txBody>
            <a:bodyPr wrap="square" rtlCol="0">
              <a:spAutoFit/>
            </a:bodyPr>
            <a:lstStyle/>
            <a:p>
              <a:pPr algn="just" defTabSz="457200" rtl="0"/>
              <a:r>
                <a:rPr lang="en-US" sz="1300" b="1" kern="1200" dirty="0">
                  <a:solidFill>
                    <a:prstClr val="white"/>
                  </a:solidFill>
                  <a:latin typeface="+mn-lt"/>
                  <a:ea typeface="+mn-ea"/>
                  <a:cs typeface="Calibri" panose="020F0502020204030204" pitchFamily="34" charset="0"/>
                </a:rPr>
                <a:t>EXPOSED</a:t>
              </a:r>
            </a:p>
          </p:txBody>
        </p:sp>
      </p:grpSp>
      <p:pic>
        <p:nvPicPr>
          <p:cNvPr id="116" name="Graphic 115" descr="Chat bubble with solid fill">
            <a:extLst>
              <a:ext uri="{FF2B5EF4-FFF2-40B4-BE49-F238E27FC236}">
                <a16:creationId xmlns:a16="http://schemas.microsoft.com/office/drawing/2014/main" id="{97667902-5436-3211-F7C4-EA086690DCD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95760" y="459723"/>
            <a:ext cx="662026" cy="662026"/>
          </a:xfrm>
          <a:prstGeom prst="rect">
            <a:avLst/>
          </a:prstGeom>
        </p:spPr>
      </p:pic>
      <p:sp>
        <p:nvSpPr>
          <p:cNvPr id="117" name="TextBox 116">
            <a:extLst>
              <a:ext uri="{FF2B5EF4-FFF2-40B4-BE49-F238E27FC236}">
                <a16:creationId xmlns:a16="http://schemas.microsoft.com/office/drawing/2014/main" id="{E4C3E3CD-C2F7-D7BC-3014-22E4E3099467}"/>
              </a:ext>
            </a:extLst>
          </p:cNvPr>
          <p:cNvSpPr txBox="1"/>
          <p:nvPr/>
        </p:nvSpPr>
        <p:spPr>
          <a:xfrm>
            <a:off x="9884229" y="6997366"/>
            <a:ext cx="441664" cy="369332"/>
          </a:xfrm>
          <a:prstGeom prst="rect">
            <a:avLst/>
          </a:prstGeom>
          <a:noFill/>
        </p:spPr>
        <p:txBody>
          <a:bodyPr wrap="square" rtlCol="0">
            <a:spAutoFit/>
          </a:bodyPr>
          <a:lstStyle/>
          <a:p>
            <a:r>
              <a:rPr lang="en-US" b="1" dirty="0">
                <a:solidFill>
                  <a:schemeClr val="accent2"/>
                </a:solidFill>
                <a:latin typeface="+mj-lt"/>
              </a:rPr>
              <a:t>9</a:t>
            </a:r>
          </a:p>
        </p:txBody>
      </p:sp>
      <p:sp>
        <p:nvSpPr>
          <p:cNvPr id="122" name="Title 2">
            <a:extLst>
              <a:ext uri="{FF2B5EF4-FFF2-40B4-BE49-F238E27FC236}">
                <a16:creationId xmlns:a16="http://schemas.microsoft.com/office/drawing/2014/main" id="{558C0EDC-17DB-985B-ED59-26AC6C039386}"/>
              </a:ext>
            </a:extLst>
          </p:cNvPr>
          <p:cNvSpPr>
            <a:spLocks noGrp="1"/>
          </p:cNvSpPr>
          <p:nvPr>
            <p:ph type="title"/>
          </p:nvPr>
        </p:nvSpPr>
        <p:spPr>
          <a:xfrm>
            <a:off x="1406525" y="888481"/>
            <a:ext cx="8753658" cy="488488"/>
          </a:xfrm>
        </p:spPr>
        <p:txBody>
          <a:bodyPr lIns="0">
            <a:noAutofit/>
          </a:bodyPr>
          <a:lstStyle/>
          <a:p>
            <a:r>
              <a:rPr lang="en-US" sz="2800" dirty="0">
                <a:latin typeface="+mj-lt"/>
              </a:rPr>
              <a:t>FAQs about oral PrEP </a:t>
            </a:r>
            <a:r>
              <a:rPr lang="en-US" sz="2800" dirty="0">
                <a:highlight>
                  <a:srgbClr val="FFFF00"/>
                </a:highlight>
                <a:latin typeface="+mj-lt"/>
              </a:rPr>
              <a:t>dosing regimen </a:t>
            </a:r>
            <a:r>
              <a:rPr lang="en-US" sz="2800" dirty="0">
                <a:effectLst/>
                <a:highlight>
                  <a:srgbClr val="FFFF00"/>
                </a:highlight>
                <a:latin typeface="+mj-lt"/>
              </a:rPr>
              <a:t>for all people with sexual or injecting exposure</a:t>
            </a:r>
            <a:endParaRPr lang="en-US" sz="2800" dirty="0">
              <a:highlight>
                <a:srgbClr val="FFFF00"/>
              </a:highlight>
              <a:latin typeface="+mj-lt"/>
            </a:endParaRPr>
          </a:p>
        </p:txBody>
      </p:sp>
      <p:sp>
        <p:nvSpPr>
          <p:cNvPr id="123" name="Flowchart: Process 122">
            <a:extLst>
              <a:ext uri="{FF2B5EF4-FFF2-40B4-BE49-F238E27FC236}">
                <a16:creationId xmlns:a16="http://schemas.microsoft.com/office/drawing/2014/main" id="{3908963E-1DA7-11F8-6658-1757701A1E7E}"/>
              </a:ext>
            </a:extLst>
          </p:cNvPr>
          <p:cNvSpPr/>
          <p:nvPr/>
        </p:nvSpPr>
        <p:spPr>
          <a:xfrm>
            <a:off x="785521" y="2738223"/>
            <a:ext cx="2649622" cy="3006610"/>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685800">
              <a:lnSpc>
                <a:spcPct val="114000"/>
              </a:lnSpc>
              <a:spcAft>
                <a:spcPts val="748"/>
              </a:spcAft>
            </a:pPr>
            <a:r>
              <a:rPr lang="en-US" sz="1400" kern="100" dirty="0">
                <a:latin typeface="+mj-lt"/>
                <a:cs typeface="Arial"/>
              </a:rPr>
              <a:t>This is the dosing regimen for all people, including people assigned female at birth, individuals taking gender-affirming hormones, and people who inject drugs with sexual or injecting exposure. Let's look at the diagram to better understand this method.</a:t>
            </a:r>
          </a:p>
        </p:txBody>
      </p:sp>
      <p:sp>
        <p:nvSpPr>
          <p:cNvPr id="124" name="Speech Bubble: Rectangle 123">
            <a:extLst>
              <a:ext uri="{FF2B5EF4-FFF2-40B4-BE49-F238E27FC236}">
                <a16:creationId xmlns:a16="http://schemas.microsoft.com/office/drawing/2014/main" id="{825B15E6-F97B-3178-EBF0-EFFB8A8ED8F8}"/>
              </a:ext>
            </a:extLst>
          </p:cNvPr>
          <p:cNvSpPr/>
          <p:nvPr/>
        </p:nvSpPr>
        <p:spPr>
          <a:xfrm>
            <a:off x="785521" y="2017093"/>
            <a:ext cx="2647251" cy="731520"/>
          </a:xfrm>
          <a:prstGeom prst="wedgeRectCallout">
            <a:avLst>
              <a:gd name="adj1" fmla="val -34073"/>
              <a:gd name="adj2" fmla="val 7215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Who can use this oral </a:t>
            </a:r>
            <a:r>
              <a:rPr lang="en-US" sz="1400" b="1" kern="100" dirty="0" err="1">
                <a:solidFill>
                  <a:schemeClr val="bg1"/>
                </a:solidFill>
                <a:latin typeface="Arial" panose="020B0604020202020204" pitchFamily="34" charset="0"/>
                <a:cs typeface="Arial" panose="020B0604020202020204" pitchFamily="34" charset="0"/>
              </a:rPr>
              <a:t>PrEP</a:t>
            </a:r>
            <a:r>
              <a:rPr lang="en-US" sz="1400" b="1" kern="100" dirty="0">
                <a:solidFill>
                  <a:schemeClr val="bg1"/>
                </a:solidFill>
                <a:latin typeface="Arial" panose="020B0604020202020204" pitchFamily="34" charset="0"/>
                <a:cs typeface="Arial" panose="020B0604020202020204" pitchFamily="34" charset="0"/>
              </a:rPr>
              <a:t> dosing regimen?</a:t>
            </a:r>
          </a:p>
        </p:txBody>
      </p:sp>
    </p:spTree>
    <p:extLst>
      <p:ext uri="{BB962C8B-B14F-4D97-AF65-F5344CB8AC3E}">
        <p14:creationId xmlns:p14="http://schemas.microsoft.com/office/powerpoint/2010/main" val="1367594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C6122AE-76D6-6850-F5DB-F4DF14A879D2}"/>
              </a:ext>
            </a:extLst>
          </p:cNvPr>
          <p:cNvSpPr txBox="1"/>
          <p:nvPr/>
        </p:nvSpPr>
        <p:spPr>
          <a:xfrm>
            <a:off x="9884229" y="6997366"/>
            <a:ext cx="441664" cy="369332"/>
          </a:xfrm>
          <a:prstGeom prst="rect">
            <a:avLst/>
          </a:prstGeom>
          <a:noFill/>
        </p:spPr>
        <p:txBody>
          <a:bodyPr wrap="square" rtlCol="0">
            <a:spAutoFit/>
          </a:bodyPr>
          <a:lstStyle/>
          <a:p>
            <a:r>
              <a:rPr lang="en-US" b="1" dirty="0">
                <a:solidFill>
                  <a:schemeClr val="accent2"/>
                </a:solidFill>
                <a:latin typeface="+mj-lt"/>
              </a:rPr>
              <a:t>10</a:t>
            </a:r>
          </a:p>
        </p:txBody>
      </p:sp>
      <p:graphicFrame>
        <p:nvGraphicFramePr>
          <p:cNvPr id="7" name="Table 6">
            <a:extLst>
              <a:ext uri="{FF2B5EF4-FFF2-40B4-BE49-F238E27FC236}">
                <a16:creationId xmlns:a16="http://schemas.microsoft.com/office/drawing/2014/main" id="{0E2BB228-EA51-F3A5-ABE3-B26274592F82}"/>
              </a:ext>
            </a:extLst>
          </p:cNvPr>
          <p:cNvGraphicFramePr>
            <a:graphicFrameLocks noGrp="1"/>
          </p:cNvGraphicFramePr>
          <p:nvPr>
            <p:extLst>
              <p:ext uri="{D42A27DB-BD31-4B8C-83A1-F6EECF244321}">
                <p14:modId xmlns:p14="http://schemas.microsoft.com/office/powerpoint/2010/main" val="1034498601"/>
              </p:ext>
            </p:extLst>
          </p:nvPr>
        </p:nvGraphicFramePr>
        <p:xfrm>
          <a:off x="8352047" y="2137114"/>
          <a:ext cx="1391172" cy="3778012"/>
        </p:xfrm>
        <a:graphic>
          <a:graphicData uri="http://schemas.openxmlformats.org/drawingml/2006/table">
            <a:tbl>
              <a:tblPr firstRow="1" bandRow="1"/>
              <a:tblGrid>
                <a:gridCol w="1391172">
                  <a:extLst>
                    <a:ext uri="{9D8B030D-6E8A-4147-A177-3AD203B41FA5}">
                      <a16:colId xmlns:a16="http://schemas.microsoft.com/office/drawing/2014/main" val="1248891060"/>
                    </a:ext>
                  </a:extLst>
                </a:gridCol>
              </a:tblGrid>
              <a:tr h="415894">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spcAft>
                          <a:spcPts val="1200"/>
                        </a:spcAft>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Oral PrEP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dose</a:t>
                      </a:r>
                      <a:endParaRPr lang="en-US" sz="800" b="1" dirty="0">
                        <a:solidFill>
                          <a:schemeClr val="tx1">
                            <a:lumMod val="75000"/>
                            <a:lumOff val="25000"/>
                          </a:schemeClr>
                        </a:solidFill>
                        <a:latin typeface="Arial Narrow" panose="020B0606020202030204" pitchFamily="34" charset="0"/>
                        <a:cs typeface="Calibri" panose="020F0502020204030204" pitchFamily="34" charset="0"/>
                      </a:endParaRPr>
                    </a:p>
                  </a:txBody>
                  <a:tcPr marL="5486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5324941"/>
                  </a:ext>
                </a:extLst>
              </a:tr>
              <a:tr h="694944">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marL="0" marR="0" lvl="0" indent="0" algn="l" defTabSz="802375" rtl="0" eaLnBrk="1" fontAlgn="auto" latinLnBrk="0" hangingPunct="1">
                        <a:lnSpc>
                          <a:spcPct val="95000"/>
                        </a:lnSpc>
                        <a:spcBef>
                          <a:spcPts val="0"/>
                        </a:spcBef>
                        <a:spcAft>
                          <a:spcPts val="600"/>
                        </a:spcAft>
                        <a:buClrTx/>
                        <a:buSzTx/>
                        <a:buFontTx/>
                        <a:buNone/>
                        <a:tabLst/>
                        <a:defRPr/>
                      </a:pPr>
                      <a:r>
                        <a:rPr kumimoji="0" lang="en-US" sz="1000" b="1" i="0" u="none" strike="noStrike" kern="1200" cap="none" spc="0" normalizeH="0" baseline="0" noProof="0" dirty="0">
                          <a:ln>
                            <a:noFill/>
                          </a:ln>
                          <a:solidFill>
                            <a:srgbClr val="000000">
                              <a:lumMod val="75000"/>
                              <a:lumOff val="25000"/>
                            </a:srgbClr>
                          </a:solidFill>
                          <a:effectLst/>
                          <a:uLnTx/>
                          <a:uFillTx/>
                          <a:latin typeface="Arial Narrow" panose="020B0606020202030204" pitchFamily="34" charset="0"/>
                          <a:ea typeface="+mn-ea"/>
                          <a:cs typeface="Calibri" panose="020F0502020204030204" pitchFamily="34" charset="0"/>
                        </a:rPr>
                        <a:t>Potential exposure covered by PrEP</a:t>
                      </a:r>
                      <a:endParaRPr lang="en-US" sz="800" b="1" dirty="0">
                        <a:solidFill>
                          <a:schemeClr val="tx1">
                            <a:lumMod val="75000"/>
                            <a:lumOff val="25000"/>
                          </a:schemeClr>
                        </a:solidFill>
                        <a:latin typeface="Arial Narrow" panose="020B0606020202030204" pitchFamily="34" charset="0"/>
                        <a:cs typeface="Calibri" panose="020F0502020204030204" pitchFamily="34" charset="0"/>
                      </a:endParaRPr>
                    </a:p>
                  </a:txBody>
                  <a:tcPr marL="5486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7188173"/>
                  </a:ext>
                </a:extLst>
              </a:tr>
              <a:tr h="694944">
                <a:tc>
                  <a:txBody>
                    <a:bodyPr/>
                    <a:lstStyle/>
                    <a:p>
                      <a:pPr marL="0" marR="0" lvl="0" indent="0" algn="l" defTabSz="802375" rtl="0" eaLnBrk="1" fontAlgn="auto" latinLnBrk="0" hangingPunct="1">
                        <a:lnSpc>
                          <a:spcPct val="95000"/>
                        </a:lnSpc>
                        <a:spcBef>
                          <a:spcPts val="0"/>
                        </a:spcBef>
                        <a:spcAft>
                          <a:spcPts val="600"/>
                        </a:spcAft>
                        <a:buClrTx/>
                        <a:buSzTx/>
                        <a:buFontTx/>
                        <a:buNone/>
                        <a:tabLst/>
                        <a:defRPr/>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Continuous PrEP taking, with one dose each day</a:t>
                      </a:r>
                      <a:endParaRPr lang="en-US" sz="800" b="1" dirty="0">
                        <a:solidFill>
                          <a:schemeClr val="tx1">
                            <a:lumMod val="75000"/>
                            <a:lumOff val="25000"/>
                          </a:schemeClr>
                        </a:solidFill>
                        <a:latin typeface="Arial Narrow" panose="020B0606020202030204" pitchFamily="34" charset="0"/>
                        <a:cs typeface="Calibri" panose="020F0502020204030204" pitchFamily="34" charset="0"/>
                      </a:endParaRPr>
                    </a:p>
                  </a:txBody>
                  <a:tcPr marL="5486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347674"/>
                  </a:ext>
                </a:extLst>
              </a:tr>
              <a:tr h="694944">
                <a:tc>
                  <a:txBody>
                    <a:bodyPr/>
                    <a:lstStyle/>
                    <a:p>
                      <a:pPr marL="0" marR="0" lvl="0" indent="0" algn="l" defTabSz="802375" rtl="0" eaLnBrk="1" fontAlgn="auto" latinLnBrk="0" hangingPunct="1">
                        <a:lnSpc>
                          <a:spcPct val="95000"/>
                        </a:lnSpc>
                        <a:spcBef>
                          <a:spcPts val="0"/>
                        </a:spcBef>
                        <a:spcAft>
                          <a:spcPts val="600"/>
                        </a:spcAft>
                        <a:buClrTx/>
                        <a:buSzTx/>
                        <a:buFontTx/>
                        <a:buNone/>
                        <a:tabLst/>
                        <a:defRPr/>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start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 before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potential exposure</a:t>
                      </a:r>
                    </a:p>
                  </a:txBody>
                  <a:tcPr marL="5486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8293387"/>
                  </a:ext>
                </a:extLst>
              </a:tr>
              <a:tr h="582342">
                <a:tc>
                  <a:txBody>
                    <a:bodyPr/>
                    <a:lstStyle/>
                    <a:p>
                      <a:pPr marL="0" marR="0" lvl="0" indent="0" algn="l" defTabSz="802375" rtl="0" eaLnBrk="1" fontAlgn="auto" latinLnBrk="0" hangingPunct="1">
                        <a:lnSpc>
                          <a:spcPct val="95000"/>
                        </a:lnSpc>
                        <a:spcBef>
                          <a:spcPts val="0"/>
                        </a:spcBef>
                        <a:spcAft>
                          <a:spcPts val="600"/>
                        </a:spcAft>
                        <a:buClrTx/>
                        <a:buSzTx/>
                        <a:buFontTx/>
                        <a:buNone/>
                        <a:tabLst/>
                        <a:defRPr/>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covered by</a:t>
                      </a:r>
                      <a:r>
                        <a:rPr lang="en-US" sz="1000" b="1" kern="1200" dirty="0">
                          <a:solidFill>
                            <a:schemeClr val="tx1">
                              <a:lumMod val="75000"/>
                              <a:lumOff val="25000"/>
                            </a:schemeClr>
                          </a:solidFill>
                          <a:effectLst/>
                          <a:latin typeface="Arial Narrow" panose="020B0606020202030204" pitchFamily="34" charset="0"/>
                          <a:ea typeface="+mn-ea"/>
                          <a:cs typeface="Calibri" panose="020F0502020204030204" pitchFamily="34" charset="0"/>
                        </a:rPr>
                        <a:t> </a:t>
                      </a: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a:t>
                      </a:r>
                    </a:p>
                  </a:txBody>
                  <a:tcPr marL="5486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2748406"/>
                  </a:ext>
                </a:extLst>
              </a:tr>
              <a:tr h="694944">
                <a:tc>
                  <a:txBody>
                    <a:bodyPr/>
                    <a:lstStyle/>
                    <a:p>
                      <a:pPr marL="0" marR="0" lvl="0" indent="0" algn="l" defTabSz="802375" rtl="0" eaLnBrk="1" fontAlgn="auto" latinLnBrk="0" hangingPunct="1">
                        <a:lnSpc>
                          <a:spcPct val="95000"/>
                        </a:lnSpc>
                        <a:spcBef>
                          <a:spcPts val="0"/>
                        </a:spcBef>
                        <a:spcAft>
                          <a:spcPts val="0"/>
                        </a:spcAft>
                        <a:buClrTx/>
                        <a:buSzTx/>
                        <a:buFontTx/>
                        <a:buNone/>
                        <a:tabLst/>
                        <a:defRPr/>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stop PrEP after last potential exposure</a:t>
                      </a:r>
                    </a:p>
                  </a:txBody>
                  <a:tcPr marL="5486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33950336"/>
                  </a:ext>
                </a:extLst>
              </a:tr>
            </a:tbl>
          </a:graphicData>
        </a:graphic>
      </p:graphicFrame>
      <p:grpSp>
        <p:nvGrpSpPr>
          <p:cNvPr id="78" name="Group 77">
            <a:extLst>
              <a:ext uri="{FF2B5EF4-FFF2-40B4-BE49-F238E27FC236}">
                <a16:creationId xmlns:a16="http://schemas.microsoft.com/office/drawing/2014/main" id="{2FB963AD-8C43-E91A-6E31-C3401A4C4E8C}"/>
              </a:ext>
            </a:extLst>
          </p:cNvPr>
          <p:cNvGrpSpPr/>
          <p:nvPr/>
        </p:nvGrpSpPr>
        <p:grpSpPr>
          <a:xfrm>
            <a:off x="8477541" y="2155067"/>
            <a:ext cx="181230" cy="302211"/>
            <a:chOff x="3036423" y="1297402"/>
            <a:chExt cx="232162" cy="387142"/>
          </a:xfrm>
          <a:solidFill>
            <a:sysClr val="windowText" lastClr="000000">
              <a:lumMod val="50000"/>
              <a:lumOff val="50000"/>
            </a:sysClr>
          </a:solidFill>
        </p:grpSpPr>
        <p:sp>
          <p:nvSpPr>
            <p:cNvPr id="79" name="Freeform: Shape 78">
              <a:extLst>
                <a:ext uri="{FF2B5EF4-FFF2-40B4-BE49-F238E27FC236}">
                  <a16:creationId xmlns:a16="http://schemas.microsoft.com/office/drawing/2014/main" id="{B45BDB13-2F9E-099C-4F67-E9950A309E96}"/>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80" name="Freeform: Shape 79">
              <a:extLst>
                <a:ext uri="{FF2B5EF4-FFF2-40B4-BE49-F238E27FC236}">
                  <a16:creationId xmlns:a16="http://schemas.microsoft.com/office/drawing/2014/main" id="{7E2C42EA-73AF-A314-A77F-F6C31A3ACABC}"/>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81" name="Rectangle 80">
            <a:extLst>
              <a:ext uri="{FF2B5EF4-FFF2-40B4-BE49-F238E27FC236}">
                <a16:creationId xmlns:a16="http://schemas.microsoft.com/office/drawing/2014/main" id="{2562DF86-446E-F2CE-7843-FAC46539A4D9}"/>
              </a:ext>
            </a:extLst>
          </p:cNvPr>
          <p:cNvSpPr/>
          <p:nvPr/>
        </p:nvSpPr>
        <p:spPr>
          <a:xfrm>
            <a:off x="8362416" y="4012352"/>
            <a:ext cx="411480" cy="241371"/>
          </a:xfrm>
          <a:prstGeom prst="rect">
            <a:avLst/>
          </a:prstGeom>
          <a:solidFill>
            <a:schemeClr val="tx2"/>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82" name="Group 81">
            <a:extLst>
              <a:ext uri="{FF2B5EF4-FFF2-40B4-BE49-F238E27FC236}">
                <a16:creationId xmlns:a16="http://schemas.microsoft.com/office/drawing/2014/main" id="{AB7E02C7-C012-B2C0-E589-0E47B869EBE6}"/>
              </a:ext>
            </a:extLst>
          </p:cNvPr>
          <p:cNvGrpSpPr/>
          <p:nvPr/>
        </p:nvGrpSpPr>
        <p:grpSpPr>
          <a:xfrm>
            <a:off x="8365163" y="2677631"/>
            <a:ext cx="405986" cy="315367"/>
            <a:chOff x="1404923" y="4442484"/>
            <a:chExt cx="405986" cy="434016"/>
          </a:xfrm>
        </p:grpSpPr>
        <p:cxnSp>
          <p:nvCxnSpPr>
            <p:cNvPr id="83" name="Straight Arrow Connector 82">
              <a:extLst>
                <a:ext uri="{FF2B5EF4-FFF2-40B4-BE49-F238E27FC236}">
                  <a16:creationId xmlns:a16="http://schemas.microsoft.com/office/drawing/2014/main" id="{46D1C587-C44C-90D9-1DFD-A125EEF765BC}"/>
                </a:ext>
              </a:extLst>
            </p:cNvPr>
            <p:cNvCxnSpPr>
              <a:cxnSpLocks/>
            </p:cNvCxnSpPr>
            <p:nvPr/>
          </p:nvCxnSpPr>
          <p:spPr>
            <a:xfrm flipV="1">
              <a:off x="1607916" y="4442484"/>
              <a:ext cx="0" cy="151010"/>
            </a:xfrm>
            <a:prstGeom prst="straightConnector1">
              <a:avLst/>
            </a:prstGeom>
            <a:noFill/>
            <a:ln w="12700" cap="flat" cmpd="sng" algn="ctr">
              <a:solidFill>
                <a:schemeClr val="accent2"/>
              </a:solidFill>
              <a:prstDash val="solid"/>
              <a:miter lim="800000"/>
              <a:tailEnd type="triangle"/>
            </a:ln>
            <a:effectLst/>
          </p:spPr>
        </p:cxnSp>
        <p:sp>
          <p:nvSpPr>
            <p:cNvPr id="84" name="Rectangle 83">
              <a:extLst>
                <a:ext uri="{FF2B5EF4-FFF2-40B4-BE49-F238E27FC236}">
                  <a16:creationId xmlns:a16="http://schemas.microsoft.com/office/drawing/2014/main" id="{5D7BE767-21E9-AB61-AED6-932A68757B5D}"/>
                </a:ext>
              </a:extLst>
            </p:cNvPr>
            <p:cNvSpPr/>
            <p:nvPr/>
          </p:nvSpPr>
          <p:spPr>
            <a:xfrm>
              <a:off x="1404923" y="4601985"/>
              <a:ext cx="405986" cy="274515"/>
            </a:xfrm>
            <a:prstGeom prst="rect">
              <a:avLst/>
            </a:prstGeom>
            <a:noFill/>
            <a:ln w="1270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80000"/>
                </a:lnSpc>
                <a:spcBef>
                  <a:spcPts val="0"/>
                </a:spcBef>
                <a:spcAft>
                  <a:spcPts val="0"/>
                </a:spcAft>
                <a:buClrTx/>
                <a:buSzTx/>
                <a:buFontTx/>
                <a:buNone/>
                <a:tabLst/>
                <a:defRPr/>
              </a:pPr>
              <a:r>
                <a:rPr kumimoji="0" lang="en-US" sz="6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sp>
        <p:nvSpPr>
          <p:cNvPr id="85" name="Rectangle 84">
            <a:extLst>
              <a:ext uri="{FF2B5EF4-FFF2-40B4-BE49-F238E27FC236}">
                <a16:creationId xmlns:a16="http://schemas.microsoft.com/office/drawing/2014/main" id="{2CAAB555-F61E-5ECE-1D40-74F9AB242C1B}"/>
              </a:ext>
            </a:extLst>
          </p:cNvPr>
          <p:cNvSpPr/>
          <p:nvPr/>
        </p:nvSpPr>
        <p:spPr>
          <a:xfrm>
            <a:off x="8362416" y="4708398"/>
            <a:ext cx="411480" cy="241371"/>
          </a:xfrm>
          <a:prstGeom prst="rect">
            <a:avLst/>
          </a:prstGeom>
          <a:solidFill>
            <a:schemeClr val="accent1"/>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86" name="Rectangle 85">
            <a:extLst>
              <a:ext uri="{FF2B5EF4-FFF2-40B4-BE49-F238E27FC236}">
                <a16:creationId xmlns:a16="http://schemas.microsoft.com/office/drawing/2014/main" id="{403BA5EA-D316-9E90-D806-12DAC7EFC1B7}"/>
              </a:ext>
            </a:extLst>
          </p:cNvPr>
          <p:cNvSpPr/>
          <p:nvPr/>
        </p:nvSpPr>
        <p:spPr>
          <a:xfrm>
            <a:off x="8362416" y="5281649"/>
            <a:ext cx="411480" cy="241371"/>
          </a:xfrm>
          <a:prstGeom prst="rect">
            <a:avLst/>
          </a:prstGeom>
          <a:solidFill>
            <a:schemeClr val="accent4"/>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87" name="Group 86">
            <a:extLst>
              <a:ext uri="{FF2B5EF4-FFF2-40B4-BE49-F238E27FC236}">
                <a16:creationId xmlns:a16="http://schemas.microsoft.com/office/drawing/2014/main" id="{A903661B-DA52-9332-0656-1C3DA9880C2A}"/>
              </a:ext>
            </a:extLst>
          </p:cNvPr>
          <p:cNvGrpSpPr/>
          <p:nvPr/>
        </p:nvGrpSpPr>
        <p:grpSpPr>
          <a:xfrm flipH="1">
            <a:off x="8391801" y="3296038"/>
            <a:ext cx="352710" cy="371064"/>
            <a:chOff x="8518830" y="4647541"/>
            <a:chExt cx="352710" cy="371064"/>
          </a:xfrm>
          <a:solidFill>
            <a:schemeClr val="accent1"/>
          </a:solidFill>
        </p:grpSpPr>
        <p:sp>
          <p:nvSpPr>
            <p:cNvPr id="88" name="Freeform: Shape 87">
              <a:extLst>
                <a:ext uri="{FF2B5EF4-FFF2-40B4-BE49-F238E27FC236}">
                  <a16:creationId xmlns:a16="http://schemas.microsoft.com/office/drawing/2014/main" id="{2C398319-2F3A-60C3-477B-A9762D9A4B9D}"/>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89" name="Freeform: Shape 88">
              <a:extLst>
                <a:ext uri="{FF2B5EF4-FFF2-40B4-BE49-F238E27FC236}">
                  <a16:creationId xmlns:a16="http://schemas.microsoft.com/office/drawing/2014/main" id="{E624D17D-C423-33E5-7A50-3618EDAF0DE9}"/>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90" name="Freeform: Shape 89">
              <a:extLst>
                <a:ext uri="{FF2B5EF4-FFF2-40B4-BE49-F238E27FC236}">
                  <a16:creationId xmlns:a16="http://schemas.microsoft.com/office/drawing/2014/main" id="{58C092AE-5D51-E5F5-BB52-039F9E209FF0}"/>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sp>
        <p:nvSpPr>
          <p:cNvPr id="96" name="TextBox 5">
            <a:extLst>
              <a:ext uri="{FF2B5EF4-FFF2-40B4-BE49-F238E27FC236}">
                <a16:creationId xmlns:a16="http://schemas.microsoft.com/office/drawing/2014/main" id="{2ED25384-9EEC-9336-EB11-A5CE8080D807}"/>
              </a:ext>
            </a:extLst>
          </p:cNvPr>
          <p:cNvSpPr txBox="1"/>
          <p:nvPr/>
        </p:nvSpPr>
        <p:spPr>
          <a:xfrm>
            <a:off x="3248103" y="6936403"/>
            <a:ext cx="5898143" cy="200055"/>
          </a:xfrm>
          <a:prstGeom prst="rect">
            <a:avLst/>
          </a:prstGeom>
          <a:noFill/>
        </p:spPr>
        <p:txBody>
          <a:bodyPr wrap="square" rtlCol="0">
            <a:spAutoFit/>
          </a:bodyPr>
          <a:lstStyle/>
          <a:p>
            <a:pPr algn="l" defTabSz="457200" rtl="0">
              <a:spcBef>
                <a:spcPts val="200"/>
              </a:spcBef>
            </a:pPr>
            <a:r>
              <a:rPr lang="en-US" sz="700" kern="1200" spc="-2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rPr>
              <a:t>Source:  World Health Organization. WHO implementation tool for pre-exposure prophylaxis of HIV infection: provider module for oral and long-acting PrEP. Geneva: WHO; 2024. p. 8.</a:t>
            </a:r>
            <a:endParaRPr lang="en-US" sz="1050" kern="120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endParaRPr>
          </a:p>
        </p:txBody>
      </p:sp>
      <p:grpSp>
        <p:nvGrpSpPr>
          <p:cNvPr id="2" name="Group 1">
            <a:extLst>
              <a:ext uri="{FF2B5EF4-FFF2-40B4-BE49-F238E27FC236}">
                <a16:creationId xmlns:a16="http://schemas.microsoft.com/office/drawing/2014/main" id="{1B56D036-CA06-AED5-7083-3BBBC29B7BB0}"/>
              </a:ext>
            </a:extLst>
          </p:cNvPr>
          <p:cNvGrpSpPr/>
          <p:nvPr/>
        </p:nvGrpSpPr>
        <p:grpSpPr>
          <a:xfrm>
            <a:off x="3276855" y="2045415"/>
            <a:ext cx="4793180" cy="4063941"/>
            <a:chOff x="4070600" y="1329694"/>
            <a:chExt cx="4793180" cy="4063941"/>
          </a:xfrm>
        </p:grpSpPr>
        <p:sp>
          <p:nvSpPr>
            <p:cNvPr id="5" name="TextBox 4">
              <a:extLst>
                <a:ext uri="{FF2B5EF4-FFF2-40B4-BE49-F238E27FC236}">
                  <a16:creationId xmlns:a16="http://schemas.microsoft.com/office/drawing/2014/main" id="{593D1997-81D1-E06D-7DBD-E894314C520C}"/>
                </a:ext>
              </a:extLst>
            </p:cNvPr>
            <p:cNvSpPr txBox="1"/>
            <p:nvPr/>
          </p:nvSpPr>
          <p:spPr>
            <a:xfrm>
              <a:off x="4093705" y="1329694"/>
              <a:ext cx="2998404" cy="237757"/>
            </a:xfrm>
            <a:prstGeom prst="rect">
              <a:avLst/>
            </a:prstGeom>
            <a:noFill/>
          </p:spPr>
          <p:txBody>
            <a:bodyPr wrap="square" rtlCol="0">
              <a:spAutoFit/>
            </a:bodyPr>
            <a:lstStyle/>
            <a:p>
              <a:pPr algn="l" defTabSz="457200" rtl="0">
                <a:lnSpc>
                  <a:spcPct val="90000"/>
                </a:lnSpc>
              </a:pPr>
              <a:r>
                <a:rPr lang="en-US" sz="1050" b="1" kern="1200" dirty="0">
                  <a:solidFill>
                    <a:schemeClr val="tx1">
                      <a:lumMod val="75000"/>
                      <a:lumOff val="25000"/>
                    </a:schemeClr>
                  </a:solidFill>
                  <a:latin typeface="+mj-lt"/>
                  <a:ea typeface="+mn-ea"/>
                  <a:cs typeface="Calibri" panose="020F0502020204030204" pitchFamily="34" charset="0"/>
                </a:rPr>
                <a:t>PrEP for a single event, e.g., sex on 1 day</a:t>
              </a:r>
            </a:p>
          </p:txBody>
        </p:sp>
        <p:sp>
          <p:nvSpPr>
            <p:cNvPr id="6" name="TextBox 5">
              <a:extLst>
                <a:ext uri="{FF2B5EF4-FFF2-40B4-BE49-F238E27FC236}">
                  <a16:creationId xmlns:a16="http://schemas.microsoft.com/office/drawing/2014/main" id="{EECD6346-3856-3458-78BF-44EF2FE456FA}"/>
                </a:ext>
              </a:extLst>
            </p:cNvPr>
            <p:cNvSpPr txBox="1"/>
            <p:nvPr/>
          </p:nvSpPr>
          <p:spPr>
            <a:xfrm>
              <a:off x="4070600" y="3396376"/>
              <a:ext cx="3648002" cy="261610"/>
            </a:xfrm>
            <a:prstGeom prst="rect">
              <a:avLst/>
            </a:prstGeom>
            <a:noFill/>
          </p:spPr>
          <p:txBody>
            <a:bodyPr wrap="square" rtlCol="0">
              <a:spAutoFit/>
            </a:bodyPr>
            <a:lstStyle/>
            <a:p>
              <a:pPr algn="l" defTabSz="457200" rtl="0"/>
              <a:r>
                <a:rPr lang="en-US" sz="1050" b="1" kern="1200" dirty="0">
                  <a:solidFill>
                    <a:schemeClr val="tx1">
                      <a:lumMod val="75000"/>
                      <a:lumOff val="25000"/>
                    </a:schemeClr>
                  </a:solidFill>
                  <a:latin typeface="+mj-lt"/>
                  <a:ea typeface="+mn-ea"/>
                  <a:cs typeface="Calibri" panose="020F0502020204030204" pitchFamily="34" charset="0"/>
                </a:rPr>
                <a:t>PrEP for multiple events or daily</a:t>
              </a:r>
            </a:p>
          </p:txBody>
        </p:sp>
        <p:grpSp>
          <p:nvGrpSpPr>
            <p:cNvPr id="8" name="Group 7">
              <a:extLst>
                <a:ext uri="{FF2B5EF4-FFF2-40B4-BE49-F238E27FC236}">
                  <a16:creationId xmlns:a16="http://schemas.microsoft.com/office/drawing/2014/main" id="{4D74B0E3-C55D-399C-7DF2-CC4578EE8C56}"/>
                </a:ext>
              </a:extLst>
            </p:cNvPr>
            <p:cNvGrpSpPr/>
            <p:nvPr/>
          </p:nvGrpSpPr>
          <p:grpSpPr>
            <a:xfrm>
              <a:off x="4279644" y="1669760"/>
              <a:ext cx="232162" cy="387142"/>
              <a:chOff x="1694216" y="1297402"/>
              <a:chExt cx="232162" cy="387142"/>
            </a:xfrm>
            <a:solidFill>
              <a:sysClr val="windowText" lastClr="000000">
                <a:lumMod val="50000"/>
                <a:lumOff val="50000"/>
              </a:sysClr>
            </a:solidFill>
          </p:grpSpPr>
          <p:sp>
            <p:nvSpPr>
              <p:cNvPr id="9" name="Freeform: Shape 8">
                <a:extLst>
                  <a:ext uri="{FF2B5EF4-FFF2-40B4-BE49-F238E27FC236}">
                    <a16:creationId xmlns:a16="http://schemas.microsoft.com/office/drawing/2014/main" id="{CF1D19FE-DC69-ECA6-5445-575F4F696622}"/>
                  </a:ext>
                </a:extLst>
              </p:cNvPr>
              <p:cNvSpPr/>
              <p:nvPr/>
            </p:nvSpPr>
            <p:spPr>
              <a:xfrm>
                <a:off x="1694216"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0" name="Freeform: Shape 9">
                <a:extLst>
                  <a:ext uri="{FF2B5EF4-FFF2-40B4-BE49-F238E27FC236}">
                    <a16:creationId xmlns:a16="http://schemas.microsoft.com/office/drawing/2014/main" id="{F9150944-37A9-0CA9-D3E0-F9DABEF242D6}"/>
                  </a:ext>
                </a:extLst>
              </p:cNvPr>
              <p:cNvSpPr/>
              <p:nvPr/>
            </p:nvSpPr>
            <p:spPr>
              <a:xfrm>
                <a:off x="1727063"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11" name="Group 10">
              <a:extLst>
                <a:ext uri="{FF2B5EF4-FFF2-40B4-BE49-F238E27FC236}">
                  <a16:creationId xmlns:a16="http://schemas.microsoft.com/office/drawing/2014/main" id="{EC2EA14E-1423-366C-9313-C2A0C46559EB}"/>
                </a:ext>
              </a:extLst>
            </p:cNvPr>
            <p:cNvGrpSpPr/>
            <p:nvPr/>
          </p:nvGrpSpPr>
          <p:grpSpPr>
            <a:xfrm>
              <a:off x="4495382" y="1669760"/>
              <a:ext cx="232162" cy="387142"/>
              <a:chOff x="1909954" y="1297402"/>
              <a:chExt cx="232162" cy="387142"/>
            </a:xfrm>
            <a:solidFill>
              <a:sysClr val="windowText" lastClr="000000">
                <a:lumMod val="50000"/>
                <a:lumOff val="50000"/>
              </a:sysClr>
            </a:solidFill>
          </p:grpSpPr>
          <p:sp>
            <p:nvSpPr>
              <p:cNvPr id="12" name="Freeform: Shape 11">
                <a:extLst>
                  <a:ext uri="{FF2B5EF4-FFF2-40B4-BE49-F238E27FC236}">
                    <a16:creationId xmlns:a16="http://schemas.microsoft.com/office/drawing/2014/main" id="{B71593BF-8D42-BAFA-4707-DF17BDD48B1C}"/>
                  </a:ext>
                </a:extLst>
              </p:cNvPr>
              <p:cNvSpPr/>
              <p:nvPr/>
            </p:nvSpPr>
            <p:spPr>
              <a:xfrm>
                <a:off x="1909954"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3" name="Freeform: Shape 12">
                <a:extLst>
                  <a:ext uri="{FF2B5EF4-FFF2-40B4-BE49-F238E27FC236}">
                    <a16:creationId xmlns:a16="http://schemas.microsoft.com/office/drawing/2014/main" id="{DF79328B-8A92-7B02-2FE4-CCC028FC7152}"/>
                  </a:ext>
                </a:extLst>
              </p:cNvPr>
              <p:cNvSpPr/>
              <p:nvPr/>
            </p:nvSpPr>
            <p:spPr>
              <a:xfrm>
                <a:off x="1942801"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14" name="Group 13">
              <a:extLst>
                <a:ext uri="{FF2B5EF4-FFF2-40B4-BE49-F238E27FC236}">
                  <a16:creationId xmlns:a16="http://schemas.microsoft.com/office/drawing/2014/main" id="{C7B4CEE3-2687-A56E-2AA0-6FE28F6F3E95}"/>
                </a:ext>
              </a:extLst>
            </p:cNvPr>
            <p:cNvGrpSpPr/>
            <p:nvPr/>
          </p:nvGrpSpPr>
          <p:grpSpPr>
            <a:xfrm>
              <a:off x="4986560" y="1669760"/>
              <a:ext cx="232162" cy="387142"/>
              <a:chOff x="2401132" y="1297402"/>
              <a:chExt cx="232162" cy="387142"/>
            </a:xfrm>
            <a:solidFill>
              <a:sysClr val="windowText" lastClr="000000">
                <a:lumMod val="50000"/>
                <a:lumOff val="50000"/>
              </a:sysClr>
            </a:solidFill>
          </p:grpSpPr>
          <p:sp>
            <p:nvSpPr>
              <p:cNvPr id="15" name="Freeform: Shape 14">
                <a:extLst>
                  <a:ext uri="{FF2B5EF4-FFF2-40B4-BE49-F238E27FC236}">
                    <a16:creationId xmlns:a16="http://schemas.microsoft.com/office/drawing/2014/main" id="{1B509742-45DC-E7B2-AF34-C8CBC2C477E7}"/>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6" name="Freeform: Shape 15">
                <a:extLst>
                  <a:ext uri="{FF2B5EF4-FFF2-40B4-BE49-F238E27FC236}">
                    <a16:creationId xmlns:a16="http://schemas.microsoft.com/office/drawing/2014/main" id="{5F909E64-3C18-5A81-6630-914DF6A4F000}"/>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17" name="Group 16">
              <a:extLst>
                <a:ext uri="{FF2B5EF4-FFF2-40B4-BE49-F238E27FC236}">
                  <a16:creationId xmlns:a16="http://schemas.microsoft.com/office/drawing/2014/main" id="{2CEC1624-4768-ACEE-194C-F6B3577A53FF}"/>
                </a:ext>
              </a:extLst>
            </p:cNvPr>
            <p:cNvGrpSpPr/>
            <p:nvPr/>
          </p:nvGrpSpPr>
          <p:grpSpPr>
            <a:xfrm>
              <a:off x="5621851" y="1669760"/>
              <a:ext cx="232162" cy="387142"/>
              <a:chOff x="3036423" y="1297402"/>
              <a:chExt cx="232162" cy="387142"/>
            </a:xfrm>
            <a:solidFill>
              <a:sysClr val="windowText" lastClr="000000">
                <a:lumMod val="50000"/>
                <a:lumOff val="50000"/>
              </a:sysClr>
            </a:solidFill>
          </p:grpSpPr>
          <p:sp>
            <p:nvSpPr>
              <p:cNvPr id="18" name="Freeform: Shape 17">
                <a:extLst>
                  <a:ext uri="{FF2B5EF4-FFF2-40B4-BE49-F238E27FC236}">
                    <a16:creationId xmlns:a16="http://schemas.microsoft.com/office/drawing/2014/main" id="{300C029C-62AE-BB8E-C497-A4200C5A5B52}"/>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9" name="Freeform: Shape 18">
                <a:extLst>
                  <a:ext uri="{FF2B5EF4-FFF2-40B4-BE49-F238E27FC236}">
                    <a16:creationId xmlns:a16="http://schemas.microsoft.com/office/drawing/2014/main" id="{AB073846-DF7A-9556-6DC3-9908DB4B8E0C}"/>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20" name="Straight Arrow Connector 19">
              <a:extLst>
                <a:ext uri="{FF2B5EF4-FFF2-40B4-BE49-F238E27FC236}">
                  <a16:creationId xmlns:a16="http://schemas.microsoft.com/office/drawing/2014/main" id="{17BDDAEF-5693-84C4-1F99-45BF882ABE59}"/>
                </a:ext>
              </a:extLst>
            </p:cNvPr>
            <p:cNvCxnSpPr>
              <a:cxnSpLocks/>
            </p:cNvCxnSpPr>
            <p:nvPr/>
          </p:nvCxnSpPr>
          <p:spPr>
            <a:xfrm>
              <a:off x="4524557" y="2095184"/>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21" name="Straight Arrow Connector 20">
              <a:extLst>
                <a:ext uri="{FF2B5EF4-FFF2-40B4-BE49-F238E27FC236}">
                  <a16:creationId xmlns:a16="http://schemas.microsoft.com/office/drawing/2014/main" id="{EEE5E0EB-34D8-608F-F402-E9C453B746AC}"/>
                </a:ext>
              </a:extLst>
            </p:cNvPr>
            <p:cNvCxnSpPr>
              <a:cxnSpLocks/>
            </p:cNvCxnSpPr>
            <p:nvPr/>
          </p:nvCxnSpPr>
          <p:spPr>
            <a:xfrm>
              <a:off x="5122998" y="2095184"/>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22" name="Straight Arrow Connector 21">
              <a:extLst>
                <a:ext uri="{FF2B5EF4-FFF2-40B4-BE49-F238E27FC236}">
                  <a16:creationId xmlns:a16="http://schemas.microsoft.com/office/drawing/2014/main" id="{9EACBDDC-6FE3-454C-59A6-3BDBDAC292E0}"/>
                </a:ext>
              </a:extLst>
            </p:cNvPr>
            <p:cNvCxnSpPr>
              <a:cxnSpLocks/>
            </p:cNvCxnSpPr>
            <p:nvPr/>
          </p:nvCxnSpPr>
          <p:spPr>
            <a:xfrm>
              <a:off x="5737932" y="2095184"/>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23" name="Arrow: Chevron 22">
              <a:extLst>
                <a:ext uri="{FF2B5EF4-FFF2-40B4-BE49-F238E27FC236}">
                  <a16:creationId xmlns:a16="http://schemas.microsoft.com/office/drawing/2014/main" id="{31A67E65-E709-7C11-7871-80CDBE4FC434}"/>
                </a:ext>
              </a:extLst>
            </p:cNvPr>
            <p:cNvSpPr/>
            <p:nvPr/>
          </p:nvSpPr>
          <p:spPr>
            <a:xfrm>
              <a:off x="4175530" y="2327894"/>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j-lt"/>
                  <a:ea typeface="+mn-ea"/>
                  <a:cs typeface="Calibri" panose="020F0502020204030204" pitchFamily="34" charset="0"/>
                </a:rPr>
                <a:t>DAY 1</a:t>
              </a:r>
            </a:p>
          </p:txBody>
        </p:sp>
        <p:sp>
          <p:nvSpPr>
            <p:cNvPr id="24" name="Arrow: Chevron 23">
              <a:extLst>
                <a:ext uri="{FF2B5EF4-FFF2-40B4-BE49-F238E27FC236}">
                  <a16:creationId xmlns:a16="http://schemas.microsoft.com/office/drawing/2014/main" id="{BEF6735E-3BF7-E8AF-3EE8-AF1C8A0FB705}"/>
                </a:ext>
              </a:extLst>
            </p:cNvPr>
            <p:cNvSpPr/>
            <p:nvPr/>
          </p:nvSpPr>
          <p:spPr>
            <a:xfrm>
              <a:off x="4789643" y="2327894"/>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j-lt"/>
                  <a:ea typeface="+mn-ea"/>
                  <a:cs typeface="Calibri" panose="020F0502020204030204" pitchFamily="34" charset="0"/>
                </a:rPr>
                <a:t>DAY 2</a:t>
              </a:r>
            </a:p>
          </p:txBody>
        </p:sp>
        <p:sp>
          <p:nvSpPr>
            <p:cNvPr id="25" name="Arrow: Chevron 24">
              <a:extLst>
                <a:ext uri="{FF2B5EF4-FFF2-40B4-BE49-F238E27FC236}">
                  <a16:creationId xmlns:a16="http://schemas.microsoft.com/office/drawing/2014/main" id="{FB480678-6AD7-AABF-5220-26D0C452B5E4}"/>
                </a:ext>
              </a:extLst>
            </p:cNvPr>
            <p:cNvSpPr/>
            <p:nvPr/>
          </p:nvSpPr>
          <p:spPr>
            <a:xfrm>
              <a:off x="5403755" y="2327894"/>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j-lt"/>
                  <a:ea typeface="+mn-ea"/>
                  <a:cs typeface="Calibri" panose="020F0502020204030204" pitchFamily="34" charset="0"/>
                </a:rPr>
                <a:t>DAY 3</a:t>
              </a:r>
            </a:p>
          </p:txBody>
        </p:sp>
        <p:cxnSp>
          <p:nvCxnSpPr>
            <p:cNvPr id="26" name="Straight Arrow Connector 25">
              <a:extLst>
                <a:ext uri="{FF2B5EF4-FFF2-40B4-BE49-F238E27FC236}">
                  <a16:creationId xmlns:a16="http://schemas.microsoft.com/office/drawing/2014/main" id="{EB928111-D3D6-5087-49D9-FB7B367D4EB6}"/>
                </a:ext>
              </a:extLst>
            </p:cNvPr>
            <p:cNvCxnSpPr>
              <a:cxnSpLocks/>
            </p:cNvCxnSpPr>
            <p:nvPr/>
          </p:nvCxnSpPr>
          <p:spPr>
            <a:xfrm flipV="1">
              <a:off x="4529792" y="2600581"/>
              <a:ext cx="0" cy="137160"/>
            </a:xfrm>
            <a:prstGeom prst="straightConnector1">
              <a:avLst/>
            </a:prstGeom>
            <a:noFill/>
            <a:ln w="19050" cap="flat" cmpd="sng" algn="ctr">
              <a:solidFill>
                <a:schemeClr val="accent2"/>
              </a:solidFill>
              <a:prstDash val="solid"/>
              <a:miter lim="800000"/>
              <a:tailEnd type="triangle"/>
            </a:ln>
            <a:effectLst/>
          </p:spPr>
        </p:cxnSp>
        <p:sp>
          <p:nvSpPr>
            <p:cNvPr id="27" name="Rectangle 26">
              <a:extLst>
                <a:ext uri="{FF2B5EF4-FFF2-40B4-BE49-F238E27FC236}">
                  <a16:creationId xmlns:a16="http://schemas.microsoft.com/office/drawing/2014/main" id="{8ABE7E42-9A7F-D1EC-9490-F07E9D36F10E}"/>
                </a:ext>
              </a:extLst>
            </p:cNvPr>
            <p:cNvSpPr/>
            <p:nvPr/>
          </p:nvSpPr>
          <p:spPr>
            <a:xfrm>
              <a:off x="4261720" y="2741966"/>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nvGrpSpPr>
            <p:cNvPr id="28" name="Group 27">
              <a:extLst>
                <a:ext uri="{FF2B5EF4-FFF2-40B4-BE49-F238E27FC236}">
                  <a16:creationId xmlns:a16="http://schemas.microsoft.com/office/drawing/2014/main" id="{40B4ED1E-6964-13A8-6A1A-CFDFEB6D802B}"/>
                </a:ext>
              </a:extLst>
            </p:cNvPr>
            <p:cNvGrpSpPr/>
            <p:nvPr/>
          </p:nvGrpSpPr>
          <p:grpSpPr>
            <a:xfrm>
              <a:off x="4238068" y="3724524"/>
              <a:ext cx="232162" cy="387142"/>
              <a:chOff x="1694216" y="1297402"/>
              <a:chExt cx="232162" cy="387142"/>
            </a:xfrm>
            <a:solidFill>
              <a:sysClr val="windowText" lastClr="000000">
                <a:lumMod val="50000"/>
                <a:lumOff val="50000"/>
              </a:sysClr>
            </a:solidFill>
          </p:grpSpPr>
          <p:sp>
            <p:nvSpPr>
              <p:cNvPr id="29" name="Freeform: Shape 28">
                <a:extLst>
                  <a:ext uri="{FF2B5EF4-FFF2-40B4-BE49-F238E27FC236}">
                    <a16:creationId xmlns:a16="http://schemas.microsoft.com/office/drawing/2014/main" id="{2274D7D2-EFF7-67B3-190C-BA272AE135EF}"/>
                  </a:ext>
                </a:extLst>
              </p:cNvPr>
              <p:cNvSpPr/>
              <p:nvPr/>
            </p:nvSpPr>
            <p:spPr>
              <a:xfrm>
                <a:off x="1694216"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0" name="Freeform: Shape 29">
                <a:extLst>
                  <a:ext uri="{FF2B5EF4-FFF2-40B4-BE49-F238E27FC236}">
                    <a16:creationId xmlns:a16="http://schemas.microsoft.com/office/drawing/2014/main" id="{D1F978F7-D786-22DD-A26F-977D596C64BF}"/>
                  </a:ext>
                </a:extLst>
              </p:cNvPr>
              <p:cNvSpPr/>
              <p:nvPr/>
            </p:nvSpPr>
            <p:spPr>
              <a:xfrm>
                <a:off x="1727063"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31" name="Group 30">
              <a:extLst>
                <a:ext uri="{FF2B5EF4-FFF2-40B4-BE49-F238E27FC236}">
                  <a16:creationId xmlns:a16="http://schemas.microsoft.com/office/drawing/2014/main" id="{DC3ED32D-710B-02BF-90E7-FFF9DBBD5803}"/>
                </a:ext>
              </a:extLst>
            </p:cNvPr>
            <p:cNvGrpSpPr/>
            <p:nvPr/>
          </p:nvGrpSpPr>
          <p:grpSpPr>
            <a:xfrm>
              <a:off x="4453806" y="3724524"/>
              <a:ext cx="232162" cy="387142"/>
              <a:chOff x="1909954" y="1297402"/>
              <a:chExt cx="232162" cy="387142"/>
            </a:xfrm>
            <a:solidFill>
              <a:sysClr val="windowText" lastClr="000000">
                <a:lumMod val="50000"/>
                <a:lumOff val="50000"/>
              </a:sysClr>
            </a:solidFill>
          </p:grpSpPr>
          <p:sp>
            <p:nvSpPr>
              <p:cNvPr id="32" name="Freeform: Shape 31">
                <a:extLst>
                  <a:ext uri="{FF2B5EF4-FFF2-40B4-BE49-F238E27FC236}">
                    <a16:creationId xmlns:a16="http://schemas.microsoft.com/office/drawing/2014/main" id="{4E7EB78F-397F-4B86-2C9D-B161901FB313}"/>
                  </a:ext>
                </a:extLst>
              </p:cNvPr>
              <p:cNvSpPr/>
              <p:nvPr/>
            </p:nvSpPr>
            <p:spPr>
              <a:xfrm>
                <a:off x="1909954"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3" name="Freeform: Shape 32">
                <a:extLst>
                  <a:ext uri="{FF2B5EF4-FFF2-40B4-BE49-F238E27FC236}">
                    <a16:creationId xmlns:a16="http://schemas.microsoft.com/office/drawing/2014/main" id="{0D25440D-CC55-7F6F-4272-B6A0765F90CA}"/>
                  </a:ext>
                </a:extLst>
              </p:cNvPr>
              <p:cNvSpPr/>
              <p:nvPr/>
            </p:nvSpPr>
            <p:spPr>
              <a:xfrm>
                <a:off x="1942801"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34" name="Group 33">
              <a:extLst>
                <a:ext uri="{FF2B5EF4-FFF2-40B4-BE49-F238E27FC236}">
                  <a16:creationId xmlns:a16="http://schemas.microsoft.com/office/drawing/2014/main" id="{9166D4D4-81C0-9CD9-9760-F8560DA2B24D}"/>
                </a:ext>
              </a:extLst>
            </p:cNvPr>
            <p:cNvGrpSpPr/>
            <p:nvPr/>
          </p:nvGrpSpPr>
          <p:grpSpPr>
            <a:xfrm>
              <a:off x="4944984" y="3724524"/>
              <a:ext cx="232162" cy="387142"/>
              <a:chOff x="2401132" y="1297402"/>
              <a:chExt cx="232162" cy="387142"/>
            </a:xfrm>
            <a:solidFill>
              <a:sysClr val="windowText" lastClr="000000">
                <a:lumMod val="50000"/>
                <a:lumOff val="50000"/>
              </a:sysClr>
            </a:solidFill>
          </p:grpSpPr>
          <p:sp>
            <p:nvSpPr>
              <p:cNvPr id="35" name="Freeform: Shape 34">
                <a:extLst>
                  <a:ext uri="{FF2B5EF4-FFF2-40B4-BE49-F238E27FC236}">
                    <a16:creationId xmlns:a16="http://schemas.microsoft.com/office/drawing/2014/main" id="{3D64E48D-5299-7D2A-E13C-9A18A85CBC92}"/>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6" name="Freeform: Shape 35">
                <a:extLst>
                  <a:ext uri="{FF2B5EF4-FFF2-40B4-BE49-F238E27FC236}">
                    <a16:creationId xmlns:a16="http://schemas.microsoft.com/office/drawing/2014/main" id="{5C3A5105-E086-F9DF-3B23-CEAEBF0487D0}"/>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37" name="Group 36">
              <a:extLst>
                <a:ext uri="{FF2B5EF4-FFF2-40B4-BE49-F238E27FC236}">
                  <a16:creationId xmlns:a16="http://schemas.microsoft.com/office/drawing/2014/main" id="{E447D29A-F2DC-EAA7-17EE-AF57EE3BDF4E}"/>
                </a:ext>
              </a:extLst>
            </p:cNvPr>
            <p:cNvGrpSpPr/>
            <p:nvPr/>
          </p:nvGrpSpPr>
          <p:grpSpPr>
            <a:xfrm>
              <a:off x="5561727" y="3724524"/>
              <a:ext cx="232162" cy="387142"/>
              <a:chOff x="3036423" y="1297402"/>
              <a:chExt cx="232162" cy="387142"/>
            </a:xfrm>
            <a:solidFill>
              <a:sysClr val="windowText" lastClr="000000">
                <a:lumMod val="50000"/>
                <a:lumOff val="50000"/>
              </a:sysClr>
            </a:solidFill>
          </p:grpSpPr>
          <p:sp>
            <p:nvSpPr>
              <p:cNvPr id="38" name="Freeform: Shape 37">
                <a:extLst>
                  <a:ext uri="{FF2B5EF4-FFF2-40B4-BE49-F238E27FC236}">
                    <a16:creationId xmlns:a16="http://schemas.microsoft.com/office/drawing/2014/main" id="{BB602E0C-1F50-623B-DEC9-AB2E95C56DF4}"/>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9" name="Freeform: Shape 38">
                <a:extLst>
                  <a:ext uri="{FF2B5EF4-FFF2-40B4-BE49-F238E27FC236}">
                    <a16:creationId xmlns:a16="http://schemas.microsoft.com/office/drawing/2014/main" id="{E7E9F2F8-A77E-0380-3815-479F3D5ECA03}"/>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40" name="Straight Arrow Connector 39">
              <a:extLst>
                <a:ext uri="{FF2B5EF4-FFF2-40B4-BE49-F238E27FC236}">
                  <a16:creationId xmlns:a16="http://schemas.microsoft.com/office/drawing/2014/main" id="{B7133ED1-7AB5-DEF8-DEC4-0437F2FC1960}"/>
                </a:ext>
              </a:extLst>
            </p:cNvPr>
            <p:cNvCxnSpPr>
              <a:cxnSpLocks/>
            </p:cNvCxnSpPr>
            <p:nvPr/>
          </p:nvCxnSpPr>
          <p:spPr>
            <a:xfrm>
              <a:off x="4482981"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1" name="Straight Arrow Connector 40">
              <a:extLst>
                <a:ext uri="{FF2B5EF4-FFF2-40B4-BE49-F238E27FC236}">
                  <a16:creationId xmlns:a16="http://schemas.microsoft.com/office/drawing/2014/main" id="{EDAF8B82-A062-A3F3-D379-6E5460E1E8A9}"/>
                </a:ext>
              </a:extLst>
            </p:cNvPr>
            <p:cNvCxnSpPr>
              <a:cxnSpLocks/>
            </p:cNvCxnSpPr>
            <p:nvPr/>
          </p:nvCxnSpPr>
          <p:spPr>
            <a:xfrm>
              <a:off x="5094976"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2" name="Straight Arrow Connector 41">
              <a:extLst>
                <a:ext uri="{FF2B5EF4-FFF2-40B4-BE49-F238E27FC236}">
                  <a16:creationId xmlns:a16="http://schemas.microsoft.com/office/drawing/2014/main" id="{E58B4A19-1A76-CA2A-28DB-EFB11461A7B1}"/>
                </a:ext>
              </a:extLst>
            </p:cNvPr>
            <p:cNvCxnSpPr>
              <a:cxnSpLocks/>
            </p:cNvCxnSpPr>
            <p:nvPr/>
          </p:nvCxnSpPr>
          <p:spPr>
            <a:xfrm>
              <a:off x="5706971"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43" name="Arrow: Chevron 42">
              <a:extLst>
                <a:ext uri="{FF2B5EF4-FFF2-40B4-BE49-F238E27FC236}">
                  <a16:creationId xmlns:a16="http://schemas.microsoft.com/office/drawing/2014/main" id="{6FF31AE1-7732-C108-1706-DFE576833FFE}"/>
                </a:ext>
              </a:extLst>
            </p:cNvPr>
            <p:cNvSpPr/>
            <p:nvPr/>
          </p:nvSpPr>
          <p:spPr>
            <a:xfrm>
              <a:off x="4142663" y="439084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1</a:t>
              </a:r>
            </a:p>
          </p:txBody>
        </p:sp>
        <p:sp>
          <p:nvSpPr>
            <p:cNvPr id="44" name="Arrow: Chevron 43">
              <a:extLst>
                <a:ext uri="{FF2B5EF4-FFF2-40B4-BE49-F238E27FC236}">
                  <a16:creationId xmlns:a16="http://schemas.microsoft.com/office/drawing/2014/main" id="{1898568B-5D4D-EBD4-A112-B0F1D1832243}"/>
                </a:ext>
              </a:extLst>
            </p:cNvPr>
            <p:cNvSpPr/>
            <p:nvPr/>
          </p:nvSpPr>
          <p:spPr>
            <a:xfrm>
              <a:off x="4757423" y="4390840"/>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2</a:t>
              </a:r>
            </a:p>
          </p:txBody>
        </p:sp>
        <p:sp>
          <p:nvSpPr>
            <p:cNvPr id="45" name="Arrow: Chevron 44">
              <a:extLst>
                <a:ext uri="{FF2B5EF4-FFF2-40B4-BE49-F238E27FC236}">
                  <a16:creationId xmlns:a16="http://schemas.microsoft.com/office/drawing/2014/main" id="{CAA67344-6A3F-30BA-58CB-5D70A33CED62}"/>
                </a:ext>
              </a:extLst>
            </p:cNvPr>
            <p:cNvSpPr/>
            <p:nvPr/>
          </p:nvSpPr>
          <p:spPr>
            <a:xfrm>
              <a:off x="5372183" y="4390840"/>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3</a:t>
              </a:r>
            </a:p>
          </p:txBody>
        </p:sp>
        <p:grpSp>
          <p:nvGrpSpPr>
            <p:cNvPr id="46" name="Group 45">
              <a:extLst>
                <a:ext uri="{FF2B5EF4-FFF2-40B4-BE49-F238E27FC236}">
                  <a16:creationId xmlns:a16="http://schemas.microsoft.com/office/drawing/2014/main" id="{659756AF-5A98-2346-C13F-6C1FFECA3420}"/>
                </a:ext>
              </a:extLst>
            </p:cNvPr>
            <p:cNvGrpSpPr/>
            <p:nvPr/>
          </p:nvGrpSpPr>
          <p:grpSpPr>
            <a:xfrm>
              <a:off x="4194440" y="4651186"/>
              <a:ext cx="543488" cy="446185"/>
              <a:chOff x="1665276" y="4456066"/>
              <a:chExt cx="543488" cy="446185"/>
            </a:xfrm>
          </p:grpSpPr>
          <p:cxnSp>
            <p:nvCxnSpPr>
              <p:cNvPr id="47" name="Straight Arrow Connector 46">
                <a:extLst>
                  <a:ext uri="{FF2B5EF4-FFF2-40B4-BE49-F238E27FC236}">
                    <a16:creationId xmlns:a16="http://schemas.microsoft.com/office/drawing/2014/main" id="{330BB724-4ACB-0A34-A8A4-42DADA294F5B}"/>
                  </a:ext>
                </a:extLst>
              </p:cNvPr>
              <p:cNvCxnSpPr>
                <a:cxnSpLocks/>
              </p:cNvCxnSpPr>
              <p:nvPr/>
            </p:nvCxnSpPr>
            <p:spPr>
              <a:xfrm flipV="1">
                <a:off x="1944364" y="4456066"/>
                <a:ext cx="0" cy="137160"/>
              </a:xfrm>
              <a:prstGeom prst="straightConnector1">
                <a:avLst/>
              </a:prstGeom>
              <a:noFill/>
              <a:ln w="19050" cap="flat" cmpd="sng" algn="ctr">
                <a:solidFill>
                  <a:schemeClr val="accent2"/>
                </a:solidFill>
                <a:prstDash val="solid"/>
                <a:miter lim="800000"/>
                <a:tailEnd type="triangle"/>
              </a:ln>
              <a:effectLst/>
            </p:spPr>
          </p:cxnSp>
          <p:sp>
            <p:nvSpPr>
              <p:cNvPr id="48" name="Rectangle 47">
                <a:extLst>
                  <a:ext uri="{FF2B5EF4-FFF2-40B4-BE49-F238E27FC236}">
                    <a16:creationId xmlns:a16="http://schemas.microsoft.com/office/drawing/2014/main" id="{ACFCF73E-EDD4-E6D8-49E1-3AA7A20BD9BD}"/>
                  </a:ext>
                </a:extLst>
              </p:cNvPr>
              <p:cNvSpPr/>
              <p:nvPr/>
            </p:nvSpPr>
            <p:spPr>
              <a:xfrm>
                <a:off x="1665276"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grpSp>
          <p:nvGrpSpPr>
            <p:cNvPr id="49" name="Group 48">
              <a:extLst>
                <a:ext uri="{FF2B5EF4-FFF2-40B4-BE49-F238E27FC236}">
                  <a16:creationId xmlns:a16="http://schemas.microsoft.com/office/drawing/2014/main" id="{7BCC3EB8-2869-48F1-C9C0-EA6327686DED}"/>
                </a:ext>
              </a:extLst>
            </p:cNvPr>
            <p:cNvGrpSpPr/>
            <p:nvPr/>
          </p:nvGrpSpPr>
          <p:grpSpPr>
            <a:xfrm>
              <a:off x="4813221" y="4651186"/>
              <a:ext cx="543488" cy="446185"/>
              <a:chOff x="1661604" y="4456066"/>
              <a:chExt cx="543488" cy="446185"/>
            </a:xfrm>
          </p:grpSpPr>
          <p:cxnSp>
            <p:nvCxnSpPr>
              <p:cNvPr id="50" name="Straight Arrow Connector 49">
                <a:extLst>
                  <a:ext uri="{FF2B5EF4-FFF2-40B4-BE49-F238E27FC236}">
                    <a16:creationId xmlns:a16="http://schemas.microsoft.com/office/drawing/2014/main" id="{65D227B3-1B0C-51BA-5757-FD376A9AEB18}"/>
                  </a:ext>
                </a:extLst>
              </p:cNvPr>
              <p:cNvCxnSpPr>
                <a:cxnSpLocks/>
              </p:cNvCxnSpPr>
              <p:nvPr/>
            </p:nvCxnSpPr>
            <p:spPr>
              <a:xfrm flipV="1">
                <a:off x="1944364" y="4456066"/>
                <a:ext cx="0" cy="137160"/>
              </a:xfrm>
              <a:prstGeom prst="straightConnector1">
                <a:avLst/>
              </a:prstGeom>
              <a:noFill/>
              <a:ln w="19050" cap="flat" cmpd="sng" algn="ctr">
                <a:solidFill>
                  <a:schemeClr val="accent2"/>
                </a:solidFill>
                <a:prstDash val="solid"/>
                <a:miter lim="800000"/>
                <a:tailEnd type="triangle"/>
              </a:ln>
              <a:effectLst/>
            </p:spPr>
          </p:cxnSp>
          <p:sp>
            <p:nvSpPr>
              <p:cNvPr id="51" name="Rectangle 50">
                <a:extLst>
                  <a:ext uri="{FF2B5EF4-FFF2-40B4-BE49-F238E27FC236}">
                    <a16:creationId xmlns:a16="http://schemas.microsoft.com/office/drawing/2014/main" id="{CDC80826-A90D-3262-8492-BDF5F346B53A}"/>
                  </a:ext>
                </a:extLst>
              </p:cNvPr>
              <p:cNvSpPr/>
              <p:nvPr/>
            </p:nvSpPr>
            <p:spPr>
              <a:xfrm>
                <a:off x="1661604"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grpSp>
          <p:nvGrpSpPr>
            <p:cNvPr id="52" name="Group 51">
              <a:extLst>
                <a:ext uri="{FF2B5EF4-FFF2-40B4-BE49-F238E27FC236}">
                  <a16:creationId xmlns:a16="http://schemas.microsoft.com/office/drawing/2014/main" id="{6C824C3C-8422-8CA1-DA3C-1EB62592536B}"/>
                </a:ext>
              </a:extLst>
            </p:cNvPr>
            <p:cNvGrpSpPr/>
            <p:nvPr/>
          </p:nvGrpSpPr>
          <p:grpSpPr>
            <a:xfrm>
              <a:off x="6043437" y="4651186"/>
              <a:ext cx="543488" cy="446185"/>
              <a:chOff x="1676292" y="4456066"/>
              <a:chExt cx="543488" cy="446185"/>
            </a:xfrm>
          </p:grpSpPr>
          <p:cxnSp>
            <p:nvCxnSpPr>
              <p:cNvPr id="53" name="Straight Arrow Connector 52">
                <a:extLst>
                  <a:ext uri="{FF2B5EF4-FFF2-40B4-BE49-F238E27FC236}">
                    <a16:creationId xmlns:a16="http://schemas.microsoft.com/office/drawing/2014/main" id="{ACBF9158-31CD-459F-FB40-75E2B01C2987}"/>
                  </a:ext>
                </a:extLst>
              </p:cNvPr>
              <p:cNvCxnSpPr>
                <a:cxnSpLocks/>
              </p:cNvCxnSpPr>
              <p:nvPr/>
            </p:nvCxnSpPr>
            <p:spPr>
              <a:xfrm flipV="1">
                <a:off x="1944364" y="4456066"/>
                <a:ext cx="0" cy="137160"/>
              </a:xfrm>
              <a:prstGeom prst="straightConnector1">
                <a:avLst/>
              </a:prstGeom>
              <a:noFill/>
              <a:ln w="19050" cap="flat" cmpd="sng" algn="ctr">
                <a:solidFill>
                  <a:schemeClr val="accent2"/>
                </a:solidFill>
                <a:prstDash val="solid"/>
                <a:miter lim="800000"/>
                <a:tailEnd type="triangle"/>
              </a:ln>
              <a:effectLst/>
            </p:spPr>
          </p:cxnSp>
          <p:sp>
            <p:nvSpPr>
              <p:cNvPr id="54" name="Rectangle 53">
                <a:extLst>
                  <a:ext uri="{FF2B5EF4-FFF2-40B4-BE49-F238E27FC236}">
                    <a16:creationId xmlns:a16="http://schemas.microsoft.com/office/drawing/2014/main" id="{98EC27FD-7E46-97C7-BCD9-5A43AAC3B4BC}"/>
                  </a:ext>
                </a:extLst>
              </p:cNvPr>
              <p:cNvSpPr/>
              <p:nvPr/>
            </p:nvSpPr>
            <p:spPr>
              <a:xfrm>
                <a:off x="1676292"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grpSp>
          <p:nvGrpSpPr>
            <p:cNvPr id="55" name="Group 54">
              <a:extLst>
                <a:ext uri="{FF2B5EF4-FFF2-40B4-BE49-F238E27FC236}">
                  <a16:creationId xmlns:a16="http://schemas.microsoft.com/office/drawing/2014/main" id="{B3024601-BB0E-9EF7-EDCD-7185B3E9BEE1}"/>
                </a:ext>
              </a:extLst>
            </p:cNvPr>
            <p:cNvGrpSpPr/>
            <p:nvPr/>
          </p:nvGrpSpPr>
          <p:grpSpPr>
            <a:xfrm>
              <a:off x="6656491" y="4651186"/>
              <a:ext cx="543488" cy="446185"/>
              <a:chOff x="1661604" y="4456066"/>
              <a:chExt cx="543488" cy="446185"/>
            </a:xfrm>
          </p:grpSpPr>
          <p:cxnSp>
            <p:nvCxnSpPr>
              <p:cNvPr id="56" name="Straight Arrow Connector 55">
                <a:extLst>
                  <a:ext uri="{FF2B5EF4-FFF2-40B4-BE49-F238E27FC236}">
                    <a16:creationId xmlns:a16="http://schemas.microsoft.com/office/drawing/2014/main" id="{D6013DE8-4B67-F9AD-F259-F706A5082B02}"/>
                  </a:ext>
                </a:extLst>
              </p:cNvPr>
              <p:cNvCxnSpPr>
                <a:cxnSpLocks/>
              </p:cNvCxnSpPr>
              <p:nvPr/>
            </p:nvCxnSpPr>
            <p:spPr>
              <a:xfrm flipV="1">
                <a:off x="1933348" y="4456066"/>
                <a:ext cx="0" cy="137160"/>
              </a:xfrm>
              <a:prstGeom prst="straightConnector1">
                <a:avLst/>
              </a:prstGeom>
              <a:noFill/>
              <a:ln w="19050" cap="flat" cmpd="sng" algn="ctr">
                <a:solidFill>
                  <a:schemeClr val="accent2"/>
                </a:solidFill>
                <a:prstDash val="solid"/>
                <a:miter lim="800000"/>
                <a:tailEnd type="triangle"/>
              </a:ln>
              <a:effectLst/>
            </p:spPr>
          </p:cxnSp>
          <p:sp>
            <p:nvSpPr>
              <p:cNvPr id="57" name="Rectangle 56">
                <a:extLst>
                  <a:ext uri="{FF2B5EF4-FFF2-40B4-BE49-F238E27FC236}">
                    <a16:creationId xmlns:a16="http://schemas.microsoft.com/office/drawing/2014/main" id="{CBCBAAEC-A6B5-D5D9-CD47-EA8755CB5BB4}"/>
                  </a:ext>
                </a:extLst>
              </p:cNvPr>
              <p:cNvSpPr/>
              <p:nvPr/>
            </p:nvSpPr>
            <p:spPr>
              <a:xfrm>
                <a:off x="1661604"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sp>
          <p:nvSpPr>
            <p:cNvPr id="58" name="Arrow: Chevron 57">
              <a:extLst>
                <a:ext uri="{FF2B5EF4-FFF2-40B4-BE49-F238E27FC236}">
                  <a16:creationId xmlns:a16="http://schemas.microsoft.com/office/drawing/2014/main" id="{B517F259-4486-423E-0BFA-8D9631BBD90C}"/>
                </a:ext>
              </a:extLst>
            </p:cNvPr>
            <p:cNvSpPr/>
            <p:nvPr/>
          </p:nvSpPr>
          <p:spPr>
            <a:xfrm>
              <a:off x="5986943" y="4390840"/>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4</a:t>
              </a:r>
            </a:p>
          </p:txBody>
        </p:sp>
        <p:sp>
          <p:nvSpPr>
            <p:cNvPr id="59" name="Arrow: Chevron 58">
              <a:extLst>
                <a:ext uri="{FF2B5EF4-FFF2-40B4-BE49-F238E27FC236}">
                  <a16:creationId xmlns:a16="http://schemas.microsoft.com/office/drawing/2014/main" id="{CDF21329-7458-E927-2928-2E3E0B04655F}"/>
                </a:ext>
              </a:extLst>
            </p:cNvPr>
            <p:cNvSpPr/>
            <p:nvPr/>
          </p:nvSpPr>
          <p:spPr>
            <a:xfrm>
              <a:off x="6601703" y="4390840"/>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60" name="Arrow: Chevron 59">
              <a:extLst>
                <a:ext uri="{FF2B5EF4-FFF2-40B4-BE49-F238E27FC236}">
                  <a16:creationId xmlns:a16="http://schemas.microsoft.com/office/drawing/2014/main" id="{D02D24F9-59AC-90E8-7E89-35B1387931B0}"/>
                </a:ext>
              </a:extLst>
            </p:cNvPr>
            <p:cNvSpPr/>
            <p:nvPr/>
          </p:nvSpPr>
          <p:spPr>
            <a:xfrm>
              <a:off x="7216463" y="4393867"/>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1</a:t>
              </a:r>
            </a:p>
          </p:txBody>
        </p:sp>
        <p:sp>
          <p:nvSpPr>
            <p:cNvPr id="61" name="Arrow: Chevron 60">
              <a:extLst>
                <a:ext uri="{FF2B5EF4-FFF2-40B4-BE49-F238E27FC236}">
                  <a16:creationId xmlns:a16="http://schemas.microsoft.com/office/drawing/2014/main" id="{550268F3-C872-4FC8-0F90-D8D43D51EB93}"/>
                </a:ext>
              </a:extLst>
            </p:cNvPr>
            <p:cNvSpPr/>
            <p:nvPr/>
          </p:nvSpPr>
          <p:spPr>
            <a:xfrm>
              <a:off x="7831221" y="4393867"/>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2</a:t>
              </a:r>
            </a:p>
          </p:txBody>
        </p:sp>
        <p:grpSp>
          <p:nvGrpSpPr>
            <p:cNvPr id="62" name="Group 61">
              <a:extLst>
                <a:ext uri="{FF2B5EF4-FFF2-40B4-BE49-F238E27FC236}">
                  <a16:creationId xmlns:a16="http://schemas.microsoft.com/office/drawing/2014/main" id="{0CF7C6FB-9115-635A-6298-7C1A2BD2CC03}"/>
                </a:ext>
              </a:extLst>
            </p:cNvPr>
            <p:cNvGrpSpPr/>
            <p:nvPr/>
          </p:nvGrpSpPr>
          <p:grpSpPr>
            <a:xfrm>
              <a:off x="6178470" y="3724524"/>
              <a:ext cx="232162" cy="387142"/>
              <a:chOff x="2401132" y="1297402"/>
              <a:chExt cx="232162" cy="387142"/>
            </a:xfrm>
            <a:solidFill>
              <a:sysClr val="windowText" lastClr="000000">
                <a:lumMod val="50000"/>
                <a:lumOff val="50000"/>
              </a:sysClr>
            </a:solidFill>
          </p:grpSpPr>
          <p:sp>
            <p:nvSpPr>
              <p:cNvPr id="63" name="Freeform: Shape 62">
                <a:extLst>
                  <a:ext uri="{FF2B5EF4-FFF2-40B4-BE49-F238E27FC236}">
                    <a16:creationId xmlns:a16="http://schemas.microsoft.com/office/drawing/2014/main" id="{5D76376A-C603-CA48-6185-69CF879714CA}"/>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64" name="Freeform: Shape 63">
                <a:extLst>
                  <a:ext uri="{FF2B5EF4-FFF2-40B4-BE49-F238E27FC236}">
                    <a16:creationId xmlns:a16="http://schemas.microsoft.com/office/drawing/2014/main" id="{D965A336-188F-DF27-B35F-51644F4A4351}"/>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65" name="Group 64">
              <a:extLst>
                <a:ext uri="{FF2B5EF4-FFF2-40B4-BE49-F238E27FC236}">
                  <a16:creationId xmlns:a16="http://schemas.microsoft.com/office/drawing/2014/main" id="{706B4031-9CE2-E012-93C0-7901154C4577}"/>
                </a:ext>
              </a:extLst>
            </p:cNvPr>
            <p:cNvGrpSpPr/>
            <p:nvPr/>
          </p:nvGrpSpPr>
          <p:grpSpPr>
            <a:xfrm>
              <a:off x="6795213" y="3724524"/>
              <a:ext cx="232162" cy="387142"/>
              <a:chOff x="3036423" y="1297402"/>
              <a:chExt cx="232162" cy="387142"/>
            </a:xfrm>
            <a:solidFill>
              <a:sysClr val="windowText" lastClr="000000">
                <a:lumMod val="50000"/>
                <a:lumOff val="50000"/>
              </a:sysClr>
            </a:solidFill>
          </p:grpSpPr>
          <p:sp>
            <p:nvSpPr>
              <p:cNvPr id="66" name="Freeform: Shape 65">
                <a:extLst>
                  <a:ext uri="{FF2B5EF4-FFF2-40B4-BE49-F238E27FC236}">
                    <a16:creationId xmlns:a16="http://schemas.microsoft.com/office/drawing/2014/main" id="{11C8A2ED-ED0B-1850-F793-044FAAB24F75}"/>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67" name="Freeform: Shape 66">
                <a:extLst>
                  <a:ext uri="{FF2B5EF4-FFF2-40B4-BE49-F238E27FC236}">
                    <a16:creationId xmlns:a16="http://schemas.microsoft.com/office/drawing/2014/main" id="{DDEC09D2-99D9-4440-917E-77C11F21D75D}"/>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grpSp>
          <p:nvGrpSpPr>
            <p:cNvPr id="68" name="Group 67">
              <a:extLst>
                <a:ext uri="{FF2B5EF4-FFF2-40B4-BE49-F238E27FC236}">
                  <a16:creationId xmlns:a16="http://schemas.microsoft.com/office/drawing/2014/main" id="{E9175884-E2C6-48E5-9FCB-D7B0251FE736}"/>
                </a:ext>
              </a:extLst>
            </p:cNvPr>
            <p:cNvGrpSpPr/>
            <p:nvPr/>
          </p:nvGrpSpPr>
          <p:grpSpPr>
            <a:xfrm>
              <a:off x="7411956" y="3724524"/>
              <a:ext cx="232162" cy="387142"/>
              <a:chOff x="2401132" y="1297402"/>
              <a:chExt cx="232162" cy="387142"/>
            </a:xfrm>
            <a:solidFill>
              <a:sysClr val="windowText" lastClr="000000">
                <a:lumMod val="50000"/>
                <a:lumOff val="50000"/>
              </a:sysClr>
            </a:solidFill>
          </p:grpSpPr>
          <p:sp>
            <p:nvSpPr>
              <p:cNvPr id="69" name="Freeform: Shape 68">
                <a:extLst>
                  <a:ext uri="{FF2B5EF4-FFF2-40B4-BE49-F238E27FC236}">
                    <a16:creationId xmlns:a16="http://schemas.microsoft.com/office/drawing/2014/main" id="{8E46152D-271B-2709-1D3C-35B66502B91E}"/>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70" name="Freeform: Shape 69">
                <a:extLst>
                  <a:ext uri="{FF2B5EF4-FFF2-40B4-BE49-F238E27FC236}">
                    <a16:creationId xmlns:a16="http://schemas.microsoft.com/office/drawing/2014/main" id="{2596F920-60E9-8195-92A9-3E74D143E304}"/>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71" name="Group 70">
              <a:extLst>
                <a:ext uri="{FF2B5EF4-FFF2-40B4-BE49-F238E27FC236}">
                  <a16:creationId xmlns:a16="http://schemas.microsoft.com/office/drawing/2014/main" id="{1471425A-4A28-C0D1-C225-4D67471D6E41}"/>
                </a:ext>
              </a:extLst>
            </p:cNvPr>
            <p:cNvGrpSpPr/>
            <p:nvPr/>
          </p:nvGrpSpPr>
          <p:grpSpPr>
            <a:xfrm>
              <a:off x="8028699" y="3724524"/>
              <a:ext cx="232162" cy="387142"/>
              <a:chOff x="3036423" y="1297402"/>
              <a:chExt cx="232162" cy="387142"/>
            </a:xfrm>
            <a:solidFill>
              <a:sysClr val="windowText" lastClr="000000">
                <a:lumMod val="50000"/>
                <a:lumOff val="50000"/>
              </a:sysClr>
            </a:solidFill>
          </p:grpSpPr>
          <p:sp>
            <p:nvSpPr>
              <p:cNvPr id="72" name="Freeform: Shape 71">
                <a:extLst>
                  <a:ext uri="{FF2B5EF4-FFF2-40B4-BE49-F238E27FC236}">
                    <a16:creationId xmlns:a16="http://schemas.microsoft.com/office/drawing/2014/main" id="{691BE36F-99A1-4497-AFE4-9B52139AF37D}"/>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73" name="Freeform: Shape 72">
                <a:extLst>
                  <a:ext uri="{FF2B5EF4-FFF2-40B4-BE49-F238E27FC236}">
                    <a16:creationId xmlns:a16="http://schemas.microsoft.com/office/drawing/2014/main" id="{DCD261DD-B799-FD38-86CA-B760E8C2C060}"/>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74" name="Straight Arrow Connector 73">
              <a:extLst>
                <a:ext uri="{FF2B5EF4-FFF2-40B4-BE49-F238E27FC236}">
                  <a16:creationId xmlns:a16="http://schemas.microsoft.com/office/drawing/2014/main" id="{6AD748B4-FBE0-792A-4E2B-8570635F8277}"/>
                </a:ext>
              </a:extLst>
            </p:cNvPr>
            <p:cNvCxnSpPr>
              <a:cxnSpLocks/>
            </p:cNvCxnSpPr>
            <p:nvPr/>
          </p:nvCxnSpPr>
          <p:spPr>
            <a:xfrm>
              <a:off x="6318966"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75" name="Straight Arrow Connector 74">
              <a:extLst>
                <a:ext uri="{FF2B5EF4-FFF2-40B4-BE49-F238E27FC236}">
                  <a16:creationId xmlns:a16="http://schemas.microsoft.com/office/drawing/2014/main" id="{5BB28239-E78E-3F37-988A-22FBFFFC4261}"/>
                </a:ext>
              </a:extLst>
            </p:cNvPr>
            <p:cNvCxnSpPr>
              <a:cxnSpLocks/>
            </p:cNvCxnSpPr>
            <p:nvPr/>
          </p:nvCxnSpPr>
          <p:spPr>
            <a:xfrm>
              <a:off x="6930961"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76" name="Straight Arrow Connector 75">
              <a:extLst>
                <a:ext uri="{FF2B5EF4-FFF2-40B4-BE49-F238E27FC236}">
                  <a16:creationId xmlns:a16="http://schemas.microsoft.com/office/drawing/2014/main" id="{877FAAB6-D839-9B22-4C4F-C98EA3355549}"/>
                </a:ext>
              </a:extLst>
            </p:cNvPr>
            <p:cNvCxnSpPr>
              <a:cxnSpLocks/>
            </p:cNvCxnSpPr>
            <p:nvPr/>
          </p:nvCxnSpPr>
          <p:spPr>
            <a:xfrm>
              <a:off x="7542956"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77" name="Straight Arrow Connector 76">
              <a:extLst>
                <a:ext uri="{FF2B5EF4-FFF2-40B4-BE49-F238E27FC236}">
                  <a16:creationId xmlns:a16="http://schemas.microsoft.com/office/drawing/2014/main" id="{A65BE8EB-319F-4092-5BA4-0FAF9DA41C71}"/>
                </a:ext>
              </a:extLst>
            </p:cNvPr>
            <p:cNvCxnSpPr>
              <a:cxnSpLocks/>
            </p:cNvCxnSpPr>
            <p:nvPr/>
          </p:nvCxnSpPr>
          <p:spPr>
            <a:xfrm>
              <a:off x="8154953"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91" name="TextBox 90">
              <a:extLst>
                <a:ext uri="{FF2B5EF4-FFF2-40B4-BE49-F238E27FC236}">
                  <a16:creationId xmlns:a16="http://schemas.microsoft.com/office/drawing/2014/main" id="{7604D198-AA2A-92B9-EEB7-AC4956A9F29B}"/>
                </a:ext>
              </a:extLst>
            </p:cNvPr>
            <p:cNvSpPr txBox="1"/>
            <p:nvPr/>
          </p:nvSpPr>
          <p:spPr>
            <a:xfrm>
              <a:off x="7243320" y="4802704"/>
              <a:ext cx="1420636" cy="590931"/>
            </a:xfrm>
            <a:prstGeom prst="rect">
              <a:avLst/>
            </a:prstGeom>
            <a:noFill/>
          </p:spPr>
          <p:txBody>
            <a:bodyPr wrap="square" rtlCol="0">
              <a:spAutoFit/>
            </a:bodyPr>
            <a:lstStyle/>
            <a:p>
              <a:pPr algn="l" defTabSz="457200" rtl="0">
                <a:lnSpc>
                  <a:spcPct val="90000"/>
                </a:lnSpc>
              </a:pPr>
              <a:r>
                <a:rPr lang="en-US" sz="900" kern="1200" dirty="0">
                  <a:solidFill>
                    <a:srgbClr val="494641"/>
                  </a:solidFill>
                  <a:latin typeface="+mj-lt"/>
                  <a:ea typeface="+mn-ea"/>
                  <a:cs typeface="Calibri" panose="020F0502020204030204" pitchFamily="34" charset="0"/>
                </a:rPr>
                <a:t>Continue PrEP with </a:t>
              </a:r>
              <a:br>
                <a:rPr lang="en-US" sz="900" kern="1200" dirty="0">
                  <a:solidFill>
                    <a:srgbClr val="494641"/>
                  </a:solidFill>
                  <a:latin typeface="+mj-lt"/>
                  <a:ea typeface="+mn-ea"/>
                  <a:cs typeface="Calibri" panose="020F0502020204030204" pitchFamily="34" charset="0"/>
                </a:rPr>
              </a:br>
              <a:r>
                <a:rPr lang="en-US" sz="900" kern="1200" dirty="0">
                  <a:solidFill>
                    <a:srgbClr val="494641"/>
                  </a:solidFill>
                  <a:latin typeface="+mj-lt"/>
                  <a:ea typeface="+mn-ea"/>
                  <a:cs typeface="Calibri" panose="020F0502020204030204" pitchFamily="34" charset="0"/>
                </a:rPr>
                <a:t>ONE DOSE EACH DAY </a:t>
              </a:r>
              <a:br>
                <a:rPr lang="en-US" sz="900" kern="1200" dirty="0">
                  <a:solidFill>
                    <a:srgbClr val="494641"/>
                  </a:solidFill>
                  <a:latin typeface="+mj-lt"/>
                  <a:ea typeface="+mn-ea"/>
                  <a:cs typeface="Calibri" panose="020F0502020204030204" pitchFamily="34" charset="0"/>
                </a:rPr>
              </a:br>
              <a:r>
                <a:rPr lang="en-US" sz="900" kern="1200" dirty="0">
                  <a:solidFill>
                    <a:srgbClr val="494641"/>
                  </a:solidFill>
                  <a:latin typeface="+mj-lt"/>
                  <a:ea typeface="+mn-ea"/>
                  <a:cs typeface="Calibri" panose="020F0502020204030204" pitchFamily="34" charset="0"/>
                </a:rPr>
                <a:t>for as long as protection is desired</a:t>
              </a:r>
            </a:p>
          </p:txBody>
        </p:sp>
        <p:grpSp>
          <p:nvGrpSpPr>
            <p:cNvPr id="92" name="Group 91">
              <a:extLst>
                <a:ext uri="{FF2B5EF4-FFF2-40B4-BE49-F238E27FC236}">
                  <a16:creationId xmlns:a16="http://schemas.microsoft.com/office/drawing/2014/main" id="{E94A4CA7-94C0-AEEF-4635-ED0BB236F27B}"/>
                </a:ext>
              </a:extLst>
            </p:cNvPr>
            <p:cNvGrpSpPr/>
            <p:nvPr/>
          </p:nvGrpSpPr>
          <p:grpSpPr>
            <a:xfrm flipH="1">
              <a:off x="6833859" y="4405899"/>
              <a:ext cx="203685" cy="214285"/>
              <a:chOff x="8518830" y="4647541"/>
              <a:chExt cx="352710" cy="371064"/>
            </a:xfrm>
            <a:solidFill>
              <a:sysClr val="window" lastClr="FFFFFF"/>
            </a:solidFill>
          </p:grpSpPr>
          <p:sp>
            <p:nvSpPr>
              <p:cNvPr id="93" name="Freeform: Shape 92">
                <a:extLst>
                  <a:ext uri="{FF2B5EF4-FFF2-40B4-BE49-F238E27FC236}">
                    <a16:creationId xmlns:a16="http://schemas.microsoft.com/office/drawing/2014/main" id="{B1EA38E0-F12D-2ADF-17A8-F44ECC58D749}"/>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4" name="Freeform: Shape 93">
                <a:extLst>
                  <a:ext uri="{FF2B5EF4-FFF2-40B4-BE49-F238E27FC236}">
                    <a16:creationId xmlns:a16="http://schemas.microsoft.com/office/drawing/2014/main" id="{5D3A0FF6-C6D9-5F2C-3060-27CDB88C650C}"/>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5" name="Freeform: Shape 94">
                <a:extLst>
                  <a:ext uri="{FF2B5EF4-FFF2-40B4-BE49-F238E27FC236}">
                    <a16:creationId xmlns:a16="http://schemas.microsoft.com/office/drawing/2014/main" id="{68977B0C-16C5-007A-3983-C1808C2FA57F}"/>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grpSp>
        <p:cxnSp>
          <p:nvCxnSpPr>
            <p:cNvPr id="97" name="Straight Connector 96">
              <a:extLst>
                <a:ext uri="{FF2B5EF4-FFF2-40B4-BE49-F238E27FC236}">
                  <a16:creationId xmlns:a16="http://schemas.microsoft.com/office/drawing/2014/main" id="{32B5DC76-3018-BE46-FF8D-2BB343E36DAB}"/>
                </a:ext>
              </a:extLst>
            </p:cNvPr>
            <p:cNvCxnSpPr>
              <a:cxnSpLocks/>
            </p:cNvCxnSpPr>
            <p:nvPr/>
          </p:nvCxnSpPr>
          <p:spPr>
            <a:xfrm rot="5400000">
              <a:off x="6897820" y="3393782"/>
              <a:ext cx="393192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98" name="Title 2">
            <a:extLst>
              <a:ext uri="{FF2B5EF4-FFF2-40B4-BE49-F238E27FC236}">
                <a16:creationId xmlns:a16="http://schemas.microsoft.com/office/drawing/2014/main" id="{E4418F7A-FEDE-5C1D-9F2F-EF8415C653FE}"/>
              </a:ext>
            </a:extLst>
          </p:cNvPr>
          <p:cNvSpPr>
            <a:spLocks noGrp="1"/>
          </p:cNvSpPr>
          <p:nvPr>
            <p:ph type="title"/>
          </p:nvPr>
        </p:nvSpPr>
        <p:spPr>
          <a:xfrm>
            <a:off x="1406525" y="1271978"/>
            <a:ext cx="8381154" cy="488488"/>
          </a:xfrm>
        </p:spPr>
        <p:txBody>
          <a:bodyPr lIns="0">
            <a:noAutofit/>
          </a:bodyPr>
          <a:lstStyle/>
          <a:p>
            <a:r>
              <a:rPr lang="en-US" sz="2800" dirty="0"/>
              <a:t>FAQs about oral </a:t>
            </a:r>
            <a:r>
              <a:rPr lang="en-US" sz="2800" dirty="0" err="1"/>
              <a:t>PrEP</a:t>
            </a:r>
            <a:r>
              <a:rPr lang="en-US" sz="2800" dirty="0"/>
              <a:t> dosing </a:t>
            </a:r>
            <a:r>
              <a:rPr lang="en-US" sz="2800" dirty="0">
                <a:highlight>
                  <a:srgbClr val="FFFF00"/>
                </a:highlight>
              </a:rPr>
              <a:t>regimen for people assigned male at birth with sexual exposure and not taking gender-affirming hormones   </a:t>
            </a:r>
          </a:p>
        </p:txBody>
      </p:sp>
      <p:pic>
        <p:nvPicPr>
          <p:cNvPr id="99" name="Graphic 98" descr="Chat bubble with solid fill">
            <a:extLst>
              <a:ext uri="{FF2B5EF4-FFF2-40B4-BE49-F238E27FC236}">
                <a16:creationId xmlns:a16="http://schemas.microsoft.com/office/drawing/2014/main" id="{20F0F979-888C-AB93-342C-C48376BF66F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95760" y="459723"/>
            <a:ext cx="662026" cy="662026"/>
          </a:xfrm>
          <a:prstGeom prst="rect">
            <a:avLst/>
          </a:prstGeom>
        </p:spPr>
      </p:pic>
      <p:sp>
        <p:nvSpPr>
          <p:cNvPr id="100" name="Flowchart: Process 99">
            <a:extLst>
              <a:ext uri="{FF2B5EF4-FFF2-40B4-BE49-F238E27FC236}">
                <a16:creationId xmlns:a16="http://schemas.microsoft.com/office/drawing/2014/main" id="{E5E864B2-3092-70ED-60BE-2C564F6B45F6}"/>
              </a:ext>
            </a:extLst>
          </p:cNvPr>
          <p:cNvSpPr/>
          <p:nvPr/>
        </p:nvSpPr>
        <p:spPr>
          <a:xfrm>
            <a:off x="785521" y="2754479"/>
            <a:ext cx="2223036" cy="4375635"/>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685800">
              <a:lnSpc>
                <a:spcPct val="114000"/>
              </a:lnSpc>
              <a:spcAft>
                <a:spcPts val="748"/>
              </a:spcAft>
            </a:pPr>
            <a:r>
              <a:rPr lang="en-US" sz="1400" kern="100" dirty="0">
                <a:latin typeface="+mj-lt"/>
                <a:cs typeface="Arial"/>
              </a:rPr>
              <a:t>This is a dosing regimen option for people assigned male at birth with sexual exposure and who are not taking gender-affirming hormones whether for a single event, a short timeframe, or a long time. Let's</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kern="100" dirty="0">
                <a:latin typeface="+mj-lt"/>
                <a:cs typeface="Arial"/>
              </a:rPr>
              <a:t>look at the diagram to better understand this method.</a:t>
            </a:r>
          </a:p>
          <a:p>
            <a:pPr algn="l" defTabSz="685800">
              <a:lnSpc>
                <a:spcPct val="114000"/>
              </a:lnSpc>
              <a:spcAft>
                <a:spcPts val="748"/>
              </a:spcAft>
            </a:pPr>
            <a:r>
              <a:rPr lang="en-US" sz="1400" i="1" kern="100" dirty="0">
                <a:highlight>
                  <a:srgbClr val="FFFF00"/>
                </a:highlight>
                <a:latin typeface="+mj-lt"/>
                <a:cs typeface="Arial"/>
              </a:rPr>
              <a:t>[Modify/remove depending on local guidelines for oral PrEP dosing regimens.]</a:t>
            </a:r>
          </a:p>
        </p:txBody>
      </p:sp>
      <p:sp>
        <p:nvSpPr>
          <p:cNvPr id="101" name="Speech Bubble: Rectangle 100">
            <a:extLst>
              <a:ext uri="{FF2B5EF4-FFF2-40B4-BE49-F238E27FC236}">
                <a16:creationId xmlns:a16="http://schemas.microsoft.com/office/drawing/2014/main" id="{195C8D09-7E2B-13A1-51FC-E8356C5C5C3D}"/>
              </a:ext>
            </a:extLst>
          </p:cNvPr>
          <p:cNvSpPr/>
          <p:nvPr/>
        </p:nvSpPr>
        <p:spPr>
          <a:xfrm>
            <a:off x="785521" y="2022719"/>
            <a:ext cx="2221047" cy="731520"/>
          </a:xfrm>
          <a:prstGeom prst="wedgeRectCallout">
            <a:avLst>
              <a:gd name="adj1" fmla="val -34073"/>
              <a:gd name="adj2" fmla="val 7215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Who can use this oral </a:t>
            </a:r>
            <a:r>
              <a:rPr lang="en-US" sz="1400" b="1" kern="100" dirty="0" err="1">
                <a:solidFill>
                  <a:schemeClr val="bg1"/>
                </a:solidFill>
                <a:latin typeface="Arial" panose="020B0604020202020204" pitchFamily="34" charset="0"/>
                <a:cs typeface="Arial" panose="020B0604020202020204" pitchFamily="34" charset="0"/>
              </a:rPr>
              <a:t>PrEP</a:t>
            </a:r>
            <a:r>
              <a:rPr lang="en-US" sz="1400" b="1" kern="100" dirty="0">
                <a:solidFill>
                  <a:schemeClr val="bg1"/>
                </a:solidFill>
                <a:latin typeface="Arial" panose="020B0604020202020204" pitchFamily="34" charset="0"/>
                <a:cs typeface="Arial" panose="020B0604020202020204" pitchFamily="34" charset="0"/>
              </a:rPr>
              <a:t> dosing regimen?</a:t>
            </a:r>
          </a:p>
        </p:txBody>
      </p:sp>
    </p:spTree>
    <p:extLst>
      <p:ext uri="{BB962C8B-B14F-4D97-AF65-F5344CB8AC3E}">
        <p14:creationId xmlns:p14="http://schemas.microsoft.com/office/powerpoint/2010/main" val="2724731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rocess 5">
            <a:extLst>
              <a:ext uri="{FF2B5EF4-FFF2-40B4-BE49-F238E27FC236}">
                <a16:creationId xmlns:a16="http://schemas.microsoft.com/office/drawing/2014/main" id="{B993E51D-FE22-8470-39FF-8A2414A8BEB9}"/>
              </a:ext>
            </a:extLst>
          </p:cNvPr>
          <p:cNvSpPr/>
          <p:nvPr/>
        </p:nvSpPr>
        <p:spPr>
          <a:xfrm>
            <a:off x="782252" y="2203550"/>
            <a:ext cx="2409468" cy="4983730"/>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pPr>
            <a:r>
              <a:rPr lang="en-US" sz="1300" kern="100" dirty="0">
                <a:ea typeface="Aptos" panose="020B0004020202020204" pitchFamily="34" charset="0"/>
                <a:cs typeface="Arial"/>
              </a:rPr>
              <a:t>I understand that concern. Taking oral PrEP every day is just one option. </a:t>
            </a:r>
            <a:r>
              <a:rPr lang="en-US" sz="1300" kern="100" dirty="0">
                <a:highlight>
                  <a:srgbClr val="FFFF00"/>
                </a:highlight>
                <a:ea typeface="Aptos" panose="020B0004020202020204" pitchFamily="34" charset="0"/>
                <a:cs typeface="Arial"/>
              </a:rPr>
              <a:t>Other options are available for you that might fit your lifestyle better! For example, there are injectable forms of PrEP. The one that is currently in the market is called CAB PrEP, and </a:t>
            </a:r>
            <a:r>
              <a:rPr lang="en-US" sz="1300" kern="100" dirty="0">
                <a:highlight>
                  <a:srgbClr val="FFFF00"/>
                </a:highlight>
                <a:cs typeface="Arial"/>
              </a:rPr>
              <a:t>you need to get the injection in the buttocks </a:t>
            </a:r>
            <a:r>
              <a:rPr lang="en-US" sz="1300" kern="100" dirty="0">
                <a:highlight>
                  <a:srgbClr val="FFFF00"/>
                </a:highlight>
                <a:cs typeface="Arial"/>
                <a:sym typeface="Arial"/>
              </a:rPr>
              <a:t>every month for the first 2</a:t>
            </a:r>
            <a:r>
              <a:rPr lang="en-US" sz="1300" kern="100" dirty="0">
                <a:highlight>
                  <a:srgbClr val="FFFF00"/>
                </a:highlight>
                <a:cs typeface="Arial"/>
              </a:rPr>
              <a:t> </a:t>
            </a:r>
            <a:r>
              <a:rPr lang="en-US" sz="1300" kern="100" dirty="0">
                <a:highlight>
                  <a:srgbClr val="FFFF00"/>
                </a:highlight>
                <a:cs typeface="Arial"/>
                <a:sym typeface="Arial"/>
              </a:rPr>
              <a:t>months, and only every 2</a:t>
            </a:r>
            <a:r>
              <a:rPr lang="en-US" sz="1300" kern="100" dirty="0">
                <a:highlight>
                  <a:srgbClr val="FFFF00"/>
                </a:highlight>
                <a:cs typeface="Arial"/>
              </a:rPr>
              <a:t> </a:t>
            </a:r>
            <a:r>
              <a:rPr lang="en-US" sz="1300" kern="100" dirty="0">
                <a:highlight>
                  <a:srgbClr val="FFFF00"/>
                </a:highlight>
                <a:cs typeface="Arial"/>
                <a:sym typeface="Arial"/>
              </a:rPr>
              <a:t>months thereafter. </a:t>
            </a:r>
            <a:r>
              <a:rPr lang="en-US" sz="1300" kern="100" dirty="0">
                <a:highlight>
                  <a:srgbClr val="FFFF00"/>
                </a:highlight>
                <a:cs typeface="Arial"/>
              </a:rPr>
              <a:t>This can be a good option if you find it hard to remember to take a daily pill</a:t>
            </a:r>
            <a:r>
              <a:rPr lang="en-US" sz="1300" kern="100" dirty="0">
                <a:highlight>
                  <a:srgbClr val="FFFF00"/>
                </a:highlight>
                <a:ea typeface="Aptos" panose="020B0004020202020204" pitchFamily="34" charset="0"/>
                <a:cs typeface="Arial"/>
              </a:rPr>
              <a:t>.</a:t>
            </a:r>
            <a:r>
              <a:rPr lang="en-US" sz="1300" kern="100" dirty="0">
                <a:ea typeface="Aptos" panose="020B0004020202020204" pitchFamily="34" charset="0"/>
                <a:cs typeface="Arial"/>
              </a:rPr>
              <a:t> </a:t>
            </a:r>
            <a:r>
              <a:rPr lang="en-US" sz="1300" kern="100" dirty="0">
                <a:solidFill>
                  <a:schemeClr val="accent1"/>
                </a:solidFill>
                <a:cs typeface="Arial"/>
              </a:rPr>
              <a:t>(Refer to pages 3-5 if no other </a:t>
            </a:r>
            <a:r>
              <a:rPr lang="en-US" sz="1300" kern="100" dirty="0" err="1">
                <a:solidFill>
                  <a:schemeClr val="accent1"/>
                </a:solidFill>
                <a:cs typeface="Arial"/>
              </a:rPr>
              <a:t>PrEP</a:t>
            </a:r>
            <a:r>
              <a:rPr lang="en-US" sz="1300" kern="100" dirty="0">
                <a:solidFill>
                  <a:schemeClr val="accent1"/>
                </a:solidFill>
                <a:cs typeface="Arial"/>
              </a:rPr>
              <a:t> options are available.)</a:t>
            </a:r>
            <a:endParaRPr lang="en-BW" sz="1300" dirty="0">
              <a:highlight>
                <a:srgbClr val="FFFF00"/>
              </a:highlight>
              <a:cs typeface="Arial"/>
            </a:endParaRPr>
          </a:p>
        </p:txBody>
      </p:sp>
      <p:sp>
        <p:nvSpPr>
          <p:cNvPr id="8" name="Flowchart: Process 7">
            <a:extLst>
              <a:ext uri="{FF2B5EF4-FFF2-40B4-BE49-F238E27FC236}">
                <a16:creationId xmlns:a16="http://schemas.microsoft.com/office/drawing/2014/main" id="{1D906B7D-C851-974E-3D52-92320653C8DD}"/>
              </a:ext>
            </a:extLst>
          </p:cNvPr>
          <p:cNvSpPr/>
          <p:nvPr/>
        </p:nvSpPr>
        <p:spPr>
          <a:xfrm>
            <a:off x="3380873" y="2203548"/>
            <a:ext cx="1968207" cy="4983731"/>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1200"/>
              </a:spcAft>
            </a:pPr>
            <a:r>
              <a:rPr lang="en-US" sz="1300" kern="100" dirty="0">
                <a:cs typeface="Arial"/>
              </a:rPr>
              <a:t>I’m glad you’ve heard of “2-1-1 dosing”! This is </a:t>
            </a:r>
            <a:r>
              <a:rPr lang="en-US" sz="1300" dirty="0">
                <a:solidFill>
                  <a:schemeClr val="dk1"/>
                </a:solidFill>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4"/>
                  </a:ext>
                </a:extLst>
              </a:rPr>
              <a:t>an option for an </a:t>
            </a:r>
            <a:r>
              <a:rPr lang="en-US" sz="1300" kern="100" dirty="0">
                <a:cs typeface="Arial"/>
              </a:rPr>
              <a:t>oral PrEP dosing regimen for you. First, you take 2 pills at least 2</a:t>
            </a:r>
            <a:r>
              <a:rPr lang="en-US" sz="1300" dirty="0">
                <a:effectLst/>
                <a:ea typeface="Aptos" panose="020B0004020202020204" pitchFamily="34" charset="0"/>
                <a:cs typeface="Arial" panose="020B0604020202020204" pitchFamily="34" charset="0"/>
              </a:rPr>
              <a:t> </a:t>
            </a:r>
            <a:r>
              <a:rPr lang="en-US" sz="1300" dirty="0">
                <a:ea typeface="Aptos" panose="020B0004020202020204" pitchFamily="34" charset="0"/>
                <a:cs typeface="Arial" panose="020B0604020202020204" pitchFamily="34" charset="0"/>
              </a:rPr>
              <a:t>to 24 </a:t>
            </a:r>
            <a:r>
              <a:rPr lang="en-US" sz="1300" kern="100" dirty="0">
                <a:cs typeface="Arial"/>
              </a:rPr>
              <a:t>hours before sex. After that, you can continue taking one pill a day for as long as you want protection. If you want to stop taking PrEP, after your last exposure, you can take one pill a day for 2 more days before you stop. Let's look at the diagram to better understand this method.</a:t>
            </a:r>
          </a:p>
        </p:txBody>
      </p:sp>
      <p:sp>
        <p:nvSpPr>
          <p:cNvPr id="3" name="Title 2">
            <a:extLst>
              <a:ext uri="{FF2B5EF4-FFF2-40B4-BE49-F238E27FC236}">
                <a16:creationId xmlns:a16="http://schemas.microsoft.com/office/drawing/2014/main" id="{FDD1D5A6-7C65-E774-2A55-F4FD4141890F}"/>
              </a:ext>
            </a:extLst>
          </p:cNvPr>
          <p:cNvSpPr>
            <a:spLocks noGrp="1"/>
          </p:cNvSpPr>
          <p:nvPr>
            <p:ph type="title"/>
          </p:nvPr>
        </p:nvSpPr>
        <p:spPr>
          <a:xfrm>
            <a:off x="757645" y="488000"/>
            <a:ext cx="9144999" cy="515773"/>
          </a:xfrm>
        </p:spPr>
        <p:txBody>
          <a:bodyPr>
            <a:noAutofit/>
          </a:bodyPr>
          <a:lstStyle/>
          <a:p>
            <a:pPr defTabSz="627063"/>
            <a:r>
              <a:rPr lang="en-US" sz="3200" dirty="0"/>
              <a:t>	FAQs for </a:t>
            </a:r>
            <a:r>
              <a:rPr lang="en-US" sz="3200" dirty="0">
                <a:highlight>
                  <a:srgbClr val="FFFF00"/>
                </a:highlight>
              </a:rPr>
              <a:t>men who have sex with men</a:t>
            </a:r>
          </a:p>
        </p:txBody>
      </p:sp>
      <p:sp>
        <p:nvSpPr>
          <p:cNvPr id="5" name="Speech Bubble: Rectangle 4">
            <a:extLst>
              <a:ext uri="{FF2B5EF4-FFF2-40B4-BE49-F238E27FC236}">
                <a16:creationId xmlns:a16="http://schemas.microsoft.com/office/drawing/2014/main" id="{520E2F1B-AAD5-572B-CC32-1B5C3541BAA9}"/>
              </a:ext>
            </a:extLst>
          </p:cNvPr>
          <p:cNvSpPr/>
          <p:nvPr/>
        </p:nvSpPr>
        <p:spPr>
          <a:xfrm>
            <a:off x="782252" y="1197708"/>
            <a:ext cx="2414938" cy="1005840"/>
          </a:xfrm>
          <a:prstGeom prst="wedgeRectCallout">
            <a:avLst>
              <a:gd name="adj1" fmla="val -36324"/>
              <a:gd name="adj2" fmla="val 65606"/>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r>
              <a:rPr lang="en-US" sz="1400" b="1" kern="100" dirty="0">
                <a:solidFill>
                  <a:schemeClr val="bg1"/>
                </a:solidFill>
                <a:latin typeface="Arial" panose="020B0604020202020204" pitchFamily="34" charset="0"/>
                <a:ea typeface="Arial" panose="020B0604020202020204" pitchFamily="34" charset="0"/>
                <a:cs typeface="Arial" panose="020B0604020202020204" pitchFamily="34" charset="0"/>
              </a:rPr>
              <a:t>I’m worried about the commitment of taking a pill every day. </a:t>
            </a:r>
          </a:p>
        </p:txBody>
      </p:sp>
      <p:sp>
        <p:nvSpPr>
          <p:cNvPr id="7" name="Speech Bubble: Rectangle 6">
            <a:extLst>
              <a:ext uri="{FF2B5EF4-FFF2-40B4-BE49-F238E27FC236}">
                <a16:creationId xmlns:a16="http://schemas.microsoft.com/office/drawing/2014/main" id="{6E857932-F336-48C3-20C5-1BB9245176AB}"/>
              </a:ext>
            </a:extLst>
          </p:cNvPr>
          <p:cNvSpPr/>
          <p:nvPr/>
        </p:nvSpPr>
        <p:spPr>
          <a:xfrm>
            <a:off x="3380873" y="1197708"/>
            <a:ext cx="1968207" cy="1005840"/>
          </a:xfrm>
          <a:prstGeom prst="wedgeRectCallout">
            <a:avLst>
              <a:gd name="adj1" fmla="val -37897"/>
              <a:gd name="adj2" fmla="val 6732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spcAft>
                <a:spcPts val="748"/>
              </a:spcAft>
            </a:pPr>
            <a:r>
              <a:rPr lang="en-US" sz="1400" b="1" kern="100" dirty="0">
                <a:solidFill>
                  <a:schemeClr val="bg1"/>
                </a:solidFill>
                <a:latin typeface="Arial" panose="020B0604020202020204" pitchFamily="34" charset="0"/>
                <a:cs typeface="Arial" panose="020B0604020202020204" pitchFamily="34" charset="0"/>
              </a:rPr>
              <a:t>I’ve also heard about something called 2-1-1 or ED-</a:t>
            </a:r>
            <a:r>
              <a:rPr lang="en-US" sz="1400" b="1" kern="100" dirty="0" err="1">
                <a:solidFill>
                  <a:schemeClr val="bg1"/>
                </a:solidFill>
                <a:latin typeface="Arial" panose="020B0604020202020204" pitchFamily="34" charset="0"/>
                <a:cs typeface="Arial" panose="020B0604020202020204" pitchFamily="34" charset="0"/>
              </a:rPr>
              <a:t>PrEP.</a:t>
            </a:r>
            <a:r>
              <a:rPr lang="en-US" sz="1400" b="1" kern="100" dirty="0">
                <a:solidFill>
                  <a:schemeClr val="bg1"/>
                </a:solidFill>
                <a:latin typeface="Arial" panose="020B0604020202020204" pitchFamily="34" charset="0"/>
                <a:cs typeface="Arial" panose="020B0604020202020204" pitchFamily="34" charset="0"/>
              </a:rPr>
              <a:t> What is that? </a:t>
            </a:r>
          </a:p>
        </p:txBody>
      </p:sp>
      <p:sp>
        <p:nvSpPr>
          <p:cNvPr id="9" name="TextBox 8">
            <a:extLst>
              <a:ext uri="{FF2B5EF4-FFF2-40B4-BE49-F238E27FC236}">
                <a16:creationId xmlns:a16="http://schemas.microsoft.com/office/drawing/2014/main" id="{A0F546B3-E85F-76EE-34FA-5F25BAF73A87}"/>
              </a:ext>
            </a:extLst>
          </p:cNvPr>
          <p:cNvSpPr txBox="1"/>
          <p:nvPr/>
        </p:nvSpPr>
        <p:spPr>
          <a:xfrm>
            <a:off x="9884229" y="6997366"/>
            <a:ext cx="441664" cy="369332"/>
          </a:xfrm>
          <a:prstGeom prst="rect">
            <a:avLst/>
          </a:prstGeom>
          <a:noFill/>
        </p:spPr>
        <p:txBody>
          <a:bodyPr wrap="square" rtlCol="0">
            <a:spAutoFit/>
          </a:bodyPr>
          <a:lstStyle/>
          <a:p>
            <a:r>
              <a:rPr lang="en-US" b="1" dirty="0">
                <a:solidFill>
                  <a:schemeClr val="accent2"/>
                </a:solidFill>
                <a:latin typeface="+mj-lt"/>
              </a:rPr>
              <a:t>11</a:t>
            </a:r>
          </a:p>
        </p:txBody>
      </p:sp>
      <p:pic>
        <p:nvPicPr>
          <p:cNvPr id="11" name="Graphic 10" descr="Chat bubble with solid fill">
            <a:extLst>
              <a:ext uri="{FF2B5EF4-FFF2-40B4-BE49-F238E27FC236}">
                <a16:creationId xmlns:a16="http://schemas.microsoft.com/office/drawing/2014/main" id="{E6B0B5D1-A3DB-E646-103C-41277F53278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95760" y="459723"/>
            <a:ext cx="662026" cy="662026"/>
          </a:xfrm>
          <a:prstGeom prst="rect">
            <a:avLst/>
          </a:prstGeom>
        </p:spPr>
      </p:pic>
      <p:graphicFrame>
        <p:nvGraphicFramePr>
          <p:cNvPr id="387" name="Table 386">
            <a:extLst>
              <a:ext uri="{FF2B5EF4-FFF2-40B4-BE49-F238E27FC236}">
                <a16:creationId xmlns:a16="http://schemas.microsoft.com/office/drawing/2014/main" id="{FD4D1E2E-2BE5-C79D-C620-2C8FD462648D}"/>
              </a:ext>
            </a:extLst>
          </p:cNvPr>
          <p:cNvGraphicFramePr>
            <a:graphicFrameLocks noGrp="1"/>
          </p:cNvGraphicFramePr>
          <p:nvPr>
            <p:extLst>
              <p:ext uri="{D42A27DB-BD31-4B8C-83A1-F6EECF244321}">
                <p14:modId xmlns:p14="http://schemas.microsoft.com/office/powerpoint/2010/main" val="774254754"/>
              </p:ext>
            </p:extLst>
          </p:nvPr>
        </p:nvGraphicFramePr>
        <p:xfrm>
          <a:off x="5533984" y="5548113"/>
          <a:ext cx="4313586" cy="1341120"/>
        </p:xfrm>
        <a:graphic>
          <a:graphicData uri="http://schemas.openxmlformats.org/drawingml/2006/table">
            <a:tbl>
              <a:tblPr firstRow="1" bandRow="1"/>
              <a:tblGrid>
                <a:gridCol w="1391172">
                  <a:extLst>
                    <a:ext uri="{9D8B030D-6E8A-4147-A177-3AD203B41FA5}">
                      <a16:colId xmlns:a16="http://schemas.microsoft.com/office/drawing/2014/main" val="1248891060"/>
                    </a:ext>
                  </a:extLst>
                </a:gridCol>
                <a:gridCol w="1277604">
                  <a:extLst>
                    <a:ext uri="{9D8B030D-6E8A-4147-A177-3AD203B41FA5}">
                      <a16:colId xmlns:a16="http://schemas.microsoft.com/office/drawing/2014/main" val="3673111083"/>
                    </a:ext>
                  </a:extLst>
                </a:gridCol>
                <a:gridCol w="1644810">
                  <a:extLst>
                    <a:ext uri="{9D8B030D-6E8A-4147-A177-3AD203B41FA5}">
                      <a16:colId xmlns:a16="http://schemas.microsoft.com/office/drawing/2014/main" val="265141427"/>
                    </a:ext>
                  </a:extLst>
                </a:gridCol>
              </a:tblGrid>
              <a:tr h="370840">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Oral PrEP </a:t>
                      </a:r>
                      <a:br>
                        <a:rPr lang="en-US" sz="1000" dirty="0">
                          <a:solidFill>
                            <a:schemeClr val="tx1">
                              <a:lumMod val="75000"/>
                              <a:lumOff val="25000"/>
                            </a:schemeClr>
                          </a:solidFill>
                          <a:latin typeface="Arial Narrow" panose="020B0606020202030204" pitchFamily="34" charset="0"/>
                          <a:cs typeface="Calibri" panose="020F0502020204030204" pitchFamily="34" charset="0"/>
                        </a:rPr>
                      </a:br>
                      <a:r>
                        <a:rPr lang="en-US" sz="1000" dirty="0">
                          <a:solidFill>
                            <a:schemeClr val="tx1">
                              <a:lumMod val="75000"/>
                              <a:lumOff val="25000"/>
                            </a:schemeClr>
                          </a:solidFill>
                          <a:latin typeface="Arial Narrow" panose="020B0606020202030204" pitchFamily="34" charset="0"/>
                          <a:cs typeface="Calibri" panose="020F0502020204030204" pitchFamily="34" charset="0"/>
                        </a:rPr>
                        <a:t>dose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Potential exposure covered by PrEP</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Continuous PrEP taking, with one dose each day </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5324941"/>
                  </a:ext>
                </a:extLst>
              </a:tr>
              <a:tr h="370840">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marL="0" indent="0">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start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 before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potential exposure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covered by</a:t>
                      </a:r>
                      <a:r>
                        <a:rPr lang="en-US" sz="1000" kern="1200" dirty="0">
                          <a:solidFill>
                            <a:schemeClr val="tx1">
                              <a:lumMod val="75000"/>
                              <a:lumOff val="25000"/>
                            </a:schemeClr>
                          </a:solidFill>
                          <a:effectLst/>
                          <a:latin typeface="Arial Narrow" panose="020B0606020202030204" pitchFamily="34" charset="0"/>
                          <a:ea typeface="+mn-ea"/>
                          <a:cs typeface="Calibri" panose="020F0502020204030204" pitchFamily="34" charset="0"/>
                        </a:rPr>
                        <a:t> </a:t>
                      </a: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stop PrEP after last potential exposure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7188173"/>
                  </a:ext>
                </a:extLst>
              </a:tr>
            </a:tbl>
          </a:graphicData>
        </a:graphic>
      </p:graphicFrame>
      <p:grpSp>
        <p:nvGrpSpPr>
          <p:cNvPr id="458" name="Group 457">
            <a:extLst>
              <a:ext uri="{FF2B5EF4-FFF2-40B4-BE49-F238E27FC236}">
                <a16:creationId xmlns:a16="http://schemas.microsoft.com/office/drawing/2014/main" id="{E57C7209-7A60-AF10-3455-14C323AE3AC5}"/>
              </a:ext>
            </a:extLst>
          </p:cNvPr>
          <p:cNvGrpSpPr/>
          <p:nvPr/>
        </p:nvGrpSpPr>
        <p:grpSpPr>
          <a:xfrm>
            <a:off x="5793623" y="5599518"/>
            <a:ext cx="181230" cy="302211"/>
            <a:chOff x="3036423" y="1297402"/>
            <a:chExt cx="232162" cy="387142"/>
          </a:xfrm>
          <a:solidFill>
            <a:sysClr val="windowText" lastClr="000000">
              <a:lumMod val="50000"/>
              <a:lumOff val="50000"/>
            </a:sysClr>
          </a:solidFill>
        </p:grpSpPr>
        <p:sp>
          <p:nvSpPr>
            <p:cNvPr id="459" name="Freeform: Shape 458">
              <a:extLst>
                <a:ext uri="{FF2B5EF4-FFF2-40B4-BE49-F238E27FC236}">
                  <a16:creationId xmlns:a16="http://schemas.microsoft.com/office/drawing/2014/main" id="{AAD4669E-82CB-93FD-6218-228ED7A086B9}"/>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60" name="Freeform: Shape 459">
              <a:extLst>
                <a:ext uri="{FF2B5EF4-FFF2-40B4-BE49-F238E27FC236}">
                  <a16:creationId xmlns:a16="http://schemas.microsoft.com/office/drawing/2014/main" id="{D22470BA-B9BE-9758-5C5D-361E2698745E}"/>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461" name="Rectangle 460">
            <a:extLst>
              <a:ext uri="{FF2B5EF4-FFF2-40B4-BE49-F238E27FC236}">
                <a16:creationId xmlns:a16="http://schemas.microsoft.com/office/drawing/2014/main" id="{ABD7BDDA-C560-4F3C-18BE-F069D22DCEF8}"/>
              </a:ext>
            </a:extLst>
          </p:cNvPr>
          <p:cNvSpPr/>
          <p:nvPr/>
        </p:nvSpPr>
        <p:spPr>
          <a:xfrm>
            <a:off x="5582095" y="6293297"/>
            <a:ext cx="411480" cy="241371"/>
          </a:xfrm>
          <a:prstGeom prst="rect">
            <a:avLst/>
          </a:prstGeom>
          <a:solidFill>
            <a:schemeClr val="tx2"/>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462" name="Group 461">
            <a:extLst>
              <a:ext uri="{FF2B5EF4-FFF2-40B4-BE49-F238E27FC236}">
                <a16:creationId xmlns:a16="http://schemas.microsoft.com/office/drawing/2014/main" id="{6E7E28A4-BFFC-6621-7AD9-666C77E5D3B0}"/>
              </a:ext>
            </a:extLst>
          </p:cNvPr>
          <p:cNvGrpSpPr/>
          <p:nvPr/>
        </p:nvGrpSpPr>
        <p:grpSpPr>
          <a:xfrm>
            <a:off x="6970519" y="5585704"/>
            <a:ext cx="405986" cy="315368"/>
            <a:chOff x="1404923" y="4442484"/>
            <a:chExt cx="405986" cy="434017"/>
          </a:xfrm>
        </p:grpSpPr>
        <p:cxnSp>
          <p:nvCxnSpPr>
            <p:cNvPr id="463" name="Straight Arrow Connector 462">
              <a:extLst>
                <a:ext uri="{FF2B5EF4-FFF2-40B4-BE49-F238E27FC236}">
                  <a16:creationId xmlns:a16="http://schemas.microsoft.com/office/drawing/2014/main" id="{2F2D8EE3-A5A7-FAF2-80A1-83B604462E99}"/>
                </a:ext>
              </a:extLst>
            </p:cNvPr>
            <p:cNvCxnSpPr>
              <a:cxnSpLocks/>
            </p:cNvCxnSpPr>
            <p:nvPr/>
          </p:nvCxnSpPr>
          <p:spPr>
            <a:xfrm flipV="1">
              <a:off x="1607916" y="4442484"/>
              <a:ext cx="0" cy="151010"/>
            </a:xfrm>
            <a:prstGeom prst="straightConnector1">
              <a:avLst/>
            </a:prstGeom>
            <a:noFill/>
            <a:ln w="12700" cap="flat" cmpd="sng" algn="ctr">
              <a:solidFill>
                <a:schemeClr val="accent2"/>
              </a:solidFill>
              <a:prstDash val="solid"/>
              <a:miter lim="800000"/>
              <a:tailEnd type="triangle"/>
            </a:ln>
            <a:effectLst/>
          </p:spPr>
        </p:cxnSp>
        <p:sp>
          <p:nvSpPr>
            <p:cNvPr id="464" name="Rectangle 463">
              <a:extLst>
                <a:ext uri="{FF2B5EF4-FFF2-40B4-BE49-F238E27FC236}">
                  <a16:creationId xmlns:a16="http://schemas.microsoft.com/office/drawing/2014/main" id="{9D382056-319A-7783-1950-5EF41FC6B3BF}"/>
                </a:ext>
              </a:extLst>
            </p:cNvPr>
            <p:cNvSpPr/>
            <p:nvPr/>
          </p:nvSpPr>
          <p:spPr>
            <a:xfrm>
              <a:off x="1404923" y="4601986"/>
              <a:ext cx="405986" cy="274515"/>
            </a:xfrm>
            <a:prstGeom prst="rect">
              <a:avLst/>
            </a:prstGeom>
            <a:noFill/>
            <a:ln w="1270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80000"/>
                </a:lnSpc>
                <a:spcBef>
                  <a:spcPts val="0"/>
                </a:spcBef>
                <a:spcAft>
                  <a:spcPts val="0"/>
                </a:spcAft>
                <a:buClrTx/>
                <a:buSzTx/>
                <a:buFontTx/>
                <a:buNone/>
                <a:tabLst/>
                <a:defRPr/>
              </a:pPr>
              <a:r>
                <a:rPr kumimoji="0" lang="en-US" sz="6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sp>
        <p:nvSpPr>
          <p:cNvPr id="465" name="Rectangle 464">
            <a:extLst>
              <a:ext uri="{FF2B5EF4-FFF2-40B4-BE49-F238E27FC236}">
                <a16:creationId xmlns:a16="http://schemas.microsoft.com/office/drawing/2014/main" id="{9FFC7C40-481B-5EA2-1A21-C8BE955EA967}"/>
              </a:ext>
            </a:extLst>
          </p:cNvPr>
          <p:cNvSpPr/>
          <p:nvPr/>
        </p:nvSpPr>
        <p:spPr>
          <a:xfrm>
            <a:off x="6960317" y="6293297"/>
            <a:ext cx="411480" cy="241371"/>
          </a:xfrm>
          <a:prstGeom prst="rect">
            <a:avLst/>
          </a:prstGeom>
          <a:solidFill>
            <a:schemeClr val="accent1"/>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466" name="Rectangle 465">
            <a:extLst>
              <a:ext uri="{FF2B5EF4-FFF2-40B4-BE49-F238E27FC236}">
                <a16:creationId xmlns:a16="http://schemas.microsoft.com/office/drawing/2014/main" id="{76221ECC-2781-120D-2F30-3608814E1EEA}"/>
              </a:ext>
            </a:extLst>
          </p:cNvPr>
          <p:cNvSpPr/>
          <p:nvPr/>
        </p:nvSpPr>
        <p:spPr>
          <a:xfrm>
            <a:off x="8276368" y="6293297"/>
            <a:ext cx="411480" cy="241371"/>
          </a:xfrm>
          <a:prstGeom prst="rect">
            <a:avLst/>
          </a:prstGeom>
          <a:solidFill>
            <a:schemeClr val="accent4"/>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467" name="Group 466">
            <a:extLst>
              <a:ext uri="{FF2B5EF4-FFF2-40B4-BE49-F238E27FC236}">
                <a16:creationId xmlns:a16="http://schemas.microsoft.com/office/drawing/2014/main" id="{58135FBC-3EF6-7CFE-2D16-E2D6CCA67F2C}"/>
              </a:ext>
            </a:extLst>
          </p:cNvPr>
          <p:cNvGrpSpPr/>
          <p:nvPr/>
        </p:nvGrpSpPr>
        <p:grpSpPr>
          <a:xfrm flipH="1">
            <a:off x="8302983" y="5603549"/>
            <a:ext cx="352710" cy="371064"/>
            <a:chOff x="8518830" y="4647541"/>
            <a:chExt cx="352710" cy="371064"/>
          </a:xfrm>
          <a:solidFill>
            <a:schemeClr val="accent1"/>
          </a:solidFill>
        </p:grpSpPr>
        <p:sp>
          <p:nvSpPr>
            <p:cNvPr id="468" name="Freeform: Shape 467">
              <a:extLst>
                <a:ext uri="{FF2B5EF4-FFF2-40B4-BE49-F238E27FC236}">
                  <a16:creationId xmlns:a16="http://schemas.microsoft.com/office/drawing/2014/main" id="{5CB66670-0CC0-CC96-0D38-2AA41DDFC482}"/>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69" name="Freeform: Shape 468">
              <a:extLst>
                <a:ext uri="{FF2B5EF4-FFF2-40B4-BE49-F238E27FC236}">
                  <a16:creationId xmlns:a16="http://schemas.microsoft.com/office/drawing/2014/main" id="{BDB8862C-CC40-C105-D045-DA3E56A5D0E6}"/>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70" name="Freeform: Shape 469">
              <a:extLst>
                <a:ext uri="{FF2B5EF4-FFF2-40B4-BE49-F238E27FC236}">
                  <a16:creationId xmlns:a16="http://schemas.microsoft.com/office/drawing/2014/main" id="{A0F85728-20D9-C0EF-9CBE-3B3834D304D2}"/>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2" name="Group 1">
            <a:extLst>
              <a:ext uri="{FF2B5EF4-FFF2-40B4-BE49-F238E27FC236}">
                <a16:creationId xmlns:a16="http://schemas.microsoft.com/office/drawing/2014/main" id="{1A817622-9F80-3809-4357-F040334C512F}"/>
              </a:ext>
            </a:extLst>
          </p:cNvPr>
          <p:cNvGrpSpPr/>
          <p:nvPr/>
        </p:nvGrpSpPr>
        <p:grpSpPr>
          <a:xfrm>
            <a:off x="5515128" y="1161201"/>
            <a:ext cx="4593356" cy="4087091"/>
            <a:chOff x="5515128" y="1161201"/>
            <a:chExt cx="4593356" cy="4087091"/>
          </a:xfrm>
        </p:grpSpPr>
        <p:sp>
          <p:nvSpPr>
            <p:cNvPr id="385" name="TextBox 384">
              <a:extLst>
                <a:ext uri="{FF2B5EF4-FFF2-40B4-BE49-F238E27FC236}">
                  <a16:creationId xmlns:a16="http://schemas.microsoft.com/office/drawing/2014/main" id="{DB911FA1-AA43-5ED3-4259-C308ACE0F27A}"/>
                </a:ext>
              </a:extLst>
            </p:cNvPr>
            <p:cNvSpPr txBox="1"/>
            <p:nvPr/>
          </p:nvSpPr>
          <p:spPr>
            <a:xfrm>
              <a:off x="5538233" y="1161201"/>
              <a:ext cx="2998404" cy="237757"/>
            </a:xfrm>
            <a:prstGeom prst="rect">
              <a:avLst/>
            </a:prstGeom>
            <a:noFill/>
          </p:spPr>
          <p:txBody>
            <a:bodyPr wrap="square" rtlCol="0">
              <a:spAutoFit/>
            </a:bodyPr>
            <a:lstStyle/>
            <a:p>
              <a:pPr algn="l" defTabSz="457200" rtl="0">
                <a:lnSpc>
                  <a:spcPct val="90000"/>
                </a:lnSpc>
              </a:pPr>
              <a:r>
                <a:rPr lang="en-US" sz="1050" b="1" kern="1200" dirty="0">
                  <a:solidFill>
                    <a:schemeClr val="tx1">
                      <a:lumMod val="75000"/>
                      <a:lumOff val="25000"/>
                    </a:schemeClr>
                  </a:solidFill>
                  <a:latin typeface="+mj-lt"/>
                  <a:ea typeface="+mn-ea"/>
                  <a:cs typeface="Calibri" panose="020F0502020204030204" pitchFamily="34" charset="0"/>
                </a:rPr>
                <a:t>PrEP for a single event, e.g., sex on 1 day</a:t>
              </a:r>
            </a:p>
          </p:txBody>
        </p:sp>
        <p:sp>
          <p:nvSpPr>
            <p:cNvPr id="386" name="TextBox 385">
              <a:extLst>
                <a:ext uri="{FF2B5EF4-FFF2-40B4-BE49-F238E27FC236}">
                  <a16:creationId xmlns:a16="http://schemas.microsoft.com/office/drawing/2014/main" id="{CB301273-2598-8778-B32C-C733D16598E8}"/>
                </a:ext>
              </a:extLst>
            </p:cNvPr>
            <p:cNvSpPr txBox="1"/>
            <p:nvPr/>
          </p:nvSpPr>
          <p:spPr>
            <a:xfrm>
              <a:off x="5515128" y="3251033"/>
              <a:ext cx="3648002" cy="261610"/>
            </a:xfrm>
            <a:prstGeom prst="rect">
              <a:avLst/>
            </a:prstGeom>
            <a:noFill/>
          </p:spPr>
          <p:txBody>
            <a:bodyPr wrap="square" rtlCol="0">
              <a:spAutoFit/>
            </a:bodyPr>
            <a:lstStyle/>
            <a:p>
              <a:pPr algn="l" defTabSz="457200" rtl="0"/>
              <a:r>
                <a:rPr lang="en-US" sz="1050" b="1" kern="1200" dirty="0">
                  <a:solidFill>
                    <a:schemeClr val="tx1">
                      <a:lumMod val="75000"/>
                      <a:lumOff val="25000"/>
                    </a:schemeClr>
                  </a:solidFill>
                  <a:latin typeface="+mj-lt"/>
                  <a:ea typeface="+mn-ea"/>
                  <a:cs typeface="Calibri" panose="020F0502020204030204" pitchFamily="34" charset="0"/>
                </a:rPr>
                <a:t>PrEP for multiple events or daily</a:t>
              </a:r>
            </a:p>
          </p:txBody>
        </p:sp>
        <p:grpSp>
          <p:nvGrpSpPr>
            <p:cNvPr id="388" name="Group 387">
              <a:extLst>
                <a:ext uri="{FF2B5EF4-FFF2-40B4-BE49-F238E27FC236}">
                  <a16:creationId xmlns:a16="http://schemas.microsoft.com/office/drawing/2014/main" id="{413F5AAA-352A-8333-7DA8-AAB8600FC325}"/>
                </a:ext>
              </a:extLst>
            </p:cNvPr>
            <p:cNvGrpSpPr/>
            <p:nvPr/>
          </p:nvGrpSpPr>
          <p:grpSpPr>
            <a:xfrm>
              <a:off x="5724172" y="1524417"/>
              <a:ext cx="232162" cy="387142"/>
              <a:chOff x="1694216" y="1297402"/>
              <a:chExt cx="232162" cy="387142"/>
            </a:xfrm>
            <a:solidFill>
              <a:sysClr val="windowText" lastClr="000000">
                <a:lumMod val="50000"/>
                <a:lumOff val="50000"/>
              </a:sysClr>
            </a:solidFill>
          </p:grpSpPr>
          <p:sp>
            <p:nvSpPr>
              <p:cNvPr id="389" name="Freeform: Shape 388">
                <a:extLst>
                  <a:ext uri="{FF2B5EF4-FFF2-40B4-BE49-F238E27FC236}">
                    <a16:creationId xmlns:a16="http://schemas.microsoft.com/office/drawing/2014/main" id="{46EE7130-3E05-29F2-35DE-5533B45562EA}"/>
                  </a:ext>
                </a:extLst>
              </p:cNvPr>
              <p:cNvSpPr/>
              <p:nvPr/>
            </p:nvSpPr>
            <p:spPr>
              <a:xfrm>
                <a:off x="1694216"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90" name="Freeform: Shape 389">
                <a:extLst>
                  <a:ext uri="{FF2B5EF4-FFF2-40B4-BE49-F238E27FC236}">
                    <a16:creationId xmlns:a16="http://schemas.microsoft.com/office/drawing/2014/main" id="{306216A4-045B-5707-1800-08627E370377}"/>
                  </a:ext>
                </a:extLst>
              </p:cNvPr>
              <p:cNvSpPr/>
              <p:nvPr/>
            </p:nvSpPr>
            <p:spPr>
              <a:xfrm>
                <a:off x="1727063"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391" name="Group 390">
              <a:extLst>
                <a:ext uri="{FF2B5EF4-FFF2-40B4-BE49-F238E27FC236}">
                  <a16:creationId xmlns:a16="http://schemas.microsoft.com/office/drawing/2014/main" id="{570B0468-FDE6-B58D-9849-B82B388F0928}"/>
                </a:ext>
              </a:extLst>
            </p:cNvPr>
            <p:cNvGrpSpPr/>
            <p:nvPr/>
          </p:nvGrpSpPr>
          <p:grpSpPr>
            <a:xfrm>
              <a:off x="5939910" y="1524417"/>
              <a:ext cx="232162" cy="387142"/>
              <a:chOff x="1909954" y="1297402"/>
              <a:chExt cx="232162" cy="387142"/>
            </a:xfrm>
            <a:solidFill>
              <a:sysClr val="windowText" lastClr="000000">
                <a:lumMod val="50000"/>
                <a:lumOff val="50000"/>
              </a:sysClr>
            </a:solidFill>
          </p:grpSpPr>
          <p:sp>
            <p:nvSpPr>
              <p:cNvPr id="392" name="Freeform: Shape 391">
                <a:extLst>
                  <a:ext uri="{FF2B5EF4-FFF2-40B4-BE49-F238E27FC236}">
                    <a16:creationId xmlns:a16="http://schemas.microsoft.com/office/drawing/2014/main" id="{4CAC8744-3A76-DFAF-2E6B-1A1C5DF0116C}"/>
                  </a:ext>
                </a:extLst>
              </p:cNvPr>
              <p:cNvSpPr/>
              <p:nvPr/>
            </p:nvSpPr>
            <p:spPr>
              <a:xfrm>
                <a:off x="1909954"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93" name="Freeform: Shape 392">
                <a:extLst>
                  <a:ext uri="{FF2B5EF4-FFF2-40B4-BE49-F238E27FC236}">
                    <a16:creationId xmlns:a16="http://schemas.microsoft.com/office/drawing/2014/main" id="{EDE36A67-55E7-BD73-7058-1C7E501425D5}"/>
                  </a:ext>
                </a:extLst>
              </p:cNvPr>
              <p:cNvSpPr/>
              <p:nvPr/>
            </p:nvSpPr>
            <p:spPr>
              <a:xfrm>
                <a:off x="1942801"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394" name="Group 393">
              <a:extLst>
                <a:ext uri="{FF2B5EF4-FFF2-40B4-BE49-F238E27FC236}">
                  <a16:creationId xmlns:a16="http://schemas.microsoft.com/office/drawing/2014/main" id="{8C484ACC-875B-3987-DA10-C69D7D1DACE1}"/>
                </a:ext>
              </a:extLst>
            </p:cNvPr>
            <p:cNvGrpSpPr/>
            <p:nvPr/>
          </p:nvGrpSpPr>
          <p:grpSpPr>
            <a:xfrm>
              <a:off x="6431088" y="1524417"/>
              <a:ext cx="232162" cy="387142"/>
              <a:chOff x="2401132" y="1297402"/>
              <a:chExt cx="232162" cy="387142"/>
            </a:xfrm>
            <a:solidFill>
              <a:sysClr val="windowText" lastClr="000000">
                <a:lumMod val="50000"/>
                <a:lumOff val="50000"/>
              </a:sysClr>
            </a:solidFill>
          </p:grpSpPr>
          <p:sp>
            <p:nvSpPr>
              <p:cNvPr id="395" name="Freeform: Shape 394">
                <a:extLst>
                  <a:ext uri="{FF2B5EF4-FFF2-40B4-BE49-F238E27FC236}">
                    <a16:creationId xmlns:a16="http://schemas.microsoft.com/office/drawing/2014/main" id="{32908BB2-AAE6-6DC0-0F2C-B5DA6A3B1E8F}"/>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96" name="Freeform: Shape 395">
                <a:extLst>
                  <a:ext uri="{FF2B5EF4-FFF2-40B4-BE49-F238E27FC236}">
                    <a16:creationId xmlns:a16="http://schemas.microsoft.com/office/drawing/2014/main" id="{3F241390-4848-66E1-3D34-96C6A2E7BE55}"/>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397" name="Group 396">
              <a:extLst>
                <a:ext uri="{FF2B5EF4-FFF2-40B4-BE49-F238E27FC236}">
                  <a16:creationId xmlns:a16="http://schemas.microsoft.com/office/drawing/2014/main" id="{E5A38AFA-A6FA-A0BE-9EFF-4BCDBC94BE57}"/>
                </a:ext>
              </a:extLst>
            </p:cNvPr>
            <p:cNvGrpSpPr/>
            <p:nvPr/>
          </p:nvGrpSpPr>
          <p:grpSpPr>
            <a:xfrm>
              <a:off x="7066379" y="1524417"/>
              <a:ext cx="232162" cy="387142"/>
              <a:chOff x="3036423" y="1297402"/>
              <a:chExt cx="232162" cy="387142"/>
            </a:xfrm>
            <a:solidFill>
              <a:sysClr val="windowText" lastClr="000000">
                <a:lumMod val="50000"/>
                <a:lumOff val="50000"/>
              </a:sysClr>
            </a:solidFill>
          </p:grpSpPr>
          <p:sp>
            <p:nvSpPr>
              <p:cNvPr id="398" name="Freeform: Shape 397">
                <a:extLst>
                  <a:ext uri="{FF2B5EF4-FFF2-40B4-BE49-F238E27FC236}">
                    <a16:creationId xmlns:a16="http://schemas.microsoft.com/office/drawing/2014/main" id="{36DF7F4A-61B3-9780-AA35-37F9DA370E07}"/>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99" name="Freeform: Shape 398">
                <a:extLst>
                  <a:ext uri="{FF2B5EF4-FFF2-40B4-BE49-F238E27FC236}">
                    <a16:creationId xmlns:a16="http://schemas.microsoft.com/office/drawing/2014/main" id="{1B89F7BC-CFED-5E24-D6A2-661E5A3DA933}"/>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400" name="Straight Arrow Connector 399">
              <a:extLst>
                <a:ext uri="{FF2B5EF4-FFF2-40B4-BE49-F238E27FC236}">
                  <a16:creationId xmlns:a16="http://schemas.microsoft.com/office/drawing/2014/main" id="{C7F83564-465C-7953-952B-9A5C46E88EDF}"/>
                </a:ext>
              </a:extLst>
            </p:cNvPr>
            <p:cNvCxnSpPr>
              <a:cxnSpLocks/>
            </p:cNvCxnSpPr>
            <p:nvPr/>
          </p:nvCxnSpPr>
          <p:spPr>
            <a:xfrm>
              <a:off x="5969085" y="194984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01" name="Straight Arrow Connector 400">
              <a:extLst>
                <a:ext uri="{FF2B5EF4-FFF2-40B4-BE49-F238E27FC236}">
                  <a16:creationId xmlns:a16="http://schemas.microsoft.com/office/drawing/2014/main" id="{6B0357CA-1387-F5C0-3A13-1DF8AF5942FC}"/>
                </a:ext>
              </a:extLst>
            </p:cNvPr>
            <p:cNvCxnSpPr>
              <a:cxnSpLocks/>
            </p:cNvCxnSpPr>
            <p:nvPr/>
          </p:nvCxnSpPr>
          <p:spPr>
            <a:xfrm>
              <a:off x="6567526" y="194984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02" name="Straight Arrow Connector 401">
              <a:extLst>
                <a:ext uri="{FF2B5EF4-FFF2-40B4-BE49-F238E27FC236}">
                  <a16:creationId xmlns:a16="http://schemas.microsoft.com/office/drawing/2014/main" id="{4A70E527-A533-308A-AD28-F4AE4AE754F3}"/>
                </a:ext>
              </a:extLst>
            </p:cNvPr>
            <p:cNvCxnSpPr>
              <a:cxnSpLocks/>
            </p:cNvCxnSpPr>
            <p:nvPr/>
          </p:nvCxnSpPr>
          <p:spPr>
            <a:xfrm>
              <a:off x="7182460" y="194984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403" name="Arrow: Chevron 402">
              <a:extLst>
                <a:ext uri="{FF2B5EF4-FFF2-40B4-BE49-F238E27FC236}">
                  <a16:creationId xmlns:a16="http://schemas.microsoft.com/office/drawing/2014/main" id="{FBDFFA7C-C578-1C18-9857-432F3FA67BB1}"/>
                </a:ext>
              </a:extLst>
            </p:cNvPr>
            <p:cNvSpPr/>
            <p:nvPr/>
          </p:nvSpPr>
          <p:spPr>
            <a:xfrm>
              <a:off x="5620058" y="2182551"/>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j-lt"/>
                  <a:ea typeface="+mn-ea"/>
                  <a:cs typeface="Calibri" panose="020F0502020204030204" pitchFamily="34" charset="0"/>
                </a:rPr>
                <a:t>DAY 1</a:t>
              </a:r>
            </a:p>
          </p:txBody>
        </p:sp>
        <p:sp>
          <p:nvSpPr>
            <p:cNvPr id="404" name="Arrow: Chevron 403">
              <a:extLst>
                <a:ext uri="{FF2B5EF4-FFF2-40B4-BE49-F238E27FC236}">
                  <a16:creationId xmlns:a16="http://schemas.microsoft.com/office/drawing/2014/main" id="{DDCE667A-3757-77FD-35B9-7C892DF3376A}"/>
                </a:ext>
              </a:extLst>
            </p:cNvPr>
            <p:cNvSpPr/>
            <p:nvPr/>
          </p:nvSpPr>
          <p:spPr>
            <a:xfrm>
              <a:off x="6234171" y="2182551"/>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j-lt"/>
                  <a:ea typeface="+mn-ea"/>
                  <a:cs typeface="Calibri" panose="020F0502020204030204" pitchFamily="34" charset="0"/>
                </a:rPr>
                <a:t>DAY 2</a:t>
              </a:r>
            </a:p>
          </p:txBody>
        </p:sp>
        <p:sp>
          <p:nvSpPr>
            <p:cNvPr id="405" name="Arrow: Chevron 404">
              <a:extLst>
                <a:ext uri="{FF2B5EF4-FFF2-40B4-BE49-F238E27FC236}">
                  <a16:creationId xmlns:a16="http://schemas.microsoft.com/office/drawing/2014/main" id="{3887C9B9-AC54-950A-4CE4-4EC39FB8CEC9}"/>
                </a:ext>
              </a:extLst>
            </p:cNvPr>
            <p:cNvSpPr/>
            <p:nvPr/>
          </p:nvSpPr>
          <p:spPr>
            <a:xfrm>
              <a:off x="6848283" y="2182551"/>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j-lt"/>
                  <a:ea typeface="+mn-ea"/>
                  <a:cs typeface="Calibri" panose="020F0502020204030204" pitchFamily="34" charset="0"/>
                </a:rPr>
                <a:t>DAY 3</a:t>
              </a:r>
            </a:p>
          </p:txBody>
        </p:sp>
        <p:cxnSp>
          <p:nvCxnSpPr>
            <p:cNvPr id="406" name="Straight Arrow Connector 405">
              <a:extLst>
                <a:ext uri="{FF2B5EF4-FFF2-40B4-BE49-F238E27FC236}">
                  <a16:creationId xmlns:a16="http://schemas.microsoft.com/office/drawing/2014/main" id="{B648CF89-CBAC-257C-470D-8D3A59346AFE}"/>
                </a:ext>
              </a:extLst>
            </p:cNvPr>
            <p:cNvCxnSpPr>
              <a:cxnSpLocks/>
            </p:cNvCxnSpPr>
            <p:nvPr/>
          </p:nvCxnSpPr>
          <p:spPr>
            <a:xfrm flipV="1">
              <a:off x="5974320" y="2455238"/>
              <a:ext cx="0" cy="137160"/>
            </a:xfrm>
            <a:prstGeom prst="straightConnector1">
              <a:avLst/>
            </a:prstGeom>
            <a:noFill/>
            <a:ln w="19050" cap="flat" cmpd="sng" algn="ctr">
              <a:solidFill>
                <a:schemeClr val="accent2"/>
              </a:solidFill>
              <a:prstDash val="solid"/>
              <a:miter lim="800000"/>
              <a:tailEnd type="triangle"/>
            </a:ln>
            <a:effectLst/>
          </p:spPr>
        </p:cxnSp>
        <p:sp>
          <p:nvSpPr>
            <p:cNvPr id="407" name="Rectangle 406">
              <a:extLst>
                <a:ext uri="{FF2B5EF4-FFF2-40B4-BE49-F238E27FC236}">
                  <a16:creationId xmlns:a16="http://schemas.microsoft.com/office/drawing/2014/main" id="{5FB1FD16-0BA6-D1C3-AC6E-024170B3CA07}"/>
                </a:ext>
              </a:extLst>
            </p:cNvPr>
            <p:cNvSpPr/>
            <p:nvPr/>
          </p:nvSpPr>
          <p:spPr>
            <a:xfrm>
              <a:off x="5706248" y="2596623"/>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nvGrpSpPr>
            <p:cNvPr id="408" name="Group 407">
              <a:extLst>
                <a:ext uri="{FF2B5EF4-FFF2-40B4-BE49-F238E27FC236}">
                  <a16:creationId xmlns:a16="http://schemas.microsoft.com/office/drawing/2014/main" id="{F71536C7-74CD-B91F-14ED-A49977422D5F}"/>
                </a:ext>
              </a:extLst>
            </p:cNvPr>
            <p:cNvGrpSpPr/>
            <p:nvPr/>
          </p:nvGrpSpPr>
          <p:grpSpPr>
            <a:xfrm>
              <a:off x="5682596" y="3579181"/>
              <a:ext cx="232162" cy="387142"/>
              <a:chOff x="1694216" y="1297402"/>
              <a:chExt cx="232162" cy="387142"/>
            </a:xfrm>
            <a:solidFill>
              <a:sysClr val="windowText" lastClr="000000">
                <a:lumMod val="50000"/>
                <a:lumOff val="50000"/>
              </a:sysClr>
            </a:solidFill>
          </p:grpSpPr>
          <p:sp>
            <p:nvSpPr>
              <p:cNvPr id="409" name="Freeform: Shape 408">
                <a:extLst>
                  <a:ext uri="{FF2B5EF4-FFF2-40B4-BE49-F238E27FC236}">
                    <a16:creationId xmlns:a16="http://schemas.microsoft.com/office/drawing/2014/main" id="{5D60616B-F03B-8162-775B-2D9002966A6D}"/>
                  </a:ext>
                </a:extLst>
              </p:cNvPr>
              <p:cNvSpPr/>
              <p:nvPr/>
            </p:nvSpPr>
            <p:spPr>
              <a:xfrm>
                <a:off x="1694216"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10" name="Freeform: Shape 409">
                <a:extLst>
                  <a:ext uri="{FF2B5EF4-FFF2-40B4-BE49-F238E27FC236}">
                    <a16:creationId xmlns:a16="http://schemas.microsoft.com/office/drawing/2014/main" id="{36C77723-BCED-9E54-2198-67961265D9BC}"/>
                  </a:ext>
                </a:extLst>
              </p:cNvPr>
              <p:cNvSpPr/>
              <p:nvPr/>
            </p:nvSpPr>
            <p:spPr>
              <a:xfrm>
                <a:off x="1727063"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411" name="Group 410">
              <a:extLst>
                <a:ext uri="{FF2B5EF4-FFF2-40B4-BE49-F238E27FC236}">
                  <a16:creationId xmlns:a16="http://schemas.microsoft.com/office/drawing/2014/main" id="{584FFD72-2313-F972-A7AA-45E2F0DB6B0F}"/>
                </a:ext>
              </a:extLst>
            </p:cNvPr>
            <p:cNvGrpSpPr/>
            <p:nvPr/>
          </p:nvGrpSpPr>
          <p:grpSpPr>
            <a:xfrm>
              <a:off x="5898334" y="3579181"/>
              <a:ext cx="232162" cy="387142"/>
              <a:chOff x="1909954" y="1297402"/>
              <a:chExt cx="232162" cy="387142"/>
            </a:xfrm>
            <a:solidFill>
              <a:sysClr val="windowText" lastClr="000000">
                <a:lumMod val="50000"/>
                <a:lumOff val="50000"/>
              </a:sysClr>
            </a:solidFill>
          </p:grpSpPr>
          <p:sp>
            <p:nvSpPr>
              <p:cNvPr id="412" name="Freeform: Shape 411">
                <a:extLst>
                  <a:ext uri="{FF2B5EF4-FFF2-40B4-BE49-F238E27FC236}">
                    <a16:creationId xmlns:a16="http://schemas.microsoft.com/office/drawing/2014/main" id="{33B4509C-59F9-9A1D-15DB-35939026E90F}"/>
                  </a:ext>
                </a:extLst>
              </p:cNvPr>
              <p:cNvSpPr/>
              <p:nvPr/>
            </p:nvSpPr>
            <p:spPr>
              <a:xfrm>
                <a:off x="1909954"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13" name="Freeform: Shape 412">
                <a:extLst>
                  <a:ext uri="{FF2B5EF4-FFF2-40B4-BE49-F238E27FC236}">
                    <a16:creationId xmlns:a16="http://schemas.microsoft.com/office/drawing/2014/main" id="{337EDDEA-CA32-246E-A2D7-5D70A02495D2}"/>
                  </a:ext>
                </a:extLst>
              </p:cNvPr>
              <p:cNvSpPr/>
              <p:nvPr/>
            </p:nvSpPr>
            <p:spPr>
              <a:xfrm>
                <a:off x="1942801"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414" name="Group 413">
              <a:extLst>
                <a:ext uri="{FF2B5EF4-FFF2-40B4-BE49-F238E27FC236}">
                  <a16:creationId xmlns:a16="http://schemas.microsoft.com/office/drawing/2014/main" id="{F8BCB7B5-500D-2E97-6150-C133F213DF71}"/>
                </a:ext>
              </a:extLst>
            </p:cNvPr>
            <p:cNvGrpSpPr/>
            <p:nvPr/>
          </p:nvGrpSpPr>
          <p:grpSpPr>
            <a:xfrm>
              <a:off x="6389512" y="3579181"/>
              <a:ext cx="232162" cy="387142"/>
              <a:chOff x="2401132" y="1297402"/>
              <a:chExt cx="232162" cy="387142"/>
            </a:xfrm>
            <a:solidFill>
              <a:sysClr val="windowText" lastClr="000000">
                <a:lumMod val="50000"/>
                <a:lumOff val="50000"/>
              </a:sysClr>
            </a:solidFill>
          </p:grpSpPr>
          <p:sp>
            <p:nvSpPr>
              <p:cNvPr id="415" name="Freeform: Shape 414">
                <a:extLst>
                  <a:ext uri="{FF2B5EF4-FFF2-40B4-BE49-F238E27FC236}">
                    <a16:creationId xmlns:a16="http://schemas.microsoft.com/office/drawing/2014/main" id="{D86307CB-9966-7DAD-2950-BABE02E38447}"/>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16" name="Freeform: Shape 415">
                <a:extLst>
                  <a:ext uri="{FF2B5EF4-FFF2-40B4-BE49-F238E27FC236}">
                    <a16:creationId xmlns:a16="http://schemas.microsoft.com/office/drawing/2014/main" id="{B5CCFCA2-23BA-1187-BCF3-42ABDC99E427}"/>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417" name="Group 416">
              <a:extLst>
                <a:ext uri="{FF2B5EF4-FFF2-40B4-BE49-F238E27FC236}">
                  <a16:creationId xmlns:a16="http://schemas.microsoft.com/office/drawing/2014/main" id="{3FFE9391-3E3B-C234-1322-D7EF7051C683}"/>
                </a:ext>
              </a:extLst>
            </p:cNvPr>
            <p:cNvGrpSpPr/>
            <p:nvPr/>
          </p:nvGrpSpPr>
          <p:grpSpPr>
            <a:xfrm>
              <a:off x="7006255" y="3579181"/>
              <a:ext cx="232162" cy="387142"/>
              <a:chOff x="3036423" y="1297402"/>
              <a:chExt cx="232162" cy="387142"/>
            </a:xfrm>
            <a:solidFill>
              <a:sysClr val="windowText" lastClr="000000">
                <a:lumMod val="50000"/>
                <a:lumOff val="50000"/>
              </a:sysClr>
            </a:solidFill>
          </p:grpSpPr>
          <p:sp>
            <p:nvSpPr>
              <p:cNvPr id="418" name="Freeform: Shape 417">
                <a:extLst>
                  <a:ext uri="{FF2B5EF4-FFF2-40B4-BE49-F238E27FC236}">
                    <a16:creationId xmlns:a16="http://schemas.microsoft.com/office/drawing/2014/main" id="{1BE64A86-42B6-C757-E2AB-85C518E7C1F4}"/>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19" name="Freeform: Shape 418">
                <a:extLst>
                  <a:ext uri="{FF2B5EF4-FFF2-40B4-BE49-F238E27FC236}">
                    <a16:creationId xmlns:a16="http://schemas.microsoft.com/office/drawing/2014/main" id="{EE69E35C-16F3-246B-14A7-FDBDBACCD968}"/>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420" name="Straight Arrow Connector 419">
              <a:extLst>
                <a:ext uri="{FF2B5EF4-FFF2-40B4-BE49-F238E27FC236}">
                  <a16:creationId xmlns:a16="http://schemas.microsoft.com/office/drawing/2014/main" id="{97180127-4F2B-68AE-358C-85346B7BB2BC}"/>
                </a:ext>
              </a:extLst>
            </p:cNvPr>
            <p:cNvCxnSpPr>
              <a:cxnSpLocks/>
            </p:cNvCxnSpPr>
            <p:nvPr/>
          </p:nvCxnSpPr>
          <p:spPr>
            <a:xfrm>
              <a:off x="5927509"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21" name="Straight Arrow Connector 420">
              <a:extLst>
                <a:ext uri="{FF2B5EF4-FFF2-40B4-BE49-F238E27FC236}">
                  <a16:creationId xmlns:a16="http://schemas.microsoft.com/office/drawing/2014/main" id="{2E8B8851-4B6C-376E-EABD-2DF977578FBE}"/>
                </a:ext>
              </a:extLst>
            </p:cNvPr>
            <p:cNvCxnSpPr>
              <a:cxnSpLocks/>
            </p:cNvCxnSpPr>
            <p:nvPr/>
          </p:nvCxnSpPr>
          <p:spPr>
            <a:xfrm>
              <a:off x="6539504"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22" name="Straight Arrow Connector 421">
              <a:extLst>
                <a:ext uri="{FF2B5EF4-FFF2-40B4-BE49-F238E27FC236}">
                  <a16:creationId xmlns:a16="http://schemas.microsoft.com/office/drawing/2014/main" id="{4C68A5B8-6689-2952-A4C0-285E0FC45405}"/>
                </a:ext>
              </a:extLst>
            </p:cNvPr>
            <p:cNvCxnSpPr>
              <a:cxnSpLocks/>
            </p:cNvCxnSpPr>
            <p:nvPr/>
          </p:nvCxnSpPr>
          <p:spPr>
            <a:xfrm>
              <a:off x="7151499"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423" name="Arrow: Chevron 422">
              <a:extLst>
                <a:ext uri="{FF2B5EF4-FFF2-40B4-BE49-F238E27FC236}">
                  <a16:creationId xmlns:a16="http://schemas.microsoft.com/office/drawing/2014/main" id="{D94AA0C2-1B78-591F-2CB9-A3A8FC5F5EBC}"/>
                </a:ext>
              </a:extLst>
            </p:cNvPr>
            <p:cNvSpPr/>
            <p:nvPr/>
          </p:nvSpPr>
          <p:spPr>
            <a:xfrm>
              <a:off x="5587191" y="4245497"/>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1</a:t>
              </a:r>
            </a:p>
          </p:txBody>
        </p:sp>
        <p:sp>
          <p:nvSpPr>
            <p:cNvPr id="424" name="Arrow: Chevron 423">
              <a:extLst>
                <a:ext uri="{FF2B5EF4-FFF2-40B4-BE49-F238E27FC236}">
                  <a16:creationId xmlns:a16="http://schemas.microsoft.com/office/drawing/2014/main" id="{719E67E8-B40D-F482-5CDD-1A1406E2B96F}"/>
                </a:ext>
              </a:extLst>
            </p:cNvPr>
            <p:cNvSpPr/>
            <p:nvPr/>
          </p:nvSpPr>
          <p:spPr>
            <a:xfrm>
              <a:off x="6201951" y="4245497"/>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2</a:t>
              </a:r>
            </a:p>
          </p:txBody>
        </p:sp>
        <p:sp>
          <p:nvSpPr>
            <p:cNvPr id="425" name="Arrow: Chevron 424">
              <a:extLst>
                <a:ext uri="{FF2B5EF4-FFF2-40B4-BE49-F238E27FC236}">
                  <a16:creationId xmlns:a16="http://schemas.microsoft.com/office/drawing/2014/main" id="{2DC32065-4A43-F806-26CF-6CD06FE14203}"/>
                </a:ext>
              </a:extLst>
            </p:cNvPr>
            <p:cNvSpPr/>
            <p:nvPr/>
          </p:nvSpPr>
          <p:spPr>
            <a:xfrm>
              <a:off x="6816711" y="4245497"/>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3</a:t>
              </a:r>
            </a:p>
          </p:txBody>
        </p:sp>
        <p:grpSp>
          <p:nvGrpSpPr>
            <p:cNvPr id="426" name="Group 425">
              <a:extLst>
                <a:ext uri="{FF2B5EF4-FFF2-40B4-BE49-F238E27FC236}">
                  <a16:creationId xmlns:a16="http://schemas.microsoft.com/office/drawing/2014/main" id="{539548C8-B058-DB2F-D72B-7DEF20695383}"/>
                </a:ext>
              </a:extLst>
            </p:cNvPr>
            <p:cNvGrpSpPr/>
            <p:nvPr/>
          </p:nvGrpSpPr>
          <p:grpSpPr>
            <a:xfrm>
              <a:off x="5638968" y="4505843"/>
              <a:ext cx="543488" cy="446185"/>
              <a:chOff x="1665276" y="4456066"/>
              <a:chExt cx="543488" cy="446185"/>
            </a:xfrm>
          </p:grpSpPr>
          <p:cxnSp>
            <p:nvCxnSpPr>
              <p:cNvPr id="427" name="Straight Arrow Connector 426">
                <a:extLst>
                  <a:ext uri="{FF2B5EF4-FFF2-40B4-BE49-F238E27FC236}">
                    <a16:creationId xmlns:a16="http://schemas.microsoft.com/office/drawing/2014/main" id="{5E7FCAC7-8004-EA0B-E9DA-B32BA7189905}"/>
                  </a:ext>
                </a:extLst>
              </p:cNvPr>
              <p:cNvCxnSpPr>
                <a:cxnSpLocks/>
              </p:cNvCxnSpPr>
              <p:nvPr/>
            </p:nvCxnSpPr>
            <p:spPr>
              <a:xfrm flipV="1">
                <a:off x="1944364" y="4456066"/>
                <a:ext cx="0" cy="137160"/>
              </a:xfrm>
              <a:prstGeom prst="straightConnector1">
                <a:avLst/>
              </a:prstGeom>
              <a:noFill/>
              <a:ln w="19050" cap="flat" cmpd="sng" algn="ctr">
                <a:solidFill>
                  <a:schemeClr val="accent2"/>
                </a:solidFill>
                <a:prstDash val="solid"/>
                <a:miter lim="800000"/>
                <a:tailEnd type="triangle"/>
              </a:ln>
              <a:effectLst/>
            </p:spPr>
          </p:cxnSp>
          <p:sp>
            <p:nvSpPr>
              <p:cNvPr id="428" name="Rectangle 427">
                <a:extLst>
                  <a:ext uri="{FF2B5EF4-FFF2-40B4-BE49-F238E27FC236}">
                    <a16:creationId xmlns:a16="http://schemas.microsoft.com/office/drawing/2014/main" id="{53E1B867-C30D-4F75-BCDA-179785344B57}"/>
                  </a:ext>
                </a:extLst>
              </p:cNvPr>
              <p:cNvSpPr/>
              <p:nvPr/>
            </p:nvSpPr>
            <p:spPr>
              <a:xfrm>
                <a:off x="1665276"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grpSp>
          <p:nvGrpSpPr>
            <p:cNvPr id="429" name="Group 428">
              <a:extLst>
                <a:ext uri="{FF2B5EF4-FFF2-40B4-BE49-F238E27FC236}">
                  <a16:creationId xmlns:a16="http://schemas.microsoft.com/office/drawing/2014/main" id="{466FCACB-B5F8-A37F-1C4A-7A8A0C53D0D1}"/>
                </a:ext>
              </a:extLst>
            </p:cNvPr>
            <p:cNvGrpSpPr/>
            <p:nvPr/>
          </p:nvGrpSpPr>
          <p:grpSpPr>
            <a:xfrm>
              <a:off x="6257749" y="4505843"/>
              <a:ext cx="543488" cy="446185"/>
              <a:chOff x="1661604" y="4456066"/>
              <a:chExt cx="543488" cy="446185"/>
            </a:xfrm>
          </p:grpSpPr>
          <p:cxnSp>
            <p:nvCxnSpPr>
              <p:cNvPr id="430" name="Straight Arrow Connector 429">
                <a:extLst>
                  <a:ext uri="{FF2B5EF4-FFF2-40B4-BE49-F238E27FC236}">
                    <a16:creationId xmlns:a16="http://schemas.microsoft.com/office/drawing/2014/main" id="{C77F9F36-D00F-6C96-0AA7-FF1A35D1AC5F}"/>
                  </a:ext>
                </a:extLst>
              </p:cNvPr>
              <p:cNvCxnSpPr>
                <a:cxnSpLocks/>
              </p:cNvCxnSpPr>
              <p:nvPr/>
            </p:nvCxnSpPr>
            <p:spPr>
              <a:xfrm flipV="1">
                <a:off x="1944364" y="4456066"/>
                <a:ext cx="0" cy="137160"/>
              </a:xfrm>
              <a:prstGeom prst="straightConnector1">
                <a:avLst/>
              </a:prstGeom>
              <a:noFill/>
              <a:ln w="19050" cap="flat" cmpd="sng" algn="ctr">
                <a:solidFill>
                  <a:schemeClr val="accent2"/>
                </a:solidFill>
                <a:prstDash val="solid"/>
                <a:miter lim="800000"/>
                <a:tailEnd type="triangle"/>
              </a:ln>
              <a:effectLst/>
            </p:spPr>
          </p:cxnSp>
          <p:sp>
            <p:nvSpPr>
              <p:cNvPr id="431" name="Rectangle 430">
                <a:extLst>
                  <a:ext uri="{FF2B5EF4-FFF2-40B4-BE49-F238E27FC236}">
                    <a16:creationId xmlns:a16="http://schemas.microsoft.com/office/drawing/2014/main" id="{5351B976-6308-965C-BB1A-7A41281066E1}"/>
                  </a:ext>
                </a:extLst>
              </p:cNvPr>
              <p:cNvSpPr/>
              <p:nvPr/>
            </p:nvSpPr>
            <p:spPr>
              <a:xfrm>
                <a:off x="1661604"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grpSp>
          <p:nvGrpSpPr>
            <p:cNvPr id="432" name="Group 431">
              <a:extLst>
                <a:ext uri="{FF2B5EF4-FFF2-40B4-BE49-F238E27FC236}">
                  <a16:creationId xmlns:a16="http://schemas.microsoft.com/office/drawing/2014/main" id="{2F7949DF-BB08-1D57-5713-356E1F1E4B42}"/>
                </a:ext>
              </a:extLst>
            </p:cNvPr>
            <p:cNvGrpSpPr/>
            <p:nvPr/>
          </p:nvGrpSpPr>
          <p:grpSpPr>
            <a:xfrm>
              <a:off x="7487965" y="4505843"/>
              <a:ext cx="543488" cy="446185"/>
              <a:chOff x="1676292" y="4456066"/>
              <a:chExt cx="543488" cy="446185"/>
            </a:xfrm>
          </p:grpSpPr>
          <p:cxnSp>
            <p:nvCxnSpPr>
              <p:cNvPr id="433" name="Straight Arrow Connector 432">
                <a:extLst>
                  <a:ext uri="{FF2B5EF4-FFF2-40B4-BE49-F238E27FC236}">
                    <a16:creationId xmlns:a16="http://schemas.microsoft.com/office/drawing/2014/main" id="{B97A0390-08FD-CB0C-1FF9-0FDC54448D6E}"/>
                  </a:ext>
                </a:extLst>
              </p:cNvPr>
              <p:cNvCxnSpPr>
                <a:cxnSpLocks/>
              </p:cNvCxnSpPr>
              <p:nvPr/>
            </p:nvCxnSpPr>
            <p:spPr>
              <a:xfrm flipV="1">
                <a:off x="1944364" y="4456066"/>
                <a:ext cx="0" cy="137160"/>
              </a:xfrm>
              <a:prstGeom prst="straightConnector1">
                <a:avLst/>
              </a:prstGeom>
              <a:noFill/>
              <a:ln w="19050" cap="flat" cmpd="sng" algn="ctr">
                <a:solidFill>
                  <a:schemeClr val="accent2"/>
                </a:solidFill>
                <a:prstDash val="solid"/>
                <a:miter lim="800000"/>
                <a:tailEnd type="triangle"/>
              </a:ln>
              <a:effectLst/>
            </p:spPr>
          </p:cxnSp>
          <p:sp>
            <p:nvSpPr>
              <p:cNvPr id="434" name="Rectangle 433">
                <a:extLst>
                  <a:ext uri="{FF2B5EF4-FFF2-40B4-BE49-F238E27FC236}">
                    <a16:creationId xmlns:a16="http://schemas.microsoft.com/office/drawing/2014/main" id="{150ECC31-B082-96A4-9BF5-6B2AE082F459}"/>
                  </a:ext>
                </a:extLst>
              </p:cNvPr>
              <p:cNvSpPr/>
              <p:nvPr/>
            </p:nvSpPr>
            <p:spPr>
              <a:xfrm>
                <a:off x="1676292"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grpSp>
          <p:nvGrpSpPr>
            <p:cNvPr id="435" name="Group 434">
              <a:extLst>
                <a:ext uri="{FF2B5EF4-FFF2-40B4-BE49-F238E27FC236}">
                  <a16:creationId xmlns:a16="http://schemas.microsoft.com/office/drawing/2014/main" id="{B0CA85B7-A00D-02EF-94C8-17BF2360EF65}"/>
                </a:ext>
              </a:extLst>
            </p:cNvPr>
            <p:cNvGrpSpPr/>
            <p:nvPr/>
          </p:nvGrpSpPr>
          <p:grpSpPr>
            <a:xfrm>
              <a:off x="8101019" y="4505843"/>
              <a:ext cx="543488" cy="446185"/>
              <a:chOff x="1661604" y="4456066"/>
              <a:chExt cx="543488" cy="446185"/>
            </a:xfrm>
          </p:grpSpPr>
          <p:cxnSp>
            <p:nvCxnSpPr>
              <p:cNvPr id="436" name="Straight Arrow Connector 435">
                <a:extLst>
                  <a:ext uri="{FF2B5EF4-FFF2-40B4-BE49-F238E27FC236}">
                    <a16:creationId xmlns:a16="http://schemas.microsoft.com/office/drawing/2014/main" id="{B14305EA-4AFE-E3DC-B97F-38552698ED06}"/>
                  </a:ext>
                </a:extLst>
              </p:cNvPr>
              <p:cNvCxnSpPr>
                <a:cxnSpLocks/>
              </p:cNvCxnSpPr>
              <p:nvPr/>
            </p:nvCxnSpPr>
            <p:spPr>
              <a:xfrm flipV="1">
                <a:off x="1933348" y="4456066"/>
                <a:ext cx="0" cy="137160"/>
              </a:xfrm>
              <a:prstGeom prst="straightConnector1">
                <a:avLst/>
              </a:prstGeom>
              <a:noFill/>
              <a:ln w="19050" cap="flat" cmpd="sng" algn="ctr">
                <a:solidFill>
                  <a:schemeClr val="accent2"/>
                </a:solidFill>
                <a:prstDash val="solid"/>
                <a:miter lim="800000"/>
                <a:tailEnd type="triangle"/>
              </a:ln>
              <a:effectLst/>
            </p:spPr>
          </p:cxnSp>
          <p:sp>
            <p:nvSpPr>
              <p:cNvPr id="437" name="Rectangle 436">
                <a:extLst>
                  <a:ext uri="{FF2B5EF4-FFF2-40B4-BE49-F238E27FC236}">
                    <a16:creationId xmlns:a16="http://schemas.microsoft.com/office/drawing/2014/main" id="{EDF88CC2-3F04-7EA1-5C77-D7F2A99066DA}"/>
                  </a:ext>
                </a:extLst>
              </p:cNvPr>
              <p:cNvSpPr/>
              <p:nvPr/>
            </p:nvSpPr>
            <p:spPr>
              <a:xfrm>
                <a:off x="1661604"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sp>
          <p:nvSpPr>
            <p:cNvPr id="438" name="Arrow: Chevron 437">
              <a:extLst>
                <a:ext uri="{FF2B5EF4-FFF2-40B4-BE49-F238E27FC236}">
                  <a16:creationId xmlns:a16="http://schemas.microsoft.com/office/drawing/2014/main" id="{D2C0C857-5716-B14E-B21B-6F0EB8446036}"/>
                </a:ext>
              </a:extLst>
            </p:cNvPr>
            <p:cNvSpPr/>
            <p:nvPr/>
          </p:nvSpPr>
          <p:spPr>
            <a:xfrm>
              <a:off x="7431471" y="4245497"/>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4</a:t>
              </a:r>
            </a:p>
          </p:txBody>
        </p:sp>
        <p:sp>
          <p:nvSpPr>
            <p:cNvPr id="439" name="Arrow: Chevron 438">
              <a:extLst>
                <a:ext uri="{FF2B5EF4-FFF2-40B4-BE49-F238E27FC236}">
                  <a16:creationId xmlns:a16="http://schemas.microsoft.com/office/drawing/2014/main" id="{9173F187-EDC8-3303-C17A-7FC702D93F6C}"/>
                </a:ext>
              </a:extLst>
            </p:cNvPr>
            <p:cNvSpPr/>
            <p:nvPr/>
          </p:nvSpPr>
          <p:spPr>
            <a:xfrm>
              <a:off x="8046231" y="4245497"/>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40" name="Arrow: Chevron 439">
              <a:extLst>
                <a:ext uri="{FF2B5EF4-FFF2-40B4-BE49-F238E27FC236}">
                  <a16:creationId xmlns:a16="http://schemas.microsoft.com/office/drawing/2014/main" id="{7E6FE90E-D8A1-BD17-3848-F52CF7D58CF6}"/>
                </a:ext>
              </a:extLst>
            </p:cNvPr>
            <p:cNvSpPr/>
            <p:nvPr/>
          </p:nvSpPr>
          <p:spPr>
            <a:xfrm>
              <a:off x="8660991" y="4248524"/>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1</a:t>
              </a:r>
            </a:p>
          </p:txBody>
        </p:sp>
        <p:sp>
          <p:nvSpPr>
            <p:cNvPr id="441" name="Arrow: Chevron 440">
              <a:extLst>
                <a:ext uri="{FF2B5EF4-FFF2-40B4-BE49-F238E27FC236}">
                  <a16:creationId xmlns:a16="http://schemas.microsoft.com/office/drawing/2014/main" id="{78BDFC9D-8DDC-998E-779D-1892743856BE}"/>
                </a:ext>
              </a:extLst>
            </p:cNvPr>
            <p:cNvSpPr/>
            <p:nvPr/>
          </p:nvSpPr>
          <p:spPr>
            <a:xfrm>
              <a:off x="9275749" y="4248524"/>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2</a:t>
              </a:r>
            </a:p>
          </p:txBody>
        </p:sp>
        <p:grpSp>
          <p:nvGrpSpPr>
            <p:cNvPr id="442" name="Group 441">
              <a:extLst>
                <a:ext uri="{FF2B5EF4-FFF2-40B4-BE49-F238E27FC236}">
                  <a16:creationId xmlns:a16="http://schemas.microsoft.com/office/drawing/2014/main" id="{B302B5EA-FF80-A5B0-6C6B-6EFCA411D00E}"/>
                </a:ext>
              </a:extLst>
            </p:cNvPr>
            <p:cNvGrpSpPr/>
            <p:nvPr/>
          </p:nvGrpSpPr>
          <p:grpSpPr>
            <a:xfrm>
              <a:off x="7622998" y="3579181"/>
              <a:ext cx="232162" cy="387142"/>
              <a:chOff x="2401132" y="1297402"/>
              <a:chExt cx="232162" cy="387142"/>
            </a:xfrm>
            <a:solidFill>
              <a:sysClr val="windowText" lastClr="000000">
                <a:lumMod val="50000"/>
                <a:lumOff val="50000"/>
              </a:sysClr>
            </a:solidFill>
          </p:grpSpPr>
          <p:sp>
            <p:nvSpPr>
              <p:cNvPr id="443" name="Freeform: Shape 442">
                <a:extLst>
                  <a:ext uri="{FF2B5EF4-FFF2-40B4-BE49-F238E27FC236}">
                    <a16:creationId xmlns:a16="http://schemas.microsoft.com/office/drawing/2014/main" id="{55654F16-00BB-B0E7-4C79-EE683DEF7412}"/>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44" name="Freeform: Shape 443">
                <a:extLst>
                  <a:ext uri="{FF2B5EF4-FFF2-40B4-BE49-F238E27FC236}">
                    <a16:creationId xmlns:a16="http://schemas.microsoft.com/office/drawing/2014/main" id="{A697C2C8-E0B2-5610-5AB8-4F3C6F0E90F8}"/>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445" name="Group 444">
              <a:extLst>
                <a:ext uri="{FF2B5EF4-FFF2-40B4-BE49-F238E27FC236}">
                  <a16:creationId xmlns:a16="http://schemas.microsoft.com/office/drawing/2014/main" id="{04B792B5-D731-A1A4-E141-21A2F25CC259}"/>
                </a:ext>
              </a:extLst>
            </p:cNvPr>
            <p:cNvGrpSpPr/>
            <p:nvPr/>
          </p:nvGrpSpPr>
          <p:grpSpPr>
            <a:xfrm>
              <a:off x="8239741" y="3579181"/>
              <a:ext cx="232162" cy="387142"/>
              <a:chOff x="3036423" y="1297402"/>
              <a:chExt cx="232162" cy="387142"/>
            </a:xfrm>
            <a:solidFill>
              <a:sysClr val="windowText" lastClr="000000">
                <a:lumMod val="50000"/>
                <a:lumOff val="50000"/>
              </a:sysClr>
            </a:solidFill>
          </p:grpSpPr>
          <p:sp>
            <p:nvSpPr>
              <p:cNvPr id="446" name="Freeform: Shape 445">
                <a:extLst>
                  <a:ext uri="{FF2B5EF4-FFF2-40B4-BE49-F238E27FC236}">
                    <a16:creationId xmlns:a16="http://schemas.microsoft.com/office/drawing/2014/main" id="{A2E3EE70-E0A0-70B8-DBE8-F1E1383E66DC}"/>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47" name="Freeform: Shape 446">
                <a:extLst>
                  <a:ext uri="{FF2B5EF4-FFF2-40B4-BE49-F238E27FC236}">
                    <a16:creationId xmlns:a16="http://schemas.microsoft.com/office/drawing/2014/main" id="{4392108C-1DBD-3729-56B4-76F1FD41B267}"/>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grpSp>
          <p:nvGrpSpPr>
            <p:cNvPr id="448" name="Group 447">
              <a:extLst>
                <a:ext uri="{FF2B5EF4-FFF2-40B4-BE49-F238E27FC236}">
                  <a16:creationId xmlns:a16="http://schemas.microsoft.com/office/drawing/2014/main" id="{F57E8411-5738-2D04-F986-81849E419889}"/>
                </a:ext>
              </a:extLst>
            </p:cNvPr>
            <p:cNvGrpSpPr/>
            <p:nvPr/>
          </p:nvGrpSpPr>
          <p:grpSpPr>
            <a:xfrm>
              <a:off x="8856484" y="3579181"/>
              <a:ext cx="232162" cy="387142"/>
              <a:chOff x="2401132" y="1297402"/>
              <a:chExt cx="232162" cy="387142"/>
            </a:xfrm>
            <a:solidFill>
              <a:sysClr val="windowText" lastClr="000000">
                <a:lumMod val="50000"/>
                <a:lumOff val="50000"/>
              </a:sysClr>
            </a:solidFill>
          </p:grpSpPr>
          <p:sp>
            <p:nvSpPr>
              <p:cNvPr id="449" name="Freeform: Shape 448">
                <a:extLst>
                  <a:ext uri="{FF2B5EF4-FFF2-40B4-BE49-F238E27FC236}">
                    <a16:creationId xmlns:a16="http://schemas.microsoft.com/office/drawing/2014/main" id="{EEFB4123-92D5-B51F-0205-9BFC87562223}"/>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50" name="Freeform: Shape 449">
                <a:extLst>
                  <a:ext uri="{FF2B5EF4-FFF2-40B4-BE49-F238E27FC236}">
                    <a16:creationId xmlns:a16="http://schemas.microsoft.com/office/drawing/2014/main" id="{7B0A99BD-FF4F-53D6-CC4B-DC8C9FD520B8}"/>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451" name="Group 450">
              <a:extLst>
                <a:ext uri="{FF2B5EF4-FFF2-40B4-BE49-F238E27FC236}">
                  <a16:creationId xmlns:a16="http://schemas.microsoft.com/office/drawing/2014/main" id="{76D651CF-E5B7-3C08-B5CF-ED176CD4C162}"/>
                </a:ext>
              </a:extLst>
            </p:cNvPr>
            <p:cNvGrpSpPr/>
            <p:nvPr/>
          </p:nvGrpSpPr>
          <p:grpSpPr>
            <a:xfrm>
              <a:off x="9473227" y="3579181"/>
              <a:ext cx="232162" cy="387142"/>
              <a:chOff x="3036423" y="1297402"/>
              <a:chExt cx="232162" cy="387142"/>
            </a:xfrm>
            <a:solidFill>
              <a:sysClr val="windowText" lastClr="000000">
                <a:lumMod val="50000"/>
                <a:lumOff val="50000"/>
              </a:sysClr>
            </a:solidFill>
          </p:grpSpPr>
          <p:sp>
            <p:nvSpPr>
              <p:cNvPr id="452" name="Freeform: Shape 451">
                <a:extLst>
                  <a:ext uri="{FF2B5EF4-FFF2-40B4-BE49-F238E27FC236}">
                    <a16:creationId xmlns:a16="http://schemas.microsoft.com/office/drawing/2014/main" id="{41499473-24C0-204E-AB93-E2093CC60CE8}"/>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53" name="Freeform: Shape 452">
                <a:extLst>
                  <a:ext uri="{FF2B5EF4-FFF2-40B4-BE49-F238E27FC236}">
                    <a16:creationId xmlns:a16="http://schemas.microsoft.com/office/drawing/2014/main" id="{B08DC926-E1C7-B59E-16B7-0DD2BF2DDAE9}"/>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454" name="Straight Arrow Connector 453">
              <a:extLst>
                <a:ext uri="{FF2B5EF4-FFF2-40B4-BE49-F238E27FC236}">
                  <a16:creationId xmlns:a16="http://schemas.microsoft.com/office/drawing/2014/main" id="{AEEF977B-801F-C25E-5120-9E4361AE405D}"/>
                </a:ext>
              </a:extLst>
            </p:cNvPr>
            <p:cNvCxnSpPr>
              <a:cxnSpLocks/>
            </p:cNvCxnSpPr>
            <p:nvPr/>
          </p:nvCxnSpPr>
          <p:spPr>
            <a:xfrm>
              <a:off x="7763494"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55" name="Straight Arrow Connector 454">
              <a:extLst>
                <a:ext uri="{FF2B5EF4-FFF2-40B4-BE49-F238E27FC236}">
                  <a16:creationId xmlns:a16="http://schemas.microsoft.com/office/drawing/2014/main" id="{B9119A87-CECA-24E1-14F1-B7FC9E155169}"/>
                </a:ext>
              </a:extLst>
            </p:cNvPr>
            <p:cNvCxnSpPr>
              <a:cxnSpLocks/>
            </p:cNvCxnSpPr>
            <p:nvPr/>
          </p:nvCxnSpPr>
          <p:spPr>
            <a:xfrm>
              <a:off x="8375489"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56" name="Straight Arrow Connector 455">
              <a:extLst>
                <a:ext uri="{FF2B5EF4-FFF2-40B4-BE49-F238E27FC236}">
                  <a16:creationId xmlns:a16="http://schemas.microsoft.com/office/drawing/2014/main" id="{8BE52BA5-2B8C-5891-E74A-1BCEEDFE6D07}"/>
                </a:ext>
              </a:extLst>
            </p:cNvPr>
            <p:cNvCxnSpPr>
              <a:cxnSpLocks/>
            </p:cNvCxnSpPr>
            <p:nvPr/>
          </p:nvCxnSpPr>
          <p:spPr>
            <a:xfrm>
              <a:off x="8987484"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57" name="Straight Arrow Connector 456">
              <a:extLst>
                <a:ext uri="{FF2B5EF4-FFF2-40B4-BE49-F238E27FC236}">
                  <a16:creationId xmlns:a16="http://schemas.microsoft.com/office/drawing/2014/main" id="{E71D48EF-7F48-1698-31E8-D8F34DC855B0}"/>
                </a:ext>
              </a:extLst>
            </p:cNvPr>
            <p:cNvCxnSpPr>
              <a:cxnSpLocks/>
            </p:cNvCxnSpPr>
            <p:nvPr/>
          </p:nvCxnSpPr>
          <p:spPr>
            <a:xfrm>
              <a:off x="9599481"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471" name="TextBox 470">
              <a:extLst>
                <a:ext uri="{FF2B5EF4-FFF2-40B4-BE49-F238E27FC236}">
                  <a16:creationId xmlns:a16="http://schemas.microsoft.com/office/drawing/2014/main" id="{D4366663-9311-1DFD-4620-FCF59E81F178}"/>
                </a:ext>
              </a:extLst>
            </p:cNvPr>
            <p:cNvSpPr txBox="1"/>
            <p:nvPr/>
          </p:nvSpPr>
          <p:spPr>
            <a:xfrm>
              <a:off x="8687848" y="4657361"/>
              <a:ext cx="1420636" cy="590931"/>
            </a:xfrm>
            <a:prstGeom prst="rect">
              <a:avLst/>
            </a:prstGeom>
            <a:noFill/>
          </p:spPr>
          <p:txBody>
            <a:bodyPr wrap="square" rtlCol="0">
              <a:spAutoFit/>
            </a:bodyPr>
            <a:lstStyle/>
            <a:p>
              <a:pPr algn="l" defTabSz="457200" rtl="0">
                <a:lnSpc>
                  <a:spcPct val="90000"/>
                </a:lnSpc>
              </a:pPr>
              <a:r>
                <a:rPr lang="en-US" sz="900" kern="1200" dirty="0">
                  <a:solidFill>
                    <a:srgbClr val="494641"/>
                  </a:solidFill>
                  <a:latin typeface="+mj-lt"/>
                  <a:ea typeface="+mn-ea"/>
                  <a:cs typeface="Calibri" panose="020F0502020204030204" pitchFamily="34" charset="0"/>
                </a:rPr>
                <a:t>Continue PrEP with </a:t>
              </a:r>
              <a:br>
                <a:rPr lang="en-US" sz="900" kern="1200" dirty="0">
                  <a:solidFill>
                    <a:srgbClr val="494641"/>
                  </a:solidFill>
                  <a:latin typeface="+mj-lt"/>
                  <a:ea typeface="+mn-ea"/>
                  <a:cs typeface="Calibri" panose="020F0502020204030204" pitchFamily="34" charset="0"/>
                </a:rPr>
              </a:br>
              <a:r>
                <a:rPr lang="en-US" sz="900" kern="1200" dirty="0">
                  <a:solidFill>
                    <a:srgbClr val="494641"/>
                  </a:solidFill>
                  <a:latin typeface="+mj-lt"/>
                  <a:ea typeface="+mn-ea"/>
                  <a:cs typeface="Calibri" panose="020F0502020204030204" pitchFamily="34" charset="0"/>
                </a:rPr>
                <a:t>ONE DOSE EACH DAY </a:t>
              </a:r>
              <a:br>
                <a:rPr lang="en-US" sz="900" kern="1200" dirty="0">
                  <a:solidFill>
                    <a:srgbClr val="494641"/>
                  </a:solidFill>
                  <a:latin typeface="+mj-lt"/>
                  <a:ea typeface="+mn-ea"/>
                  <a:cs typeface="Calibri" panose="020F0502020204030204" pitchFamily="34" charset="0"/>
                </a:rPr>
              </a:br>
              <a:r>
                <a:rPr lang="en-US" sz="900" kern="1200" dirty="0">
                  <a:solidFill>
                    <a:srgbClr val="494641"/>
                  </a:solidFill>
                  <a:latin typeface="+mj-lt"/>
                  <a:ea typeface="+mn-ea"/>
                  <a:cs typeface="Calibri" panose="020F0502020204030204" pitchFamily="34" charset="0"/>
                </a:rPr>
                <a:t>for as long as protection is desired</a:t>
              </a:r>
            </a:p>
          </p:txBody>
        </p:sp>
        <p:grpSp>
          <p:nvGrpSpPr>
            <p:cNvPr id="472" name="Group 471">
              <a:extLst>
                <a:ext uri="{FF2B5EF4-FFF2-40B4-BE49-F238E27FC236}">
                  <a16:creationId xmlns:a16="http://schemas.microsoft.com/office/drawing/2014/main" id="{4A859195-7B32-6D9B-2742-7B254FE620E9}"/>
                </a:ext>
              </a:extLst>
            </p:cNvPr>
            <p:cNvGrpSpPr/>
            <p:nvPr/>
          </p:nvGrpSpPr>
          <p:grpSpPr>
            <a:xfrm flipH="1">
              <a:off x="8278387" y="4260556"/>
              <a:ext cx="203685" cy="214285"/>
              <a:chOff x="8518830" y="4647541"/>
              <a:chExt cx="352710" cy="371064"/>
            </a:xfrm>
            <a:solidFill>
              <a:sysClr val="window" lastClr="FFFFFF"/>
            </a:solidFill>
          </p:grpSpPr>
          <p:sp>
            <p:nvSpPr>
              <p:cNvPr id="473" name="Freeform: Shape 472">
                <a:extLst>
                  <a:ext uri="{FF2B5EF4-FFF2-40B4-BE49-F238E27FC236}">
                    <a16:creationId xmlns:a16="http://schemas.microsoft.com/office/drawing/2014/main" id="{463ECEA9-A127-59E6-0EC7-ADE0703AC59A}"/>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74" name="Freeform: Shape 473">
                <a:extLst>
                  <a:ext uri="{FF2B5EF4-FFF2-40B4-BE49-F238E27FC236}">
                    <a16:creationId xmlns:a16="http://schemas.microsoft.com/office/drawing/2014/main" id="{FC092CEF-9524-14F5-8598-B3640D90F637}"/>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75" name="Freeform: Shape 474">
                <a:extLst>
                  <a:ext uri="{FF2B5EF4-FFF2-40B4-BE49-F238E27FC236}">
                    <a16:creationId xmlns:a16="http://schemas.microsoft.com/office/drawing/2014/main" id="{24EB2502-3A60-D43F-33B1-A86F6D13F338}"/>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grpSp>
      </p:grpSp>
      <p:sp>
        <p:nvSpPr>
          <p:cNvPr id="477" name="TextBox 5">
            <a:extLst>
              <a:ext uri="{FF2B5EF4-FFF2-40B4-BE49-F238E27FC236}">
                <a16:creationId xmlns:a16="http://schemas.microsoft.com/office/drawing/2014/main" id="{E476E2F2-8717-AD51-4DFB-CCBA77AEDDE2}"/>
              </a:ext>
            </a:extLst>
          </p:cNvPr>
          <p:cNvSpPr txBox="1"/>
          <p:nvPr/>
        </p:nvSpPr>
        <p:spPr>
          <a:xfrm>
            <a:off x="5430614" y="6947524"/>
            <a:ext cx="4382310" cy="307777"/>
          </a:xfrm>
          <a:prstGeom prst="rect">
            <a:avLst/>
          </a:prstGeom>
          <a:noFill/>
        </p:spPr>
        <p:txBody>
          <a:bodyPr wrap="square" rtlCol="0">
            <a:spAutoFit/>
          </a:bodyPr>
          <a:lstStyle/>
          <a:p>
            <a:pPr algn="l" defTabSz="457200" rtl="0">
              <a:spcBef>
                <a:spcPts val="200"/>
              </a:spcBef>
            </a:pPr>
            <a:r>
              <a:rPr lang="en-US" sz="700" kern="1200" spc="-2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rPr>
              <a:t>Source:  World Health Organization. WHO implementation tool for pre-exposure prophylaxis of HIV infection: provider module for oral and long-acting PrEP. Geneva: WHO; 2024. p. 8.</a:t>
            </a:r>
            <a:endParaRPr lang="en-US" sz="1050" kern="120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endParaRPr>
          </a:p>
        </p:txBody>
      </p:sp>
      <p:cxnSp>
        <p:nvCxnSpPr>
          <p:cNvPr id="479" name="Straight Connector 478">
            <a:extLst>
              <a:ext uri="{FF2B5EF4-FFF2-40B4-BE49-F238E27FC236}">
                <a16:creationId xmlns:a16="http://schemas.microsoft.com/office/drawing/2014/main" id="{09AE0433-A58E-2308-62D4-BDE38DD4106E}"/>
              </a:ext>
            </a:extLst>
          </p:cNvPr>
          <p:cNvCxnSpPr/>
          <p:nvPr/>
        </p:nvCxnSpPr>
        <p:spPr>
          <a:xfrm>
            <a:off x="5582095" y="5350573"/>
            <a:ext cx="4320549"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298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D1D5A6-7C65-E774-2A55-F4FD4141890F}"/>
              </a:ext>
            </a:extLst>
          </p:cNvPr>
          <p:cNvSpPr>
            <a:spLocks noGrp="1"/>
          </p:cNvSpPr>
          <p:nvPr>
            <p:ph type="title"/>
          </p:nvPr>
        </p:nvSpPr>
        <p:spPr>
          <a:xfrm>
            <a:off x="574020" y="524773"/>
            <a:ext cx="9227165" cy="515773"/>
          </a:xfrm>
        </p:spPr>
        <p:txBody>
          <a:bodyPr>
            <a:noAutofit/>
          </a:bodyPr>
          <a:lstStyle/>
          <a:p>
            <a:r>
              <a:rPr lang="en-US" sz="3200" dirty="0"/>
              <a:t>	FAQs for </a:t>
            </a:r>
            <a:r>
              <a:rPr lang="en-US" sz="3200" dirty="0">
                <a:highlight>
                  <a:srgbClr val="FFFF00"/>
                </a:highlight>
              </a:rPr>
              <a:t>female sex workers</a:t>
            </a:r>
          </a:p>
        </p:txBody>
      </p:sp>
      <p:sp>
        <p:nvSpPr>
          <p:cNvPr id="6" name="Flowchart: Process 5">
            <a:extLst>
              <a:ext uri="{FF2B5EF4-FFF2-40B4-BE49-F238E27FC236}">
                <a16:creationId xmlns:a16="http://schemas.microsoft.com/office/drawing/2014/main" id="{B993E51D-FE22-8470-39FF-8A2414A8BEB9}"/>
              </a:ext>
            </a:extLst>
          </p:cNvPr>
          <p:cNvSpPr/>
          <p:nvPr/>
        </p:nvSpPr>
        <p:spPr>
          <a:xfrm>
            <a:off x="7719641" y="2215866"/>
            <a:ext cx="2103120" cy="4164855"/>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5000"/>
              </a:lnSpc>
              <a:spcAft>
                <a:spcPts val="748"/>
              </a:spcAft>
            </a:pPr>
            <a:r>
              <a:rPr lang="en-US" sz="1400" kern="100" dirty="0">
                <a:latin typeface="Arial" panose="020B0604020202020204" pitchFamily="34" charset="0"/>
                <a:ea typeface="Aptos" panose="020B0004020202020204" pitchFamily="34" charset="0"/>
                <a:cs typeface="Arial" panose="020B0604020202020204" pitchFamily="34" charset="0"/>
              </a:rPr>
              <a:t>Forgetting to replace the PrEP ring occasionally isn’t the end of the world. But it’s important to replace the ring as quickly as possible to make sure it continues to work well. If you forget, just replace it as soon as you remember. If you forget to replace it for a long time, talk to you provider to discuss the best way forward.</a:t>
            </a:r>
            <a:endParaRPr lang="en-BW" sz="1400" dirty="0"/>
          </a:p>
        </p:txBody>
      </p:sp>
      <p:sp>
        <p:nvSpPr>
          <p:cNvPr id="9" name="Flowchart: Process 8">
            <a:extLst>
              <a:ext uri="{FF2B5EF4-FFF2-40B4-BE49-F238E27FC236}">
                <a16:creationId xmlns:a16="http://schemas.microsoft.com/office/drawing/2014/main" id="{5FA78497-53F4-8FBC-96A2-547AD0F45A74}"/>
              </a:ext>
            </a:extLst>
          </p:cNvPr>
          <p:cNvSpPr/>
          <p:nvPr/>
        </p:nvSpPr>
        <p:spPr>
          <a:xfrm>
            <a:off x="4133104" y="2215870"/>
            <a:ext cx="3200400" cy="4163941"/>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690563">
              <a:lnSpc>
                <a:spcPct val="115000"/>
              </a:lnSpc>
              <a:spcAft>
                <a:spcPts val="748"/>
              </a:spcAft>
            </a:pPr>
            <a:r>
              <a:rPr lang="en-US" sz="1400" kern="100" dirty="0">
                <a:latin typeface="Arial" panose="020B0604020202020204" pitchFamily="34" charset="0"/>
                <a:ea typeface="Aptos" panose="020B0004020202020204" pitchFamily="34" charset="0"/>
                <a:cs typeface="Arial" panose="020B0604020202020204" pitchFamily="34" charset="0"/>
              </a:rPr>
              <a:t>The PrEP ring is effective when used correctly, keeping it in the vagina the whole month and replacing it every month. It releases a steady dose of medication over the month, providing continuous </a:t>
            </a:r>
            <a:r>
              <a:rPr lang="en-US" sz="1400" b="1" kern="100" dirty="0">
                <a:latin typeface="Arial" panose="020B0604020202020204" pitchFamily="34" charset="0"/>
                <a:ea typeface="Aptos" panose="020B0004020202020204" pitchFamily="34" charset="0"/>
                <a:cs typeface="Arial" panose="020B0604020202020204" pitchFamily="34" charset="0"/>
              </a:rPr>
              <a:t>protection against exposure through vaginal sex</a:t>
            </a:r>
            <a:r>
              <a:rPr lang="en-US" sz="1400" kern="100" dirty="0">
                <a:latin typeface="Arial" panose="020B0604020202020204" pitchFamily="34" charset="0"/>
                <a:ea typeface="Aptos" panose="020B0004020202020204" pitchFamily="34" charset="0"/>
                <a:cs typeface="Arial" panose="020B0604020202020204" pitchFamily="34" charset="0"/>
              </a:rPr>
              <a:t>. It would not protect you for anal sex</a:t>
            </a:r>
            <a:r>
              <a:rPr lang="en-US" sz="1400" kern="100" dirty="0">
                <a:latin typeface="Arial" panose="020B0604020202020204" pitchFamily="34" charset="0"/>
                <a:cs typeface="Arial" panose="020B0604020202020204" pitchFamily="34" charset="0"/>
              </a:rPr>
              <a:t>. The efficacy is slightly lower than with other methods, but it provides extra protection in case you don’t or can’t use a condom or it breaks. It </a:t>
            </a:r>
            <a:r>
              <a:rPr lang="en-US" sz="1400" kern="100" dirty="0">
                <a:latin typeface="Arial" panose="020B0604020202020204" pitchFamily="34" charset="0"/>
                <a:ea typeface="Aptos" panose="020B0004020202020204" pitchFamily="34" charset="0"/>
                <a:cs typeface="Arial" panose="020B0604020202020204" pitchFamily="34" charset="0"/>
              </a:rPr>
              <a:t>is also very discreet and cannot be felt during sex. It is a great option if</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kern="100" dirty="0">
                <a:latin typeface="Arial" panose="020B0604020202020204" pitchFamily="34" charset="0"/>
                <a:ea typeface="Aptos" panose="020B0004020202020204" pitchFamily="34" charset="0"/>
                <a:cs typeface="Arial" panose="020B0604020202020204" pitchFamily="34" charset="0"/>
              </a:rPr>
              <a:t>you are concerned about privacy.</a:t>
            </a:r>
            <a:endParaRPr lang="en-BW" sz="1400" dirty="0"/>
          </a:p>
        </p:txBody>
      </p:sp>
      <p:sp>
        <p:nvSpPr>
          <p:cNvPr id="14" name="Flowchart: Process 13">
            <a:extLst>
              <a:ext uri="{FF2B5EF4-FFF2-40B4-BE49-F238E27FC236}">
                <a16:creationId xmlns:a16="http://schemas.microsoft.com/office/drawing/2014/main" id="{5279CA42-DB25-1BBE-F131-4A075D100EE1}"/>
              </a:ext>
            </a:extLst>
          </p:cNvPr>
          <p:cNvSpPr/>
          <p:nvPr/>
        </p:nvSpPr>
        <p:spPr>
          <a:xfrm>
            <a:off x="796333" y="2398748"/>
            <a:ext cx="2969638" cy="4022898"/>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5000"/>
              </a:lnSpc>
              <a:spcAft>
                <a:spcPts val="748"/>
              </a:spcAft>
              <a:tabLst>
                <a:tab pos="800100" algn="l"/>
              </a:tabLst>
            </a:pPr>
            <a:r>
              <a:rPr lang="en-US" sz="1400" kern="100" dirty="0">
                <a:latin typeface="Arial" panose="020B0604020202020204" pitchFamily="34" charset="0"/>
                <a:cs typeface="Arial" panose="020B0604020202020204" pitchFamily="34" charset="0"/>
              </a:rPr>
              <a:t>	Absolutely! There are 	different PrEP 	modalities to fit different lifestyles. </a:t>
            </a:r>
            <a:r>
              <a:rPr lang="en-US" sz="1400" kern="100" dirty="0">
                <a:highlight>
                  <a:srgbClr val="FFFF00"/>
                </a:highlight>
                <a:latin typeface="Arial" panose="020B0604020202020204" pitchFamily="34" charset="0"/>
                <a:cs typeface="Arial" panose="020B0604020202020204" pitchFamily="34" charset="0"/>
              </a:rPr>
              <a:t>Besides the oral pill, there is also the PrEP ring, which is a discreet, flexible ring that you insert in your vagina and replace once a month. There is also an injectable option, CAB PrEP. For this, you only need an injection every 2 months! </a:t>
            </a:r>
            <a:r>
              <a:rPr lang="en-US" sz="1400" kern="100" dirty="0">
                <a:solidFill>
                  <a:schemeClr val="accent1"/>
                </a:solidFill>
                <a:latin typeface="Arial" panose="020B0604020202020204" pitchFamily="34" charset="0"/>
                <a:cs typeface="Arial" panose="020B0604020202020204" pitchFamily="34" charset="0"/>
              </a:rPr>
              <a:t>(Refer to pages 3-5.)</a:t>
            </a:r>
          </a:p>
        </p:txBody>
      </p:sp>
      <p:sp>
        <p:nvSpPr>
          <p:cNvPr id="16" name="TextBox 15">
            <a:extLst>
              <a:ext uri="{FF2B5EF4-FFF2-40B4-BE49-F238E27FC236}">
                <a16:creationId xmlns:a16="http://schemas.microsoft.com/office/drawing/2014/main" id="{0750B430-8740-3CE9-076D-1052577A4200}"/>
              </a:ext>
            </a:extLst>
          </p:cNvPr>
          <p:cNvSpPr txBox="1"/>
          <p:nvPr/>
        </p:nvSpPr>
        <p:spPr>
          <a:xfrm>
            <a:off x="9902481" y="6956880"/>
            <a:ext cx="441664" cy="369332"/>
          </a:xfrm>
          <a:prstGeom prst="rect">
            <a:avLst/>
          </a:prstGeom>
          <a:noFill/>
        </p:spPr>
        <p:txBody>
          <a:bodyPr wrap="square" rtlCol="0">
            <a:spAutoFit/>
          </a:bodyPr>
          <a:lstStyle/>
          <a:p>
            <a:r>
              <a:rPr lang="en-US" b="1" dirty="0">
                <a:solidFill>
                  <a:schemeClr val="accent2"/>
                </a:solidFill>
                <a:latin typeface="+mj-lt"/>
              </a:rPr>
              <a:t>12</a:t>
            </a:r>
          </a:p>
        </p:txBody>
      </p:sp>
      <p:pic>
        <p:nvPicPr>
          <p:cNvPr id="17" name="Graphic 16" descr="Chat bubble with solid fill">
            <a:extLst>
              <a:ext uri="{FF2B5EF4-FFF2-40B4-BE49-F238E27FC236}">
                <a16:creationId xmlns:a16="http://schemas.microsoft.com/office/drawing/2014/main" id="{964B5216-44F4-3F56-FBFF-CEE40FC37F1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95760" y="459723"/>
            <a:ext cx="662026" cy="662026"/>
          </a:xfrm>
          <a:prstGeom prst="rect">
            <a:avLst/>
          </a:prstGeom>
        </p:spPr>
      </p:pic>
      <p:sp>
        <p:nvSpPr>
          <p:cNvPr id="5" name="Speech Bubble: Rectangle 4">
            <a:extLst>
              <a:ext uri="{FF2B5EF4-FFF2-40B4-BE49-F238E27FC236}">
                <a16:creationId xmlns:a16="http://schemas.microsoft.com/office/drawing/2014/main" id="{520E2F1B-AAD5-572B-CC32-1B5C3541BAA9}"/>
              </a:ext>
            </a:extLst>
          </p:cNvPr>
          <p:cNvSpPr/>
          <p:nvPr/>
        </p:nvSpPr>
        <p:spPr>
          <a:xfrm>
            <a:off x="7721940" y="1210027"/>
            <a:ext cx="2103120" cy="1005840"/>
          </a:xfrm>
          <a:prstGeom prst="wedgeRectCallout">
            <a:avLst>
              <a:gd name="adj1" fmla="val -36543"/>
              <a:gd name="adj2" fmla="val 66555"/>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lnSpc>
                <a:spcPct val="113000"/>
              </a:lnSpc>
            </a:pPr>
            <a:r>
              <a:rPr lang="en-US" sz="1400" b="1" kern="100" dirty="0">
                <a:solidFill>
                  <a:schemeClr val="bg1"/>
                </a:solidFill>
                <a:latin typeface="Arial" panose="020B0604020202020204" pitchFamily="34" charset="0"/>
                <a:ea typeface="Arial" panose="020B0604020202020204" pitchFamily="34" charset="0"/>
                <a:cs typeface="Arial" panose="020B0604020202020204" pitchFamily="34" charset="0"/>
              </a:rPr>
              <a:t>That’s reassuring. But what if I forget to replace the </a:t>
            </a:r>
            <a:r>
              <a:rPr lang="en-US" sz="1400" b="1" kern="100" dirty="0" err="1">
                <a:solidFill>
                  <a:schemeClr val="bg1"/>
                </a:solidFill>
                <a:latin typeface="Arial" panose="020B0604020202020204" pitchFamily="34" charset="0"/>
                <a:ea typeface="Arial" panose="020B0604020202020204" pitchFamily="34" charset="0"/>
                <a:cs typeface="Arial" panose="020B0604020202020204" pitchFamily="34" charset="0"/>
              </a:rPr>
              <a:t>rIng</a:t>
            </a:r>
            <a:r>
              <a:rPr lang="en-US" sz="1400" b="1" kern="100" dirty="0">
                <a:solidFill>
                  <a:schemeClr val="bg1"/>
                </a:solidFill>
                <a:latin typeface="Arial" panose="020B0604020202020204" pitchFamily="34" charset="0"/>
                <a:ea typeface="Arial" panose="020B0604020202020204" pitchFamily="34" charset="0"/>
                <a:cs typeface="Arial" panose="020B0604020202020204" pitchFamily="34" charset="0"/>
              </a:rPr>
              <a:t>?</a:t>
            </a:r>
          </a:p>
        </p:txBody>
      </p:sp>
      <p:sp>
        <p:nvSpPr>
          <p:cNvPr id="2" name="Speech Bubble: Rectangle 1">
            <a:extLst>
              <a:ext uri="{FF2B5EF4-FFF2-40B4-BE49-F238E27FC236}">
                <a16:creationId xmlns:a16="http://schemas.microsoft.com/office/drawing/2014/main" id="{D07818FD-8CD9-EE78-6F64-F8A335057981}"/>
              </a:ext>
            </a:extLst>
          </p:cNvPr>
          <p:cNvSpPr/>
          <p:nvPr/>
        </p:nvSpPr>
        <p:spPr>
          <a:xfrm>
            <a:off x="4133102" y="1210027"/>
            <a:ext cx="3200400" cy="1005840"/>
          </a:xfrm>
          <a:prstGeom prst="wedgeRectCallout">
            <a:avLst>
              <a:gd name="adj1" fmla="val -36562"/>
              <a:gd name="adj2" fmla="val 6606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The PrEP ring sounds interesting. </a:t>
            </a:r>
            <a:r>
              <a:rPr lang="en-US" sz="1400" b="1" dirty="0">
                <a:solidFill>
                  <a:schemeClr val="bg1"/>
                </a:solidFill>
                <a:latin typeface="Arial"/>
                <a:cs typeface="Arial"/>
                <a:sym typeface="Arial"/>
              </a:rPr>
              <a:t>How effective is it? </a:t>
            </a: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Will my clients feel it during sex?</a:t>
            </a:r>
          </a:p>
        </p:txBody>
      </p:sp>
      <p:sp>
        <p:nvSpPr>
          <p:cNvPr id="11" name="Speech Bubble: Rectangle 10">
            <a:extLst>
              <a:ext uri="{FF2B5EF4-FFF2-40B4-BE49-F238E27FC236}">
                <a16:creationId xmlns:a16="http://schemas.microsoft.com/office/drawing/2014/main" id="{03AB0A59-C24B-FE08-BB72-76B9BF04A4C1}"/>
              </a:ext>
            </a:extLst>
          </p:cNvPr>
          <p:cNvSpPr/>
          <p:nvPr/>
        </p:nvSpPr>
        <p:spPr>
          <a:xfrm>
            <a:off x="796333" y="1210027"/>
            <a:ext cx="2969638" cy="1188720"/>
          </a:xfrm>
          <a:prstGeom prst="wedgeRectCallout">
            <a:avLst>
              <a:gd name="adj1" fmla="val -36248"/>
              <a:gd name="adj2" fmla="val 64302"/>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Tell me more about the </a:t>
            </a:r>
            <a:b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b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different types of PrEP. </a:t>
            </a:r>
            <a:b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b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I’ve heard there’s more </a:t>
            </a:r>
            <a:b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b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than just the daily pill.</a:t>
            </a:r>
          </a:p>
        </p:txBody>
      </p:sp>
      <p:pic>
        <p:nvPicPr>
          <p:cNvPr id="18" name="Graphic 17" descr="Lights On with solid fill">
            <a:extLst>
              <a:ext uri="{FF2B5EF4-FFF2-40B4-BE49-F238E27FC236}">
                <a16:creationId xmlns:a16="http://schemas.microsoft.com/office/drawing/2014/main" id="{F3337503-94B9-7FBD-3CF7-16D5F2EE97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99555" y="2680181"/>
            <a:ext cx="641146" cy="641146"/>
          </a:xfrm>
          <a:prstGeom prst="rect">
            <a:avLst/>
          </a:prstGeom>
        </p:spPr>
      </p:pic>
      <p:pic>
        <p:nvPicPr>
          <p:cNvPr id="19" name="Graphic 18" descr="Question Mark with solid fill">
            <a:extLst>
              <a:ext uri="{FF2B5EF4-FFF2-40B4-BE49-F238E27FC236}">
                <a16:creationId xmlns:a16="http://schemas.microsoft.com/office/drawing/2014/main" id="{9039154C-5D64-E80D-983B-6B34A266087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055762" y="1508943"/>
            <a:ext cx="631752" cy="631752"/>
          </a:xfrm>
          <a:prstGeom prst="rect">
            <a:avLst/>
          </a:prstGeom>
        </p:spPr>
      </p:pic>
    </p:spTree>
    <p:extLst>
      <p:ext uri="{BB962C8B-B14F-4D97-AF65-F5344CB8AC3E}">
        <p14:creationId xmlns:p14="http://schemas.microsoft.com/office/powerpoint/2010/main" val="2153726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Title 2">
            <a:extLst>
              <a:ext uri="{FF2B5EF4-FFF2-40B4-BE49-F238E27FC236}">
                <a16:creationId xmlns:a16="http://schemas.microsoft.com/office/drawing/2014/main" id="{131EC94E-7E29-7DFB-3AC5-80A7B245CCB2}"/>
              </a:ext>
            </a:extLst>
          </p:cNvPr>
          <p:cNvSpPr>
            <a:spLocks noGrp="1"/>
          </p:cNvSpPr>
          <p:nvPr>
            <p:ph type="title"/>
          </p:nvPr>
        </p:nvSpPr>
        <p:spPr>
          <a:xfrm>
            <a:off x="518022" y="511631"/>
            <a:ext cx="9796088" cy="515773"/>
          </a:xfrm>
        </p:spPr>
        <p:txBody>
          <a:bodyPr>
            <a:noAutofit/>
          </a:bodyPr>
          <a:lstStyle/>
          <a:p>
            <a:r>
              <a:rPr lang="en-US" sz="3100" dirty="0"/>
              <a:t>	FAQs for </a:t>
            </a:r>
            <a:r>
              <a:rPr lang="en-US" sz="3100" dirty="0">
                <a:highlight>
                  <a:srgbClr val="FFFF00"/>
                </a:highlight>
              </a:rPr>
              <a:t>trans and gender diverse individuals</a:t>
            </a:r>
          </a:p>
        </p:txBody>
      </p:sp>
      <p:sp>
        <p:nvSpPr>
          <p:cNvPr id="277" name="Flowchart: Process 276">
            <a:extLst>
              <a:ext uri="{FF2B5EF4-FFF2-40B4-BE49-F238E27FC236}">
                <a16:creationId xmlns:a16="http://schemas.microsoft.com/office/drawing/2014/main" id="{B8DA7979-F7B7-506C-C43E-7B4CBB10C6FB}"/>
              </a:ext>
            </a:extLst>
          </p:cNvPr>
          <p:cNvSpPr/>
          <p:nvPr/>
        </p:nvSpPr>
        <p:spPr>
          <a:xfrm>
            <a:off x="3475369" y="1921761"/>
            <a:ext cx="6400800" cy="1251307"/>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182880" rIns="91440" bIns="91440" rtlCol="0" anchor="t" anchorCtr="0"/>
          <a:lstStyle/>
          <a:p>
            <a:pPr algn="l">
              <a:lnSpc>
                <a:spcPct val="113000"/>
              </a:lnSpc>
              <a:spcAft>
                <a:spcPts val="748"/>
              </a:spcAft>
            </a:pPr>
            <a:r>
              <a:rPr lang="en-US" sz="1400" kern="100" dirty="0">
                <a:latin typeface="Arial" panose="020B0604020202020204" pitchFamily="34" charset="0"/>
                <a:ea typeface="Aptos" panose="020B0004020202020204" pitchFamily="34" charset="0"/>
                <a:cs typeface="Arial" panose="020B0604020202020204" pitchFamily="34" charset="0"/>
              </a:rPr>
              <a:t>That’s a great question. You can also use CAB PrEP, which is an injection you can get every 2 months. This option is a good choice if you find it hard to remember to take a pill every day. Again, it’s best to talk to your health care provider to see if this fits your lifestyle and medical needs. </a:t>
            </a:r>
          </a:p>
        </p:txBody>
      </p:sp>
      <p:sp>
        <p:nvSpPr>
          <p:cNvPr id="278" name="Flowchart: Process 277">
            <a:extLst>
              <a:ext uri="{FF2B5EF4-FFF2-40B4-BE49-F238E27FC236}">
                <a16:creationId xmlns:a16="http://schemas.microsoft.com/office/drawing/2014/main" id="{FAE1724F-7EAF-9A18-2123-27B2369B4FB3}"/>
              </a:ext>
            </a:extLst>
          </p:cNvPr>
          <p:cNvSpPr/>
          <p:nvPr/>
        </p:nvSpPr>
        <p:spPr>
          <a:xfrm>
            <a:off x="795296" y="2103269"/>
            <a:ext cx="2468880" cy="4985767"/>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182880" rIns="91440" bIns="91440" rtlCol="0" anchor="t" anchorCtr="0"/>
          <a:lstStyle/>
          <a:p>
            <a:pPr algn="l">
              <a:lnSpc>
                <a:spcPct val="115000"/>
              </a:lnSpc>
              <a:spcAft>
                <a:spcPts val="1200"/>
              </a:spcAft>
            </a:pPr>
            <a:r>
              <a:rPr lang="en-US" sz="1400" kern="100" dirty="0">
                <a:latin typeface="Arial"/>
                <a:cs typeface="Arial"/>
              </a:rPr>
              <a:t>Absolutely! There are many PrEP options available, and you can choose one that fits your priorities and lifestyle best! F</a:t>
            </a:r>
            <a:r>
              <a:rPr lang="en-US" sz="1400" kern="100" dirty="0">
                <a:solidFill>
                  <a:schemeClr val="tx1"/>
                </a:solidFill>
                <a:latin typeface="Arial"/>
                <a:cs typeface="Arial"/>
              </a:rPr>
              <a:t>or oral PrEP, there is a different dosing regimen if you take gender-affirming hormones, so share that with your provider if you do! If you take gender-affirming hormones, let’s look at the diagram on this page. </a:t>
            </a:r>
            <a:r>
              <a:rPr lang="en-US" sz="1400" kern="100" dirty="0">
                <a:solidFill>
                  <a:schemeClr val="accent1"/>
                </a:solidFill>
                <a:latin typeface="Arial"/>
                <a:cs typeface="Arial"/>
              </a:rPr>
              <a:t>(Refer to page 3-5 for </a:t>
            </a:r>
            <a:r>
              <a:rPr lang="en-US" sz="1400" b="1" kern="100" dirty="0">
                <a:solidFill>
                  <a:schemeClr val="accent1"/>
                </a:solidFill>
                <a:latin typeface="Arial"/>
                <a:cs typeface="Arial"/>
              </a:rPr>
              <a:t>all options</a:t>
            </a:r>
            <a:r>
              <a:rPr lang="en-US" sz="1400" kern="100" dirty="0">
                <a:solidFill>
                  <a:schemeClr val="accent1"/>
                </a:solidFill>
                <a:latin typeface="Arial"/>
                <a:cs typeface="Arial"/>
              </a:rPr>
              <a:t>; page 9 to discuss oral PrEP regimen for people assigned male at birth </a:t>
            </a:r>
            <a:r>
              <a:rPr lang="en-US" sz="1400" b="1" kern="100" dirty="0">
                <a:solidFill>
                  <a:schemeClr val="accent1"/>
                </a:solidFill>
                <a:latin typeface="Arial"/>
                <a:cs typeface="Arial"/>
              </a:rPr>
              <a:t>not </a:t>
            </a:r>
            <a:r>
              <a:rPr lang="en-US" sz="1400" kern="100" dirty="0">
                <a:solidFill>
                  <a:schemeClr val="accent1"/>
                </a:solidFill>
                <a:latin typeface="Arial"/>
                <a:cs typeface="Arial"/>
              </a:rPr>
              <a:t>taking gender-affirming hormones.)</a:t>
            </a:r>
          </a:p>
        </p:txBody>
      </p:sp>
      <p:sp>
        <p:nvSpPr>
          <p:cNvPr id="279" name="TextBox 278">
            <a:extLst>
              <a:ext uri="{FF2B5EF4-FFF2-40B4-BE49-F238E27FC236}">
                <a16:creationId xmlns:a16="http://schemas.microsoft.com/office/drawing/2014/main" id="{A54C9134-EBD9-CF00-716C-C995F2D08A06}"/>
              </a:ext>
            </a:extLst>
          </p:cNvPr>
          <p:cNvSpPr txBox="1"/>
          <p:nvPr/>
        </p:nvSpPr>
        <p:spPr>
          <a:xfrm>
            <a:off x="9872446" y="6994705"/>
            <a:ext cx="441664" cy="369332"/>
          </a:xfrm>
          <a:prstGeom prst="rect">
            <a:avLst/>
          </a:prstGeom>
          <a:noFill/>
        </p:spPr>
        <p:txBody>
          <a:bodyPr wrap="square" rtlCol="0">
            <a:spAutoFit/>
          </a:bodyPr>
          <a:lstStyle/>
          <a:p>
            <a:r>
              <a:rPr lang="en-US" b="1" dirty="0">
                <a:solidFill>
                  <a:schemeClr val="accent2"/>
                </a:solidFill>
                <a:latin typeface="+mj-lt"/>
              </a:rPr>
              <a:t>13</a:t>
            </a:r>
          </a:p>
        </p:txBody>
      </p:sp>
      <p:pic>
        <p:nvPicPr>
          <p:cNvPr id="280" name="Graphic 279" descr="Chat bubble with solid fill">
            <a:extLst>
              <a:ext uri="{FF2B5EF4-FFF2-40B4-BE49-F238E27FC236}">
                <a16:creationId xmlns:a16="http://schemas.microsoft.com/office/drawing/2014/main" id="{9AF6831D-4776-B494-E4D8-D92EDE18D7C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95760" y="459723"/>
            <a:ext cx="662026" cy="662026"/>
          </a:xfrm>
          <a:prstGeom prst="rect">
            <a:avLst/>
          </a:prstGeom>
        </p:spPr>
      </p:pic>
      <p:sp>
        <p:nvSpPr>
          <p:cNvPr id="281" name="Speech Bubble: Rectangle 280">
            <a:extLst>
              <a:ext uri="{FF2B5EF4-FFF2-40B4-BE49-F238E27FC236}">
                <a16:creationId xmlns:a16="http://schemas.microsoft.com/office/drawing/2014/main" id="{F7CE7684-D5AF-732A-4354-B441185AE581}"/>
              </a:ext>
            </a:extLst>
          </p:cNvPr>
          <p:cNvSpPr/>
          <p:nvPr/>
        </p:nvSpPr>
        <p:spPr>
          <a:xfrm>
            <a:off x="3476492" y="1190241"/>
            <a:ext cx="6400800" cy="731520"/>
          </a:xfrm>
          <a:prstGeom prst="wedgeRectCallout">
            <a:avLst>
              <a:gd name="adj1" fmla="val -36653"/>
              <a:gd name="adj2" fmla="val 70126"/>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lnSpc>
                <a:spcPct val="115000"/>
              </a:lnSpc>
              <a:spcAft>
                <a:spcPts val="748"/>
              </a:spcAft>
            </a:pP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Thanks for that explanation! What other options are there to protect myself while taking gender-affirming hormones?</a:t>
            </a:r>
          </a:p>
        </p:txBody>
      </p:sp>
      <p:sp>
        <p:nvSpPr>
          <p:cNvPr id="282" name="Speech Bubble: Rectangle 281">
            <a:extLst>
              <a:ext uri="{FF2B5EF4-FFF2-40B4-BE49-F238E27FC236}">
                <a16:creationId xmlns:a16="http://schemas.microsoft.com/office/drawing/2014/main" id="{AFBF3B57-5E3D-7F99-2071-27A61CBAAA86}"/>
              </a:ext>
            </a:extLst>
          </p:cNvPr>
          <p:cNvSpPr/>
          <p:nvPr/>
        </p:nvSpPr>
        <p:spPr>
          <a:xfrm>
            <a:off x="795296" y="1190241"/>
            <a:ext cx="2468880" cy="914400"/>
          </a:xfrm>
          <a:prstGeom prst="wedgeRectCallout">
            <a:avLst>
              <a:gd name="adj1" fmla="val -37756"/>
              <a:gd name="adj2" fmla="val 67037"/>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lnSpc>
                <a:spcPct val="115000"/>
              </a:lnSpc>
              <a:spcAft>
                <a:spcPts val="748"/>
              </a:spcAft>
            </a:pP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I heard there are different ways to take PrEP. Can you tell me more?</a:t>
            </a:r>
          </a:p>
        </p:txBody>
      </p:sp>
      <p:graphicFrame>
        <p:nvGraphicFramePr>
          <p:cNvPr id="283" name="Table 282">
            <a:extLst>
              <a:ext uri="{FF2B5EF4-FFF2-40B4-BE49-F238E27FC236}">
                <a16:creationId xmlns:a16="http://schemas.microsoft.com/office/drawing/2014/main" id="{7610A268-71CF-0219-139D-C634785BA0A9}"/>
              </a:ext>
            </a:extLst>
          </p:cNvPr>
          <p:cNvGraphicFramePr>
            <a:graphicFrameLocks noGrp="1"/>
          </p:cNvGraphicFramePr>
          <p:nvPr>
            <p:extLst>
              <p:ext uri="{D42A27DB-BD31-4B8C-83A1-F6EECF244321}">
                <p14:modId xmlns:p14="http://schemas.microsoft.com/office/powerpoint/2010/main" val="163749584"/>
              </p:ext>
            </p:extLst>
          </p:nvPr>
        </p:nvGraphicFramePr>
        <p:xfrm>
          <a:off x="4200484" y="5737254"/>
          <a:ext cx="4313586" cy="1341120"/>
        </p:xfrm>
        <a:graphic>
          <a:graphicData uri="http://schemas.openxmlformats.org/drawingml/2006/table">
            <a:tbl>
              <a:tblPr firstRow="1" bandRow="1"/>
              <a:tblGrid>
                <a:gridCol w="1391172">
                  <a:extLst>
                    <a:ext uri="{9D8B030D-6E8A-4147-A177-3AD203B41FA5}">
                      <a16:colId xmlns:a16="http://schemas.microsoft.com/office/drawing/2014/main" val="1248891060"/>
                    </a:ext>
                  </a:extLst>
                </a:gridCol>
                <a:gridCol w="1277604">
                  <a:extLst>
                    <a:ext uri="{9D8B030D-6E8A-4147-A177-3AD203B41FA5}">
                      <a16:colId xmlns:a16="http://schemas.microsoft.com/office/drawing/2014/main" val="3673111083"/>
                    </a:ext>
                  </a:extLst>
                </a:gridCol>
                <a:gridCol w="1644810">
                  <a:extLst>
                    <a:ext uri="{9D8B030D-6E8A-4147-A177-3AD203B41FA5}">
                      <a16:colId xmlns:a16="http://schemas.microsoft.com/office/drawing/2014/main" val="265141427"/>
                    </a:ext>
                  </a:extLst>
                </a:gridCol>
              </a:tblGrid>
              <a:tr h="370840">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Oral PrEP </a:t>
                      </a:r>
                      <a:br>
                        <a:rPr lang="en-US" sz="1000" dirty="0">
                          <a:solidFill>
                            <a:schemeClr val="tx1">
                              <a:lumMod val="75000"/>
                              <a:lumOff val="25000"/>
                            </a:schemeClr>
                          </a:solidFill>
                          <a:latin typeface="Arial Narrow" panose="020B0606020202030204" pitchFamily="34" charset="0"/>
                          <a:cs typeface="Calibri" panose="020F0502020204030204" pitchFamily="34" charset="0"/>
                        </a:rPr>
                      </a:br>
                      <a:r>
                        <a:rPr lang="en-US" sz="1000" dirty="0">
                          <a:solidFill>
                            <a:schemeClr val="tx1">
                              <a:lumMod val="75000"/>
                              <a:lumOff val="25000"/>
                            </a:schemeClr>
                          </a:solidFill>
                          <a:latin typeface="Arial Narrow" panose="020B0606020202030204" pitchFamily="34" charset="0"/>
                          <a:cs typeface="Calibri" panose="020F0502020204030204" pitchFamily="34" charset="0"/>
                        </a:rPr>
                        <a:t>dose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Potential exposure covered by PrEP</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Continuous PrEP taking, with one dose each day </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5324941"/>
                  </a:ext>
                </a:extLst>
              </a:tr>
              <a:tr h="370840">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marL="0" indent="0">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start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 before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potential exposure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covered by</a:t>
                      </a:r>
                      <a:r>
                        <a:rPr lang="en-US" sz="1000" kern="1200" dirty="0">
                          <a:solidFill>
                            <a:schemeClr val="tx1">
                              <a:lumMod val="75000"/>
                              <a:lumOff val="25000"/>
                            </a:schemeClr>
                          </a:solidFill>
                          <a:effectLst/>
                          <a:latin typeface="Arial Narrow" panose="020B0606020202030204" pitchFamily="34" charset="0"/>
                          <a:ea typeface="+mn-ea"/>
                          <a:cs typeface="Calibri" panose="020F0502020204030204" pitchFamily="34" charset="0"/>
                        </a:rPr>
                        <a:t> </a:t>
                      </a: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stop PrEP after last potential exposure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7188173"/>
                  </a:ext>
                </a:extLst>
              </a:tr>
            </a:tbl>
          </a:graphicData>
        </a:graphic>
      </p:graphicFrame>
      <p:grpSp>
        <p:nvGrpSpPr>
          <p:cNvPr id="284" name="Group 283">
            <a:extLst>
              <a:ext uri="{FF2B5EF4-FFF2-40B4-BE49-F238E27FC236}">
                <a16:creationId xmlns:a16="http://schemas.microsoft.com/office/drawing/2014/main" id="{51C05620-8A8D-B0BE-F839-6A2096290FF7}"/>
              </a:ext>
            </a:extLst>
          </p:cNvPr>
          <p:cNvGrpSpPr/>
          <p:nvPr/>
        </p:nvGrpSpPr>
        <p:grpSpPr>
          <a:xfrm>
            <a:off x="4460123" y="5788659"/>
            <a:ext cx="181230" cy="302211"/>
            <a:chOff x="3036423" y="1297402"/>
            <a:chExt cx="232162" cy="387142"/>
          </a:xfrm>
          <a:solidFill>
            <a:sysClr val="windowText" lastClr="000000">
              <a:lumMod val="50000"/>
              <a:lumOff val="50000"/>
            </a:sysClr>
          </a:solidFill>
        </p:grpSpPr>
        <p:sp>
          <p:nvSpPr>
            <p:cNvPr id="285" name="Freeform: Shape 284">
              <a:extLst>
                <a:ext uri="{FF2B5EF4-FFF2-40B4-BE49-F238E27FC236}">
                  <a16:creationId xmlns:a16="http://schemas.microsoft.com/office/drawing/2014/main" id="{B46E418E-CB36-8FBC-FB5B-896D0E59B4D1}"/>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86" name="Freeform: Shape 285">
              <a:extLst>
                <a:ext uri="{FF2B5EF4-FFF2-40B4-BE49-F238E27FC236}">
                  <a16:creationId xmlns:a16="http://schemas.microsoft.com/office/drawing/2014/main" id="{ED883D4B-1ED4-B123-21C1-F5A57F89C3CB}"/>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287" name="Rectangle 286">
            <a:extLst>
              <a:ext uri="{FF2B5EF4-FFF2-40B4-BE49-F238E27FC236}">
                <a16:creationId xmlns:a16="http://schemas.microsoft.com/office/drawing/2014/main" id="{2A068DBF-EBA4-72DD-FF58-3EC80FAA06BE}"/>
              </a:ext>
            </a:extLst>
          </p:cNvPr>
          <p:cNvSpPr/>
          <p:nvPr/>
        </p:nvSpPr>
        <p:spPr>
          <a:xfrm>
            <a:off x="4248595" y="6482438"/>
            <a:ext cx="411480" cy="241371"/>
          </a:xfrm>
          <a:prstGeom prst="rect">
            <a:avLst/>
          </a:prstGeom>
          <a:solidFill>
            <a:schemeClr val="tx2"/>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88" name="Rectangle 287">
            <a:extLst>
              <a:ext uri="{FF2B5EF4-FFF2-40B4-BE49-F238E27FC236}">
                <a16:creationId xmlns:a16="http://schemas.microsoft.com/office/drawing/2014/main" id="{A5BEBDE4-155A-1A67-9049-727DA97D96F7}"/>
              </a:ext>
            </a:extLst>
          </p:cNvPr>
          <p:cNvSpPr/>
          <p:nvPr/>
        </p:nvSpPr>
        <p:spPr>
          <a:xfrm>
            <a:off x="5581816" y="5813672"/>
            <a:ext cx="477857" cy="136090"/>
          </a:xfrm>
          <a:prstGeom prst="rect">
            <a:avLst/>
          </a:prstGeom>
          <a:noFill/>
          <a:ln w="12700" cap="flat" cmpd="sng" algn="ctr">
            <a:solidFill>
              <a:schemeClr val="accent1"/>
            </a:solidFill>
            <a:prstDash val="solid"/>
            <a:miter lim="800000"/>
          </a:ln>
          <a:effectLst/>
        </p:spPr>
        <p:txBody>
          <a:bodyPr lIns="45720" tIns="0" rIns="45720" bIns="0" rtlCol="0" anchor="ctr"/>
          <a:lstStyle/>
          <a:p>
            <a:pPr marL="0" marR="0" lvl="0" indent="0" algn="ctr" defTabSz="457200" rtl="0" eaLnBrk="1" fontAlgn="auto" latinLnBrk="0" hangingPunct="1">
              <a:spcBef>
                <a:spcPts val="0"/>
              </a:spcBef>
              <a:spcAft>
                <a:spcPts val="0"/>
              </a:spcAft>
              <a:buClrTx/>
              <a:buSzTx/>
              <a:buFontTx/>
              <a:buNone/>
              <a:tabLst/>
              <a:defRPr/>
            </a:pPr>
            <a:r>
              <a:rPr kumimoji="0" lang="en-US" sz="600" b="1"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rPr>
              <a:t>EXPOSED</a:t>
            </a:r>
          </a:p>
        </p:txBody>
      </p:sp>
      <p:sp>
        <p:nvSpPr>
          <p:cNvPr id="289" name="Rectangle 288">
            <a:extLst>
              <a:ext uri="{FF2B5EF4-FFF2-40B4-BE49-F238E27FC236}">
                <a16:creationId xmlns:a16="http://schemas.microsoft.com/office/drawing/2014/main" id="{4D04333C-E56E-3549-3B6A-E71E9EB9CAD5}"/>
              </a:ext>
            </a:extLst>
          </p:cNvPr>
          <p:cNvSpPr/>
          <p:nvPr/>
        </p:nvSpPr>
        <p:spPr>
          <a:xfrm>
            <a:off x="5626817" y="6482438"/>
            <a:ext cx="411480" cy="241371"/>
          </a:xfrm>
          <a:prstGeom prst="rect">
            <a:avLst/>
          </a:prstGeom>
          <a:solidFill>
            <a:schemeClr val="accent1"/>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90" name="Rectangle 289">
            <a:extLst>
              <a:ext uri="{FF2B5EF4-FFF2-40B4-BE49-F238E27FC236}">
                <a16:creationId xmlns:a16="http://schemas.microsoft.com/office/drawing/2014/main" id="{BECD64CF-2301-6EB9-DEEC-92BC5C0E8B95}"/>
              </a:ext>
            </a:extLst>
          </p:cNvPr>
          <p:cNvSpPr/>
          <p:nvPr/>
        </p:nvSpPr>
        <p:spPr>
          <a:xfrm>
            <a:off x="6942868" y="6482438"/>
            <a:ext cx="411480" cy="241371"/>
          </a:xfrm>
          <a:prstGeom prst="rect">
            <a:avLst/>
          </a:prstGeom>
          <a:solidFill>
            <a:schemeClr val="accent4"/>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291" name="Group 290">
            <a:extLst>
              <a:ext uri="{FF2B5EF4-FFF2-40B4-BE49-F238E27FC236}">
                <a16:creationId xmlns:a16="http://schemas.microsoft.com/office/drawing/2014/main" id="{F01AE421-D6BD-F237-276F-094152C9109A}"/>
              </a:ext>
            </a:extLst>
          </p:cNvPr>
          <p:cNvGrpSpPr/>
          <p:nvPr/>
        </p:nvGrpSpPr>
        <p:grpSpPr>
          <a:xfrm flipH="1">
            <a:off x="6969483" y="5792690"/>
            <a:ext cx="352710" cy="371064"/>
            <a:chOff x="8518830" y="4647541"/>
            <a:chExt cx="352710" cy="371064"/>
          </a:xfrm>
          <a:solidFill>
            <a:schemeClr val="accent1"/>
          </a:solidFill>
        </p:grpSpPr>
        <p:sp>
          <p:nvSpPr>
            <p:cNvPr id="292" name="Freeform: Shape 291">
              <a:extLst>
                <a:ext uri="{FF2B5EF4-FFF2-40B4-BE49-F238E27FC236}">
                  <a16:creationId xmlns:a16="http://schemas.microsoft.com/office/drawing/2014/main" id="{8247398A-DBE4-95EF-3BE5-D4C74CA6A4C0}"/>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93" name="Freeform: Shape 292">
              <a:extLst>
                <a:ext uri="{FF2B5EF4-FFF2-40B4-BE49-F238E27FC236}">
                  <a16:creationId xmlns:a16="http://schemas.microsoft.com/office/drawing/2014/main" id="{304ED98E-8A1C-1D49-6624-C5A9BA2B554F}"/>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94" name="Freeform: Shape 293">
              <a:extLst>
                <a:ext uri="{FF2B5EF4-FFF2-40B4-BE49-F238E27FC236}">
                  <a16:creationId xmlns:a16="http://schemas.microsoft.com/office/drawing/2014/main" id="{EB2A57CA-61BA-A23B-0D33-488AE3F0EDAA}"/>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sp>
        <p:nvSpPr>
          <p:cNvPr id="295" name="TextBox 5">
            <a:extLst>
              <a:ext uri="{FF2B5EF4-FFF2-40B4-BE49-F238E27FC236}">
                <a16:creationId xmlns:a16="http://schemas.microsoft.com/office/drawing/2014/main" id="{2BDE6273-74C5-FEDA-E8C5-A28C770C80A5}"/>
              </a:ext>
            </a:extLst>
          </p:cNvPr>
          <p:cNvSpPr txBox="1"/>
          <p:nvPr/>
        </p:nvSpPr>
        <p:spPr>
          <a:xfrm>
            <a:off x="3368524" y="7117615"/>
            <a:ext cx="6387250" cy="200055"/>
          </a:xfrm>
          <a:prstGeom prst="rect">
            <a:avLst/>
          </a:prstGeom>
          <a:noFill/>
        </p:spPr>
        <p:txBody>
          <a:bodyPr wrap="square" rtlCol="0">
            <a:spAutoFit/>
          </a:bodyPr>
          <a:lstStyle/>
          <a:p>
            <a:pPr algn="l" defTabSz="457200" rtl="0">
              <a:spcBef>
                <a:spcPts val="200"/>
              </a:spcBef>
            </a:pPr>
            <a:r>
              <a:rPr lang="en-US" sz="700" kern="1200" spc="-2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rPr>
              <a:t>Source:  World Health Organization. WHO implementation tool for pre-exposure prophylaxis of HIV infection: provider module for oral and long-acting PrEP. Geneva: WHO; 2024. p. 8.</a:t>
            </a:r>
            <a:endParaRPr lang="en-US" sz="1050" kern="120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endParaRPr>
          </a:p>
        </p:txBody>
      </p:sp>
      <p:grpSp>
        <p:nvGrpSpPr>
          <p:cNvPr id="296" name="Group 295">
            <a:extLst>
              <a:ext uri="{FF2B5EF4-FFF2-40B4-BE49-F238E27FC236}">
                <a16:creationId xmlns:a16="http://schemas.microsoft.com/office/drawing/2014/main" id="{99616213-1E76-FA0B-3DBD-BCE59EB1B48B}"/>
              </a:ext>
            </a:extLst>
          </p:cNvPr>
          <p:cNvGrpSpPr/>
          <p:nvPr/>
        </p:nvGrpSpPr>
        <p:grpSpPr>
          <a:xfrm>
            <a:off x="3577016" y="3323736"/>
            <a:ext cx="6425387" cy="2254078"/>
            <a:chOff x="3577016" y="3298584"/>
            <a:chExt cx="6425387" cy="2254078"/>
          </a:xfrm>
        </p:grpSpPr>
        <p:cxnSp>
          <p:nvCxnSpPr>
            <p:cNvPr id="297" name="Straight Connector 296">
              <a:extLst>
                <a:ext uri="{FF2B5EF4-FFF2-40B4-BE49-F238E27FC236}">
                  <a16:creationId xmlns:a16="http://schemas.microsoft.com/office/drawing/2014/main" id="{CE10C822-80D7-2AFE-8C8C-67697705CC61}"/>
                </a:ext>
              </a:extLst>
            </p:cNvPr>
            <p:cNvCxnSpPr>
              <a:cxnSpLocks/>
            </p:cNvCxnSpPr>
            <p:nvPr/>
          </p:nvCxnSpPr>
          <p:spPr>
            <a:xfrm>
              <a:off x="4210495" y="5552662"/>
              <a:ext cx="4152408"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298" name="Group 297">
              <a:extLst>
                <a:ext uri="{FF2B5EF4-FFF2-40B4-BE49-F238E27FC236}">
                  <a16:creationId xmlns:a16="http://schemas.microsoft.com/office/drawing/2014/main" id="{D351888F-ABA1-EF60-40E4-83597E64EACB}"/>
                </a:ext>
              </a:extLst>
            </p:cNvPr>
            <p:cNvGrpSpPr/>
            <p:nvPr/>
          </p:nvGrpSpPr>
          <p:grpSpPr>
            <a:xfrm>
              <a:off x="3764577" y="3298584"/>
              <a:ext cx="232162" cy="387142"/>
              <a:chOff x="2401132" y="1297402"/>
              <a:chExt cx="232162" cy="387142"/>
            </a:xfrm>
            <a:solidFill>
              <a:sysClr val="windowText" lastClr="000000">
                <a:lumMod val="50000"/>
                <a:lumOff val="50000"/>
              </a:sysClr>
            </a:solidFill>
          </p:grpSpPr>
          <p:sp>
            <p:nvSpPr>
              <p:cNvPr id="391" name="Freeform: Shape 390">
                <a:extLst>
                  <a:ext uri="{FF2B5EF4-FFF2-40B4-BE49-F238E27FC236}">
                    <a16:creationId xmlns:a16="http://schemas.microsoft.com/office/drawing/2014/main" id="{06E29CED-B912-201E-7B58-ACF365D590B7}"/>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92" name="Freeform: Shape 391">
                <a:extLst>
                  <a:ext uri="{FF2B5EF4-FFF2-40B4-BE49-F238E27FC236}">
                    <a16:creationId xmlns:a16="http://schemas.microsoft.com/office/drawing/2014/main" id="{CEACD5DB-0134-C24B-C61B-DB5909D5CBF1}"/>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299" name="Group 298">
              <a:extLst>
                <a:ext uri="{FF2B5EF4-FFF2-40B4-BE49-F238E27FC236}">
                  <a16:creationId xmlns:a16="http://schemas.microsoft.com/office/drawing/2014/main" id="{6927A560-3DD6-8B97-EBD2-AA14CAA1E14F}"/>
                </a:ext>
              </a:extLst>
            </p:cNvPr>
            <p:cNvGrpSpPr/>
            <p:nvPr/>
          </p:nvGrpSpPr>
          <p:grpSpPr>
            <a:xfrm>
              <a:off x="4381320" y="3298584"/>
              <a:ext cx="232162" cy="387142"/>
              <a:chOff x="3036423" y="1297402"/>
              <a:chExt cx="232162" cy="387142"/>
            </a:xfrm>
            <a:solidFill>
              <a:sysClr val="windowText" lastClr="000000">
                <a:lumMod val="50000"/>
                <a:lumOff val="50000"/>
              </a:sysClr>
            </a:solidFill>
          </p:grpSpPr>
          <p:sp>
            <p:nvSpPr>
              <p:cNvPr id="389" name="Freeform: Shape 388">
                <a:extLst>
                  <a:ext uri="{FF2B5EF4-FFF2-40B4-BE49-F238E27FC236}">
                    <a16:creationId xmlns:a16="http://schemas.microsoft.com/office/drawing/2014/main" id="{F2576B23-AE68-5F80-C16F-FDF38C37375F}"/>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90" name="Freeform: Shape 389">
                <a:extLst>
                  <a:ext uri="{FF2B5EF4-FFF2-40B4-BE49-F238E27FC236}">
                    <a16:creationId xmlns:a16="http://schemas.microsoft.com/office/drawing/2014/main" id="{490B42FE-0EC7-7BF3-AC2E-FE047091FD8D}"/>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00" name="Straight Arrow Connector 299">
              <a:extLst>
                <a:ext uri="{FF2B5EF4-FFF2-40B4-BE49-F238E27FC236}">
                  <a16:creationId xmlns:a16="http://schemas.microsoft.com/office/drawing/2014/main" id="{8D208996-8D9D-55CC-7AFF-65C2E2F86CE7}"/>
                </a:ext>
              </a:extLst>
            </p:cNvPr>
            <p:cNvCxnSpPr>
              <a:cxnSpLocks/>
            </p:cNvCxnSpPr>
            <p:nvPr/>
          </p:nvCxnSpPr>
          <p:spPr>
            <a:xfrm>
              <a:off x="3914569" y="373219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301" name="Straight Arrow Connector 300">
              <a:extLst>
                <a:ext uri="{FF2B5EF4-FFF2-40B4-BE49-F238E27FC236}">
                  <a16:creationId xmlns:a16="http://schemas.microsoft.com/office/drawing/2014/main" id="{D38D046A-CC0C-077C-8F37-148E2382C6AA}"/>
                </a:ext>
              </a:extLst>
            </p:cNvPr>
            <p:cNvCxnSpPr>
              <a:cxnSpLocks/>
            </p:cNvCxnSpPr>
            <p:nvPr/>
          </p:nvCxnSpPr>
          <p:spPr>
            <a:xfrm>
              <a:off x="4526564" y="373219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302" name="Arrow: Chevron 301">
              <a:extLst>
                <a:ext uri="{FF2B5EF4-FFF2-40B4-BE49-F238E27FC236}">
                  <a16:creationId xmlns:a16="http://schemas.microsoft.com/office/drawing/2014/main" id="{68374979-8593-B1E6-7BDD-7FF2E2DC3F06}"/>
                </a:ext>
              </a:extLst>
            </p:cNvPr>
            <p:cNvSpPr/>
            <p:nvPr/>
          </p:nvSpPr>
          <p:spPr>
            <a:xfrm>
              <a:off x="3577016" y="396490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1</a:t>
              </a:r>
            </a:p>
          </p:txBody>
        </p:sp>
        <p:sp>
          <p:nvSpPr>
            <p:cNvPr id="303" name="Arrow: Chevron 302">
              <a:extLst>
                <a:ext uri="{FF2B5EF4-FFF2-40B4-BE49-F238E27FC236}">
                  <a16:creationId xmlns:a16="http://schemas.microsoft.com/office/drawing/2014/main" id="{959C265A-463C-4D36-995D-359FB8B2E210}"/>
                </a:ext>
              </a:extLst>
            </p:cNvPr>
            <p:cNvSpPr/>
            <p:nvPr/>
          </p:nvSpPr>
          <p:spPr>
            <a:xfrm>
              <a:off x="4189472" y="396490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2</a:t>
              </a:r>
            </a:p>
          </p:txBody>
        </p:sp>
        <p:sp>
          <p:nvSpPr>
            <p:cNvPr id="304" name="Arrow: Chevron 303">
              <a:extLst>
                <a:ext uri="{FF2B5EF4-FFF2-40B4-BE49-F238E27FC236}">
                  <a16:creationId xmlns:a16="http://schemas.microsoft.com/office/drawing/2014/main" id="{31A25B60-095F-478D-C124-3677D41C79D0}"/>
                </a:ext>
              </a:extLst>
            </p:cNvPr>
            <p:cNvSpPr/>
            <p:nvPr/>
          </p:nvSpPr>
          <p:spPr>
            <a:xfrm>
              <a:off x="4801928" y="396490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3</a:t>
              </a:r>
            </a:p>
          </p:txBody>
        </p:sp>
        <p:grpSp>
          <p:nvGrpSpPr>
            <p:cNvPr id="305" name="Group 304">
              <a:extLst>
                <a:ext uri="{FF2B5EF4-FFF2-40B4-BE49-F238E27FC236}">
                  <a16:creationId xmlns:a16="http://schemas.microsoft.com/office/drawing/2014/main" id="{E448DB70-EE9A-100A-0300-4DF05AB31AA7}"/>
                </a:ext>
              </a:extLst>
            </p:cNvPr>
            <p:cNvGrpSpPr/>
            <p:nvPr/>
          </p:nvGrpSpPr>
          <p:grpSpPr>
            <a:xfrm>
              <a:off x="4998063" y="3298584"/>
              <a:ext cx="232162" cy="387142"/>
              <a:chOff x="2401132" y="1297402"/>
              <a:chExt cx="232162" cy="387142"/>
            </a:xfrm>
            <a:solidFill>
              <a:sysClr val="windowText" lastClr="000000">
                <a:lumMod val="50000"/>
                <a:lumOff val="50000"/>
              </a:sysClr>
            </a:solidFill>
          </p:grpSpPr>
          <p:sp>
            <p:nvSpPr>
              <p:cNvPr id="387" name="Freeform: Shape 386">
                <a:extLst>
                  <a:ext uri="{FF2B5EF4-FFF2-40B4-BE49-F238E27FC236}">
                    <a16:creationId xmlns:a16="http://schemas.microsoft.com/office/drawing/2014/main" id="{5AE03D9E-0E77-0602-6047-366F9AEE551E}"/>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88" name="Freeform: Shape 387">
                <a:extLst>
                  <a:ext uri="{FF2B5EF4-FFF2-40B4-BE49-F238E27FC236}">
                    <a16:creationId xmlns:a16="http://schemas.microsoft.com/office/drawing/2014/main" id="{F6DAB24F-6FCE-21A7-5E54-D1A30585FFCA}"/>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306" name="Straight Arrow Connector 305">
              <a:extLst>
                <a:ext uri="{FF2B5EF4-FFF2-40B4-BE49-F238E27FC236}">
                  <a16:creationId xmlns:a16="http://schemas.microsoft.com/office/drawing/2014/main" id="{4DEA2F61-47BF-3F02-9BDC-9754A42EF1F3}"/>
                </a:ext>
              </a:extLst>
            </p:cNvPr>
            <p:cNvCxnSpPr>
              <a:cxnSpLocks/>
            </p:cNvCxnSpPr>
            <p:nvPr/>
          </p:nvCxnSpPr>
          <p:spPr>
            <a:xfrm>
              <a:off x="5138559" y="373219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07" name="Group 306">
              <a:extLst>
                <a:ext uri="{FF2B5EF4-FFF2-40B4-BE49-F238E27FC236}">
                  <a16:creationId xmlns:a16="http://schemas.microsoft.com/office/drawing/2014/main" id="{13D2AC6A-7999-38C8-31AD-0E874711B1BF}"/>
                </a:ext>
              </a:extLst>
            </p:cNvPr>
            <p:cNvGrpSpPr/>
            <p:nvPr/>
          </p:nvGrpSpPr>
          <p:grpSpPr>
            <a:xfrm>
              <a:off x="5607736" y="3309143"/>
              <a:ext cx="232162" cy="387142"/>
              <a:chOff x="2401132" y="1297402"/>
              <a:chExt cx="232162" cy="387142"/>
            </a:xfrm>
            <a:solidFill>
              <a:sysClr val="windowText" lastClr="000000">
                <a:lumMod val="50000"/>
                <a:lumOff val="50000"/>
              </a:sysClr>
            </a:solidFill>
          </p:grpSpPr>
          <p:sp>
            <p:nvSpPr>
              <p:cNvPr id="385" name="Freeform: Shape 384">
                <a:extLst>
                  <a:ext uri="{FF2B5EF4-FFF2-40B4-BE49-F238E27FC236}">
                    <a16:creationId xmlns:a16="http://schemas.microsoft.com/office/drawing/2014/main" id="{C37287B0-B322-79E9-1748-E83E727FADBC}"/>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86" name="Freeform: Shape 385">
                <a:extLst>
                  <a:ext uri="{FF2B5EF4-FFF2-40B4-BE49-F238E27FC236}">
                    <a16:creationId xmlns:a16="http://schemas.microsoft.com/office/drawing/2014/main" id="{AD710856-DD62-D752-14F5-82121B4456C2}"/>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308" name="Group 307">
              <a:extLst>
                <a:ext uri="{FF2B5EF4-FFF2-40B4-BE49-F238E27FC236}">
                  <a16:creationId xmlns:a16="http://schemas.microsoft.com/office/drawing/2014/main" id="{6A2832B8-1485-372E-0582-B9A6952FBD25}"/>
                </a:ext>
              </a:extLst>
            </p:cNvPr>
            <p:cNvGrpSpPr/>
            <p:nvPr/>
          </p:nvGrpSpPr>
          <p:grpSpPr>
            <a:xfrm>
              <a:off x="6224479" y="3309143"/>
              <a:ext cx="232162" cy="387142"/>
              <a:chOff x="3036423" y="1297402"/>
              <a:chExt cx="232162" cy="387142"/>
            </a:xfrm>
            <a:solidFill>
              <a:sysClr val="windowText" lastClr="000000">
                <a:lumMod val="50000"/>
                <a:lumOff val="50000"/>
              </a:sysClr>
            </a:solidFill>
          </p:grpSpPr>
          <p:sp>
            <p:nvSpPr>
              <p:cNvPr id="383" name="Freeform: Shape 382">
                <a:extLst>
                  <a:ext uri="{FF2B5EF4-FFF2-40B4-BE49-F238E27FC236}">
                    <a16:creationId xmlns:a16="http://schemas.microsoft.com/office/drawing/2014/main" id="{8D56FDA9-CBF8-5FEC-806E-86DFA78FFBDB}"/>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84" name="Freeform: Shape 383">
                <a:extLst>
                  <a:ext uri="{FF2B5EF4-FFF2-40B4-BE49-F238E27FC236}">
                    <a16:creationId xmlns:a16="http://schemas.microsoft.com/office/drawing/2014/main" id="{D746021A-F60F-EE28-F7C0-7A7C4E762F95}"/>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09" name="Straight Arrow Connector 308">
              <a:extLst>
                <a:ext uri="{FF2B5EF4-FFF2-40B4-BE49-F238E27FC236}">
                  <a16:creationId xmlns:a16="http://schemas.microsoft.com/office/drawing/2014/main" id="{E45906B8-570C-D984-D930-DA0FC86A9235}"/>
                </a:ext>
              </a:extLst>
            </p:cNvPr>
            <p:cNvCxnSpPr>
              <a:cxnSpLocks/>
            </p:cNvCxnSpPr>
            <p:nvPr/>
          </p:nvCxnSpPr>
          <p:spPr>
            <a:xfrm>
              <a:off x="5757728"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310" name="Straight Arrow Connector 309">
              <a:extLst>
                <a:ext uri="{FF2B5EF4-FFF2-40B4-BE49-F238E27FC236}">
                  <a16:creationId xmlns:a16="http://schemas.microsoft.com/office/drawing/2014/main" id="{F9BCE771-8F2C-B1FC-B850-9450004F3B9C}"/>
                </a:ext>
              </a:extLst>
            </p:cNvPr>
            <p:cNvCxnSpPr>
              <a:cxnSpLocks/>
            </p:cNvCxnSpPr>
            <p:nvPr/>
          </p:nvCxnSpPr>
          <p:spPr>
            <a:xfrm>
              <a:off x="6369723"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311" name="Arrow: Chevron 310">
              <a:extLst>
                <a:ext uri="{FF2B5EF4-FFF2-40B4-BE49-F238E27FC236}">
                  <a16:creationId xmlns:a16="http://schemas.microsoft.com/office/drawing/2014/main" id="{3328A648-1734-ED04-498A-14AD6310BD23}"/>
                </a:ext>
              </a:extLst>
            </p:cNvPr>
            <p:cNvSpPr/>
            <p:nvPr/>
          </p:nvSpPr>
          <p:spPr>
            <a:xfrm>
              <a:off x="5414384"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4</a:t>
              </a:r>
            </a:p>
          </p:txBody>
        </p:sp>
        <p:sp>
          <p:nvSpPr>
            <p:cNvPr id="312" name="Arrow: Chevron 311">
              <a:extLst>
                <a:ext uri="{FF2B5EF4-FFF2-40B4-BE49-F238E27FC236}">
                  <a16:creationId xmlns:a16="http://schemas.microsoft.com/office/drawing/2014/main" id="{1FF7C53D-BD3F-774D-E31B-86DE1CA7963B}"/>
                </a:ext>
              </a:extLst>
            </p:cNvPr>
            <p:cNvSpPr/>
            <p:nvPr/>
          </p:nvSpPr>
          <p:spPr>
            <a:xfrm>
              <a:off x="6026840"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5</a:t>
              </a:r>
            </a:p>
          </p:txBody>
        </p:sp>
        <p:sp>
          <p:nvSpPr>
            <p:cNvPr id="313" name="Arrow: Chevron 312">
              <a:extLst>
                <a:ext uri="{FF2B5EF4-FFF2-40B4-BE49-F238E27FC236}">
                  <a16:creationId xmlns:a16="http://schemas.microsoft.com/office/drawing/2014/main" id="{E8202BD1-14DD-9F01-AB56-0C7FCB89319B}"/>
                </a:ext>
              </a:extLst>
            </p:cNvPr>
            <p:cNvSpPr/>
            <p:nvPr/>
          </p:nvSpPr>
          <p:spPr>
            <a:xfrm>
              <a:off x="6639296"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6</a:t>
              </a:r>
            </a:p>
          </p:txBody>
        </p:sp>
        <p:grpSp>
          <p:nvGrpSpPr>
            <p:cNvPr id="314" name="Group 313">
              <a:extLst>
                <a:ext uri="{FF2B5EF4-FFF2-40B4-BE49-F238E27FC236}">
                  <a16:creationId xmlns:a16="http://schemas.microsoft.com/office/drawing/2014/main" id="{7C04342E-C7B7-3194-0637-CFE10F2D702E}"/>
                </a:ext>
              </a:extLst>
            </p:cNvPr>
            <p:cNvGrpSpPr/>
            <p:nvPr/>
          </p:nvGrpSpPr>
          <p:grpSpPr>
            <a:xfrm>
              <a:off x="6841222" y="3309143"/>
              <a:ext cx="232162" cy="387142"/>
              <a:chOff x="2401132" y="1297402"/>
              <a:chExt cx="232162" cy="387142"/>
            </a:xfrm>
            <a:solidFill>
              <a:sysClr val="windowText" lastClr="000000">
                <a:lumMod val="50000"/>
                <a:lumOff val="50000"/>
              </a:sysClr>
            </a:solidFill>
          </p:grpSpPr>
          <p:sp>
            <p:nvSpPr>
              <p:cNvPr id="381" name="Freeform: Shape 380">
                <a:extLst>
                  <a:ext uri="{FF2B5EF4-FFF2-40B4-BE49-F238E27FC236}">
                    <a16:creationId xmlns:a16="http://schemas.microsoft.com/office/drawing/2014/main" id="{025C19F0-BCFC-3169-E80E-78AEDF1E7005}"/>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82" name="Freeform: Shape 381">
                <a:extLst>
                  <a:ext uri="{FF2B5EF4-FFF2-40B4-BE49-F238E27FC236}">
                    <a16:creationId xmlns:a16="http://schemas.microsoft.com/office/drawing/2014/main" id="{7C406C66-B797-A26D-9772-7FF390DE2F40}"/>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315" name="Straight Arrow Connector 314">
              <a:extLst>
                <a:ext uri="{FF2B5EF4-FFF2-40B4-BE49-F238E27FC236}">
                  <a16:creationId xmlns:a16="http://schemas.microsoft.com/office/drawing/2014/main" id="{EEB8CFD5-21BC-E7CD-4732-9CC78C25E46B}"/>
                </a:ext>
              </a:extLst>
            </p:cNvPr>
            <p:cNvCxnSpPr>
              <a:cxnSpLocks/>
            </p:cNvCxnSpPr>
            <p:nvPr/>
          </p:nvCxnSpPr>
          <p:spPr>
            <a:xfrm>
              <a:off x="6981718"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316" name="Arrow: Chevron 315">
              <a:extLst>
                <a:ext uri="{FF2B5EF4-FFF2-40B4-BE49-F238E27FC236}">
                  <a16:creationId xmlns:a16="http://schemas.microsoft.com/office/drawing/2014/main" id="{5A5B081F-0CD4-5B3B-B1FB-2092DA2E23EC}"/>
                </a:ext>
              </a:extLst>
            </p:cNvPr>
            <p:cNvSpPr/>
            <p:nvPr/>
          </p:nvSpPr>
          <p:spPr>
            <a:xfrm>
              <a:off x="7251751"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7</a:t>
              </a:r>
            </a:p>
          </p:txBody>
        </p:sp>
        <p:grpSp>
          <p:nvGrpSpPr>
            <p:cNvPr id="317" name="Group 316">
              <a:extLst>
                <a:ext uri="{FF2B5EF4-FFF2-40B4-BE49-F238E27FC236}">
                  <a16:creationId xmlns:a16="http://schemas.microsoft.com/office/drawing/2014/main" id="{48C9E96C-E9AB-A678-0D16-45EEA1602A77}"/>
                </a:ext>
              </a:extLst>
            </p:cNvPr>
            <p:cNvGrpSpPr/>
            <p:nvPr/>
          </p:nvGrpSpPr>
          <p:grpSpPr>
            <a:xfrm>
              <a:off x="7443278" y="3309143"/>
              <a:ext cx="232162" cy="387142"/>
              <a:chOff x="2401132" y="1297402"/>
              <a:chExt cx="232162" cy="387142"/>
            </a:xfrm>
            <a:solidFill>
              <a:sysClr val="windowText" lastClr="000000">
                <a:lumMod val="50000"/>
                <a:lumOff val="50000"/>
              </a:sysClr>
            </a:solidFill>
          </p:grpSpPr>
          <p:sp>
            <p:nvSpPr>
              <p:cNvPr id="379" name="Freeform: Shape 378">
                <a:extLst>
                  <a:ext uri="{FF2B5EF4-FFF2-40B4-BE49-F238E27FC236}">
                    <a16:creationId xmlns:a16="http://schemas.microsoft.com/office/drawing/2014/main" id="{76E50F0E-7F56-4C5B-F636-E3B19F15A6FF}"/>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80" name="Freeform: Shape 379">
                <a:extLst>
                  <a:ext uri="{FF2B5EF4-FFF2-40B4-BE49-F238E27FC236}">
                    <a16:creationId xmlns:a16="http://schemas.microsoft.com/office/drawing/2014/main" id="{74D47218-9AC4-5207-70E1-90CF07F42A83}"/>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318" name="Straight Arrow Connector 317">
              <a:extLst>
                <a:ext uri="{FF2B5EF4-FFF2-40B4-BE49-F238E27FC236}">
                  <a16:creationId xmlns:a16="http://schemas.microsoft.com/office/drawing/2014/main" id="{048ED384-4CC6-D9CB-CF2A-4AE8750B4B27}"/>
                </a:ext>
              </a:extLst>
            </p:cNvPr>
            <p:cNvCxnSpPr>
              <a:cxnSpLocks/>
            </p:cNvCxnSpPr>
            <p:nvPr/>
          </p:nvCxnSpPr>
          <p:spPr>
            <a:xfrm>
              <a:off x="7583774"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19" name="Group 318">
              <a:extLst>
                <a:ext uri="{FF2B5EF4-FFF2-40B4-BE49-F238E27FC236}">
                  <a16:creationId xmlns:a16="http://schemas.microsoft.com/office/drawing/2014/main" id="{1487619F-F0F2-3C2A-2D6B-483F1100DE58}"/>
                </a:ext>
              </a:extLst>
            </p:cNvPr>
            <p:cNvGrpSpPr/>
            <p:nvPr/>
          </p:nvGrpSpPr>
          <p:grpSpPr>
            <a:xfrm flipH="1">
              <a:off x="7983505" y="4399829"/>
              <a:ext cx="323493" cy="340328"/>
              <a:chOff x="8518830" y="4647541"/>
              <a:chExt cx="352710" cy="371064"/>
            </a:xfrm>
            <a:solidFill>
              <a:schemeClr val="accent1"/>
            </a:solidFill>
          </p:grpSpPr>
          <p:sp>
            <p:nvSpPr>
              <p:cNvPr id="376" name="Freeform: Shape 375">
                <a:extLst>
                  <a:ext uri="{FF2B5EF4-FFF2-40B4-BE49-F238E27FC236}">
                    <a16:creationId xmlns:a16="http://schemas.microsoft.com/office/drawing/2014/main" id="{9840949A-13C4-DD36-39D6-C49E215768C3}"/>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77" name="Freeform: Shape 376">
                <a:extLst>
                  <a:ext uri="{FF2B5EF4-FFF2-40B4-BE49-F238E27FC236}">
                    <a16:creationId xmlns:a16="http://schemas.microsoft.com/office/drawing/2014/main" id="{6CCBAA2F-138D-586E-F7A2-CEEAA0FF6210}"/>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78" name="Freeform: Shape 377">
                <a:extLst>
                  <a:ext uri="{FF2B5EF4-FFF2-40B4-BE49-F238E27FC236}">
                    <a16:creationId xmlns:a16="http://schemas.microsoft.com/office/drawing/2014/main" id="{6F9B4DA0-4508-478A-35B9-9BD6A1C87752}"/>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sp>
          <p:nvSpPr>
            <p:cNvPr id="320" name="Arrow: U-Turn 128">
              <a:extLst>
                <a:ext uri="{FF2B5EF4-FFF2-40B4-BE49-F238E27FC236}">
                  <a16:creationId xmlns:a16="http://schemas.microsoft.com/office/drawing/2014/main" id="{E48ADEBF-1B0D-60D8-E838-9FA87787B3FF}"/>
                </a:ext>
              </a:extLst>
            </p:cNvPr>
            <p:cNvSpPr/>
            <p:nvPr/>
          </p:nvSpPr>
          <p:spPr>
            <a:xfrm rot="5400000">
              <a:off x="7556311" y="4329450"/>
              <a:ext cx="1444064" cy="738127"/>
            </a:xfrm>
            <a:custGeom>
              <a:avLst/>
              <a:gdLst>
                <a:gd name="connsiteX0" fmla="*/ 0 w 1441171"/>
                <a:gd name="connsiteY0" fmla="*/ 984169 h 984169"/>
                <a:gd name="connsiteX1" fmla="*/ 0 w 1441171"/>
                <a:gd name="connsiteY1" fmla="*/ 430574 h 984169"/>
                <a:gd name="connsiteX2" fmla="*/ 430574 w 1441171"/>
                <a:gd name="connsiteY2" fmla="*/ 0 h 984169"/>
                <a:gd name="connsiteX3" fmla="*/ 887576 w 1441171"/>
                <a:gd name="connsiteY3" fmla="*/ 0 h 984169"/>
                <a:gd name="connsiteX4" fmla="*/ 1318150 w 1441171"/>
                <a:gd name="connsiteY4" fmla="*/ 430574 h 984169"/>
                <a:gd name="connsiteX5" fmla="*/ 1318150 w 1441171"/>
                <a:gd name="connsiteY5" fmla="*/ 492085 h 984169"/>
                <a:gd name="connsiteX6" fmla="*/ 1441171 w 1441171"/>
                <a:gd name="connsiteY6" fmla="*/ 492085 h 984169"/>
                <a:gd name="connsiteX7" fmla="*/ 1195129 w 1441171"/>
                <a:gd name="connsiteY7" fmla="*/ 738127 h 984169"/>
                <a:gd name="connsiteX8" fmla="*/ 949087 w 1441171"/>
                <a:gd name="connsiteY8" fmla="*/ 492085 h 984169"/>
                <a:gd name="connsiteX9" fmla="*/ 1072108 w 1441171"/>
                <a:gd name="connsiteY9" fmla="*/ 492085 h 984169"/>
                <a:gd name="connsiteX10" fmla="*/ 1072108 w 1441171"/>
                <a:gd name="connsiteY10" fmla="*/ 430574 h 984169"/>
                <a:gd name="connsiteX11" fmla="*/ 887576 w 1441171"/>
                <a:gd name="connsiteY11" fmla="*/ 246042 h 984169"/>
                <a:gd name="connsiteX12" fmla="*/ 430574 w 1441171"/>
                <a:gd name="connsiteY12" fmla="*/ 246042 h 984169"/>
                <a:gd name="connsiteX13" fmla="*/ 246042 w 1441171"/>
                <a:gd name="connsiteY13" fmla="*/ 430574 h 984169"/>
                <a:gd name="connsiteX14" fmla="*/ 246042 w 1441171"/>
                <a:gd name="connsiteY14" fmla="*/ 984169 h 984169"/>
                <a:gd name="connsiteX15" fmla="*/ 0 w 1441171"/>
                <a:gd name="connsiteY15" fmla="*/ 984169 h 984169"/>
                <a:gd name="connsiteX0" fmla="*/ 0 w 1444064"/>
                <a:gd name="connsiteY0" fmla="*/ 735313 h 984169"/>
                <a:gd name="connsiteX1" fmla="*/ 2893 w 1444064"/>
                <a:gd name="connsiteY1" fmla="*/ 430574 h 984169"/>
                <a:gd name="connsiteX2" fmla="*/ 433467 w 1444064"/>
                <a:gd name="connsiteY2" fmla="*/ 0 h 984169"/>
                <a:gd name="connsiteX3" fmla="*/ 890469 w 1444064"/>
                <a:gd name="connsiteY3" fmla="*/ 0 h 984169"/>
                <a:gd name="connsiteX4" fmla="*/ 1321043 w 1444064"/>
                <a:gd name="connsiteY4" fmla="*/ 430574 h 984169"/>
                <a:gd name="connsiteX5" fmla="*/ 1321043 w 1444064"/>
                <a:gd name="connsiteY5" fmla="*/ 492085 h 984169"/>
                <a:gd name="connsiteX6" fmla="*/ 1444064 w 1444064"/>
                <a:gd name="connsiteY6" fmla="*/ 492085 h 984169"/>
                <a:gd name="connsiteX7" fmla="*/ 1198022 w 1444064"/>
                <a:gd name="connsiteY7" fmla="*/ 738127 h 984169"/>
                <a:gd name="connsiteX8" fmla="*/ 951980 w 1444064"/>
                <a:gd name="connsiteY8" fmla="*/ 492085 h 984169"/>
                <a:gd name="connsiteX9" fmla="*/ 1075001 w 1444064"/>
                <a:gd name="connsiteY9" fmla="*/ 492085 h 984169"/>
                <a:gd name="connsiteX10" fmla="*/ 1075001 w 1444064"/>
                <a:gd name="connsiteY10" fmla="*/ 430574 h 984169"/>
                <a:gd name="connsiteX11" fmla="*/ 890469 w 1444064"/>
                <a:gd name="connsiteY11" fmla="*/ 246042 h 984169"/>
                <a:gd name="connsiteX12" fmla="*/ 433467 w 1444064"/>
                <a:gd name="connsiteY12" fmla="*/ 246042 h 984169"/>
                <a:gd name="connsiteX13" fmla="*/ 248935 w 1444064"/>
                <a:gd name="connsiteY13" fmla="*/ 430574 h 984169"/>
                <a:gd name="connsiteX14" fmla="*/ 248935 w 1444064"/>
                <a:gd name="connsiteY14" fmla="*/ 984169 h 984169"/>
                <a:gd name="connsiteX15" fmla="*/ 0 w 1444064"/>
                <a:gd name="connsiteY15" fmla="*/ 735313 h 984169"/>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8938 w 1444064"/>
                <a:gd name="connsiteY14" fmla="*/ 732420 h 738127"/>
                <a:gd name="connsiteX15" fmla="*/ 0 w 1444064"/>
                <a:gd name="connsiteY15" fmla="*/ 735313 h 738127"/>
                <a:gd name="connsiteX0" fmla="*/ 0 w 1444064"/>
                <a:gd name="connsiteY0" fmla="*/ 735313 h 746888"/>
                <a:gd name="connsiteX1" fmla="*/ 2893 w 1444064"/>
                <a:gd name="connsiteY1" fmla="*/ 430574 h 746888"/>
                <a:gd name="connsiteX2" fmla="*/ 433467 w 1444064"/>
                <a:gd name="connsiteY2" fmla="*/ 0 h 746888"/>
                <a:gd name="connsiteX3" fmla="*/ 890469 w 1444064"/>
                <a:gd name="connsiteY3" fmla="*/ 0 h 746888"/>
                <a:gd name="connsiteX4" fmla="*/ 1321043 w 1444064"/>
                <a:gd name="connsiteY4" fmla="*/ 430574 h 746888"/>
                <a:gd name="connsiteX5" fmla="*/ 1321043 w 1444064"/>
                <a:gd name="connsiteY5" fmla="*/ 492085 h 746888"/>
                <a:gd name="connsiteX6" fmla="*/ 1444064 w 1444064"/>
                <a:gd name="connsiteY6" fmla="*/ 492085 h 746888"/>
                <a:gd name="connsiteX7" fmla="*/ 1198022 w 1444064"/>
                <a:gd name="connsiteY7" fmla="*/ 738127 h 746888"/>
                <a:gd name="connsiteX8" fmla="*/ 951980 w 1444064"/>
                <a:gd name="connsiteY8" fmla="*/ 492085 h 746888"/>
                <a:gd name="connsiteX9" fmla="*/ 1075001 w 1444064"/>
                <a:gd name="connsiteY9" fmla="*/ 492085 h 746888"/>
                <a:gd name="connsiteX10" fmla="*/ 1075001 w 1444064"/>
                <a:gd name="connsiteY10" fmla="*/ 430574 h 746888"/>
                <a:gd name="connsiteX11" fmla="*/ 890469 w 1444064"/>
                <a:gd name="connsiteY11" fmla="*/ 246042 h 746888"/>
                <a:gd name="connsiteX12" fmla="*/ 433467 w 1444064"/>
                <a:gd name="connsiteY12" fmla="*/ 246042 h 746888"/>
                <a:gd name="connsiteX13" fmla="*/ 248935 w 1444064"/>
                <a:gd name="connsiteY13" fmla="*/ 430574 h 746888"/>
                <a:gd name="connsiteX14" fmla="*/ 240260 w 1444064"/>
                <a:gd name="connsiteY14" fmla="*/ 746888 h 746888"/>
                <a:gd name="connsiteX15" fmla="*/ 0 w 1444064"/>
                <a:gd name="connsiteY15" fmla="*/ 735313 h 746888"/>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0 w 1444064"/>
                <a:gd name="connsiteY14" fmla="*/ 732420 h 738127"/>
                <a:gd name="connsiteX15" fmla="*/ 0 w 1444064"/>
                <a:gd name="connsiteY15" fmla="*/ 735313 h 738127"/>
                <a:gd name="connsiteX0" fmla="*/ 0 w 1444064"/>
                <a:gd name="connsiteY0" fmla="*/ 735313 h 743995"/>
                <a:gd name="connsiteX1" fmla="*/ 2893 w 1444064"/>
                <a:gd name="connsiteY1" fmla="*/ 430574 h 743995"/>
                <a:gd name="connsiteX2" fmla="*/ 433467 w 1444064"/>
                <a:gd name="connsiteY2" fmla="*/ 0 h 743995"/>
                <a:gd name="connsiteX3" fmla="*/ 890469 w 1444064"/>
                <a:gd name="connsiteY3" fmla="*/ 0 h 743995"/>
                <a:gd name="connsiteX4" fmla="*/ 1321043 w 1444064"/>
                <a:gd name="connsiteY4" fmla="*/ 430574 h 743995"/>
                <a:gd name="connsiteX5" fmla="*/ 1321043 w 1444064"/>
                <a:gd name="connsiteY5" fmla="*/ 492085 h 743995"/>
                <a:gd name="connsiteX6" fmla="*/ 1444064 w 1444064"/>
                <a:gd name="connsiteY6" fmla="*/ 492085 h 743995"/>
                <a:gd name="connsiteX7" fmla="*/ 1198022 w 1444064"/>
                <a:gd name="connsiteY7" fmla="*/ 738127 h 743995"/>
                <a:gd name="connsiteX8" fmla="*/ 951980 w 1444064"/>
                <a:gd name="connsiteY8" fmla="*/ 492085 h 743995"/>
                <a:gd name="connsiteX9" fmla="*/ 1075001 w 1444064"/>
                <a:gd name="connsiteY9" fmla="*/ 492085 h 743995"/>
                <a:gd name="connsiteX10" fmla="*/ 1075001 w 1444064"/>
                <a:gd name="connsiteY10" fmla="*/ 430574 h 743995"/>
                <a:gd name="connsiteX11" fmla="*/ 890469 w 1444064"/>
                <a:gd name="connsiteY11" fmla="*/ 246042 h 743995"/>
                <a:gd name="connsiteX12" fmla="*/ 433467 w 1444064"/>
                <a:gd name="connsiteY12" fmla="*/ 246042 h 743995"/>
                <a:gd name="connsiteX13" fmla="*/ 248935 w 1444064"/>
                <a:gd name="connsiteY13" fmla="*/ 430574 h 743995"/>
                <a:gd name="connsiteX14" fmla="*/ 237369 w 1444064"/>
                <a:gd name="connsiteY14" fmla="*/ 743995 h 743995"/>
                <a:gd name="connsiteX15" fmla="*/ 0 w 1444064"/>
                <a:gd name="connsiteY15" fmla="*/ 735313 h 743995"/>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0 w 1444064"/>
                <a:gd name="connsiteY15" fmla="*/ 735313 h 738127"/>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104982 w 1444064"/>
                <a:gd name="connsiteY15" fmla="*/ 736890 h 738127"/>
                <a:gd name="connsiteX16" fmla="*/ 0 w 1444064"/>
                <a:gd name="connsiteY16" fmla="*/ 735313 h 738127"/>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119272 w 1444064"/>
                <a:gd name="connsiteY15" fmla="*/ 736890 h 738127"/>
                <a:gd name="connsiteX16" fmla="*/ 0 w 1444064"/>
                <a:gd name="connsiteY16" fmla="*/ 735313 h 738127"/>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126419 w 1444064"/>
                <a:gd name="connsiteY15" fmla="*/ 646403 h 738127"/>
                <a:gd name="connsiteX16" fmla="*/ 0 w 1444064"/>
                <a:gd name="connsiteY16" fmla="*/ 735313 h 738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444064" h="738127">
                  <a:moveTo>
                    <a:pt x="0" y="735313"/>
                  </a:moveTo>
                  <a:cubicBezTo>
                    <a:pt x="0" y="550781"/>
                    <a:pt x="2893" y="615106"/>
                    <a:pt x="2893" y="430574"/>
                  </a:cubicBezTo>
                  <a:cubicBezTo>
                    <a:pt x="2893" y="192775"/>
                    <a:pt x="195668" y="0"/>
                    <a:pt x="433467" y="0"/>
                  </a:cubicBezTo>
                  <a:lnTo>
                    <a:pt x="890469" y="0"/>
                  </a:lnTo>
                  <a:cubicBezTo>
                    <a:pt x="1128268" y="0"/>
                    <a:pt x="1321043" y="192775"/>
                    <a:pt x="1321043" y="430574"/>
                  </a:cubicBezTo>
                  <a:lnTo>
                    <a:pt x="1321043" y="492085"/>
                  </a:lnTo>
                  <a:lnTo>
                    <a:pt x="1444064" y="492085"/>
                  </a:lnTo>
                  <a:lnTo>
                    <a:pt x="1198022" y="738127"/>
                  </a:lnTo>
                  <a:lnTo>
                    <a:pt x="951980" y="492085"/>
                  </a:lnTo>
                  <a:lnTo>
                    <a:pt x="1075001" y="492085"/>
                  </a:lnTo>
                  <a:lnTo>
                    <a:pt x="1075001" y="430574"/>
                  </a:lnTo>
                  <a:cubicBezTo>
                    <a:pt x="1075001" y="328660"/>
                    <a:pt x="992383" y="246042"/>
                    <a:pt x="890469" y="246042"/>
                  </a:cubicBezTo>
                  <a:lnTo>
                    <a:pt x="433467" y="246042"/>
                  </a:lnTo>
                  <a:cubicBezTo>
                    <a:pt x="331553" y="246042"/>
                    <a:pt x="248935" y="328660"/>
                    <a:pt x="248935" y="430574"/>
                  </a:cubicBezTo>
                  <a:cubicBezTo>
                    <a:pt x="248936" y="531189"/>
                    <a:pt x="240264" y="634699"/>
                    <a:pt x="240265" y="735314"/>
                  </a:cubicBezTo>
                  <a:lnTo>
                    <a:pt x="126419" y="646403"/>
                  </a:lnTo>
                  <a:lnTo>
                    <a:pt x="0" y="735313"/>
                  </a:lnTo>
                  <a:close/>
                </a:path>
              </a:pathLst>
            </a:custGeom>
            <a:solidFill>
              <a:schemeClr val="accent1"/>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prstClr val="white"/>
                </a:solidFill>
                <a:effectLst/>
                <a:uLnTx/>
                <a:uFillTx/>
                <a:latin typeface="+mn-lt"/>
                <a:ea typeface="+mn-ea"/>
                <a:cs typeface="+mn-cs"/>
              </a:endParaRPr>
            </a:p>
          </p:txBody>
        </p:sp>
        <p:grpSp>
          <p:nvGrpSpPr>
            <p:cNvPr id="321" name="Group 320">
              <a:extLst>
                <a:ext uri="{FF2B5EF4-FFF2-40B4-BE49-F238E27FC236}">
                  <a16:creationId xmlns:a16="http://schemas.microsoft.com/office/drawing/2014/main" id="{8B420DCE-A256-F5A3-CA81-70EF9AFE807B}"/>
                </a:ext>
              </a:extLst>
            </p:cNvPr>
            <p:cNvGrpSpPr/>
            <p:nvPr/>
          </p:nvGrpSpPr>
          <p:grpSpPr>
            <a:xfrm>
              <a:off x="7448827" y="4376820"/>
              <a:ext cx="232162" cy="387142"/>
              <a:chOff x="3036423" y="1297402"/>
              <a:chExt cx="232162" cy="387142"/>
            </a:xfrm>
            <a:solidFill>
              <a:sysClr val="windowText" lastClr="000000">
                <a:lumMod val="50000"/>
                <a:lumOff val="50000"/>
              </a:sysClr>
            </a:solidFill>
          </p:grpSpPr>
          <p:sp>
            <p:nvSpPr>
              <p:cNvPr id="374" name="Freeform: Shape 373">
                <a:extLst>
                  <a:ext uri="{FF2B5EF4-FFF2-40B4-BE49-F238E27FC236}">
                    <a16:creationId xmlns:a16="http://schemas.microsoft.com/office/drawing/2014/main" id="{4600A673-5197-8AB2-91E0-A8E11928EF23}"/>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75" name="Freeform: Shape 374">
                <a:extLst>
                  <a:ext uri="{FF2B5EF4-FFF2-40B4-BE49-F238E27FC236}">
                    <a16:creationId xmlns:a16="http://schemas.microsoft.com/office/drawing/2014/main" id="{36CE8F3B-530D-ECFD-39BF-07F3AED7B48D}"/>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22" name="Straight Arrow Connector 321">
              <a:extLst>
                <a:ext uri="{FF2B5EF4-FFF2-40B4-BE49-F238E27FC236}">
                  <a16:creationId xmlns:a16="http://schemas.microsoft.com/office/drawing/2014/main" id="{B7289086-E0C2-07B8-CFAA-E0AB4B87463D}"/>
                </a:ext>
              </a:extLst>
            </p:cNvPr>
            <p:cNvCxnSpPr>
              <a:cxnSpLocks/>
            </p:cNvCxnSpPr>
            <p:nvPr/>
          </p:nvCxnSpPr>
          <p:spPr>
            <a:xfrm>
              <a:off x="7579743" y="4810426"/>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23" name="Group 322">
              <a:extLst>
                <a:ext uri="{FF2B5EF4-FFF2-40B4-BE49-F238E27FC236}">
                  <a16:creationId xmlns:a16="http://schemas.microsoft.com/office/drawing/2014/main" id="{16006986-1A0A-7BD8-C461-890B4613CEB5}"/>
                </a:ext>
              </a:extLst>
            </p:cNvPr>
            <p:cNvGrpSpPr/>
            <p:nvPr/>
          </p:nvGrpSpPr>
          <p:grpSpPr>
            <a:xfrm>
              <a:off x="7241661" y="5046163"/>
              <a:ext cx="668354" cy="246043"/>
              <a:chOff x="6536479" y="2335291"/>
              <a:chExt cx="668354" cy="246043"/>
            </a:xfrm>
            <a:solidFill>
              <a:schemeClr val="accent4"/>
            </a:solidFill>
          </p:grpSpPr>
          <p:sp>
            <p:nvSpPr>
              <p:cNvPr id="372" name="Arrow: Chevron 371">
                <a:extLst>
                  <a:ext uri="{FF2B5EF4-FFF2-40B4-BE49-F238E27FC236}">
                    <a16:creationId xmlns:a16="http://schemas.microsoft.com/office/drawing/2014/main" id="{5B78BF80-FE39-F3B7-843B-C34AF82F21CC}"/>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73" name="Rectangle 372">
                <a:extLst>
                  <a:ext uri="{FF2B5EF4-FFF2-40B4-BE49-F238E27FC236}">
                    <a16:creationId xmlns:a16="http://schemas.microsoft.com/office/drawing/2014/main" id="{07E0AB65-37B4-AA4E-75A2-AB602559DA35}"/>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1</a:t>
                </a:r>
              </a:p>
            </p:txBody>
          </p:sp>
        </p:grpSp>
        <p:grpSp>
          <p:nvGrpSpPr>
            <p:cNvPr id="324" name="Group 323">
              <a:extLst>
                <a:ext uri="{FF2B5EF4-FFF2-40B4-BE49-F238E27FC236}">
                  <a16:creationId xmlns:a16="http://schemas.microsoft.com/office/drawing/2014/main" id="{B8E05814-5055-46EF-4F88-7375A4E3DC2D}"/>
                </a:ext>
              </a:extLst>
            </p:cNvPr>
            <p:cNvGrpSpPr/>
            <p:nvPr/>
          </p:nvGrpSpPr>
          <p:grpSpPr>
            <a:xfrm>
              <a:off x="6839139" y="4377598"/>
              <a:ext cx="232162" cy="387142"/>
              <a:chOff x="3036423" y="1297402"/>
              <a:chExt cx="232162" cy="387142"/>
            </a:xfrm>
            <a:solidFill>
              <a:sysClr val="windowText" lastClr="000000">
                <a:lumMod val="50000"/>
                <a:lumOff val="50000"/>
              </a:sysClr>
            </a:solidFill>
          </p:grpSpPr>
          <p:sp>
            <p:nvSpPr>
              <p:cNvPr id="370" name="Freeform: Shape 369">
                <a:extLst>
                  <a:ext uri="{FF2B5EF4-FFF2-40B4-BE49-F238E27FC236}">
                    <a16:creationId xmlns:a16="http://schemas.microsoft.com/office/drawing/2014/main" id="{4444AAC8-147D-09D1-BF8C-6DE4AC9438A5}"/>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71" name="Freeform: Shape 370">
                <a:extLst>
                  <a:ext uri="{FF2B5EF4-FFF2-40B4-BE49-F238E27FC236}">
                    <a16:creationId xmlns:a16="http://schemas.microsoft.com/office/drawing/2014/main" id="{B8B4096C-3B5F-FBDF-6CCF-9FD834D3314C}"/>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25" name="Straight Arrow Connector 324">
              <a:extLst>
                <a:ext uri="{FF2B5EF4-FFF2-40B4-BE49-F238E27FC236}">
                  <a16:creationId xmlns:a16="http://schemas.microsoft.com/office/drawing/2014/main" id="{39CE459F-E8EC-3BBE-F936-468B8288ABD3}"/>
                </a:ext>
              </a:extLst>
            </p:cNvPr>
            <p:cNvCxnSpPr>
              <a:cxnSpLocks/>
            </p:cNvCxnSpPr>
            <p:nvPr/>
          </p:nvCxnSpPr>
          <p:spPr>
            <a:xfrm>
              <a:off x="6969278" y="4811204"/>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26" name="Group 325">
              <a:extLst>
                <a:ext uri="{FF2B5EF4-FFF2-40B4-BE49-F238E27FC236}">
                  <a16:creationId xmlns:a16="http://schemas.microsoft.com/office/drawing/2014/main" id="{E2F60292-A789-4139-1712-D4D4E23AB914}"/>
                </a:ext>
              </a:extLst>
            </p:cNvPr>
            <p:cNvGrpSpPr/>
            <p:nvPr/>
          </p:nvGrpSpPr>
          <p:grpSpPr>
            <a:xfrm>
              <a:off x="6633589" y="5046941"/>
              <a:ext cx="668354" cy="246043"/>
              <a:chOff x="6536479" y="2335291"/>
              <a:chExt cx="668354" cy="246043"/>
            </a:xfrm>
            <a:solidFill>
              <a:schemeClr val="accent4"/>
            </a:solidFill>
          </p:grpSpPr>
          <p:sp>
            <p:nvSpPr>
              <p:cNvPr id="368" name="Arrow: Chevron 367">
                <a:extLst>
                  <a:ext uri="{FF2B5EF4-FFF2-40B4-BE49-F238E27FC236}">
                    <a16:creationId xmlns:a16="http://schemas.microsoft.com/office/drawing/2014/main" id="{F1FA46E2-792E-449E-4890-D743EB0A7794}"/>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69" name="Rectangle 368">
                <a:extLst>
                  <a:ext uri="{FF2B5EF4-FFF2-40B4-BE49-F238E27FC236}">
                    <a16:creationId xmlns:a16="http://schemas.microsoft.com/office/drawing/2014/main" id="{BA892F04-C640-851E-14B8-0EBF780A1B0C}"/>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2</a:t>
                </a:r>
              </a:p>
            </p:txBody>
          </p:sp>
        </p:grpSp>
        <p:grpSp>
          <p:nvGrpSpPr>
            <p:cNvPr id="327" name="Group 326">
              <a:extLst>
                <a:ext uri="{FF2B5EF4-FFF2-40B4-BE49-F238E27FC236}">
                  <a16:creationId xmlns:a16="http://schemas.microsoft.com/office/drawing/2014/main" id="{50A96B7A-A9E1-0E89-0A21-8FAC054F0320}"/>
                </a:ext>
              </a:extLst>
            </p:cNvPr>
            <p:cNvGrpSpPr/>
            <p:nvPr/>
          </p:nvGrpSpPr>
          <p:grpSpPr>
            <a:xfrm>
              <a:off x="6229451" y="4379095"/>
              <a:ext cx="232162" cy="387142"/>
              <a:chOff x="3036423" y="1297402"/>
              <a:chExt cx="232162" cy="387142"/>
            </a:xfrm>
            <a:solidFill>
              <a:sysClr val="windowText" lastClr="000000">
                <a:lumMod val="50000"/>
                <a:lumOff val="50000"/>
              </a:sysClr>
            </a:solidFill>
          </p:grpSpPr>
          <p:sp>
            <p:nvSpPr>
              <p:cNvPr id="366" name="Freeform: Shape 365">
                <a:extLst>
                  <a:ext uri="{FF2B5EF4-FFF2-40B4-BE49-F238E27FC236}">
                    <a16:creationId xmlns:a16="http://schemas.microsoft.com/office/drawing/2014/main" id="{5B33306A-F6BA-6B9C-6F0D-5DDD71AA1460}"/>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67" name="Freeform: Shape 366">
                <a:extLst>
                  <a:ext uri="{FF2B5EF4-FFF2-40B4-BE49-F238E27FC236}">
                    <a16:creationId xmlns:a16="http://schemas.microsoft.com/office/drawing/2014/main" id="{B2515963-4659-5BC7-E951-6B4350DDCC3C}"/>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28" name="Straight Arrow Connector 327">
              <a:extLst>
                <a:ext uri="{FF2B5EF4-FFF2-40B4-BE49-F238E27FC236}">
                  <a16:creationId xmlns:a16="http://schemas.microsoft.com/office/drawing/2014/main" id="{60272EB2-3FBE-6E8A-9FE1-9F1A2A14111C}"/>
                </a:ext>
              </a:extLst>
            </p:cNvPr>
            <p:cNvCxnSpPr>
              <a:cxnSpLocks/>
            </p:cNvCxnSpPr>
            <p:nvPr/>
          </p:nvCxnSpPr>
          <p:spPr>
            <a:xfrm>
              <a:off x="6358813" y="481270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29" name="Group 328">
              <a:extLst>
                <a:ext uri="{FF2B5EF4-FFF2-40B4-BE49-F238E27FC236}">
                  <a16:creationId xmlns:a16="http://schemas.microsoft.com/office/drawing/2014/main" id="{54128795-6916-893E-489E-6F6273978B3B}"/>
                </a:ext>
              </a:extLst>
            </p:cNvPr>
            <p:cNvGrpSpPr/>
            <p:nvPr/>
          </p:nvGrpSpPr>
          <p:grpSpPr>
            <a:xfrm>
              <a:off x="6025516" y="5048438"/>
              <a:ext cx="668354" cy="246043"/>
              <a:chOff x="6536479" y="2335291"/>
              <a:chExt cx="668354" cy="246043"/>
            </a:xfrm>
            <a:solidFill>
              <a:schemeClr val="accent4"/>
            </a:solidFill>
          </p:grpSpPr>
          <p:sp>
            <p:nvSpPr>
              <p:cNvPr id="364" name="Arrow: Chevron 363">
                <a:extLst>
                  <a:ext uri="{FF2B5EF4-FFF2-40B4-BE49-F238E27FC236}">
                    <a16:creationId xmlns:a16="http://schemas.microsoft.com/office/drawing/2014/main" id="{5E1E2622-241C-6CC5-239E-42798EFA2718}"/>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65" name="Rectangle 364">
                <a:extLst>
                  <a:ext uri="{FF2B5EF4-FFF2-40B4-BE49-F238E27FC236}">
                    <a16:creationId xmlns:a16="http://schemas.microsoft.com/office/drawing/2014/main" id="{11118819-4782-848F-2047-7C33B54D5193}"/>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3</a:t>
                </a:r>
              </a:p>
            </p:txBody>
          </p:sp>
        </p:grpSp>
        <p:grpSp>
          <p:nvGrpSpPr>
            <p:cNvPr id="330" name="Group 329">
              <a:extLst>
                <a:ext uri="{FF2B5EF4-FFF2-40B4-BE49-F238E27FC236}">
                  <a16:creationId xmlns:a16="http://schemas.microsoft.com/office/drawing/2014/main" id="{958C2D68-74FB-B73E-BDEC-570C87460F8E}"/>
                </a:ext>
              </a:extLst>
            </p:cNvPr>
            <p:cNvGrpSpPr/>
            <p:nvPr/>
          </p:nvGrpSpPr>
          <p:grpSpPr>
            <a:xfrm>
              <a:off x="5619763" y="4379873"/>
              <a:ext cx="232162" cy="387142"/>
              <a:chOff x="3036423" y="1297402"/>
              <a:chExt cx="232162" cy="387142"/>
            </a:xfrm>
            <a:solidFill>
              <a:sysClr val="windowText" lastClr="000000">
                <a:lumMod val="50000"/>
                <a:lumOff val="50000"/>
              </a:sysClr>
            </a:solidFill>
          </p:grpSpPr>
          <p:sp>
            <p:nvSpPr>
              <p:cNvPr id="362" name="Freeform: Shape 361">
                <a:extLst>
                  <a:ext uri="{FF2B5EF4-FFF2-40B4-BE49-F238E27FC236}">
                    <a16:creationId xmlns:a16="http://schemas.microsoft.com/office/drawing/2014/main" id="{82C897E9-C507-74AA-EC6B-E9781AB973A4}"/>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63" name="Freeform: Shape 362">
                <a:extLst>
                  <a:ext uri="{FF2B5EF4-FFF2-40B4-BE49-F238E27FC236}">
                    <a16:creationId xmlns:a16="http://schemas.microsoft.com/office/drawing/2014/main" id="{04F036CC-60DD-DB68-A86A-0E5E4AC7C2B2}"/>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31" name="Straight Arrow Connector 330">
              <a:extLst>
                <a:ext uri="{FF2B5EF4-FFF2-40B4-BE49-F238E27FC236}">
                  <a16:creationId xmlns:a16="http://schemas.microsoft.com/office/drawing/2014/main" id="{E858E0CF-2121-4089-A65C-3995E5B2AF71}"/>
                </a:ext>
              </a:extLst>
            </p:cNvPr>
            <p:cNvCxnSpPr>
              <a:cxnSpLocks/>
            </p:cNvCxnSpPr>
            <p:nvPr/>
          </p:nvCxnSpPr>
          <p:spPr>
            <a:xfrm>
              <a:off x="5748348" y="481347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32" name="Group 331">
              <a:extLst>
                <a:ext uri="{FF2B5EF4-FFF2-40B4-BE49-F238E27FC236}">
                  <a16:creationId xmlns:a16="http://schemas.microsoft.com/office/drawing/2014/main" id="{599BEF50-C299-0793-567D-AA6E31ACEEBE}"/>
                </a:ext>
              </a:extLst>
            </p:cNvPr>
            <p:cNvGrpSpPr/>
            <p:nvPr/>
          </p:nvGrpSpPr>
          <p:grpSpPr>
            <a:xfrm>
              <a:off x="5417443" y="5049216"/>
              <a:ext cx="668354" cy="246043"/>
              <a:chOff x="6536479" y="2335291"/>
              <a:chExt cx="668354" cy="246043"/>
            </a:xfrm>
            <a:solidFill>
              <a:schemeClr val="accent4"/>
            </a:solidFill>
          </p:grpSpPr>
          <p:sp>
            <p:nvSpPr>
              <p:cNvPr id="360" name="Arrow: Chevron 359">
                <a:extLst>
                  <a:ext uri="{FF2B5EF4-FFF2-40B4-BE49-F238E27FC236}">
                    <a16:creationId xmlns:a16="http://schemas.microsoft.com/office/drawing/2014/main" id="{83796AE8-FC62-8BBB-4D86-8695546D1F1F}"/>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61" name="Rectangle 360">
                <a:extLst>
                  <a:ext uri="{FF2B5EF4-FFF2-40B4-BE49-F238E27FC236}">
                    <a16:creationId xmlns:a16="http://schemas.microsoft.com/office/drawing/2014/main" id="{A300A02D-5E7E-226F-F190-92748E6E7B76}"/>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4</a:t>
                </a:r>
              </a:p>
            </p:txBody>
          </p:sp>
        </p:grpSp>
        <p:grpSp>
          <p:nvGrpSpPr>
            <p:cNvPr id="333" name="Group 332">
              <a:extLst>
                <a:ext uri="{FF2B5EF4-FFF2-40B4-BE49-F238E27FC236}">
                  <a16:creationId xmlns:a16="http://schemas.microsoft.com/office/drawing/2014/main" id="{C8F4A3F2-F1BF-6A90-6C0F-3175A87EA017}"/>
                </a:ext>
              </a:extLst>
            </p:cNvPr>
            <p:cNvGrpSpPr/>
            <p:nvPr/>
          </p:nvGrpSpPr>
          <p:grpSpPr>
            <a:xfrm>
              <a:off x="5010076" y="4371135"/>
              <a:ext cx="232162" cy="387142"/>
              <a:chOff x="3036423" y="1297402"/>
              <a:chExt cx="232162" cy="387142"/>
            </a:xfrm>
            <a:solidFill>
              <a:sysClr val="windowText" lastClr="000000">
                <a:lumMod val="50000"/>
                <a:lumOff val="50000"/>
              </a:sysClr>
            </a:solidFill>
          </p:grpSpPr>
          <p:sp>
            <p:nvSpPr>
              <p:cNvPr id="358" name="Freeform: Shape 357">
                <a:extLst>
                  <a:ext uri="{FF2B5EF4-FFF2-40B4-BE49-F238E27FC236}">
                    <a16:creationId xmlns:a16="http://schemas.microsoft.com/office/drawing/2014/main" id="{3418CA5E-A689-FB82-C354-3EF7AAF9F566}"/>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59" name="Freeform: Shape 358">
                <a:extLst>
                  <a:ext uri="{FF2B5EF4-FFF2-40B4-BE49-F238E27FC236}">
                    <a16:creationId xmlns:a16="http://schemas.microsoft.com/office/drawing/2014/main" id="{BCC4ED09-075F-0D49-5C2D-9711F7CF982E}"/>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34" name="Straight Arrow Connector 333">
              <a:extLst>
                <a:ext uri="{FF2B5EF4-FFF2-40B4-BE49-F238E27FC236}">
                  <a16:creationId xmlns:a16="http://schemas.microsoft.com/office/drawing/2014/main" id="{69C6CF98-4436-5A63-E415-060F17B6F901}"/>
                </a:ext>
              </a:extLst>
            </p:cNvPr>
            <p:cNvCxnSpPr>
              <a:cxnSpLocks/>
            </p:cNvCxnSpPr>
            <p:nvPr/>
          </p:nvCxnSpPr>
          <p:spPr>
            <a:xfrm>
              <a:off x="5137884" y="480474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35" name="Group 334">
              <a:extLst>
                <a:ext uri="{FF2B5EF4-FFF2-40B4-BE49-F238E27FC236}">
                  <a16:creationId xmlns:a16="http://schemas.microsoft.com/office/drawing/2014/main" id="{23A63AC4-249F-72E7-70F7-990CC2CFF3DE}"/>
                </a:ext>
              </a:extLst>
            </p:cNvPr>
            <p:cNvGrpSpPr/>
            <p:nvPr/>
          </p:nvGrpSpPr>
          <p:grpSpPr>
            <a:xfrm>
              <a:off x="4809370" y="5040478"/>
              <a:ext cx="668354" cy="246043"/>
              <a:chOff x="6536479" y="2335291"/>
              <a:chExt cx="668354" cy="246043"/>
            </a:xfrm>
            <a:solidFill>
              <a:schemeClr val="accent4"/>
            </a:solidFill>
          </p:grpSpPr>
          <p:sp>
            <p:nvSpPr>
              <p:cNvPr id="356" name="Arrow: Chevron 355">
                <a:extLst>
                  <a:ext uri="{FF2B5EF4-FFF2-40B4-BE49-F238E27FC236}">
                    <a16:creationId xmlns:a16="http://schemas.microsoft.com/office/drawing/2014/main" id="{D88F1471-A8E0-BD3C-7F84-9F263F450EE7}"/>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57" name="Rectangle 356">
                <a:extLst>
                  <a:ext uri="{FF2B5EF4-FFF2-40B4-BE49-F238E27FC236}">
                    <a16:creationId xmlns:a16="http://schemas.microsoft.com/office/drawing/2014/main" id="{ADEC8F4B-C351-B06E-7F3A-6C61C67C37D1}"/>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5</a:t>
                </a:r>
              </a:p>
            </p:txBody>
          </p:sp>
        </p:grpSp>
        <p:grpSp>
          <p:nvGrpSpPr>
            <p:cNvPr id="336" name="Group 335">
              <a:extLst>
                <a:ext uri="{FF2B5EF4-FFF2-40B4-BE49-F238E27FC236}">
                  <a16:creationId xmlns:a16="http://schemas.microsoft.com/office/drawing/2014/main" id="{884D0C32-6ACB-E48E-E069-1E58A250853F}"/>
                </a:ext>
              </a:extLst>
            </p:cNvPr>
            <p:cNvGrpSpPr/>
            <p:nvPr/>
          </p:nvGrpSpPr>
          <p:grpSpPr>
            <a:xfrm>
              <a:off x="4400389" y="4365112"/>
              <a:ext cx="232162" cy="387142"/>
              <a:chOff x="3036423" y="1297402"/>
              <a:chExt cx="232162" cy="387142"/>
            </a:xfrm>
            <a:solidFill>
              <a:sysClr val="windowText" lastClr="000000">
                <a:lumMod val="50000"/>
                <a:lumOff val="50000"/>
              </a:sysClr>
            </a:solidFill>
          </p:grpSpPr>
          <p:sp>
            <p:nvSpPr>
              <p:cNvPr id="354" name="Freeform: Shape 353">
                <a:extLst>
                  <a:ext uri="{FF2B5EF4-FFF2-40B4-BE49-F238E27FC236}">
                    <a16:creationId xmlns:a16="http://schemas.microsoft.com/office/drawing/2014/main" id="{29FF14DB-CB4A-AB55-A97C-3ADD66BAEE1C}"/>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55" name="Freeform: Shape 354">
                <a:extLst>
                  <a:ext uri="{FF2B5EF4-FFF2-40B4-BE49-F238E27FC236}">
                    <a16:creationId xmlns:a16="http://schemas.microsoft.com/office/drawing/2014/main" id="{50BEC134-81DE-431C-88CF-18FB665931F0}"/>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37" name="Straight Arrow Connector 336">
              <a:extLst>
                <a:ext uri="{FF2B5EF4-FFF2-40B4-BE49-F238E27FC236}">
                  <a16:creationId xmlns:a16="http://schemas.microsoft.com/office/drawing/2014/main" id="{CE3FF376-6864-3E40-7721-AD0F00E91F69}"/>
                </a:ext>
              </a:extLst>
            </p:cNvPr>
            <p:cNvCxnSpPr>
              <a:cxnSpLocks/>
            </p:cNvCxnSpPr>
            <p:nvPr/>
          </p:nvCxnSpPr>
          <p:spPr>
            <a:xfrm>
              <a:off x="4527420" y="4798718"/>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38" name="Group 337">
              <a:extLst>
                <a:ext uri="{FF2B5EF4-FFF2-40B4-BE49-F238E27FC236}">
                  <a16:creationId xmlns:a16="http://schemas.microsoft.com/office/drawing/2014/main" id="{8952FD88-FD2F-DECE-680B-4ECFB7CF6494}"/>
                </a:ext>
              </a:extLst>
            </p:cNvPr>
            <p:cNvGrpSpPr/>
            <p:nvPr/>
          </p:nvGrpSpPr>
          <p:grpSpPr>
            <a:xfrm>
              <a:off x="4201297" y="5034455"/>
              <a:ext cx="668354" cy="246043"/>
              <a:chOff x="6536479" y="2335291"/>
              <a:chExt cx="668354" cy="246043"/>
            </a:xfrm>
            <a:solidFill>
              <a:schemeClr val="accent4"/>
            </a:solidFill>
          </p:grpSpPr>
          <p:sp>
            <p:nvSpPr>
              <p:cNvPr id="352" name="Arrow: Chevron 351">
                <a:extLst>
                  <a:ext uri="{FF2B5EF4-FFF2-40B4-BE49-F238E27FC236}">
                    <a16:creationId xmlns:a16="http://schemas.microsoft.com/office/drawing/2014/main" id="{A58AB3C5-E46B-8906-25D7-7900A6D980DF}"/>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53" name="Rectangle 352">
                <a:extLst>
                  <a:ext uri="{FF2B5EF4-FFF2-40B4-BE49-F238E27FC236}">
                    <a16:creationId xmlns:a16="http://schemas.microsoft.com/office/drawing/2014/main" id="{8808BAE9-3CE4-32C9-F25A-AC5D3BC79C1B}"/>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6</a:t>
                </a:r>
              </a:p>
            </p:txBody>
          </p:sp>
        </p:grpSp>
        <p:grpSp>
          <p:nvGrpSpPr>
            <p:cNvPr id="339" name="Group 338">
              <a:extLst>
                <a:ext uri="{FF2B5EF4-FFF2-40B4-BE49-F238E27FC236}">
                  <a16:creationId xmlns:a16="http://schemas.microsoft.com/office/drawing/2014/main" id="{992A54B8-FD44-D723-5736-F2081294152D}"/>
                </a:ext>
              </a:extLst>
            </p:cNvPr>
            <p:cNvGrpSpPr/>
            <p:nvPr/>
          </p:nvGrpSpPr>
          <p:grpSpPr>
            <a:xfrm>
              <a:off x="3790702" y="4362504"/>
              <a:ext cx="232162" cy="387142"/>
              <a:chOff x="3036423" y="1297402"/>
              <a:chExt cx="232162" cy="387142"/>
            </a:xfrm>
            <a:solidFill>
              <a:sysClr val="windowText" lastClr="000000">
                <a:lumMod val="50000"/>
                <a:lumOff val="50000"/>
              </a:sysClr>
            </a:solidFill>
          </p:grpSpPr>
          <p:sp>
            <p:nvSpPr>
              <p:cNvPr id="350" name="Freeform: Shape 349">
                <a:extLst>
                  <a:ext uri="{FF2B5EF4-FFF2-40B4-BE49-F238E27FC236}">
                    <a16:creationId xmlns:a16="http://schemas.microsoft.com/office/drawing/2014/main" id="{3003FBC8-E1C9-D186-CD27-824D801D1ED3}"/>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51" name="Freeform: Shape 350">
                <a:extLst>
                  <a:ext uri="{FF2B5EF4-FFF2-40B4-BE49-F238E27FC236}">
                    <a16:creationId xmlns:a16="http://schemas.microsoft.com/office/drawing/2014/main" id="{2F3D4484-170B-B711-49F6-34917F46AB56}"/>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40" name="Straight Arrow Connector 339">
              <a:extLst>
                <a:ext uri="{FF2B5EF4-FFF2-40B4-BE49-F238E27FC236}">
                  <a16:creationId xmlns:a16="http://schemas.microsoft.com/office/drawing/2014/main" id="{5257376B-A42C-9C28-65B6-94E9015B5399}"/>
                </a:ext>
              </a:extLst>
            </p:cNvPr>
            <p:cNvCxnSpPr>
              <a:cxnSpLocks/>
            </p:cNvCxnSpPr>
            <p:nvPr/>
          </p:nvCxnSpPr>
          <p:spPr>
            <a:xfrm>
              <a:off x="3916956" y="479611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41" name="Group 340">
              <a:extLst>
                <a:ext uri="{FF2B5EF4-FFF2-40B4-BE49-F238E27FC236}">
                  <a16:creationId xmlns:a16="http://schemas.microsoft.com/office/drawing/2014/main" id="{6B06FB1F-8DE6-21A9-206F-2FFC95D2886F}"/>
                </a:ext>
              </a:extLst>
            </p:cNvPr>
            <p:cNvGrpSpPr/>
            <p:nvPr/>
          </p:nvGrpSpPr>
          <p:grpSpPr>
            <a:xfrm>
              <a:off x="3593224" y="5031847"/>
              <a:ext cx="668354" cy="246043"/>
              <a:chOff x="6536479" y="2335291"/>
              <a:chExt cx="668354" cy="246043"/>
            </a:xfrm>
            <a:solidFill>
              <a:schemeClr val="accent4"/>
            </a:solidFill>
          </p:grpSpPr>
          <p:sp>
            <p:nvSpPr>
              <p:cNvPr id="348" name="Arrow: Chevron 347">
                <a:extLst>
                  <a:ext uri="{FF2B5EF4-FFF2-40B4-BE49-F238E27FC236}">
                    <a16:creationId xmlns:a16="http://schemas.microsoft.com/office/drawing/2014/main" id="{F154662A-E4F2-EF89-509B-3036C2061823}"/>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49" name="Rectangle 348">
                <a:extLst>
                  <a:ext uri="{FF2B5EF4-FFF2-40B4-BE49-F238E27FC236}">
                    <a16:creationId xmlns:a16="http://schemas.microsoft.com/office/drawing/2014/main" id="{4242C9C7-4266-B378-7956-C94BB779E6D7}"/>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7</a:t>
                </a:r>
              </a:p>
            </p:txBody>
          </p:sp>
        </p:grpSp>
        <p:grpSp>
          <p:nvGrpSpPr>
            <p:cNvPr id="342" name="Group 341">
              <a:extLst>
                <a:ext uri="{FF2B5EF4-FFF2-40B4-BE49-F238E27FC236}">
                  <a16:creationId xmlns:a16="http://schemas.microsoft.com/office/drawing/2014/main" id="{FD96D452-6D4A-E39A-16DD-78E6C3621356}"/>
                </a:ext>
              </a:extLst>
            </p:cNvPr>
            <p:cNvGrpSpPr/>
            <p:nvPr/>
          </p:nvGrpSpPr>
          <p:grpSpPr>
            <a:xfrm>
              <a:off x="8928113" y="4263273"/>
              <a:ext cx="232162" cy="387142"/>
              <a:chOff x="2401132" y="1297402"/>
              <a:chExt cx="232162" cy="387142"/>
            </a:xfrm>
            <a:solidFill>
              <a:sysClr val="windowText" lastClr="000000">
                <a:lumMod val="50000"/>
                <a:lumOff val="50000"/>
              </a:sysClr>
            </a:solidFill>
          </p:grpSpPr>
          <p:sp>
            <p:nvSpPr>
              <p:cNvPr id="346" name="Freeform: Shape 345">
                <a:extLst>
                  <a:ext uri="{FF2B5EF4-FFF2-40B4-BE49-F238E27FC236}">
                    <a16:creationId xmlns:a16="http://schemas.microsoft.com/office/drawing/2014/main" id="{3C84A6F0-B8BD-A4E6-9605-751F2F9CEBCD}"/>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47" name="Freeform: Shape 346">
                <a:extLst>
                  <a:ext uri="{FF2B5EF4-FFF2-40B4-BE49-F238E27FC236}">
                    <a16:creationId xmlns:a16="http://schemas.microsoft.com/office/drawing/2014/main" id="{FB13B77F-C06C-440C-E0FB-78DEAD362817}"/>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343" name="Straight Arrow Connector 342">
              <a:extLst>
                <a:ext uri="{FF2B5EF4-FFF2-40B4-BE49-F238E27FC236}">
                  <a16:creationId xmlns:a16="http://schemas.microsoft.com/office/drawing/2014/main" id="{1C73C688-4492-D84A-D822-49096C45BA3F}"/>
                </a:ext>
              </a:extLst>
            </p:cNvPr>
            <p:cNvCxnSpPr>
              <a:cxnSpLocks/>
            </p:cNvCxnSpPr>
            <p:nvPr/>
          </p:nvCxnSpPr>
          <p:spPr>
            <a:xfrm rot="5400000">
              <a:off x="8814522" y="4409555"/>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344" name="TextBox 343">
              <a:extLst>
                <a:ext uri="{FF2B5EF4-FFF2-40B4-BE49-F238E27FC236}">
                  <a16:creationId xmlns:a16="http://schemas.microsoft.com/office/drawing/2014/main" id="{8EB8117D-3A7A-5AC0-D577-70571E11E775}"/>
                </a:ext>
              </a:extLst>
            </p:cNvPr>
            <p:cNvSpPr txBox="1"/>
            <p:nvPr/>
          </p:nvSpPr>
          <p:spPr>
            <a:xfrm>
              <a:off x="8618625" y="4706873"/>
              <a:ext cx="1383778" cy="646331"/>
            </a:xfrm>
            <a:prstGeom prst="rect">
              <a:avLst/>
            </a:prstGeom>
            <a:noFill/>
          </p:spPr>
          <p:txBody>
            <a:bodyPr wrap="square" rtlCol="0">
              <a:spAutoFit/>
            </a:bodyPr>
            <a:lstStyle/>
            <a:p>
              <a:pPr algn="l" defTabSz="457200" rtl="0">
                <a:lnSpc>
                  <a:spcPct val="90000"/>
                </a:lnSpc>
              </a:pPr>
              <a:r>
                <a:rPr lang="en-US" sz="1000" kern="1200" dirty="0">
                  <a:solidFill>
                    <a:srgbClr val="494641"/>
                  </a:solidFill>
                  <a:latin typeface="+mn-lt"/>
                  <a:ea typeface="+mn-ea"/>
                  <a:cs typeface="Calibri" panose="020F0502020204030204" pitchFamily="34" charset="0"/>
                </a:rPr>
                <a:t>Continue PrEP with </a:t>
              </a:r>
              <a:r>
                <a:rPr lang="en-US" sz="1000" kern="1200" cap="all" dirty="0">
                  <a:solidFill>
                    <a:srgbClr val="494641"/>
                  </a:solidFill>
                  <a:latin typeface="+mn-lt"/>
                  <a:ea typeface="+mn-ea"/>
                  <a:cs typeface="Calibri" panose="020F0502020204030204" pitchFamily="34" charset="0"/>
                </a:rPr>
                <a:t>one dose each day</a:t>
              </a:r>
              <a:r>
                <a:rPr lang="en-US" sz="1000" kern="1200" dirty="0">
                  <a:solidFill>
                    <a:srgbClr val="494641"/>
                  </a:solidFill>
                  <a:latin typeface="+mn-lt"/>
                  <a:ea typeface="+mn-ea"/>
                  <a:cs typeface="Calibri" panose="020F0502020204030204" pitchFamily="34" charset="0"/>
                </a:rPr>
                <a:t> for as long as protection is desired </a:t>
              </a:r>
            </a:p>
          </p:txBody>
        </p:sp>
        <p:sp>
          <p:nvSpPr>
            <p:cNvPr id="345" name="TextBox 344">
              <a:extLst>
                <a:ext uri="{FF2B5EF4-FFF2-40B4-BE49-F238E27FC236}">
                  <a16:creationId xmlns:a16="http://schemas.microsoft.com/office/drawing/2014/main" id="{7DF0DE9A-1237-935D-F47F-41423D4E5109}"/>
                </a:ext>
              </a:extLst>
            </p:cNvPr>
            <p:cNvSpPr txBox="1"/>
            <p:nvPr/>
          </p:nvSpPr>
          <p:spPr>
            <a:xfrm rot="5400000">
              <a:off x="7956975" y="4547024"/>
              <a:ext cx="1110118" cy="292388"/>
            </a:xfrm>
            <a:prstGeom prst="rect">
              <a:avLst/>
            </a:prstGeom>
            <a:noFill/>
          </p:spPr>
          <p:txBody>
            <a:bodyPr wrap="square" rtlCol="0">
              <a:spAutoFit/>
            </a:bodyPr>
            <a:lstStyle/>
            <a:p>
              <a:pPr algn="just" defTabSz="457200" rtl="0"/>
              <a:r>
                <a:rPr lang="en-US" sz="1300" b="1" kern="1200" dirty="0">
                  <a:solidFill>
                    <a:prstClr val="white"/>
                  </a:solidFill>
                  <a:latin typeface="+mn-lt"/>
                  <a:ea typeface="+mn-ea"/>
                  <a:cs typeface="Calibri" panose="020F0502020204030204" pitchFamily="34" charset="0"/>
                </a:rPr>
                <a:t>EXPOSED</a:t>
              </a:r>
            </a:p>
          </p:txBody>
        </p:sp>
      </p:grpSp>
    </p:spTree>
    <p:extLst>
      <p:ext uri="{BB962C8B-B14F-4D97-AF65-F5344CB8AC3E}">
        <p14:creationId xmlns:p14="http://schemas.microsoft.com/office/powerpoint/2010/main" val="1613204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D1D5A6-7C65-E774-2A55-F4FD4141890F}"/>
              </a:ext>
            </a:extLst>
          </p:cNvPr>
          <p:cNvSpPr>
            <a:spLocks noGrp="1"/>
          </p:cNvSpPr>
          <p:nvPr>
            <p:ph type="title"/>
          </p:nvPr>
        </p:nvSpPr>
        <p:spPr>
          <a:xfrm>
            <a:off x="738985" y="574174"/>
            <a:ext cx="8420234" cy="470209"/>
          </a:xfrm>
        </p:spPr>
        <p:txBody>
          <a:bodyPr>
            <a:noAutofit/>
          </a:bodyPr>
          <a:lstStyle/>
          <a:p>
            <a:pPr marL="829831" indent="-829831"/>
            <a:r>
              <a:rPr lang="en-US" sz="3200" dirty="0"/>
              <a:t>      FAQs for </a:t>
            </a:r>
            <a:r>
              <a:rPr lang="en-US" sz="3200" dirty="0">
                <a:highlight>
                  <a:srgbClr val="FFFF00"/>
                </a:highlight>
              </a:rPr>
              <a:t>people who inject drugs</a:t>
            </a:r>
            <a:endParaRPr lang="en-US" sz="3200" dirty="0"/>
          </a:p>
        </p:txBody>
      </p:sp>
      <p:sp>
        <p:nvSpPr>
          <p:cNvPr id="14" name="Flowchart: Process 13">
            <a:extLst>
              <a:ext uri="{FF2B5EF4-FFF2-40B4-BE49-F238E27FC236}">
                <a16:creationId xmlns:a16="http://schemas.microsoft.com/office/drawing/2014/main" id="{5279CA42-DB25-1BBE-F131-4A075D100EE1}"/>
              </a:ext>
            </a:extLst>
          </p:cNvPr>
          <p:cNvSpPr/>
          <p:nvPr/>
        </p:nvSpPr>
        <p:spPr>
          <a:xfrm>
            <a:off x="798111" y="2355022"/>
            <a:ext cx="2377441" cy="4775093"/>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0"/>
              </a:spcAft>
            </a:pPr>
            <a:r>
              <a:rPr lang="en-US" sz="1400" kern="100" dirty="0">
                <a:latin typeface="Arial"/>
                <a:ea typeface="Aptos" panose="020B0004020202020204" pitchFamily="34" charset="0"/>
                <a:cs typeface="Arial"/>
              </a:rPr>
              <a:t>Oral PrEP is the recommended option for </a:t>
            </a:r>
            <a:r>
              <a:rPr lang="en-US" sz="1400" kern="100" dirty="0">
                <a:highlight>
                  <a:srgbClr val="FFFF00"/>
                </a:highlight>
                <a:latin typeface="Arial"/>
                <a:ea typeface="Aptos" panose="020B0004020202020204" pitchFamily="34" charset="0"/>
                <a:cs typeface="Arial"/>
              </a:rPr>
              <a:t>people who inject drugs</a:t>
            </a:r>
            <a:r>
              <a:rPr lang="en-US" sz="1400" kern="100" dirty="0">
                <a:latin typeface="Arial"/>
                <a:ea typeface="Aptos" panose="020B0004020202020204" pitchFamily="34" charset="0"/>
                <a:cs typeface="Arial"/>
              </a:rPr>
              <a:t>, which is protective against both sexual and injection exposures. </a:t>
            </a:r>
            <a:r>
              <a:rPr lang="en-US" sz="1400" kern="100" dirty="0">
                <a:latin typeface="Arial"/>
                <a:cs typeface="Arial"/>
              </a:rPr>
              <a:t>CAB PrEP is also an option for you for sexual exposure and may be effective for injection exposure, but there is less available evidence on injection exposure through clinical trials at this time. </a:t>
            </a:r>
            <a:r>
              <a:rPr lang="en-US" sz="1400" dirty="0">
                <a:solidFill>
                  <a:schemeClr val="dk1"/>
                </a:solidFill>
              </a:rPr>
              <a:t>O</a:t>
            </a:r>
            <a:r>
              <a:rPr lang="en-US" sz="1400" dirty="0">
                <a:solidFill>
                  <a:schemeClr val="dk1"/>
                </a:solidFill>
                <a:latin typeface="Arial"/>
                <a:ea typeface="Arial"/>
                <a:cs typeface="Arial"/>
                <a:sym typeface="Arial"/>
              </a:rPr>
              <a:t>ther PrEP options have not been studied yet for people who inject drugs.</a:t>
            </a:r>
            <a:r>
              <a:rPr lang="en-US" sz="1400" kern="100" dirty="0">
                <a:latin typeface="Arial"/>
                <a:ea typeface="Aptos" panose="020B0004020202020204" pitchFamily="34" charset="0"/>
                <a:cs typeface="Arial"/>
              </a:rPr>
              <a:t> </a:t>
            </a:r>
            <a:r>
              <a:rPr lang="en-US" sz="1400" kern="100" spc="-50" dirty="0">
                <a:solidFill>
                  <a:schemeClr val="accent1"/>
                </a:solidFill>
                <a:latin typeface="+mj-lt"/>
                <a:ea typeface="Arial" panose="020B0604020202020204" pitchFamily="34" charset="0"/>
                <a:cs typeface="Arial"/>
              </a:rPr>
              <a:t>(Refer to page</a:t>
            </a:r>
            <a:r>
              <a:rPr lang="en-US" sz="1400" spc="-50" dirty="0">
                <a:effectLst/>
                <a:latin typeface="Arial" panose="020B0604020202020204" pitchFamily="34" charset="0"/>
                <a:ea typeface="Aptos" panose="020B0004020202020204" pitchFamily="34" charset="0"/>
                <a:cs typeface="Arial" panose="020B0604020202020204" pitchFamily="34" charset="0"/>
              </a:rPr>
              <a:t> </a:t>
            </a:r>
            <a:r>
              <a:rPr lang="en-US" sz="1400" kern="100" spc="-50" dirty="0">
                <a:solidFill>
                  <a:schemeClr val="accent1"/>
                </a:solidFill>
                <a:latin typeface="+mj-lt"/>
                <a:ea typeface="Arial" panose="020B0604020202020204" pitchFamily="34" charset="0"/>
                <a:cs typeface="Arial"/>
              </a:rPr>
              <a:t>9 for the regimen.)</a:t>
            </a:r>
            <a:endParaRPr lang="en-US" sz="1400" kern="100" spc="-50" dirty="0">
              <a:latin typeface="Arial"/>
              <a:ea typeface="Aptos" panose="020B0004020202020204" pitchFamily="34" charset="0"/>
              <a:cs typeface="Arial"/>
            </a:endParaRPr>
          </a:p>
        </p:txBody>
      </p:sp>
      <p:sp>
        <p:nvSpPr>
          <p:cNvPr id="2" name="TextBox 1">
            <a:extLst>
              <a:ext uri="{FF2B5EF4-FFF2-40B4-BE49-F238E27FC236}">
                <a16:creationId xmlns:a16="http://schemas.microsoft.com/office/drawing/2014/main" id="{DFDBA57B-8AFC-5281-94DD-46A1C9E64F2D}"/>
              </a:ext>
            </a:extLst>
          </p:cNvPr>
          <p:cNvSpPr txBox="1"/>
          <p:nvPr/>
        </p:nvSpPr>
        <p:spPr>
          <a:xfrm>
            <a:off x="9860878" y="6986811"/>
            <a:ext cx="441664" cy="369332"/>
          </a:xfrm>
          <a:prstGeom prst="rect">
            <a:avLst/>
          </a:prstGeom>
          <a:noFill/>
        </p:spPr>
        <p:txBody>
          <a:bodyPr wrap="square" rtlCol="0">
            <a:spAutoFit/>
          </a:bodyPr>
          <a:lstStyle/>
          <a:p>
            <a:r>
              <a:rPr lang="en-US" b="1" dirty="0">
                <a:solidFill>
                  <a:schemeClr val="accent2"/>
                </a:solidFill>
                <a:latin typeface="+mj-lt"/>
              </a:rPr>
              <a:t>14</a:t>
            </a:r>
          </a:p>
        </p:txBody>
      </p:sp>
      <p:pic>
        <p:nvPicPr>
          <p:cNvPr id="5" name="Graphic 4" descr="Chat bubble with solid fill">
            <a:extLst>
              <a:ext uri="{FF2B5EF4-FFF2-40B4-BE49-F238E27FC236}">
                <a16:creationId xmlns:a16="http://schemas.microsoft.com/office/drawing/2014/main" id="{DABFF96D-9F19-D3C4-62AE-36FFD9C015E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95760" y="459723"/>
            <a:ext cx="662026" cy="662026"/>
          </a:xfrm>
          <a:prstGeom prst="rect">
            <a:avLst/>
          </a:prstGeom>
        </p:spPr>
      </p:pic>
      <p:sp>
        <p:nvSpPr>
          <p:cNvPr id="7" name="Speech Bubble: Rectangle 6">
            <a:extLst>
              <a:ext uri="{FF2B5EF4-FFF2-40B4-BE49-F238E27FC236}">
                <a16:creationId xmlns:a16="http://schemas.microsoft.com/office/drawing/2014/main" id="{9465E856-EC4E-78EB-8DF5-938D76508F03}"/>
              </a:ext>
            </a:extLst>
          </p:cNvPr>
          <p:cNvSpPr/>
          <p:nvPr/>
        </p:nvSpPr>
        <p:spPr>
          <a:xfrm>
            <a:off x="798111" y="1202673"/>
            <a:ext cx="2395529" cy="1152349"/>
          </a:xfrm>
          <a:prstGeom prst="wedgeRectCallout">
            <a:avLst>
              <a:gd name="adj1" fmla="val -36505"/>
              <a:gd name="adj2" fmla="val 6824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5000"/>
              </a:lnSpc>
              <a:spcAft>
                <a:spcPts val="748"/>
              </a:spcAft>
            </a:pPr>
            <a:r>
              <a:rPr lang="en-US" sz="1400" b="1" kern="100" dirty="0">
                <a:solidFill>
                  <a:schemeClr val="bg1"/>
                </a:solidFill>
                <a:latin typeface="Arial"/>
                <a:ea typeface="Aptos" panose="020B0004020202020204" pitchFamily="34" charset="0"/>
                <a:cs typeface="Arial"/>
              </a:rPr>
              <a:t>What options are available for someone like me who injects drugs?</a:t>
            </a:r>
            <a:endPar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endParaRPr>
          </a:p>
        </p:txBody>
      </p:sp>
      <p:sp>
        <p:nvSpPr>
          <p:cNvPr id="16" name="Flowchart: Process 15">
            <a:extLst>
              <a:ext uri="{FF2B5EF4-FFF2-40B4-BE49-F238E27FC236}">
                <a16:creationId xmlns:a16="http://schemas.microsoft.com/office/drawing/2014/main" id="{78C3753F-FE89-1D01-84BE-E7D85DC54827}"/>
              </a:ext>
            </a:extLst>
          </p:cNvPr>
          <p:cNvSpPr/>
          <p:nvPr/>
        </p:nvSpPr>
        <p:spPr>
          <a:xfrm>
            <a:off x="3332480" y="2877153"/>
            <a:ext cx="2267910" cy="4252962"/>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0"/>
              </a:spcAft>
            </a:pPr>
            <a:r>
              <a:rPr lang="en-US" sz="1400" kern="100" dirty="0">
                <a:latin typeface="Arial"/>
                <a:cs typeface="Arial"/>
              </a:rPr>
              <a:t>Great question! I’m glad you’ve heard of “2-1-1 dosing.” This is the oral PrEP dosing regimen for people assigned male at birth who are not taking gender-affirming hormones, and it’s protective against sexual exposure, but not for injection exposures. If you use injection drugs, your oral PrEP dosing regimen would be different. </a:t>
            </a:r>
            <a:r>
              <a:rPr lang="en-US" sz="1400" kern="100" dirty="0">
                <a:solidFill>
                  <a:schemeClr val="accent1"/>
                </a:solidFill>
                <a:latin typeface="Arial"/>
                <a:cs typeface="Arial"/>
              </a:rPr>
              <a:t>(Refer to page</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kern="100" dirty="0">
                <a:solidFill>
                  <a:schemeClr val="accent1"/>
                </a:solidFill>
                <a:latin typeface="Arial"/>
                <a:cs typeface="Arial"/>
              </a:rPr>
              <a:t>10 for the regimen.) </a:t>
            </a:r>
          </a:p>
        </p:txBody>
      </p:sp>
      <p:sp>
        <p:nvSpPr>
          <p:cNvPr id="8" name="Flowchart: Process 7">
            <a:extLst>
              <a:ext uri="{FF2B5EF4-FFF2-40B4-BE49-F238E27FC236}">
                <a16:creationId xmlns:a16="http://schemas.microsoft.com/office/drawing/2014/main" id="{33CBC855-354F-28B4-ABE7-02FC2DAEEE88}"/>
              </a:ext>
            </a:extLst>
          </p:cNvPr>
          <p:cNvSpPr/>
          <p:nvPr/>
        </p:nvSpPr>
        <p:spPr>
          <a:xfrm>
            <a:off x="5757318" y="2873445"/>
            <a:ext cx="2347440" cy="4242057"/>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0"/>
              </a:spcAft>
            </a:pPr>
            <a:r>
              <a:rPr lang="en-US" sz="1400" kern="100" dirty="0">
                <a:latin typeface="Arial"/>
                <a:cs typeface="Arial"/>
              </a:rPr>
              <a:t>This is an important question! Yes, you have the option to use either condoms or CAB PrEP for sexual exposure even if you are on OAT. Let your </a:t>
            </a:r>
            <a:r>
              <a:rPr lang="en-US" sz="1400" dirty="0">
                <a:solidFill>
                  <a:schemeClr val="dk1"/>
                </a:solidFill>
                <a:latin typeface="Arial"/>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5"/>
                  </a:ext>
                </a:extLst>
              </a:rPr>
              <a:t>OAT </a:t>
            </a:r>
            <a:r>
              <a:rPr lang="en-US" sz="1400" kern="100" dirty="0">
                <a:latin typeface="Arial"/>
                <a:cs typeface="Arial"/>
              </a:rPr>
              <a:t>provider know when discussing CAB </a:t>
            </a:r>
            <a:r>
              <a:rPr lang="en-US" sz="1400" kern="100" dirty="0" err="1">
                <a:latin typeface="Arial"/>
                <a:cs typeface="Arial"/>
              </a:rPr>
              <a:t>PrEP.</a:t>
            </a:r>
            <a:r>
              <a:rPr lang="en-US" sz="1400" kern="100" dirty="0">
                <a:latin typeface="Arial"/>
                <a:cs typeface="Arial"/>
              </a:rPr>
              <a:t> This is very important for your </a:t>
            </a:r>
            <a:r>
              <a:rPr lang="en-US" sz="1400" dirty="0">
                <a:solidFill>
                  <a:schemeClr val="dk1"/>
                </a:solidFill>
                <a:latin typeface="Arial"/>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5"/>
                  </a:ext>
                </a:extLst>
              </a:rPr>
              <a:t>OAT </a:t>
            </a:r>
            <a:r>
              <a:rPr lang="en-US" sz="1400" kern="100" dirty="0">
                <a:latin typeface="Arial"/>
                <a:cs typeface="Arial"/>
              </a:rPr>
              <a:t>provider to know so they can adjust your dose as needed. You should also let them know of any other medications and therapies you may be taking.</a:t>
            </a:r>
          </a:p>
        </p:txBody>
      </p:sp>
      <p:sp>
        <p:nvSpPr>
          <p:cNvPr id="13" name="Flowchart: Process 12">
            <a:extLst>
              <a:ext uri="{FF2B5EF4-FFF2-40B4-BE49-F238E27FC236}">
                <a16:creationId xmlns:a16="http://schemas.microsoft.com/office/drawing/2014/main" id="{6F2BB4E8-D0AE-1E7A-8EC4-61ED8AD28B87}"/>
              </a:ext>
            </a:extLst>
          </p:cNvPr>
          <p:cNvSpPr/>
          <p:nvPr/>
        </p:nvSpPr>
        <p:spPr>
          <a:xfrm>
            <a:off x="8279774" y="3136899"/>
            <a:ext cx="1620277" cy="3978603"/>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0"/>
              </a:spcAft>
            </a:pPr>
            <a:r>
              <a:rPr lang="en-US" sz="1400" i="1" kern="100" dirty="0">
                <a:highlight>
                  <a:srgbClr val="FFFF00"/>
                </a:highlight>
                <a:latin typeface="+mj-lt"/>
                <a:cs typeface="Arial" panose="020B0604020202020204" pitchFamily="34" charset="0"/>
              </a:rPr>
              <a:t>[Add guidance and referral information here for peer to provide based on your program context.]</a:t>
            </a:r>
            <a:endParaRPr lang="en-US" sz="1400" i="1" dirty="0">
              <a:highlight>
                <a:srgbClr val="FFFF00"/>
              </a:highlight>
              <a:latin typeface="+mj-lt"/>
              <a:cs typeface="Arial"/>
            </a:endParaRPr>
          </a:p>
          <a:p>
            <a:pPr algn="l">
              <a:lnSpc>
                <a:spcPct val="114000"/>
              </a:lnSpc>
              <a:spcAft>
                <a:spcPts val="740"/>
              </a:spcAft>
            </a:pPr>
            <a:endParaRPr lang="en-US" sz="1400" kern="100" dirty="0">
              <a:solidFill>
                <a:schemeClr val="accent1"/>
              </a:solidFill>
              <a:latin typeface="Arial"/>
              <a:ea typeface="Aptos" panose="020B0004020202020204" pitchFamily="34" charset="0"/>
              <a:cs typeface="Arial"/>
            </a:endParaRPr>
          </a:p>
        </p:txBody>
      </p:sp>
      <p:sp>
        <p:nvSpPr>
          <p:cNvPr id="11" name="Speech Bubble: Rectangle 10">
            <a:extLst>
              <a:ext uri="{FF2B5EF4-FFF2-40B4-BE49-F238E27FC236}">
                <a16:creationId xmlns:a16="http://schemas.microsoft.com/office/drawing/2014/main" id="{AF8180D4-C3FE-2CC3-1D33-CDE581B21FB1}"/>
              </a:ext>
            </a:extLst>
          </p:cNvPr>
          <p:cNvSpPr/>
          <p:nvPr/>
        </p:nvSpPr>
        <p:spPr>
          <a:xfrm>
            <a:off x="3332480" y="1202672"/>
            <a:ext cx="2267910" cy="1670773"/>
          </a:xfrm>
          <a:prstGeom prst="wedgeRectCallout">
            <a:avLst>
              <a:gd name="adj1" fmla="val -35995"/>
              <a:gd name="adj2" fmla="val 62500"/>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5000"/>
              </a:lnSpc>
              <a:spcAft>
                <a:spcPts val="748"/>
              </a:spcAft>
            </a:pPr>
            <a:r>
              <a:rPr lang="en-US" sz="1400" b="1" kern="100" dirty="0">
                <a:solidFill>
                  <a:schemeClr val="bg1"/>
                </a:solidFill>
                <a:latin typeface="Arial"/>
                <a:ea typeface="Aptos" panose="020B0004020202020204" pitchFamily="34" charset="0"/>
                <a:cs typeface="Arial"/>
              </a:rPr>
              <a:t>I’ve heard about this alternative oral PrEP dosing called 2-1-1 or ED-</a:t>
            </a:r>
            <a:r>
              <a:rPr lang="en-US" sz="1400" b="1" kern="100" dirty="0" err="1">
                <a:solidFill>
                  <a:schemeClr val="bg1"/>
                </a:solidFill>
                <a:latin typeface="Arial"/>
                <a:ea typeface="Aptos" panose="020B0004020202020204" pitchFamily="34" charset="0"/>
                <a:cs typeface="Arial"/>
              </a:rPr>
              <a:t>PrEP.</a:t>
            </a:r>
            <a:r>
              <a:rPr lang="en-US" sz="1400" b="1" kern="100" dirty="0">
                <a:solidFill>
                  <a:schemeClr val="bg1"/>
                </a:solidFill>
                <a:latin typeface="Arial"/>
                <a:ea typeface="Aptos" panose="020B0004020202020204" pitchFamily="34" charset="0"/>
                <a:cs typeface="Arial"/>
              </a:rPr>
              <a:t> Can I use that instead of taking a daily pill?</a:t>
            </a:r>
          </a:p>
        </p:txBody>
      </p:sp>
      <p:sp>
        <p:nvSpPr>
          <p:cNvPr id="6" name="Speech Bubble: Rectangle 5">
            <a:extLst>
              <a:ext uri="{FF2B5EF4-FFF2-40B4-BE49-F238E27FC236}">
                <a16:creationId xmlns:a16="http://schemas.microsoft.com/office/drawing/2014/main" id="{745F0A59-9FAB-3E95-BFD4-7477DC288031}"/>
              </a:ext>
            </a:extLst>
          </p:cNvPr>
          <p:cNvSpPr/>
          <p:nvPr/>
        </p:nvSpPr>
        <p:spPr>
          <a:xfrm>
            <a:off x="5765246" y="1202672"/>
            <a:ext cx="2347440" cy="1670773"/>
          </a:xfrm>
          <a:prstGeom prst="wedgeRectCallout">
            <a:avLst>
              <a:gd name="adj1" fmla="val -36949"/>
              <a:gd name="adj2" fmla="val 6138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5000"/>
              </a:lnSpc>
              <a:spcAft>
                <a:spcPts val="748"/>
              </a:spcAft>
            </a:pPr>
            <a:r>
              <a:rPr lang="en-US" sz="1400" b="1" kern="100" dirty="0">
                <a:solidFill>
                  <a:schemeClr val="bg1"/>
                </a:solidFill>
                <a:latin typeface="Arial"/>
                <a:ea typeface="Aptos" panose="020B0004020202020204" pitchFamily="34" charset="0"/>
                <a:cs typeface="Arial"/>
              </a:rPr>
              <a:t>I’m on opioid agonist therapy (OAT) and take methadone or buprenorphine. </a:t>
            </a:r>
            <a:br>
              <a:rPr lang="en-US" sz="1400" b="1" kern="100" dirty="0">
                <a:solidFill>
                  <a:schemeClr val="bg1"/>
                </a:solidFill>
                <a:latin typeface="Arial"/>
                <a:ea typeface="Aptos" panose="020B0004020202020204" pitchFamily="34" charset="0"/>
                <a:cs typeface="Arial"/>
              </a:rPr>
            </a:br>
            <a:r>
              <a:rPr lang="en-US" sz="1400" b="1" kern="100" dirty="0">
                <a:solidFill>
                  <a:schemeClr val="bg1"/>
                </a:solidFill>
                <a:latin typeface="Arial"/>
                <a:ea typeface="Aptos" panose="020B0004020202020204" pitchFamily="34" charset="0"/>
                <a:cs typeface="Arial"/>
              </a:rPr>
              <a:t>Can</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b="1" kern="100" dirty="0">
                <a:solidFill>
                  <a:schemeClr val="bg1"/>
                </a:solidFill>
                <a:latin typeface="Arial"/>
                <a:ea typeface="Aptos" panose="020B0004020202020204" pitchFamily="34" charset="0"/>
                <a:cs typeface="Arial"/>
              </a:rPr>
              <a:t>I</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b="1" kern="100" dirty="0">
                <a:solidFill>
                  <a:schemeClr val="bg1"/>
                </a:solidFill>
                <a:latin typeface="Arial"/>
                <a:ea typeface="Aptos" panose="020B0004020202020204" pitchFamily="34" charset="0"/>
                <a:cs typeface="Arial"/>
              </a:rPr>
              <a:t>also use PrEP for sexual exposures?</a:t>
            </a:r>
            <a:endPar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endParaRPr>
          </a:p>
        </p:txBody>
      </p:sp>
      <p:sp>
        <p:nvSpPr>
          <p:cNvPr id="9" name="Speech Bubble: Rectangle 8">
            <a:extLst>
              <a:ext uri="{FF2B5EF4-FFF2-40B4-BE49-F238E27FC236}">
                <a16:creationId xmlns:a16="http://schemas.microsoft.com/office/drawing/2014/main" id="{0179BC95-7FBA-2967-4813-610500DCAA4F}"/>
              </a:ext>
            </a:extLst>
          </p:cNvPr>
          <p:cNvSpPr/>
          <p:nvPr/>
        </p:nvSpPr>
        <p:spPr>
          <a:xfrm>
            <a:off x="8277541" y="1214050"/>
            <a:ext cx="1622509" cy="1922850"/>
          </a:xfrm>
          <a:prstGeom prst="wedgeRectCallout">
            <a:avLst>
              <a:gd name="adj1" fmla="val -37504"/>
              <a:gd name="adj2" fmla="val 6734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5000"/>
              </a:lnSpc>
              <a:spcAft>
                <a:spcPts val="748"/>
              </a:spcAft>
            </a:pPr>
            <a:r>
              <a:rPr lang="en-US" sz="1400" b="1" kern="100" dirty="0">
                <a:solidFill>
                  <a:schemeClr val="bg1"/>
                </a:solidFill>
                <a:latin typeface="Arial"/>
                <a:ea typeface="Aptos" panose="020B0004020202020204" pitchFamily="34" charset="0"/>
                <a:cs typeface="Arial"/>
              </a:rPr>
              <a:t>Where can I access services like needle and syringe exchanges or</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b="1" kern="100" dirty="0">
                <a:solidFill>
                  <a:schemeClr val="bg1"/>
                </a:solidFill>
                <a:latin typeface="Arial"/>
                <a:ea typeface="Aptos" panose="020B0004020202020204" pitchFamily="34" charset="0"/>
                <a:cs typeface="Arial"/>
              </a:rPr>
              <a:t>OAT?</a:t>
            </a:r>
            <a:endPar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4160792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AF11D1B-56A1-BAA9-5695-464A2E16BD7B}"/>
              </a:ext>
            </a:extLst>
          </p:cNvPr>
          <p:cNvSpPr/>
          <p:nvPr/>
        </p:nvSpPr>
        <p:spPr>
          <a:xfrm>
            <a:off x="5584718" y="1204913"/>
            <a:ext cx="4338207" cy="6071626"/>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91440" rtlCol="0" anchor="t" anchorCtr="0"/>
          <a:lstStyle/>
          <a:p>
            <a:pPr marL="1146175" marR="0" lvl="0" defTabSz="914400" eaLnBrk="1" fontAlgn="auto" latinLnBrk="0" hangingPunct="1">
              <a:lnSpc>
                <a:spcPct val="113000"/>
              </a:lnSpc>
              <a:spcBef>
                <a:spcPts val="0"/>
              </a:spcBef>
              <a:spcAft>
                <a:spcPts val="600"/>
              </a:spcAft>
              <a:buClrTx/>
              <a:buSzTx/>
              <a:buFontTx/>
              <a:buNone/>
              <a:tabLst/>
              <a:defRPr/>
            </a:pPr>
            <a:r>
              <a:rPr kumimoji="0" lang="en-US" sz="1400" b="1" i="0" u="none" strike="noStrike" kern="100" cap="none" spc="0" normalizeH="0" baseline="0" noProof="0" dirty="0">
                <a:ln>
                  <a:noFill/>
                </a:ln>
                <a:solidFill>
                  <a:srgbClr val="FFFFFF"/>
                </a:solidFill>
                <a:effectLst/>
                <a:uLnTx/>
                <a:uFillTx/>
                <a:latin typeface="Arial" panose="020B0604020202020204" pitchFamily="34" charset="0"/>
                <a:ea typeface="Aptos" panose="020B0004020202020204" pitchFamily="34" charset="0"/>
                <a:cs typeface="Arial" panose="020B0604020202020204" pitchFamily="34" charset="0"/>
              </a:rPr>
              <a:t>If there is a possible exposure to HIV, refer peers immediately for HIV testing and </a:t>
            </a:r>
            <a:r>
              <a:rPr kumimoji="0" lang="en-US" sz="1400" b="1" i="0" u="none" strike="noStrike" kern="100" cap="none" spc="0" normalizeH="0" baseline="0" noProof="0" dirty="0">
                <a:ln>
                  <a:noFill/>
                </a:ln>
                <a:solidFill>
                  <a:srgbClr val="FFFFFF"/>
                </a:solidFill>
                <a:effectLst/>
                <a:uLnTx/>
                <a:uFillTx/>
                <a:latin typeface="Arial" panose="020B0604020202020204"/>
                <a:ea typeface="Aptos" panose="020B0004020202020204" pitchFamily="34" charset="0"/>
                <a:cs typeface="Arial" panose="020B0604020202020204" pitchFamily="34" charset="0"/>
              </a:rPr>
              <a:t>post-exposure prophylaxis!</a:t>
            </a:r>
          </a:p>
          <a:p>
            <a:pPr marL="320578" marR="0" lvl="0" indent="-320578" defTabSz="914400" eaLnBrk="1" fontAlgn="auto" latinLnBrk="0" hangingPunct="1">
              <a:lnSpc>
                <a:spcPct val="113000"/>
              </a:lnSpc>
              <a:spcBef>
                <a:spcPts val="0"/>
              </a:spcBef>
              <a:spcAft>
                <a:spcPts val="600"/>
              </a:spcAft>
              <a:buClrTx/>
              <a:buSzTx/>
              <a:buFont typeface="Wingdings" panose="05000000000000000000" pitchFamily="2" charset="2"/>
              <a:buChar char="§"/>
              <a:tabLst/>
              <a:defRPr/>
            </a:pPr>
            <a:r>
              <a:rPr kumimoji="0" lang="en-US" sz="1400" b="0" i="0" u="none" strike="noStrike" kern="100" cap="none" spc="0" normalizeH="0" baseline="0" noProof="0" dirty="0">
                <a:ln>
                  <a:noFill/>
                </a:ln>
                <a:solidFill>
                  <a:srgbClr val="FFFFFF"/>
                </a:solidFill>
                <a:effectLst/>
                <a:uLnTx/>
                <a:uFillTx/>
                <a:latin typeface="+mj-lt"/>
                <a:ea typeface="Roboto" panose="02000000000000000000" pitchFamily="2" charset="0"/>
                <a:cs typeface="Roboto" panose="02000000000000000000" pitchFamily="2" charset="0"/>
              </a:rPr>
              <a:t>PEP must be started within 72 hours (3 days) after potential exposure. The sooner it is started the more effective it is. </a:t>
            </a:r>
            <a:endParaRPr kumimoji="0" lang="en-BW" sz="1400" b="0" i="0" u="none" strike="noStrike" kern="100" cap="none" spc="0" normalizeH="0" baseline="0" noProof="0" dirty="0">
              <a:ln>
                <a:noFill/>
              </a:ln>
              <a:solidFill>
                <a:srgbClr val="FFFFFF"/>
              </a:solidFill>
              <a:effectLst/>
              <a:uLnTx/>
              <a:uFillTx/>
              <a:latin typeface="+mj-lt"/>
              <a:ea typeface="Roboto" panose="02000000000000000000" pitchFamily="2" charset="0"/>
              <a:cs typeface="Roboto" panose="02000000000000000000" pitchFamily="2" charset="0"/>
            </a:endParaRPr>
          </a:p>
          <a:p>
            <a:pPr marL="320578" marR="0" lvl="0" indent="-320578" defTabSz="914400" eaLnBrk="1" fontAlgn="auto" latinLnBrk="0" hangingPunct="1">
              <a:lnSpc>
                <a:spcPct val="113000"/>
              </a:lnSpc>
              <a:spcBef>
                <a:spcPts val="0"/>
              </a:spcBef>
              <a:spcAft>
                <a:spcPts val="600"/>
              </a:spcAft>
              <a:buClrTx/>
              <a:buSzTx/>
              <a:buFont typeface="Wingdings" panose="05000000000000000000" pitchFamily="2" charset="2"/>
              <a:buChar char="§"/>
              <a:tabLst/>
              <a:defRPr/>
            </a:pPr>
            <a:r>
              <a:rPr kumimoji="0" lang="en-US" sz="1400" b="0" i="0" u="none" strike="noStrike" kern="100" cap="none" spc="0" normalizeH="0" baseline="0" noProof="0" dirty="0">
                <a:ln>
                  <a:noFill/>
                </a:ln>
                <a:solidFill>
                  <a:srgbClr val="FFFFFF"/>
                </a:solidFill>
                <a:effectLst/>
                <a:uLnTx/>
                <a:uFillTx/>
                <a:latin typeface="+mj-lt"/>
                <a:cs typeface="Arial" panose="020B0604020202020204" pitchFamily="34" charset="0"/>
              </a:rPr>
              <a:t>PEP must be taken every day for 28 days; after the 28 days, encourage your peer to consider starting PrEP!</a:t>
            </a:r>
            <a:endParaRPr kumimoji="0" lang="en-BW" sz="1400" b="0" i="0" u="none" strike="noStrike" kern="100" cap="none" spc="0" normalizeH="0" baseline="0" noProof="0" dirty="0">
              <a:ln>
                <a:noFill/>
              </a:ln>
              <a:solidFill>
                <a:srgbClr val="FFFFFF"/>
              </a:solidFill>
              <a:effectLst/>
              <a:uLnTx/>
              <a:uFillTx/>
              <a:latin typeface="+mj-lt"/>
              <a:cs typeface="Arial" panose="020B0604020202020204" pitchFamily="34" charset="0"/>
            </a:endParaRPr>
          </a:p>
          <a:p>
            <a:pPr marL="320578" marR="0" lvl="0" indent="-320578" defTabSz="914400" eaLnBrk="1" fontAlgn="auto" latinLnBrk="0" hangingPunct="1">
              <a:lnSpc>
                <a:spcPct val="113000"/>
              </a:lnSpc>
              <a:spcBef>
                <a:spcPts val="0"/>
              </a:spcBef>
              <a:spcAft>
                <a:spcPts val="600"/>
              </a:spcAft>
              <a:buClrTx/>
              <a:buSzTx/>
              <a:buFont typeface="Wingdings" panose="05000000000000000000" pitchFamily="2" charset="2"/>
              <a:buChar char="§"/>
              <a:tabLst/>
              <a:defRPr/>
            </a:pPr>
            <a:r>
              <a:rPr kumimoji="0" lang="en-US" sz="1400" b="0" i="0" u="none" strike="noStrike" kern="100" cap="none" spc="0" normalizeH="0" baseline="0" noProof="0" dirty="0">
                <a:ln>
                  <a:noFill/>
                </a:ln>
                <a:solidFill>
                  <a:srgbClr val="FFFFFF"/>
                </a:solidFill>
                <a:effectLst/>
                <a:uLnTx/>
                <a:uFillTx/>
                <a:latin typeface="+mj-lt"/>
                <a:ea typeface="Roboto" panose="02000000000000000000" pitchFamily="2" charset="0"/>
                <a:cs typeface="Roboto" panose="02000000000000000000" pitchFamily="2" charset="0"/>
              </a:rPr>
              <a:t>PEP is designed for emergency use and isn’t meant for regular use. If you are frequently exposed to HIV or are at high risk, PrEP is a more suitable preventive measure.</a:t>
            </a:r>
            <a:endParaRPr kumimoji="0" lang="en-BW" sz="1400" b="0" i="0" u="none" strike="noStrike" kern="0" cap="none" spc="0" normalizeH="0" baseline="0" noProof="0" dirty="0">
              <a:ln>
                <a:noFill/>
              </a:ln>
              <a:solidFill>
                <a:sysClr val="windowText" lastClr="000000"/>
              </a:solidFill>
              <a:effectLst/>
              <a:uLnTx/>
              <a:uFillTx/>
              <a:latin typeface="+mj-lt"/>
            </a:endParaRPr>
          </a:p>
          <a:p>
            <a:pPr marL="11280" marR="0" lvl="0" indent="0" defTabSz="914400" eaLnBrk="1" fontAlgn="auto" latinLnBrk="0" hangingPunct="1">
              <a:lnSpc>
                <a:spcPct val="100000"/>
              </a:lnSpc>
              <a:spcBef>
                <a:spcPts val="1200"/>
              </a:spcBef>
              <a:spcAft>
                <a:spcPts val="0"/>
              </a:spcAft>
              <a:buClrTx/>
              <a:buSzTx/>
              <a:buFontTx/>
              <a:buNone/>
              <a:tabLst>
                <a:tab pos="180474" algn="l"/>
              </a:tabLst>
              <a:defRPr/>
            </a:pPr>
            <a:r>
              <a:rPr kumimoji="0" lang="en-US" sz="1400" b="1" i="0" u="none" strike="noStrike" kern="100" cap="none" spc="0" normalizeH="0" baseline="0" noProof="0" dirty="0">
                <a:ln>
                  <a:noFill/>
                </a:ln>
                <a:solidFill>
                  <a:srgbClr val="FFFFFF"/>
                </a:solidFill>
                <a:effectLst/>
                <a:uLnTx/>
                <a:uFillTx/>
                <a:latin typeface="Arial" panose="020B0604020202020204"/>
                <a:ea typeface="Aptos" panose="020B0004020202020204" pitchFamily="34" charset="0"/>
                <a:cs typeface="Arial" panose="020B0604020202020204" pitchFamily="34" charset="0"/>
              </a:rPr>
              <a:t>If you are experiencing violence or other adverse events…  </a:t>
            </a:r>
          </a:p>
          <a:p>
            <a:pPr marL="11280" marR="0" lvl="0" indent="0" defTabSz="914400" eaLnBrk="1" fontAlgn="auto" latinLnBrk="0" hangingPunct="1">
              <a:lnSpc>
                <a:spcPct val="100000"/>
              </a:lnSpc>
              <a:spcBef>
                <a:spcPts val="547"/>
              </a:spcBef>
              <a:spcAft>
                <a:spcPts val="0"/>
              </a:spcAft>
              <a:buClrTx/>
              <a:buSzTx/>
              <a:buFontTx/>
              <a:buNone/>
              <a:tabLst>
                <a:tab pos="180474" algn="l"/>
              </a:tabLst>
              <a:defRPr/>
            </a:pPr>
            <a:r>
              <a:rPr kumimoji="0" lang="en-US" sz="1400" b="0" i="1" u="none" strike="noStrike" kern="100" cap="none" spc="0" normalizeH="0" baseline="0" noProof="0" dirty="0">
                <a:ln>
                  <a:noFill/>
                </a:ln>
                <a:solidFill>
                  <a:sysClr val="windowText" lastClr="000000"/>
                </a:solidFill>
                <a:effectLst/>
                <a:highlight>
                  <a:srgbClr val="FFFF00"/>
                </a:highlight>
                <a:uLnTx/>
                <a:uFillTx/>
                <a:latin typeface="Arial" panose="020B0604020202020204"/>
                <a:cs typeface="Arial" panose="020B0604020202020204" pitchFamily="34" charset="0"/>
              </a:rPr>
              <a:t>[Add guidance and referral information here for peers to provide based on your program context.]</a:t>
            </a:r>
            <a:endParaRPr kumimoji="0" lang="en-US" sz="1400" b="0" i="1" u="none" strike="noStrike" kern="0" cap="none" spc="0" normalizeH="0" baseline="0" noProof="0" dirty="0">
              <a:ln>
                <a:noFill/>
              </a:ln>
              <a:solidFill>
                <a:sysClr val="windowText" lastClr="000000"/>
              </a:solidFill>
              <a:effectLst/>
              <a:highlight>
                <a:srgbClr val="FFFF00"/>
              </a:highlight>
              <a:uLnTx/>
              <a:uFillTx/>
              <a:latin typeface="Arial" panose="020B0604020202020204"/>
              <a:cs typeface="Arial"/>
            </a:endParaRPr>
          </a:p>
          <a:p>
            <a:pPr algn="ctr"/>
            <a:endParaRPr lang="en-US" dirty="0"/>
          </a:p>
        </p:txBody>
      </p:sp>
      <p:pic>
        <p:nvPicPr>
          <p:cNvPr id="12" name="Graphic 11" descr="Megaphone1 with solid fill">
            <a:extLst>
              <a:ext uri="{FF2B5EF4-FFF2-40B4-BE49-F238E27FC236}">
                <a16:creationId xmlns:a16="http://schemas.microsoft.com/office/drawing/2014/main" id="{C1940D06-4800-CEE5-29F9-42BA1F0B205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75790" y="1419368"/>
            <a:ext cx="1059604" cy="1059604"/>
          </a:xfrm>
          <a:prstGeom prst="rect">
            <a:avLst/>
          </a:prstGeom>
        </p:spPr>
      </p:pic>
      <p:sp>
        <p:nvSpPr>
          <p:cNvPr id="13" name="object 13"/>
          <p:cNvSpPr txBox="1"/>
          <p:nvPr/>
        </p:nvSpPr>
        <p:spPr>
          <a:xfrm>
            <a:off x="775238" y="1157785"/>
            <a:ext cx="4338207" cy="658321"/>
          </a:xfrm>
          <a:prstGeom prst="rect">
            <a:avLst/>
          </a:prstGeom>
        </p:spPr>
        <p:txBody>
          <a:bodyPr vert="horz" wrap="square" lIns="0" tIns="11874" rIns="0" bIns="0" rtlCol="0">
            <a:spAutoFit/>
          </a:bodyPr>
          <a:lstStyle/>
          <a:p>
            <a:pPr marL="11874">
              <a:spcBef>
                <a:spcPts val="93"/>
              </a:spcBef>
            </a:pPr>
            <a:r>
              <a:rPr lang="en-US" sz="1400" b="1" dirty="0">
                <a:solidFill>
                  <a:schemeClr val="accent4"/>
                </a:solidFill>
                <a:latin typeface="+mj-lt"/>
                <a:cs typeface="Lucida Sans"/>
              </a:rPr>
              <a:t>Peers may have other concerns about taking PrEP. Below are other concerns that your peers may bring up and how you can respond.</a:t>
            </a:r>
            <a:endParaRPr sz="1400" dirty="0">
              <a:solidFill>
                <a:schemeClr val="accent4"/>
              </a:solidFill>
              <a:latin typeface="+mj-lt"/>
              <a:cs typeface="Lucida Sans"/>
            </a:endParaRPr>
          </a:p>
        </p:txBody>
      </p:sp>
      <p:pic>
        <p:nvPicPr>
          <p:cNvPr id="15" name="Graphic 14" descr="Megaphone1 with solid fill">
            <a:extLst>
              <a:ext uri="{FF2B5EF4-FFF2-40B4-BE49-F238E27FC236}">
                <a16:creationId xmlns:a16="http://schemas.microsoft.com/office/drawing/2014/main" id="{DC869C72-351C-E397-CABD-F3AA4A496FF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49390" y="4682030"/>
            <a:ext cx="662026" cy="662026"/>
          </a:xfrm>
          <a:prstGeom prst="rect">
            <a:avLst/>
          </a:prstGeom>
        </p:spPr>
      </p:pic>
      <p:sp>
        <p:nvSpPr>
          <p:cNvPr id="6" name="TextBox 5">
            <a:extLst>
              <a:ext uri="{FF2B5EF4-FFF2-40B4-BE49-F238E27FC236}">
                <a16:creationId xmlns:a16="http://schemas.microsoft.com/office/drawing/2014/main" id="{CDB274F9-16CA-999E-4BF9-4F36DC0F17A0}"/>
              </a:ext>
            </a:extLst>
          </p:cNvPr>
          <p:cNvSpPr txBox="1"/>
          <p:nvPr/>
        </p:nvSpPr>
        <p:spPr>
          <a:xfrm>
            <a:off x="695760" y="2016341"/>
            <a:ext cx="2285079" cy="5144998"/>
          </a:xfrm>
          <a:prstGeom prst="rect">
            <a:avLst/>
          </a:prstGeom>
          <a:noFill/>
        </p:spPr>
        <p:txBody>
          <a:bodyPr wrap="square" rtlCol="0">
            <a:spAutoFit/>
          </a:bodyPr>
          <a:lstStyle/>
          <a:p>
            <a:pPr marL="11280" lvl="7">
              <a:spcBef>
                <a:spcPts val="547"/>
              </a:spcBef>
              <a:tabLst>
                <a:tab pos="180474" algn="l"/>
              </a:tabLst>
            </a:pPr>
            <a:r>
              <a:rPr lang="en-US" sz="1600" b="1" kern="100" dirty="0">
                <a:solidFill>
                  <a:schemeClr val="tx1"/>
                </a:solidFill>
                <a:latin typeface="Arial" panose="020B0604020202020204" pitchFamily="34" charset="0"/>
                <a:ea typeface="Aptos" panose="020B0004020202020204" pitchFamily="34" charset="0"/>
                <a:cs typeface="Arial" panose="020B0604020202020204" pitchFamily="34" charset="0"/>
              </a:rPr>
              <a:t>Where can I access HIV testing services and PrEP?</a:t>
            </a:r>
          </a:p>
          <a:p>
            <a:pPr marL="11280" lvl="7">
              <a:spcBef>
                <a:spcPts val="547"/>
              </a:spcBef>
              <a:tabLst>
                <a:tab pos="180474" algn="l"/>
              </a:tabLst>
            </a:pPr>
            <a:r>
              <a:rPr lang="en-US" sz="1600" kern="100" dirty="0">
                <a:latin typeface="Arial" panose="020B0604020202020204" pitchFamily="34" charset="0"/>
                <a:ea typeface="Aptos" panose="020B0004020202020204" pitchFamily="34" charset="0"/>
                <a:cs typeface="Arial" panose="020B0604020202020204" pitchFamily="34" charset="0"/>
              </a:rPr>
              <a:t>You can access HIV testing and the PrEP options we discussed today from your provider! You can also initiate/receive refills through several locations in the community as well, including:</a:t>
            </a:r>
          </a:p>
          <a:p>
            <a:pPr marL="11280" lvl="7">
              <a:spcBef>
                <a:spcPts val="547"/>
              </a:spcBef>
              <a:tabLst>
                <a:tab pos="180474" algn="l"/>
              </a:tabLst>
            </a:pPr>
            <a:r>
              <a:rPr lang="en-US" sz="1600" i="1" kern="100" dirty="0">
                <a:highlight>
                  <a:srgbClr val="FFFF00"/>
                </a:highlight>
                <a:latin typeface="Arial" panose="020B0604020202020204" pitchFamily="34" charset="0"/>
                <a:ea typeface="Aptos" panose="020B0004020202020204" pitchFamily="34" charset="0"/>
                <a:cs typeface="Arial" panose="020B0604020202020204" pitchFamily="34" charset="0"/>
              </a:rPr>
              <a:t>[Add information on decentralized access to PrEP and the various options available in your context.]</a:t>
            </a:r>
          </a:p>
          <a:p>
            <a:endParaRPr lang="en-US" sz="1600" dirty="0"/>
          </a:p>
        </p:txBody>
      </p:sp>
      <p:sp>
        <p:nvSpPr>
          <p:cNvPr id="9" name="TextBox 8">
            <a:extLst>
              <a:ext uri="{FF2B5EF4-FFF2-40B4-BE49-F238E27FC236}">
                <a16:creationId xmlns:a16="http://schemas.microsoft.com/office/drawing/2014/main" id="{DE13AE23-D295-D200-7DF9-21FFB46A4C44}"/>
              </a:ext>
            </a:extLst>
          </p:cNvPr>
          <p:cNvSpPr txBox="1"/>
          <p:nvPr/>
        </p:nvSpPr>
        <p:spPr>
          <a:xfrm>
            <a:off x="3078488" y="2016341"/>
            <a:ext cx="2285079" cy="5209118"/>
          </a:xfrm>
          <a:prstGeom prst="rect">
            <a:avLst/>
          </a:prstGeom>
          <a:noFill/>
        </p:spPr>
        <p:txBody>
          <a:bodyPr wrap="square">
            <a:spAutoFit/>
          </a:bodyPr>
          <a:lstStyle/>
          <a:p>
            <a:pPr marL="11280" lvl="7">
              <a:spcBef>
                <a:spcPts val="547"/>
              </a:spcBef>
              <a:tabLst>
                <a:tab pos="180474" algn="l"/>
              </a:tabLst>
            </a:pPr>
            <a:r>
              <a:rPr lang="en-US" sz="1600" b="1" kern="100" dirty="0">
                <a:latin typeface="Arial" panose="020B0604020202020204" pitchFamily="34" charset="0"/>
                <a:ea typeface="Aptos" panose="020B0004020202020204" pitchFamily="34" charset="0"/>
                <a:cs typeface="Arial" panose="020B0604020202020204" pitchFamily="34" charset="0"/>
              </a:rPr>
              <a:t>Can I use HIV self-testing (HIVST) with</a:t>
            </a:r>
            <a:r>
              <a:rPr lang="en-US" sz="1600" dirty="0">
                <a:effectLst/>
                <a:latin typeface="Arial" panose="020B0604020202020204" pitchFamily="34" charset="0"/>
                <a:ea typeface="Aptos" panose="020B0004020202020204" pitchFamily="34" charset="0"/>
                <a:cs typeface="Arial" panose="020B0604020202020204" pitchFamily="34" charset="0"/>
              </a:rPr>
              <a:t> </a:t>
            </a:r>
            <a:r>
              <a:rPr lang="en-US" sz="1600" b="1" kern="100" dirty="0">
                <a:latin typeface="Arial" panose="020B0604020202020204" pitchFamily="34" charset="0"/>
                <a:ea typeface="Aptos" panose="020B0004020202020204" pitchFamily="34" charset="0"/>
                <a:cs typeface="Arial" panose="020B0604020202020204" pitchFamily="34" charset="0"/>
              </a:rPr>
              <a:t>PrEP?</a:t>
            </a:r>
          </a:p>
          <a:p>
            <a:pPr marL="11280" lvl="7">
              <a:spcBef>
                <a:spcPts val="547"/>
              </a:spcBef>
              <a:tabLst>
                <a:tab pos="180474" algn="l"/>
              </a:tabLst>
            </a:pPr>
            <a:r>
              <a:rPr lang="en-US" sz="1600" i="1" kern="100" dirty="0">
                <a:highlight>
                  <a:srgbClr val="FFFF00"/>
                </a:highlight>
                <a:latin typeface="Arial" panose="020B0604020202020204" pitchFamily="34" charset="0"/>
                <a:ea typeface="Aptos" panose="020B0004020202020204" pitchFamily="34" charset="0"/>
                <a:cs typeface="Arial" panose="020B0604020202020204" pitchFamily="34" charset="0"/>
              </a:rPr>
              <a:t>[Update based on national guidance.]</a:t>
            </a:r>
          </a:p>
          <a:p>
            <a:pPr marL="11280" lvl="7">
              <a:spcBef>
                <a:spcPts val="547"/>
              </a:spcBef>
              <a:tabLst>
                <a:tab pos="180474" algn="l"/>
              </a:tabLst>
            </a:pPr>
            <a:r>
              <a:rPr lang="en-US" sz="1600" kern="100" dirty="0">
                <a:latin typeface="Arial" panose="020B0604020202020204" pitchFamily="34" charset="0"/>
                <a:ea typeface="Aptos" panose="020B0004020202020204" pitchFamily="34" charset="0"/>
                <a:cs typeface="Arial" panose="020B0604020202020204" pitchFamily="34" charset="0"/>
              </a:rPr>
              <a:t>Yes! HIVST kits can be used to refill oral PrEP or the PrEP ring. We still cannot use HIVST kits for CAB PrEP due to lack of evidence. You can ask your provider more about HIV self-testing. If you want to use an HIVST kit now, you can access them through:</a:t>
            </a:r>
          </a:p>
          <a:p>
            <a:pPr marL="11280" lvl="7">
              <a:spcBef>
                <a:spcPts val="547"/>
              </a:spcBef>
              <a:tabLst>
                <a:tab pos="180474" algn="l"/>
              </a:tabLst>
            </a:pPr>
            <a:r>
              <a:rPr lang="en-US" sz="1600" i="1" kern="100" dirty="0">
                <a:highlight>
                  <a:srgbClr val="FFFF00"/>
                </a:highlight>
                <a:latin typeface="Arial" panose="020B0604020202020204" pitchFamily="34" charset="0"/>
                <a:ea typeface="Aptos" panose="020B0004020202020204" pitchFamily="34" charset="0"/>
                <a:cs typeface="Arial" panose="020B0604020202020204" pitchFamily="34" charset="0"/>
              </a:rPr>
              <a:t>[Add information about where peers can access HIVST kits.]</a:t>
            </a:r>
          </a:p>
        </p:txBody>
      </p:sp>
      <p:sp>
        <p:nvSpPr>
          <p:cNvPr id="2" name="TextBox 1">
            <a:extLst>
              <a:ext uri="{FF2B5EF4-FFF2-40B4-BE49-F238E27FC236}">
                <a16:creationId xmlns:a16="http://schemas.microsoft.com/office/drawing/2014/main" id="{5EBAE8A4-94AB-2811-6BDB-C99434AEF8BB}"/>
              </a:ext>
            </a:extLst>
          </p:cNvPr>
          <p:cNvSpPr txBox="1"/>
          <p:nvPr/>
        </p:nvSpPr>
        <p:spPr>
          <a:xfrm>
            <a:off x="9927941" y="6964383"/>
            <a:ext cx="441664" cy="369332"/>
          </a:xfrm>
          <a:prstGeom prst="rect">
            <a:avLst/>
          </a:prstGeom>
          <a:noFill/>
        </p:spPr>
        <p:txBody>
          <a:bodyPr wrap="square" rtlCol="0">
            <a:spAutoFit/>
          </a:bodyPr>
          <a:lstStyle/>
          <a:p>
            <a:r>
              <a:rPr lang="en-US" b="1" dirty="0">
                <a:solidFill>
                  <a:schemeClr val="accent2"/>
                </a:solidFill>
                <a:latin typeface="+mj-lt"/>
              </a:rPr>
              <a:t>15</a:t>
            </a:r>
          </a:p>
        </p:txBody>
      </p:sp>
      <p:sp>
        <p:nvSpPr>
          <p:cNvPr id="3" name="Title 2">
            <a:extLst>
              <a:ext uri="{FF2B5EF4-FFF2-40B4-BE49-F238E27FC236}">
                <a16:creationId xmlns:a16="http://schemas.microsoft.com/office/drawing/2014/main" id="{6294EBFA-65B0-5ED2-493C-0863A66A83CD}"/>
              </a:ext>
            </a:extLst>
          </p:cNvPr>
          <p:cNvSpPr>
            <a:spLocks noGrp="1"/>
          </p:cNvSpPr>
          <p:nvPr>
            <p:ph type="title"/>
          </p:nvPr>
        </p:nvSpPr>
        <p:spPr>
          <a:xfrm>
            <a:off x="775238" y="548535"/>
            <a:ext cx="9227165" cy="471878"/>
          </a:xfrm>
        </p:spPr>
        <p:txBody>
          <a:bodyPr>
            <a:noAutofit/>
          </a:bodyPr>
          <a:lstStyle/>
          <a:p>
            <a:r>
              <a:rPr lang="en-US" sz="3200" dirty="0"/>
              <a:t>      FAQs: Other concerns</a:t>
            </a:r>
          </a:p>
        </p:txBody>
      </p:sp>
      <p:pic>
        <p:nvPicPr>
          <p:cNvPr id="5" name="Graphic 4" descr="Chat bubble with solid fill">
            <a:extLst>
              <a:ext uri="{FF2B5EF4-FFF2-40B4-BE49-F238E27FC236}">
                <a16:creationId xmlns:a16="http://schemas.microsoft.com/office/drawing/2014/main" id="{7E3AA9FE-987C-6720-07D1-2EDFD6A4AB9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flipH="1">
            <a:off x="695760" y="459723"/>
            <a:ext cx="662026" cy="662026"/>
          </a:xfrm>
          <a:prstGeom prst="rect">
            <a:avLst/>
          </a:prstGeom>
        </p:spPr>
      </p:pic>
    </p:spTree>
    <p:extLst>
      <p:ext uri="{BB962C8B-B14F-4D97-AF65-F5344CB8AC3E}">
        <p14:creationId xmlns:p14="http://schemas.microsoft.com/office/powerpoint/2010/main" val="454362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13182" y="3143431"/>
            <a:ext cx="6325722" cy="960904"/>
          </a:xfrm>
          <a:prstGeom prst="rect">
            <a:avLst/>
          </a:prstGeom>
        </p:spPr>
        <p:txBody>
          <a:bodyPr vert="horz" wrap="square" lIns="0" tIns="11874" rIns="0" bIns="0" rtlCol="0">
            <a:spAutoFit/>
          </a:bodyPr>
          <a:lstStyle/>
          <a:p>
            <a:pPr algn="ctr">
              <a:lnSpc>
                <a:spcPct val="114000"/>
              </a:lnSpc>
            </a:pPr>
            <a:r>
              <a:rPr lang="en-US" sz="1100" dirty="0">
                <a:solidFill>
                  <a:schemeClr val="tx1"/>
                </a:solidFill>
                <a:latin typeface="+mj-lt"/>
                <a:cs typeface="Calibri"/>
              </a:rPr>
              <a:t>This resource is made possible by the generous support of the American people through PEPFAR and USAID. The contents are the responsibility of the EpiC project and Global Black Gay Men Connect (GBGMC) and do not necessarily reflect the views of PEPFAR, USAID, or the U.S. Government. </a:t>
            </a:r>
            <a:br>
              <a:rPr lang="en-US" sz="1100" dirty="0">
                <a:solidFill>
                  <a:schemeClr val="tx1"/>
                </a:solidFill>
                <a:latin typeface="+mj-lt"/>
                <a:cs typeface="Calibri"/>
              </a:rPr>
            </a:br>
            <a:r>
              <a:rPr lang="en-US" sz="1100" dirty="0">
                <a:solidFill>
                  <a:schemeClr val="tx1"/>
                </a:solidFill>
                <a:latin typeface="+mj-lt"/>
                <a:cs typeface="Calibri"/>
              </a:rPr>
              <a:t>EpiC is a global cooperative agreement (7200AA19CA00002) led by FHI 360 with core partners Right</a:t>
            </a:r>
            <a:r>
              <a:rPr lang="en-US" sz="1100" dirty="0">
                <a:effectLst/>
                <a:latin typeface="Arial" panose="020B0604020202020204" pitchFamily="34" charset="0"/>
                <a:ea typeface="Aptos" panose="020B0004020202020204" pitchFamily="34" charset="0"/>
                <a:cs typeface="Arial" panose="020B0604020202020204" pitchFamily="34" charset="0"/>
              </a:rPr>
              <a:t> </a:t>
            </a:r>
            <a:r>
              <a:rPr lang="en-US" sz="1100" dirty="0">
                <a:solidFill>
                  <a:schemeClr val="tx1"/>
                </a:solidFill>
                <a:latin typeface="+mj-lt"/>
                <a:cs typeface="Calibri"/>
              </a:rPr>
              <a:t>to Care, Palladium International, and Population Services International (PSI).</a:t>
            </a:r>
          </a:p>
        </p:txBody>
      </p:sp>
      <p:pic>
        <p:nvPicPr>
          <p:cNvPr id="5" name="Picture 2">
            <a:extLst>
              <a:ext uri="{FF2B5EF4-FFF2-40B4-BE49-F238E27FC236}">
                <a16:creationId xmlns:a16="http://schemas.microsoft.com/office/drawing/2014/main" id="{E5326269-F8E0-CDDE-2AE3-086F208257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5075" y="5814270"/>
            <a:ext cx="1078107" cy="68171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6D5B1406-C170-95EA-B7FE-D76E4E18FDE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0104" t="14921" r="9096" b="19098"/>
          <a:stretch/>
        </p:blipFill>
        <p:spPr>
          <a:xfrm>
            <a:off x="4449826" y="5883726"/>
            <a:ext cx="1792516" cy="569405"/>
          </a:xfrm>
          <a:prstGeom prst="rect">
            <a:avLst/>
          </a:prstGeom>
        </p:spPr>
      </p:pic>
      <p:pic>
        <p:nvPicPr>
          <p:cNvPr id="7" name="Picture 6">
            <a:extLst>
              <a:ext uri="{FF2B5EF4-FFF2-40B4-BE49-F238E27FC236}">
                <a16:creationId xmlns:a16="http://schemas.microsoft.com/office/drawing/2014/main" id="{5646952A-D0B4-2EF3-517A-D1F2278F48FE}"/>
              </a:ext>
            </a:extLst>
          </p:cNvPr>
          <p:cNvPicPr>
            <a:picLocks noChangeAspect="1"/>
          </p:cNvPicPr>
          <p:nvPr/>
        </p:nvPicPr>
        <p:blipFill>
          <a:blip r:embed="rId5"/>
          <a:stretch>
            <a:fillRect/>
          </a:stretch>
        </p:blipFill>
        <p:spPr>
          <a:xfrm>
            <a:off x="8544512" y="5856202"/>
            <a:ext cx="918576" cy="61391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11D8E7-294B-02DA-F793-706203314EBF}"/>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9FF2614F-B373-0137-B90E-182C777F448A}"/>
              </a:ext>
            </a:extLst>
          </p:cNvPr>
          <p:cNvSpPr>
            <a:spLocks noGrp="1"/>
          </p:cNvSpPr>
          <p:nvPr>
            <p:ph type="title"/>
          </p:nvPr>
        </p:nvSpPr>
        <p:spPr>
          <a:xfrm>
            <a:off x="1323215" y="2961765"/>
            <a:ext cx="8830321" cy="3410962"/>
          </a:xfrm>
        </p:spPr>
        <p:txBody>
          <a:bodyPr lIns="0" tIns="0" rIns="0" bIns="0" anchor="t" anchorCtr="0">
            <a:noAutofit/>
          </a:bodyPr>
          <a:lstStyle/>
          <a:p>
            <a:pPr>
              <a:spcBef>
                <a:spcPts val="0"/>
              </a:spcBef>
            </a:pPr>
            <a:r>
              <a:rPr lang="en-US" sz="6600" dirty="0"/>
              <a:t>PrEP Booklet </a:t>
            </a:r>
            <a:br>
              <a:rPr lang="en-US" sz="6600" dirty="0"/>
            </a:br>
            <a:r>
              <a:rPr lang="en-US" sz="3200" dirty="0"/>
              <a:t>of Frequently Asked Questions (FAQs): </a:t>
            </a:r>
            <a:br>
              <a:rPr lang="en-US" sz="3300" dirty="0"/>
            </a:br>
            <a:br>
              <a:rPr lang="en-US" sz="1800" dirty="0"/>
            </a:br>
            <a:r>
              <a:rPr lang="en-US" sz="4100" dirty="0">
                <a:solidFill>
                  <a:schemeClr val="tx2"/>
                </a:solidFill>
              </a:rPr>
              <a:t>A Peer Outreach Worker Tool</a:t>
            </a:r>
            <a:endParaRPr lang="en-BW" sz="4100" dirty="0">
              <a:solidFill>
                <a:schemeClr val="tx2"/>
              </a:solidFill>
            </a:endParaRPr>
          </a:p>
        </p:txBody>
      </p:sp>
      <p:grpSp>
        <p:nvGrpSpPr>
          <p:cNvPr id="10" name="Group 9">
            <a:extLst>
              <a:ext uri="{FF2B5EF4-FFF2-40B4-BE49-F238E27FC236}">
                <a16:creationId xmlns:a16="http://schemas.microsoft.com/office/drawing/2014/main" id="{EB1296E8-390E-00AB-E771-9861DFD06179}"/>
              </a:ext>
            </a:extLst>
          </p:cNvPr>
          <p:cNvGrpSpPr/>
          <p:nvPr/>
        </p:nvGrpSpPr>
        <p:grpSpPr>
          <a:xfrm>
            <a:off x="603545" y="753941"/>
            <a:ext cx="2284031" cy="2096417"/>
            <a:chOff x="687769" y="790037"/>
            <a:chExt cx="2284031" cy="2096417"/>
          </a:xfrm>
        </p:grpSpPr>
        <p:pic>
          <p:nvPicPr>
            <p:cNvPr id="11" name="Graphic 10" descr="Questions with solid fill">
              <a:extLst>
                <a:ext uri="{FF2B5EF4-FFF2-40B4-BE49-F238E27FC236}">
                  <a16:creationId xmlns:a16="http://schemas.microsoft.com/office/drawing/2014/main" id="{7FBF0E41-09A0-4C83-70A7-A182D1FDC04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7769" y="790037"/>
              <a:ext cx="2096417" cy="2096417"/>
            </a:xfrm>
            <a:prstGeom prst="rect">
              <a:avLst/>
            </a:prstGeom>
          </p:spPr>
        </p:pic>
        <p:cxnSp>
          <p:nvCxnSpPr>
            <p:cNvPr id="3" name="Straight Connector 2">
              <a:extLst>
                <a:ext uri="{FF2B5EF4-FFF2-40B4-BE49-F238E27FC236}">
                  <a16:creationId xmlns:a16="http://schemas.microsoft.com/office/drawing/2014/main" id="{C2991462-A41D-C972-376C-876AAB06CF55}"/>
                </a:ext>
              </a:extLst>
            </p:cNvPr>
            <p:cNvCxnSpPr>
              <a:cxnSpLocks/>
            </p:cNvCxnSpPr>
            <p:nvPr/>
          </p:nvCxnSpPr>
          <p:spPr>
            <a:xfrm>
              <a:off x="2418348" y="2658978"/>
              <a:ext cx="553452" cy="0"/>
            </a:xfrm>
            <a:prstGeom prst="line">
              <a:avLst/>
            </a:prstGeom>
            <a:ln w="107950" cap="rnd">
              <a:solidFill>
                <a:schemeClr val="accent4"/>
              </a:solidFill>
              <a:prstDash val="sysDot"/>
              <a:round/>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EB5D29B9-6C42-C491-F7DE-5EB515A2F729}"/>
              </a:ext>
            </a:extLst>
          </p:cNvPr>
          <p:cNvGrpSpPr/>
          <p:nvPr/>
        </p:nvGrpSpPr>
        <p:grpSpPr>
          <a:xfrm>
            <a:off x="7985517" y="4338009"/>
            <a:ext cx="2261923" cy="2261923"/>
            <a:chOff x="8069741" y="4374105"/>
            <a:chExt cx="2261923" cy="2261923"/>
          </a:xfrm>
        </p:grpSpPr>
        <p:pic>
          <p:nvPicPr>
            <p:cNvPr id="9" name="Graphic 8" descr="Person with idea with solid fill">
              <a:extLst>
                <a:ext uri="{FF2B5EF4-FFF2-40B4-BE49-F238E27FC236}">
                  <a16:creationId xmlns:a16="http://schemas.microsoft.com/office/drawing/2014/main" id="{505375A9-E62E-7066-DCDF-F7655785860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069741" y="4374105"/>
              <a:ext cx="2261923" cy="2261923"/>
            </a:xfrm>
            <a:prstGeom prst="rect">
              <a:avLst/>
            </a:prstGeom>
          </p:spPr>
        </p:pic>
        <p:cxnSp>
          <p:nvCxnSpPr>
            <p:cNvPr id="8" name="Straight Connector 7">
              <a:extLst>
                <a:ext uri="{FF2B5EF4-FFF2-40B4-BE49-F238E27FC236}">
                  <a16:creationId xmlns:a16="http://schemas.microsoft.com/office/drawing/2014/main" id="{471A2617-F9D3-A014-5EA2-EDE56A1FE726}"/>
                </a:ext>
              </a:extLst>
            </p:cNvPr>
            <p:cNvCxnSpPr>
              <a:cxnSpLocks/>
            </p:cNvCxnSpPr>
            <p:nvPr/>
          </p:nvCxnSpPr>
          <p:spPr>
            <a:xfrm>
              <a:off x="9404684" y="6384759"/>
              <a:ext cx="553452" cy="0"/>
            </a:xfrm>
            <a:prstGeom prst="line">
              <a:avLst/>
            </a:prstGeom>
            <a:ln w="107950" cap="rnd">
              <a:solidFill>
                <a:schemeClr val="accent4"/>
              </a:soli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65097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91888FC-92AB-4AA2-AF94-9A188DF7F1C8}"/>
              </a:ext>
            </a:extLst>
          </p:cNvPr>
          <p:cNvSpPr>
            <a:spLocks noGrp="1"/>
          </p:cNvSpPr>
          <p:nvPr>
            <p:ph type="title"/>
          </p:nvPr>
        </p:nvSpPr>
        <p:spPr>
          <a:xfrm>
            <a:off x="674688" y="433388"/>
            <a:ext cx="9226550" cy="625475"/>
          </a:xfrm>
        </p:spPr>
        <p:txBody>
          <a:bodyPr>
            <a:normAutofit/>
          </a:bodyPr>
          <a:lstStyle/>
          <a:p>
            <a:r>
              <a:rPr lang="en-US" sz="3200" dirty="0"/>
              <a:t>Hey there! Have you heard about PrEP? </a:t>
            </a:r>
          </a:p>
        </p:txBody>
      </p:sp>
      <p:sp>
        <p:nvSpPr>
          <p:cNvPr id="10" name="Content Placeholder 9">
            <a:extLst>
              <a:ext uri="{FF2B5EF4-FFF2-40B4-BE49-F238E27FC236}">
                <a16:creationId xmlns:a16="http://schemas.microsoft.com/office/drawing/2014/main" id="{9B220118-2D05-F619-A406-2E78B72FCB7F}"/>
              </a:ext>
            </a:extLst>
          </p:cNvPr>
          <p:cNvSpPr>
            <a:spLocks noGrp="1"/>
          </p:cNvSpPr>
          <p:nvPr>
            <p:ph type="body" sz="quarter" idx="10"/>
          </p:nvPr>
        </p:nvSpPr>
        <p:spPr>
          <a:xfrm>
            <a:off x="787402" y="1303338"/>
            <a:ext cx="4300792" cy="6101072"/>
          </a:xfrm>
        </p:spPr>
        <p:txBody>
          <a:bodyPr>
            <a:normAutofit fontScale="92500" lnSpcReduction="10000"/>
          </a:bodyPr>
          <a:lstStyle/>
          <a:p>
            <a:pPr marL="0" indent="0">
              <a:lnSpc>
                <a:spcPct val="105000"/>
              </a:lnSpc>
              <a:buNone/>
            </a:pPr>
            <a:r>
              <a:rPr lang="en-US" b="1" dirty="0">
                <a:solidFill>
                  <a:schemeClr val="accent2"/>
                </a:solidFill>
              </a:rPr>
              <a:t>WHAT IS PREP?</a:t>
            </a:r>
          </a:p>
          <a:p>
            <a:pPr>
              <a:lnSpc>
                <a:spcPct val="105000"/>
              </a:lnSpc>
            </a:pPr>
            <a:r>
              <a:rPr lang="en-US" sz="1900" dirty="0">
                <a:latin typeface="+mj-lt"/>
              </a:rPr>
              <a:t>PrEP is a medication for people who are HIV negative to provide extra protection against HIV.</a:t>
            </a:r>
          </a:p>
          <a:p>
            <a:pPr>
              <a:lnSpc>
                <a:spcPct val="105000"/>
              </a:lnSpc>
            </a:pPr>
            <a:r>
              <a:rPr lang="en-US" sz="1900" dirty="0">
                <a:latin typeface="+mj-lt"/>
              </a:rPr>
              <a:t>PrEP is a powerful HIV prevention method you can control on your own.</a:t>
            </a:r>
          </a:p>
          <a:p>
            <a:pPr>
              <a:lnSpc>
                <a:spcPct val="105000"/>
              </a:lnSpc>
            </a:pPr>
            <a:r>
              <a:rPr lang="en-US" sz="1900" dirty="0">
                <a:latin typeface="+mj-lt"/>
              </a:rPr>
              <a:t>PrEP can give you confidence that you are protected from HIV.</a:t>
            </a:r>
          </a:p>
          <a:p>
            <a:pPr>
              <a:lnSpc>
                <a:spcPct val="105000"/>
              </a:lnSpc>
            </a:pPr>
            <a:r>
              <a:rPr lang="en-US" sz="1900" dirty="0">
                <a:latin typeface="+mj-lt"/>
              </a:rPr>
              <a:t>PrEP does not protect against other sexually transmitted infections (STIs) or unintended pregnancy; </a:t>
            </a:r>
            <a:r>
              <a:rPr lang="en-US" sz="1900" dirty="0">
                <a:latin typeface="+mj-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condoms are effective methods to protect against STIs</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 </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a</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n</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d</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 </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u</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n</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i</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n</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t</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e</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n</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d</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e</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d</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 </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p</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r</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e</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g</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n</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ancy</a:t>
            </a:r>
            <a:r>
              <a:rPr lang="en-US" sz="1900" dirty="0">
                <a:latin typeface="+mj-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a:t>
            </a:r>
          </a:p>
          <a:p>
            <a:pPr>
              <a:lnSpc>
                <a:spcPct val="105000"/>
              </a:lnSpc>
            </a:pPr>
            <a:r>
              <a:rPr lang="en-US" sz="1900" dirty="0">
                <a:latin typeface="+mj-lt"/>
              </a:rPr>
              <a:t>There are currently three different methods of </a:t>
            </a:r>
            <a:r>
              <a:rPr lang="en-US" sz="1900" dirty="0" err="1">
                <a:latin typeface="+mj-lt"/>
              </a:rPr>
              <a:t>PrEP</a:t>
            </a:r>
            <a:r>
              <a:rPr lang="en-US" sz="1900" dirty="0">
                <a:latin typeface="+mj-lt"/>
              </a:rPr>
              <a:t> — oral PrEP, injectable </a:t>
            </a:r>
            <a:r>
              <a:rPr lang="en-US" sz="1900" dirty="0" err="1">
                <a:latin typeface="+mj-lt"/>
              </a:rPr>
              <a:t>PrEP</a:t>
            </a:r>
            <a:r>
              <a:rPr lang="en-US" sz="1900" dirty="0">
                <a:latin typeface="+mj-lt"/>
              </a:rPr>
              <a:t>, and a vaginal </a:t>
            </a:r>
            <a:r>
              <a:rPr lang="en-US" sz="1900" dirty="0" err="1">
                <a:latin typeface="+mj-lt"/>
              </a:rPr>
              <a:t>PrEP</a:t>
            </a:r>
            <a:r>
              <a:rPr lang="en-US" sz="1900" dirty="0">
                <a:latin typeface="+mj-lt"/>
              </a:rPr>
              <a:t> ring — though not all three may be available where you live or be the best option for you.</a:t>
            </a:r>
          </a:p>
        </p:txBody>
      </p:sp>
      <p:sp>
        <p:nvSpPr>
          <p:cNvPr id="18" name="Flowchart: Process 17">
            <a:extLst>
              <a:ext uri="{FF2B5EF4-FFF2-40B4-BE49-F238E27FC236}">
                <a16:creationId xmlns:a16="http://schemas.microsoft.com/office/drawing/2014/main" id="{F2A18454-1C91-7E6A-62D1-9294BEE24017}"/>
              </a:ext>
            </a:extLst>
          </p:cNvPr>
          <p:cNvSpPr/>
          <p:nvPr/>
        </p:nvSpPr>
        <p:spPr>
          <a:xfrm>
            <a:off x="5349875" y="2395858"/>
            <a:ext cx="4503738" cy="4624374"/>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228600" tIns="274320" rIns="182880" bIns="182880" rtlCol="0" anchor="t" anchorCtr="0"/>
          <a:lstStyle/>
          <a:p>
            <a:pPr algn="l" defTabSz="628650">
              <a:lnSpc>
                <a:spcPct val="114000"/>
              </a:lnSpc>
              <a:spcAft>
                <a:spcPts val="1200"/>
              </a:spcAft>
            </a:pPr>
            <a:r>
              <a:rPr lang="en-US" sz="1400" kern="100" dirty="0">
                <a:latin typeface="+mj-lt"/>
                <a:ea typeface="Aptos" panose="020B0004020202020204" pitchFamily="34" charset="0"/>
                <a:cs typeface="Arial"/>
              </a:rPr>
              <a:t>	That’s a great question! PrEP is not a 	treatment for HIV. PrEP puts a small 	dose of medicine in your blood; </a:t>
            </a:r>
            <a:r>
              <a:rPr lang="en-US" sz="1400" kern="100" dirty="0">
                <a:latin typeface="+mj-lt"/>
                <a:cs typeface="Arial"/>
              </a:rPr>
              <a:t>if </a:t>
            </a:r>
            <a:r>
              <a:rPr lang="en-US" sz="1400" kern="100" dirty="0">
                <a:latin typeface="+mj-lt"/>
                <a:cs typeface="Arial"/>
                <a:sym typeface="Arial"/>
              </a:rPr>
              <a:t>HIV </a:t>
            </a:r>
            <a:r>
              <a:rPr lang="en-US" sz="1400" kern="100" dirty="0">
                <a:latin typeface="+mj-lt"/>
                <a:cs typeface="Arial"/>
              </a:rPr>
              <a:t>ever enters your body, PrEP blocks the </a:t>
            </a:r>
            <a:r>
              <a:rPr lang="en-US" sz="1400" kern="100" dirty="0">
                <a:latin typeface="+mj-lt"/>
                <a:ea typeface="Aptos" panose="020B0004020202020204" pitchFamily="34" charset="0"/>
                <a:cs typeface="Arial"/>
              </a:rPr>
              <a:t>virus so that it cannot make </a:t>
            </a:r>
            <a:r>
              <a:rPr lang="en-US" sz="1400" kern="100" dirty="0">
                <a:latin typeface="Arial" panose="020B0604020202020204" pitchFamily="34" charset="0"/>
                <a:ea typeface="Aptos" panose="020B0004020202020204" pitchFamily="34" charset="0"/>
                <a:cs typeface="Arial" panose="020B0604020202020204" pitchFamily="34" charset="0"/>
              </a:rPr>
              <a:t>you</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kern="100" dirty="0">
                <a:latin typeface="Arial" panose="020B0604020202020204" pitchFamily="34" charset="0"/>
                <a:ea typeface="Aptos" panose="020B0004020202020204" pitchFamily="34" charset="0"/>
                <a:cs typeface="Arial" panose="020B0604020202020204" pitchFamily="34" charset="0"/>
              </a:rPr>
              <a:t>ill.</a:t>
            </a:r>
          </a:p>
          <a:p>
            <a:pPr algn="l">
              <a:lnSpc>
                <a:spcPct val="114000"/>
              </a:lnSpc>
              <a:spcAft>
                <a:spcPts val="1200"/>
              </a:spcAft>
            </a:pPr>
            <a:r>
              <a:rPr lang="en-US" sz="1400" kern="100" dirty="0">
                <a:latin typeface="+mj-lt"/>
                <a:ea typeface="Aptos" panose="020B0004020202020204" pitchFamily="34" charset="0"/>
                <a:cs typeface="Arial"/>
              </a:rPr>
              <a:t>PrEP is taken by people who are HIV negative to prevent getting HIV in the first place. It’s about being proactive and protecting yourself before any exposure happens. Waiting until you are positive means that you will need to take ARVs to manage HIV for life. PrEP is not</a:t>
            </a:r>
            <a:r>
              <a:rPr lang="en-US" sz="1400" kern="100" dirty="0">
                <a:latin typeface="+mj-lt"/>
                <a:cs typeface="Arial"/>
              </a:rPr>
              <a:t> for life; </a:t>
            </a:r>
            <a:r>
              <a:rPr lang="en-US" sz="1400" kern="100" dirty="0">
                <a:latin typeface="+mj-lt"/>
                <a:cs typeface="Arial"/>
                <a:sym typeface="Arial"/>
              </a:rPr>
              <a:t>it is for times in your life when you need an HIV prevention method</a:t>
            </a:r>
            <a:r>
              <a:rPr lang="en-US" sz="1400" kern="100" dirty="0">
                <a:latin typeface="+mj-lt"/>
                <a:cs typeface="Arial"/>
              </a:rPr>
              <a:t>.</a:t>
            </a:r>
          </a:p>
          <a:p>
            <a:pPr algn="l">
              <a:lnSpc>
                <a:spcPct val="114000"/>
              </a:lnSpc>
              <a:spcAft>
                <a:spcPts val="1200"/>
              </a:spcAft>
            </a:pPr>
            <a:r>
              <a:rPr lang="en-US" sz="1400" dirty="0"/>
              <a:t>If you think you may have been exposed to HIV within the last 3 days, talk to your provider about considering post-exposure prophylaxis (PEP)! </a:t>
            </a:r>
            <a:r>
              <a:rPr lang="en-US" sz="1400" dirty="0">
                <a:solidFill>
                  <a:schemeClr val="accent1"/>
                </a:solidFill>
              </a:rPr>
              <a:t>(Refer to page 15 for more information on PEP.)</a:t>
            </a:r>
            <a:endParaRPr lang="en-US" sz="1400" kern="100" dirty="0">
              <a:solidFill>
                <a:schemeClr val="accent1"/>
              </a:solidFill>
              <a:latin typeface="+mj-lt"/>
              <a:cs typeface="Arial"/>
            </a:endParaRPr>
          </a:p>
        </p:txBody>
      </p:sp>
      <p:sp>
        <p:nvSpPr>
          <p:cNvPr id="19" name="TextBox 18">
            <a:extLst>
              <a:ext uri="{FF2B5EF4-FFF2-40B4-BE49-F238E27FC236}">
                <a16:creationId xmlns:a16="http://schemas.microsoft.com/office/drawing/2014/main" id="{467824DB-259C-4912-0DD2-725B1DB5B287}"/>
              </a:ext>
            </a:extLst>
          </p:cNvPr>
          <p:cNvSpPr txBox="1"/>
          <p:nvPr/>
        </p:nvSpPr>
        <p:spPr>
          <a:xfrm>
            <a:off x="9901238" y="6910821"/>
            <a:ext cx="341264" cy="369332"/>
          </a:xfrm>
          <a:prstGeom prst="rect">
            <a:avLst/>
          </a:prstGeom>
          <a:noFill/>
        </p:spPr>
        <p:txBody>
          <a:bodyPr wrap="square" rtlCol="0">
            <a:spAutoFit/>
          </a:bodyPr>
          <a:lstStyle/>
          <a:p>
            <a:r>
              <a:rPr lang="en-US" b="1" dirty="0">
                <a:solidFill>
                  <a:schemeClr val="accent2"/>
                </a:solidFill>
                <a:latin typeface="+mj-lt"/>
              </a:rPr>
              <a:t>1</a:t>
            </a:r>
          </a:p>
        </p:txBody>
      </p:sp>
      <p:pic>
        <p:nvPicPr>
          <p:cNvPr id="8" name="Graphic 7" descr="Lights On with solid fill">
            <a:extLst>
              <a:ext uri="{FF2B5EF4-FFF2-40B4-BE49-F238E27FC236}">
                <a16:creationId xmlns:a16="http://schemas.microsoft.com/office/drawing/2014/main" id="{1C3584A9-6FA6-5AE9-BB0F-BAE5DFFE615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464254" y="2734661"/>
            <a:ext cx="641146" cy="641146"/>
          </a:xfrm>
          <a:prstGeom prst="rect">
            <a:avLst/>
          </a:prstGeom>
        </p:spPr>
      </p:pic>
      <p:sp>
        <p:nvSpPr>
          <p:cNvPr id="17" name="Speech Bubble: Rectangle 16">
            <a:extLst>
              <a:ext uri="{FF2B5EF4-FFF2-40B4-BE49-F238E27FC236}">
                <a16:creationId xmlns:a16="http://schemas.microsoft.com/office/drawing/2014/main" id="{E2CE759C-41C5-CB3F-78E3-FF506D36FBD5}"/>
              </a:ext>
            </a:extLst>
          </p:cNvPr>
          <p:cNvSpPr/>
          <p:nvPr/>
        </p:nvSpPr>
        <p:spPr>
          <a:xfrm>
            <a:off x="5349872" y="1383652"/>
            <a:ext cx="4503738" cy="1005840"/>
          </a:xfrm>
          <a:prstGeom prst="wedgeRectCallout">
            <a:avLst>
              <a:gd name="adj1" fmla="val -36789"/>
              <a:gd name="adj2" fmla="val 75396"/>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r>
              <a:rPr lang="en-US" sz="1600" b="1" kern="100" dirty="0">
                <a:solidFill>
                  <a:schemeClr val="bg1"/>
                </a:solidFill>
                <a:latin typeface="Arial" panose="020B0604020202020204" pitchFamily="34" charset="0"/>
                <a:ea typeface="Aptos" panose="020B0004020202020204" pitchFamily="34" charset="0"/>
                <a:cs typeface="Arial" panose="020B0604020202020204" pitchFamily="34" charset="0"/>
              </a:rPr>
              <a:t>Isn’t PrEP just an antiretroviral (ARV) medication for people with HIV? </a:t>
            </a:r>
            <a:br>
              <a:rPr lang="en-US" sz="1600" b="1" kern="100" dirty="0">
                <a:solidFill>
                  <a:schemeClr val="bg1"/>
                </a:solidFill>
                <a:latin typeface="Arial" panose="020B0604020202020204" pitchFamily="34" charset="0"/>
                <a:ea typeface="Aptos" panose="020B0004020202020204" pitchFamily="34" charset="0"/>
                <a:cs typeface="Arial" panose="020B0604020202020204" pitchFamily="34" charset="0"/>
              </a:rPr>
            </a:br>
            <a:r>
              <a:rPr lang="en-US" sz="1600" b="1" kern="100" dirty="0">
                <a:solidFill>
                  <a:schemeClr val="bg1"/>
                </a:solidFill>
                <a:latin typeface="Arial" panose="020B0604020202020204" pitchFamily="34" charset="0"/>
                <a:ea typeface="Aptos" panose="020B0004020202020204" pitchFamily="34" charset="0"/>
                <a:cs typeface="Arial" panose="020B0604020202020204" pitchFamily="34" charset="0"/>
              </a:rPr>
              <a:t>Why should I take it now?</a:t>
            </a:r>
          </a:p>
        </p:txBody>
      </p:sp>
      <p:pic>
        <p:nvPicPr>
          <p:cNvPr id="7" name="Graphic 6" descr="Question Mark with solid fill">
            <a:extLst>
              <a:ext uri="{FF2B5EF4-FFF2-40B4-BE49-F238E27FC236}">
                <a16:creationId xmlns:a16="http://schemas.microsoft.com/office/drawing/2014/main" id="{C2FE6AC4-F949-F404-1F3E-1E9A281B322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177220" y="1564636"/>
            <a:ext cx="631752" cy="631752"/>
          </a:xfrm>
          <a:prstGeom prst="rect">
            <a:avLst/>
          </a:prstGeom>
        </p:spPr>
      </p:pic>
    </p:spTree>
    <p:extLst>
      <p:ext uri="{BB962C8B-B14F-4D97-AF65-F5344CB8AC3E}">
        <p14:creationId xmlns:p14="http://schemas.microsoft.com/office/powerpoint/2010/main" val="325761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D75AD8A-CEEA-2C16-8F8E-233CD54CDE73}"/>
              </a:ext>
            </a:extLst>
          </p:cNvPr>
          <p:cNvSpPr/>
          <p:nvPr/>
        </p:nvSpPr>
        <p:spPr>
          <a:xfrm>
            <a:off x="820854" y="5062122"/>
            <a:ext cx="4850805" cy="2021258"/>
          </a:xfrm>
          <a:prstGeom prst="rect">
            <a:avLst/>
          </a:prstGeom>
          <a:solidFill>
            <a:schemeClr val="bg1">
              <a:lumMod val="95000"/>
            </a:schemeClr>
          </a:solidFill>
          <a:ln w="28575">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789443-3068-7890-CFBB-F61DC9342D04}"/>
              </a:ext>
            </a:extLst>
          </p:cNvPr>
          <p:cNvSpPr>
            <a:spLocks noGrp="1"/>
          </p:cNvSpPr>
          <p:nvPr>
            <p:ph type="title"/>
          </p:nvPr>
        </p:nvSpPr>
        <p:spPr>
          <a:xfrm>
            <a:off x="798513" y="566739"/>
            <a:ext cx="9226550" cy="455472"/>
          </a:xfrm>
        </p:spPr>
        <p:txBody>
          <a:bodyPr lIns="0">
            <a:noAutofit/>
          </a:bodyPr>
          <a:lstStyle/>
          <a:p>
            <a:r>
              <a:rPr lang="en-US" sz="3200" dirty="0"/>
              <a:t>Why should I use PrEP?</a:t>
            </a:r>
          </a:p>
        </p:txBody>
      </p:sp>
      <p:sp>
        <p:nvSpPr>
          <p:cNvPr id="6" name="Text Placeholder 5">
            <a:extLst>
              <a:ext uri="{FF2B5EF4-FFF2-40B4-BE49-F238E27FC236}">
                <a16:creationId xmlns:a16="http://schemas.microsoft.com/office/drawing/2014/main" id="{E7CB4305-7BF6-40DF-2A76-263BF724A31F}"/>
              </a:ext>
            </a:extLst>
          </p:cNvPr>
          <p:cNvSpPr>
            <a:spLocks noGrp="1"/>
          </p:cNvSpPr>
          <p:nvPr>
            <p:ph type="body" sz="quarter" idx="10"/>
          </p:nvPr>
        </p:nvSpPr>
        <p:spPr>
          <a:xfrm>
            <a:off x="787401" y="1214440"/>
            <a:ext cx="4689585" cy="3931226"/>
          </a:xfrm>
        </p:spPr>
        <p:txBody>
          <a:bodyPr>
            <a:normAutofit/>
          </a:bodyPr>
          <a:lstStyle/>
          <a:p>
            <a:r>
              <a:rPr lang="en-US" sz="1800" dirty="0">
                <a:latin typeface="+mj-lt"/>
                <a:ea typeface="Arial"/>
                <a:cs typeface="Arial"/>
                <a:sym typeface="Arial"/>
              </a:rPr>
              <a:t>PrEP is easy to use, safe</a:t>
            </a:r>
            <a:r>
              <a:rPr lang="en-US" sz="1800" dirty="0">
                <a:latin typeface="+mj-lt"/>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
                  </a:ext>
                </a:extLst>
              </a:rPr>
              <a:t>, and </a:t>
            </a:r>
            <a:r>
              <a:rPr lang="en-US" sz="1800" dirty="0">
                <a:latin typeface="+mj-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
                  </a:ext>
                </a:extLst>
              </a:rPr>
              <a:t>highly effective</a:t>
            </a:r>
            <a:r>
              <a:rPr lang="en-US" sz="1800" dirty="0">
                <a:latin typeface="+mj-lt"/>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
                  </a:ext>
                </a:extLst>
              </a:rPr>
              <a:t> when taken correctly</a:t>
            </a:r>
            <a:r>
              <a:rPr lang="en-US" sz="1800" dirty="0">
                <a:latin typeface="+mj-lt"/>
              </a:rPr>
              <a:t>!</a:t>
            </a:r>
          </a:p>
          <a:p>
            <a:r>
              <a:rPr lang="en-US" sz="1800" dirty="0">
                <a:latin typeface="+mj-lt"/>
              </a:rPr>
              <a:t>PrEP allows you to be in control of your health.</a:t>
            </a:r>
          </a:p>
          <a:p>
            <a:r>
              <a:rPr lang="en-US" sz="1800" dirty="0">
                <a:latin typeface="+mj-lt"/>
              </a:rPr>
              <a:t>Taking PrEP means you are always prepared.</a:t>
            </a:r>
          </a:p>
          <a:p>
            <a:r>
              <a:rPr lang="en-US" sz="1800" dirty="0">
                <a:latin typeface="+mj-lt"/>
              </a:rPr>
              <a:t>Using PrEP is a proactive choice to keep yourself healthy and HIV free. </a:t>
            </a:r>
          </a:p>
          <a:p>
            <a:r>
              <a:rPr lang="en-US" sz="1800" dirty="0">
                <a:latin typeface="+mj-lt"/>
                <a:cs typeface="Arial" panose="020B0604020202020204" pitchFamily="34" charset="0"/>
              </a:rPr>
              <a:t>PrEP can help you worry less about HIV and more about having strong relationships and chasing your</a:t>
            </a:r>
            <a:r>
              <a:rPr lang="en-US" sz="1800" dirty="0">
                <a:effectLst/>
                <a:latin typeface="+mj-lt"/>
                <a:ea typeface="Aptos" panose="020B0004020202020204" pitchFamily="34" charset="0"/>
                <a:cs typeface="Arial" panose="020B0604020202020204" pitchFamily="34" charset="0"/>
              </a:rPr>
              <a:t> </a:t>
            </a:r>
            <a:r>
              <a:rPr lang="en-US" sz="1800" dirty="0">
                <a:latin typeface="+mj-lt"/>
                <a:cs typeface="Arial" panose="020B0604020202020204" pitchFamily="34" charset="0"/>
              </a:rPr>
              <a:t>dreams.</a:t>
            </a:r>
          </a:p>
        </p:txBody>
      </p:sp>
      <p:pic>
        <p:nvPicPr>
          <p:cNvPr id="10" name="Picture 2" descr="DapiRing">
            <a:extLst>
              <a:ext uri="{FF2B5EF4-FFF2-40B4-BE49-F238E27FC236}">
                <a16:creationId xmlns:a16="http://schemas.microsoft.com/office/drawing/2014/main" id="{B2F3CD6B-3CB6-B46C-72CD-29E995094A2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8053024" y="572851"/>
            <a:ext cx="1826560" cy="162788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blue pills white bottle PrEP">
            <a:extLst>
              <a:ext uri="{FF2B5EF4-FFF2-40B4-BE49-F238E27FC236}">
                <a16:creationId xmlns:a16="http://schemas.microsoft.com/office/drawing/2014/main" id="{A11B622C-6126-8E8A-96B4-9474860B8EA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a:stretch/>
        </p:blipFill>
        <p:spPr bwMode="auto">
          <a:xfrm>
            <a:off x="6139079" y="572851"/>
            <a:ext cx="1857998" cy="162800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a:extLst>
              <a:ext uri="{FF2B5EF4-FFF2-40B4-BE49-F238E27FC236}">
                <a16:creationId xmlns:a16="http://schemas.microsoft.com/office/drawing/2014/main" id="{92BEF03B-9F62-8A2A-7980-4F726DCBD03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a:stretch/>
        </p:blipFill>
        <p:spPr bwMode="auto">
          <a:xfrm>
            <a:off x="6139075" y="2243076"/>
            <a:ext cx="1857971" cy="2438892"/>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09B965D-2526-A4E9-1955-56778B1F7AAB}"/>
              </a:ext>
            </a:extLst>
          </p:cNvPr>
          <p:cNvSpPr/>
          <p:nvPr/>
        </p:nvSpPr>
        <p:spPr>
          <a:xfrm>
            <a:off x="5891982" y="5096037"/>
            <a:ext cx="4141441" cy="212956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20682" indent="581571" algn="l"/>
            <a:r>
              <a:rPr lang="en-US" b="1" dirty="0">
                <a:solidFill>
                  <a:schemeClr val="tx2"/>
                </a:solidFill>
              </a:rPr>
              <a:t> Get tested every </a:t>
            </a:r>
            <a:r>
              <a:rPr lang="en-US" b="1" dirty="0">
                <a:solidFill>
                  <a:schemeClr val="tx2"/>
                </a:solidFill>
                <a:highlight>
                  <a:srgbClr val="FFFF00"/>
                </a:highlight>
              </a:rPr>
              <a:t>3 months </a:t>
            </a:r>
            <a:r>
              <a:rPr lang="en-US" b="1" dirty="0">
                <a:solidFill>
                  <a:schemeClr val="tx2"/>
                </a:solidFill>
              </a:rPr>
              <a:t>to confirm you remain HIV negative!</a:t>
            </a:r>
          </a:p>
          <a:p>
            <a:pPr marL="120682" algn="l">
              <a:spcBef>
                <a:spcPts val="1200"/>
              </a:spcBef>
            </a:pPr>
            <a:r>
              <a:rPr lang="en-US" b="1" dirty="0">
                <a:solidFill>
                  <a:schemeClr val="tx2"/>
                </a:solidFill>
                <a:highlight>
                  <a:srgbClr val="FFFF00"/>
                </a:highlight>
              </a:rPr>
              <a:t>TIP: </a:t>
            </a:r>
            <a:r>
              <a:rPr lang="en-US" dirty="0">
                <a:solidFill>
                  <a:schemeClr val="tx2"/>
                </a:solidFill>
                <a:highlight>
                  <a:srgbClr val="FFFF00"/>
                </a:highlight>
              </a:rPr>
              <a:t>Ask your provider about using HIV self-test kits to confirm on your own that you are still HIV negative.</a:t>
            </a:r>
          </a:p>
        </p:txBody>
      </p:sp>
      <p:pic>
        <p:nvPicPr>
          <p:cNvPr id="14" name="Graphic 13" descr="Care with solid fill">
            <a:extLst>
              <a:ext uri="{FF2B5EF4-FFF2-40B4-BE49-F238E27FC236}">
                <a16:creationId xmlns:a16="http://schemas.microsoft.com/office/drawing/2014/main" id="{21545AF6-754E-F082-3FAB-D8EE8047D1F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035730" y="5046541"/>
            <a:ext cx="667671" cy="667671"/>
          </a:xfrm>
          <a:prstGeom prst="rect">
            <a:avLst/>
          </a:prstGeom>
        </p:spPr>
      </p:pic>
      <p:sp>
        <p:nvSpPr>
          <p:cNvPr id="17" name="TextBox 16">
            <a:extLst>
              <a:ext uri="{FF2B5EF4-FFF2-40B4-BE49-F238E27FC236}">
                <a16:creationId xmlns:a16="http://schemas.microsoft.com/office/drawing/2014/main" id="{0392B89A-ACCC-D808-F3D4-054DDC0B0154}"/>
              </a:ext>
            </a:extLst>
          </p:cNvPr>
          <p:cNvSpPr txBox="1"/>
          <p:nvPr/>
        </p:nvSpPr>
        <p:spPr>
          <a:xfrm>
            <a:off x="9880045" y="6998640"/>
            <a:ext cx="468585" cy="369332"/>
          </a:xfrm>
          <a:prstGeom prst="rect">
            <a:avLst/>
          </a:prstGeom>
          <a:noFill/>
        </p:spPr>
        <p:txBody>
          <a:bodyPr wrap="square" rtlCol="0">
            <a:spAutoFit/>
          </a:bodyPr>
          <a:lstStyle/>
          <a:p>
            <a:r>
              <a:rPr lang="en-US" b="1" dirty="0">
                <a:solidFill>
                  <a:schemeClr val="accent2"/>
                </a:solidFill>
                <a:latin typeface="+mj-lt"/>
              </a:rPr>
              <a:t>2</a:t>
            </a:r>
          </a:p>
        </p:txBody>
      </p:sp>
      <p:sp>
        <p:nvSpPr>
          <p:cNvPr id="19" name="TextBox 18">
            <a:extLst>
              <a:ext uri="{FF2B5EF4-FFF2-40B4-BE49-F238E27FC236}">
                <a16:creationId xmlns:a16="http://schemas.microsoft.com/office/drawing/2014/main" id="{A519EF8A-3400-363B-9451-8D2C593F3B7D}"/>
              </a:ext>
            </a:extLst>
          </p:cNvPr>
          <p:cNvSpPr txBox="1"/>
          <p:nvPr/>
        </p:nvSpPr>
        <p:spPr>
          <a:xfrm>
            <a:off x="935040" y="5473222"/>
            <a:ext cx="4736619" cy="1461939"/>
          </a:xfrm>
          <a:prstGeom prst="rect">
            <a:avLst/>
          </a:prstGeom>
          <a:noFill/>
        </p:spPr>
        <p:txBody>
          <a:bodyPr wrap="square">
            <a:spAutoFit/>
          </a:bodyPr>
          <a:lstStyle/>
          <a:p>
            <a:pPr marL="542493">
              <a:spcAft>
                <a:spcPts val="600"/>
              </a:spcAft>
            </a:pPr>
            <a:r>
              <a:rPr lang="en-US" sz="2000" b="1" dirty="0">
                <a:solidFill>
                  <a:schemeClr val="accent2"/>
                </a:solidFill>
                <a:latin typeface="+mj-lt"/>
              </a:rPr>
              <a:t>How does PrEP differ from PEP?</a:t>
            </a:r>
          </a:p>
          <a:p>
            <a:r>
              <a:rPr lang="en-US" sz="1600" dirty="0">
                <a:solidFill>
                  <a:schemeClr val="tx2"/>
                </a:solidFill>
                <a:latin typeface="+mj-lt"/>
              </a:rPr>
              <a:t>PrEP is used before exposure to HIV. </a:t>
            </a:r>
            <a:r>
              <a:rPr lang="en-US" sz="1600" dirty="0">
                <a:solidFill>
                  <a:schemeClr val="tx2"/>
                </a:solidFill>
                <a:latin typeface="+mn-lt"/>
              </a:rPr>
              <a:t>PEP is a prevention strategy to reduce the risk of HIV after exposure to</a:t>
            </a:r>
            <a:r>
              <a:rPr lang="en-US" sz="1600" dirty="0">
                <a:effectLst/>
                <a:latin typeface="+mn-lt"/>
                <a:ea typeface="Aptos" panose="020B0004020202020204" pitchFamily="34" charset="0"/>
                <a:cs typeface="Arial" panose="020B0604020202020204" pitchFamily="34" charset="0"/>
              </a:rPr>
              <a:t> </a:t>
            </a:r>
            <a:r>
              <a:rPr lang="en-US" sz="1600" dirty="0">
                <a:solidFill>
                  <a:schemeClr val="tx2"/>
                </a:solidFill>
                <a:latin typeface="+mn-lt"/>
              </a:rPr>
              <a:t>HIV</a:t>
            </a:r>
            <a:r>
              <a:rPr lang="en-US" sz="1600" dirty="0">
                <a:solidFill>
                  <a:schemeClr val="tx2"/>
                </a:solidFill>
                <a:latin typeface="+mj-lt"/>
              </a:rPr>
              <a:t>. </a:t>
            </a:r>
            <a:r>
              <a:rPr lang="en-US" sz="1600" dirty="0">
                <a:solidFill>
                  <a:schemeClr val="accent1"/>
                </a:solidFill>
                <a:latin typeface="+mj-lt"/>
              </a:rPr>
              <a:t>(Refer to page 15 for more information.)</a:t>
            </a:r>
          </a:p>
        </p:txBody>
      </p:sp>
      <p:pic>
        <p:nvPicPr>
          <p:cNvPr id="23" name="Graphic 22" descr="Medicine with solid fill">
            <a:extLst>
              <a:ext uri="{FF2B5EF4-FFF2-40B4-BE49-F238E27FC236}">
                <a16:creationId xmlns:a16="http://schemas.microsoft.com/office/drawing/2014/main" id="{0899CAE3-1781-9943-C6B4-BD71E9B3F27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08438" y="5156000"/>
            <a:ext cx="669363" cy="669363"/>
          </a:xfrm>
          <a:prstGeom prst="rect">
            <a:avLst/>
          </a:prstGeom>
        </p:spPr>
      </p:pic>
      <p:pic>
        <p:nvPicPr>
          <p:cNvPr id="11" name="Picture 4" descr="vial and needle vaccine injection medication">
            <a:extLst>
              <a:ext uri="{FF2B5EF4-FFF2-40B4-BE49-F238E27FC236}">
                <a16:creationId xmlns:a16="http://schemas.microsoft.com/office/drawing/2014/main" id="{5FB6F29B-0799-81CE-2F89-5ADA98E25B10}"/>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a:stretch/>
        </p:blipFill>
        <p:spPr bwMode="auto">
          <a:xfrm rot="5400000">
            <a:off x="7746856" y="2549242"/>
            <a:ext cx="2438893" cy="182655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D0B9399-399F-9A79-3586-E999B4EEF86E}"/>
              </a:ext>
            </a:extLst>
          </p:cNvPr>
          <p:cNvSpPr txBox="1"/>
          <p:nvPr/>
        </p:nvSpPr>
        <p:spPr>
          <a:xfrm>
            <a:off x="6803983" y="1980002"/>
            <a:ext cx="2516857" cy="443198"/>
          </a:xfrm>
          <a:prstGeom prst="rect">
            <a:avLst/>
          </a:prstGeom>
          <a:noFill/>
        </p:spPr>
        <p:txBody>
          <a:bodyPr wrap="square">
            <a:spAutoFit/>
          </a:bodyPr>
          <a:lstStyle/>
          <a:p>
            <a:pPr algn="l">
              <a:lnSpc>
                <a:spcPct val="95000"/>
              </a:lnSpc>
            </a:pPr>
            <a:r>
              <a:rPr lang="en-US" sz="1200" i="1" kern="100" dirty="0">
                <a:highlight>
                  <a:srgbClr val="FFFF00"/>
                </a:highlight>
                <a:latin typeface="+mj-lt"/>
                <a:cs typeface="Arial" panose="020B0604020202020204" pitchFamily="34" charset="0"/>
              </a:rPr>
              <a:t>[Delete photos of products that are not yet available in your country.]</a:t>
            </a:r>
            <a:endParaRPr lang="en-US" sz="1200" i="1" dirty="0">
              <a:highlight>
                <a:srgbClr val="FFFF00"/>
              </a:highlight>
              <a:latin typeface="+mj-lt"/>
              <a:cs typeface="Arial"/>
            </a:endParaRPr>
          </a:p>
        </p:txBody>
      </p:sp>
    </p:spTree>
    <p:extLst>
      <p:ext uri="{BB962C8B-B14F-4D97-AF65-F5344CB8AC3E}">
        <p14:creationId xmlns:p14="http://schemas.microsoft.com/office/powerpoint/2010/main" val="3637618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5C10927-1936-7251-31D8-6F90873569A7}"/>
              </a:ext>
            </a:extLst>
          </p:cNvPr>
          <p:cNvGraphicFramePr>
            <a:graphicFrameLocks noGrp="1"/>
          </p:cNvGraphicFramePr>
          <p:nvPr>
            <p:extLst>
              <p:ext uri="{D42A27DB-BD31-4B8C-83A1-F6EECF244321}">
                <p14:modId xmlns:p14="http://schemas.microsoft.com/office/powerpoint/2010/main" val="2533809895"/>
              </p:ext>
            </p:extLst>
          </p:nvPr>
        </p:nvGraphicFramePr>
        <p:xfrm>
          <a:off x="779971" y="1202718"/>
          <a:ext cx="9133105" cy="5695570"/>
        </p:xfrm>
        <a:graphic>
          <a:graphicData uri="http://schemas.openxmlformats.org/drawingml/2006/table">
            <a:tbl>
              <a:tblPr firstRow="1" firstCol="1">
                <a:tableStyleId>{F5AB1C69-6EDB-4FF4-983F-18BD219EF322}</a:tableStyleId>
              </a:tblPr>
              <a:tblGrid>
                <a:gridCol w="985034">
                  <a:extLst>
                    <a:ext uri="{9D8B030D-6E8A-4147-A177-3AD203B41FA5}">
                      <a16:colId xmlns:a16="http://schemas.microsoft.com/office/drawing/2014/main" val="1047552400"/>
                    </a:ext>
                  </a:extLst>
                </a:gridCol>
                <a:gridCol w="1775637">
                  <a:extLst>
                    <a:ext uri="{9D8B030D-6E8A-4147-A177-3AD203B41FA5}">
                      <a16:colId xmlns:a16="http://schemas.microsoft.com/office/drawing/2014/main" val="1038264120"/>
                    </a:ext>
                  </a:extLst>
                </a:gridCol>
                <a:gridCol w="1743739">
                  <a:extLst>
                    <a:ext uri="{9D8B030D-6E8A-4147-A177-3AD203B41FA5}">
                      <a16:colId xmlns:a16="http://schemas.microsoft.com/office/drawing/2014/main" val="2905348091"/>
                    </a:ext>
                  </a:extLst>
                </a:gridCol>
                <a:gridCol w="2371061">
                  <a:extLst>
                    <a:ext uri="{9D8B030D-6E8A-4147-A177-3AD203B41FA5}">
                      <a16:colId xmlns:a16="http://schemas.microsoft.com/office/drawing/2014/main" val="2790889547"/>
                    </a:ext>
                  </a:extLst>
                </a:gridCol>
                <a:gridCol w="2257634">
                  <a:extLst>
                    <a:ext uri="{9D8B030D-6E8A-4147-A177-3AD203B41FA5}">
                      <a16:colId xmlns:a16="http://schemas.microsoft.com/office/drawing/2014/main" val="2354859929"/>
                    </a:ext>
                  </a:extLst>
                </a:gridCol>
              </a:tblGrid>
              <a:tr h="535306">
                <a:tc>
                  <a:txBody>
                    <a:bodyPr/>
                    <a:lstStyle/>
                    <a:p>
                      <a:pPr>
                        <a:lnSpc>
                          <a:spcPct val="95000"/>
                        </a:lnSpc>
                        <a:spcAft>
                          <a:spcPts val="0"/>
                        </a:spcAft>
                      </a:pPr>
                      <a:r>
                        <a:rPr lang="en-US" sz="1200" kern="100" dirty="0">
                          <a:effectLst/>
                          <a:latin typeface="+mj-lt"/>
                        </a:rPr>
                        <a:t> </a:t>
                      </a:r>
                      <a:endParaRPr lang="en-BW" sz="1200" kern="100" dirty="0">
                        <a:effectLst/>
                        <a:latin typeface="+mj-lt"/>
                        <a:ea typeface="Aptos" panose="020B0004020202020204" pitchFamily="34" charset="0"/>
                        <a:cs typeface="Arial" panose="020B0604020202020204" pitchFamily="34" charset="0"/>
                      </a:endParaRPr>
                    </a:p>
                  </a:txBody>
                  <a:tcPr marR="45720" marT="91440" marB="91440" anchor="ctr">
                    <a:lnL w="12700" cmpd="sng">
                      <a:noFill/>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2">
                  <a:txBody>
                    <a:bodyPr/>
                    <a:lstStyle/>
                    <a:p>
                      <a:pPr algn="ctr">
                        <a:lnSpc>
                          <a:spcPct val="95000"/>
                        </a:lnSpc>
                        <a:spcAft>
                          <a:spcPts val="0"/>
                        </a:spcAft>
                      </a:pPr>
                      <a:r>
                        <a:rPr lang="en-US" sz="1400" kern="100" dirty="0">
                          <a:effectLst/>
                          <a:latin typeface="+mj-lt"/>
                        </a:rPr>
                        <a:t>Oral </a:t>
                      </a:r>
                      <a:r>
                        <a:rPr lang="en-US" sz="1400" kern="100" dirty="0" err="1">
                          <a:effectLst/>
                          <a:latin typeface="+mj-lt"/>
                        </a:rPr>
                        <a:t>PrEP</a:t>
                      </a:r>
                      <a:r>
                        <a:rPr lang="en-US" sz="1400" kern="100" dirty="0">
                          <a:effectLst/>
                          <a:latin typeface="+mj-lt"/>
                        </a:rPr>
                        <a:t> </a:t>
                      </a:r>
                      <a:endParaRPr lang="en-BW" sz="14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lang="en-BW"/>
                    </a:p>
                  </a:txBody>
                  <a:tcPr/>
                </a:tc>
                <a:tc>
                  <a:txBody>
                    <a:bodyPr/>
                    <a:lstStyle/>
                    <a:p>
                      <a:pPr algn="ctr">
                        <a:lnSpc>
                          <a:spcPct val="95000"/>
                        </a:lnSpc>
                        <a:spcAft>
                          <a:spcPts val="0"/>
                        </a:spcAft>
                      </a:pPr>
                      <a:r>
                        <a:rPr lang="en-US" sz="1400" kern="100" dirty="0">
                          <a:effectLst/>
                          <a:latin typeface="+mj-lt"/>
                        </a:rPr>
                        <a:t>      CAB PrEP</a:t>
                      </a:r>
                      <a:endParaRPr lang="en-BW" sz="14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lnSpc>
                          <a:spcPct val="95000"/>
                        </a:lnSpc>
                        <a:spcAft>
                          <a:spcPts val="0"/>
                        </a:spcAft>
                      </a:pPr>
                      <a:r>
                        <a:rPr lang="en-US" sz="1400" kern="100" dirty="0">
                          <a:effectLst/>
                          <a:latin typeface="+mj-lt"/>
                        </a:rPr>
                        <a:t>    PrEP Ring</a:t>
                      </a:r>
                      <a:endParaRPr lang="en-BW" sz="14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940743742"/>
                  </a:ext>
                </a:extLst>
              </a:tr>
              <a:tr h="0">
                <a:tc>
                  <a:txBody>
                    <a:bodyPr/>
                    <a:lstStyle/>
                    <a:p>
                      <a:pPr>
                        <a:lnSpc>
                          <a:spcPct val="95000"/>
                        </a:lnSpc>
                        <a:spcAft>
                          <a:spcPts val="0"/>
                        </a:spcAft>
                      </a:pPr>
                      <a:r>
                        <a:rPr lang="en-US" sz="1200" kern="100" dirty="0">
                          <a:effectLst/>
                          <a:latin typeface="+mj-lt"/>
                          <a:ea typeface="Aptos" panose="020B0004020202020204" pitchFamily="34" charset="0"/>
                          <a:cs typeface="Arial" panose="020B0604020202020204" pitchFamily="34" charset="0"/>
                        </a:rPr>
                        <a:t>What is it?</a:t>
                      </a:r>
                      <a:endParaRPr lang="en-BW" sz="1200" kern="100" dirty="0">
                        <a:effectLst/>
                        <a:latin typeface="+mj-lt"/>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lvl="0" indent="0" algn="l" rtl="0">
                        <a:lnSpc>
                          <a:spcPct val="95000"/>
                        </a:lnSpc>
                        <a:spcBef>
                          <a:spcPts val="0"/>
                        </a:spcBef>
                        <a:spcAft>
                          <a:spcPts val="0"/>
                        </a:spcAft>
                        <a:buNone/>
                      </a:pPr>
                      <a:r>
                        <a:rPr lang="en-US" sz="1200" b="0" u="none" strike="noStrike" cap="none" dirty="0">
                          <a:solidFill>
                            <a:schemeClr val="tx1"/>
                          </a:solidFill>
                          <a:latin typeface="+mn-lt"/>
                          <a:ea typeface="+mn-ea"/>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rPr>
                        <a:t>A dosing regimen for most groups of people with sexual or injecting exposure</a:t>
                      </a:r>
                      <a:endParaRPr lang="en-US" sz="1200" b="0" u="none" strike="noStrike" cap="none" dirty="0">
                        <a:solidFill>
                          <a:schemeClr val="tx1"/>
                        </a:solidFill>
                        <a:latin typeface="+mn-lt"/>
                        <a:ea typeface="+mn-ea"/>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10"/>
                          </a:ext>
                        </a:extLst>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rtl="0">
                        <a:lnSpc>
                          <a:spcPct val="95000"/>
                        </a:lnSpc>
                        <a:spcBef>
                          <a:spcPts val="0"/>
                        </a:spcBef>
                        <a:spcAft>
                          <a:spcPts val="0"/>
                        </a:spcAft>
                        <a:buClr>
                          <a:schemeClr val="lt1"/>
                        </a:buClr>
                        <a:buSzPts val="1800"/>
                        <a:buFont typeface="Arial"/>
                        <a:buNone/>
                      </a:pPr>
                      <a:r>
                        <a:rPr lang="en-US" sz="1200" b="0" u="none" strike="noStrike" cap="none" dirty="0">
                          <a:solidFill>
                            <a:schemeClr val="tx1"/>
                          </a:solidFill>
                          <a:latin typeface="+mn-lt"/>
                          <a:ea typeface="+mn-ea"/>
                          <a:cs typeface="Arial"/>
                          <a:sym typeface="Arial"/>
                        </a:rPr>
                        <a:t>A dosing regimen for people assigned male at birth with sexual exposure and not taking gender-affirming hormones</a:t>
                      </a:r>
                      <a:endParaRPr lang="en-US" sz="1200" b="1" u="none" strike="noStrike" cap="none" dirty="0">
                        <a:solidFill>
                          <a:schemeClr val="tx1"/>
                        </a:solidFill>
                        <a:highlight>
                          <a:srgbClr val="00FF00"/>
                        </a:highlight>
                        <a:latin typeface="+mn-lt"/>
                        <a:ea typeface="+mn-ea"/>
                        <a:cs typeface="Arial"/>
                        <a:sym typeface="Arial"/>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1108253" rtl="0" eaLnBrk="1" fontAlgn="auto" latinLnBrk="0" hangingPunct="1">
                        <a:lnSpc>
                          <a:spcPct val="95000"/>
                        </a:lnSpc>
                        <a:spcBef>
                          <a:spcPts val="0"/>
                        </a:spcBef>
                        <a:spcAft>
                          <a:spcPts val="0"/>
                        </a:spcAft>
                        <a:buClrTx/>
                        <a:buSzTx/>
                        <a:buFontTx/>
                        <a:buNone/>
                        <a:tabLst/>
                        <a:defRPr/>
                      </a:pPr>
                      <a:r>
                        <a:rPr lang="en-US" sz="1200" b="0" kern="100" dirty="0">
                          <a:solidFill>
                            <a:schemeClr val="tx1"/>
                          </a:solidFill>
                          <a:effectLst/>
                          <a:latin typeface="+mj-lt"/>
                          <a:ea typeface="Aptos" panose="020B0004020202020204" pitchFamily="34" charset="0"/>
                          <a:cs typeface="Arial" panose="020B0604020202020204" pitchFamily="34" charset="0"/>
                        </a:rPr>
                        <a:t>An injectable form of PrEP that is given once a month for 2 months, and then once every 2 months thereafter for people with sexual exposure</a:t>
                      </a:r>
                      <a:endParaRPr lang="en-BW" sz="1200" b="0" kern="100" dirty="0">
                        <a:solidFill>
                          <a:schemeClr val="tx1"/>
                        </a:solidFill>
                        <a:effectLst/>
                        <a:latin typeface="+mj-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l" defTabSz="1108253" rtl="0" eaLnBrk="1" fontAlgn="auto" latinLnBrk="0" hangingPunct="1">
                        <a:lnSpc>
                          <a:spcPct val="95000"/>
                        </a:lnSpc>
                        <a:spcBef>
                          <a:spcPts val="0"/>
                        </a:spcBef>
                        <a:spcAft>
                          <a:spcPts val="0"/>
                        </a:spcAft>
                        <a:buClrTx/>
                        <a:buSzTx/>
                        <a:buFontTx/>
                        <a:buNone/>
                        <a:tabLst/>
                        <a:defRPr/>
                      </a:pPr>
                      <a:r>
                        <a:rPr lang="en-US" sz="1200" b="0" kern="100" dirty="0">
                          <a:solidFill>
                            <a:schemeClr val="tx1"/>
                          </a:solidFill>
                          <a:effectLst/>
                          <a:latin typeface="+mj-lt"/>
                          <a:ea typeface="Aptos" panose="020B0004020202020204" pitchFamily="34" charset="0"/>
                          <a:cs typeface="Arial" panose="020B0604020202020204" pitchFamily="34" charset="0"/>
                        </a:rPr>
                        <a:t>A flexible silicone ring that is inserted in the vagina and replaced every month for people assigned female at birth with vaginal sexual exposure</a:t>
                      </a:r>
                      <a:endParaRPr lang="en-BW" sz="1200" b="0" kern="100" dirty="0">
                        <a:solidFill>
                          <a:schemeClr val="tx1"/>
                        </a:solidFill>
                        <a:effectLst/>
                        <a:latin typeface="+mj-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688978734"/>
                  </a:ext>
                </a:extLst>
              </a:tr>
              <a:tr h="856680">
                <a:tc>
                  <a:txBody>
                    <a:bodyPr/>
                    <a:lstStyle/>
                    <a:p>
                      <a:pPr>
                        <a:lnSpc>
                          <a:spcPct val="95000"/>
                        </a:lnSpc>
                        <a:spcAft>
                          <a:spcPts val="0"/>
                        </a:spcAft>
                      </a:pPr>
                      <a:r>
                        <a:rPr lang="en-US" sz="1200" kern="100" dirty="0">
                          <a:effectLst/>
                          <a:latin typeface="+mj-lt"/>
                        </a:rPr>
                        <a:t>Who can use it?</a:t>
                      </a:r>
                      <a:endParaRPr lang="en-BW" sz="1200" kern="100" dirty="0">
                        <a:effectLst/>
                        <a:latin typeface="+mj-lt"/>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171450" marR="0" lvl="0" indent="-171450" algn="l" rtl="0">
                        <a:lnSpc>
                          <a:spcPct val="95000"/>
                        </a:lnSpc>
                        <a:spcBef>
                          <a:spcPts val="0"/>
                        </a:spcBef>
                        <a:spcAft>
                          <a:spcPts val="0"/>
                        </a:spcAft>
                        <a:buFont typeface="Arial" panose="020B0604020202020204" pitchFamily="34" charset="0"/>
                        <a:buChar char="•"/>
                      </a:pPr>
                      <a:r>
                        <a:rPr lang="en-US" sz="1200" b="0" u="none" strike="noStrike" cap="none" dirty="0">
                          <a:highlight>
                            <a:srgbClr val="FFFF00"/>
                          </a:highlight>
                          <a:latin typeface="+mn-lt"/>
                          <a:ea typeface="Arial"/>
                          <a:cs typeface="Arial"/>
                          <a:sym typeface="Arial"/>
                        </a:rPr>
                        <a:t>Cisgender women</a:t>
                      </a:r>
                    </a:p>
                    <a:p>
                      <a:pPr marL="171450" marR="0" lvl="0" indent="-171450" algn="l" rtl="0">
                        <a:lnSpc>
                          <a:spcPct val="95000"/>
                        </a:lnSpc>
                        <a:spcBef>
                          <a:spcPts val="600"/>
                        </a:spcBef>
                        <a:spcAft>
                          <a:spcPts val="0"/>
                        </a:spcAft>
                        <a:buFont typeface="Arial" panose="020B0604020202020204" pitchFamily="34" charset="0"/>
                        <a:buChar char="•"/>
                      </a:pPr>
                      <a:r>
                        <a:rPr lang="en-US" sz="1200" b="0" u="none" strike="noStrike" cap="none" dirty="0">
                          <a:highlight>
                            <a:srgbClr val="FFFF00"/>
                          </a:highlight>
                          <a:latin typeface="+mn-lt"/>
                          <a:ea typeface="Arial"/>
                          <a:cs typeface="Arial"/>
                          <a:sym typeface="Arial"/>
                        </a:rPr>
                        <a:t>Trans and gender diverse people assigned female at birth (including transgender men)</a:t>
                      </a:r>
                    </a:p>
                    <a:p>
                      <a:pPr marL="171450" marR="0" lvl="0" indent="-171450" algn="l" rtl="0">
                        <a:lnSpc>
                          <a:spcPct val="95000"/>
                        </a:lnSpc>
                        <a:spcBef>
                          <a:spcPts val="600"/>
                        </a:spcBef>
                        <a:spcAft>
                          <a:spcPts val="0"/>
                        </a:spcAft>
                        <a:buFont typeface="Arial" panose="020B0604020202020204" pitchFamily="34" charset="0"/>
                        <a:buChar char="•"/>
                      </a:pPr>
                      <a:r>
                        <a:rPr lang="en-US" sz="1200" b="0" u="none" strike="noStrike" cap="none" dirty="0">
                          <a:highlight>
                            <a:srgbClr val="FFFF00"/>
                          </a:highlight>
                          <a:latin typeface="+mn-lt"/>
                          <a:ea typeface="Arial"/>
                          <a:cs typeface="Arial"/>
                          <a:sym typeface="Arial"/>
                        </a:rPr>
                        <a:t>Trans and gender diverse people assigned male at birth (including transgender women) taking gender-affirming hormones</a:t>
                      </a:r>
                    </a:p>
                    <a:p>
                      <a:pPr marL="171450" marR="0" lvl="0" indent="-171450" algn="l" rtl="0">
                        <a:lnSpc>
                          <a:spcPct val="95000"/>
                        </a:lnSpc>
                        <a:spcBef>
                          <a:spcPts val="600"/>
                        </a:spcBef>
                        <a:spcAft>
                          <a:spcPts val="0"/>
                        </a:spcAft>
                        <a:buFont typeface="Arial" panose="020B0604020202020204" pitchFamily="34" charset="0"/>
                        <a:buChar char="•"/>
                      </a:pPr>
                      <a:r>
                        <a:rPr lang="en-US" sz="1200" b="0" u="none" strike="noStrike" cap="none" dirty="0">
                          <a:highlight>
                            <a:srgbClr val="FFFF00"/>
                          </a:highlight>
                          <a:latin typeface="+mn-lt"/>
                          <a:ea typeface="Arial"/>
                          <a:cs typeface="Arial"/>
                          <a:sym typeface="Arial"/>
                        </a:rPr>
                        <a:t>People using oral </a:t>
                      </a:r>
                      <a:r>
                        <a:rPr lang="en-US" sz="1200" b="0" u="none" strike="noStrike" cap="none" dirty="0" err="1">
                          <a:highlight>
                            <a:srgbClr val="FFFF00"/>
                          </a:highlight>
                          <a:latin typeface="+mn-lt"/>
                          <a:ea typeface="Arial"/>
                          <a:cs typeface="Arial"/>
                          <a:sym typeface="Arial"/>
                        </a:rPr>
                        <a:t>PrEP</a:t>
                      </a:r>
                      <a:r>
                        <a:rPr lang="en-US" sz="1200" b="0" u="none" strike="noStrike" cap="none" dirty="0">
                          <a:highlight>
                            <a:srgbClr val="FFFF00"/>
                          </a:highlight>
                          <a:latin typeface="+mn-lt"/>
                          <a:ea typeface="Arial"/>
                          <a:cs typeface="Arial"/>
                          <a:sym typeface="Arial"/>
                        </a:rPr>
                        <a:t> to prevent HIV acquisition from injecting practices</a:t>
                      </a: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71450" indent="-171450">
                        <a:lnSpc>
                          <a:spcPct val="95000"/>
                        </a:lnSpc>
                        <a:spcAft>
                          <a:spcPts val="0"/>
                        </a:spcAft>
                        <a:buFont typeface="Arial" panose="020B0604020202020204" pitchFamily="34" charset="0"/>
                        <a:buChar char="•"/>
                      </a:pPr>
                      <a:r>
                        <a:rPr lang="en-US" sz="1200" u="none" kern="100" dirty="0">
                          <a:effectLst/>
                          <a:highlight>
                            <a:srgbClr val="FFFF00"/>
                          </a:highlight>
                          <a:latin typeface="+mj-lt"/>
                          <a:ea typeface="Aptos" panose="020B0004020202020204" pitchFamily="34" charset="0"/>
                          <a:cs typeface="Arial" panose="020B0604020202020204" pitchFamily="34" charset="0"/>
                        </a:rPr>
                        <a:t>Cisgender men (including men who have sex with men and men who have sex with women) with sexual exposure to HIV</a:t>
                      </a:r>
                    </a:p>
                    <a:p>
                      <a:pPr marL="171450" indent="-171450">
                        <a:lnSpc>
                          <a:spcPct val="95000"/>
                        </a:lnSpc>
                        <a:spcBef>
                          <a:spcPts val="600"/>
                        </a:spcBef>
                        <a:spcAft>
                          <a:spcPts val="0"/>
                        </a:spcAft>
                        <a:buFont typeface="Arial" panose="020B0604020202020204" pitchFamily="34" charset="0"/>
                        <a:buChar char="•"/>
                      </a:pPr>
                      <a:r>
                        <a:rPr lang="en-US" sz="1200" u="none" kern="100" dirty="0">
                          <a:effectLst/>
                          <a:highlight>
                            <a:srgbClr val="FFFF00"/>
                          </a:highlight>
                          <a:latin typeface="+mj-lt"/>
                          <a:ea typeface="Aptos" panose="020B0004020202020204" pitchFamily="34" charset="0"/>
                          <a:cs typeface="Arial" panose="020B0604020202020204" pitchFamily="34" charset="0"/>
                        </a:rPr>
                        <a:t>Trans and gender diverse people assigned male at birth (including transgender women) who are not taking gender-affirming hormones and with sexual exposure to HIV</a:t>
                      </a:r>
                    </a:p>
                    <a:p>
                      <a:pPr>
                        <a:lnSpc>
                          <a:spcPct val="95000"/>
                        </a:lnSpc>
                        <a:spcAft>
                          <a:spcPts val="0"/>
                        </a:spcAft>
                      </a:pPr>
                      <a:endParaRPr lang="en-BW" sz="1200" u="sng" kern="100" dirty="0">
                        <a:effectLst/>
                        <a:highlight>
                          <a:srgbClr val="FFFF00"/>
                        </a:highlight>
                        <a:latin typeface="+mj-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71450" indent="-171450" algn="l" defTabSz="802375" rtl="0" eaLnBrk="1" latinLnBrk="0" hangingPunct="1">
                        <a:lnSpc>
                          <a:spcPct val="95000"/>
                        </a:lnSpc>
                        <a:spcAft>
                          <a:spcPts val="0"/>
                        </a:spcAft>
                        <a:buFont typeface="Arial" panose="020B0604020202020204" pitchFamily="34" charset="0"/>
                        <a:buChar char="•"/>
                      </a:pPr>
                      <a:r>
                        <a:rPr lang="en-US" sz="1200" u="none" kern="100" dirty="0">
                          <a:solidFill>
                            <a:schemeClr val="dk1"/>
                          </a:solidFill>
                          <a:effectLst/>
                          <a:highlight>
                            <a:srgbClr val="FFFF00"/>
                          </a:highlight>
                          <a:latin typeface="+mj-lt"/>
                          <a:cs typeface="Arial" panose="020B0604020202020204" pitchFamily="34" charset="0"/>
                        </a:rPr>
                        <a:t>Cisgender men</a:t>
                      </a:r>
                    </a:p>
                    <a:p>
                      <a:pPr marL="171450" indent="-171450" algn="l" defTabSz="802375" rtl="0" eaLnBrk="1" latinLnBrk="0" hangingPunct="1">
                        <a:lnSpc>
                          <a:spcPct val="95000"/>
                        </a:lnSpc>
                        <a:spcBef>
                          <a:spcPts val="600"/>
                        </a:spcBef>
                        <a:spcAft>
                          <a:spcPts val="0"/>
                        </a:spcAft>
                        <a:buFont typeface="Arial" panose="020B0604020202020204" pitchFamily="34" charset="0"/>
                        <a:buChar char="•"/>
                      </a:pPr>
                      <a:r>
                        <a:rPr lang="en-US" sz="1200" u="none" kern="100" dirty="0">
                          <a:solidFill>
                            <a:schemeClr val="dk1"/>
                          </a:solidFill>
                          <a:effectLst/>
                          <a:highlight>
                            <a:srgbClr val="FFFF00"/>
                          </a:highlight>
                          <a:latin typeface="+mj-lt"/>
                          <a:cs typeface="Arial" panose="020B0604020202020204" pitchFamily="34" charset="0"/>
                        </a:rPr>
                        <a:t>Men who have sex with men </a:t>
                      </a:r>
                    </a:p>
                    <a:p>
                      <a:pPr marL="171450" indent="-171450" algn="l" defTabSz="802375" rtl="0" eaLnBrk="1" latinLnBrk="0" hangingPunct="1">
                        <a:lnSpc>
                          <a:spcPct val="95000"/>
                        </a:lnSpc>
                        <a:spcBef>
                          <a:spcPts val="600"/>
                        </a:spcBef>
                        <a:spcAft>
                          <a:spcPts val="0"/>
                        </a:spcAft>
                        <a:buFont typeface="Arial" panose="020B0604020202020204" pitchFamily="34" charset="0"/>
                        <a:buChar char="•"/>
                      </a:pPr>
                      <a:r>
                        <a:rPr lang="en-US" sz="1200" u="none" kern="100" dirty="0">
                          <a:solidFill>
                            <a:schemeClr val="dk1"/>
                          </a:solidFill>
                          <a:effectLst/>
                          <a:highlight>
                            <a:srgbClr val="FFFF00"/>
                          </a:highlight>
                          <a:latin typeface="+mj-lt"/>
                          <a:cs typeface="Arial" panose="020B0604020202020204" pitchFamily="34" charset="0"/>
                        </a:rPr>
                        <a:t>Trans and gender diverse people assigned male at birth (including transgender women) (Data is limited for interactions between gender-affirming hormones and CAB </a:t>
                      </a:r>
                      <a:r>
                        <a:rPr lang="en-US" sz="1200" u="none" kern="100" dirty="0" err="1">
                          <a:solidFill>
                            <a:schemeClr val="dk1"/>
                          </a:solidFill>
                          <a:effectLst/>
                          <a:highlight>
                            <a:srgbClr val="FFFF00"/>
                          </a:highlight>
                          <a:latin typeface="+mj-lt"/>
                          <a:cs typeface="Arial" panose="020B0604020202020204" pitchFamily="34" charset="0"/>
                        </a:rPr>
                        <a:t>PrEP</a:t>
                      </a:r>
                      <a:r>
                        <a:rPr lang="en-US" sz="1200" u="none" kern="100" dirty="0">
                          <a:solidFill>
                            <a:schemeClr val="dk1"/>
                          </a:solidFill>
                          <a:effectLst/>
                          <a:highlight>
                            <a:srgbClr val="FFFF00"/>
                          </a:highlight>
                          <a:latin typeface="+mj-lt"/>
                          <a:cs typeface="Arial" panose="020B0604020202020204" pitchFamily="34" charset="0"/>
                        </a:rPr>
                        <a:t>)</a:t>
                      </a:r>
                    </a:p>
                    <a:p>
                      <a:pPr marL="171450" indent="-171450" algn="l" defTabSz="802375" rtl="0" eaLnBrk="1" latinLnBrk="0" hangingPunct="1">
                        <a:lnSpc>
                          <a:spcPct val="95000"/>
                        </a:lnSpc>
                        <a:spcBef>
                          <a:spcPts val="600"/>
                        </a:spcBef>
                        <a:spcAft>
                          <a:spcPts val="0"/>
                        </a:spcAft>
                        <a:buFont typeface="Arial" panose="020B0604020202020204" pitchFamily="34" charset="0"/>
                        <a:buChar char="•"/>
                      </a:pPr>
                      <a:r>
                        <a:rPr lang="en-US" sz="1200" u="none" kern="100" dirty="0">
                          <a:solidFill>
                            <a:schemeClr val="dk1"/>
                          </a:solidFill>
                          <a:effectLst/>
                          <a:highlight>
                            <a:srgbClr val="FFFF00"/>
                          </a:highlight>
                          <a:latin typeface="+mj-lt"/>
                          <a:cs typeface="Arial" panose="020B0604020202020204" pitchFamily="34" charset="0"/>
                        </a:rPr>
                        <a:t>Cisgender women </a:t>
                      </a:r>
                    </a:p>
                    <a:p>
                      <a:pPr marL="171450" indent="-171450" algn="l" defTabSz="802375" rtl="0" eaLnBrk="1" latinLnBrk="0" hangingPunct="1">
                        <a:lnSpc>
                          <a:spcPct val="95000"/>
                        </a:lnSpc>
                        <a:spcBef>
                          <a:spcPts val="600"/>
                        </a:spcBef>
                        <a:spcAft>
                          <a:spcPts val="0"/>
                        </a:spcAft>
                        <a:buFont typeface="Arial" panose="020B0604020202020204" pitchFamily="34" charset="0"/>
                        <a:buChar char="•"/>
                      </a:pPr>
                      <a:r>
                        <a:rPr lang="en-US" sz="1200" u="none" kern="100" dirty="0">
                          <a:solidFill>
                            <a:schemeClr val="dk1"/>
                          </a:solidFill>
                          <a:effectLst/>
                          <a:highlight>
                            <a:srgbClr val="FFFF00"/>
                          </a:highlight>
                          <a:latin typeface="+mj-lt"/>
                          <a:cs typeface="Arial" panose="020B0604020202020204" pitchFamily="34" charset="0"/>
                        </a:rPr>
                        <a:t>Trans and gender diverse people assigned female at birth (including transgender men) (data is limited)</a:t>
                      </a:r>
                    </a:p>
                    <a:p>
                      <a:pPr marL="171450" indent="-171450" algn="l" defTabSz="802375" rtl="0" eaLnBrk="1" latinLnBrk="0" hangingPunct="1">
                        <a:lnSpc>
                          <a:spcPct val="95000"/>
                        </a:lnSpc>
                        <a:spcBef>
                          <a:spcPts val="600"/>
                        </a:spcBef>
                        <a:spcAft>
                          <a:spcPts val="0"/>
                        </a:spcAft>
                        <a:buFont typeface="Arial" panose="020B0604020202020204" pitchFamily="34" charset="0"/>
                        <a:buChar char="•"/>
                      </a:pPr>
                      <a:r>
                        <a:rPr lang="en-US" sz="1200" u="none" kern="100" dirty="0">
                          <a:solidFill>
                            <a:schemeClr val="dk1"/>
                          </a:solidFill>
                          <a:effectLst/>
                          <a:highlight>
                            <a:srgbClr val="FFFF00"/>
                          </a:highlight>
                          <a:latin typeface="+mj-lt"/>
                          <a:cs typeface="Arial" panose="020B0604020202020204" pitchFamily="34" charset="0"/>
                        </a:rPr>
                        <a:t>People who inject drugs (data is limited)</a:t>
                      </a:r>
                      <a:endParaRPr lang="en-BW" sz="1200" u="none" kern="100" dirty="0">
                        <a:solidFill>
                          <a:schemeClr val="dk1"/>
                        </a:solidFill>
                        <a:effectLst/>
                        <a:highlight>
                          <a:srgbClr val="FFFF00"/>
                        </a:highlight>
                        <a:latin typeface="+mj-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171450" indent="-171450" algn="l" defTabSz="802375" rtl="0" eaLnBrk="1" latinLnBrk="0" hangingPunct="1">
                        <a:lnSpc>
                          <a:spcPct val="95000"/>
                        </a:lnSpc>
                        <a:spcAft>
                          <a:spcPts val="0"/>
                        </a:spcAft>
                        <a:buFont typeface="Arial" panose="020B0604020202020204" pitchFamily="34" charset="0"/>
                        <a:buChar char="•"/>
                      </a:pPr>
                      <a:r>
                        <a:rPr lang="en-US" sz="1200" u="none" kern="100" dirty="0">
                          <a:solidFill>
                            <a:schemeClr val="dk1"/>
                          </a:solidFill>
                          <a:effectLst/>
                          <a:highlight>
                            <a:srgbClr val="FFFF00"/>
                          </a:highlight>
                          <a:latin typeface="+mj-lt"/>
                          <a:ea typeface="Aptos" panose="020B0004020202020204" pitchFamily="34" charset="0"/>
                          <a:cs typeface="Arial" panose="020B0604020202020204" pitchFamily="34" charset="0"/>
                        </a:rPr>
                        <a:t>Cisgender women</a:t>
                      </a:r>
                    </a:p>
                    <a:p>
                      <a:pPr marL="171450" indent="-171450" algn="l" defTabSz="802375" rtl="0" eaLnBrk="1" latinLnBrk="0" hangingPunct="1">
                        <a:lnSpc>
                          <a:spcPct val="95000"/>
                        </a:lnSpc>
                        <a:spcBef>
                          <a:spcPts val="600"/>
                        </a:spcBef>
                        <a:spcAft>
                          <a:spcPts val="0"/>
                        </a:spcAft>
                        <a:buFont typeface="Arial" panose="020B0604020202020204" pitchFamily="34" charset="0"/>
                        <a:buChar char="•"/>
                      </a:pPr>
                      <a:r>
                        <a:rPr lang="en-US" sz="1200" u="none" kern="100" dirty="0">
                          <a:solidFill>
                            <a:schemeClr val="dk1"/>
                          </a:solidFill>
                          <a:effectLst/>
                          <a:highlight>
                            <a:srgbClr val="FFFF00"/>
                          </a:highlight>
                          <a:latin typeface="+mj-lt"/>
                          <a:ea typeface="Aptos" panose="020B0004020202020204" pitchFamily="34" charset="0"/>
                          <a:cs typeface="Arial" panose="020B0604020202020204" pitchFamily="34" charset="0"/>
                        </a:rPr>
                        <a:t>Trans and gender-diverse people assigned female at birth (evidence is not available for people with neovaginas; data is limited for interactions with gender affirming hormones and the </a:t>
                      </a:r>
                      <a:r>
                        <a:rPr lang="en-US" sz="1200" u="none" kern="100" dirty="0" err="1">
                          <a:solidFill>
                            <a:schemeClr val="dk1"/>
                          </a:solidFill>
                          <a:effectLst/>
                          <a:highlight>
                            <a:srgbClr val="FFFF00"/>
                          </a:highlight>
                          <a:latin typeface="+mj-lt"/>
                          <a:ea typeface="Aptos" panose="020B0004020202020204" pitchFamily="34" charset="0"/>
                          <a:cs typeface="Arial" panose="020B0604020202020204" pitchFamily="34" charset="0"/>
                        </a:rPr>
                        <a:t>PrEP</a:t>
                      </a:r>
                      <a:r>
                        <a:rPr lang="en-US" sz="1200" u="none" kern="100" dirty="0">
                          <a:solidFill>
                            <a:schemeClr val="dk1"/>
                          </a:solidFill>
                          <a:effectLst/>
                          <a:highlight>
                            <a:srgbClr val="FFFF00"/>
                          </a:highlight>
                          <a:latin typeface="+mj-lt"/>
                          <a:ea typeface="Aptos" panose="020B0004020202020204" pitchFamily="34" charset="0"/>
                          <a:cs typeface="Arial" panose="020B0604020202020204" pitchFamily="34" charset="0"/>
                        </a:rPr>
                        <a:t> ring)</a:t>
                      </a:r>
                      <a:endParaRPr lang="en-BW" sz="1200" u="none" kern="100" dirty="0">
                        <a:solidFill>
                          <a:schemeClr val="dk1"/>
                        </a:solidFill>
                        <a:effectLst/>
                        <a:highlight>
                          <a:srgbClr val="FFFF00"/>
                        </a:highlight>
                        <a:latin typeface="+mj-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608455759"/>
                  </a:ext>
                </a:extLst>
              </a:tr>
              <a:tr h="548640">
                <a:tc>
                  <a:txBody>
                    <a:bodyPr/>
                    <a:lstStyle/>
                    <a:p>
                      <a:pPr>
                        <a:lnSpc>
                          <a:spcPct val="95000"/>
                        </a:lnSpc>
                        <a:spcAft>
                          <a:spcPts val="0"/>
                        </a:spcAft>
                      </a:pPr>
                      <a:r>
                        <a:rPr lang="en-US" sz="1200" kern="100" dirty="0">
                          <a:effectLst/>
                          <a:latin typeface="+mj-lt"/>
                        </a:rPr>
                        <a:t>What is it used for?</a:t>
                      </a:r>
                      <a:endParaRPr lang="en-BW" sz="1200" kern="100" dirty="0">
                        <a:effectLst/>
                        <a:latin typeface="+mj-lt"/>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nSpc>
                          <a:spcPct val="95000"/>
                        </a:lnSpc>
                        <a:spcAft>
                          <a:spcPts val="0"/>
                        </a:spcAft>
                      </a:pPr>
                      <a:r>
                        <a:rPr lang="en-US" sz="1200" kern="100" dirty="0">
                          <a:effectLst/>
                          <a:latin typeface="+mj-lt"/>
                        </a:rPr>
                        <a:t>For sexual and injection exposure</a:t>
                      </a:r>
                      <a:endParaRPr lang="en-BW" sz="12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nSpc>
                          <a:spcPct val="95000"/>
                        </a:lnSpc>
                        <a:spcAft>
                          <a:spcPts val="0"/>
                        </a:spcAft>
                      </a:pPr>
                      <a:r>
                        <a:rPr lang="en-US" sz="1200" kern="100" dirty="0">
                          <a:effectLst/>
                          <a:latin typeface="+mj-lt"/>
                        </a:rPr>
                        <a:t>For sexual exposure </a:t>
                      </a:r>
                      <a:br>
                        <a:rPr lang="en-US" sz="1200" kern="100" dirty="0">
                          <a:effectLst/>
                          <a:latin typeface="+mj-lt"/>
                        </a:rPr>
                      </a:br>
                      <a:r>
                        <a:rPr lang="en-US" sz="1200" kern="100" dirty="0">
                          <a:effectLst/>
                          <a:latin typeface="+mj-lt"/>
                        </a:rPr>
                        <a:t>only</a:t>
                      </a:r>
                      <a:endParaRPr lang="en-BW" sz="12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nSpc>
                          <a:spcPct val="95000"/>
                        </a:lnSpc>
                        <a:spcAft>
                          <a:spcPts val="0"/>
                        </a:spcAft>
                      </a:pPr>
                      <a:r>
                        <a:rPr lang="en-US" sz="1200" kern="100" dirty="0">
                          <a:effectLst/>
                          <a:latin typeface="+mj-lt"/>
                        </a:rPr>
                        <a:t>For sexual exposure only</a:t>
                      </a:r>
                      <a:endParaRPr lang="en-BW" sz="12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ct val="95000"/>
                        </a:lnSpc>
                        <a:spcAft>
                          <a:spcPts val="0"/>
                        </a:spcAft>
                      </a:pPr>
                      <a:r>
                        <a:rPr lang="en-US" sz="1200" kern="100" dirty="0">
                          <a:effectLst/>
                          <a:latin typeface="+mj-lt"/>
                        </a:rPr>
                        <a:t>For vaginal sexual exposure</a:t>
                      </a:r>
                      <a:endParaRPr lang="en-BW" sz="12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345799082"/>
                  </a:ext>
                </a:extLst>
              </a:tr>
            </a:tbl>
          </a:graphicData>
        </a:graphic>
      </p:graphicFrame>
      <p:sp>
        <p:nvSpPr>
          <p:cNvPr id="6" name="TextBox 5">
            <a:extLst>
              <a:ext uri="{FF2B5EF4-FFF2-40B4-BE49-F238E27FC236}">
                <a16:creationId xmlns:a16="http://schemas.microsoft.com/office/drawing/2014/main" id="{806FB706-0929-BAD0-F7ED-CB79730AB225}"/>
              </a:ext>
            </a:extLst>
          </p:cNvPr>
          <p:cNvSpPr txBox="1"/>
          <p:nvPr/>
        </p:nvSpPr>
        <p:spPr>
          <a:xfrm>
            <a:off x="779971" y="509274"/>
            <a:ext cx="9584294" cy="492443"/>
          </a:xfrm>
          <a:prstGeom prst="rect">
            <a:avLst/>
          </a:prstGeom>
          <a:noFill/>
        </p:spPr>
        <p:txBody>
          <a:bodyPr wrap="square" lIns="0" rtlCol="0">
            <a:spAutoFit/>
          </a:bodyPr>
          <a:lstStyle/>
          <a:p>
            <a:r>
              <a:rPr lang="en-US" sz="2600" b="1" dirty="0">
                <a:solidFill>
                  <a:schemeClr val="accent1"/>
                </a:solidFill>
                <a:latin typeface="+mj-lt"/>
              </a:rPr>
              <a:t>Comparing PrEP methods: </a:t>
            </a:r>
            <a:r>
              <a:rPr lang="en-US" sz="2600" b="1" dirty="0">
                <a:solidFill>
                  <a:schemeClr val="accent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3"/>
                  </a:ext>
                </a:extLst>
              </a:rPr>
              <a:t>Which is right for me? </a:t>
            </a:r>
            <a:r>
              <a:rPr lang="en-US" sz="2600" b="1" dirty="0">
                <a:solidFill>
                  <a:schemeClr val="accent1"/>
                </a:solidFill>
                <a:latin typeface="+mj-lt"/>
              </a:rPr>
              <a:t>(1 of 3) </a:t>
            </a:r>
            <a:endParaRPr lang="en-BW" sz="2600" b="1" dirty="0">
              <a:solidFill>
                <a:schemeClr val="accent1"/>
              </a:solidFill>
              <a:latin typeface="+mj-lt"/>
            </a:endParaRPr>
          </a:p>
        </p:txBody>
      </p:sp>
      <p:pic>
        <p:nvPicPr>
          <p:cNvPr id="5" name="Graphic 4" descr="Medicine with solid fill">
            <a:extLst>
              <a:ext uri="{FF2B5EF4-FFF2-40B4-BE49-F238E27FC236}">
                <a16:creationId xmlns:a16="http://schemas.microsoft.com/office/drawing/2014/main" id="{1DAB189D-FE17-3492-035C-7D38E543C11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39381" y="1277789"/>
            <a:ext cx="405611" cy="405611"/>
          </a:xfrm>
          <a:prstGeom prst="rect">
            <a:avLst/>
          </a:prstGeom>
        </p:spPr>
      </p:pic>
      <p:pic>
        <p:nvPicPr>
          <p:cNvPr id="9" name="Graphic 8" descr="Needle with solid fill">
            <a:extLst>
              <a:ext uri="{FF2B5EF4-FFF2-40B4-BE49-F238E27FC236}">
                <a16:creationId xmlns:a16="http://schemas.microsoft.com/office/drawing/2014/main" id="{BB5FD090-D44E-A4C7-68C1-5ADACD5B990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5096" y="1266213"/>
            <a:ext cx="405611" cy="405611"/>
          </a:xfrm>
          <a:prstGeom prst="rect">
            <a:avLst/>
          </a:prstGeom>
        </p:spPr>
      </p:pic>
      <p:sp>
        <p:nvSpPr>
          <p:cNvPr id="12" name="Oval 11">
            <a:extLst>
              <a:ext uri="{FF2B5EF4-FFF2-40B4-BE49-F238E27FC236}">
                <a16:creationId xmlns:a16="http://schemas.microsoft.com/office/drawing/2014/main" id="{724DDEBB-537C-2540-C04E-FAA87CB3A4C7}"/>
              </a:ext>
            </a:extLst>
          </p:cNvPr>
          <p:cNvSpPr/>
          <p:nvPr/>
        </p:nvSpPr>
        <p:spPr>
          <a:xfrm>
            <a:off x="8058782" y="1340747"/>
            <a:ext cx="248416" cy="248416"/>
          </a:xfrm>
          <a:prstGeom prst="ellipse">
            <a:avLst/>
          </a:prstGeom>
          <a:noFill/>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 name="TextBox 1">
            <a:extLst>
              <a:ext uri="{FF2B5EF4-FFF2-40B4-BE49-F238E27FC236}">
                <a16:creationId xmlns:a16="http://schemas.microsoft.com/office/drawing/2014/main" id="{E871F99C-3F67-D0E3-1E9C-E5BA2D674281}"/>
              </a:ext>
            </a:extLst>
          </p:cNvPr>
          <p:cNvSpPr txBox="1"/>
          <p:nvPr/>
        </p:nvSpPr>
        <p:spPr>
          <a:xfrm>
            <a:off x="9922601" y="6925091"/>
            <a:ext cx="441664" cy="369332"/>
          </a:xfrm>
          <a:prstGeom prst="rect">
            <a:avLst/>
          </a:prstGeom>
          <a:noFill/>
        </p:spPr>
        <p:txBody>
          <a:bodyPr wrap="square" rtlCol="0">
            <a:spAutoFit/>
          </a:bodyPr>
          <a:lstStyle/>
          <a:p>
            <a:r>
              <a:rPr lang="en-US" b="1" dirty="0">
                <a:solidFill>
                  <a:schemeClr val="accent2"/>
                </a:solidFill>
                <a:latin typeface="+mj-lt"/>
              </a:rPr>
              <a:t>3</a:t>
            </a:r>
          </a:p>
        </p:txBody>
      </p:sp>
    </p:spTree>
    <p:extLst>
      <p:ext uri="{BB962C8B-B14F-4D97-AF65-F5344CB8AC3E}">
        <p14:creationId xmlns:p14="http://schemas.microsoft.com/office/powerpoint/2010/main" val="2286401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5C10927-1936-7251-31D8-6F90873569A7}"/>
              </a:ext>
            </a:extLst>
          </p:cNvPr>
          <p:cNvGraphicFramePr>
            <a:graphicFrameLocks noGrp="1"/>
          </p:cNvGraphicFramePr>
          <p:nvPr>
            <p:extLst>
              <p:ext uri="{D42A27DB-BD31-4B8C-83A1-F6EECF244321}">
                <p14:modId xmlns:p14="http://schemas.microsoft.com/office/powerpoint/2010/main" val="3891069356"/>
              </p:ext>
            </p:extLst>
          </p:nvPr>
        </p:nvGraphicFramePr>
        <p:xfrm>
          <a:off x="794522" y="1198158"/>
          <a:ext cx="9121002" cy="6079006"/>
        </p:xfrm>
        <a:graphic>
          <a:graphicData uri="http://schemas.openxmlformats.org/drawingml/2006/table">
            <a:tbl>
              <a:tblPr firstRow="1" firstCol="1">
                <a:tableStyleId>{F5AB1C69-6EDB-4FF4-983F-18BD219EF322}</a:tableStyleId>
              </a:tblPr>
              <a:tblGrid>
                <a:gridCol w="1624828">
                  <a:extLst>
                    <a:ext uri="{9D8B030D-6E8A-4147-A177-3AD203B41FA5}">
                      <a16:colId xmlns:a16="http://schemas.microsoft.com/office/drawing/2014/main" val="1047552400"/>
                    </a:ext>
                  </a:extLst>
                </a:gridCol>
                <a:gridCol w="1961264">
                  <a:extLst>
                    <a:ext uri="{9D8B030D-6E8A-4147-A177-3AD203B41FA5}">
                      <a16:colId xmlns:a16="http://schemas.microsoft.com/office/drawing/2014/main" val="1038264120"/>
                    </a:ext>
                  </a:extLst>
                </a:gridCol>
                <a:gridCol w="138223">
                  <a:extLst>
                    <a:ext uri="{9D8B030D-6E8A-4147-A177-3AD203B41FA5}">
                      <a16:colId xmlns:a16="http://schemas.microsoft.com/office/drawing/2014/main" val="2592173137"/>
                    </a:ext>
                  </a:extLst>
                </a:gridCol>
                <a:gridCol w="2224863">
                  <a:extLst>
                    <a:ext uri="{9D8B030D-6E8A-4147-A177-3AD203B41FA5}">
                      <a16:colId xmlns:a16="http://schemas.microsoft.com/office/drawing/2014/main" val="2478903308"/>
                    </a:ext>
                  </a:extLst>
                </a:gridCol>
                <a:gridCol w="1460978">
                  <a:extLst>
                    <a:ext uri="{9D8B030D-6E8A-4147-A177-3AD203B41FA5}">
                      <a16:colId xmlns:a16="http://schemas.microsoft.com/office/drawing/2014/main" val="2790889547"/>
                    </a:ext>
                  </a:extLst>
                </a:gridCol>
                <a:gridCol w="1710846">
                  <a:extLst>
                    <a:ext uri="{9D8B030D-6E8A-4147-A177-3AD203B41FA5}">
                      <a16:colId xmlns:a16="http://schemas.microsoft.com/office/drawing/2014/main" val="2354859929"/>
                    </a:ext>
                  </a:extLst>
                </a:gridCol>
              </a:tblGrid>
              <a:tr h="525867">
                <a:tc>
                  <a:txBody>
                    <a:bodyPr/>
                    <a:lstStyle/>
                    <a:p>
                      <a:pPr>
                        <a:lnSpc>
                          <a:spcPct val="95000"/>
                        </a:lnSpc>
                        <a:spcAft>
                          <a:spcPts val="0"/>
                        </a:spcAft>
                      </a:pPr>
                      <a:r>
                        <a:rPr lang="en-US" sz="1400" kern="100" dirty="0">
                          <a:effectLst/>
                        </a:rPr>
                        <a:t> </a:t>
                      </a:r>
                      <a:endParaRPr lang="en-BW" sz="140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3">
                  <a:txBody>
                    <a:bodyPr/>
                    <a:lstStyle/>
                    <a:p>
                      <a:pPr algn="ctr">
                        <a:lnSpc>
                          <a:spcPct val="95000"/>
                        </a:lnSpc>
                        <a:spcAft>
                          <a:spcPts val="0"/>
                        </a:spcAft>
                      </a:pPr>
                      <a:r>
                        <a:rPr lang="en-US" sz="1400" kern="100" dirty="0">
                          <a:effectLst/>
                        </a:rPr>
                        <a:t>Oral PrEP</a:t>
                      </a:r>
                      <a:endParaRPr lang="en-BW" sz="140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lang="en-US"/>
                    </a:p>
                  </a:txBody>
                  <a:tcPr/>
                </a:tc>
                <a:tc hMerge="1">
                  <a:txBody>
                    <a:bodyPr/>
                    <a:lstStyle/>
                    <a:p>
                      <a:endParaRPr lang="en-US"/>
                    </a:p>
                  </a:txBody>
                  <a:tcPr/>
                </a:tc>
                <a:tc>
                  <a:txBody>
                    <a:bodyPr/>
                    <a:lstStyle/>
                    <a:p>
                      <a:pPr algn="ctr">
                        <a:lnSpc>
                          <a:spcPct val="95000"/>
                        </a:lnSpc>
                        <a:spcAft>
                          <a:spcPts val="0"/>
                        </a:spcAft>
                      </a:pPr>
                      <a:r>
                        <a:rPr lang="en-US" sz="1400" kern="100" dirty="0">
                          <a:effectLst/>
                        </a:rPr>
                        <a:t>     CAB PrEP</a:t>
                      </a:r>
                      <a:endParaRPr lang="en-BW" sz="140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lnSpc>
                          <a:spcPct val="95000"/>
                        </a:lnSpc>
                        <a:spcAft>
                          <a:spcPts val="0"/>
                        </a:spcAft>
                      </a:pPr>
                      <a:r>
                        <a:rPr lang="en-US" sz="1400" kern="100" dirty="0">
                          <a:effectLst/>
                        </a:rPr>
                        <a:t>       PrEP Ring</a:t>
                      </a:r>
                      <a:endParaRPr lang="en-BW" sz="140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12700" cmpd="sng">
                      <a:noFill/>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940743742"/>
                  </a:ext>
                </a:extLst>
              </a:tr>
              <a:tr h="0">
                <a:tc>
                  <a:txBody>
                    <a:bodyPr/>
                    <a:lstStyle/>
                    <a:p>
                      <a:pPr>
                        <a:lnSpc>
                          <a:spcPct val="95000"/>
                        </a:lnSpc>
                        <a:spcAft>
                          <a:spcPts val="0"/>
                        </a:spcAft>
                      </a:pPr>
                      <a:endParaRPr lang="en-BW" sz="140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lvl="0" indent="0" algn="l" rtl="0">
                        <a:lnSpc>
                          <a:spcPct val="115000"/>
                        </a:lnSpc>
                        <a:spcBef>
                          <a:spcPts val="0"/>
                        </a:spcBef>
                        <a:spcAft>
                          <a:spcPts val="0"/>
                        </a:spcAft>
                        <a:buNone/>
                      </a:pPr>
                      <a:r>
                        <a:rPr lang="en-US" sz="1200" b="1" u="none" strike="noStrike" cap="none" dirty="0">
                          <a:solidFill>
                            <a:schemeClr val="lt1"/>
                          </a:solidFill>
                          <a:latin typeface="+mn-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rPr>
                        <a:t>Dosing regimen for most groups of people with sexual or injecting exposure</a:t>
                      </a: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p>
                      <a:pPr marL="0" marR="0" lvl="0" indent="0" algn="l" rtl="0">
                        <a:lnSpc>
                          <a:spcPct val="115000"/>
                        </a:lnSpc>
                        <a:spcBef>
                          <a:spcPts val="0"/>
                        </a:spcBef>
                        <a:spcAft>
                          <a:spcPts val="0"/>
                        </a:spcAft>
                        <a:buNone/>
                      </a:pPr>
                      <a:r>
                        <a:rPr lang="en-US" sz="1200" b="1" u="none" strike="noStrike" cap="none" dirty="0">
                          <a:solidFill>
                            <a:schemeClr val="bg1"/>
                          </a:solidFill>
                          <a:latin typeface="+mn-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Dosing regimen for people assigned male at birth with sexual exposure and not taking gender-affirming hormones   </a:t>
                      </a:r>
                      <a:endParaRPr lang="en-US" sz="1200" b="1" u="none" strike="noStrike" cap="none" dirty="0">
                        <a:solidFill>
                          <a:schemeClr val="lt1"/>
                        </a:solidFill>
                        <a:latin typeface="+mn-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lvl="0" indent="0" algn="l" rtl="0">
                        <a:lnSpc>
                          <a:spcPct val="115000"/>
                        </a:lnSpc>
                        <a:spcBef>
                          <a:spcPts val="0"/>
                        </a:spcBef>
                        <a:spcAft>
                          <a:spcPts val="0"/>
                        </a:spcAft>
                        <a:buNone/>
                      </a:pPr>
                      <a:r>
                        <a:rPr lang="en-US" sz="1200" b="1" u="none" strike="noStrike" cap="none" dirty="0">
                          <a:solidFill>
                            <a:schemeClr val="bg1"/>
                          </a:solidFill>
                          <a:latin typeface="+mn-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11"/>
                            </a:ext>
                          </a:extLst>
                        </a:rPr>
                        <a:t>Dosing regimen for people assigned male at birth with sexual exposure and not taking gender-affirming hormones   </a:t>
                      </a:r>
                      <a:endParaRPr lang="en-US" sz="1200" b="1" u="none" strike="noStrike" cap="none" dirty="0">
                        <a:solidFill>
                          <a:schemeClr val="lt1"/>
                        </a:solidFill>
                        <a:latin typeface="+mn-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endParaRPr>
                    </a:p>
                  </a:txBody>
                  <a:tcPr marR="45720" marT="91440" marB="91440">
                    <a:lnL w="6350" cap="flat" cmpd="sng" algn="ctr">
                      <a:solidFill>
                        <a:schemeClr val="accent6"/>
                      </a:solidFill>
                      <a:prstDash val="solid"/>
                      <a:round/>
                      <a:headEnd type="none" w="med" len="med"/>
                      <a:tailEnd type="none" w="med" len="med"/>
                    </a:lnL>
                    <a:lnR w="6350" cap="flat" cmpd="sng" algn="ctr">
                      <a:solidFill>
                        <a:schemeClr val="accent6"/>
                      </a:solidFill>
                      <a:prstDash val="solid"/>
                      <a:round/>
                      <a:headEnd type="none" w="med" len="med"/>
                      <a:tailEnd type="none" w="med" len="med"/>
                    </a:lnR>
                    <a:lnT w="6350" cap="flat" cmpd="sng" algn="ctr">
                      <a:solidFill>
                        <a:schemeClr val="accent6">
                          <a:lumMod val="60000"/>
                          <a:lumOff val="4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defTabSz="1108253" rtl="0" eaLnBrk="1" fontAlgn="auto" latinLnBrk="0" hangingPunct="1">
                        <a:lnSpc>
                          <a:spcPct val="95000"/>
                        </a:lnSpc>
                        <a:spcBef>
                          <a:spcPts val="0"/>
                        </a:spcBef>
                        <a:spcAft>
                          <a:spcPts val="0"/>
                        </a:spcAft>
                        <a:buClrTx/>
                        <a:buSzTx/>
                        <a:buFontTx/>
                        <a:buNone/>
                        <a:tabLst/>
                        <a:defRPr/>
                      </a:pPr>
                      <a:endParaRPr lang="en-BW" sz="1300" b="1" kern="100" dirty="0">
                        <a:solidFill>
                          <a:schemeClr val="bg1"/>
                        </a:solidFill>
                        <a:effectLst/>
                        <a:highlight>
                          <a:srgbClr val="00FF00"/>
                        </a:highlight>
                        <a:latin typeface="Aptos" panose="020B0004020202020204" pitchFamily="34" charset="0"/>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lvl="0" indent="0" algn="l" defTabSz="1108253" rtl="0" eaLnBrk="1" fontAlgn="auto" latinLnBrk="0" hangingPunct="1">
                        <a:lnSpc>
                          <a:spcPct val="95000"/>
                        </a:lnSpc>
                        <a:spcBef>
                          <a:spcPts val="0"/>
                        </a:spcBef>
                        <a:spcAft>
                          <a:spcPts val="0"/>
                        </a:spcAft>
                        <a:buClrTx/>
                        <a:buSzTx/>
                        <a:buFontTx/>
                        <a:buNone/>
                        <a:tabLst/>
                        <a:defRPr/>
                      </a:pPr>
                      <a:endParaRPr lang="en-BW" sz="1300" b="1" kern="100" dirty="0">
                        <a:solidFill>
                          <a:schemeClr val="bg1"/>
                        </a:solidFill>
                        <a:effectLst/>
                        <a:highlight>
                          <a:srgbClr val="00FF00"/>
                        </a:highlight>
                        <a:latin typeface="Aptos" panose="020B0004020202020204" pitchFamily="34" charset="0"/>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3445991628"/>
                  </a:ext>
                </a:extLst>
              </a:tr>
              <a:tr h="1429359">
                <a:tc>
                  <a:txBody>
                    <a:bodyPr/>
                    <a:lstStyle/>
                    <a:p>
                      <a:pPr marL="0" indent="0" algn="l">
                        <a:lnSpc>
                          <a:spcPct val="95000"/>
                        </a:lnSpc>
                        <a:spcAft>
                          <a:spcPts val="0"/>
                        </a:spcAft>
                      </a:pPr>
                      <a:r>
                        <a:rPr lang="en-US" sz="1300" kern="100" dirty="0">
                          <a:effectLst/>
                        </a:rPr>
                        <a:t>How often?</a:t>
                      </a:r>
                      <a:endParaRPr lang="en-BW" sz="130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55563" indent="0" algn="l">
                        <a:lnSpc>
                          <a:spcPct val="95000"/>
                        </a:lnSpc>
                        <a:spcAft>
                          <a:spcPts val="0"/>
                        </a:spcAft>
                      </a:pPr>
                      <a:r>
                        <a:rPr lang="en-US" sz="1300" kern="100" dirty="0">
                          <a:effectLst/>
                          <a:latin typeface="+mn-lt"/>
                        </a:rPr>
                        <a:t>1 pill a day for 7 days </a:t>
                      </a:r>
                      <a:r>
                        <a:rPr lang="en-US" sz="1300" u="sng" kern="100" dirty="0">
                          <a:effectLst/>
                          <a:latin typeface="+mn-lt"/>
                        </a:rPr>
                        <a:t>before</a:t>
                      </a:r>
                      <a:r>
                        <a:rPr lang="en-US" sz="1300" kern="100" dirty="0">
                          <a:effectLst/>
                          <a:latin typeface="+mn-lt"/>
                        </a:rPr>
                        <a:t> exposure (sexual or injection) and continue taking </a:t>
                      </a:r>
                      <a:r>
                        <a:rPr lang="en-US" sz="1300" b="1" kern="100" dirty="0">
                          <a:effectLst/>
                          <a:latin typeface="+mn-lt"/>
                        </a:rPr>
                        <a:t>1 pill a day for as long as protection is desired </a:t>
                      </a:r>
                      <a:r>
                        <a:rPr lang="en-US" sz="1300" b="0" kern="100" dirty="0">
                          <a:solidFill>
                            <a:schemeClr val="accent1"/>
                          </a:solidFill>
                          <a:effectLst/>
                          <a:latin typeface="+mn-lt"/>
                        </a:rPr>
                        <a:t>(refer to page 9)</a:t>
                      </a:r>
                      <a:endParaRPr lang="en-BW" sz="1300" b="0" kern="100" dirty="0">
                        <a:solidFill>
                          <a:schemeClr val="accent1"/>
                        </a:solidFill>
                        <a:effectLst/>
                        <a:latin typeface="+mn-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p>
                      <a:pPr marL="55563" indent="0" algn="l">
                        <a:lnSpc>
                          <a:spcPct val="95000"/>
                        </a:lnSpc>
                        <a:spcAft>
                          <a:spcPts val="0"/>
                        </a:spcAft>
                      </a:pPr>
                      <a:r>
                        <a:rPr lang="en-US" sz="1300" kern="100" dirty="0">
                          <a:solidFill>
                            <a:schemeClr val="dk1"/>
                          </a:solidFill>
                          <a:effectLst/>
                          <a:latin typeface="+mn-lt"/>
                          <a:ea typeface="+mn-ea"/>
                          <a:cs typeface="+mn-cs"/>
                        </a:rPr>
                        <a:t>2 pills on the day of sexual exposure (at least 2</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300" kern="100" dirty="0">
                          <a:solidFill>
                            <a:schemeClr val="dk1"/>
                          </a:solidFill>
                          <a:effectLst/>
                          <a:latin typeface="+mn-lt"/>
                          <a:ea typeface="+mn-ea"/>
                          <a:cs typeface="+mn-cs"/>
                        </a:rPr>
                        <a:t>hours before, but not &gt;24</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300" kern="100" dirty="0">
                          <a:solidFill>
                            <a:schemeClr val="dk1"/>
                          </a:solidFill>
                          <a:effectLst/>
                          <a:latin typeface="+mn-lt"/>
                          <a:ea typeface="+mn-ea"/>
                          <a:cs typeface="+mn-cs"/>
                        </a:rPr>
                        <a:t>hours), and then continue with </a:t>
                      </a:r>
                      <a:r>
                        <a:rPr lang="en-US" sz="1300" b="1" kern="100" dirty="0">
                          <a:solidFill>
                            <a:schemeClr val="dk1"/>
                          </a:solidFill>
                          <a:effectLst/>
                          <a:latin typeface="+mn-lt"/>
                          <a:ea typeface="+mn-ea"/>
                          <a:cs typeface="+mn-cs"/>
                        </a:rPr>
                        <a:t>1 pill a day for as long as protection is desired</a:t>
                      </a:r>
                      <a:r>
                        <a:rPr lang="en-US" sz="1300" kern="100" dirty="0">
                          <a:solidFill>
                            <a:schemeClr val="dk1"/>
                          </a:solidFill>
                          <a:effectLst/>
                          <a:latin typeface="+mn-lt"/>
                          <a:ea typeface="+mn-ea"/>
                          <a:cs typeface="+mn-cs"/>
                        </a:rPr>
                        <a:t> </a:t>
                      </a:r>
                      <a:br>
                        <a:rPr lang="en-US" sz="1300" kern="100" dirty="0">
                          <a:solidFill>
                            <a:schemeClr val="dk1"/>
                          </a:solidFill>
                          <a:effectLst/>
                          <a:latin typeface="+mn-lt"/>
                          <a:ea typeface="+mn-ea"/>
                          <a:cs typeface="+mn-cs"/>
                        </a:rPr>
                      </a:br>
                      <a:r>
                        <a:rPr lang="en-US" sz="1300" kern="100" dirty="0">
                          <a:solidFill>
                            <a:schemeClr val="accent1"/>
                          </a:solidFill>
                          <a:effectLst/>
                          <a:latin typeface="+mn-lt"/>
                          <a:ea typeface="+mn-ea"/>
                          <a:cs typeface="+mn-cs"/>
                        </a:rPr>
                        <a:t>(refer to page 10)</a:t>
                      </a:r>
                      <a:endParaRPr lang="en-BW" sz="1300" b="0" kern="100" dirty="0">
                        <a:solidFill>
                          <a:schemeClr val="accent1"/>
                        </a:solidFill>
                        <a:effectLst/>
                        <a:latin typeface="+mn-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marL="55563" indent="0" algn="l">
                        <a:lnSpc>
                          <a:spcPct val="95000"/>
                        </a:lnSpc>
                        <a:spcAft>
                          <a:spcPts val="0"/>
                        </a:spcAft>
                      </a:pPr>
                      <a:r>
                        <a:rPr lang="en-US" sz="1300" b="1" kern="100" dirty="0">
                          <a:solidFill>
                            <a:schemeClr val="dk1"/>
                          </a:solidFill>
                          <a:effectLst/>
                          <a:latin typeface="+mn-lt"/>
                          <a:ea typeface="+mn-ea"/>
                          <a:cs typeface="+mn-cs"/>
                        </a:rPr>
                        <a:t>Daily; </a:t>
                      </a:r>
                      <a:r>
                        <a:rPr lang="en-US" sz="1300" kern="100" dirty="0">
                          <a:solidFill>
                            <a:schemeClr val="dk1"/>
                          </a:solidFill>
                          <a:effectLst/>
                          <a:latin typeface="+mn-lt"/>
                          <a:ea typeface="+mn-ea"/>
                          <a:cs typeface="+mn-cs"/>
                        </a:rPr>
                        <a:t>2 pills on the day of sexual exposure (at least 2</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300" kern="100" dirty="0">
                          <a:solidFill>
                            <a:schemeClr val="dk1"/>
                          </a:solidFill>
                          <a:effectLst/>
                          <a:latin typeface="+mn-lt"/>
                          <a:ea typeface="+mn-ea"/>
                          <a:cs typeface="+mn-cs"/>
                        </a:rPr>
                        <a:t>hours before, but not &gt;24</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300" kern="100" dirty="0">
                          <a:solidFill>
                            <a:schemeClr val="dk1"/>
                          </a:solidFill>
                          <a:effectLst/>
                          <a:latin typeface="+mn-lt"/>
                          <a:ea typeface="+mn-ea"/>
                          <a:cs typeface="+mn-cs"/>
                        </a:rPr>
                        <a:t>hours), and then continue with 1 pill a day for as long as you desire protection </a:t>
                      </a:r>
                      <a:r>
                        <a:rPr lang="en-US" sz="1300" kern="100" dirty="0">
                          <a:solidFill>
                            <a:schemeClr val="accent1"/>
                          </a:solidFill>
                          <a:effectLst/>
                          <a:latin typeface="+mn-lt"/>
                          <a:ea typeface="+mn-ea"/>
                          <a:cs typeface="+mn-cs"/>
                        </a:rPr>
                        <a:t>(refer to page 10)</a:t>
                      </a:r>
                      <a:endParaRPr lang="en-BW" sz="1300" b="0" kern="100" dirty="0">
                        <a:solidFill>
                          <a:schemeClr val="accent1"/>
                        </a:solidFill>
                        <a:effectLst/>
                        <a:latin typeface="+mn-lt"/>
                        <a:ea typeface="Aptos" panose="020B0004020202020204" pitchFamily="34" charset="0"/>
                        <a:cs typeface="Arial" panose="020B0604020202020204" pitchFamily="34" charset="0"/>
                      </a:endParaRPr>
                    </a:p>
                  </a:txBody>
                  <a:tcPr marR="45720" marT="91440" marB="91440">
                    <a:lnL w="6350" cap="flat" cmpd="sng" algn="ctr">
                      <a:solidFill>
                        <a:schemeClr val="accent6">
                          <a:lumMod val="60000"/>
                          <a:lumOff val="40000"/>
                        </a:schemeClr>
                      </a:solidFill>
                      <a:prstDash val="solid"/>
                      <a:round/>
                      <a:headEnd type="none" w="med" len="med"/>
                      <a:tailEnd type="none" w="med" len="med"/>
                    </a:lnL>
                    <a:lnR w="6350" cap="flat" cmpd="sng" algn="ctr">
                      <a:solidFill>
                        <a:schemeClr val="accent6">
                          <a:lumMod val="60000"/>
                          <a:lumOff val="4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6">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Injection in the </a:t>
                      </a:r>
                      <a:r>
                        <a:rPr lang="en-US" sz="1300" kern="100" dirty="0">
                          <a:solidFill>
                            <a:schemeClr val="dk1"/>
                          </a:solidFill>
                          <a:effectLst/>
                          <a:latin typeface="+mn-lt"/>
                          <a:ea typeface="+mn-ea"/>
                          <a:cs typeface="Arial" panose="020B0604020202020204" pitchFamily="34" charset="0"/>
                        </a:rPr>
                        <a:t>buttocks </a:t>
                      </a:r>
                      <a:r>
                        <a:rPr lang="en-US" sz="1300" b="1" kern="100" dirty="0">
                          <a:solidFill>
                            <a:schemeClr val="dk1"/>
                          </a:solidFill>
                          <a:effectLst/>
                          <a:latin typeface="+mn-lt"/>
                          <a:ea typeface="+mn-ea"/>
                          <a:cs typeface="Arial" panose="020B0604020202020204" pitchFamily="34" charset="0"/>
                        </a:rPr>
                        <a:t>every 8</a:t>
                      </a:r>
                      <a:r>
                        <a:rPr lang="en-US" sz="1300" b="1" dirty="0">
                          <a:effectLst/>
                          <a:latin typeface="+mn-lt"/>
                          <a:ea typeface="Aptos" panose="020B0004020202020204" pitchFamily="34" charset="0"/>
                          <a:cs typeface="Arial" panose="020B0604020202020204" pitchFamily="34" charset="0"/>
                        </a:rPr>
                        <a:t> </a:t>
                      </a:r>
                      <a:r>
                        <a:rPr lang="en-US" sz="1300" b="1" kern="100" dirty="0">
                          <a:solidFill>
                            <a:schemeClr val="dk1"/>
                          </a:solidFill>
                          <a:effectLst/>
                          <a:latin typeface="+mn-lt"/>
                          <a:ea typeface="+mn-ea"/>
                          <a:cs typeface="Arial" panose="020B0604020202020204" pitchFamily="34" charset="0"/>
                        </a:rPr>
                        <a:t>weeks. </a:t>
                      </a:r>
                      <a:r>
                        <a:rPr lang="en-US" sz="1300" kern="100" dirty="0">
                          <a:solidFill>
                            <a:schemeClr val="dk1"/>
                          </a:solidFill>
                          <a:effectLst/>
                          <a:latin typeface="+mn-lt"/>
                          <a:ea typeface="+mn-ea"/>
                          <a:cs typeface="+mn-cs"/>
                        </a:rPr>
                        <a:t>The first 2 injections are given 4</a:t>
                      </a:r>
                      <a:r>
                        <a:rPr lang="en-US" sz="1300" dirty="0">
                          <a:effectLst/>
                          <a:latin typeface="+mn-lt"/>
                          <a:ea typeface="Aptos" panose="020B0004020202020204" pitchFamily="34" charset="0"/>
                          <a:cs typeface="Arial" panose="020B0604020202020204" pitchFamily="34" charset="0"/>
                        </a:rPr>
                        <a:t> </a:t>
                      </a:r>
                      <a:r>
                        <a:rPr lang="en-US" sz="1300" kern="100" dirty="0">
                          <a:solidFill>
                            <a:schemeClr val="dk1"/>
                          </a:solidFill>
                          <a:effectLst/>
                          <a:latin typeface="+mn-lt"/>
                          <a:ea typeface="+mn-ea"/>
                          <a:cs typeface="+mn-cs"/>
                        </a:rPr>
                        <a:t>weeks apart.</a:t>
                      </a:r>
                      <a:endParaRPr lang="en-BW" sz="1300" kern="100" dirty="0">
                        <a:solidFill>
                          <a:schemeClr val="dk1"/>
                        </a:solidFill>
                        <a:effectLst/>
                        <a:latin typeface="+mn-lt"/>
                        <a:ea typeface="+mn-ea"/>
                        <a:cs typeface="+mn-cs"/>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55563" indent="0" algn="l" defTabSz="1108253" rtl="0" eaLnBrk="1" latinLnBrk="0" hangingPunct="1">
                        <a:lnSpc>
                          <a:spcPct val="95000"/>
                        </a:lnSpc>
                        <a:spcAft>
                          <a:spcPts val="0"/>
                        </a:spcAft>
                      </a:pPr>
                      <a:r>
                        <a:rPr lang="en-US" sz="1300" b="1" kern="100" dirty="0">
                          <a:solidFill>
                            <a:schemeClr val="dk1"/>
                          </a:solidFill>
                          <a:effectLst/>
                          <a:latin typeface="+mn-lt"/>
                          <a:ea typeface="+mn-ea"/>
                          <a:cs typeface="+mn-cs"/>
                        </a:rPr>
                        <a:t>Monthly</a:t>
                      </a:r>
                      <a:endParaRPr lang="en-BW" sz="1300" b="1" kern="100" dirty="0">
                        <a:solidFill>
                          <a:schemeClr val="dk1"/>
                        </a:solidFill>
                        <a:effectLst/>
                        <a:latin typeface="+mn-lt"/>
                        <a:ea typeface="+mn-ea"/>
                        <a:cs typeface="+mn-cs"/>
                      </a:endParaRPr>
                    </a:p>
                  </a:txBody>
                  <a:tcPr marR="45720" marT="91440" marB="91440">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875463887"/>
                  </a:ext>
                </a:extLst>
              </a:tr>
              <a:tr h="454538">
                <a:tc>
                  <a:txBody>
                    <a:bodyPr/>
                    <a:lstStyle/>
                    <a:p>
                      <a:pPr marL="0" indent="0" algn="l" defTabSz="1108253" rtl="0" eaLnBrk="1" latinLnBrk="0" hangingPunct="1">
                        <a:lnSpc>
                          <a:spcPct val="95000"/>
                        </a:lnSpc>
                        <a:spcAft>
                          <a:spcPts val="0"/>
                        </a:spcAft>
                      </a:pPr>
                      <a:r>
                        <a:rPr lang="en-US" sz="1300" b="1" kern="100" dirty="0">
                          <a:solidFill>
                            <a:schemeClr val="lt1"/>
                          </a:solidFill>
                          <a:effectLst/>
                          <a:latin typeface="+mn-lt"/>
                          <a:ea typeface="+mn-ea"/>
                          <a:cs typeface="+mn-cs"/>
                        </a:rPr>
                        <a:t>How well does it work?</a:t>
                      </a:r>
                      <a:endParaRPr lang="en-BW" sz="1300" b="1" kern="100" dirty="0">
                        <a:solidFill>
                          <a:schemeClr val="lt1"/>
                        </a:solidFill>
                        <a:effectLst/>
                        <a:latin typeface="+mn-lt"/>
                        <a:ea typeface="+mn-ea"/>
                        <a:cs typeface="+mn-cs"/>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3">
                  <a:txBody>
                    <a:bodyPr/>
                    <a:lstStyle/>
                    <a:p>
                      <a:pPr marL="55563" indent="0" algn="ctr" defTabSz="1108253" rtl="0" eaLnBrk="1" latinLnBrk="0" hangingPunct="1">
                        <a:lnSpc>
                          <a:spcPct val="95000"/>
                        </a:lnSpc>
                        <a:spcAft>
                          <a:spcPts val="0"/>
                        </a:spcAft>
                      </a:pPr>
                      <a:r>
                        <a:rPr lang="en-US" sz="1300" kern="100" dirty="0">
                          <a:solidFill>
                            <a:schemeClr val="dk1"/>
                          </a:solidFill>
                          <a:effectLst/>
                          <a:latin typeface="+mn-lt"/>
                          <a:ea typeface="+mn-ea"/>
                          <a:cs typeface="+mn-cs"/>
                        </a:rPr>
                        <a:t>&gt;90% when taken as prescribed</a:t>
                      </a: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a:p>
                  </a:txBody>
                  <a:tcPr/>
                </a:tc>
                <a:tc hMerge="1">
                  <a:txBody>
                    <a:bodyPr/>
                    <a:lstStyle/>
                    <a:p>
                      <a:endParaRPr lang="en-US"/>
                    </a:p>
                  </a:txBody>
                  <a:tcPr/>
                </a:tc>
                <a:tc>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&gt;90%</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50% or higher with consistent use</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546663495"/>
                  </a:ext>
                </a:extLst>
              </a:tr>
              <a:tr h="894195">
                <a:tc>
                  <a:txBody>
                    <a:bodyPr/>
                    <a:lstStyle/>
                    <a:p>
                      <a:pPr marL="0" indent="0" algn="l" defTabSz="1108253" rtl="0" eaLnBrk="1" latinLnBrk="0" hangingPunct="1">
                        <a:lnSpc>
                          <a:spcPct val="95000"/>
                        </a:lnSpc>
                        <a:spcAft>
                          <a:spcPts val="0"/>
                        </a:spcAft>
                      </a:pPr>
                      <a:r>
                        <a:rPr lang="en-US" sz="1300" b="1" kern="100" dirty="0">
                          <a:solidFill>
                            <a:schemeClr val="lt1"/>
                          </a:solidFill>
                          <a:effectLst/>
                          <a:latin typeface="+mn-lt"/>
                          <a:ea typeface="+mn-ea"/>
                          <a:cs typeface="+mn-cs"/>
                        </a:rPr>
                        <a:t>Common side effects </a:t>
                      </a:r>
                    </a:p>
                    <a:p>
                      <a:pPr algn="l">
                        <a:lnSpc>
                          <a:spcPct val="95000"/>
                        </a:lnSpc>
                        <a:spcAft>
                          <a:spcPts val="0"/>
                        </a:spcAft>
                      </a:pPr>
                      <a:r>
                        <a:rPr lang="en-US" sz="1300" b="0" kern="100" dirty="0">
                          <a:effectLst/>
                        </a:rPr>
                        <a:t>(most resolve in a couple of weeks!)</a:t>
                      </a:r>
                      <a:endParaRPr lang="en-BW" sz="1300" b="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3">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Dizziness, headache, gastrointestinal symptoms (diarrhea, nausea, decreased appetite, abdominal cramping, and flatulence)</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a:p>
                  </a:txBody>
                  <a:tcPr/>
                </a:tc>
                <a:tc hMerge="1">
                  <a:txBody>
                    <a:bodyPr/>
                    <a:lstStyle/>
                    <a:p>
                      <a:endParaRPr lang="en-US"/>
                    </a:p>
                  </a:txBody>
                  <a:tcPr/>
                </a:tc>
                <a:tc>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Injection site reactions, </a:t>
                      </a:r>
                      <a:br>
                        <a:rPr lang="en-US" sz="1300" kern="100" dirty="0">
                          <a:solidFill>
                            <a:schemeClr val="dk1"/>
                          </a:solidFill>
                          <a:effectLst/>
                          <a:latin typeface="+mn-lt"/>
                          <a:ea typeface="+mn-ea"/>
                          <a:cs typeface="+mn-cs"/>
                        </a:rPr>
                      </a:br>
                      <a:r>
                        <a:rPr lang="en-US" sz="1300" kern="100" dirty="0">
                          <a:solidFill>
                            <a:schemeClr val="dk1"/>
                          </a:solidFill>
                          <a:effectLst/>
                          <a:latin typeface="+mn-lt"/>
                          <a:ea typeface="+mn-ea"/>
                          <a:cs typeface="+mn-cs"/>
                        </a:rPr>
                        <a:t>fatigue</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Vaginal discomfort (itching), urinary tract infections, discharge, pelvic pain</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073429646"/>
                  </a:ext>
                </a:extLst>
              </a:tr>
              <a:tr h="905808">
                <a:tc>
                  <a:txBody>
                    <a:bodyPr/>
                    <a:lstStyle/>
                    <a:p>
                      <a:pPr marL="0" indent="0" algn="l" defTabSz="1108253" rtl="0" eaLnBrk="1" latinLnBrk="0" hangingPunct="1">
                        <a:lnSpc>
                          <a:spcPct val="95000"/>
                        </a:lnSpc>
                        <a:spcAft>
                          <a:spcPts val="0"/>
                        </a:spcAft>
                      </a:pPr>
                      <a:r>
                        <a:rPr lang="en-US" sz="1300" b="1" kern="100" dirty="0">
                          <a:solidFill>
                            <a:schemeClr val="lt1"/>
                          </a:solidFill>
                          <a:effectLst/>
                          <a:latin typeface="+mn-lt"/>
                          <a:ea typeface="+mn-ea"/>
                          <a:cs typeface="+mn-cs"/>
                        </a:rPr>
                        <a:t>How do I safely stop using PrEP?</a:t>
                      </a:r>
                    </a:p>
                    <a:p>
                      <a:pPr marL="111125" marR="0" lvl="0" indent="0" algn="l" defTabSz="1108253" rtl="0" eaLnBrk="1" fontAlgn="auto" latinLnBrk="0" hangingPunct="1">
                        <a:lnSpc>
                          <a:spcPct val="95000"/>
                        </a:lnSpc>
                        <a:spcBef>
                          <a:spcPts val="0"/>
                        </a:spcBef>
                        <a:spcAft>
                          <a:spcPts val="0"/>
                        </a:spcAft>
                        <a:buClrTx/>
                        <a:buSzTx/>
                        <a:buFontTx/>
                        <a:buNone/>
                        <a:tabLst/>
                        <a:defRPr/>
                      </a:pPr>
                      <a:endParaRPr lang="en-BW" sz="1300" b="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gridSpan="2">
                  <a:txBody>
                    <a:bodyPr/>
                    <a:lstStyle/>
                    <a:p>
                      <a:pPr marL="55563" indent="0" algn="l" defTabSz="1108253" rtl="0" eaLnBrk="1" latinLnBrk="0" hangingPunct="1">
                        <a:lnSpc>
                          <a:spcPct val="95000"/>
                        </a:lnSpc>
                        <a:spcAft>
                          <a:spcPts val="0"/>
                        </a:spcAft>
                      </a:pPr>
                      <a:r>
                        <a:rPr lang="en-US" sz="1300" kern="100" dirty="0">
                          <a:effectLst/>
                          <a:latin typeface="+mn-lt"/>
                        </a:rPr>
                        <a:t>After the last exposure, take 1 pill a day for 7</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300" kern="100" dirty="0">
                          <a:effectLst/>
                          <a:latin typeface="+mn-lt"/>
                        </a:rPr>
                        <a:t>days,</a:t>
                      </a:r>
                      <a:r>
                        <a:rPr lang="en-US" sz="1300" kern="100" dirty="0">
                          <a:solidFill>
                            <a:schemeClr val="dk1"/>
                          </a:solidFill>
                          <a:effectLst/>
                          <a:latin typeface="+mn-lt"/>
                          <a:ea typeface="+mn-ea"/>
                          <a:cs typeface="+mn-cs"/>
                        </a:rPr>
                        <a:t> but consult your provider!</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marL="55563" indent="0" algn="l" defTabSz="1108253" rtl="0" eaLnBrk="1" latinLnBrk="0" hangingPunct="1">
                        <a:lnSpc>
                          <a:spcPct val="95000"/>
                        </a:lnSpc>
                        <a:spcAft>
                          <a:spcPts val="0"/>
                        </a:spcAft>
                      </a:pP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6">
                          <a:lumMod val="60000"/>
                          <a:lumOff val="40000"/>
                        </a:schemeClr>
                      </a:solidFill>
                      <a:prstDash val="solid"/>
                      <a:round/>
                      <a:headEnd type="none" w="med" len="med"/>
                      <a:tailEnd type="none" w="med" len="med"/>
                    </a:lnL>
                    <a:lnR w="6350" cap="flat" cmpd="sng" algn="ctr">
                      <a:solidFill>
                        <a:schemeClr val="accent6">
                          <a:lumMod val="60000"/>
                          <a:lumOff val="40000"/>
                        </a:schemeClr>
                      </a:solidFill>
                      <a:prstDash val="solid"/>
                      <a:round/>
                      <a:headEnd type="none" w="med" len="med"/>
                      <a:tailEnd type="none" w="med" len="med"/>
                    </a:lnR>
                    <a:lnT w="6350" cap="flat" cmpd="sng" algn="ctr">
                      <a:solidFill>
                        <a:schemeClr val="accent6">
                          <a:lumMod val="60000"/>
                          <a:lumOff val="40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After the last exposure, take 1 pill a day for 2</a:t>
                      </a:r>
                      <a:r>
                        <a:rPr lang="en-US" sz="1300" dirty="0">
                          <a:effectLst/>
                          <a:latin typeface="+mn-lt"/>
                          <a:ea typeface="Aptos" panose="020B0004020202020204" pitchFamily="34" charset="0"/>
                          <a:cs typeface="Arial" panose="020B0604020202020204" pitchFamily="34" charset="0"/>
                        </a:rPr>
                        <a:t> </a:t>
                      </a:r>
                      <a:r>
                        <a:rPr lang="en-US" sz="1300" kern="100" dirty="0">
                          <a:solidFill>
                            <a:schemeClr val="dk1"/>
                          </a:solidFill>
                          <a:effectLst/>
                          <a:latin typeface="+mn-lt"/>
                          <a:ea typeface="+mn-ea"/>
                          <a:cs typeface="+mn-cs"/>
                        </a:rPr>
                        <a:t>days, but consult your provider!</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Consult your provider!</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55563" marR="0" lvl="0" indent="0" algn="l" defTabSz="1108253" rtl="0" eaLnBrk="1" fontAlgn="auto" latinLnBrk="0" hangingPunct="1">
                        <a:lnSpc>
                          <a:spcPct val="95000"/>
                        </a:lnSpc>
                        <a:spcBef>
                          <a:spcPts val="0"/>
                        </a:spcBef>
                        <a:spcAft>
                          <a:spcPts val="0"/>
                        </a:spcAft>
                        <a:buClrTx/>
                        <a:buSzTx/>
                        <a:buFontTx/>
                        <a:buNone/>
                        <a:tabLst/>
                        <a:defRPr/>
                      </a:pPr>
                      <a:r>
                        <a:rPr lang="en-US" sz="1300" kern="100" dirty="0">
                          <a:solidFill>
                            <a:schemeClr val="dk1"/>
                          </a:solidFill>
                          <a:effectLst/>
                          <a:latin typeface="+mn-lt"/>
                          <a:ea typeface="+mn-ea"/>
                          <a:cs typeface="+mn-cs"/>
                        </a:rPr>
                        <a:t>Remove the PrEP ring and don’t replace it, but consult your provider!</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649844537"/>
                  </a:ext>
                </a:extLst>
              </a:tr>
            </a:tbl>
          </a:graphicData>
        </a:graphic>
      </p:graphicFrame>
      <p:sp>
        <p:nvSpPr>
          <p:cNvPr id="6" name="TextBox 5">
            <a:extLst>
              <a:ext uri="{FF2B5EF4-FFF2-40B4-BE49-F238E27FC236}">
                <a16:creationId xmlns:a16="http://schemas.microsoft.com/office/drawing/2014/main" id="{806FB706-0929-BAD0-F7ED-CB79730AB225}"/>
              </a:ext>
            </a:extLst>
          </p:cNvPr>
          <p:cNvSpPr txBox="1"/>
          <p:nvPr/>
        </p:nvSpPr>
        <p:spPr>
          <a:xfrm>
            <a:off x="772202" y="447473"/>
            <a:ext cx="9755430" cy="492443"/>
          </a:xfrm>
          <a:prstGeom prst="rect">
            <a:avLst/>
          </a:prstGeom>
          <a:noFill/>
        </p:spPr>
        <p:txBody>
          <a:bodyPr wrap="square" l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600" b="1" i="0" u="none" strike="noStrike" kern="0" cap="none" spc="0" normalizeH="0" baseline="0" noProof="0" dirty="0">
                <a:ln>
                  <a:noFill/>
                </a:ln>
                <a:solidFill>
                  <a:srgbClr val="577F9F"/>
                </a:solidFill>
                <a:effectLst/>
                <a:uLnTx/>
                <a:uFillTx/>
                <a:latin typeface="Arial" panose="020B0604020202020204"/>
              </a:rPr>
              <a:t>Comparing PrEP methods: </a:t>
            </a:r>
            <a:r>
              <a:rPr kumimoji="0" lang="en-US" sz="2600" b="1" i="0" u="none" strike="noStrike" kern="0" cap="none" spc="0" normalizeH="0" baseline="0" noProof="0" dirty="0">
                <a:ln>
                  <a:noFill/>
                </a:ln>
                <a:solidFill>
                  <a:srgbClr val="577F9F"/>
                </a:solidFill>
                <a:effectLst/>
                <a:uLnTx/>
                <a:uFillTx/>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3"/>
                  </a:ext>
                </a:extLst>
              </a:rPr>
              <a:t>Which is right for me? </a:t>
            </a:r>
            <a:r>
              <a:rPr kumimoji="0" lang="en-US" sz="2600" b="1" i="0" u="none" strike="noStrike" kern="0" cap="none" spc="0" normalizeH="0" baseline="0" noProof="0" dirty="0">
                <a:ln>
                  <a:noFill/>
                </a:ln>
                <a:solidFill>
                  <a:srgbClr val="577F9F"/>
                </a:solidFill>
                <a:effectLst/>
                <a:uLnTx/>
                <a:uFillTx/>
                <a:latin typeface="Arial" panose="020B0604020202020204"/>
              </a:rPr>
              <a:t>(2 of 3) </a:t>
            </a:r>
            <a:endParaRPr kumimoji="0" lang="en-BW" sz="2600" b="1" i="0" u="none" strike="noStrike" kern="0" cap="none" spc="0" normalizeH="0" baseline="0" noProof="0" dirty="0">
              <a:ln>
                <a:noFill/>
              </a:ln>
              <a:solidFill>
                <a:srgbClr val="577F9F"/>
              </a:solidFill>
              <a:effectLst/>
              <a:uLnTx/>
              <a:uFillTx/>
              <a:latin typeface="Arial" panose="020B0604020202020204"/>
            </a:endParaRPr>
          </a:p>
        </p:txBody>
      </p:sp>
      <p:pic>
        <p:nvPicPr>
          <p:cNvPr id="5" name="Graphic 4" descr="Medicine with solid fill">
            <a:extLst>
              <a:ext uri="{FF2B5EF4-FFF2-40B4-BE49-F238E27FC236}">
                <a16:creationId xmlns:a16="http://schemas.microsoft.com/office/drawing/2014/main" id="{1DAB189D-FE17-3492-035C-7D38E543C11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23287" y="1288028"/>
            <a:ext cx="347637" cy="347637"/>
          </a:xfrm>
          <a:prstGeom prst="rect">
            <a:avLst/>
          </a:prstGeom>
        </p:spPr>
      </p:pic>
      <p:pic>
        <p:nvPicPr>
          <p:cNvPr id="9" name="Graphic 8" descr="Needle with solid fill">
            <a:extLst>
              <a:ext uri="{FF2B5EF4-FFF2-40B4-BE49-F238E27FC236}">
                <a16:creationId xmlns:a16="http://schemas.microsoft.com/office/drawing/2014/main" id="{BB5FD090-D44E-A4C7-68C1-5ADACD5B990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37436" y="1268978"/>
            <a:ext cx="331013" cy="331013"/>
          </a:xfrm>
          <a:prstGeom prst="rect">
            <a:avLst/>
          </a:prstGeom>
        </p:spPr>
      </p:pic>
      <p:sp>
        <p:nvSpPr>
          <p:cNvPr id="12" name="Oval 11">
            <a:extLst>
              <a:ext uri="{FF2B5EF4-FFF2-40B4-BE49-F238E27FC236}">
                <a16:creationId xmlns:a16="http://schemas.microsoft.com/office/drawing/2014/main" id="{724DDEBB-537C-2540-C04E-FAA87CB3A4C7}"/>
              </a:ext>
            </a:extLst>
          </p:cNvPr>
          <p:cNvSpPr/>
          <p:nvPr/>
        </p:nvSpPr>
        <p:spPr>
          <a:xfrm>
            <a:off x="8455324" y="1310277"/>
            <a:ext cx="248416" cy="248416"/>
          </a:xfrm>
          <a:prstGeom prst="ellipse">
            <a:avLst/>
          </a:prstGeom>
          <a:noFill/>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EDB51D10-1482-EA31-685E-5A7180320551}"/>
              </a:ext>
            </a:extLst>
          </p:cNvPr>
          <p:cNvSpPr txBox="1"/>
          <p:nvPr/>
        </p:nvSpPr>
        <p:spPr>
          <a:xfrm>
            <a:off x="9875667" y="6984175"/>
            <a:ext cx="441664" cy="369332"/>
          </a:xfrm>
          <a:prstGeom prst="rect">
            <a:avLst/>
          </a:prstGeom>
          <a:noFill/>
        </p:spPr>
        <p:txBody>
          <a:bodyPr wrap="square" rtlCol="0">
            <a:spAutoFit/>
          </a:bodyPr>
          <a:lstStyle/>
          <a:p>
            <a:r>
              <a:rPr lang="en-US" b="1" dirty="0">
                <a:solidFill>
                  <a:schemeClr val="accent2"/>
                </a:solidFill>
                <a:latin typeface="+mj-lt"/>
              </a:rPr>
              <a:t>4</a:t>
            </a:r>
          </a:p>
        </p:txBody>
      </p:sp>
    </p:spTree>
    <p:extLst>
      <p:ext uri="{BB962C8B-B14F-4D97-AF65-F5344CB8AC3E}">
        <p14:creationId xmlns:p14="http://schemas.microsoft.com/office/powerpoint/2010/main" val="2251249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5C10927-1936-7251-31D8-6F90873569A7}"/>
              </a:ext>
            </a:extLst>
          </p:cNvPr>
          <p:cNvGraphicFramePr>
            <a:graphicFrameLocks noGrp="1"/>
          </p:cNvGraphicFramePr>
          <p:nvPr>
            <p:extLst>
              <p:ext uri="{D42A27DB-BD31-4B8C-83A1-F6EECF244321}">
                <p14:modId xmlns:p14="http://schemas.microsoft.com/office/powerpoint/2010/main" val="3268175127"/>
              </p:ext>
            </p:extLst>
          </p:nvPr>
        </p:nvGraphicFramePr>
        <p:xfrm>
          <a:off x="779971" y="1202718"/>
          <a:ext cx="9108310" cy="5578542"/>
        </p:xfrm>
        <a:graphic>
          <a:graphicData uri="http://schemas.openxmlformats.org/drawingml/2006/table">
            <a:tbl>
              <a:tblPr firstRow="1" firstCol="1">
                <a:tableStyleId>{F5AB1C69-6EDB-4FF4-983F-18BD219EF322}</a:tableStyleId>
              </a:tblPr>
              <a:tblGrid>
                <a:gridCol w="1716962">
                  <a:extLst>
                    <a:ext uri="{9D8B030D-6E8A-4147-A177-3AD203B41FA5}">
                      <a16:colId xmlns:a16="http://schemas.microsoft.com/office/drawing/2014/main" val="1047552400"/>
                    </a:ext>
                  </a:extLst>
                </a:gridCol>
                <a:gridCol w="1847837">
                  <a:extLst>
                    <a:ext uri="{9D8B030D-6E8A-4147-A177-3AD203B41FA5}">
                      <a16:colId xmlns:a16="http://schemas.microsoft.com/office/drawing/2014/main" val="1038264120"/>
                    </a:ext>
                  </a:extLst>
                </a:gridCol>
                <a:gridCol w="1847837">
                  <a:extLst>
                    <a:ext uri="{9D8B030D-6E8A-4147-A177-3AD203B41FA5}">
                      <a16:colId xmlns:a16="http://schemas.microsoft.com/office/drawing/2014/main" val="2905348091"/>
                    </a:ext>
                  </a:extLst>
                </a:gridCol>
                <a:gridCol w="1847837">
                  <a:extLst>
                    <a:ext uri="{9D8B030D-6E8A-4147-A177-3AD203B41FA5}">
                      <a16:colId xmlns:a16="http://schemas.microsoft.com/office/drawing/2014/main" val="2790889547"/>
                    </a:ext>
                  </a:extLst>
                </a:gridCol>
                <a:gridCol w="1847837">
                  <a:extLst>
                    <a:ext uri="{9D8B030D-6E8A-4147-A177-3AD203B41FA5}">
                      <a16:colId xmlns:a16="http://schemas.microsoft.com/office/drawing/2014/main" val="2354859929"/>
                    </a:ext>
                  </a:extLst>
                </a:gridCol>
              </a:tblGrid>
              <a:tr h="535306">
                <a:tc>
                  <a:txBody>
                    <a:bodyPr/>
                    <a:lstStyle/>
                    <a:p>
                      <a:pPr>
                        <a:lnSpc>
                          <a:spcPct val="95000"/>
                        </a:lnSpc>
                        <a:spcAft>
                          <a:spcPts val="0"/>
                        </a:spcAft>
                      </a:pPr>
                      <a:r>
                        <a:rPr lang="en-US" sz="1200" kern="100" dirty="0">
                          <a:effectLst/>
                          <a:latin typeface="+mj-lt"/>
                        </a:rPr>
                        <a:t> </a:t>
                      </a:r>
                      <a:endParaRPr lang="en-BW" sz="1200" kern="100" dirty="0">
                        <a:effectLst/>
                        <a:latin typeface="+mj-lt"/>
                        <a:ea typeface="Aptos" panose="020B0004020202020204" pitchFamily="34" charset="0"/>
                        <a:cs typeface="Arial" panose="020B0604020202020204" pitchFamily="34" charset="0"/>
                      </a:endParaRPr>
                    </a:p>
                  </a:txBody>
                  <a:tcPr marT="91440" marB="91440" anchor="ctr">
                    <a:lnL w="12700" cmpd="sng">
                      <a:noFill/>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2">
                  <a:txBody>
                    <a:bodyPr/>
                    <a:lstStyle/>
                    <a:p>
                      <a:pPr algn="ctr">
                        <a:lnSpc>
                          <a:spcPct val="95000"/>
                        </a:lnSpc>
                        <a:spcAft>
                          <a:spcPts val="0"/>
                        </a:spcAft>
                      </a:pPr>
                      <a:r>
                        <a:rPr lang="en-US" sz="1400" kern="100" dirty="0">
                          <a:effectLst/>
                          <a:latin typeface="+mj-lt"/>
                        </a:rPr>
                        <a:t>Oral </a:t>
                      </a:r>
                      <a:r>
                        <a:rPr lang="en-US" sz="1400" kern="100" dirty="0" err="1">
                          <a:effectLst/>
                          <a:latin typeface="+mj-lt"/>
                        </a:rPr>
                        <a:t>PrEP</a:t>
                      </a:r>
                      <a:r>
                        <a:rPr lang="en-US" sz="1400" kern="100" dirty="0">
                          <a:effectLst/>
                          <a:latin typeface="+mj-lt"/>
                        </a:rPr>
                        <a:t> </a:t>
                      </a:r>
                      <a:endParaRPr lang="en-BW" sz="1400" kern="100" dirty="0">
                        <a:effectLst/>
                        <a:latin typeface="+mj-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lang="en-BW"/>
                    </a:p>
                  </a:txBody>
                  <a:tcPr/>
                </a:tc>
                <a:tc>
                  <a:txBody>
                    <a:bodyPr/>
                    <a:lstStyle/>
                    <a:p>
                      <a:pPr algn="ctr">
                        <a:lnSpc>
                          <a:spcPct val="95000"/>
                        </a:lnSpc>
                        <a:spcAft>
                          <a:spcPts val="0"/>
                        </a:spcAft>
                      </a:pPr>
                      <a:r>
                        <a:rPr lang="en-US" sz="1400" kern="100" dirty="0">
                          <a:effectLst/>
                          <a:latin typeface="+mj-lt"/>
                        </a:rPr>
                        <a:t>      CAB PrEP</a:t>
                      </a:r>
                      <a:endParaRPr lang="en-BW" sz="1400" kern="100" dirty="0">
                        <a:effectLst/>
                        <a:latin typeface="+mj-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lnSpc>
                          <a:spcPct val="95000"/>
                        </a:lnSpc>
                        <a:spcAft>
                          <a:spcPts val="0"/>
                        </a:spcAft>
                      </a:pPr>
                      <a:r>
                        <a:rPr lang="en-US" sz="1400" kern="100" dirty="0">
                          <a:effectLst/>
                          <a:latin typeface="+mj-lt"/>
                        </a:rPr>
                        <a:t>    PrEP Ring</a:t>
                      </a:r>
                      <a:endParaRPr lang="en-BW" sz="1400" kern="100" dirty="0">
                        <a:effectLst/>
                        <a:latin typeface="+mj-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940743742"/>
                  </a:ext>
                </a:extLst>
              </a:tr>
              <a:tr h="548640">
                <a:tc>
                  <a:txBody>
                    <a:bodyPr/>
                    <a:lstStyle/>
                    <a:p>
                      <a:pPr marL="0" algn="l" defTabSz="1108253" rtl="0" eaLnBrk="1" latinLnBrk="0" hangingPunct="1">
                        <a:lnSpc>
                          <a:spcPct val="95000"/>
                        </a:lnSpc>
                        <a:spcAft>
                          <a:spcPts val="0"/>
                        </a:spcAft>
                      </a:pP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lvl="0" indent="0" algn="l" rtl="0">
                        <a:lnSpc>
                          <a:spcPct val="115000"/>
                        </a:lnSpc>
                        <a:spcBef>
                          <a:spcPts val="0"/>
                        </a:spcBef>
                        <a:spcAft>
                          <a:spcPts val="0"/>
                        </a:spcAft>
                        <a:buNone/>
                      </a:pPr>
                      <a:r>
                        <a:rPr lang="en-US" sz="1200" b="1" u="none" strike="noStrike" cap="none" dirty="0">
                          <a:solidFill>
                            <a:schemeClr val="bg1"/>
                          </a:solidFill>
                          <a:latin typeface="+mn-lt"/>
                          <a:ea typeface="+mn-ea"/>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10"/>
                            </a:ext>
                          </a:extLst>
                        </a:rPr>
                        <a:t>Dosing regimen for most groups of people with sexual or injecting exposure</a:t>
                      </a:r>
                      <a:endParaRPr lang="en-US" sz="1200" b="1" u="none" strike="noStrike" cap="none" dirty="0">
                        <a:solidFill>
                          <a:schemeClr val="bg1"/>
                        </a:solidFill>
                        <a:latin typeface="+mn-lt"/>
                        <a:ea typeface="+mn-ea"/>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endParaRPr>
                    </a:p>
                  </a:txBody>
                  <a:tcPr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rtl="0">
                        <a:lnSpc>
                          <a:spcPct val="115000"/>
                        </a:lnSpc>
                        <a:spcBef>
                          <a:spcPts val="0"/>
                        </a:spcBef>
                        <a:spcAft>
                          <a:spcPts val="0"/>
                        </a:spcAft>
                        <a:buClr>
                          <a:schemeClr val="lt1"/>
                        </a:buClr>
                        <a:buSzPts val="1800"/>
                        <a:buFont typeface="Arial"/>
                        <a:buNone/>
                      </a:pPr>
                      <a:r>
                        <a:rPr lang="en-US" sz="1200" b="1" u="none" strike="noStrike" cap="none" dirty="0">
                          <a:solidFill>
                            <a:schemeClr val="bg1"/>
                          </a:solidFill>
                          <a:latin typeface="+mn-lt"/>
                          <a:ea typeface="+mn-ea"/>
                          <a:cs typeface="Arial"/>
                          <a:sym typeface="Arial"/>
                        </a:rPr>
                        <a:t>Dosing regimen for people assigned male at birth with sexual exposure and not taking gender-affirming hormones   </a:t>
                      </a:r>
                    </a:p>
                  </a:txBody>
                  <a:tcPr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95000"/>
                        </a:lnSpc>
                        <a:spcAft>
                          <a:spcPts val="0"/>
                        </a:spcAft>
                      </a:pP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lnSpc>
                          <a:spcPct val="95000"/>
                        </a:lnSpc>
                        <a:spcAft>
                          <a:spcPts val="0"/>
                        </a:spcAft>
                      </a:pP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598760769"/>
                  </a:ext>
                </a:extLst>
              </a:tr>
              <a:tr h="548640">
                <a:tc>
                  <a:txBody>
                    <a:bodyPr/>
                    <a:lstStyle/>
                    <a:p>
                      <a:pPr marL="0" algn="l" defTabSz="1108253" rtl="0" eaLnBrk="1" latinLnBrk="0" hangingPunct="1">
                        <a:lnSpc>
                          <a:spcPct val="95000"/>
                        </a:lnSpc>
                        <a:spcAft>
                          <a:spcPts val="0"/>
                        </a:spcAft>
                      </a:pPr>
                      <a:r>
                        <a:rPr lang="en-US" sz="1200" b="1" kern="100" dirty="0">
                          <a:solidFill>
                            <a:schemeClr val="lt1"/>
                          </a:solidFill>
                          <a:effectLst/>
                          <a:latin typeface="+mj-lt"/>
                          <a:ea typeface="+mn-ea"/>
                          <a:cs typeface="+mn-cs"/>
                        </a:rPr>
                        <a:t>Can </a:t>
                      </a:r>
                      <a:r>
                        <a:rPr lang="en-US" sz="1200" b="1" kern="100" dirty="0">
                          <a:solidFill>
                            <a:schemeClr val="tx1"/>
                          </a:solidFill>
                          <a:effectLst/>
                          <a:highlight>
                            <a:srgbClr val="FFFF00"/>
                          </a:highlight>
                          <a:latin typeface="+mj-lt"/>
                          <a:ea typeface="+mn-ea"/>
                          <a:cs typeface="+mn-cs"/>
                        </a:rPr>
                        <a:t>men who have sex with men </a:t>
                      </a:r>
                      <a:r>
                        <a:rPr lang="en-US" sz="1200" b="1" kern="100" dirty="0">
                          <a:solidFill>
                            <a:schemeClr val="lt1"/>
                          </a:solidFill>
                          <a:effectLst/>
                          <a:latin typeface="+mj-lt"/>
                          <a:ea typeface="+mn-ea"/>
                          <a:cs typeface="+mn-cs"/>
                        </a:rPr>
                        <a:t>use it?</a:t>
                      </a: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930806371"/>
                  </a:ext>
                </a:extLst>
              </a:tr>
              <a:tr h="548640">
                <a:tc>
                  <a:txBody>
                    <a:bodyPr/>
                    <a:lstStyle/>
                    <a:p>
                      <a:pPr marL="0" algn="l" defTabSz="1108253" rtl="0" eaLnBrk="1" latinLnBrk="0" hangingPunct="1">
                        <a:lnSpc>
                          <a:spcPct val="95000"/>
                        </a:lnSpc>
                        <a:spcAft>
                          <a:spcPts val="0"/>
                        </a:spcAft>
                      </a:pPr>
                      <a:r>
                        <a:rPr lang="en-US" sz="1200" b="1" kern="100" dirty="0">
                          <a:solidFill>
                            <a:schemeClr val="lt1"/>
                          </a:solidFill>
                          <a:effectLst/>
                          <a:latin typeface="+mj-lt"/>
                          <a:ea typeface="+mn-ea"/>
                          <a:cs typeface="+mn-cs"/>
                        </a:rPr>
                        <a:t>Can </a:t>
                      </a:r>
                      <a:r>
                        <a:rPr lang="en-US" sz="1200" b="1" kern="100" dirty="0">
                          <a:solidFill>
                            <a:schemeClr val="tx1"/>
                          </a:solidFill>
                          <a:effectLst/>
                          <a:highlight>
                            <a:srgbClr val="FFFF00"/>
                          </a:highlight>
                          <a:latin typeface="+mj-lt"/>
                          <a:ea typeface="+mn-ea"/>
                          <a:cs typeface="+mn-cs"/>
                        </a:rPr>
                        <a:t>female sex workers </a:t>
                      </a:r>
                      <a:r>
                        <a:rPr lang="en-US" sz="1200" b="1" kern="100" dirty="0">
                          <a:solidFill>
                            <a:schemeClr val="lt1"/>
                          </a:solidFill>
                          <a:effectLst/>
                          <a:latin typeface="+mj-lt"/>
                          <a:ea typeface="+mn-ea"/>
                          <a:cs typeface="+mn-cs"/>
                        </a:rPr>
                        <a:t>use it?</a:t>
                      </a: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875463887"/>
                  </a:ext>
                </a:extLst>
              </a:tr>
              <a:tr h="548640">
                <a:tc>
                  <a:txBody>
                    <a:bodyPr/>
                    <a:lstStyle/>
                    <a:p>
                      <a:pPr marL="0" algn="l" defTabSz="1108253" rtl="0" eaLnBrk="1" latinLnBrk="0" hangingPunct="1">
                        <a:lnSpc>
                          <a:spcPct val="95000"/>
                        </a:lnSpc>
                        <a:spcAft>
                          <a:spcPts val="0"/>
                        </a:spcAft>
                      </a:pPr>
                      <a:r>
                        <a:rPr lang="en-US" sz="1200" b="1" kern="100" dirty="0">
                          <a:solidFill>
                            <a:schemeClr val="lt1"/>
                          </a:solidFill>
                          <a:effectLst/>
                          <a:latin typeface="+mj-lt"/>
                          <a:ea typeface="+mn-ea"/>
                          <a:cs typeface="+mn-cs"/>
                        </a:rPr>
                        <a:t>Can </a:t>
                      </a:r>
                      <a:r>
                        <a:rPr lang="en-US" sz="1200" b="1" kern="100" dirty="0">
                          <a:solidFill>
                            <a:schemeClr val="tx1"/>
                          </a:solidFill>
                          <a:effectLst/>
                          <a:highlight>
                            <a:srgbClr val="FFFF00"/>
                          </a:highlight>
                          <a:latin typeface="+mj-lt"/>
                          <a:ea typeface="+mn-ea"/>
                          <a:cs typeface="+mn-cs"/>
                        </a:rPr>
                        <a:t>trans people </a:t>
                      </a:r>
                      <a:r>
                        <a:rPr lang="en-US" sz="1200" b="1" kern="100" dirty="0">
                          <a:solidFill>
                            <a:schemeClr val="lt1"/>
                          </a:solidFill>
                          <a:effectLst/>
                          <a:latin typeface="+mj-lt"/>
                          <a:ea typeface="+mn-ea"/>
                          <a:cs typeface="+mn-cs"/>
                        </a:rPr>
                        <a:t>use it?</a:t>
                      </a: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5000"/>
                        </a:lnSpc>
                        <a:spcAft>
                          <a:spcPts val="0"/>
                        </a:spcAft>
                      </a:pPr>
                      <a:r>
                        <a:rPr lang="en-US" sz="1200" b="1" kern="100" dirty="0">
                          <a:solidFill>
                            <a:schemeClr val="tx1"/>
                          </a:solidFill>
                          <a:effectLst/>
                          <a:latin typeface="+mn-lt"/>
                          <a:ea typeface="Aptos" panose="020B0004020202020204" pitchFamily="34" charset="0"/>
                          <a:cs typeface="Arial" panose="020B0604020202020204" pitchFamily="34" charset="0"/>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ea typeface="Aptos" panose="020B0004020202020204" pitchFamily="34" charset="0"/>
                          <a:cs typeface="Arial" panose="020B0604020202020204" pitchFamily="34" charset="0"/>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ea typeface="Aptos" panose="020B0004020202020204" pitchFamily="34" charset="0"/>
                          <a:cs typeface="Arial" panose="020B0604020202020204" pitchFamily="34" charset="0"/>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ea typeface="Aptos" panose="020B0004020202020204" pitchFamily="34" charset="0"/>
                          <a:cs typeface="Arial" panose="020B0604020202020204" pitchFamily="34" charset="0"/>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78387327"/>
                  </a:ext>
                </a:extLst>
              </a:tr>
              <a:tr h="687128">
                <a:tc>
                  <a:txBody>
                    <a:bodyPr/>
                    <a:lstStyle/>
                    <a:p>
                      <a:pPr marL="0" algn="l" defTabSz="1108253" rtl="0" eaLnBrk="1" latinLnBrk="0" hangingPunct="1">
                        <a:lnSpc>
                          <a:spcPct val="95000"/>
                        </a:lnSpc>
                        <a:spcAft>
                          <a:spcPts val="0"/>
                        </a:spcAft>
                      </a:pPr>
                      <a:r>
                        <a:rPr lang="en-US" sz="1200" b="1" kern="100" dirty="0">
                          <a:solidFill>
                            <a:schemeClr val="lt1"/>
                          </a:solidFill>
                          <a:effectLst/>
                          <a:latin typeface="+mj-lt"/>
                          <a:ea typeface="+mn-ea"/>
                          <a:cs typeface="+mn-cs"/>
                        </a:rPr>
                        <a:t>Can people use it with gender-affirming hormones?</a:t>
                      </a: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546663495"/>
                  </a:ext>
                </a:extLst>
              </a:tr>
              <a:tr h="548640">
                <a:tc>
                  <a:txBody>
                    <a:bodyPr/>
                    <a:lstStyle/>
                    <a:p>
                      <a:pPr marL="0" algn="l" defTabSz="1108253" rtl="0" eaLnBrk="1" latinLnBrk="0" hangingPunct="1">
                        <a:lnSpc>
                          <a:spcPct val="95000"/>
                        </a:lnSpc>
                        <a:spcAft>
                          <a:spcPts val="0"/>
                        </a:spcAft>
                      </a:pPr>
                      <a:r>
                        <a:rPr lang="en-US" sz="1200" b="1" kern="100" dirty="0">
                          <a:solidFill>
                            <a:schemeClr val="lt1"/>
                          </a:solidFill>
                          <a:effectLst/>
                          <a:latin typeface="+mj-lt"/>
                          <a:ea typeface="+mn-ea"/>
                          <a:cs typeface="+mn-cs"/>
                        </a:rPr>
                        <a:t>Can </a:t>
                      </a:r>
                      <a:r>
                        <a:rPr lang="en-US" sz="1200" b="1" kern="100" dirty="0">
                          <a:solidFill>
                            <a:schemeClr val="tx1"/>
                          </a:solidFill>
                          <a:effectLst/>
                          <a:highlight>
                            <a:srgbClr val="FFFF00"/>
                          </a:highlight>
                          <a:latin typeface="+mj-lt"/>
                          <a:ea typeface="+mn-ea"/>
                          <a:cs typeface="+mn-cs"/>
                        </a:rPr>
                        <a:t>people who inject drugs </a:t>
                      </a:r>
                      <a:r>
                        <a:rPr lang="en-US" sz="1200" b="1" kern="100" dirty="0">
                          <a:solidFill>
                            <a:schemeClr val="lt1"/>
                          </a:solidFill>
                          <a:effectLst/>
                          <a:latin typeface="+mj-lt"/>
                          <a:ea typeface="+mn-ea"/>
                          <a:cs typeface="+mn-cs"/>
                        </a:rPr>
                        <a:t>use it?</a:t>
                      </a: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ea typeface="Aptos" panose="020B0004020202020204" pitchFamily="34" charset="0"/>
                          <a:cs typeface="Arial" panose="020B0604020202020204" pitchFamily="34" charset="0"/>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Yes (but with limited evidence)</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ea typeface="Aptos" panose="020B0004020202020204" pitchFamily="34" charset="0"/>
                          <a:cs typeface="Arial" panose="020B0604020202020204" pitchFamily="34" charset="0"/>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112984063"/>
                  </a:ext>
                </a:extLst>
              </a:tr>
              <a:tr h="717679">
                <a:tc>
                  <a:txBody>
                    <a:bodyPr/>
                    <a:lstStyle/>
                    <a:p>
                      <a:pPr marL="0" algn="l" defTabSz="1108253" rtl="0" eaLnBrk="1" latinLnBrk="0" hangingPunct="1">
                        <a:lnSpc>
                          <a:spcPct val="95000"/>
                        </a:lnSpc>
                        <a:spcAft>
                          <a:spcPts val="0"/>
                        </a:spcAft>
                      </a:pPr>
                      <a:r>
                        <a:rPr lang="en-US" sz="1200" b="1" kern="100" dirty="0">
                          <a:solidFill>
                            <a:schemeClr val="lt1"/>
                          </a:solidFill>
                          <a:effectLst/>
                          <a:latin typeface="+mj-lt"/>
                          <a:ea typeface="+mn-ea"/>
                          <a:cs typeface="+mn-cs"/>
                        </a:rPr>
                        <a:t>Can pregnant or breastfeeding people use it? </a:t>
                      </a: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i="1" kern="100" dirty="0">
                          <a:effectLst/>
                          <a:highlight>
                            <a:srgbClr val="FFFF00"/>
                          </a:highlight>
                          <a:latin typeface="+mn-lt"/>
                        </a:rPr>
                        <a:t>[to be updated by countries based on national guidelines]</a:t>
                      </a:r>
                      <a:endParaRPr lang="en-BW" sz="1200" i="1" kern="100" dirty="0">
                        <a:effectLst/>
                        <a:highlight>
                          <a:srgbClr val="FFFF00"/>
                        </a:highligh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95000"/>
                        </a:lnSpc>
                        <a:spcAft>
                          <a:spcPts val="0"/>
                        </a:spcAft>
                      </a:pPr>
                      <a:r>
                        <a:rPr lang="en-US" sz="1200" i="1" kern="100" dirty="0">
                          <a:effectLst/>
                          <a:highlight>
                            <a:srgbClr val="FFFF00"/>
                          </a:highlight>
                          <a:latin typeface="+mn-lt"/>
                        </a:rPr>
                        <a:t>[to be updated by countries</a:t>
                      </a:r>
                      <a:r>
                        <a:rPr lang="en-US" sz="1200" dirty="0">
                          <a:effectLst/>
                          <a:highlight>
                            <a:srgbClr val="FFFF00"/>
                          </a:highlight>
                          <a:latin typeface="+mn-lt"/>
                          <a:ea typeface="Aptos" panose="020B0004020202020204" pitchFamily="34" charset="0"/>
                          <a:cs typeface="Arial" panose="020B0604020202020204" pitchFamily="34" charset="0"/>
                        </a:rPr>
                        <a:t> </a:t>
                      </a:r>
                      <a:r>
                        <a:rPr lang="en-US" sz="1200" i="1" kern="100" dirty="0">
                          <a:effectLst/>
                          <a:highlight>
                            <a:srgbClr val="FFFF00"/>
                          </a:highlight>
                          <a:latin typeface="+mn-lt"/>
                        </a:rPr>
                        <a:t>based on national guidelines]</a:t>
                      </a:r>
                      <a:endParaRPr lang="en-BW" sz="1200" i="1" kern="100" dirty="0">
                        <a:effectLst/>
                        <a:highlight>
                          <a:srgbClr val="FFFF00"/>
                        </a:highligh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434684019"/>
                  </a:ext>
                </a:extLst>
              </a:tr>
            </a:tbl>
          </a:graphicData>
        </a:graphic>
      </p:graphicFrame>
      <p:sp>
        <p:nvSpPr>
          <p:cNvPr id="6" name="TextBox 5">
            <a:extLst>
              <a:ext uri="{FF2B5EF4-FFF2-40B4-BE49-F238E27FC236}">
                <a16:creationId xmlns:a16="http://schemas.microsoft.com/office/drawing/2014/main" id="{806FB706-0929-BAD0-F7ED-CB79730AB225}"/>
              </a:ext>
            </a:extLst>
          </p:cNvPr>
          <p:cNvSpPr txBox="1"/>
          <p:nvPr/>
        </p:nvSpPr>
        <p:spPr>
          <a:xfrm>
            <a:off x="779971" y="498641"/>
            <a:ext cx="9352857" cy="492443"/>
          </a:xfrm>
          <a:prstGeom prst="rect">
            <a:avLst/>
          </a:prstGeom>
          <a:noFill/>
        </p:spPr>
        <p:txBody>
          <a:bodyPr wrap="square" lIns="0" rtlCol="0">
            <a:spAutoFit/>
          </a:bodyPr>
          <a:lstStyle/>
          <a:p>
            <a:r>
              <a:rPr lang="en-US" sz="2600" b="1" dirty="0">
                <a:solidFill>
                  <a:schemeClr val="accent1"/>
                </a:solidFill>
                <a:latin typeface="+mj-lt"/>
              </a:rPr>
              <a:t>Comparing PrEP methods: </a:t>
            </a:r>
            <a:r>
              <a:rPr kumimoji="0" lang="en-US" sz="2600" b="1" i="0" u="none" strike="noStrike" kern="0" cap="none" spc="0" normalizeH="0" baseline="0" noProof="0" dirty="0">
                <a:ln>
                  <a:noFill/>
                </a:ln>
                <a:solidFill>
                  <a:srgbClr val="577F9F"/>
                </a:solidFill>
                <a:effectLst/>
                <a:uLnTx/>
                <a:uFillTx/>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3"/>
                  </a:ext>
                </a:extLst>
              </a:rPr>
              <a:t>Which is right for me? </a:t>
            </a:r>
            <a:r>
              <a:rPr lang="en-US" sz="2600" b="1" dirty="0">
                <a:solidFill>
                  <a:schemeClr val="accent1"/>
                </a:solidFill>
                <a:latin typeface="+mj-lt"/>
              </a:rPr>
              <a:t>(3 of 3) </a:t>
            </a:r>
            <a:endParaRPr lang="en-BW" sz="2600" b="1" dirty="0">
              <a:solidFill>
                <a:schemeClr val="accent1"/>
              </a:solidFill>
              <a:latin typeface="+mj-lt"/>
            </a:endParaRPr>
          </a:p>
        </p:txBody>
      </p:sp>
      <p:pic>
        <p:nvPicPr>
          <p:cNvPr id="5" name="Graphic 4" descr="Medicine with solid fill">
            <a:extLst>
              <a:ext uri="{FF2B5EF4-FFF2-40B4-BE49-F238E27FC236}">
                <a16:creationId xmlns:a16="http://schemas.microsoft.com/office/drawing/2014/main" id="{1DAB189D-FE17-3492-035C-7D38E543C11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458417" y="1277789"/>
            <a:ext cx="405611" cy="405611"/>
          </a:xfrm>
          <a:prstGeom prst="rect">
            <a:avLst/>
          </a:prstGeom>
        </p:spPr>
      </p:pic>
      <p:pic>
        <p:nvPicPr>
          <p:cNvPr id="9" name="Graphic 8" descr="Needle with solid fill">
            <a:extLst>
              <a:ext uri="{FF2B5EF4-FFF2-40B4-BE49-F238E27FC236}">
                <a16:creationId xmlns:a16="http://schemas.microsoft.com/office/drawing/2014/main" id="{BB5FD090-D44E-A4C7-68C1-5ADACD5B990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398117" y="1266213"/>
            <a:ext cx="405611" cy="405611"/>
          </a:xfrm>
          <a:prstGeom prst="rect">
            <a:avLst/>
          </a:prstGeom>
        </p:spPr>
      </p:pic>
      <p:sp>
        <p:nvSpPr>
          <p:cNvPr id="12" name="Oval 11">
            <a:extLst>
              <a:ext uri="{FF2B5EF4-FFF2-40B4-BE49-F238E27FC236}">
                <a16:creationId xmlns:a16="http://schemas.microsoft.com/office/drawing/2014/main" id="{724DDEBB-537C-2540-C04E-FAA87CB3A4C7}"/>
              </a:ext>
            </a:extLst>
          </p:cNvPr>
          <p:cNvSpPr/>
          <p:nvPr/>
        </p:nvSpPr>
        <p:spPr>
          <a:xfrm>
            <a:off x="8261253" y="1340747"/>
            <a:ext cx="248416" cy="248416"/>
          </a:xfrm>
          <a:prstGeom prst="ellipse">
            <a:avLst/>
          </a:prstGeom>
          <a:noFill/>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 name="TextBox 1">
            <a:extLst>
              <a:ext uri="{FF2B5EF4-FFF2-40B4-BE49-F238E27FC236}">
                <a16:creationId xmlns:a16="http://schemas.microsoft.com/office/drawing/2014/main" id="{E871F99C-3F67-D0E3-1E9C-E5BA2D674281}"/>
              </a:ext>
            </a:extLst>
          </p:cNvPr>
          <p:cNvSpPr txBox="1"/>
          <p:nvPr/>
        </p:nvSpPr>
        <p:spPr>
          <a:xfrm>
            <a:off x="9922601" y="6925091"/>
            <a:ext cx="441664" cy="369332"/>
          </a:xfrm>
          <a:prstGeom prst="rect">
            <a:avLst/>
          </a:prstGeom>
          <a:noFill/>
        </p:spPr>
        <p:txBody>
          <a:bodyPr wrap="square" rtlCol="0">
            <a:spAutoFit/>
          </a:bodyPr>
          <a:lstStyle/>
          <a:p>
            <a:r>
              <a:rPr lang="en-US" b="1" dirty="0">
                <a:solidFill>
                  <a:schemeClr val="accent2"/>
                </a:solidFill>
                <a:latin typeface="+mj-lt"/>
              </a:rPr>
              <a:t>5</a:t>
            </a:r>
          </a:p>
        </p:txBody>
      </p:sp>
    </p:spTree>
    <p:extLst>
      <p:ext uri="{BB962C8B-B14F-4D97-AF65-F5344CB8AC3E}">
        <p14:creationId xmlns:p14="http://schemas.microsoft.com/office/powerpoint/2010/main" val="386504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D1D5A6-7C65-E774-2A55-F4FD4141890F}"/>
              </a:ext>
            </a:extLst>
          </p:cNvPr>
          <p:cNvSpPr>
            <a:spLocks noGrp="1"/>
          </p:cNvSpPr>
          <p:nvPr>
            <p:ph type="title"/>
          </p:nvPr>
        </p:nvSpPr>
        <p:spPr>
          <a:xfrm>
            <a:off x="1406525" y="526775"/>
            <a:ext cx="8381154" cy="488488"/>
          </a:xfrm>
        </p:spPr>
        <p:txBody>
          <a:bodyPr lIns="0">
            <a:noAutofit/>
          </a:bodyPr>
          <a:lstStyle/>
          <a:p>
            <a:r>
              <a:rPr lang="en-US" sz="3200" dirty="0"/>
              <a:t>General FAQs about PrEP (1 of 3)</a:t>
            </a:r>
          </a:p>
        </p:txBody>
      </p:sp>
      <p:pic>
        <p:nvPicPr>
          <p:cNvPr id="4" name="Graphic 3" descr="Chat bubble with solid fill">
            <a:extLst>
              <a:ext uri="{FF2B5EF4-FFF2-40B4-BE49-F238E27FC236}">
                <a16:creationId xmlns:a16="http://schemas.microsoft.com/office/drawing/2014/main" id="{B0A2A075-1C04-75A1-55F9-B6D56044048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82881" y="421086"/>
            <a:ext cx="662026" cy="662026"/>
          </a:xfrm>
          <a:prstGeom prst="rect">
            <a:avLst/>
          </a:prstGeom>
        </p:spPr>
      </p:pic>
      <p:sp>
        <p:nvSpPr>
          <p:cNvPr id="6" name="Flowchart: Process 5">
            <a:extLst>
              <a:ext uri="{FF2B5EF4-FFF2-40B4-BE49-F238E27FC236}">
                <a16:creationId xmlns:a16="http://schemas.microsoft.com/office/drawing/2014/main" id="{B993E51D-FE22-8470-39FF-8A2414A8BEB9}"/>
              </a:ext>
            </a:extLst>
          </p:cNvPr>
          <p:cNvSpPr/>
          <p:nvPr/>
        </p:nvSpPr>
        <p:spPr>
          <a:xfrm>
            <a:off x="7168046" y="1887557"/>
            <a:ext cx="2651760" cy="5388337"/>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8"/>
              </a:spcAft>
            </a:pPr>
            <a:r>
              <a:rPr lang="en-US" sz="1400" kern="100" dirty="0">
                <a:latin typeface="+mj-lt"/>
                <a:cs typeface="Arial"/>
              </a:rPr>
              <a:t>Some people experience mild side effects such as nausea and headaches when they first start taking oral PrEP. Taking food with oral PrEP can help, but it can be taken without food. Those on the </a:t>
            </a:r>
            <a:r>
              <a:rPr lang="en-US" sz="1400" kern="100" dirty="0">
                <a:highlight>
                  <a:srgbClr val="FFFF00"/>
                </a:highlight>
                <a:latin typeface="+mj-lt"/>
                <a:cs typeface="Arial"/>
              </a:rPr>
              <a:t>PrEP ring </a:t>
            </a:r>
            <a:r>
              <a:rPr lang="en-US" sz="1400" kern="100" dirty="0">
                <a:latin typeface="+mj-lt"/>
                <a:cs typeface="Arial"/>
              </a:rPr>
              <a:t>may experience changes in vaginal discharge and discomfort. </a:t>
            </a:r>
            <a:r>
              <a:rPr lang="en-US" sz="1400" kern="100" dirty="0">
                <a:highlight>
                  <a:srgbClr val="FFFF00"/>
                </a:highlight>
                <a:latin typeface="+mj-lt"/>
                <a:cs typeface="Arial"/>
              </a:rPr>
              <a:t>CAB PrEP </a:t>
            </a:r>
            <a:r>
              <a:rPr lang="en-US" sz="1400" kern="100" dirty="0">
                <a:latin typeface="+mj-lt"/>
                <a:cs typeface="Arial"/>
              </a:rPr>
              <a:t>may cause some injection site reactions. But these </a:t>
            </a:r>
            <a:r>
              <a:rPr lang="en-US" sz="1400" b="1" kern="100" dirty="0">
                <a:latin typeface="+mj-lt"/>
                <a:cs typeface="Arial"/>
              </a:rPr>
              <a:t>side effects usually go away after a few weeks. </a:t>
            </a:r>
            <a:r>
              <a:rPr lang="en-US" sz="1400" kern="100" dirty="0">
                <a:latin typeface="+mj-lt"/>
                <a:cs typeface="Arial"/>
              </a:rPr>
              <a:t>If they persist, it’s important to talk to me or your provider. We can help you manage any discomfort you might have. </a:t>
            </a:r>
            <a:r>
              <a:rPr lang="en-US" sz="1400" kern="100" dirty="0">
                <a:solidFill>
                  <a:schemeClr val="accent1"/>
                </a:solidFill>
                <a:latin typeface="+mj-lt"/>
                <a:cs typeface="Arial"/>
              </a:rPr>
              <a:t>(Refer to page 4 for more information.)   </a:t>
            </a:r>
            <a:endParaRPr lang="en-BW" sz="1400" kern="100" dirty="0">
              <a:solidFill>
                <a:schemeClr val="accent1"/>
              </a:solidFill>
              <a:latin typeface="+mj-lt"/>
              <a:cs typeface="Arial"/>
            </a:endParaRPr>
          </a:p>
        </p:txBody>
      </p:sp>
      <p:sp>
        <p:nvSpPr>
          <p:cNvPr id="8" name="Flowchart: Process 7">
            <a:extLst>
              <a:ext uri="{FF2B5EF4-FFF2-40B4-BE49-F238E27FC236}">
                <a16:creationId xmlns:a16="http://schemas.microsoft.com/office/drawing/2014/main" id="{1D906B7D-C851-974E-3D52-92320653C8DD}"/>
              </a:ext>
            </a:extLst>
          </p:cNvPr>
          <p:cNvSpPr/>
          <p:nvPr/>
        </p:nvSpPr>
        <p:spPr>
          <a:xfrm>
            <a:off x="4058141" y="1887557"/>
            <a:ext cx="2926080" cy="5388339"/>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574675">
              <a:lnSpc>
                <a:spcPct val="113000"/>
              </a:lnSpc>
              <a:spcAft>
                <a:spcPts val="1200"/>
              </a:spcAft>
            </a:pPr>
            <a:r>
              <a:rPr lang="en-US" sz="1400" kern="100" dirty="0">
                <a:latin typeface="+mj-lt"/>
                <a:ea typeface="Aptos" panose="020B0004020202020204" pitchFamily="34" charset="0"/>
                <a:cs typeface="Arial"/>
              </a:rPr>
              <a:t>You may miss a dose occasionally, but that only means you’re not as protected as you may want to be.</a:t>
            </a:r>
            <a:r>
              <a:rPr lang="en-US" sz="1400" dirty="0">
                <a:solidFill>
                  <a:schemeClr val="dk1"/>
                </a:solidFill>
                <a:latin typeface="+mj-lt"/>
                <a:ea typeface="Arial"/>
                <a:cs typeface="Arial"/>
                <a:sym typeface="Arial"/>
              </a:rPr>
              <a:t> You should use condoms in these cases. </a:t>
            </a:r>
            <a:r>
              <a:rPr lang="en-US" sz="1400" kern="100" dirty="0">
                <a:latin typeface="+mj-lt"/>
                <a:ea typeface="Aptos" panose="020B0004020202020204" pitchFamily="34" charset="0"/>
                <a:cs typeface="Arial"/>
              </a:rPr>
              <a:t>For the most protection, its important to use PrEP consistently and on schedule. </a:t>
            </a:r>
          </a:p>
          <a:p>
            <a:pPr algn="l">
              <a:lnSpc>
                <a:spcPct val="113000"/>
              </a:lnSpc>
              <a:spcAft>
                <a:spcPts val="1200"/>
              </a:spcAft>
            </a:pPr>
            <a:r>
              <a:rPr lang="en-US" sz="1400" kern="100" dirty="0">
                <a:highlight>
                  <a:srgbClr val="FFFF00"/>
                </a:highlight>
                <a:latin typeface="+mj-lt"/>
                <a:ea typeface="Aptos" panose="020B0004020202020204" pitchFamily="34" charset="0"/>
                <a:cs typeface="Arial"/>
              </a:rPr>
              <a:t>For oral PrEP</a:t>
            </a:r>
            <a:r>
              <a:rPr lang="en-US" sz="1400" kern="100" dirty="0">
                <a:latin typeface="+mj-lt"/>
                <a:ea typeface="Aptos" panose="020B0004020202020204" pitchFamily="34" charset="0"/>
                <a:cs typeface="Arial"/>
              </a:rPr>
              <a:t>, if you miss a dose, take it as soon as you remember, but don’t double up. </a:t>
            </a:r>
            <a:r>
              <a:rPr lang="en-US" sz="1400" dirty="0">
                <a:latin typeface="+mj-lt"/>
                <a:ea typeface="Arial"/>
                <a:cs typeface="Arial"/>
                <a:sym typeface="Arial"/>
              </a:rPr>
              <a:t>If you’ve missed many doses, contact your provider to get tested for HIV again.</a:t>
            </a:r>
            <a:r>
              <a:rPr lang="en-US" sz="1400" kern="100" dirty="0">
                <a:latin typeface="+mj-lt"/>
                <a:ea typeface="Aptos" panose="020B0004020202020204" pitchFamily="34" charset="0"/>
                <a:cs typeface="Arial"/>
              </a:rPr>
              <a:t> </a:t>
            </a:r>
            <a:r>
              <a:rPr lang="en-US" sz="1400" kern="100" dirty="0">
                <a:highlight>
                  <a:srgbClr val="FFFF00"/>
                </a:highlight>
                <a:latin typeface="+mj-lt"/>
                <a:ea typeface="Aptos" panose="020B0004020202020204" pitchFamily="34" charset="0"/>
                <a:cs typeface="Arial"/>
              </a:rPr>
              <a:t>For CAB PrEP or the PrEP ring, </a:t>
            </a:r>
            <a:r>
              <a:rPr lang="en-US" sz="1400" kern="100" dirty="0">
                <a:latin typeface="+mj-lt"/>
                <a:ea typeface="Aptos" panose="020B0004020202020204" pitchFamily="34" charset="0"/>
                <a:cs typeface="Arial"/>
              </a:rPr>
              <a:t>if you miss an appointment, don’t worry. Just contact your provider as soon as possible to reschedule your appointment. They can guide you on your next</a:t>
            </a:r>
            <a:r>
              <a:rPr lang="en-US" sz="1400" dirty="0">
                <a:effectLst/>
                <a:latin typeface="+mj-lt"/>
                <a:ea typeface="Aptos" panose="020B0004020202020204" pitchFamily="34" charset="0"/>
                <a:cs typeface="Arial" panose="020B0604020202020204" pitchFamily="34" charset="0"/>
              </a:rPr>
              <a:t> </a:t>
            </a:r>
            <a:r>
              <a:rPr lang="en-US" sz="1400" kern="100" dirty="0">
                <a:latin typeface="+mj-lt"/>
                <a:ea typeface="Aptos" panose="020B0004020202020204" pitchFamily="34" charset="0"/>
                <a:cs typeface="Arial"/>
              </a:rPr>
              <a:t>step!  </a:t>
            </a:r>
            <a:endParaRPr lang="en-BW" sz="1400" dirty="0">
              <a:latin typeface="+mj-lt"/>
              <a:cs typeface="Arial"/>
            </a:endParaRPr>
          </a:p>
        </p:txBody>
      </p:sp>
      <p:sp>
        <p:nvSpPr>
          <p:cNvPr id="15" name="Flowchart: Process 14">
            <a:extLst>
              <a:ext uri="{FF2B5EF4-FFF2-40B4-BE49-F238E27FC236}">
                <a16:creationId xmlns:a16="http://schemas.microsoft.com/office/drawing/2014/main" id="{B41FB7D1-28F6-8E8E-39BE-34F39452698F}"/>
              </a:ext>
            </a:extLst>
          </p:cNvPr>
          <p:cNvSpPr/>
          <p:nvPr/>
        </p:nvSpPr>
        <p:spPr>
          <a:xfrm>
            <a:off x="773366" y="1887557"/>
            <a:ext cx="3085096" cy="5388336"/>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628650">
              <a:lnSpc>
                <a:spcPct val="114000"/>
              </a:lnSpc>
              <a:spcAft>
                <a:spcPts val="1200"/>
              </a:spcAft>
            </a:pPr>
            <a:r>
              <a:rPr lang="en-US" sz="1400" kern="100" dirty="0">
                <a:latin typeface="+mj-lt"/>
                <a:ea typeface="Aptos" panose="020B0004020202020204" pitchFamily="34" charset="0"/>
                <a:cs typeface="Arial" panose="020B0604020202020204" pitchFamily="34" charset="0"/>
              </a:rPr>
              <a:t>	It’s important to take oral 	PrEP consistently for it to 	be most effective. Taking it with food can help alleviate some of the side effects you may feel. </a:t>
            </a:r>
            <a:r>
              <a:rPr lang="en-US" sz="1400" kern="100" dirty="0">
                <a:highlight>
                  <a:srgbClr val="FFFF00"/>
                </a:highlight>
                <a:latin typeface="+mj-lt"/>
                <a:ea typeface="Aptos" panose="020B0004020202020204" pitchFamily="34" charset="0"/>
                <a:cs typeface="Arial" panose="020B0604020202020204" pitchFamily="34" charset="0"/>
              </a:rPr>
              <a:t>Try taking your pill at the same time every day, such as after you brush your teeth or with your breakfast, so that it becomes a part of your daily routine. If your phone allows you to set a daily alarm</a:t>
            </a:r>
            <a:r>
              <a:rPr lang="en-US" sz="1400" kern="100" dirty="0">
                <a:latin typeface="+mj-lt"/>
                <a:ea typeface="Aptos" panose="020B0004020202020204" pitchFamily="34" charset="0"/>
                <a:cs typeface="Arial" panose="020B0604020202020204" pitchFamily="34" charset="0"/>
              </a:rPr>
              <a:t>, that may be helpful too!</a:t>
            </a:r>
          </a:p>
          <a:p>
            <a:pPr algn="l">
              <a:lnSpc>
                <a:spcPct val="114000"/>
              </a:lnSpc>
              <a:spcAft>
                <a:spcPts val="1200"/>
              </a:spcAft>
            </a:pPr>
            <a:r>
              <a:rPr lang="en-US" sz="1400" kern="100" dirty="0">
                <a:highlight>
                  <a:srgbClr val="FFFF00"/>
                </a:highlight>
                <a:latin typeface="+mj-lt"/>
                <a:ea typeface="Aptos" panose="020B0004020202020204" pitchFamily="34" charset="0"/>
                <a:cs typeface="Arial" panose="020B0604020202020204" pitchFamily="34" charset="0"/>
              </a:rPr>
              <a:t>If you think you might have trouble remembering to take a daily pill, other options are available. </a:t>
            </a:r>
            <a:r>
              <a:rPr lang="en-US" sz="1400" kern="100" dirty="0">
                <a:solidFill>
                  <a:srgbClr val="156082"/>
                </a:solidFill>
                <a:highlight>
                  <a:srgbClr val="FFFF00"/>
                </a:highlight>
                <a:latin typeface="+mj-lt"/>
                <a:ea typeface="Aptos" panose="020B0004020202020204" pitchFamily="34" charset="0"/>
                <a:cs typeface="Arial" panose="020B0604020202020204" pitchFamily="34" charset="0"/>
              </a:rPr>
              <a:t>(Refer to pages 3-5 for more information on the different options.) </a:t>
            </a:r>
            <a:r>
              <a:rPr lang="en-US" sz="1400" kern="100" dirty="0">
                <a:highlight>
                  <a:srgbClr val="FFFF00"/>
                </a:highlight>
                <a:latin typeface="+mj-lt"/>
                <a:ea typeface="Aptos" panose="020B0004020202020204" pitchFamily="34" charset="0"/>
                <a:cs typeface="Arial" panose="020B0604020202020204" pitchFamily="34" charset="0"/>
              </a:rPr>
              <a:t>Other options may be a better fit for you if you prefer not to take a pill every day. </a:t>
            </a:r>
            <a:endParaRPr lang="en-BW" sz="1400" kern="100" dirty="0">
              <a:highlight>
                <a:srgbClr val="FFFF00"/>
              </a:highlight>
              <a:latin typeface="+mj-lt"/>
              <a:ea typeface="Aptos" panose="020B00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3B224EEE-D6E3-6AFF-3107-59497E645C1D}"/>
              </a:ext>
            </a:extLst>
          </p:cNvPr>
          <p:cNvSpPr txBox="1"/>
          <p:nvPr/>
        </p:nvSpPr>
        <p:spPr>
          <a:xfrm>
            <a:off x="9893577" y="6977639"/>
            <a:ext cx="441664" cy="369332"/>
          </a:xfrm>
          <a:prstGeom prst="rect">
            <a:avLst/>
          </a:prstGeom>
          <a:noFill/>
        </p:spPr>
        <p:txBody>
          <a:bodyPr wrap="square" rtlCol="0">
            <a:spAutoFit/>
          </a:bodyPr>
          <a:lstStyle/>
          <a:p>
            <a:r>
              <a:rPr lang="en-US" b="1" dirty="0">
                <a:solidFill>
                  <a:schemeClr val="accent2"/>
                </a:solidFill>
                <a:latin typeface="+mj-lt"/>
              </a:rPr>
              <a:t>6</a:t>
            </a:r>
          </a:p>
        </p:txBody>
      </p:sp>
      <p:pic>
        <p:nvPicPr>
          <p:cNvPr id="35" name="Graphic 34" descr="Lights On with solid fill">
            <a:extLst>
              <a:ext uri="{FF2B5EF4-FFF2-40B4-BE49-F238E27FC236}">
                <a16:creationId xmlns:a16="http://schemas.microsoft.com/office/drawing/2014/main" id="{E52FE8F1-F621-090D-E282-116A281DA6F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2168" y="2185198"/>
            <a:ext cx="641146" cy="641146"/>
          </a:xfrm>
          <a:prstGeom prst="rect">
            <a:avLst/>
          </a:prstGeom>
        </p:spPr>
      </p:pic>
      <p:sp>
        <p:nvSpPr>
          <p:cNvPr id="13" name="Speech Bubble: Rectangle 12">
            <a:extLst>
              <a:ext uri="{FF2B5EF4-FFF2-40B4-BE49-F238E27FC236}">
                <a16:creationId xmlns:a16="http://schemas.microsoft.com/office/drawing/2014/main" id="{79CEE8E6-89BE-9E90-61AC-D74CE4B79E42}"/>
              </a:ext>
            </a:extLst>
          </p:cNvPr>
          <p:cNvSpPr/>
          <p:nvPr/>
        </p:nvSpPr>
        <p:spPr>
          <a:xfrm>
            <a:off x="773366" y="1156039"/>
            <a:ext cx="3085096" cy="731520"/>
          </a:xfrm>
          <a:prstGeom prst="wedgeRectCallout">
            <a:avLst>
              <a:gd name="adj1" fmla="val -34912"/>
              <a:gd name="adj2" fmla="val 78395"/>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I’m not sure I can remember to take a pill every day.</a:t>
            </a:r>
            <a:endParaRPr lang="en-BW" sz="1400" b="1" dirty="0">
              <a:solidFill>
                <a:schemeClr val="bg1"/>
              </a:solidFill>
            </a:endParaRPr>
          </a:p>
        </p:txBody>
      </p:sp>
      <p:sp>
        <p:nvSpPr>
          <p:cNvPr id="5" name="Speech Bubble: Rectangle 4">
            <a:extLst>
              <a:ext uri="{FF2B5EF4-FFF2-40B4-BE49-F238E27FC236}">
                <a16:creationId xmlns:a16="http://schemas.microsoft.com/office/drawing/2014/main" id="{520E2F1B-AAD5-572B-CC32-1B5C3541BAA9}"/>
              </a:ext>
            </a:extLst>
          </p:cNvPr>
          <p:cNvSpPr/>
          <p:nvPr/>
        </p:nvSpPr>
        <p:spPr>
          <a:xfrm>
            <a:off x="7170132" y="1156039"/>
            <a:ext cx="2651760" cy="731520"/>
          </a:xfrm>
          <a:prstGeom prst="wedgeRectCallout">
            <a:avLst>
              <a:gd name="adj1" fmla="val -34812"/>
              <a:gd name="adj2" fmla="val 74712"/>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r>
              <a:rPr lang="en-US" sz="1400" b="1" kern="100" dirty="0">
                <a:solidFill>
                  <a:schemeClr val="bg1"/>
                </a:solidFill>
                <a:latin typeface="Arial" panose="020B0604020202020204" pitchFamily="34" charset="0"/>
                <a:ea typeface="Arial" panose="020B0604020202020204" pitchFamily="34" charset="0"/>
                <a:cs typeface="Arial" panose="020B0604020202020204" pitchFamily="34" charset="0"/>
              </a:rPr>
              <a:t>I'm concerned about side effects.</a:t>
            </a:r>
            <a:endParaRPr lang="en-BW" sz="1400" b="1" kern="100" dirty="0">
              <a:solidFill>
                <a:schemeClr val="bg1"/>
              </a:solidFill>
              <a:latin typeface="Aptos" panose="020B0004020202020204" pitchFamily="34" charset="0"/>
              <a:ea typeface="Aptos" panose="020B0004020202020204" pitchFamily="34" charset="0"/>
              <a:cs typeface="Arial" panose="020B0604020202020204" pitchFamily="34" charset="0"/>
            </a:endParaRPr>
          </a:p>
        </p:txBody>
      </p:sp>
      <p:sp>
        <p:nvSpPr>
          <p:cNvPr id="7" name="Speech Bubble: Rectangle 6">
            <a:extLst>
              <a:ext uri="{FF2B5EF4-FFF2-40B4-BE49-F238E27FC236}">
                <a16:creationId xmlns:a16="http://schemas.microsoft.com/office/drawing/2014/main" id="{6E857932-F336-48C3-20C5-1BB9245176AB}"/>
              </a:ext>
            </a:extLst>
          </p:cNvPr>
          <p:cNvSpPr/>
          <p:nvPr/>
        </p:nvSpPr>
        <p:spPr>
          <a:xfrm>
            <a:off x="4058141" y="1156039"/>
            <a:ext cx="2926080" cy="731520"/>
          </a:xfrm>
          <a:prstGeom prst="wedgeRectCallout">
            <a:avLst>
              <a:gd name="adj1" fmla="val -34282"/>
              <a:gd name="adj2" fmla="val 81364"/>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What if I miss a pill, an</a:t>
            </a:r>
            <a:r>
              <a:rPr lang="en-US" sz="1400" dirty="0">
                <a:effectLst/>
                <a:latin typeface="Arial" panose="020B0604020202020204" pitchFamily="34" charset="0"/>
                <a:ea typeface="Aptos" panose="020B0004020202020204" pitchFamily="34" charset="0"/>
                <a:cs typeface="Arial" panose="020B0604020202020204" pitchFamily="34" charset="0"/>
              </a:rPr>
              <a:t> </a:t>
            </a:r>
            <a:br>
              <a:rPr lang="en-US" sz="1400" dirty="0">
                <a:effectLst/>
                <a:latin typeface="Arial" panose="020B0604020202020204" pitchFamily="34" charset="0"/>
                <a:ea typeface="Aptos" panose="020B0004020202020204" pitchFamily="34" charset="0"/>
                <a:cs typeface="Arial" panose="020B0604020202020204" pitchFamily="34" charset="0"/>
              </a:rPr>
            </a:b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injection, or ring replacement? </a:t>
            </a:r>
            <a:endParaRPr lang="en-BW" sz="1400" b="1" dirty="0">
              <a:solidFill>
                <a:schemeClr val="bg1"/>
              </a:solidFill>
            </a:endParaRPr>
          </a:p>
        </p:txBody>
      </p:sp>
      <p:pic>
        <p:nvPicPr>
          <p:cNvPr id="2" name="Graphic 1" descr="Question Mark with solid fill">
            <a:extLst>
              <a:ext uri="{FF2B5EF4-FFF2-40B4-BE49-F238E27FC236}">
                <a16:creationId xmlns:a16="http://schemas.microsoft.com/office/drawing/2014/main" id="{78331B80-8EDC-0D2F-A57F-830F50AF6AE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279866" y="1209901"/>
            <a:ext cx="631752" cy="631752"/>
          </a:xfrm>
          <a:prstGeom prst="rect">
            <a:avLst/>
          </a:prstGeom>
        </p:spPr>
      </p:pic>
    </p:spTree>
    <p:extLst>
      <p:ext uri="{BB962C8B-B14F-4D97-AF65-F5344CB8AC3E}">
        <p14:creationId xmlns:p14="http://schemas.microsoft.com/office/powerpoint/2010/main" val="122491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lowchart: Process 15">
            <a:extLst>
              <a:ext uri="{FF2B5EF4-FFF2-40B4-BE49-F238E27FC236}">
                <a16:creationId xmlns:a16="http://schemas.microsoft.com/office/drawing/2014/main" id="{1D906B7D-C851-974E-3D52-92320653C8DD}"/>
              </a:ext>
            </a:extLst>
          </p:cNvPr>
          <p:cNvSpPr/>
          <p:nvPr/>
        </p:nvSpPr>
        <p:spPr>
          <a:xfrm>
            <a:off x="785519" y="2076898"/>
            <a:ext cx="2377440" cy="3529818"/>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685800">
              <a:lnSpc>
                <a:spcPct val="114000"/>
              </a:lnSpc>
              <a:spcAft>
                <a:spcPts val="748"/>
              </a:spcAft>
            </a:pPr>
            <a:r>
              <a:rPr lang="en-US" sz="1400" b="1" kern="100" dirty="0">
                <a:latin typeface="+mj-lt"/>
                <a:cs typeface="Arial"/>
              </a:rPr>
              <a:t>	PrEP can only 	protect 	you 	against HIV. </a:t>
            </a:r>
          </a:p>
          <a:p>
            <a:pPr algn="l" defTabSz="685800">
              <a:lnSpc>
                <a:spcPct val="114000"/>
              </a:lnSpc>
              <a:spcAft>
                <a:spcPts val="748"/>
              </a:spcAft>
            </a:pPr>
            <a:r>
              <a:rPr lang="en-US" sz="1400" kern="100" dirty="0">
                <a:latin typeface="+mj-lt"/>
                <a:cs typeface="Arial"/>
              </a:rPr>
              <a:t>You should also continue using condoms while on PrEP to protect yourself against other STI as well as unintended pregnancy. PrEP does not increase your risk of STIs.</a:t>
            </a:r>
          </a:p>
        </p:txBody>
      </p:sp>
      <p:sp>
        <p:nvSpPr>
          <p:cNvPr id="3" name="Title 2">
            <a:extLst>
              <a:ext uri="{FF2B5EF4-FFF2-40B4-BE49-F238E27FC236}">
                <a16:creationId xmlns:a16="http://schemas.microsoft.com/office/drawing/2014/main" id="{FDD1D5A6-7C65-E774-2A55-F4FD4141890F}"/>
              </a:ext>
            </a:extLst>
          </p:cNvPr>
          <p:cNvSpPr>
            <a:spLocks noGrp="1"/>
          </p:cNvSpPr>
          <p:nvPr>
            <p:ph type="title"/>
          </p:nvPr>
        </p:nvSpPr>
        <p:spPr>
          <a:xfrm>
            <a:off x="1235075" y="480611"/>
            <a:ext cx="9227165" cy="515773"/>
          </a:xfrm>
        </p:spPr>
        <p:txBody>
          <a:bodyPr>
            <a:noAutofit/>
          </a:bodyPr>
          <a:lstStyle/>
          <a:p>
            <a:r>
              <a:rPr lang="en-US" sz="3200" dirty="0"/>
              <a:t> General FAQs about PrEP (2 of 3)</a:t>
            </a:r>
          </a:p>
        </p:txBody>
      </p:sp>
      <p:sp>
        <p:nvSpPr>
          <p:cNvPr id="14" name="Flowchart: Process 13">
            <a:extLst>
              <a:ext uri="{FF2B5EF4-FFF2-40B4-BE49-F238E27FC236}">
                <a16:creationId xmlns:a16="http://schemas.microsoft.com/office/drawing/2014/main" id="{5279CA42-DB25-1BBE-F131-4A075D100EE1}"/>
              </a:ext>
            </a:extLst>
          </p:cNvPr>
          <p:cNvSpPr/>
          <p:nvPr/>
        </p:nvSpPr>
        <p:spPr>
          <a:xfrm>
            <a:off x="6283259" y="2076899"/>
            <a:ext cx="3389797" cy="3529818"/>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8"/>
              </a:spcAft>
            </a:pPr>
            <a:r>
              <a:rPr lang="en-US" sz="1400" kern="100" dirty="0">
                <a:latin typeface="+mj-lt"/>
                <a:cs typeface="Arial"/>
              </a:rPr>
              <a:t>Oral </a:t>
            </a:r>
            <a:r>
              <a:rPr lang="en-US" sz="1400" kern="100" dirty="0" err="1">
                <a:latin typeface="+mj-lt"/>
                <a:cs typeface="Arial"/>
              </a:rPr>
              <a:t>PrEP</a:t>
            </a:r>
            <a:r>
              <a:rPr lang="en-US" sz="1400" kern="100" dirty="0">
                <a:latin typeface="+mj-lt"/>
                <a:cs typeface="Arial"/>
              </a:rPr>
              <a:t> and the </a:t>
            </a:r>
            <a:r>
              <a:rPr lang="en-US" sz="1400" kern="100" dirty="0" err="1">
                <a:latin typeface="+mj-lt"/>
                <a:cs typeface="Arial"/>
              </a:rPr>
              <a:t>PrEP</a:t>
            </a:r>
            <a:r>
              <a:rPr lang="en-US" sz="1400" kern="100" dirty="0">
                <a:latin typeface="+mj-lt"/>
                <a:cs typeface="Arial"/>
              </a:rPr>
              <a:t> ring are considered safe for use during pregnancy and breastfeeding. For CAB </a:t>
            </a:r>
            <a:r>
              <a:rPr lang="en-US" sz="1400" kern="100" dirty="0" err="1">
                <a:latin typeface="+mj-lt"/>
                <a:cs typeface="Arial"/>
              </a:rPr>
              <a:t>PrEP</a:t>
            </a:r>
            <a:r>
              <a:rPr lang="en-US" sz="1400" kern="100" dirty="0">
                <a:latin typeface="+mj-lt"/>
                <a:cs typeface="Arial"/>
              </a:rPr>
              <a:t>, we are limited in what we know about its use during pregnancy and breastfeeding so talk to your provider for more information about its benefits and potential risks so you can make your own decision about using CAB </a:t>
            </a:r>
            <a:r>
              <a:rPr lang="en-US" sz="1400" kern="100" dirty="0" err="1">
                <a:latin typeface="+mj-lt"/>
                <a:cs typeface="Arial"/>
              </a:rPr>
              <a:t>PrEP</a:t>
            </a:r>
            <a:r>
              <a:rPr lang="en-US" sz="1400" kern="100" dirty="0">
                <a:latin typeface="+mj-lt"/>
                <a:cs typeface="Arial"/>
              </a:rPr>
              <a:t> during this period. </a:t>
            </a:r>
            <a:r>
              <a:rPr lang="en-US" sz="1400" kern="100" dirty="0">
                <a:solidFill>
                  <a:schemeClr val="accent1"/>
                </a:solidFill>
                <a:latin typeface="+mj-lt"/>
                <a:cs typeface="Arial"/>
              </a:rPr>
              <a:t>(Refer to pages 3-5 for more information.)</a:t>
            </a:r>
          </a:p>
          <a:p>
            <a:pPr algn="l">
              <a:lnSpc>
                <a:spcPct val="114000"/>
              </a:lnSpc>
              <a:spcAft>
                <a:spcPts val="748"/>
              </a:spcAft>
            </a:pPr>
            <a:r>
              <a:rPr lang="en-US" sz="1400" i="1" kern="100" dirty="0">
                <a:highlight>
                  <a:srgbClr val="FFFF00"/>
                </a:highlight>
                <a:latin typeface="+mj-lt"/>
                <a:cs typeface="Arial"/>
              </a:rPr>
              <a:t>[Update based on national guidelines]</a:t>
            </a:r>
            <a:endParaRPr lang="en-US" sz="1400" kern="100" dirty="0">
              <a:solidFill>
                <a:schemeClr val="accent1"/>
              </a:solidFill>
              <a:latin typeface="+mj-lt"/>
              <a:cs typeface="Arial"/>
            </a:endParaRPr>
          </a:p>
        </p:txBody>
      </p:sp>
      <p:sp>
        <p:nvSpPr>
          <p:cNvPr id="19" name="Flowchart: Process 18">
            <a:extLst>
              <a:ext uri="{FF2B5EF4-FFF2-40B4-BE49-F238E27FC236}">
                <a16:creationId xmlns:a16="http://schemas.microsoft.com/office/drawing/2014/main" id="{C175D389-4CA7-782D-6E5A-DFDFE44E83D3}"/>
              </a:ext>
            </a:extLst>
          </p:cNvPr>
          <p:cNvSpPr/>
          <p:nvPr/>
        </p:nvSpPr>
        <p:spPr>
          <a:xfrm>
            <a:off x="3467147" y="2076898"/>
            <a:ext cx="2511924" cy="3529818"/>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1086"/>
              </a:spcAft>
            </a:pPr>
            <a:r>
              <a:rPr lang="en-US" sz="1400" kern="100" dirty="0">
                <a:latin typeface="Arial" panose="020B0604020202020204" pitchFamily="34" charset="0"/>
                <a:ea typeface="Arial" panose="020B0604020202020204" pitchFamily="34" charset="0"/>
                <a:cs typeface="Arial" panose="020B0604020202020204" pitchFamily="34" charset="0"/>
              </a:rPr>
              <a:t>All PrEP </a:t>
            </a:r>
            <a:r>
              <a:rPr lang="en-US" sz="1400" b="1" kern="100" dirty="0">
                <a:highlight>
                  <a:srgbClr val="FFFF00"/>
                </a:highlight>
                <a:latin typeface="Arial" panose="020B0604020202020204" pitchFamily="34" charset="0"/>
                <a:ea typeface="Arial" panose="020B0604020202020204" pitchFamily="34" charset="0"/>
                <a:cs typeface="Arial" panose="020B0604020202020204" pitchFamily="34" charset="0"/>
              </a:rPr>
              <a:t>(</a:t>
            </a:r>
            <a:r>
              <a:rPr lang="en-US" sz="1400" b="1" kern="100" dirty="0">
                <a:highlight>
                  <a:srgbClr val="FFFF00"/>
                </a:highlight>
                <a:latin typeface="Arial" panose="020B0604020202020204" pitchFamily="34" charset="0"/>
                <a:cs typeface="Arial" panose="020B0604020202020204" pitchFamily="34" charset="0"/>
              </a:rPr>
              <a:t>oral </a:t>
            </a:r>
            <a:r>
              <a:rPr lang="en-US" sz="1400" b="1" kern="100" dirty="0" err="1">
                <a:highlight>
                  <a:srgbClr val="FFFF00"/>
                </a:highlight>
                <a:latin typeface="Arial" panose="020B0604020202020204" pitchFamily="34" charset="0"/>
                <a:cs typeface="Arial" panose="020B0604020202020204" pitchFamily="34" charset="0"/>
              </a:rPr>
              <a:t>PrEP</a:t>
            </a:r>
            <a:r>
              <a:rPr lang="en-US" sz="1400" b="1" kern="100" dirty="0">
                <a:highlight>
                  <a:srgbClr val="FFFF00"/>
                </a:highlight>
                <a:latin typeface="Arial" panose="020B0604020202020204" pitchFamily="34" charset="0"/>
                <a:cs typeface="Arial" panose="020B0604020202020204" pitchFamily="34" charset="0"/>
              </a:rPr>
              <a:t>, CAB PrEP, and the PrEP ring)</a:t>
            </a:r>
            <a:r>
              <a:rPr lang="en-US" sz="1400" b="1" kern="100" dirty="0">
                <a:latin typeface="Arial" panose="020B0604020202020204" pitchFamily="34" charset="0"/>
                <a:ea typeface="Arial" panose="020B0604020202020204" pitchFamily="34" charset="0"/>
                <a:cs typeface="Arial" panose="020B0604020202020204" pitchFamily="34" charset="0"/>
              </a:rPr>
              <a:t> </a:t>
            </a:r>
            <a:r>
              <a:rPr lang="en-US" sz="1400" kern="100" dirty="0">
                <a:latin typeface="Arial" panose="020B0604020202020204" pitchFamily="34" charset="0"/>
                <a:ea typeface="Arial" panose="020B0604020202020204" pitchFamily="34" charset="0"/>
                <a:cs typeface="Arial" panose="020B0604020202020204" pitchFamily="34" charset="0"/>
              </a:rPr>
              <a:t>options are still available for you if you use any contraceptives! If you ever consider getting pregnant, talk to your provider to explore the best options. Remember, PrEP does not protect against unintended pregnancy.</a:t>
            </a:r>
            <a:endParaRPr lang="en-BW" sz="1400"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AE9558C0-686E-D9F1-0857-635B3483D111}"/>
              </a:ext>
            </a:extLst>
          </p:cNvPr>
          <p:cNvSpPr txBox="1"/>
          <p:nvPr/>
        </p:nvSpPr>
        <p:spPr>
          <a:xfrm>
            <a:off x="9935425" y="6992456"/>
            <a:ext cx="441664" cy="369332"/>
          </a:xfrm>
          <a:prstGeom prst="rect">
            <a:avLst/>
          </a:prstGeom>
          <a:noFill/>
        </p:spPr>
        <p:txBody>
          <a:bodyPr wrap="square" rtlCol="0">
            <a:spAutoFit/>
          </a:bodyPr>
          <a:lstStyle/>
          <a:p>
            <a:r>
              <a:rPr lang="en-US" b="1" dirty="0">
                <a:solidFill>
                  <a:schemeClr val="accent2"/>
                </a:solidFill>
                <a:latin typeface="+mj-lt"/>
              </a:rPr>
              <a:t>7</a:t>
            </a:r>
          </a:p>
        </p:txBody>
      </p:sp>
      <p:pic>
        <p:nvPicPr>
          <p:cNvPr id="17" name="Graphic 16" descr="Lights On with solid fill">
            <a:extLst>
              <a:ext uri="{FF2B5EF4-FFF2-40B4-BE49-F238E27FC236}">
                <a16:creationId xmlns:a16="http://schemas.microsoft.com/office/drawing/2014/main" id="{B5D9878B-94B4-8C5D-6142-1F44815AB7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2989" y="2353459"/>
            <a:ext cx="641146" cy="641146"/>
          </a:xfrm>
          <a:prstGeom prst="rect">
            <a:avLst/>
          </a:prstGeom>
        </p:spPr>
      </p:pic>
      <p:pic>
        <p:nvPicPr>
          <p:cNvPr id="22" name="Graphic 21" descr="Chat bubble with solid fill">
            <a:extLst>
              <a:ext uri="{FF2B5EF4-FFF2-40B4-BE49-F238E27FC236}">
                <a16:creationId xmlns:a16="http://schemas.microsoft.com/office/drawing/2014/main" id="{990F455D-2AE0-3A50-6D6E-0BBF1B6B219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flipH="1">
            <a:off x="695760" y="421086"/>
            <a:ext cx="662026" cy="662026"/>
          </a:xfrm>
          <a:prstGeom prst="rect">
            <a:avLst/>
          </a:prstGeom>
        </p:spPr>
      </p:pic>
      <p:sp>
        <p:nvSpPr>
          <p:cNvPr id="18" name="Speech Bubble: Rectangle 17">
            <a:extLst>
              <a:ext uri="{FF2B5EF4-FFF2-40B4-BE49-F238E27FC236}">
                <a16:creationId xmlns:a16="http://schemas.microsoft.com/office/drawing/2014/main" id="{B6C6F658-1492-A4FC-8DB3-37B26631C964}"/>
              </a:ext>
            </a:extLst>
          </p:cNvPr>
          <p:cNvSpPr/>
          <p:nvPr/>
        </p:nvSpPr>
        <p:spPr>
          <a:xfrm>
            <a:off x="3467146" y="1164809"/>
            <a:ext cx="2513610" cy="914400"/>
          </a:xfrm>
          <a:prstGeom prst="wedgeRectCallout">
            <a:avLst>
              <a:gd name="adj1" fmla="val -35303"/>
              <a:gd name="adj2" fmla="val 69239"/>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I'm taking </a:t>
            </a:r>
            <a:r>
              <a:rPr lang="en-US" sz="1400" b="1" dirty="0">
                <a:solidFill>
                  <a:schemeClr val="lt1"/>
                </a:solidFill>
                <a:latin typeface="Arial"/>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7"/>
                  </a:ext>
                </a:extLst>
              </a:rPr>
              <a:t>contraceptives</a:t>
            </a:r>
            <a:r>
              <a:rPr lang="en-US" sz="1400" b="1" kern="100" dirty="0">
                <a:solidFill>
                  <a:schemeClr val="bg1"/>
                </a:solidFill>
                <a:latin typeface="Arial" panose="020B0604020202020204" pitchFamily="34" charset="0"/>
                <a:cs typeface="Arial" panose="020B0604020202020204" pitchFamily="34" charset="0"/>
              </a:rPr>
              <a:t>. What options are available for me?</a:t>
            </a:r>
          </a:p>
        </p:txBody>
      </p:sp>
      <p:sp>
        <p:nvSpPr>
          <p:cNvPr id="13" name="Speech Bubble: Rectangle 12">
            <a:extLst>
              <a:ext uri="{FF2B5EF4-FFF2-40B4-BE49-F238E27FC236}">
                <a16:creationId xmlns:a16="http://schemas.microsoft.com/office/drawing/2014/main" id="{6E857932-F336-48C3-20C5-1BB9245176AB}"/>
              </a:ext>
            </a:extLst>
          </p:cNvPr>
          <p:cNvSpPr/>
          <p:nvPr/>
        </p:nvSpPr>
        <p:spPr>
          <a:xfrm>
            <a:off x="785519" y="1164809"/>
            <a:ext cx="2377440" cy="914400"/>
          </a:xfrm>
          <a:prstGeom prst="wedgeRectCallout">
            <a:avLst>
              <a:gd name="adj1" fmla="val -34073"/>
              <a:gd name="adj2" fmla="val 7215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How do I protect</a:t>
            </a:r>
            <a:br>
              <a:rPr lang="en-US" sz="1400" b="1" kern="100" dirty="0">
                <a:solidFill>
                  <a:schemeClr val="bg1"/>
                </a:solidFill>
                <a:latin typeface="Arial" panose="020B0604020202020204" pitchFamily="34" charset="0"/>
                <a:cs typeface="Arial" panose="020B0604020202020204" pitchFamily="34" charset="0"/>
              </a:rPr>
            </a:br>
            <a:r>
              <a:rPr lang="en-US" sz="1400" b="1" kern="100" dirty="0">
                <a:solidFill>
                  <a:schemeClr val="bg1"/>
                </a:solidFill>
                <a:latin typeface="Arial" panose="020B0604020202020204" pitchFamily="34" charset="0"/>
                <a:cs typeface="Arial" panose="020B0604020202020204" pitchFamily="34" charset="0"/>
              </a:rPr>
              <a:t>myself</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b="1" kern="100" dirty="0">
                <a:solidFill>
                  <a:schemeClr val="bg1"/>
                </a:solidFill>
                <a:latin typeface="Arial" panose="020B0604020202020204" pitchFamily="34" charset="0"/>
                <a:cs typeface="Arial" panose="020B0604020202020204" pitchFamily="34" charset="0"/>
              </a:rPr>
              <a:t>against STIs</a:t>
            </a:r>
            <a:br>
              <a:rPr lang="en-US" sz="1400" b="1" kern="100" dirty="0">
                <a:solidFill>
                  <a:schemeClr val="bg1"/>
                </a:solidFill>
                <a:latin typeface="Arial" panose="020B0604020202020204" pitchFamily="34" charset="0"/>
                <a:cs typeface="Arial" panose="020B0604020202020204" pitchFamily="34" charset="0"/>
              </a:rPr>
            </a:br>
            <a:r>
              <a:rPr lang="en-US" sz="1400" b="1" kern="100" dirty="0">
                <a:solidFill>
                  <a:schemeClr val="bg1"/>
                </a:solidFill>
                <a:latin typeface="Arial" panose="020B0604020202020204" pitchFamily="34" charset="0"/>
                <a:cs typeface="Arial" panose="020B0604020202020204" pitchFamily="34" charset="0"/>
              </a:rPr>
              <a:t>while</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b="1" kern="100" dirty="0">
                <a:solidFill>
                  <a:schemeClr val="bg1"/>
                </a:solidFill>
                <a:latin typeface="Arial" panose="020B0604020202020204" pitchFamily="34" charset="0"/>
                <a:cs typeface="Arial" panose="020B0604020202020204" pitchFamily="34" charset="0"/>
              </a:rPr>
              <a:t>taking PrEP?</a:t>
            </a:r>
          </a:p>
        </p:txBody>
      </p:sp>
      <p:sp>
        <p:nvSpPr>
          <p:cNvPr id="11" name="Speech Bubble: Rectangle 10">
            <a:extLst>
              <a:ext uri="{FF2B5EF4-FFF2-40B4-BE49-F238E27FC236}">
                <a16:creationId xmlns:a16="http://schemas.microsoft.com/office/drawing/2014/main" id="{03AB0A59-C24B-FE08-BB72-76B9BF04A4C1}"/>
              </a:ext>
            </a:extLst>
          </p:cNvPr>
          <p:cNvSpPr/>
          <p:nvPr/>
        </p:nvSpPr>
        <p:spPr>
          <a:xfrm>
            <a:off x="6283259" y="1164809"/>
            <a:ext cx="3389797" cy="914400"/>
          </a:xfrm>
          <a:prstGeom prst="wedgeRectCallout">
            <a:avLst>
              <a:gd name="adj1" fmla="val -33771"/>
              <a:gd name="adj2" fmla="val 75665"/>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What if I am pregnant or breastfeeding?</a:t>
            </a:r>
          </a:p>
        </p:txBody>
      </p:sp>
      <p:pic>
        <p:nvPicPr>
          <p:cNvPr id="21" name="Graphic 20" descr="Question Mark with solid fill">
            <a:extLst>
              <a:ext uri="{FF2B5EF4-FFF2-40B4-BE49-F238E27FC236}">
                <a16:creationId xmlns:a16="http://schemas.microsoft.com/office/drawing/2014/main" id="{BBA050E2-19DC-0217-FFFA-E784CEF67C6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531208" y="1283867"/>
            <a:ext cx="631752" cy="631752"/>
          </a:xfrm>
          <a:prstGeom prst="rect">
            <a:avLst/>
          </a:prstGeom>
        </p:spPr>
      </p:pic>
    </p:spTree>
    <p:extLst>
      <p:ext uri="{BB962C8B-B14F-4D97-AF65-F5344CB8AC3E}">
        <p14:creationId xmlns:p14="http://schemas.microsoft.com/office/powerpoint/2010/main" val="2408139986"/>
      </p:ext>
    </p:extLst>
  </p:cSld>
  <p:clrMapOvr>
    <a:masterClrMapping/>
  </p:clrMapOvr>
</p:sld>
</file>

<file path=ppt/theme/theme1.xml><?xml version="1.0" encoding="utf-8"?>
<a:theme xmlns:a="http://schemas.openxmlformats.org/drawingml/2006/main" name="ThemeEpiC">
  <a:themeElements>
    <a:clrScheme name="Custom 1">
      <a:dk1>
        <a:srgbClr val="000000"/>
      </a:dk1>
      <a:lt1>
        <a:srgbClr val="FFFFFF"/>
      </a:lt1>
      <a:dk2>
        <a:srgbClr val="44546A"/>
      </a:dk2>
      <a:lt2>
        <a:srgbClr val="E7E6E6"/>
      </a:lt2>
      <a:accent1>
        <a:srgbClr val="577F9F"/>
      </a:accent1>
      <a:accent2>
        <a:srgbClr val="10244D"/>
      </a:accent2>
      <a:accent3>
        <a:srgbClr val="DDEAF6"/>
      </a:accent3>
      <a:accent4>
        <a:srgbClr val="E63339"/>
      </a:accent4>
      <a:accent5>
        <a:srgbClr val="BCBBC0"/>
      </a:accent5>
      <a:accent6>
        <a:srgbClr val="919194"/>
      </a:accent6>
      <a:hlink>
        <a:srgbClr val="E63339"/>
      </a:hlink>
      <a:folHlink>
        <a:srgbClr val="577F9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EpiC" id="{4DDD17E9-E049-4379-A544-BE082605ACC8}" vid="{C82A1404-AE97-4DB8-A11B-4D813ECCD5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7E93A5ADF3644A8C806F222336F06E" ma:contentTypeVersion="22" ma:contentTypeDescription="Create a new document." ma:contentTypeScope="" ma:versionID="dc3cf8464b8f9f178deee1932b806ac2">
  <xsd:schema xmlns:xsd="http://www.w3.org/2001/XMLSchema" xmlns:xs="http://www.w3.org/2001/XMLSchema" xmlns:p="http://schemas.microsoft.com/office/2006/metadata/properties" xmlns:ns1="http://schemas.microsoft.com/sharepoint/v3" xmlns:ns2="d0061474-bead-42c2-8024-4c6c5e2c71fe" xmlns:ns3="6730796f-a597-4ef5-b1dc-f445f3297e3b" targetNamespace="http://schemas.microsoft.com/office/2006/metadata/properties" ma:root="true" ma:fieldsID="97b440708297dec5bf25a4b2493e2a5c" ns1:_="" ns2:_="" ns3:_="">
    <xsd:import namespace="http://schemas.microsoft.com/sharepoint/v3"/>
    <xsd:import namespace="d0061474-bead-42c2-8024-4c6c5e2c71fe"/>
    <xsd:import namespace="6730796f-a597-4ef5-b1dc-f445f3297e3b"/>
    <xsd:element name="properties">
      <xsd:complexType>
        <xsd:sequence>
          <xsd:element name="documentManagement">
            <xsd:complexType>
              <xsd:all>
                <xsd:element ref="ns2:SharedWithUsers" minOccurs="0"/>
                <xsd:element ref="ns2:SharedWithDetails" minOccurs="0"/>
                <xsd:element ref="ns1:_ip_UnifiedCompliancePolicyProperties" minOccurs="0"/>
                <xsd:element ref="ns1:_ip_UnifiedCompliancePolicyUIAction"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element ref="ns3:Open_x0020_with_x0020_Seclore" minOccurs="0"/>
                <xsd:element ref="ns3:CBLD_x002d_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061474-bead-42c2-8024-4c6c5e2c71f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0c071807-aa7e-4661-a2e6-f95c2e1ef04d}" ma:internalName="TaxCatchAll" ma:showField="CatchAllData" ma:web="d0061474-bead-42c2-8024-4c6c5e2c71f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730796f-a597-4ef5-b1dc-f445f3297e3b"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a955067c-4844-4e4f-970b-73b17f1117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Open_x0020_with_x0020_Seclore" ma:index="28" nillable="true" ma:displayName="Open with Seclore" ma:hidden="true" ma:internalName="Open_x0020_with_x0020_Seclore">
      <xsd:simpleType>
        <xsd:restriction base="dms:Text"/>
      </xsd:simpleType>
    </xsd:element>
    <xsd:element name="CBLD_x002d_9" ma:index="29" nillable="true" ma:displayName="CBLD-9" ma:default="1" ma:internalName="CBLD_x002d_9">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CBLD_x002d_9 xmlns="6730796f-a597-4ef5-b1dc-f445f3297e3b">true</CBLD_x002d_9>
    <_ip_UnifiedCompliancePolicyProperties xmlns="http://schemas.microsoft.com/sharepoint/v3" xsi:nil="true"/>
    <Open_x0020_with_x0020_Seclore xmlns="6730796f-a597-4ef5-b1dc-f445f3297e3b" xsi:nil="true"/>
    <TaxCatchAll xmlns="d0061474-bead-42c2-8024-4c6c5e2c71fe" xsi:nil="true"/>
    <lcf76f155ced4ddcb4097134ff3c332f xmlns="6730796f-a597-4ef5-b1dc-f445f3297e3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A533896-5F92-479C-AB08-4032BEF447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0061474-bead-42c2-8024-4c6c5e2c71fe"/>
    <ds:schemaRef ds:uri="6730796f-a597-4ef5-b1dc-f445f3297e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313CF8-1A74-4D9E-B2CD-34F9151E200B}">
  <ds:schemaRefs>
    <ds:schemaRef ds:uri="http://schemas.microsoft.com/sharepoint/v3/contenttype/forms"/>
  </ds:schemaRefs>
</ds:datastoreItem>
</file>

<file path=customXml/itemProps3.xml><?xml version="1.0" encoding="utf-8"?>
<ds:datastoreItem xmlns:ds="http://schemas.openxmlformats.org/officeDocument/2006/customXml" ds:itemID="{B5507E0E-F755-4117-96F7-2CE4C97DE645}">
  <ds:schemaRefs>
    <ds:schemaRef ds:uri="http://schemas.microsoft.com/office/2006/metadata/properties"/>
    <ds:schemaRef ds:uri="http://schemas.microsoft.com/office/infopath/2007/PartnerControls"/>
    <ds:schemaRef ds:uri="http://schemas.microsoft.com/sharepoint/v3"/>
    <ds:schemaRef ds:uri="6730796f-a597-4ef5-b1dc-f445f3297e3b"/>
    <ds:schemaRef ds:uri="d0061474-bead-42c2-8024-4c6c5e2c71fe"/>
  </ds:schemaRefs>
</ds:datastoreItem>
</file>

<file path=docProps/app.xml><?xml version="1.0" encoding="utf-8"?>
<Properties xmlns="http://schemas.openxmlformats.org/officeDocument/2006/extended-properties" xmlns:vt="http://schemas.openxmlformats.org/officeDocument/2006/docPropsVTypes">
  <Template/>
  <TotalTime>0</TotalTime>
  <Words>4715</Words>
  <Application>Microsoft Office PowerPoint</Application>
  <PresentationFormat>Custom</PresentationFormat>
  <Paragraphs>340</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Aptos</vt:lpstr>
      <vt:lpstr>Arial</vt:lpstr>
      <vt:lpstr>Arial Narrow</vt:lpstr>
      <vt:lpstr>Calibri</vt:lpstr>
      <vt:lpstr>Wingdings</vt:lpstr>
      <vt:lpstr>ThemeEpiC</vt:lpstr>
      <vt:lpstr>          How to adapt this tool</vt:lpstr>
      <vt:lpstr>PrEP Booklet  of Frequently Asked Questions (FAQs):   A Peer Outreach Worker Tool</vt:lpstr>
      <vt:lpstr>Hey there! Have you heard about PrEP? </vt:lpstr>
      <vt:lpstr>Why should I use PrEP?</vt:lpstr>
      <vt:lpstr>PowerPoint Presentation</vt:lpstr>
      <vt:lpstr>PowerPoint Presentation</vt:lpstr>
      <vt:lpstr>PowerPoint Presentation</vt:lpstr>
      <vt:lpstr>General FAQs about PrEP (1 of 3)</vt:lpstr>
      <vt:lpstr> General FAQs about PrEP (2 of 3)</vt:lpstr>
      <vt:lpstr> General FAQs about PrEP (3 of 3)</vt:lpstr>
      <vt:lpstr>FAQs about oral PrEP dosing regimen for all people with sexual or injecting exposure</vt:lpstr>
      <vt:lpstr>FAQs about oral PrEP dosing regimen for people assigned male at birth with sexual exposure and not taking gender-affirming hormones   </vt:lpstr>
      <vt:lpstr> FAQs for men who have sex with men</vt:lpstr>
      <vt:lpstr> FAQs for female sex workers</vt:lpstr>
      <vt:lpstr> FAQs for trans and gender diverse individuals</vt:lpstr>
      <vt:lpstr>      FAQs for people who inject drugs</vt:lpstr>
      <vt:lpstr>      FAQs: Other concerns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2024-12-09T17:38:23Z</dcterms:created>
  <dcterms:modified xsi:type="dcterms:W3CDTF">2025-01-21T16:31:00Z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0x010100BF7E93A5ADF3644A8C806F222336F06E</vt:lpwstr>
  </property>
  <property fmtid="{D5CDD505-2E9C-101B-9397-08002B2CF9AE}" pid="3" name="MediaServiceImageTags">
    <vt:lpwstr/>
  </property>
</Properties>
</file>